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7" r:id="rId5"/>
    <p:sldId id="284" r:id="rId6"/>
    <p:sldId id="289" r:id="rId7"/>
    <p:sldId id="291" r:id="rId8"/>
    <p:sldId id="306" r:id="rId9"/>
    <p:sldId id="279" r:id="rId10"/>
    <p:sldId id="281" r:id="rId11"/>
    <p:sldId id="290" r:id="rId12"/>
    <p:sldId id="300" r:id="rId13"/>
    <p:sldId id="298" r:id="rId14"/>
    <p:sldId id="302" r:id="rId15"/>
    <p:sldId id="304" r:id="rId16"/>
    <p:sldId id="303" r:id="rId17"/>
    <p:sldId id="305" r:id="rId18"/>
    <p:sldId id="292" r:id="rId19"/>
    <p:sldId id="293" r:id="rId20"/>
    <p:sldId id="294" r:id="rId21"/>
    <p:sldId id="295" r:id="rId22"/>
    <p:sldId id="296" r:id="rId23"/>
    <p:sldId id="297" r:id="rId24"/>
    <p:sldId id="301" r:id="rId2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Francisca Santos Abrita Moro" initials="MFSAM" lastIdx="9" clrIdx="0">
    <p:extLst>
      <p:ext uri="{19B8F6BF-5375-455C-9EA6-DF929625EA0E}">
        <p15:presenceInfo xmlns:p15="http://schemas.microsoft.com/office/powerpoint/2012/main" userId="Maria Francisca Santos Abrita Mor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A249"/>
    <a:srgbClr val="006E54"/>
    <a:srgbClr val="F0AE00"/>
    <a:srgbClr val="006E55"/>
    <a:srgbClr val="F9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CC6ED-A657-42FD-9FCC-F9977CF14D46}" v="1" dt="2020-12-16T17:21:07.4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57" autoAdjust="0"/>
  </p:normalViewPr>
  <p:slideViewPr>
    <p:cSldViewPr snapToGrid="0">
      <p:cViewPr varScale="1">
        <p:scale>
          <a:sx n="72" d="100"/>
          <a:sy n="72" d="100"/>
        </p:scale>
        <p:origin x="63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cgugovbr-my.sharepoint.com/personal/maria_moro_cgu_gov_br/Documents/A_TIME%20BRASIL/Avalia&#231;&#227;o%20Time%20Brasil/QUESTION&#193;RIO%20PARA%20GRUPOS%20DE%20TRABALHO%20MUNICIPAIS%20DO%20PROGRAMA%20TIME%20BRASI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cgugovbr-my.sharepoint.com/personal/maria_moro_cgu_gov_br/Documents/A_TIME%20BRASIL/Avalia&#231;&#227;o%20Time%20Brasil/QUESTION&#193;RIO%20PARA%20GRUPOS%20DE%20TRABALHO%20MUNICIPAIS%20DO%20PROGRAMA%20TIME%20BRASI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cgugovbr-my.sharepoint.com/personal/maria_moro_cgu_gov_br/Documents/A_TIME%20BRASIL/Avalia&#231;&#227;o%20Time%20Brasil/QUESTION&#193;RIO%20PARA%20GRUPOS%20DE%20TRABALHO%20MUNICIPAIS%20DO%20PROGRAMA%20TIME%20BRASIL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cgugovbr-my.sharepoint.com/personal/maria_moro_cgu_gov_br/Documents/A_TIME%20BRASIL/Avalia&#231;&#227;o%20Time%20Brasil/QUESTION&#193;RIO%20PARA%20GRUPOS%20DE%20TRABALHO%20MUNICIPAIS%20DO%20PROGRAMA%20TIME%20BRASI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cgugovbr-my.sharepoint.com/personal/maria_moro_cgu_gov_br/Documents/A_TIME%20BRASIL/Avalia&#231;&#227;o%20Time%20Brasil/QUESTION&#193;RIO%20PARA%20GRUPOS%20DE%20TRABALHO%20MUNICIPAIS%20DO%20PROGRAMA%20TIME%20BRASI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cgugovbr-my.sharepoint.com/personal/maria_moro_cgu_gov_br/Documents/A_TIME%20BRASIL/Avalia&#231;&#227;o%20Time%20Brasil/QUESTION&#193;RIO%20PARA%20GRUPOS%20DE%20TRABALHO%20MUNICIPAIS%20DO%20PROGRAMA%20TIME%20BRASIL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800"/>
              <a:t> </a:t>
            </a:r>
            <a:r>
              <a:rPr lang="pt-BR" sz="2800">
                <a:solidFill>
                  <a:schemeClr val="bg1"/>
                </a:solidFill>
              </a:rPr>
              <a:t>Numa escala de 1 a 5, quão satisfatórias foram as oficinas prévias da CGU e parceiros para a adesão e produção do plano de ação em seu município?</a:t>
            </a:r>
          </a:p>
        </c:rich>
      </c:tx>
      <c:layout>
        <c:manualLayout>
          <c:xMode val="edge"/>
          <c:yMode val="edge"/>
          <c:x val="0.1231040026246719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A51-4391-BB1B-A4C8E92BB92D}"/>
              </c:ext>
            </c:extLst>
          </c:dPt>
          <c:dPt>
            <c:idx val="1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A51-4391-BB1B-A4C8E92BB92D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A51-4391-BB1B-A4C8E92BB92D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 Gráficos '!$B$1:$D$1</c:f>
              <c:strCache>
                <c:ptCount val="3"/>
                <c:pt idx="0">
                  <c:v>Valor 5</c:v>
                </c:pt>
                <c:pt idx="1">
                  <c:v>Valor 4 </c:v>
                </c:pt>
                <c:pt idx="2">
                  <c:v>Valor 1</c:v>
                </c:pt>
              </c:strCache>
            </c:strRef>
          </c:cat>
          <c:val>
            <c:numRef>
              <c:f>' Gráficos '!$B$2:$D$2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A51-4391-BB1B-A4C8E92BB92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800">
                <a:solidFill>
                  <a:schemeClr val="bg1"/>
                </a:solidFill>
              </a:rPr>
              <a:t>Numa escala de 1 a 5, quão satisfatório foi o suporte da CGU e parceiros durante a fase de sensibilização do Programa Time Brasil?</a:t>
            </a:r>
          </a:p>
        </c:rich>
      </c:tx>
      <c:layout>
        <c:manualLayout>
          <c:xMode val="edge"/>
          <c:yMode val="edge"/>
          <c:x val="0.1086944444444444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5EE-4B4D-B773-7EC04EC17B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5EE-4B4D-B773-7EC04EC17B4B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5EE-4B4D-B773-7EC04EC17B4B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 Gráficos '!$B$20:$D$20</c:f>
              <c:strCache>
                <c:ptCount val="3"/>
                <c:pt idx="0">
                  <c:v>Valor 5</c:v>
                </c:pt>
                <c:pt idx="1">
                  <c:v>Valor 4</c:v>
                </c:pt>
                <c:pt idx="2">
                  <c:v>Valor 1 </c:v>
                </c:pt>
              </c:strCache>
            </c:strRef>
          </c:cat>
          <c:val>
            <c:numRef>
              <c:f>' Gráficos '!$B$21:$D$21</c:f>
              <c:numCache>
                <c:formatCode>General</c:formatCode>
                <c:ptCount val="3"/>
                <c:pt idx="0">
                  <c:v>12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5EE-4B4D-B773-7EC04EC17B4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tx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pt-BR" sz="2800">
                <a:solidFill>
                  <a:schemeClr val="bg1"/>
                </a:solidFill>
              </a:rPr>
              <a:t>Numa escala de 1 a 5, quão satisfatório você avalia o envolvimento e apoio superior na implementação das ações do Programa Time Brasil em seu município?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BFBB-463D-A420-9607AC29573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BFBB-463D-A420-9607AC29573B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BFBB-463D-A420-9607AC29573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BFBB-463D-A420-9607AC29573B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 Gráficos '!$B$38:$E$38</c:f>
              <c:strCache>
                <c:ptCount val="4"/>
                <c:pt idx="0">
                  <c:v>Valor 5</c:v>
                </c:pt>
                <c:pt idx="1">
                  <c:v>Valor 4</c:v>
                </c:pt>
                <c:pt idx="2">
                  <c:v>Valor 2</c:v>
                </c:pt>
                <c:pt idx="3">
                  <c:v>Valor 1 </c:v>
                </c:pt>
              </c:strCache>
            </c:strRef>
          </c:cat>
          <c:val>
            <c:numRef>
              <c:f>' Gráficos '!$B$39:$E$39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FBB-463D-A420-9607AC29573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 sz="2400">
                <a:solidFill>
                  <a:schemeClr val="bg1"/>
                </a:solidFill>
              </a:rPr>
              <a:t>Numa escala de 1 a 5, quão satisfatório você avalia os materiais de apoio oferecidos pela CGU e parceiros durante as ações de implementação do Time Brasil no seu município (manuais, modelos, webinar)</a:t>
            </a:r>
          </a:p>
          <a:p>
            <a:pPr>
              <a:defRPr sz="2400"/>
            </a:pPr>
            <a:r>
              <a:rPr lang="pt-BR" sz="2400">
                <a:solidFill>
                  <a:schemeClr val="bg1"/>
                </a:solidFill>
              </a:rPr>
              <a:t> </a:t>
            </a:r>
          </a:p>
        </c:rich>
      </c:tx>
      <c:layout>
        <c:manualLayout>
          <c:xMode val="edge"/>
          <c:yMode val="edge"/>
          <c:x val="0.11428397935183338"/>
          <c:y val="3.3595783861392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5D2-43B8-818A-58D586A9C31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5D2-43B8-818A-58D586A9C31C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5D2-43B8-818A-58D586A9C31C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 Gráficos '!$B$56:$D$56</c:f>
              <c:strCache>
                <c:ptCount val="3"/>
                <c:pt idx="0">
                  <c:v>Valor 5</c:v>
                </c:pt>
                <c:pt idx="1">
                  <c:v>Valor 4 </c:v>
                </c:pt>
                <c:pt idx="2">
                  <c:v>Valor 1</c:v>
                </c:pt>
              </c:strCache>
            </c:strRef>
          </c:cat>
          <c:val>
            <c:numRef>
              <c:f>' Gráficos '!$B$57:$D$57</c:f>
              <c:numCache>
                <c:formatCode>General</c:formatCode>
                <c:ptCount val="3"/>
                <c:pt idx="0">
                  <c:v>10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5D2-43B8-818A-58D586A9C31C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pt-BR" sz="2800">
                <a:solidFill>
                  <a:schemeClr val="bg1"/>
                </a:solidFill>
              </a:rPr>
              <a:t>Numa escala de 1 a 5, quão satisfatório você avalia a facilidade de contato com a CGU e parceiros durante as ações de implementação do Time Brasil no seu município?</a:t>
            </a:r>
          </a:p>
        </c:rich>
      </c:tx>
      <c:layout>
        <c:manualLayout>
          <c:xMode val="edge"/>
          <c:yMode val="edge"/>
          <c:x val="0.1088803731752595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479-4E94-A8DC-5BC62159D66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479-4E94-A8DC-5BC62159D669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 Gráficos '!$B$76:$C$76</c:f>
              <c:strCache>
                <c:ptCount val="2"/>
                <c:pt idx="0">
                  <c:v>Valor 5 </c:v>
                </c:pt>
                <c:pt idx="1">
                  <c:v>Valor 1 </c:v>
                </c:pt>
              </c:strCache>
            </c:strRef>
          </c:cat>
          <c:val>
            <c:numRef>
              <c:f>' Gráficos '!$B$77:$C$77</c:f>
              <c:numCache>
                <c:formatCode>General</c:formatCode>
                <c:ptCount val="2"/>
                <c:pt idx="0">
                  <c:v>13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79-4E94-A8DC-5BC62159D66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pt-BR" sz="2400">
                <a:solidFill>
                  <a:schemeClr val="bg1"/>
                </a:solidFill>
              </a:rPr>
              <a:t>Numa escala de 1 a 5, quão satisfatório você avalia a condução do Programa Time Brasil no seu município, considerando as expectativas iniciais, o plano de ação pactuado e os produtos entregues no ...</a:t>
            </a:r>
          </a:p>
        </c:rich>
      </c:tx>
      <c:layout>
        <c:manualLayout>
          <c:xMode val="edge"/>
          <c:yMode val="edge"/>
          <c:x val="0.1063957023072515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119-4911-853A-F28BF12F261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119-4911-853A-F28BF12F2614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119-4911-853A-F28BF12F2614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 Gráficos '!$B$94:$D$94</c:f>
              <c:strCache>
                <c:ptCount val="3"/>
                <c:pt idx="0">
                  <c:v>Valor 5</c:v>
                </c:pt>
                <c:pt idx="1">
                  <c:v>Valor 4</c:v>
                </c:pt>
                <c:pt idx="2">
                  <c:v>Valor 1 </c:v>
                </c:pt>
              </c:strCache>
            </c:strRef>
          </c:cat>
          <c:val>
            <c:numRef>
              <c:f>' Gráficos '!$B$95:$D$95</c:f>
              <c:numCache>
                <c:formatCode>General</c:formatCode>
                <c:ptCount val="3"/>
                <c:pt idx="0">
                  <c:v>8</c:v>
                </c:pt>
                <c:pt idx="1">
                  <c:v>5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119-4911-853A-F28BF12F261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solidFill>
      <a:schemeClr val="tx1"/>
    </a:soli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F627E5-BEA9-4CCE-A067-DE0623AA13D0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</dgm:pt>
    <dgm:pt modelId="{C717E85C-BBF1-40A0-86C4-044F5A557963}" type="pres">
      <dgm:prSet presAssocID="{69F627E5-BEA9-4CCE-A067-DE0623AA13D0}" presName="Name0" presStyleCnt="0">
        <dgm:presLayoutVars>
          <dgm:dir/>
          <dgm:resizeHandles val="exact"/>
        </dgm:presLayoutVars>
      </dgm:prSet>
      <dgm:spPr/>
    </dgm:pt>
    <dgm:pt modelId="{CDF68E6A-C4A7-47AE-B0FA-FD12701DDE65}" type="pres">
      <dgm:prSet presAssocID="{69F627E5-BEA9-4CCE-A067-DE0623AA13D0}" presName="arrow" presStyleLbl="bgShp" presStyleIdx="0" presStyleCnt="1" custLinFactNeighborX="-5714" custLinFactNeighborY="32585"/>
      <dgm:spPr>
        <a:solidFill>
          <a:schemeClr val="accent4"/>
        </a:solidFill>
      </dgm:spPr>
    </dgm:pt>
    <dgm:pt modelId="{07FF0E52-E8F0-4226-A13B-FBAFBDE1C680}" type="pres">
      <dgm:prSet presAssocID="{69F627E5-BEA9-4CCE-A067-DE0623AA13D0}" presName="points" presStyleCnt="0"/>
      <dgm:spPr/>
    </dgm:pt>
  </dgm:ptLst>
  <dgm:cxnLst>
    <dgm:cxn modelId="{55321052-1D51-4468-9C4B-01616B46CD91}" type="presOf" srcId="{69F627E5-BEA9-4CCE-A067-DE0623AA13D0}" destId="{C717E85C-BBF1-40A0-86C4-044F5A557963}" srcOrd="0" destOrd="0" presId="urn:microsoft.com/office/officeart/2005/8/layout/hProcess11"/>
    <dgm:cxn modelId="{F6A50A38-46B0-4CF0-8951-904AC7DF6B23}" type="presParOf" srcId="{C717E85C-BBF1-40A0-86C4-044F5A557963}" destId="{CDF68E6A-C4A7-47AE-B0FA-FD12701DDE65}" srcOrd="0" destOrd="0" presId="urn:microsoft.com/office/officeart/2005/8/layout/hProcess11"/>
    <dgm:cxn modelId="{34581302-49C8-452E-B494-41C1CBEA8356}" type="presParOf" srcId="{C717E85C-BBF1-40A0-86C4-044F5A557963}" destId="{07FF0E52-E8F0-4226-A13B-FBAFBDE1C680}" srcOrd="1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F9FF9E-7228-41AD-A4E7-BB40400286B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C2460F1-97F6-4714-B556-AEAE68C05C67}">
      <dgm:prSet phldrT="[Texto]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pt-BR" dirty="0">
              <a:solidFill>
                <a:schemeClr val="bg1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rPr>
            <a:t>Número de municípios sensibilizados: 246 </a:t>
          </a:r>
          <a:endParaRPr lang="pt-BR" dirty="0"/>
        </a:p>
      </dgm:t>
    </dgm:pt>
    <dgm:pt modelId="{2B7F9E52-F2AB-4416-9B8A-1786D33F5293}" type="parTrans" cxnId="{79323AF1-443F-45FF-B791-0CFF729D00B1}">
      <dgm:prSet/>
      <dgm:spPr/>
      <dgm:t>
        <a:bodyPr/>
        <a:lstStyle/>
        <a:p>
          <a:endParaRPr lang="pt-BR"/>
        </a:p>
      </dgm:t>
    </dgm:pt>
    <dgm:pt modelId="{2D53B940-F8CF-4C21-AD14-24659F1102AA}" type="sibTrans" cxnId="{79323AF1-443F-45FF-B791-0CFF729D00B1}">
      <dgm:prSet/>
      <dgm:spPr/>
      <dgm:t>
        <a:bodyPr/>
        <a:lstStyle/>
        <a:p>
          <a:endParaRPr lang="pt-BR"/>
        </a:p>
      </dgm:t>
    </dgm:pt>
    <dgm:pt modelId="{3DFDAA18-3A9E-44FF-8F85-5BE311EE5228}">
      <dgm:prSet phldrT="[Texto]"/>
      <dgm:spPr/>
      <dgm:t>
        <a:bodyPr/>
        <a:lstStyle/>
        <a:p>
          <a:r>
            <a:rPr lang="pt-BR" b="1" dirty="0">
              <a:solidFill>
                <a:schemeClr val="bg1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rPr>
            <a:t>Número de planos de </a:t>
          </a:r>
        </a:p>
        <a:p>
          <a:r>
            <a:rPr lang="pt-BR" b="1" dirty="0">
              <a:solidFill>
                <a:schemeClr val="bg1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rPr>
            <a:t>ação recebidos: 12                                                                                                                                              (13% do total de capacitados)</a:t>
          </a:r>
          <a:endParaRPr lang="pt-BR" dirty="0">
            <a:solidFill>
              <a:schemeClr val="bg1"/>
            </a:solidFill>
          </a:endParaRPr>
        </a:p>
      </dgm:t>
    </dgm:pt>
    <dgm:pt modelId="{0EB65791-9A4C-464A-984A-8A0B1C08368C}" type="parTrans" cxnId="{D1D6FBFC-8BCB-4075-B52B-5367D4B065C7}">
      <dgm:prSet/>
      <dgm:spPr/>
      <dgm:t>
        <a:bodyPr/>
        <a:lstStyle/>
        <a:p>
          <a:endParaRPr lang="pt-BR"/>
        </a:p>
      </dgm:t>
    </dgm:pt>
    <dgm:pt modelId="{B7595F65-B616-4C31-BBD0-DB02956FDA9D}" type="sibTrans" cxnId="{D1D6FBFC-8BCB-4075-B52B-5367D4B065C7}">
      <dgm:prSet/>
      <dgm:spPr/>
      <dgm:t>
        <a:bodyPr/>
        <a:lstStyle/>
        <a:p>
          <a:endParaRPr lang="pt-BR"/>
        </a:p>
      </dgm:t>
    </dgm:pt>
    <dgm:pt modelId="{9E818E34-F0C2-40D7-94A0-40668F2C2C47}">
      <dgm:prSet/>
      <dgm:spPr/>
      <dgm:t>
        <a:bodyPr/>
        <a:lstStyle/>
        <a:p>
          <a:r>
            <a:rPr lang="pt-BR" dirty="0">
              <a:solidFill>
                <a:schemeClr val="bg1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rPr>
            <a:t>Número de municípios capacitados: 89 (36% do total de sensibilizados) </a:t>
          </a:r>
          <a:endParaRPr lang="pt-BR" dirty="0">
            <a:solidFill>
              <a:schemeClr val="bg1"/>
            </a:solidFill>
            <a:latin typeface="Times" panose="02020603050405020304" pitchFamily="18" charset="0"/>
            <a:ea typeface="MS Mincho" panose="02020609040205080304" pitchFamily="49" charset="-128"/>
            <a:cs typeface="Times New Roman" panose="02020603050405020304" pitchFamily="18" charset="0"/>
          </a:endParaRPr>
        </a:p>
      </dgm:t>
    </dgm:pt>
    <dgm:pt modelId="{F309C296-ED94-4AEA-B45A-E9278BCDD389}" type="parTrans" cxnId="{AB16B017-362A-4D18-A903-80EF1BD10DF2}">
      <dgm:prSet/>
      <dgm:spPr/>
      <dgm:t>
        <a:bodyPr/>
        <a:lstStyle/>
        <a:p>
          <a:endParaRPr lang="pt-BR"/>
        </a:p>
      </dgm:t>
    </dgm:pt>
    <dgm:pt modelId="{A4142214-B373-47DC-9485-FAAAA80290CE}" type="sibTrans" cxnId="{AB16B017-362A-4D18-A903-80EF1BD10DF2}">
      <dgm:prSet/>
      <dgm:spPr/>
      <dgm:t>
        <a:bodyPr/>
        <a:lstStyle/>
        <a:p>
          <a:endParaRPr lang="pt-BR"/>
        </a:p>
      </dgm:t>
    </dgm:pt>
    <dgm:pt modelId="{B2A53988-6796-46BE-A1AC-D6CD58F30DCB}" type="pres">
      <dgm:prSet presAssocID="{A4F9FF9E-7228-41AD-A4E7-BB40400286BF}" presName="CompostProcess" presStyleCnt="0">
        <dgm:presLayoutVars>
          <dgm:dir/>
          <dgm:resizeHandles val="exact"/>
        </dgm:presLayoutVars>
      </dgm:prSet>
      <dgm:spPr/>
    </dgm:pt>
    <dgm:pt modelId="{7E468158-0992-4F82-8ADE-D75EF14253A0}" type="pres">
      <dgm:prSet presAssocID="{A4F9FF9E-7228-41AD-A4E7-BB40400286BF}" presName="arrow" presStyleLbl="bgShp" presStyleIdx="0" presStyleCnt="1" custLinFactNeighborX="-3469" custLinFactNeighborY="-31386"/>
      <dgm:spPr/>
    </dgm:pt>
    <dgm:pt modelId="{6A80D774-8877-47AE-9BFA-5A2B13414B55}" type="pres">
      <dgm:prSet presAssocID="{A4F9FF9E-7228-41AD-A4E7-BB40400286BF}" presName="linearProcess" presStyleCnt="0"/>
      <dgm:spPr/>
    </dgm:pt>
    <dgm:pt modelId="{FA0B40BB-1AD8-4820-95E9-515BA966D52E}" type="pres">
      <dgm:prSet presAssocID="{BC2460F1-97F6-4714-B556-AEAE68C05C67}" presName="textNode" presStyleLbl="node1" presStyleIdx="0" presStyleCnt="3">
        <dgm:presLayoutVars>
          <dgm:bulletEnabled val="1"/>
        </dgm:presLayoutVars>
      </dgm:prSet>
      <dgm:spPr/>
    </dgm:pt>
    <dgm:pt modelId="{8BC9E45D-2D3C-435C-9FAA-065F059B0CEC}" type="pres">
      <dgm:prSet presAssocID="{2D53B940-F8CF-4C21-AD14-24659F1102AA}" presName="sibTrans" presStyleCnt="0"/>
      <dgm:spPr/>
    </dgm:pt>
    <dgm:pt modelId="{C783DAB3-E39F-498C-A504-65D94317711F}" type="pres">
      <dgm:prSet presAssocID="{9E818E34-F0C2-40D7-94A0-40668F2C2C47}" presName="textNode" presStyleLbl="node1" presStyleIdx="1" presStyleCnt="3">
        <dgm:presLayoutVars>
          <dgm:bulletEnabled val="1"/>
        </dgm:presLayoutVars>
      </dgm:prSet>
      <dgm:spPr/>
    </dgm:pt>
    <dgm:pt modelId="{DFD0F510-3E46-4B7D-885B-A956CB773FEF}" type="pres">
      <dgm:prSet presAssocID="{A4142214-B373-47DC-9485-FAAAA80290CE}" presName="sibTrans" presStyleCnt="0"/>
      <dgm:spPr/>
    </dgm:pt>
    <dgm:pt modelId="{C39B5DB9-3250-4907-AC37-DAFAEF5A4158}" type="pres">
      <dgm:prSet presAssocID="{3DFDAA18-3A9E-44FF-8F85-5BE311EE5228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DB3ED04-AED7-406D-AB8C-EF075C20F897}" type="presOf" srcId="{A4F9FF9E-7228-41AD-A4E7-BB40400286BF}" destId="{B2A53988-6796-46BE-A1AC-D6CD58F30DCB}" srcOrd="0" destOrd="0" presId="urn:microsoft.com/office/officeart/2005/8/layout/hProcess9"/>
    <dgm:cxn modelId="{AB16B017-362A-4D18-A903-80EF1BD10DF2}" srcId="{A4F9FF9E-7228-41AD-A4E7-BB40400286BF}" destId="{9E818E34-F0C2-40D7-94A0-40668F2C2C47}" srcOrd="1" destOrd="0" parTransId="{F309C296-ED94-4AEA-B45A-E9278BCDD389}" sibTransId="{A4142214-B373-47DC-9485-FAAAA80290CE}"/>
    <dgm:cxn modelId="{5026BA29-F065-46CF-8019-0129EE828D6A}" type="presOf" srcId="{3DFDAA18-3A9E-44FF-8F85-5BE311EE5228}" destId="{C39B5DB9-3250-4907-AC37-DAFAEF5A4158}" srcOrd="0" destOrd="0" presId="urn:microsoft.com/office/officeart/2005/8/layout/hProcess9"/>
    <dgm:cxn modelId="{8424AE7B-21D1-4317-A002-1C9823DDCF9C}" type="presOf" srcId="{9E818E34-F0C2-40D7-94A0-40668F2C2C47}" destId="{C783DAB3-E39F-498C-A504-65D94317711F}" srcOrd="0" destOrd="0" presId="urn:microsoft.com/office/officeart/2005/8/layout/hProcess9"/>
    <dgm:cxn modelId="{DF492E80-A283-44DD-84EF-4E601729E5A8}" type="presOf" srcId="{BC2460F1-97F6-4714-B556-AEAE68C05C67}" destId="{FA0B40BB-1AD8-4820-95E9-515BA966D52E}" srcOrd="0" destOrd="0" presId="urn:microsoft.com/office/officeart/2005/8/layout/hProcess9"/>
    <dgm:cxn modelId="{79323AF1-443F-45FF-B791-0CFF729D00B1}" srcId="{A4F9FF9E-7228-41AD-A4E7-BB40400286BF}" destId="{BC2460F1-97F6-4714-B556-AEAE68C05C67}" srcOrd="0" destOrd="0" parTransId="{2B7F9E52-F2AB-4416-9B8A-1786D33F5293}" sibTransId="{2D53B940-F8CF-4C21-AD14-24659F1102AA}"/>
    <dgm:cxn modelId="{D1D6FBFC-8BCB-4075-B52B-5367D4B065C7}" srcId="{A4F9FF9E-7228-41AD-A4E7-BB40400286BF}" destId="{3DFDAA18-3A9E-44FF-8F85-5BE311EE5228}" srcOrd="2" destOrd="0" parTransId="{0EB65791-9A4C-464A-984A-8A0B1C08368C}" sibTransId="{B7595F65-B616-4C31-BBD0-DB02956FDA9D}"/>
    <dgm:cxn modelId="{F89D4FFE-12B6-422B-B26C-E7E0EB2D92A7}" type="presParOf" srcId="{B2A53988-6796-46BE-A1AC-D6CD58F30DCB}" destId="{7E468158-0992-4F82-8ADE-D75EF14253A0}" srcOrd="0" destOrd="0" presId="urn:microsoft.com/office/officeart/2005/8/layout/hProcess9"/>
    <dgm:cxn modelId="{3170C42B-B913-4835-8E75-F08251FCB5D4}" type="presParOf" srcId="{B2A53988-6796-46BE-A1AC-D6CD58F30DCB}" destId="{6A80D774-8877-47AE-9BFA-5A2B13414B55}" srcOrd="1" destOrd="0" presId="urn:microsoft.com/office/officeart/2005/8/layout/hProcess9"/>
    <dgm:cxn modelId="{C32A5AF5-2B12-496D-B0EB-89F2BE312F85}" type="presParOf" srcId="{6A80D774-8877-47AE-9BFA-5A2B13414B55}" destId="{FA0B40BB-1AD8-4820-95E9-515BA966D52E}" srcOrd="0" destOrd="0" presId="urn:microsoft.com/office/officeart/2005/8/layout/hProcess9"/>
    <dgm:cxn modelId="{6C82C573-1213-460F-91D7-EB283318C693}" type="presParOf" srcId="{6A80D774-8877-47AE-9BFA-5A2B13414B55}" destId="{8BC9E45D-2D3C-435C-9FAA-065F059B0CEC}" srcOrd="1" destOrd="0" presId="urn:microsoft.com/office/officeart/2005/8/layout/hProcess9"/>
    <dgm:cxn modelId="{A2E59558-37D6-495D-B7E6-E8D6F37EC3D4}" type="presParOf" srcId="{6A80D774-8877-47AE-9BFA-5A2B13414B55}" destId="{C783DAB3-E39F-498C-A504-65D94317711F}" srcOrd="2" destOrd="0" presId="urn:microsoft.com/office/officeart/2005/8/layout/hProcess9"/>
    <dgm:cxn modelId="{0FD638D2-8806-49FA-8C96-845AD67CF32D}" type="presParOf" srcId="{6A80D774-8877-47AE-9BFA-5A2B13414B55}" destId="{DFD0F510-3E46-4B7D-885B-A956CB773FEF}" srcOrd="3" destOrd="0" presId="urn:microsoft.com/office/officeart/2005/8/layout/hProcess9"/>
    <dgm:cxn modelId="{A815C134-DE98-4370-9930-F06D049A56BD}" type="presParOf" srcId="{6A80D774-8877-47AE-9BFA-5A2B13414B55}" destId="{C39B5DB9-3250-4907-AC37-DAFAEF5A415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F68E6A-C4A7-47AE-B0FA-FD12701DDE65}">
      <dsp:nvSpPr>
        <dsp:cNvPr id="0" name=""/>
        <dsp:cNvSpPr/>
      </dsp:nvSpPr>
      <dsp:spPr>
        <a:xfrm>
          <a:off x="0" y="751155"/>
          <a:ext cx="11967028" cy="698197"/>
        </a:xfrm>
        <a:prstGeom prst="notchedRightArrow">
          <a:avLst/>
        </a:prstGeom>
        <a:solidFill>
          <a:schemeClr val="accent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468158-0992-4F82-8ADE-D75EF14253A0}">
      <dsp:nvSpPr>
        <dsp:cNvPr id="0" name=""/>
        <dsp:cNvSpPr/>
      </dsp:nvSpPr>
      <dsp:spPr>
        <a:xfrm>
          <a:off x="227771" y="0"/>
          <a:ext cx="4253813" cy="345732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0B40BB-1AD8-4820-95E9-515BA966D52E}">
      <dsp:nvSpPr>
        <dsp:cNvPr id="0" name=""/>
        <dsp:cNvSpPr/>
      </dsp:nvSpPr>
      <dsp:spPr>
        <a:xfrm>
          <a:off x="169585" y="1037197"/>
          <a:ext cx="1501346" cy="13829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pt-BR" sz="1300" kern="1200" dirty="0">
              <a:solidFill>
                <a:schemeClr val="bg1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rPr>
            <a:t>Número de municípios sensibilizados: 246 </a:t>
          </a:r>
          <a:endParaRPr lang="pt-BR" sz="1300" kern="1200" dirty="0"/>
        </a:p>
      </dsp:txBody>
      <dsp:txXfrm>
        <a:off x="237094" y="1104706"/>
        <a:ext cx="1366328" cy="1247912"/>
      </dsp:txXfrm>
    </dsp:sp>
    <dsp:sp modelId="{C783DAB3-E39F-498C-A504-65D94317711F}">
      <dsp:nvSpPr>
        <dsp:cNvPr id="0" name=""/>
        <dsp:cNvSpPr/>
      </dsp:nvSpPr>
      <dsp:spPr>
        <a:xfrm>
          <a:off x="1751570" y="1037197"/>
          <a:ext cx="1501346" cy="13829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kern="1200" dirty="0">
              <a:solidFill>
                <a:schemeClr val="bg1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rPr>
            <a:t>Número de municípios capacitados: 89 (36% do total de sensibilizados) </a:t>
          </a:r>
          <a:endParaRPr lang="pt-BR" sz="1300" kern="1200" dirty="0">
            <a:solidFill>
              <a:schemeClr val="bg1"/>
            </a:solidFill>
            <a:latin typeface="Times" panose="02020603050405020304" pitchFamily="18" charset="0"/>
            <a:ea typeface="MS Mincho" panose="02020609040205080304" pitchFamily="49" charset="-128"/>
            <a:cs typeface="Times New Roman" panose="02020603050405020304" pitchFamily="18" charset="0"/>
          </a:endParaRPr>
        </a:p>
      </dsp:txBody>
      <dsp:txXfrm>
        <a:off x="1819079" y="1104706"/>
        <a:ext cx="1366328" cy="1247912"/>
      </dsp:txXfrm>
    </dsp:sp>
    <dsp:sp modelId="{C39B5DB9-3250-4907-AC37-DAFAEF5A4158}">
      <dsp:nvSpPr>
        <dsp:cNvPr id="0" name=""/>
        <dsp:cNvSpPr/>
      </dsp:nvSpPr>
      <dsp:spPr>
        <a:xfrm>
          <a:off x="3333555" y="1037197"/>
          <a:ext cx="1501346" cy="13829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kern="1200" dirty="0">
              <a:solidFill>
                <a:schemeClr val="bg1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rPr>
            <a:t>Número de planos de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300" b="1" kern="1200" dirty="0">
              <a:solidFill>
                <a:schemeClr val="bg1"/>
              </a:solidFill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rPr>
            <a:t>ação recebidos: 12                                                                                                                                              (13% do total de capacitados)</a:t>
          </a:r>
          <a:endParaRPr lang="pt-BR" sz="1300" kern="1200" dirty="0">
            <a:solidFill>
              <a:schemeClr val="bg1"/>
            </a:solidFill>
          </a:endParaRPr>
        </a:p>
      </dsp:txBody>
      <dsp:txXfrm>
        <a:off x="3401064" y="1104706"/>
        <a:ext cx="1366328" cy="12479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D43AF-E57B-4C8D-88D6-71A05FB41281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65053-B75A-4A3A-BEE7-09669C97EF3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222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90313F49-4763-4D0F-9521-1B623F9ADF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541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899B-7B30-43C9-9803-A93793920398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C286-6721-4EBF-AE7F-590CA9E0FDE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298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9CFE6B-52AA-48B3-B40E-DBBE7B0B4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D15CB3-5526-4B74-A941-0B19B4621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330E64A-4CAC-4702-BE19-6083C6D842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8BBFA78-847C-4075-941E-34B4663154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2757948-2313-4313-9FD8-796D886BC3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029682F-4384-415B-A546-D692F43A2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AF4F4AC4-831E-4865-8250-B7061C164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9F1E628-291C-477F-8C66-4D5FB28C7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0335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733D27-3D0E-429D-A10E-7B8384FC8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D8C1BD78-A935-4A9F-A70F-DE2DA30E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3059959-110F-4CB0-BE06-272493626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B43B35A-D7DB-40B1-81F6-D65450D1F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6014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C206B36-7FDC-49A4-B0E3-F275D6E1F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B123D6A2-A3B1-4D17-A65F-093B8C600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C1E0E7B-46A0-42E4-9A74-E6F351D18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2652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2008A4-F41C-4EC9-A07E-5C650E4ED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5225FE4-D302-4DD7-82E4-2035447DA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4F7C57E-90CA-4435-81D0-AAE657A41C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4129AF2-EA0D-40AB-95B2-90D7D5572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CB4FB43-A9E0-48EA-BB51-D74494B9B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E52DBE0-E2C1-469A-AD5A-50D60707F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9934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9E5551-7563-4A51-A321-880AA741A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81CB836-0A29-4C09-82F2-3BDE8EF1AE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072D4DD-FF09-41C2-B20C-43F38EB908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791F466-3E20-499B-930F-E3C15F0E6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204F75A-F343-4742-94C7-5B5853DBB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F66A35E-B48B-4AB6-B5D0-7BA5D83DE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38361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0AD50D-001F-4B4A-B27F-3F2AC83BE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599654D-6435-4330-9D6F-BFC284806B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1977970-6827-42A4-BCFA-4E96EDA57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5AA4459-210C-4D6E-8BB8-E7E38217B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2A2F05E-4CAF-4D49-ADFF-BDC3B489A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5833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8882743-CDE9-4248-90AC-962B2550AB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D522E83-B750-4F58-9A46-107A38AEAF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C5AA395-C5C3-4634-B0D2-DB6A44D0F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A87BE81-050E-42D3-ADD8-6C11DE191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E8117B3-64F7-44FF-BC3F-3F3B5BE72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9600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ACF69F13-33C5-4F63-93FF-AEB2CABCBE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" y="0"/>
            <a:ext cx="1219108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9209"/>
            <a:ext cx="10515600" cy="788046"/>
          </a:xfrm>
        </p:spPr>
        <p:txBody>
          <a:bodyPr/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27110"/>
            <a:ext cx="10515600" cy="4668277"/>
          </a:xfrm>
        </p:spPr>
        <p:txBody>
          <a:bodyPr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899B-7B30-43C9-9803-A93793920398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C286-6721-4EBF-AE7F-590CA9E0FDE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502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FE40F85F-6C1A-4940-B6B8-E95DBA5526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" y="0"/>
            <a:ext cx="1219108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878808"/>
            <a:ext cx="1051560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840041"/>
            <a:ext cx="10515600" cy="835027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899B-7B30-43C9-9803-A93793920398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C286-6721-4EBF-AE7F-590CA9E0FDE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273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90313F49-4763-4D0F-9521-1B623F9ADF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541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899B-7B30-43C9-9803-A93793920398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C286-6721-4EBF-AE7F-590CA9E0FDE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9190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A66E58-3D42-4412-B9A0-44226AC2B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6A9F31-7F53-4708-BAEE-5E2A5E14B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2D52EB1-32DC-4DE0-8C74-7ED770B61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3C053A2-9F67-47A3-B7C3-164FA80F6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8019412-2654-465B-B0D6-B9ACA6247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916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90313F49-4763-4D0F-9521-1B623F9ADF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541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899B-7B30-43C9-9803-A93793920398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CC286-6721-4EBF-AE7F-590CA9E0FDE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529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E138F8-84D0-4FAE-A10A-E86D2501F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4B9192A-BB41-4095-A0DC-2684559C94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19C34EA-2C61-4686-8D84-EBDA9BB4C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3DA7A1F-3FB9-431A-864F-7E46B2D65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7C47848-6D8A-4649-92ED-592A1366F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107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926BEE-9B68-4EC2-9275-5F4EC2666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61A3702-5328-4CA3-85CF-98937E37E8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2B089D0-4DA1-4F38-B4D9-3602E2487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D7A041B-F480-48A8-B368-42A8AA165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CADFF4B-6BCB-45FD-A6DB-187DBC145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745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F14E6B-26F2-41D0-B1AB-EFDAFFE4A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5E062F8-3778-4BE0-A912-CC13153B6D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ABBAE68-8F99-408C-AC14-4A980A1F6F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937085A-10AE-454C-8710-26DE1EEE0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B54CF6-9E45-495C-BDD1-49B1D9C27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69ABEBD-12D5-4EDE-AFEC-0150BD27A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9544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9D23A4B-58B5-412A-B26B-40B369C39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9018439-0747-4A4F-AEBF-405978C4D3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A39F5D0-9FDE-4129-A7F5-436E5AA037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E0E09-8218-4A20-A96A-F6655FF8A980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62B729-3AB0-4DFC-B5B8-C2BA5ECBFE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90A407F-41EA-404A-BE38-270A5833C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F72E9-7EDF-4358-B49C-BB11FF2C19C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762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0" r:id="rId4"/>
    <p:sldLayoutId id="2147483649" r:id="rId5"/>
    <p:sldLayoutId id="2147483661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gov.br/cgu/pt-br/assuntos/transparencia-publica/time-brasil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1495037" y="560348"/>
            <a:ext cx="9201926" cy="301472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pt-BR" sz="6000" b="1" dirty="0">
                <a:solidFill>
                  <a:schemeClr val="accent1">
                    <a:lumMod val="50000"/>
                  </a:schemeClr>
                </a:solidFill>
                <a:latin typeface="Bw Mitga Black" pitchFamily="50" charset="0"/>
                <a:ea typeface="Malgun Gothic" panose="020B0503020000020004" pitchFamily="34" charset="-127"/>
                <a:cs typeface="Calibri" panose="020F0502020204030204" pitchFamily="34" charset="0"/>
              </a:rPr>
              <a:t>Time Brasil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130CF5F-4CC0-48E4-90F7-8BD314D84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0172" y="5983550"/>
            <a:ext cx="4165604" cy="87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59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Retângulo 2">
            <a:extLst>
              <a:ext uri="{FF2B5EF4-FFF2-40B4-BE49-F238E27FC236}">
                <a16:creationId xmlns:a16="http://schemas.microsoft.com/office/drawing/2014/main" id="{11F6468E-D023-4708-A0B5-5C4DA98D1568}"/>
              </a:ext>
            </a:extLst>
          </p:cNvPr>
          <p:cNvSpPr/>
          <p:nvPr/>
        </p:nvSpPr>
        <p:spPr>
          <a:xfrm>
            <a:off x="659568" y="2724344"/>
            <a:ext cx="7176137" cy="3683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Outras dificuldades</a:t>
            </a:r>
            <a:r>
              <a:rPr lang="pt-BR" dirty="0"/>
              <a:t> 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5C5D9208-C866-4DDE-9166-CCE9E77AEC16}"/>
              </a:ext>
            </a:extLst>
          </p:cNvPr>
          <p:cNvSpPr/>
          <p:nvPr/>
        </p:nvSpPr>
        <p:spPr>
          <a:xfrm>
            <a:off x="558348" y="1478591"/>
            <a:ext cx="11342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/>
              <a:t>Quais as dificuldades que o Grupo de Trabalho enfrentou durante a adesão/aprovação do Plano de Ação do município?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D63D8B0-F5E3-4F18-8611-BF92B88E103A}"/>
              </a:ext>
            </a:extLst>
          </p:cNvPr>
          <p:cNvSpPr txBox="1"/>
          <p:nvPr/>
        </p:nvSpPr>
        <p:spPr>
          <a:xfrm>
            <a:off x="8380875" y="2760739"/>
            <a:ext cx="178659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67%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D74C6B35-D713-4E60-8EE1-064252856F5B}"/>
              </a:ext>
            </a:extLst>
          </p:cNvPr>
          <p:cNvSpPr/>
          <p:nvPr/>
        </p:nvSpPr>
        <p:spPr>
          <a:xfrm>
            <a:off x="659568" y="3322734"/>
            <a:ext cx="7176137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pt-BR" dirty="0"/>
              <a:t>Falta de apoio superior e de outras áreas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86EBBCB-619E-47C3-BC0B-1F08847B30AF}"/>
              </a:ext>
            </a:extLst>
          </p:cNvPr>
          <p:cNvSpPr txBox="1"/>
          <p:nvPr/>
        </p:nvSpPr>
        <p:spPr>
          <a:xfrm>
            <a:off x="8380875" y="3322734"/>
            <a:ext cx="178659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27%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DA53652D-3FD0-400D-AA86-70825F681FB8}"/>
              </a:ext>
            </a:extLst>
          </p:cNvPr>
          <p:cNvSpPr txBox="1"/>
          <p:nvPr/>
        </p:nvSpPr>
        <p:spPr>
          <a:xfrm>
            <a:off x="8380874" y="3884729"/>
            <a:ext cx="178659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27%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540BB3EE-D6BE-4C06-B4DD-160F58AC3D3A}"/>
              </a:ext>
            </a:extLst>
          </p:cNvPr>
          <p:cNvSpPr/>
          <p:nvPr/>
        </p:nvSpPr>
        <p:spPr>
          <a:xfrm>
            <a:off x="659568" y="3922156"/>
            <a:ext cx="7176137" cy="3683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Dificuldades técnicas / Compreensão de itens da Matriz TIP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3169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CC2D3F3F-4082-4148-9E50-BD4BBEC7AC0C}"/>
              </a:ext>
            </a:extLst>
          </p:cNvPr>
          <p:cNvSpPr/>
          <p:nvPr/>
        </p:nvSpPr>
        <p:spPr>
          <a:xfrm>
            <a:off x="558349" y="1238895"/>
            <a:ext cx="112416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Você identifica algum(</a:t>
            </a:r>
            <a:r>
              <a:rPr lang="pt-BR" sz="2000" b="1" dirty="0" err="1"/>
              <a:t>ns</a:t>
            </a:r>
            <a:r>
              <a:rPr lang="pt-BR" sz="2000" b="1" dirty="0"/>
              <a:t>) resultado(s) e/ou impacto(s) da implementação do Programa Time Brasil no seu município? Em caso positivo, cite abaixo: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8284A41F-7429-45F2-B735-8945910DD6EE}"/>
              </a:ext>
            </a:extLst>
          </p:cNvPr>
          <p:cNvSpPr/>
          <p:nvPr/>
        </p:nvSpPr>
        <p:spPr>
          <a:xfrm>
            <a:off x="558349" y="2196996"/>
            <a:ext cx="10906820" cy="2464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Infelizmente não.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Conseguimos lograr êxito na proposta e na implementação do que fora proposto ao Município.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Melhoria na transparência municipal.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Fortalecimento dos órgãos de controle municipal.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Sim, até mesmo a população se sentiu com mais facilidade de encontrar respostas aos seus questionamentos, pois com a Carta de Serviço ao Cidadão, o acesso ficou fácil e objetivo.</a:t>
            </a:r>
          </a:p>
        </p:txBody>
      </p:sp>
    </p:spTree>
    <p:extLst>
      <p:ext uri="{BB962C8B-B14F-4D97-AF65-F5344CB8AC3E}">
        <p14:creationId xmlns:p14="http://schemas.microsoft.com/office/powerpoint/2010/main" val="2904681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CC2D3F3F-4082-4148-9E50-BD4BBEC7AC0C}"/>
              </a:ext>
            </a:extLst>
          </p:cNvPr>
          <p:cNvSpPr/>
          <p:nvPr/>
        </p:nvSpPr>
        <p:spPr>
          <a:xfrm>
            <a:off x="558349" y="1238895"/>
            <a:ext cx="112416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Você identifica algum(</a:t>
            </a:r>
            <a:r>
              <a:rPr lang="pt-BR" sz="2000" b="1" dirty="0" err="1"/>
              <a:t>ns</a:t>
            </a:r>
            <a:r>
              <a:rPr lang="pt-BR" sz="2000" b="1" dirty="0"/>
              <a:t>) resultado(s) e/ou impacto(s) da implementação do Programa Time Brasil no seu município? Em caso positivo, cite abaixo: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94E179F-1758-4C61-A4B9-A645154A0EAB}"/>
              </a:ext>
            </a:extLst>
          </p:cNvPr>
          <p:cNvSpPr/>
          <p:nvPr/>
        </p:nvSpPr>
        <p:spPr>
          <a:xfrm>
            <a:off x="389371" y="2256271"/>
            <a:ext cx="11579654" cy="3451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Respeito, seriedade, comprometimento dos gestores em querer acertar, aumento na participação popular no e-SIC, sic presencial e ouvidoria.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Sim, já foram recebidos vários pedidos de informações através do e-SIC.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Melhoria no índice de transparência do município perante o Tribunal de Contas dos Municípios do Estado de Goiás.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Sim. Pois podemos aperfeiçoar o nosso portal de transparência trazendo maiores informações acerca dos atos administrativos.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Sim. A criação do Código de Ética e o Departamento de Ouvidoria que foi colocado em prática, aumentando a "transparência" dos atos municipais.</a:t>
            </a:r>
          </a:p>
        </p:txBody>
      </p:sp>
    </p:spTree>
    <p:extLst>
      <p:ext uri="{BB962C8B-B14F-4D97-AF65-F5344CB8AC3E}">
        <p14:creationId xmlns:p14="http://schemas.microsoft.com/office/powerpoint/2010/main" val="3583912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CC2D3F3F-4082-4148-9E50-BD4BBEC7AC0C}"/>
              </a:ext>
            </a:extLst>
          </p:cNvPr>
          <p:cNvSpPr/>
          <p:nvPr/>
        </p:nvSpPr>
        <p:spPr>
          <a:xfrm>
            <a:off x="558348" y="1165466"/>
            <a:ext cx="112416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Você identifica algum(</a:t>
            </a:r>
            <a:r>
              <a:rPr lang="pt-BR" sz="2000" b="1" dirty="0" err="1"/>
              <a:t>ns</a:t>
            </a:r>
            <a:r>
              <a:rPr lang="pt-BR" sz="2000" b="1" dirty="0"/>
              <a:t>) resultado(s) e/ou impacto(s) da implementação do Programa Time Brasil no seu município? Em caso positivo, cite abaixo: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BD94B832-4663-45A5-8954-3129FA0792BE}"/>
              </a:ext>
            </a:extLst>
          </p:cNvPr>
          <p:cNvSpPr/>
          <p:nvPr/>
        </p:nvSpPr>
        <p:spPr>
          <a:xfrm>
            <a:off x="608957" y="2192358"/>
            <a:ext cx="10974085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Sim. Com a implementação do Programa o interesse dos servidores municipais em participarem das ações propostas pelo plano aumentou. Houve a iniciativa de implementação de dois pontos importantes para a Matriz, a regulamentação da Lei de Conflito de Interesses e implementação do Código de Ética.  </a:t>
            </a:r>
          </a:p>
          <a:p>
            <a:pPr marL="342900" indent="-342900"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Envolvimento da equipe, criação de um manual de patrimônio, regulamentação da lei do usuário, com grande impacto para a relação do município com os cidadãos,  e auto análise de que temos muito a implementar nas áreas de integridade, transparência e participação social.</a:t>
            </a:r>
          </a:p>
          <a:p>
            <a:pPr marL="342900" indent="-342900"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Sim. Implementamos a ouvidoria, regulamentamos a LAI em nosso Município por Decreto. Divulgamos os conselhos existentes, com publicação de leis de criação, decretos de nomeação de membros, atas de reuniões.</a:t>
            </a:r>
            <a:b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BR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612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CC2D3F3F-4082-4148-9E50-BD4BBEC7AC0C}"/>
              </a:ext>
            </a:extLst>
          </p:cNvPr>
          <p:cNvSpPr/>
          <p:nvPr/>
        </p:nvSpPr>
        <p:spPr>
          <a:xfrm>
            <a:off x="558348" y="1165466"/>
            <a:ext cx="112416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/>
              <a:t>Você identifica algum(</a:t>
            </a:r>
            <a:r>
              <a:rPr lang="pt-BR" sz="2000" b="1" dirty="0" err="1"/>
              <a:t>ns</a:t>
            </a:r>
            <a:r>
              <a:rPr lang="pt-BR" sz="2000" b="1" dirty="0"/>
              <a:t>) resultado(s) e/ou impacto(s) da implementação do Programa Time Brasil no seu município? Em caso positivo, cite abaixo: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BD94B832-4663-45A5-8954-3129FA0792BE}"/>
              </a:ext>
            </a:extLst>
          </p:cNvPr>
          <p:cNvSpPr/>
          <p:nvPr/>
        </p:nvSpPr>
        <p:spPr>
          <a:xfrm>
            <a:off x="558348" y="2233623"/>
            <a:ext cx="10904075" cy="3246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COVID-19 não nos permitiu ter maior contato com o púbico e assim poder implementar as pesquisas de satisfação com instalação de urnas porém, foi amplamente divulgado as formas como o púbico poderia solicitar informações: ouvidoria, </a:t>
            </a:r>
            <a:r>
              <a:rPr lang="pt-BR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e.mail</a:t>
            </a: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pelas redes sociais ou ainda por telefone e ainda nos avaliar, dar sugestões e fazer reclamações. Aprendemos muito neste ano!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participação dos funcionários nas audiências públicas, mesmo sendo prejudicada pelo covid19.</a:t>
            </a:r>
          </a:p>
          <a:p>
            <a:pPr marL="34290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pt-BR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parceria com a CGU trouxe uma nova mentalidade para o nosso município. Encaramos agora a Transparência no Governo como um fator decisivo para o futuro do nosso município. O caminho da transparência construiu uma estrada sem volta para o governo municipal. Uma gestão transparente é a nossa principal marca.</a:t>
            </a:r>
          </a:p>
        </p:txBody>
      </p:sp>
    </p:spTree>
    <p:extLst>
      <p:ext uri="{BB962C8B-B14F-4D97-AF65-F5344CB8AC3E}">
        <p14:creationId xmlns:p14="http://schemas.microsoft.com/office/powerpoint/2010/main" val="1332143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AA4DC405-DFDA-40AC-8410-BEADD2659C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015689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1848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8F352151-1DA3-4947-A266-4AB99494B7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9277869"/>
              </p:ext>
            </p:extLst>
          </p:nvPr>
        </p:nvGraphicFramePr>
        <p:xfrm>
          <a:off x="0" y="0"/>
          <a:ext cx="12049263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8756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B6398E26-A544-4E1C-B6AF-3127BAB038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138120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3833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82C4EE44-F726-4007-9B60-4C91AD7DAF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3323455"/>
              </p:ext>
            </p:extLst>
          </p:nvPr>
        </p:nvGraphicFramePr>
        <p:xfrm>
          <a:off x="0" y="0"/>
          <a:ext cx="12192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1600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66457A0B-4246-4E7D-94C4-C0C5945B80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6825930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8328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5B09E835-BBE2-4E00-AC17-1B553C204778}"/>
              </a:ext>
            </a:extLst>
          </p:cNvPr>
          <p:cNvGraphicFramePr/>
          <p:nvPr/>
        </p:nvGraphicFramePr>
        <p:xfrm>
          <a:off x="0" y="-423029"/>
          <a:ext cx="11967028" cy="17454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>
            <a:extLst>
              <a:ext uri="{FF2B5EF4-FFF2-40B4-BE49-F238E27FC236}">
                <a16:creationId xmlns:a16="http://schemas.microsoft.com/office/drawing/2014/main" id="{0AD6F3CA-FA4A-47D4-9726-35D71E06F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8507" y="854420"/>
            <a:ext cx="1886449" cy="151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rasil Transparente">
            <a:extLst>
              <a:ext uri="{FF2B5EF4-FFF2-40B4-BE49-F238E27FC236}">
                <a16:creationId xmlns:a16="http://schemas.microsoft.com/office/drawing/2014/main" id="{814880E3-DB59-45A6-8602-A9180B1BF5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880" y="842070"/>
            <a:ext cx="2451934" cy="144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57FDA769-CC56-47CA-BA2B-CB6F91DA86F2}"/>
              </a:ext>
            </a:extLst>
          </p:cNvPr>
          <p:cNvSpPr/>
          <p:nvPr/>
        </p:nvSpPr>
        <p:spPr>
          <a:xfrm>
            <a:off x="3349508" y="2770832"/>
            <a:ext cx="24928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555555"/>
                </a:solidFill>
                <a:latin typeface="rawline"/>
              </a:rPr>
              <a:t>O objetivo geral do programa é  apoiar Estados e Municípios na implementação da Lei de Acesso à Informação, Lei nº 12.527, de 18 de novembro de 2011, no incremento da </a:t>
            </a:r>
            <a:r>
              <a:rPr lang="pt-BR" b="1" dirty="0">
                <a:solidFill>
                  <a:srgbClr val="555555"/>
                </a:solidFill>
                <a:latin typeface="rawline"/>
              </a:rPr>
              <a:t>transparência pública e na adoção de medidas de governo aberto</a:t>
            </a:r>
            <a:r>
              <a:rPr lang="pt-BR" dirty="0">
                <a:solidFill>
                  <a:srgbClr val="555555"/>
                </a:solidFill>
                <a:latin typeface="rawline"/>
              </a:rPr>
              <a:t>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D5365950-62D1-4CB8-A9CF-BA8A2097D81F}"/>
              </a:ext>
            </a:extLst>
          </p:cNvPr>
          <p:cNvSpPr/>
          <p:nvPr/>
        </p:nvSpPr>
        <p:spPr>
          <a:xfrm>
            <a:off x="6241746" y="860800"/>
            <a:ext cx="2081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PACTO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BB96C91-B515-4994-A293-922B8B7315AE}"/>
              </a:ext>
            </a:extLst>
          </p:cNvPr>
          <p:cNvSpPr/>
          <p:nvPr/>
        </p:nvSpPr>
        <p:spPr>
          <a:xfrm>
            <a:off x="9378604" y="2572500"/>
            <a:ext cx="22916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555555"/>
                </a:solidFill>
                <a:latin typeface="rawline"/>
              </a:rPr>
              <a:t>Melhorar a gestão pública e fortalecer o combate à corrupção de municípios e estados em todo o Brasil. A iniciativa funciona de forma cooperativa entre entes federativos nacionais, CGU e órgãos parceiros.</a:t>
            </a:r>
            <a:endParaRPr lang="pt-BR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55954467-B9BD-42AB-915F-47DC36A24928}"/>
              </a:ext>
            </a:extLst>
          </p:cNvPr>
          <p:cNvSpPr/>
          <p:nvPr/>
        </p:nvSpPr>
        <p:spPr>
          <a:xfrm>
            <a:off x="6142244" y="1707562"/>
            <a:ext cx="24928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555555"/>
                </a:solidFill>
                <a:latin typeface="rawline"/>
              </a:rPr>
              <a:t>Promover mudanças na gestão pública de entes subnacionais para institucionalizar a </a:t>
            </a:r>
            <a:r>
              <a:rPr lang="pt-BR" b="1" dirty="0">
                <a:solidFill>
                  <a:srgbClr val="555555"/>
                </a:solidFill>
                <a:latin typeface="rawline"/>
              </a:rPr>
              <a:t>capacidade de detecção e prevenção da corrupção </a:t>
            </a:r>
            <a:r>
              <a:rPr lang="pt-BR" dirty="0">
                <a:solidFill>
                  <a:srgbClr val="555555"/>
                </a:solidFill>
                <a:latin typeface="rawline"/>
              </a:rPr>
              <a:t>baseada nos seguintes temas: fortalecimento da política de transparência local, perenidade das ações com a consolidação da participação social e disseminação de estruturas de prevenção a desvios de conduta e conflitos de interesses</a:t>
            </a:r>
          </a:p>
        </p:txBody>
      </p:sp>
      <p:sp>
        <p:nvSpPr>
          <p:cNvPr id="13" name="Seta: para a Direita 12">
            <a:extLst>
              <a:ext uri="{FF2B5EF4-FFF2-40B4-BE49-F238E27FC236}">
                <a16:creationId xmlns:a16="http://schemas.microsoft.com/office/drawing/2014/main" id="{262675E6-34B8-4FB4-B0C3-912D1E316621}"/>
              </a:ext>
            </a:extLst>
          </p:cNvPr>
          <p:cNvSpPr/>
          <p:nvPr/>
        </p:nvSpPr>
        <p:spPr>
          <a:xfrm>
            <a:off x="8385226" y="1224336"/>
            <a:ext cx="812800" cy="2966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Seta: para a Direita 15">
            <a:extLst>
              <a:ext uri="{FF2B5EF4-FFF2-40B4-BE49-F238E27FC236}">
                <a16:creationId xmlns:a16="http://schemas.microsoft.com/office/drawing/2014/main" id="{816B3EB0-0160-45A8-92BB-67C43A9890C7}"/>
              </a:ext>
            </a:extLst>
          </p:cNvPr>
          <p:cNvSpPr/>
          <p:nvPr/>
        </p:nvSpPr>
        <p:spPr>
          <a:xfrm>
            <a:off x="5418580" y="1218521"/>
            <a:ext cx="812800" cy="2966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1015E3A-E236-41E1-AE3B-D58510385063}"/>
              </a:ext>
            </a:extLst>
          </p:cNvPr>
          <p:cNvSpPr txBox="1"/>
          <p:nvPr/>
        </p:nvSpPr>
        <p:spPr>
          <a:xfrm>
            <a:off x="4057148" y="498341"/>
            <a:ext cx="807247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2013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ADE923A9-1211-4BCD-94EC-DF848BF6A3EF}"/>
              </a:ext>
            </a:extLst>
          </p:cNvPr>
          <p:cNvSpPr txBox="1"/>
          <p:nvPr/>
        </p:nvSpPr>
        <p:spPr>
          <a:xfrm>
            <a:off x="6969186" y="511651"/>
            <a:ext cx="807247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2018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9D786B41-3BE6-4902-99C6-C21A83DDB34B}"/>
              </a:ext>
            </a:extLst>
          </p:cNvPr>
          <p:cNvSpPr txBox="1"/>
          <p:nvPr/>
        </p:nvSpPr>
        <p:spPr>
          <a:xfrm>
            <a:off x="9928107" y="539170"/>
            <a:ext cx="807247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2019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EB4C918A-0912-4309-98EF-D79DFF4CCF42}"/>
              </a:ext>
            </a:extLst>
          </p:cNvPr>
          <p:cNvSpPr txBox="1"/>
          <p:nvPr/>
        </p:nvSpPr>
        <p:spPr>
          <a:xfrm>
            <a:off x="1363434" y="498341"/>
            <a:ext cx="807247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2008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2E3D1F86-3003-45CB-8C37-4D1B1CA0990F}"/>
              </a:ext>
            </a:extLst>
          </p:cNvPr>
          <p:cNvSpPr/>
          <p:nvPr/>
        </p:nvSpPr>
        <p:spPr>
          <a:xfrm>
            <a:off x="522778" y="2286924"/>
            <a:ext cx="2700105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555555"/>
                </a:solidFill>
                <a:latin typeface="rawline"/>
              </a:rPr>
              <a:t>Contribuir para boa e regular aplicação dos recursos públicos pelos entes federados brasileiros, por meio da promoção das seguintes ações de </a:t>
            </a:r>
            <a:r>
              <a:rPr lang="pt-BR" b="1" dirty="0">
                <a:solidFill>
                  <a:srgbClr val="555555"/>
                </a:solidFill>
                <a:latin typeface="rawline"/>
              </a:rPr>
              <a:t>capacitaçã</a:t>
            </a:r>
            <a:r>
              <a:rPr lang="pt-BR" dirty="0">
                <a:solidFill>
                  <a:srgbClr val="555555"/>
                </a:solidFill>
                <a:latin typeface="rawline"/>
              </a:rPr>
              <a:t>o de agentes públicos; distribuição de </a:t>
            </a:r>
            <a:r>
              <a:rPr lang="pt-BR" b="1" dirty="0">
                <a:solidFill>
                  <a:srgbClr val="555555"/>
                </a:solidFill>
                <a:latin typeface="rawline"/>
              </a:rPr>
              <a:t>bibliografia técnica</a:t>
            </a:r>
            <a:r>
              <a:rPr lang="pt-BR" dirty="0">
                <a:solidFill>
                  <a:srgbClr val="555555"/>
                </a:solidFill>
                <a:latin typeface="rawline"/>
              </a:rPr>
              <a:t>; fortalecimento da capacidade institucional dos </a:t>
            </a:r>
            <a:r>
              <a:rPr lang="pt-BR" b="1" dirty="0">
                <a:solidFill>
                  <a:srgbClr val="555555"/>
                </a:solidFill>
                <a:latin typeface="rawline"/>
              </a:rPr>
              <a:t>controles internos</a:t>
            </a:r>
            <a:r>
              <a:rPr lang="pt-BR" dirty="0">
                <a:solidFill>
                  <a:srgbClr val="555555"/>
                </a:solidFill>
                <a:latin typeface="rawline"/>
              </a:rPr>
              <a:t>.</a:t>
            </a:r>
          </a:p>
          <a:p>
            <a:r>
              <a:rPr lang="pt-BR" dirty="0">
                <a:solidFill>
                  <a:srgbClr val="555555"/>
                </a:solidFill>
                <a:latin typeface="rawline"/>
              </a:rPr>
              <a:t>Sorteios Públicos. </a:t>
            </a:r>
            <a:r>
              <a:rPr lang="pt-BR" sz="1000" b="1" dirty="0">
                <a:solidFill>
                  <a:schemeClr val="bg2">
                    <a:lumMod val="25000"/>
                  </a:schemeClr>
                </a:solidFill>
                <a:latin typeface="rawline"/>
              </a:rPr>
              <a:t>(Portaria/CGU nº 363, de 6 de junho de 2006 ).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62E92E83-1C3B-4A08-8DEB-71DBC225D57A}"/>
              </a:ext>
            </a:extLst>
          </p:cNvPr>
          <p:cNvSpPr/>
          <p:nvPr/>
        </p:nvSpPr>
        <p:spPr>
          <a:xfrm>
            <a:off x="880522" y="1699129"/>
            <a:ext cx="18533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400" b="1" dirty="0">
                <a:solidFill>
                  <a:srgbClr val="555555"/>
                </a:solidFill>
                <a:latin typeface="rawline"/>
              </a:rPr>
              <a:t>Portarias n° 528, </a:t>
            </a:r>
          </a:p>
          <a:p>
            <a:r>
              <a:rPr lang="pt-BR" sz="1400" b="1" dirty="0">
                <a:solidFill>
                  <a:srgbClr val="555555"/>
                </a:solidFill>
                <a:latin typeface="rawline"/>
              </a:rPr>
              <a:t>de 11 de abril de 2008 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494E02F-1B0B-43C8-8755-8D8E9A66D484}"/>
              </a:ext>
            </a:extLst>
          </p:cNvPr>
          <p:cNvSpPr/>
          <p:nvPr/>
        </p:nvSpPr>
        <p:spPr>
          <a:xfrm>
            <a:off x="3356470" y="2278512"/>
            <a:ext cx="26124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b="1" dirty="0">
                <a:solidFill>
                  <a:srgbClr val="555555"/>
                </a:solidFill>
                <a:latin typeface="rawline"/>
              </a:rPr>
              <a:t>Portaria n° 277, </a:t>
            </a:r>
          </a:p>
          <a:p>
            <a:r>
              <a:rPr lang="pt-BR" sz="1400" b="1" dirty="0">
                <a:solidFill>
                  <a:srgbClr val="555555"/>
                </a:solidFill>
                <a:latin typeface="rawline"/>
              </a:rPr>
              <a:t>de 07 de fevereiro de 2013 </a:t>
            </a:r>
          </a:p>
        </p:txBody>
      </p:sp>
      <p:sp>
        <p:nvSpPr>
          <p:cNvPr id="20" name="Seta: para a Direita 19">
            <a:extLst>
              <a:ext uri="{FF2B5EF4-FFF2-40B4-BE49-F238E27FC236}">
                <a16:creationId xmlns:a16="http://schemas.microsoft.com/office/drawing/2014/main" id="{E4405F58-E748-4197-8B1C-27B10333ED93}"/>
              </a:ext>
            </a:extLst>
          </p:cNvPr>
          <p:cNvSpPr/>
          <p:nvPr/>
        </p:nvSpPr>
        <p:spPr>
          <a:xfrm>
            <a:off x="2770140" y="1193653"/>
            <a:ext cx="812800" cy="2966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DE3DFC08-C718-4C02-96C8-6E115C332168}"/>
              </a:ext>
            </a:extLst>
          </p:cNvPr>
          <p:cNvSpPr/>
          <p:nvPr/>
        </p:nvSpPr>
        <p:spPr>
          <a:xfrm>
            <a:off x="707740" y="853034"/>
            <a:ext cx="2155123" cy="830997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Fortalecimento </a:t>
            </a:r>
          </a:p>
          <a:p>
            <a:pPr algn="ctr"/>
            <a:r>
              <a:rPr lang="pt-B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 </a:t>
            </a:r>
          </a:p>
          <a:p>
            <a:pPr algn="ctr"/>
            <a:r>
              <a:rPr lang="pt-BR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Gestão</a:t>
            </a:r>
            <a:endParaRPr lang="pt-BR" sz="1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880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EB899B24-4916-4753-AA60-C61037AC81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4574666"/>
              </p:ext>
            </p:extLst>
          </p:nvPr>
        </p:nvGraphicFramePr>
        <p:xfrm>
          <a:off x="1" y="0"/>
          <a:ext cx="12192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24326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endParaRPr lang="pt-BR" sz="3800" dirty="0">
              <a:solidFill>
                <a:schemeClr val="accent1">
                  <a:lumMod val="50000"/>
                </a:schemeClr>
              </a:solidFill>
              <a:latin typeface="Bw Mitga" pitchFamily="50" charset="0"/>
            </a:endParaRP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046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80176" y="430923"/>
            <a:ext cx="1047092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Time Brasil 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/>
          <p:nvPr/>
        </p:nvCxnSpPr>
        <p:spPr>
          <a:xfrm>
            <a:off x="953459" y="1092911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4" name="Imagem 3">
            <a:extLst>
              <a:ext uri="{FF2B5EF4-FFF2-40B4-BE49-F238E27FC236}">
                <a16:creationId xmlns:a16="http://schemas.microsoft.com/office/drawing/2014/main" id="{E1E3B351-87AE-4030-AF90-8897CE25D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9077" y="1153199"/>
            <a:ext cx="1476375" cy="1314450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C2AF11A2-93E0-41D2-8217-920ACE28F234}"/>
              </a:ext>
            </a:extLst>
          </p:cNvPr>
          <p:cNvSpPr/>
          <p:nvPr/>
        </p:nvSpPr>
        <p:spPr>
          <a:xfrm>
            <a:off x="946548" y="1251753"/>
            <a:ext cx="8822042" cy="1295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Cooperação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entre instâncias de governo, para auxiliar a gestão de estados e municípios, no campo da prevenção à corrupção, com ênfase no  planejamento de ações de transparência, integridade e participação.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11B3797-AECC-43BC-B93F-FE99F2239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3034" y="2801711"/>
            <a:ext cx="1609725" cy="1495425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AA5DDD10-711A-4245-8C5A-A285B76F53CF}"/>
              </a:ext>
            </a:extLst>
          </p:cNvPr>
          <p:cNvSpPr/>
          <p:nvPr/>
        </p:nvSpPr>
        <p:spPr>
          <a:xfrm>
            <a:off x="4700026" y="4392387"/>
            <a:ext cx="3189513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Parcerias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locais e nacionais </a:t>
            </a:r>
          </a:p>
          <a:p>
            <a:pPr>
              <a:lnSpc>
                <a:spcPct val="150000"/>
              </a:lnSpc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para implementar  o Time </a:t>
            </a: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451CE673-C0B9-41CF-B382-28C096EEE4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837" y="2706462"/>
            <a:ext cx="1914525" cy="1685925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80B900DD-7D80-4F09-9756-03ED2B98F503}"/>
              </a:ext>
            </a:extLst>
          </p:cNvPr>
          <p:cNvSpPr/>
          <p:nvPr/>
        </p:nvSpPr>
        <p:spPr>
          <a:xfrm>
            <a:off x="915056" y="4392387"/>
            <a:ext cx="3233001" cy="8803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Adesão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de estados e municípios </a:t>
            </a:r>
          </a:p>
          <a:p>
            <a:pPr>
              <a:lnSpc>
                <a:spcPct val="150000"/>
              </a:lnSpc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ao Time</a:t>
            </a:r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63D18A13-4E23-4F54-8700-9BE4BD9974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2431" y="2815621"/>
            <a:ext cx="1609725" cy="1574731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D9C26928-F9BC-44E2-B14B-BC3F448721F3}"/>
              </a:ext>
            </a:extLst>
          </p:cNvPr>
          <p:cNvSpPr/>
          <p:nvPr/>
        </p:nvSpPr>
        <p:spPr>
          <a:xfrm>
            <a:off x="8441508" y="4390352"/>
            <a:ext cx="3487159" cy="1711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Grupo de Trabalho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para estabelecer diretrizes, apoio técnico e produção de conhecimento</a:t>
            </a:r>
          </a:p>
        </p:txBody>
      </p:sp>
    </p:spTree>
    <p:extLst>
      <p:ext uri="{BB962C8B-B14F-4D97-AF65-F5344CB8AC3E}">
        <p14:creationId xmlns:p14="http://schemas.microsoft.com/office/powerpoint/2010/main" val="4237767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21561591-0CBD-47D8-B467-C9D0C656EB36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DA6D72-594B-4AE1-BD71-F7AE254DD783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28502F6-07E4-4747-B211-AE5409543DF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4E7065A-3B00-4B4E-933D-F7AC9F7ED6CC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10A1403-CC1F-4FBA-99AD-307E2EF33171}"/>
              </a:ext>
            </a:extLst>
          </p:cNvPr>
          <p:cNvSpPr txBox="1"/>
          <p:nvPr/>
        </p:nvSpPr>
        <p:spPr>
          <a:xfrm>
            <a:off x="3816304" y="6104367"/>
            <a:ext cx="100189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hlinkClick r:id="rId2"/>
              </a:rPr>
              <a:t>https://www.gov.br/cgu/pt-br/assuntos/transparencia-publica/time-brasil</a:t>
            </a:r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03BC003-5D93-4417-BBA2-C94E64AB6F8E}"/>
              </a:ext>
            </a:extLst>
          </p:cNvPr>
          <p:cNvSpPr txBox="1">
            <a:spLocks/>
          </p:cNvSpPr>
          <p:nvPr/>
        </p:nvSpPr>
        <p:spPr>
          <a:xfrm>
            <a:off x="704388" y="504928"/>
            <a:ext cx="9094519" cy="661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Brasil - Projeto Trilhas TIP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F5ACCF73-4834-4674-8269-3BBAABB056B6}"/>
              </a:ext>
            </a:extLst>
          </p:cNvPr>
          <p:cNvCxnSpPr/>
          <p:nvPr/>
        </p:nvCxnSpPr>
        <p:spPr>
          <a:xfrm>
            <a:off x="704388" y="1128679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050" name="Picture 2" descr="Imagem">
            <a:extLst>
              <a:ext uri="{FF2B5EF4-FFF2-40B4-BE49-F238E27FC236}">
                <a16:creationId xmlns:a16="http://schemas.microsoft.com/office/drawing/2014/main" id="{59C1B099-ACAC-4551-8A84-C7F9F7133C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23" t="9970" r="14459"/>
          <a:stretch/>
        </p:blipFill>
        <p:spPr bwMode="auto">
          <a:xfrm rot="1443818">
            <a:off x="720934" y="3037963"/>
            <a:ext cx="3282846" cy="3430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0E956E12-69B1-43A6-AAE6-5B5D867B53BB}"/>
              </a:ext>
            </a:extLst>
          </p:cNvPr>
          <p:cNvSpPr txBox="1"/>
          <p:nvPr/>
        </p:nvSpPr>
        <p:spPr>
          <a:xfrm>
            <a:off x="5251647" y="1351722"/>
            <a:ext cx="5350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111</a:t>
            </a:r>
            <a:r>
              <a:rPr lang="pt-BR" dirty="0"/>
              <a:t> itens da Matriz TIP submetidos para produção de material técnico.</a:t>
            </a:r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896A7935-CDCD-4855-8551-66A97FD61013}"/>
              </a:ext>
            </a:extLst>
          </p:cNvPr>
          <p:cNvSpPr txBox="1"/>
          <p:nvPr/>
        </p:nvSpPr>
        <p:spPr>
          <a:xfrm>
            <a:off x="698347" y="1260570"/>
            <a:ext cx="28127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latin typeface="Abadi Extra Light" panose="020B0604020202020204" pitchFamily="34" charset="0"/>
              </a:rPr>
              <a:t>Cursos EaD, manuais, cartilhas, modelos de normas produzidos pela Controladoria-Geral da União para dar suporte à implementação dos Planos de Ação dos municípios aderentes ao Time Brasil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BBC119AC-037A-45F8-A76F-3914A7B4FE2C}"/>
              </a:ext>
            </a:extLst>
          </p:cNvPr>
          <p:cNvSpPr txBox="1"/>
          <p:nvPr/>
        </p:nvSpPr>
        <p:spPr>
          <a:xfrm>
            <a:off x="5251647" y="1974862"/>
            <a:ext cx="5350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72</a:t>
            </a:r>
            <a:r>
              <a:rPr lang="pt-BR" dirty="0"/>
              <a:t>  itens da Matriz TIP selecionados para produção de conteúdo ou pesquisa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90F54348-129E-4870-8739-2A710994B7DF}"/>
              </a:ext>
            </a:extLst>
          </p:cNvPr>
          <p:cNvSpPr txBox="1"/>
          <p:nvPr/>
        </p:nvSpPr>
        <p:spPr>
          <a:xfrm>
            <a:off x="5251647" y="2609598"/>
            <a:ext cx="5350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b="1" dirty="0"/>
              <a:t>39</a:t>
            </a:r>
            <a:r>
              <a:rPr lang="pt-BR" dirty="0"/>
              <a:t> produtos em fase de revisão  itens da Matriz TIP submetidos para produção de material técnico.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454F7FCE-4AE7-43B6-A4F4-5D333EFD45BD}"/>
              </a:ext>
            </a:extLst>
          </p:cNvPr>
          <p:cNvSpPr txBox="1"/>
          <p:nvPr/>
        </p:nvSpPr>
        <p:spPr>
          <a:xfrm>
            <a:off x="5049078" y="3816626"/>
            <a:ext cx="61357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Fase de Elaboração: </a:t>
            </a:r>
            <a:r>
              <a:rPr lang="pt-BR" dirty="0"/>
              <a:t>RJ / PB / AM / MA / AC / RR / PA / SC / SP / GO / BA / RO / CFECS</a:t>
            </a:r>
          </a:p>
          <a:p>
            <a:endParaRPr lang="pt-BR" b="1" dirty="0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85A660D3-7166-4F6D-8816-E299662264DF}"/>
              </a:ext>
            </a:extLst>
          </p:cNvPr>
          <p:cNvSpPr txBox="1"/>
          <p:nvPr/>
        </p:nvSpPr>
        <p:spPr>
          <a:xfrm>
            <a:off x="5150361" y="4753034"/>
            <a:ext cx="6034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Fase de Revisão: </a:t>
            </a:r>
            <a:r>
              <a:rPr lang="pl-PL" dirty="0"/>
              <a:t>PA / SC / SP / GO / BA / RO / CFECS</a:t>
            </a:r>
          </a:p>
          <a:p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2953810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21561591-0CBD-47D8-B467-C9D0C656EB36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DA6D72-594B-4AE1-BD71-F7AE254DD783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28502F6-07E4-4747-B211-AE5409543DF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4E7065A-3B00-4B4E-933D-F7AC9F7ED6CC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03BC003-5D93-4417-BBA2-C94E64AB6F8E}"/>
              </a:ext>
            </a:extLst>
          </p:cNvPr>
          <p:cNvSpPr txBox="1">
            <a:spLocks/>
          </p:cNvSpPr>
          <p:nvPr/>
        </p:nvSpPr>
        <p:spPr>
          <a:xfrm>
            <a:off x="704388" y="504928"/>
            <a:ext cx="9094519" cy="661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Brasil – Matriz TIP 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F5ACCF73-4834-4674-8269-3BBAABB056B6}"/>
              </a:ext>
            </a:extLst>
          </p:cNvPr>
          <p:cNvCxnSpPr/>
          <p:nvPr/>
        </p:nvCxnSpPr>
        <p:spPr>
          <a:xfrm>
            <a:off x="704388" y="1128679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5" name="Imagem 4" descr="Interface gráfica do usuário, Aplicativo, Tabela, Excel&#10;&#10;Descrição gerada automaticamente">
            <a:extLst>
              <a:ext uri="{FF2B5EF4-FFF2-40B4-BE49-F238E27FC236}">
                <a16:creationId xmlns:a16="http://schemas.microsoft.com/office/drawing/2014/main" id="{09C62F0A-68BD-484B-8FC8-6F17F576A3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8679"/>
            <a:ext cx="12192000" cy="563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998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21561591-0CBD-47D8-B467-C9D0C656EB36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DA6D72-594B-4AE1-BD71-F7AE254DD783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28502F6-07E4-4747-B211-AE5409543DF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4E7065A-3B00-4B4E-933D-F7AC9F7ED6CC}"/>
              </a:ext>
            </a:extLst>
          </p:cNvPr>
          <p:cNvSpPr/>
          <p:nvPr/>
        </p:nvSpPr>
        <p:spPr>
          <a:xfrm>
            <a:off x="6035206" y="3290341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 dirty="0"/>
          </a:p>
        </p:txBody>
      </p:sp>
      <p:pic>
        <p:nvPicPr>
          <p:cNvPr id="1030" name="Picture 6" descr="None">
            <a:extLst>
              <a:ext uri="{FF2B5EF4-FFF2-40B4-BE49-F238E27FC236}">
                <a16:creationId xmlns:a16="http://schemas.microsoft.com/office/drawing/2014/main" id="{D6E6F8B1-05B7-4750-BCBD-0980B217AC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9" y="4705351"/>
            <a:ext cx="7629993" cy="1761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C03BC003-5D93-4417-BBA2-C94E64AB6F8E}"/>
              </a:ext>
            </a:extLst>
          </p:cNvPr>
          <p:cNvSpPr txBox="1">
            <a:spLocks/>
          </p:cNvSpPr>
          <p:nvPr/>
        </p:nvSpPr>
        <p:spPr>
          <a:xfrm>
            <a:off x="704388" y="504928"/>
            <a:ext cx="9094519" cy="661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Time Brasil Goiás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F5ACCF73-4834-4674-8269-3BBAABB056B6}"/>
              </a:ext>
            </a:extLst>
          </p:cNvPr>
          <p:cNvCxnSpPr>
            <a:cxnSpLocks/>
          </p:cNvCxnSpPr>
          <p:nvPr/>
        </p:nvCxnSpPr>
        <p:spPr>
          <a:xfrm>
            <a:off x="751207" y="1166916"/>
            <a:ext cx="710363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026" name="Picture 2" descr="mapa-goias - Portal da Mineração">
            <a:extLst>
              <a:ext uri="{FF2B5EF4-FFF2-40B4-BE49-F238E27FC236}">
                <a16:creationId xmlns:a16="http://schemas.microsoft.com/office/drawing/2014/main" id="{B33C6D0D-29DE-444A-81D2-650054532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79" y="2044959"/>
            <a:ext cx="21621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tângulo 11">
            <a:extLst>
              <a:ext uri="{FF2B5EF4-FFF2-40B4-BE49-F238E27FC236}">
                <a16:creationId xmlns:a16="http://schemas.microsoft.com/office/drawing/2014/main" id="{48990ACE-F221-4C92-A852-C135C622E1F1}"/>
              </a:ext>
            </a:extLst>
          </p:cNvPr>
          <p:cNvSpPr/>
          <p:nvPr/>
        </p:nvSpPr>
        <p:spPr>
          <a:xfrm>
            <a:off x="8439194" y="252746"/>
            <a:ext cx="8225140" cy="6444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Acreúna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Alexânia 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Barro Alto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Campos Verdes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Cidade Ocidental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Bela Vista de Goiás 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Goiânia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Nerópolis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Rio Verde 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Rianápolis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Santa Terezinha de Goiás 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Senador Canêdo</a:t>
            </a:r>
            <a:endParaRPr lang="pt-BR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60B84DE0-BE3F-4795-A6CC-CF68474E0E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06910662"/>
              </p:ext>
            </p:extLst>
          </p:nvPr>
        </p:nvGraphicFramePr>
        <p:xfrm>
          <a:off x="3074943" y="1320664"/>
          <a:ext cx="5004487" cy="34573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6" name="CaixaDeTexto 15">
            <a:extLst>
              <a:ext uri="{FF2B5EF4-FFF2-40B4-BE49-F238E27FC236}">
                <a16:creationId xmlns:a16="http://schemas.microsoft.com/office/drawing/2014/main" id="{89F36304-03DE-412D-A639-51D674262DF4}"/>
              </a:ext>
            </a:extLst>
          </p:cNvPr>
          <p:cNvSpPr txBox="1"/>
          <p:nvPr/>
        </p:nvSpPr>
        <p:spPr>
          <a:xfrm>
            <a:off x="4392206" y="606692"/>
            <a:ext cx="316521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  <a:ea typeface="+mj-ea"/>
                <a:cs typeface="+mj-cs"/>
              </a:rPr>
              <a:t>Municípios aderentes </a:t>
            </a:r>
          </a:p>
        </p:txBody>
      </p:sp>
    </p:spTree>
    <p:extLst>
      <p:ext uri="{BB962C8B-B14F-4D97-AF65-F5344CB8AC3E}">
        <p14:creationId xmlns:p14="http://schemas.microsoft.com/office/powerpoint/2010/main" val="3083142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04389" y="504928"/>
            <a:ext cx="6946900" cy="661988"/>
          </a:xfrm>
        </p:spPr>
        <p:txBody>
          <a:bodyPr>
            <a:normAutofit fontScale="90000"/>
          </a:bodyPr>
          <a:lstStyle/>
          <a:p>
            <a:r>
              <a:rPr lang="pt-BR" sz="4267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Programa em Santa Catarina 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820708" y="1166916"/>
            <a:ext cx="6116074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B138F4D0-B4DE-4AE2-8F60-F0A6426EADFE}"/>
              </a:ext>
            </a:extLst>
          </p:cNvPr>
          <p:cNvSpPr/>
          <p:nvPr/>
        </p:nvSpPr>
        <p:spPr>
          <a:xfrm>
            <a:off x="1423978" y="4174804"/>
            <a:ext cx="4909535" cy="1001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Blumenau</a:t>
            </a:r>
          </a:p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t-BR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Navegantes 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A2675847-5E53-4DC1-86E4-4600B5D5B6E3}"/>
              </a:ext>
            </a:extLst>
          </p:cNvPr>
          <p:cNvSpPr txBox="1"/>
          <p:nvPr/>
        </p:nvSpPr>
        <p:spPr>
          <a:xfrm>
            <a:off x="1063053" y="3429000"/>
            <a:ext cx="316521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  <a:ea typeface="+mj-ea"/>
                <a:cs typeface="+mj-cs"/>
              </a:rPr>
              <a:t>Municípios aderentes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5FCF8EC-3F72-4CA5-9227-7EFF9C598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78" y="148798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 descr="Interface gráfica do usuário&#10;&#10;Descrição gerada automaticamente">
            <a:extLst>
              <a:ext uri="{FF2B5EF4-FFF2-40B4-BE49-F238E27FC236}">
                <a16:creationId xmlns:a16="http://schemas.microsoft.com/office/drawing/2014/main" id="{D78FA14D-1A84-4CDD-8449-1C4C808F20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8"/>
          <a:stretch/>
        </p:blipFill>
        <p:spPr>
          <a:xfrm>
            <a:off x="6096000" y="1450435"/>
            <a:ext cx="4346978" cy="395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857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04389" y="504928"/>
            <a:ext cx="6946900" cy="661988"/>
          </a:xfrm>
        </p:spPr>
        <p:txBody>
          <a:bodyPr>
            <a:normAutofit fontScale="90000"/>
          </a:bodyPr>
          <a:lstStyle/>
          <a:p>
            <a:r>
              <a:rPr lang="pt-BR" sz="4267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Programa em Rondônia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820708" y="1166916"/>
            <a:ext cx="6116074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4100" name="Picture 4">
            <a:extLst>
              <a:ext uri="{FF2B5EF4-FFF2-40B4-BE49-F238E27FC236}">
                <a16:creationId xmlns:a16="http://schemas.microsoft.com/office/drawing/2014/main" id="{2F068192-7201-447D-A4A3-AC9EC684C8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19" y="1301827"/>
            <a:ext cx="5985185" cy="474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6FB6052F-BEAE-4686-A2C3-F7242A35ED5B}"/>
              </a:ext>
            </a:extLst>
          </p:cNvPr>
          <p:cNvSpPr txBox="1"/>
          <p:nvPr/>
        </p:nvSpPr>
        <p:spPr>
          <a:xfrm>
            <a:off x="6936782" y="1601630"/>
            <a:ext cx="45653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Órgão aderente ao Time Brasil é a Controladoria-Geral do Estado;</a:t>
            </a:r>
          </a:p>
          <a:p>
            <a:endParaRPr lang="pt-BR" dirty="0"/>
          </a:p>
          <a:p>
            <a:r>
              <a:rPr lang="pt-BR" dirty="0"/>
              <a:t>O Plano de Ação possibilitou agregar outros projetos assumidos pela CCE-RO;</a:t>
            </a:r>
          </a:p>
          <a:p>
            <a:endParaRPr lang="pt-BR" dirty="0"/>
          </a:p>
          <a:p>
            <a:r>
              <a:rPr lang="pt-BR" dirty="0"/>
              <a:t>Após a implantação das ações do plano a CGE-RO atuará juntos aos municípios provendo a melhoria da gestão.</a:t>
            </a:r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01884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659568" y="503478"/>
            <a:ext cx="8312150" cy="661988"/>
          </a:xfrm>
        </p:spPr>
        <p:txBody>
          <a:bodyPr>
            <a:normAutofit/>
          </a:bodyPr>
          <a:lstStyle/>
          <a:p>
            <a:r>
              <a:rPr lang="pt-BR" sz="3800" dirty="0">
                <a:solidFill>
                  <a:schemeClr val="accent1">
                    <a:lumMod val="50000"/>
                  </a:schemeClr>
                </a:solidFill>
                <a:latin typeface="Bw Mitga" pitchFamily="50" charset="0"/>
              </a:rPr>
              <a:t>Resultados Time Goiás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>
            <a:cxnSpLocks/>
          </p:cNvCxnSpPr>
          <p:nvPr/>
        </p:nvCxnSpPr>
        <p:spPr>
          <a:xfrm>
            <a:off x="558349" y="1202180"/>
            <a:ext cx="9305179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Retângulo 2">
            <a:extLst>
              <a:ext uri="{FF2B5EF4-FFF2-40B4-BE49-F238E27FC236}">
                <a16:creationId xmlns:a16="http://schemas.microsoft.com/office/drawing/2014/main" id="{61CEF844-4B1B-48B9-A184-1513B767303E}"/>
              </a:ext>
            </a:extLst>
          </p:cNvPr>
          <p:cNvSpPr/>
          <p:nvPr/>
        </p:nvSpPr>
        <p:spPr>
          <a:xfrm>
            <a:off x="558349" y="1542536"/>
            <a:ext cx="105664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/>
              <a:t>Quais dos pontos abaixo você sugere melhorar no Programa Time Brasil para 2021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9490C249-CD10-416F-8BEE-51B66CAFE2EE}"/>
              </a:ext>
            </a:extLst>
          </p:cNvPr>
          <p:cNvSpPr/>
          <p:nvPr/>
        </p:nvSpPr>
        <p:spPr>
          <a:xfrm>
            <a:off x="558349" y="2621555"/>
            <a:ext cx="6855326" cy="6477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Mais produtos de apoio aos municípios para implementação dos Planos (modelos, manuais, capacitações)</a:t>
            </a:r>
            <a:r>
              <a:rPr lang="pt-BR" dirty="0"/>
              <a:t>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AC5A7DC-CCC8-42C7-BE29-15B08341444B}"/>
              </a:ext>
            </a:extLst>
          </p:cNvPr>
          <p:cNvSpPr txBox="1"/>
          <p:nvPr/>
        </p:nvSpPr>
        <p:spPr>
          <a:xfrm>
            <a:off x="8380875" y="2760739"/>
            <a:ext cx="178659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67%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5CB90625-1F78-4573-BC94-9CF4933209EB}"/>
              </a:ext>
            </a:extLst>
          </p:cNvPr>
          <p:cNvSpPr/>
          <p:nvPr/>
        </p:nvSpPr>
        <p:spPr>
          <a:xfrm>
            <a:off x="558348" y="3546534"/>
            <a:ext cx="6855325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Maior apoio da CGU e dos parceiros no monitoramento dos Planos</a:t>
            </a:r>
            <a:r>
              <a:rPr lang="pt-BR" dirty="0"/>
              <a:t> 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CF324A6C-194F-47DF-BC7F-3A2ADF203C82}"/>
              </a:ext>
            </a:extLst>
          </p:cNvPr>
          <p:cNvSpPr txBox="1"/>
          <p:nvPr/>
        </p:nvSpPr>
        <p:spPr>
          <a:xfrm>
            <a:off x="8380875" y="3556993"/>
            <a:ext cx="178659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13%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16236BC-8373-4B32-A663-2339B33E2CC0}"/>
              </a:ext>
            </a:extLst>
          </p:cNvPr>
          <p:cNvSpPr/>
          <p:nvPr/>
        </p:nvSpPr>
        <p:spPr>
          <a:xfrm>
            <a:off x="558348" y="4164404"/>
            <a:ext cx="6855325" cy="3683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Melhor linguagem da Matriz TIP (linguagem mais simples)</a:t>
            </a:r>
            <a:r>
              <a:rPr lang="pt-BR" dirty="0"/>
              <a:t> 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ED3E3C1-DA38-442E-B07D-5ACADBA88F0A}"/>
              </a:ext>
            </a:extLst>
          </p:cNvPr>
          <p:cNvSpPr txBox="1"/>
          <p:nvPr/>
        </p:nvSpPr>
        <p:spPr>
          <a:xfrm>
            <a:off x="8380875" y="4179077"/>
            <a:ext cx="178659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7%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93B8336-6320-43EF-912B-DB069CDA1E1A}"/>
              </a:ext>
            </a:extLst>
          </p:cNvPr>
          <p:cNvSpPr/>
          <p:nvPr/>
        </p:nvSpPr>
        <p:spPr>
          <a:xfrm>
            <a:off x="558347" y="4853800"/>
            <a:ext cx="6855325" cy="36830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0000"/>
                </a:solidFill>
                <a:latin typeface="Calibri" panose="020F0502020204030204" pitchFamily="34" charset="0"/>
              </a:rPr>
              <a:t> Outro</a:t>
            </a:r>
            <a:r>
              <a:rPr lang="pt-BR" dirty="0"/>
              <a:t>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662FF9A0-8CBB-4531-B58D-689E050AB19C}"/>
              </a:ext>
            </a:extLst>
          </p:cNvPr>
          <p:cNvSpPr txBox="1"/>
          <p:nvPr/>
        </p:nvSpPr>
        <p:spPr>
          <a:xfrm>
            <a:off x="8380875" y="4835854"/>
            <a:ext cx="1786597" cy="369332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13%</a:t>
            </a:r>
          </a:p>
        </p:txBody>
      </p:sp>
    </p:spTree>
    <p:extLst>
      <p:ext uri="{BB962C8B-B14F-4D97-AF65-F5344CB8AC3E}">
        <p14:creationId xmlns:p14="http://schemas.microsoft.com/office/powerpoint/2010/main" val="42532556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7E7099CC2F0334DBC5E3B547314E93C" ma:contentTypeVersion="12" ma:contentTypeDescription="Crie um novo documento." ma:contentTypeScope="" ma:versionID="6d09e883946f4b89b5c53e81c03441a1">
  <xsd:schema xmlns:xsd="http://www.w3.org/2001/XMLSchema" xmlns:xs="http://www.w3.org/2001/XMLSchema" xmlns:p="http://schemas.microsoft.com/office/2006/metadata/properties" xmlns:ns2="81f001d6-c674-4f01-b079-87d775469752" xmlns:ns3="990c20f9-6bba-41eb-95d2-9660196455da" targetNamespace="http://schemas.microsoft.com/office/2006/metadata/properties" ma:root="true" ma:fieldsID="42ab9700dbe043bcf939439733b2a707" ns2:_="" ns3:_="">
    <xsd:import namespace="81f001d6-c674-4f01-b079-87d775469752"/>
    <xsd:import namespace="990c20f9-6bba-41eb-95d2-9660196455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f001d6-c674-4f01-b079-87d7754697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c20f9-6bba-41eb-95d2-9660196455d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79CF48-B9D3-4110-B87C-36EABD3AC3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f001d6-c674-4f01-b079-87d775469752"/>
    <ds:schemaRef ds:uri="990c20f9-6bba-41eb-95d2-9660196455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62DD5A4-21CE-4BFB-A6BC-44710D7D8D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D7DC0B5-0CDD-42B2-866E-938B1203C581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1468</Words>
  <Application>Microsoft Office PowerPoint</Application>
  <PresentationFormat>Widescreen</PresentationFormat>
  <Paragraphs>129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Tema do Office</vt:lpstr>
      <vt:lpstr>Apresentação do PowerPoint</vt:lpstr>
      <vt:lpstr>Apresentação do PowerPoint</vt:lpstr>
      <vt:lpstr>Time Brasil </vt:lpstr>
      <vt:lpstr>Apresentação do PowerPoint</vt:lpstr>
      <vt:lpstr>Apresentação do PowerPoint</vt:lpstr>
      <vt:lpstr>Apresentação do PowerPoint</vt:lpstr>
      <vt:lpstr>Programa em Santa Catarina </vt:lpstr>
      <vt:lpstr>Programa em Rondônia</vt:lpstr>
      <vt:lpstr>Resultados Time Goiás</vt:lpstr>
      <vt:lpstr>Resultados Time Goiás</vt:lpstr>
      <vt:lpstr>Resultados Time Goiás</vt:lpstr>
      <vt:lpstr>Resultados Time Goiás</vt:lpstr>
      <vt:lpstr>Resultados Time Goiás</vt:lpstr>
      <vt:lpstr>Resultados Time Goiás</vt:lpstr>
      <vt:lpstr>Resultados Time Goiás</vt:lpstr>
      <vt:lpstr>Resultados Time Goiás</vt:lpstr>
      <vt:lpstr>Resultados Time Goiás</vt:lpstr>
      <vt:lpstr>Resultados Time Goiás</vt:lpstr>
      <vt:lpstr>Resultados Time Goiás</vt:lpstr>
      <vt:lpstr>Resultados Time Goiás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SILVA</dc:creator>
  <cp:lastModifiedBy>Maria Francisca Santos Abritta Moro</cp:lastModifiedBy>
  <cp:revision>6</cp:revision>
  <dcterms:created xsi:type="dcterms:W3CDTF">2020-01-06T14:50:19Z</dcterms:created>
  <dcterms:modified xsi:type="dcterms:W3CDTF">2021-06-01T13:53:32Z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0x010100D7E7099CC2F0334DBC5E3B547314E93C</vt:lpwstr>
  </property>
</Properties>
</file>