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4"/>
  </p:sldMasterIdLst>
  <p:notesMasterIdLst>
    <p:notesMasterId r:id="rId19"/>
  </p:notesMasterIdLst>
  <p:sldIdLst>
    <p:sldId id="257" r:id="rId5"/>
    <p:sldId id="267" r:id="rId6"/>
    <p:sldId id="288" r:id="rId7"/>
    <p:sldId id="284" r:id="rId8"/>
    <p:sldId id="285" r:id="rId9"/>
    <p:sldId id="282" r:id="rId10"/>
    <p:sldId id="286" r:id="rId11"/>
    <p:sldId id="287" r:id="rId12"/>
    <p:sldId id="291" r:id="rId13"/>
    <p:sldId id="279" r:id="rId14"/>
    <p:sldId id="292" r:id="rId15"/>
    <p:sldId id="289" r:id="rId16"/>
    <p:sldId id="290" r:id="rId17"/>
    <p:sldId id="283" r:id="rId18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a Francisca Santos Abrita Moro" initials="MFSAM" lastIdx="9" clrIdx="0">
    <p:extLst>
      <p:ext uri="{19B8F6BF-5375-455C-9EA6-DF929625EA0E}">
        <p15:presenceInfo xmlns:p15="http://schemas.microsoft.com/office/powerpoint/2012/main" userId="Maria Francisca Santos Abrita Moro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13F6B"/>
    <a:srgbClr val="21A249"/>
    <a:srgbClr val="006E54"/>
    <a:srgbClr val="F0AE00"/>
    <a:srgbClr val="006E55"/>
    <a:srgbClr val="F9D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édio 2 - Ênfas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Estilo Claro 2 - Ênfase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8799B23B-EC83-4686-B30A-512413B5E67A}" styleName="Estilo Claro 3 - Ênfas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53" y="16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3235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F827AA9-02DC-4892-9B36-5E54EE1A0B8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7EC4E9D-920B-4A6A-A16B-F59148F2B56C}">
      <dgm:prSet phldrT="[Texto]"/>
      <dgm:spPr/>
      <dgm:t>
        <a:bodyPr/>
        <a:lstStyle/>
        <a:p>
          <a:r>
            <a:rPr lang="pt-BR" b="1"/>
            <a:t>Plano de Ação</a:t>
          </a:r>
        </a:p>
      </dgm:t>
    </dgm:pt>
    <dgm:pt modelId="{FBBB0597-098B-4333-83A4-3910A74B5116}" type="parTrans" cxnId="{4CAD9D9B-7660-41A7-9BFC-DA518D6F9513}">
      <dgm:prSet/>
      <dgm:spPr/>
      <dgm:t>
        <a:bodyPr/>
        <a:lstStyle/>
        <a:p>
          <a:endParaRPr lang="pt-BR"/>
        </a:p>
      </dgm:t>
    </dgm:pt>
    <dgm:pt modelId="{D69DA6EE-C50E-4428-97F2-9A213A8878E9}" type="sibTrans" cxnId="{4CAD9D9B-7660-41A7-9BFC-DA518D6F9513}">
      <dgm:prSet/>
      <dgm:spPr/>
      <dgm:t>
        <a:bodyPr/>
        <a:lstStyle/>
        <a:p>
          <a:endParaRPr lang="pt-BR"/>
        </a:p>
      </dgm:t>
    </dgm:pt>
    <dgm:pt modelId="{CFC5EB89-A435-419C-9D61-188FB0B6FB97}">
      <dgm:prSet phldrT="[Texto]"/>
      <dgm:spPr/>
      <dgm:t>
        <a:bodyPr/>
        <a:lstStyle/>
        <a:p>
          <a:pPr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   Detalhamento dos compromissos assumidos pelo ente participante nos eixos de Transparência, Integridade e Participação Social.</a:t>
          </a:r>
        </a:p>
      </dgm:t>
    </dgm:pt>
    <dgm:pt modelId="{063120B7-C1B1-4B1C-81A1-740B456B627F}" type="parTrans" cxnId="{CE42B105-74F8-4878-9D51-9EEF9D1C00F9}">
      <dgm:prSet/>
      <dgm:spPr/>
      <dgm:t>
        <a:bodyPr/>
        <a:lstStyle/>
        <a:p>
          <a:endParaRPr lang="pt-BR"/>
        </a:p>
      </dgm:t>
    </dgm:pt>
    <dgm:pt modelId="{89B4B989-8902-41B0-AFFF-F599FDC28CAD}" type="sibTrans" cxnId="{CE42B105-74F8-4878-9D51-9EEF9D1C00F9}">
      <dgm:prSet/>
      <dgm:spPr/>
      <dgm:t>
        <a:bodyPr/>
        <a:lstStyle/>
        <a:p>
          <a:endParaRPr lang="pt-BR"/>
        </a:p>
      </dgm:t>
    </dgm:pt>
    <dgm:pt modelId="{DF5167D6-8E18-40F9-A807-B38B8D9D058C}">
      <dgm:prSet phldrT="[Texto]"/>
      <dgm:spPr/>
      <dgm:t>
        <a:bodyPr/>
        <a:lstStyle/>
        <a:p>
          <a:r>
            <a:rPr lang="pt-BR" b="1"/>
            <a:t>Termo de Adesão</a:t>
          </a:r>
        </a:p>
      </dgm:t>
    </dgm:pt>
    <dgm:pt modelId="{801DAEB6-2E75-48CD-A97A-570516B2CCA6}" type="parTrans" cxnId="{FC023989-AAAA-43A3-877E-B8A476396195}">
      <dgm:prSet/>
      <dgm:spPr/>
      <dgm:t>
        <a:bodyPr/>
        <a:lstStyle/>
        <a:p>
          <a:endParaRPr lang="pt-BR"/>
        </a:p>
      </dgm:t>
    </dgm:pt>
    <dgm:pt modelId="{219F5D55-95DD-4EF2-B6DB-E7C5979BEEE2}" type="sibTrans" cxnId="{FC023989-AAAA-43A3-877E-B8A476396195}">
      <dgm:prSet/>
      <dgm:spPr/>
      <dgm:t>
        <a:bodyPr/>
        <a:lstStyle/>
        <a:p>
          <a:endParaRPr lang="pt-BR"/>
        </a:p>
      </dgm:t>
    </dgm:pt>
    <dgm:pt modelId="{74361DEE-54CD-4E33-8C93-87F02FBE1AAC}">
      <dgm:prSet phldrT="[Texto]"/>
      <dgm:spPr/>
      <dgm:t>
        <a:bodyPr/>
        <a:lstStyle/>
        <a:p>
          <a:pPr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   Documento em que a autoridade máxima do ente se compromete formalmente com o programa e o Plano de Ação.</a:t>
          </a:r>
        </a:p>
      </dgm:t>
    </dgm:pt>
    <dgm:pt modelId="{3726DACC-DC3C-4AD1-B819-38EDB3A2C572}" type="parTrans" cxnId="{3BFDD586-8459-4F95-98DE-755004A345B5}">
      <dgm:prSet/>
      <dgm:spPr/>
      <dgm:t>
        <a:bodyPr/>
        <a:lstStyle/>
        <a:p>
          <a:endParaRPr lang="pt-BR"/>
        </a:p>
      </dgm:t>
    </dgm:pt>
    <dgm:pt modelId="{45BB191C-E046-4A71-9E48-A1BAF272F64F}" type="sibTrans" cxnId="{3BFDD586-8459-4F95-98DE-755004A345B5}">
      <dgm:prSet/>
      <dgm:spPr/>
      <dgm:t>
        <a:bodyPr/>
        <a:lstStyle/>
        <a:p>
          <a:endParaRPr lang="pt-BR"/>
        </a:p>
      </dgm:t>
    </dgm:pt>
    <dgm:pt modelId="{52D872C2-4478-4561-AE8B-A5C7480BDC6F}">
      <dgm:prSet phldrT="[Texto]"/>
      <dgm:spPr/>
      <dgm:t>
        <a:bodyPr/>
        <a:lstStyle/>
        <a:p>
          <a:r>
            <a:rPr lang="pt-BR" b="1"/>
            <a:t>Portaria de Nomeação</a:t>
          </a:r>
        </a:p>
      </dgm:t>
    </dgm:pt>
    <dgm:pt modelId="{2253646F-CD64-4B95-BD24-5932234EBFA6}" type="parTrans" cxnId="{53B08DE9-4600-4E86-BD7C-AB87544C4D59}">
      <dgm:prSet/>
      <dgm:spPr/>
      <dgm:t>
        <a:bodyPr/>
        <a:lstStyle/>
        <a:p>
          <a:endParaRPr lang="pt-BR"/>
        </a:p>
      </dgm:t>
    </dgm:pt>
    <dgm:pt modelId="{DDC0CB10-16EF-430C-ADD6-40EF6202C346}" type="sibTrans" cxnId="{53B08DE9-4600-4E86-BD7C-AB87544C4D59}">
      <dgm:prSet/>
      <dgm:spPr/>
      <dgm:t>
        <a:bodyPr/>
        <a:lstStyle/>
        <a:p>
          <a:endParaRPr lang="pt-BR"/>
        </a:p>
      </dgm:t>
    </dgm:pt>
    <dgm:pt modelId="{23EE92B5-0221-4738-99A6-ABE67F8E502F}">
      <dgm:prSet phldrT="[Texto]"/>
      <dgm:spPr/>
      <dgm:t>
        <a:bodyPr/>
        <a:lstStyle/>
        <a:p>
          <a:pPr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   Indicação de integrantes para um grupo de trabalho local, responsáveis pela elaboração do Plano de Ação, interlocução com a CGU e monitoramento local do Time Brasil.</a:t>
          </a:r>
        </a:p>
      </dgm:t>
    </dgm:pt>
    <dgm:pt modelId="{13976B74-9859-4866-A67A-2BF92AC101E8}" type="parTrans" cxnId="{B3ADC010-68F5-4924-AED2-12AEC40BDF0C}">
      <dgm:prSet/>
      <dgm:spPr/>
      <dgm:t>
        <a:bodyPr/>
        <a:lstStyle/>
        <a:p>
          <a:endParaRPr lang="pt-BR"/>
        </a:p>
      </dgm:t>
    </dgm:pt>
    <dgm:pt modelId="{C682239F-7F7B-4DE1-86A8-026D1554CC7D}" type="sibTrans" cxnId="{B3ADC010-68F5-4924-AED2-12AEC40BDF0C}">
      <dgm:prSet/>
      <dgm:spPr/>
      <dgm:t>
        <a:bodyPr/>
        <a:lstStyle/>
        <a:p>
          <a:endParaRPr lang="pt-BR"/>
        </a:p>
      </dgm:t>
    </dgm:pt>
    <dgm:pt modelId="{A4527207-0550-4C83-AC16-D591A9C62A31}" type="pres">
      <dgm:prSet presAssocID="{8F827AA9-02DC-4892-9B36-5E54EE1A0B81}" presName="Name0" presStyleCnt="0">
        <dgm:presLayoutVars>
          <dgm:dir/>
          <dgm:animLvl val="lvl"/>
          <dgm:resizeHandles val="exact"/>
        </dgm:presLayoutVars>
      </dgm:prSet>
      <dgm:spPr/>
    </dgm:pt>
    <dgm:pt modelId="{22F863DE-FFEF-438F-BF38-1A3DF7D2E1C9}" type="pres">
      <dgm:prSet presAssocID="{52D872C2-4478-4561-AE8B-A5C7480BDC6F}" presName="composite" presStyleCnt="0"/>
      <dgm:spPr/>
    </dgm:pt>
    <dgm:pt modelId="{E7B15363-E43B-4B7F-8C4F-EF1C66A0A185}" type="pres">
      <dgm:prSet presAssocID="{52D872C2-4478-4561-AE8B-A5C7480BDC6F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E7E85405-F76A-46EB-A5B8-33F7C948DDE7}" type="pres">
      <dgm:prSet presAssocID="{52D872C2-4478-4561-AE8B-A5C7480BDC6F}" presName="desTx" presStyleLbl="alignAccFollowNode1" presStyleIdx="0" presStyleCnt="3">
        <dgm:presLayoutVars>
          <dgm:bulletEnabled val="1"/>
        </dgm:presLayoutVars>
      </dgm:prSet>
      <dgm:spPr/>
    </dgm:pt>
    <dgm:pt modelId="{DD42A7C4-76FB-48A2-875C-F6E15CB6831F}" type="pres">
      <dgm:prSet presAssocID="{DDC0CB10-16EF-430C-ADD6-40EF6202C346}" presName="space" presStyleCnt="0"/>
      <dgm:spPr/>
    </dgm:pt>
    <dgm:pt modelId="{E9F51DD9-3C38-4C11-B855-495511A52528}" type="pres">
      <dgm:prSet presAssocID="{C7EC4E9D-920B-4A6A-A16B-F59148F2B56C}" presName="composite" presStyleCnt="0"/>
      <dgm:spPr/>
    </dgm:pt>
    <dgm:pt modelId="{09B94CF8-2834-472E-820D-FB91F4C15939}" type="pres">
      <dgm:prSet presAssocID="{C7EC4E9D-920B-4A6A-A16B-F59148F2B56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28D2409A-6E87-4737-AB06-FC480541F1A0}" type="pres">
      <dgm:prSet presAssocID="{C7EC4E9D-920B-4A6A-A16B-F59148F2B56C}" presName="desTx" presStyleLbl="alignAccFollowNode1" presStyleIdx="1" presStyleCnt="3">
        <dgm:presLayoutVars>
          <dgm:bulletEnabled val="1"/>
        </dgm:presLayoutVars>
      </dgm:prSet>
      <dgm:spPr/>
    </dgm:pt>
    <dgm:pt modelId="{09634D76-7427-4269-91BB-8A346E38B865}" type="pres">
      <dgm:prSet presAssocID="{D69DA6EE-C50E-4428-97F2-9A213A8878E9}" presName="space" presStyleCnt="0"/>
      <dgm:spPr/>
    </dgm:pt>
    <dgm:pt modelId="{2B56A037-F730-47AC-AB0B-7B55879E028C}" type="pres">
      <dgm:prSet presAssocID="{DF5167D6-8E18-40F9-A807-B38B8D9D058C}" presName="composite" presStyleCnt="0"/>
      <dgm:spPr/>
    </dgm:pt>
    <dgm:pt modelId="{4A80EE79-FA24-4A59-92FC-6864F7C4E0EC}" type="pres">
      <dgm:prSet presAssocID="{DF5167D6-8E18-40F9-A807-B38B8D9D058C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F51F3AB4-CD6F-43AB-8529-74AA86468660}" type="pres">
      <dgm:prSet presAssocID="{DF5167D6-8E18-40F9-A807-B38B8D9D058C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E42B105-74F8-4878-9D51-9EEF9D1C00F9}" srcId="{C7EC4E9D-920B-4A6A-A16B-F59148F2B56C}" destId="{CFC5EB89-A435-419C-9D61-188FB0B6FB97}" srcOrd="0" destOrd="0" parTransId="{063120B7-C1B1-4B1C-81A1-740B456B627F}" sibTransId="{89B4B989-8902-41B0-AFFF-F599FDC28CAD}"/>
    <dgm:cxn modelId="{6940D10D-2C68-4314-9076-49783156BF16}" type="presOf" srcId="{23EE92B5-0221-4738-99A6-ABE67F8E502F}" destId="{E7E85405-F76A-46EB-A5B8-33F7C948DDE7}" srcOrd="0" destOrd="0" presId="urn:microsoft.com/office/officeart/2005/8/layout/hList1"/>
    <dgm:cxn modelId="{B3ADC010-68F5-4924-AED2-12AEC40BDF0C}" srcId="{52D872C2-4478-4561-AE8B-A5C7480BDC6F}" destId="{23EE92B5-0221-4738-99A6-ABE67F8E502F}" srcOrd="0" destOrd="0" parTransId="{13976B74-9859-4866-A67A-2BF92AC101E8}" sibTransId="{C682239F-7F7B-4DE1-86A8-026D1554CC7D}"/>
    <dgm:cxn modelId="{7A347A14-A7FD-404C-9947-66C3622EAA5B}" type="presOf" srcId="{8F827AA9-02DC-4892-9B36-5E54EE1A0B81}" destId="{A4527207-0550-4C83-AC16-D591A9C62A31}" srcOrd="0" destOrd="0" presId="urn:microsoft.com/office/officeart/2005/8/layout/hList1"/>
    <dgm:cxn modelId="{B6D34A4D-0947-4F1D-8EF6-7455B3D8730C}" type="presOf" srcId="{DF5167D6-8E18-40F9-A807-B38B8D9D058C}" destId="{4A80EE79-FA24-4A59-92FC-6864F7C4E0EC}" srcOrd="0" destOrd="0" presId="urn:microsoft.com/office/officeart/2005/8/layout/hList1"/>
    <dgm:cxn modelId="{0ED4507F-4074-4C03-A89F-481B2B946D55}" type="presOf" srcId="{C7EC4E9D-920B-4A6A-A16B-F59148F2B56C}" destId="{09B94CF8-2834-472E-820D-FB91F4C15939}" srcOrd="0" destOrd="0" presId="urn:microsoft.com/office/officeart/2005/8/layout/hList1"/>
    <dgm:cxn modelId="{3BFDD586-8459-4F95-98DE-755004A345B5}" srcId="{DF5167D6-8E18-40F9-A807-B38B8D9D058C}" destId="{74361DEE-54CD-4E33-8C93-87F02FBE1AAC}" srcOrd="0" destOrd="0" parTransId="{3726DACC-DC3C-4AD1-B819-38EDB3A2C572}" sibTransId="{45BB191C-E046-4A71-9E48-A1BAF272F64F}"/>
    <dgm:cxn modelId="{FC023989-AAAA-43A3-877E-B8A476396195}" srcId="{8F827AA9-02DC-4892-9B36-5E54EE1A0B81}" destId="{DF5167D6-8E18-40F9-A807-B38B8D9D058C}" srcOrd="2" destOrd="0" parTransId="{801DAEB6-2E75-48CD-A97A-570516B2CCA6}" sibTransId="{219F5D55-95DD-4EF2-B6DB-E7C5979BEEE2}"/>
    <dgm:cxn modelId="{4CAD9D9B-7660-41A7-9BFC-DA518D6F9513}" srcId="{8F827AA9-02DC-4892-9B36-5E54EE1A0B81}" destId="{C7EC4E9D-920B-4A6A-A16B-F59148F2B56C}" srcOrd="1" destOrd="0" parTransId="{FBBB0597-098B-4333-83A4-3910A74B5116}" sibTransId="{D69DA6EE-C50E-4428-97F2-9A213A8878E9}"/>
    <dgm:cxn modelId="{608E83B1-6E45-455E-B73E-F835810300A6}" type="presOf" srcId="{CFC5EB89-A435-419C-9D61-188FB0B6FB97}" destId="{28D2409A-6E87-4737-AB06-FC480541F1A0}" srcOrd="0" destOrd="0" presId="urn:microsoft.com/office/officeart/2005/8/layout/hList1"/>
    <dgm:cxn modelId="{B4C498D7-0AF0-4B27-A614-F7014BAA774A}" type="presOf" srcId="{52D872C2-4478-4561-AE8B-A5C7480BDC6F}" destId="{E7B15363-E43B-4B7F-8C4F-EF1C66A0A185}" srcOrd="0" destOrd="0" presId="urn:microsoft.com/office/officeart/2005/8/layout/hList1"/>
    <dgm:cxn modelId="{53B08DE9-4600-4E86-BD7C-AB87544C4D59}" srcId="{8F827AA9-02DC-4892-9B36-5E54EE1A0B81}" destId="{52D872C2-4478-4561-AE8B-A5C7480BDC6F}" srcOrd="0" destOrd="0" parTransId="{2253646F-CD64-4B95-BD24-5932234EBFA6}" sibTransId="{DDC0CB10-16EF-430C-ADD6-40EF6202C346}"/>
    <dgm:cxn modelId="{FBDA50EF-67D2-478F-AECA-8C6A9F35EAFE}" type="presOf" srcId="{74361DEE-54CD-4E33-8C93-87F02FBE1AAC}" destId="{F51F3AB4-CD6F-43AB-8529-74AA86468660}" srcOrd="0" destOrd="0" presId="urn:microsoft.com/office/officeart/2005/8/layout/hList1"/>
    <dgm:cxn modelId="{AC453788-2D86-4E5E-863A-F0354C76AF84}" type="presParOf" srcId="{A4527207-0550-4C83-AC16-D591A9C62A31}" destId="{22F863DE-FFEF-438F-BF38-1A3DF7D2E1C9}" srcOrd="0" destOrd="0" presId="urn:microsoft.com/office/officeart/2005/8/layout/hList1"/>
    <dgm:cxn modelId="{8B8F50FD-B98B-4AFD-ADBA-D883740B40AD}" type="presParOf" srcId="{22F863DE-FFEF-438F-BF38-1A3DF7D2E1C9}" destId="{E7B15363-E43B-4B7F-8C4F-EF1C66A0A185}" srcOrd="0" destOrd="0" presId="urn:microsoft.com/office/officeart/2005/8/layout/hList1"/>
    <dgm:cxn modelId="{12501B1F-C489-45AA-87BB-DEE86F309973}" type="presParOf" srcId="{22F863DE-FFEF-438F-BF38-1A3DF7D2E1C9}" destId="{E7E85405-F76A-46EB-A5B8-33F7C948DDE7}" srcOrd="1" destOrd="0" presId="urn:microsoft.com/office/officeart/2005/8/layout/hList1"/>
    <dgm:cxn modelId="{F78B63E4-8DDD-44E1-BA2E-EDB1950855B2}" type="presParOf" srcId="{A4527207-0550-4C83-AC16-D591A9C62A31}" destId="{DD42A7C4-76FB-48A2-875C-F6E15CB6831F}" srcOrd="1" destOrd="0" presId="urn:microsoft.com/office/officeart/2005/8/layout/hList1"/>
    <dgm:cxn modelId="{475C41C9-7C92-4891-BC1A-3231688A7AFA}" type="presParOf" srcId="{A4527207-0550-4C83-AC16-D591A9C62A31}" destId="{E9F51DD9-3C38-4C11-B855-495511A52528}" srcOrd="2" destOrd="0" presId="urn:microsoft.com/office/officeart/2005/8/layout/hList1"/>
    <dgm:cxn modelId="{B52F9B08-33DA-43B3-9D59-0D7ECC52843E}" type="presParOf" srcId="{E9F51DD9-3C38-4C11-B855-495511A52528}" destId="{09B94CF8-2834-472E-820D-FB91F4C15939}" srcOrd="0" destOrd="0" presId="urn:microsoft.com/office/officeart/2005/8/layout/hList1"/>
    <dgm:cxn modelId="{C4F15C70-50A7-4E00-B491-2D416B76BF96}" type="presParOf" srcId="{E9F51DD9-3C38-4C11-B855-495511A52528}" destId="{28D2409A-6E87-4737-AB06-FC480541F1A0}" srcOrd="1" destOrd="0" presId="urn:microsoft.com/office/officeart/2005/8/layout/hList1"/>
    <dgm:cxn modelId="{EC798C84-CB43-4541-8F85-B3B7839F9175}" type="presParOf" srcId="{A4527207-0550-4C83-AC16-D591A9C62A31}" destId="{09634D76-7427-4269-91BB-8A346E38B865}" srcOrd="3" destOrd="0" presId="urn:microsoft.com/office/officeart/2005/8/layout/hList1"/>
    <dgm:cxn modelId="{EC252E48-855D-4CA5-A067-DA577A74F545}" type="presParOf" srcId="{A4527207-0550-4C83-AC16-D591A9C62A31}" destId="{2B56A037-F730-47AC-AB0B-7B55879E028C}" srcOrd="4" destOrd="0" presId="urn:microsoft.com/office/officeart/2005/8/layout/hList1"/>
    <dgm:cxn modelId="{BCC833BC-30C4-4A4A-A958-F7B3F3AB8820}" type="presParOf" srcId="{2B56A037-F730-47AC-AB0B-7B55879E028C}" destId="{4A80EE79-FA24-4A59-92FC-6864F7C4E0EC}" srcOrd="0" destOrd="0" presId="urn:microsoft.com/office/officeart/2005/8/layout/hList1"/>
    <dgm:cxn modelId="{2907106C-C974-4949-BB2C-72A01738E909}" type="presParOf" srcId="{2B56A037-F730-47AC-AB0B-7B55879E028C}" destId="{F51F3AB4-CD6F-43AB-8529-74AA8646866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F827AA9-02DC-4892-9B36-5E54EE1A0B81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t-BR"/>
        </a:p>
      </dgm:t>
    </dgm:pt>
    <dgm:pt modelId="{C7EC4E9D-920B-4A6A-A16B-F59148F2B56C}">
      <dgm:prSet phldrT="[Texto]"/>
      <dgm:spPr/>
      <dgm:t>
        <a:bodyPr/>
        <a:lstStyle/>
        <a:p>
          <a:r>
            <a:rPr lang="pt-BR" b="1"/>
            <a:t>Três Eixos (T.I.P.)</a:t>
          </a:r>
        </a:p>
      </dgm:t>
    </dgm:pt>
    <dgm:pt modelId="{FBBB0597-098B-4333-83A4-3910A74B5116}" type="parTrans" cxnId="{4CAD9D9B-7660-41A7-9BFC-DA518D6F9513}">
      <dgm:prSet/>
      <dgm:spPr/>
      <dgm:t>
        <a:bodyPr/>
        <a:lstStyle/>
        <a:p>
          <a:endParaRPr lang="pt-BR"/>
        </a:p>
      </dgm:t>
    </dgm:pt>
    <dgm:pt modelId="{D69DA6EE-C50E-4428-97F2-9A213A8878E9}" type="sibTrans" cxnId="{4CAD9D9B-7660-41A7-9BFC-DA518D6F9513}">
      <dgm:prSet/>
      <dgm:spPr/>
      <dgm:t>
        <a:bodyPr/>
        <a:lstStyle/>
        <a:p>
          <a:endParaRPr lang="pt-BR"/>
        </a:p>
      </dgm:t>
    </dgm:pt>
    <dgm:pt modelId="{CFC5EB89-A435-419C-9D61-188FB0B6FB97}">
      <dgm:prSet phldrT="[Texto]"/>
      <dgm:spPr/>
      <dgm:t>
        <a:bodyPr/>
        <a:lstStyle/>
        <a:p>
          <a:pPr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94 itens:</a:t>
          </a:r>
        </a:p>
      </dgm:t>
    </dgm:pt>
    <dgm:pt modelId="{063120B7-C1B1-4B1C-81A1-740B456B627F}" type="parTrans" cxnId="{CE42B105-74F8-4878-9D51-9EEF9D1C00F9}">
      <dgm:prSet/>
      <dgm:spPr/>
      <dgm:t>
        <a:bodyPr/>
        <a:lstStyle/>
        <a:p>
          <a:endParaRPr lang="pt-BR"/>
        </a:p>
      </dgm:t>
    </dgm:pt>
    <dgm:pt modelId="{89B4B989-8902-41B0-AFFF-F599FDC28CAD}" type="sibTrans" cxnId="{CE42B105-74F8-4878-9D51-9EEF9D1C00F9}">
      <dgm:prSet/>
      <dgm:spPr/>
      <dgm:t>
        <a:bodyPr/>
        <a:lstStyle/>
        <a:p>
          <a:endParaRPr lang="pt-BR"/>
        </a:p>
      </dgm:t>
    </dgm:pt>
    <dgm:pt modelId="{DF5167D6-8E18-40F9-A807-B38B8D9D058C}">
      <dgm:prSet phldrT="[Texto]"/>
      <dgm:spPr/>
      <dgm:t>
        <a:bodyPr/>
        <a:lstStyle/>
        <a:p>
          <a:r>
            <a:rPr lang="pt-BR" b="1"/>
            <a:t>Escalonamento em níveis (1, 2, 3)</a:t>
          </a:r>
        </a:p>
      </dgm:t>
    </dgm:pt>
    <dgm:pt modelId="{801DAEB6-2E75-48CD-A97A-570516B2CCA6}" type="parTrans" cxnId="{FC023989-AAAA-43A3-877E-B8A476396195}">
      <dgm:prSet/>
      <dgm:spPr/>
      <dgm:t>
        <a:bodyPr/>
        <a:lstStyle/>
        <a:p>
          <a:endParaRPr lang="pt-BR"/>
        </a:p>
      </dgm:t>
    </dgm:pt>
    <dgm:pt modelId="{219F5D55-95DD-4EF2-B6DB-E7C5979BEEE2}" type="sibTrans" cxnId="{FC023989-AAAA-43A3-877E-B8A476396195}">
      <dgm:prSet/>
      <dgm:spPr/>
      <dgm:t>
        <a:bodyPr/>
        <a:lstStyle/>
        <a:p>
          <a:endParaRPr lang="pt-BR"/>
        </a:p>
      </dgm:t>
    </dgm:pt>
    <dgm:pt modelId="{74361DEE-54CD-4E33-8C93-87F02FBE1AAC}">
      <dgm:prSet phldrT="[Texto]"/>
      <dgm:spPr/>
      <dgm:t>
        <a:bodyPr/>
        <a:lstStyle/>
        <a:p>
          <a:pPr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   3 níveis de aprofundamento em cada um dos temas, com graus crescentes de complexidade (porte do município).</a:t>
          </a:r>
        </a:p>
      </dgm:t>
    </dgm:pt>
    <dgm:pt modelId="{3726DACC-DC3C-4AD1-B819-38EDB3A2C572}" type="parTrans" cxnId="{3BFDD586-8459-4F95-98DE-755004A345B5}">
      <dgm:prSet/>
      <dgm:spPr/>
      <dgm:t>
        <a:bodyPr/>
        <a:lstStyle/>
        <a:p>
          <a:endParaRPr lang="pt-BR"/>
        </a:p>
      </dgm:t>
    </dgm:pt>
    <dgm:pt modelId="{45BB191C-E046-4A71-9E48-A1BAF272F64F}" type="sibTrans" cxnId="{3BFDD586-8459-4F95-98DE-755004A345B5}">
      <dgm:prSet/>
      <dgm:spPr/>
      <dgm:t>
        <a:bodyPr/>
        <a:lstStyle/>
        <a:p>
          <a:endParaRPr lang="pt-BR"/>
        </a:p>
      </dgm:t>
    </dgm:pt>
    <dgm:pt modelId="{F73E7825-A21D-45D5-8C94-5E363B141611}">
      <dgm:prSet phldrT="[Texto]"/>
      <dgm:spPr/>
      <dgm:t>
        <a:bodyPr/>
        <a:lstStyle/>
        <a:p>
          <a:r>
            <a:rPr lang="pt-BR" b="1"/>
            <a:t>Preenchimento automatizado</a:t>
          </a:r>
        </a:p>
      </dgm:t>
    </dgm:pt>
    <dgm:pt modelId="{75F07C3C-0650-4E7C-A3EE-A69E794E0941}" type="parTrans" cxnId="{B25CF742-1972-4FCC-BE93-B009C1B965A3}">
      <dgm:prSet/>
      <dgm:spPr/>
      <dgm:t>
        <a:bodyPr/>
        <a:lstStyle/>
        <a:p>
          <a:endParaRPr lang="pt-BR"/>
        </a:p>
      </dgm:t>
    </dgm:pt>
    <dgm:pt modelId="{36DB4261-7906-446C-9C60-FA31AF87841C}" type="sibTrans" cxnId="{B25CF742-1972-4FCC-BE93-B009C1B965A3}">
      <dgm:prSet/>
      <dgm:spPr/>
      <dgm:t>
        <a:bodyPr/>
        <a:lstStyle/>
        <a:p>
          <a:endParaRPr lang="pt-BR"/>
        </a:p>
      </dgm:t>
    </dgm:pt>
    <dgm:pt modelId="{13C6572B-AA00-47E9-B242-FEE6BAC3F691}">
      <dgm:prSet/>
      <dgm:spPr/>
      <dgm:t>
        <a:bodyPr/>
        <a:lstStyle/>
        <a:p>
          <a:pPr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- 44 de Transparência </a:t>
          </a:r>
        </a:p>
      </dgm:t>
    </dgm:pt>
    <dgm:pt modelId="{113FE94D-9112-41FC-A015-12159A8FF2AA}" type="parTrans" cxnId="{4047283E-6A23-4D44-8BE0-E2554BFF5694}">
      <dgm:prSet/>
      <dgm:spPr/>
      <dgm:t>
        <a:bodyPr/>
        <a:lstStyle/>
        <a:p>
          <a:endParaRPr lang="pt-BR"/>
        </a:p>
      </dgm:t>
    </dgm:pt>
    <dgm:pt modelId="{5D99E245-4EDE-4F87-9458-2E940B101B8E}" type="sibTrans" cxnId="{4047283E-6A23-4D44-8BE0-E2554BFF5694}">
      <dgm:prSet/>
      <dgm:spPr/>
      <dgm:t>
        <a:bodyPr/>
        <a:lstStyle/>
        <a:p>
          <a:endParaRPr lang="pt-BR"/>
        </a:p>
      </dgm:t>
    </dgm:pt>
    <dgm:pt modelId="{002FC21D-F413-48D2-BB14-8934B2EA5172}">
      <dgm:prSet/>
      <dgm:spPr/>
      <dgm:t>
        <a:bodyPr/>
        <a:lstStyle/>
        <a:p>
          <a:pPr>
            <a:buFontTx/>
            <a:buNone/>
          </a:pPr>
          <a:endParaRPr lang="pt-BR">
            <a:solidFill>
              <a:schemeClr val="accent1">
                <a:lumMod val="50000"/>
              </a:schemeClr>
            </a:solidFill>
          </a:endParaRPr>
        </a:p>
      </dgm:t>
    </dgm:pt>
    <dgm:pt modelId="{3934FE98-8623-47F5-8217-1492F3B5828F}" type="parTrans" cxnId="{7B5243D7-EEF7-431A-9333-81E5E5757D05}">
      <dgm:prSet/>
      <dgm:spPr/>
      <dgm:t>
        <a:bodyPr/>
        <a:lstStyle/>
        <a:p>
          <a:endParaRPr lang="pt-BR"/>
        </a:p>
      </dgm:t>
    </dgm:pt>
    <dgm:pt modelId="{84B4C4DE-E5D8-461D-AD6A-193819E100EB}" type="sibTrans" cxnId="{7B5243D7-EEF7-431A-9333-81E5E5757D05}">
      <dgm:prSet/>
      <dgm:spPr/>
      <dgm:t>
        <a:bodyPr/>
        <a:lstStyle/>
        <a:p>
          <a:endParaRPr lang="pt-BR"/>
        </a:p>
      </dgm:t>
    </dgm:pt>
    <dgm:pt modelId="{8198C926-71B2-4E6B-B0AC-4EA5880C81AB}">
      <dgm:prSet/>
      <dgm:spPr/>
      <dgm:t>
        <a:bodyPr/>
        <a:lstStyle/>
        <a:p>
          <a:pPr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- 26 de Integridade</a:t>
          </a:r>
        </a:p>
      </dgm:t>
    </dgm:pt>
    <dgm:pt modelId="{B7CD34C4-14AA-4F55-82EF-70CEADD48EEE}" type="parTrans" cxnId="{5CB15A14-3C73-483A-BBA1-F9D0E511E6B8}">
      <dgm:prSet/>
      <dgm:spPr/>
      <dgm:t>
        <a:bodyPr/>
        <a:lstStyle/>
        <a:p>
          <a:endParaRPr lang="pt-BR"/>
        </a:p>
      </dgm:t>
    </dgm:pt>
    <dgm:pt modelId="{A40E0FC5-19A9-40B1-8C16-CAD73AAA8C5D}" type="sibTrans" cxnId="{5CB15A14-3C73-483A-BBA1-F9D0E511E6B8}">
      <dgm:prSet/>
      <dgm:spPr/>
      <dgm:t>
        <a:bodyPr/>
        <a:lstStyle/>
        <a:p>
          <a:endParaRPr lang="pt-BR"/>
        </a:p>
      </dgm:t>
    </dgm:pt>
    <dgm:pt modelId="{CECE1B12-089D-4FA7-81AD-3335807B7FEE}">
      <dgm:prSet/>
      <dgm:spPr/>
      <dgm:t>
        <a:bodyPr/>
        <a:lstStyle/>
        <a:p>
          <a:pPr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- 23 de Participação</a:t>
          </a:r>
        </a:p>
      </dgm:t>
    </dgm:pt>
    <dgm:pt modelId="{3F95C7A4-4433-4FE2-A7EB-0F4F258C2F6A}" type="parTrans" cxnId="{19821869-8571-4F9A-B618-55904A384BD8}">
      <dgm:prSet/>
      <dgm:spPr/>
      <dgm:t>
        <a:bodyPr/>
        <a:lstStyle/>
        <a:p>
          <a:endParaRPr lang="pt-BR"/>
        </a:p>
      </dgm:t>
    </dgm:pt>
    <dgm:pt modelId="{72176D87-6012-49F7-B418-CD75279B8650}" type="sibTrans" cxnId="{19821869-8571-4F9A-B618-55904A384BD8}">
      <dgm:prSet/>
      <dgm:spPr/>
      <dgm:t>
        <a:bodyPr/>
        <a:lstStyle/>
        <a:p>
          <a:endParaRPr lang="pt-BR"/>
        </a:p>
      </dgm:t>
    </dgm:pt>
    <dgm:pt modelId="{C16B46F2-1539-4F33-BAB7-C025DC86C500}">
      <dgm:prSet phldrT="[Texto]"/>
      <dgm:spPr/>
      <dgm:t>
        <a:bodyPr/>
        <a:lstStyle/>
        <a:p>
          <a:pPr algn="l"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   Planilha Excel.</a:t>
          </a:r>
        </a:p>
      </dgm:t>
    </dgm:pt>
    <dgm:pt modelId="{186AB8C2-4785-433E-BCB8-368BBBACBA03}" type="sibTrans" cxnId="{7F07442A-3E85-4883-B3EA-0A0A58CCC70C}">
      <dgm:prSet/>
      <dgm:spPr/>
      <dgm:t>
        <a:bodyPr/>
        <a:lstStyle/>
        <a:p>
          <a:endParaRPr lang="pt-BR"/>
        </a:p>
      </dgm:t>
    </dgm:pt>
    <dgm:pt modelId="{6FA24D46-5DF4-4754-9878-93EA8C2B9B51}" type="parTrans" cxnId="{7F07442A-3E85-4883-B3EA-0A0A58CCC70C}">
      <dgm:prSet/>
      <dgm:spPr/>
      <dgm:t>
        <a:bodyPr/>
        <a:lstStyle/>
        <a:p>
          <a:endParaRPr lang="pt-BR"/>
        </a:p>
      </dgm:t>
    </dgm:pt>
    <dgm:pt modelId="{5372EE25-8B07-4A86-9BD7-3F5B9EC20FF9}">
      <dgm:prSet phldrT="[Texto]"/>
      <dgm:spPr/>
      <dgm:t>
        <a:bodyPr/>
        <a:lstStyle/>
        <a:p>
          <a:pPr algn="l">
            <a:buFontTx/>
            <a:buNone/>
          </a:pPr>
          <a:r>
            <a:rPr lang="pt-BR">
              <a:solidFill>
                <a:schemeClr val="accent1">
                  <a:lumMod val="50000"/>
                </a:schemeClr>
              </a:solidFill>
            </a:rPr>
            <a:t>   Preenchimento a partir das ações que o ente deseja implementar ou aprimorar, distribuídas em 3 eixos e níveis (autodiagnóstico).</a:t>
          </a:r>
        </a:p>
      </dgm:t>
    </dgm:pt>
    <dgm:pt modelId="{3FFF54AC-7794-4415-8F76-43F3AFF08EAF}" type="parTrans" cxnId="{66665CAB-77A3-473A-A465-72791C36A367}">
      <dgm:prSet/>
      <dgm:spPr/>
      <dgm:t>
        <a:bodyPr/>
        <a:lstStyle/>
        <a:p>
          <a:endParaRPr lang="pt-BR"/>
        </a:p>
      </dgm:t>
    </dgm:pt>
    <dgm:pt modelId="{0D7D9647-AD69-4F3A-BCCA-91E31AB781EB}" type="sibTrans" cxnId="{66665CAB-77A3-473A-A465-72791C36A367}">
      <dgm:prSet/>
      <dgm:spPr/>
      <dgm:t>
        <a:bodyPr/>
        <a:lstStyle/>
        <a:p>
          <a:endParaRPr lang="pt-BR"/>
        </a:p>
      </dgm:t>
    </dgm:pt>
    <dgm:pt modelId="{A4527207-0550-4C83-AC16-D591A9C62A31}" type="pres">
      <dgm:prSet presAssocID="{8F827AA9-02DC-4892-9B36-5E54EE1A0B81}" presName="Name0" presStyleCnt="0">
        <dgm:presLayoutVars>
          <dgm:dir/>
          <dgm:animLvl val="lvl"/>
          <dgm:resizeHandles val="exact"/>
        </dgm:presLayoutVars>
      </dgm:prSet>
      <dgm:spPr/>
    </dgm:pt>
    <dgm:pt modelId="{E9F51DD9-3C38-4C11-B855-495511A52528}" type="pres">
      <dgm:prSet presAssocID="{C7EC4E9D-920B-4A6A-A16B-F59148F2B56C}" presName="composite" presStyleCnt="0"/>
      <dgm:spPr/>
    </dgm:pt>
    <dgm:pt modelId="{09B94CF8-2834-472E-820D-FB91F4C15939}" type="pres">
      <dgm:prSet presAssocID="{C7EC4E9D-920B-4A6A-A16B-F59148F2B56C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28D2409A-6E87-4737-AB06-FC480541F1A0}" type="pres">
      <dgm:prSet presAssocID="{C7EC4E9D-920B-4A6A-A16B-F59148F2B56C}" presName="desTx" presStyleLbl="alignAccFollowNode1" presStyleIdx="0" presStyleCnt="3">
        <dgm:presLayoutVars>
          <dgm:bulletEnabled val="1"/>
        </dgm:presLayoutVars>
      </dgm:prSet>
      <dgm:spPr/>
    </dgm:pt>
    <dgm:pt modelId="{09634D76-7427-4269-91BB-8A346E38B865}" type="pres">
      <dgm:prSet presAssocID="{D69DA6EE-C50E-4428-97F2-9A213A8878E9}" presName="space" presStyleCnt="0"/>
      <dgm:spPr/>
    </dgm:pt>
    <dgm:pt modelId="{2B56A037-F730-47AC-AB0B-7B55879E028C}" type="pres">
      <dgm:prSet presAssocID="{DF5167D6-8E18-40F9-A807-B38B8D9D058C}" presName="composite" presStyleCnt="0"/>
      <dgm:spPr/>
    </dgm:pt>
    <dgm:pt modelId="{4A80EE79-FA24-4A59-92FC-6864F7C4E0EC}" type="pres">
      <dgm:prSet presAssocID="{DF5167D6-8E18-40F9-A807-B38B8D9D058C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F51F3AB4-CD6F-43AB-8529-74AA86468660}" type="pres">
      <dgm:prSet presAssocID="{DF5167D6-8E18-40F9-A807-B38B8D9D058C}" presName="desTx" presStyleLbl="alignAccFollowNode1" presStyleIdx="1" presStyleCnt="3">
        <dgm:presLayoutVars>
          <dgm:bulletEnabled val="1"/>
        </dgm:presLayoutVars>
      </dgm:prSet>
      <dgm:spPr/>
    </dgm:pt>
    <dgm:pt modelId="{AA520502-9275-418D-A31E-8F12B1BA8AD5}" type="pres">
      <dgm:prSet presAssocID="{219F5D55-95DD-4EF2-B6DB-E7C5979BEEE2}" presName="space" presStyleCnt="0"/>
      <dgm:spPr/>
    </dgm:pt>
    <dgm:pt modelId="{D1760E9F-0F1F-41FA-8F3D-90FA5D9494FA}" type="pres">
      <dgm:prSet presAssocID="{F73E7825-A21D-45D5-8C94-5E363B141611}" presName="composite" presStyleCnt="0"/>
      <dgm:spPr/>
    </dgm:pt>
    <dgm:pt modelId="{AEC9A485-5520-4ED4-BEC3-2082BBA441D8}" type="pres">
      <dgm:prSet presAssocID="{F73E7825-A21D-45D5-8C94-5E363B141611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07A230DB-67CA-43FC-B3BF-7915F30F81C1}" type="pres">
      <dgm:prSet presAssocID="{F73E7825-A21D-45D5-8C94-5E363B141611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CE42B105-74F8-4878-9D51-9EEF9D1C00F9}" srcId="{C7EC4E9D-920B-4A6A-A16B-F59148F2B56C}" destId="{CFC5EB89-A435-419C-9D61-188FB0B6FB97}" srcOrd="0" destOrd="0" parTransId="{063120B7-C1B1-4B1C-81A1-740B456B627F}" sibTransId="{89B4B989-8902-41B0-AFFF-F599FDC28CAD}"/>
    <dgm:cxn modelId="{7FFA750D-BE02-4833-A25E-32B87D49567A}" type="presOf" srcId="{13C6572B-AA00-47E9-B242-FEE6BAC3F691}" destId="{28D2409A-6E87-4737-AB06-FC480541F1A0}" srcOrd="0" destOrd="1" presId="urn:microsoft.com/office/officeart/2005/8/layout/hList1"/>
    <dgm:cxn modelId="{5EA07E13-6960-4D4B-AA54-72686001D308}" type="presOf" srcId="{C16B46F2-1539-4F33-BAB7-C025DC86C500}" destId="{07A230DB-67CA-43FC-B3BF-7915F30F81C1}" srcOrd="0" destOrd="0" presId="urn:microsoft.com/office/officeart/2005/8/layout/hList1"/>
    <dgm:cxn modelId="{7A347A14-A7FD-404C-9947-66C3622EAA5B}" type="presOf" srcId="{8F827AA9-02DC-4892-9B36-5E54EE1A0B81}" destId="{A4527207-0550-4C83-AC16-D591A9C62A31}" srcOrd="0" destOrd="0" presId="urn:microsoft.com/office/officeart/2005/8/layout/hList1"/>
    <dgm:cxn modelId="{5CB15A14-3C73-483A-BBA1-F9D0E511E6B8}" srcId="{C7EC4E9D-920B-4A6A-A16B-F59148F2B56C}" destId="{8198C926-71B2-4E6B-B0AC-4EA5880C81AB}" srcOrd="2" destOrd="0" parTransId="{B7CD34C4-14AA-4F55-82EF-70CEADD48EEE}" sibTransId="{A40E0FC5-19A9-40B1-8C16-CAD73AAA8C5D}"/>
    <dgm:cxn modelId="{1D5BE328-0348-4930-9394-023689CCAC7F}" type="presOf" srcId="{5372EE25-8B07-4A86-9BD7-3F5B9EC20FF9}" destId="{07A230DB-67CA-43FC-B3BF-7915F30F81C1}" srcOrd="0" destOrd="1" presId="urn:microsoft.com/office/officeart/2005/8/layout/hList1"/>
    <dgm:cxn modelId="{7F07442A-3E85-4883-B3EA-0A0A58CCC70C}" srcId="{F73E7825-A21D-45D5-8C94-5E363B141611}" destId="{C16B46F2-1539-4F33-BAB7-C025DC86C500}" srcOrd="0" destOrd="0" parTransId="{6FA24D46-5DF4-4754-9878-93EA8C2B9B51}" sibTransId="{186AB8C2-4785-433E-BCB8-368BBBACBA03}"/>
    <dgm:cxn modelId="{BDC84131-68CC-46D9-AD75-08C23C40D106}" type="presOf" srcId="{CECE1B12-089D-4FA7-81AD-3335807B7FEE}" destId="{28D2409A-6E87-4737-AB06-FC480541F1A0}" srcOrd="0" destOrd="3" presId="urn:microsoft.com/office/officeart/2005/8/layout/hList1"/>
    <dgm:cxn modelId="{4047283E-6A23-4D44-8BE0-E2554BFF5694}" srcId="{C7EC4E9D-920B-4A6A-A16B-F59148F2B56C}" destId="{13C6572B-AA00-47E9-B242-FEE6BAC3F691}" srcOrd="1" destOrd="0" parTransId="{113FE94D-9112-41FC-A015-12159A8FF2AA}" sibTransId="{5D99E245-4EDE-4F87-9458-2E940B101B8E}"/>
    <dgm:cxn modelId="{76560B5F-9A77-4DEF-A669-E01766A827C2}" type="presOf" srcId="{002FC21D-F413-48D2-BB14-8934B2EA5172}" destId="{28D2409A-6E87-4737-AB06-FC480541F1A0}" srcOrd="0" destOrd="4" presId="urn:microsoft.com/office/officeart/2005/8/layout/hList1"/>
    <dgm:cxn modelId="{B25CF742-1972-4FCC-BE93-B009C1B965A3}" srcId="{8F827AA9-02DC-4892-9B36-5E54EE1A0B81}" destId="{F73E7825-A21D-45D5-8C94-5E363B141611}" srcOrd="2" destOrd="0" parTransId="{75F07C3C-0650-4E7C-A3EE-A69E794E0941}" sibTransId="{36DB4261-7906-446C-9C60-FA31AF87841C}"/>
    <dgm:cxn modelId="{C9CD1645-9D75-4528-832F-B5419D267775}" type="presOf" srcId="{F73E7825-A21D-45D5-8C94-5E363B141611}" destId="{AEC9A485-5520-4ED4-BEC3-2082BBA441D8}" srcOrd="0" destOrd="0" presId="urn:microsoft.com/office/officeart/2005/8/layout/hList1"/>
    <dgm:cxn modelId="{19821869-8571-4F9A-B618-55904A384BD8}" srcId="{C7EC4E9D-920B-4A6A-A16B-F59148F2B56C}" destId="{CECE1B12-089D-4FA7-81AD-3335807B7FEE}" srcOrd="3" destOrd="0" parTransId="{3F95C7A4-4433-4FE2-A7EB-0F4F258C2F6A}" sibTransId="{72176D87-6012-49F7-B418-CD75279B8650}"/>
    <dgm:cxn modelId="{B6D34A4D-0947-4F1D-8EF6-7455B3D8730C}" type="presOf" srcId="{DF5167D6-8E18-40F9-A807-B38B8D9D058C}" destId="{4A80EE79-FA24-4A59-92FC-6864F7C4E0EC}" srcOrd="0" destOrd="0" presId="urn:microsoft.com/office/officeart/2005/8/layout/hList1"/>
    <dgm:cxn modelId="{0ED4507F-4074-4C03-A89F-481B2B946D55}" type="presOf" srcId="{C7EC4E9D-920B-4A6A-A16B-F59148F2B56C}" destId="{09B94CF8-2834-472E-820D-FB91F4C15939}" srcOrd="0" destOrd="0" presId="urn:microsoft.com/office/officeart/2005/8/layout/hList1"/>
    <dgm:cxn modelId="{3BFDD586-8459-4F95-98DE-755004A345B5}" srcId="{DF5167D6-8E18-40F9-A807-B38B8D9D058C}" destId="{74361DEE-54CD-4E33-8C93-87F02FBE1AAC}" srcOrd="0" destOrd="0" parTransId="{3726DACC-DC3C-4AD1-B819-38EDB3A2C572}" sibTransId="{45BB191C-E046-4A71-9E48-A1BAF272F64F}"/>
    <dgm:cxn modelId="{FC023989-AAAA-43A3-877E-B8A476396195}" srcId="{8F827AA9-02DC-4892-9B36-5E54EE1A0B81}" destId="{DF5167D6-8E18-40F9-A807-B38B8D9D058C}" srcOrd="1" destOrd="0" parTransId="{801DAEB6-2E75-48CD-A97A-570516B2CCA6}" sibTransId="{219F5D55-95DD-4EF2-B6DB-E7C5979BEEE2}"/>
    <dgm:cxn modelId="{4CAD9D9B-7660-41A7-9BFC-DA518D6F9513}" srcId="{8F827AA9-02DC-4892-9B36-5E54EE1A0B81}" destId="{C7EC4E9D-920B-4A6A-A16B-F59148F2B56C}" srcOrd="0" destOrd="0" parTransId="{FBBB0597-098B-4333-83A4-3910A74B5116}" sibTransId="{D69DA6EE-C50E-4428-97F2-9A213A8878E9}"/>
    <dgm:cxn modelId="{66665CAB-77A3-473A-A465-72791C36A367}" srcId="{F73E7825-A21D-45D5-8C94-5E363B141611}" destId="{5372EE25-8B07-4A86-9BD7-3F5B9EC20FF9}" srcOrd="1" destOrd="0" parTransId="{3FFF54AC-7794-4415-8F76-43F3AFF08EAF}" sibTransId="{0D7D9647-AD69-4F3A-BCCA-91E31AB781EB}"/>
    <dgm:cxn modelId="{608E83B1-6E45-455E-B73E-F835810300A6}" type="presOf" srcId="{CFC5EB89-A435-419C-9D61-188FB0B6FB97}" destId="{28D2409A-6E87-4737-AB06-FC480541F1A0}" srcOrd="0" destOrd="0" presId="urn:microsoft.com/office/officeart/2005/8/layout/hList1"/>
    <dgm:cxn modelId="{7B5243D7-EEF7-431A-9333-81E5E5757D05}" srcId="{C7EC4E9D-920B-4A6A-A16B-F59148F2B56C}" destId="{002FC21D-F413-48D2-BB14-8934B2EA5172}" srcOrd="4" destOrd="0" parTransId="{3934FE98-8623-47F5-8217-1492F3B5828F}" sibTransId="{84B4C4DE-E5D8-461D-AD6A-193819E100EB}"/>
    <dgm:cxn modelId="{FBDA50EF-67D2-478F-AECA-8C6A9F35EAFE}" type="presOf" srcId="{74361DEE-54CD-4E33-8C93-87F02FBE1AAC}" destId="{F51F3AB4-CD6F-43AB-8529-74AA86468660}" srcOrd="0" destOrd="0" presId="urn:microsoft.com/office/officeart/2005/8/layout/hList1"/>
    <dgm:cxn modelId="{E3EF5CF6-E41A-4C09-A8DD-92DC4F505EA8}" type="presOf" srcId="{8198C926-71B2-4E6B-B0AC-4EA5880C81AB}" destId="{28D2409A-6E87-4737-AB06-FC480541F1A0}" srcOrd="0" destOrd="2" presId="urn:microsoft.com/office/officeart/2005/8/layout/hList1"/>
    <dgm:cxn modelId="{475C41C9-7C92-4891-BC1A-3231688A7AFA}" type="presParOf" srcId="{A4527207-0550-4C83-AC16-D591A9C62A31}" destId="{E9F51DD9-3C38-4C11-B855-495511A52528}" srcOrd="0" destOrd="0" presId="urn:microsoft.com/office/officeart/2005/8/layout/hList1"/>
    <dgm:cxn modelId="{B52F9B08-33DA-43B3-9D59-0D7ECC52843E}" type="presParOf" srcId="{E9F51DD9-3C38-4C11-B855-495511A52528}" destId="{09B94CF8-2834-472E-820D-FB91F4C15939}" srcOrd="0" destOrd="0" presId="urn:microsoft.com/office/officeart/2005/8/layout/hList1"/>
    <dgm:cxn modelId="{C4F15C70-50A7-4E00-B491-2D416B76BF96}" type="presParOf" srcId="{E9F51DD9-3C38-4C11-B855-495511A52528}" destId="{28D2409A-6E87-4737-AB06-FC480541F1A0}" srcOrd="1" destOrd="0" presId="urn:microsoft.com/office/officeart/2005/8/layout/hList1"/>
    <dgm:cxn modelId="{EC798C84-CB43-4541-8F85-B3B7839F9175}" type="presParOf" srcId="{A4527207-0550-4C83-AC16-D591A9C62A31}" destId="{09634D76-7427-4269-91BB-8A346E38B865}" srcOrd="1" destOrd="0" presId="urn:microsoft.com/office/officeart/2005/8/layout/hList1"/>
    <dgm:cxn modelId="{EC252E48-855D-4CA5-A067-DA577A74F545}" type="presParOf" srcId="{A4527207-0550-4C83-AC16-D591A9C62A31}" destId="{2B56A037-F730-47AC-AB0B-7B55879E028C}" srcOrd="2" destOrd="0" presId="urn:microsoft.com/office/officeart/2005/8/layout/hList1"/>
    <dgm:cxn modelId="{BCC833BC-30C4-4A4A-A958-F7B3F3AB8820}" type="presParOf" srcId="{2B56A037-F730-47AC-AB0B-7B55879E028C}" destId="{4A80EE79-FA24-4A59-92FC-6864F7C4E0EC}" srcOrd="0" destOrd="0" presId="urn:microsoft.com/office/officeart/2005/8/layout/hList1"/>
    <dgm:cxn modelId="{2907106C-C974-4949-BB2C-72A01738E909}" type="presParOf" srcId="{2B56A037-F730-47AC-AB0B-7B55879E028C}" destId="{F51F3AB4-CD6F-43AB-8529-74AA86468660}" srcOrd="1" destOrd="0" presId="urn:microsoft.com/office/officeart/2005/8/layout/hList1"/>
    <dgm:cxn modelId="{9D0C2221-25EA-4BB0-AE7A-9E38C6163645}" type="presParOf" srcId="{A4527207-0550-4C83-AC16-D591A9C62A31}" destId="{AA520502-9275-418D-A31E-8F12B1BA8AD5}" srcOrd="3" destOrd="0" presId="urn:microsoft.com/office/officeart/2005/8/layout/hList1"/>
    <dgm:cxn modelId="{5EF77E43-A8EE-409F-B626-A842E0347C66}" type="presParOf" srcId="{A4527207-0550-4C83-AC16-D591A9C62A31}" destId="{D1760E9F-0F1F-41FA-8F3D-90FA5D9494FA}" srcOrd="4" destOrd="0" presId="urn:microsoft.com/office/officeart/2005/8/layout/hList1"/>
    <dgm:cxn modelId="{BF3FC152-8062-4E9E-B61E-2515A1A4904D}" type="presParOf" srcId="{D1760E9F-0F1F-41FA-8F3D-90FA5D9494FA}" destId="{AEC9A485-5520-4ED4-BEC3-2082BBA441D8}" srcOrd="0" destOrd="0" presId="urn:microsoft.com/office/officeart/2005/8/layout/hList1"/>
    <dgm:cxn modelId="{BC31085C-7890-4D08-BA14-A931C1C0D733}" type="presParOf" srcId="{D1760E9F-0F1F-41FA-8F3D-90FA5D9494FA}" destId="{07A230DB-67CA-43FC-B3BF-7915F30F81C1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7B15363-E43B-4B7F-8C4F-EF1C66A0A185}">
      <dsp:nvSpPr>
        <dsp:cNvPr id="0" name=""/>
        <dsp:cNvSpPr/>
      </dsp:nvSpPr>
      <dsp:spPr>
        <a:xfrm>
          <a:off x="3108" y="70244"/>
          <a:ext cx="3030819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/>
            <a:t>Portaria de Nomeação</a:t>
          </a:r>
        </a:p>
      </dsp:txBody>
      <dsp:txXfrm>
        <a:off x="3108" y="70244"/>
        <a:ext cx="3030819" cy="633600"/>
      </dsp:txXfrm>
    </dsp:sp>
    <dsp:sp modelId="{E7E85405-F76A-46EB-A5B8-33F7C948DDE7}">
      <dsp:nvSpPr>
        <dsp:cNvPr id="0" name=""/>
        <dsp:cNvSpPr/>
      </dsp:nvSpPr>
      <dsp:spPr>
        <a:xfrm>
          <a:off x="3108" y="703844"/>
          <a:ext cx="3030819" cy="338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200" kern="1200">
              <a:solidFill>
                <a:schemeClr val="accent1">
                  <a:lumMod val="50000"/>
                </a:schemeClr>
              </a:solidFill>
            </a:rPr>
            <a:t>   Indicação de integrantes para um grupo de trabalho local, responsáveis pela elaboração do Plano de Ação, interlocução com a CGU e monitoramento local do Time Brasil.</a:t>
          </a:r>
        </a:p>
      </dsp:txBody>
      <dsp:txXfrm>
        <a:off x="3108" y="703844"/>
        <a:ext cx="3030819" cy="3381840"/>
      </dsp:txXfrm>
    </dsp:sp>
    <dsp:sp modelId="{09B94CF8-2834-472E-820D-FB91F4C15939}">
      <dsp:nvSpPr>
        <dsp:cNvPr id="0" name=""/>
        <dsp:cNvSpPr/>
      </dsp:nvSpPr>
      <dsp:spPr>
        <a:xfrm>
          <a:off x="3458242" y="70244"/>
          <a:ext cx="3030819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/>
            <a:t>Plano de Ação</a:t>
          </a:r>
        </a:p>
      </dsp:txBody>
      <dsp:txXfrm>
        <a:off x="3458242" y="70244"/>
        <a:ext cx="3030819" cy="633600"/>
      </dsp:txXfrm>
    </dsp:sp>
    <dsp:sp modelId="{28D2409A-6E87-4737-AB06-FC480541F1A0}">
      <dsp:nvSpPr>
        <dsp:cNvPr id="0" name=""/>
        <dsp:cNvSpPr/>
      </dsp:nvSpPr>
      <dsp:spPr>
        <a:xfrm>
          <a:off x="3458242" y="703844"/>
          <a:ext cx="3030819" cy="338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200" kern="1200">
              <a:solidFill>
                <a:schemeClr val="accent1">
                  <a:lumMod val="50000"/>
                </a:schemeClr>
              </a:solidFill>
            </a:rPr>
            <a:t>   Detalhamento dos compromissos assumidos pelo ente participante nos eixos de Transparência, Integridade e Participação Social.</a:t>
          </a:r>
        </a:p>
      </dsp:txBody>
      <dsp:txXfrm>
        <a:off x="3458242" y="703844"/>
        <a:ext cx="3030819" cy="3381840"/>
      </dsp:txXfrm>
    </dsp:sp>
    <dsp:sp modelId="{4A80EE79-FA24-4A59-92FC-6864F7C4E0EC}">
      <dsp:nvSpPr>
        <dsp:cNvPr id="0" name=""/>
        <dsp:cNvSpPr/>
      </dsp:nvSpPr>
      <dsp:spPr>
        <a:xfrm>
          <a:off x="6913376" y="70244"/>
          <a:ext cx="3030819" cy="633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6464" tIns="89408" rIns="156464" bIns="89408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200" b="1" kern="1200"/>
            <a:t>Termo de Adesão</a:t>
          </a:r>
        </a:p>
      </dsp:txBody>
      <dsp:txXfrm>
        <a:off x="6913376" y="70244"/>
        <a:ext cx="3030819" cy="633600"/>
      </dsp:txXfrm>
    </dsp:sp>
    <dsp:sp modelId="{F51F3AB4-CD6F-43AB-8529-74AA86468660}">
      <dsp:nvSpPr>
        <dsp:cNvPr id="0" name=""/>
        <dsp:cNvSpPr/>
      </dsp:nvSpPr>
      <dsp:spPr>
        <a:xfrm>
          <a:off x="6913376" y="703844"/>
          <a:ext cx="3030819" cy="33818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17348" tIns="117348" rIns="156464" bIns="176022" numCol="1" spcCol="1270" anchor="t" anchorCtr="0">
          <a:noAutofit/>
        </a:bodyPr>
        <a:lstStyle/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200" kern="1200">
              <a:solidFill>
                <a:schemeClr val="accent1">
                  <a:lumMod val="50000"/>
                </a:schemeClr>
              </a:solidFill>
            </a:rPr>
            <a:t>   Documento em que a autoridade máxima do ente se compromete formalmente com o programa e o Plano de Ação.</a:t>
          </a:r>
        </a:p>
      </dsp:txBody>
      <dsp:txXfrm>
        <a:off x="6913376" y="703844"/>
        <a:ext cx="3030819" cy="338184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9B94CF8-2834-472E-820D-FB91F4C15939}">
      <dsp:nvSpPr>
        <dsp:cNvPr id="0" name=""/>
        <dsp:cNvSpPr/>
      </dsp:nvSpPr>
      <dsp:spPr>
        <a:xfrm>
          <a:off x="3440" y="230837"/>
          <a:ext cx="3354655" cy="8322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b="1" kern="1200"/>
            <a:t>Três Eixos (T.I.P.)</a:t>
          </a:r>
        </a:p>
      </dsp:txBody>
      <dsp:txXfrm>
        <a:off x="3440" y="230837"/>
        <a:ext cx="3354655" cy="832265"/>
      </dsp:txXfrm>
    </dsp:sp>
    <dsp:sp modelId="{28D2409A-6E87-4737-AB06-FC480541F1A0}">
      <dsp:nvSpPr>
        <dsp:cNvPr id="0" name=""/>
        <dsp:cNvSpPr/>
      </dsp:nvSpPr>
      <dsp:spPr>
        <a:xfrm>
          <a:off x="3440" y="1063102"/>
          <a:ext cx="3354655" cy="26371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300" kern="1200">
              <a:solidFill>
                <a:schemeClr val="accent1">
                  <a:lumMod val="50000"/>
                </a:schemeClr>
              </a:solidFill>
            </a:rPr>
            <a:t>94 itens: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300" kern="1200">
              <a:solidFill>
                <a:schemeClr val="accent1">
                  <a:lumMod val="50000"/>
                </a:schemeClr>
              </a:solidFill>
            </a:rPr>
            <a:t>- 44 de Transparência 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300" kern="1200">
              <a:solidFill>
                <a:schemeClr val="accent1">
                  <a:lumMod val="50000"/>
                </a:schemeClr>
              </a:solidFill>
            </a:rPr>
            <a:t>- 26 de Integridade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300" kern="1200">
              <a:solidFill>
                <a:schemeClr val="accent1">
                  <a:lumMod val="50000"/>
                </a:schemeClr>
              </a:solidFill>
            </a:rPr>
            <a:t>- 23 de Participação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endParaRPr lang="pt-BR" sz="2300" kern="1200">
            <a:solidFill>
              <a:schemeClr val="accent1">
                <a:lumMod val="50000"/>
              </a:schemeClr>
            </a:solidFill>
          </a:endParaRPr>
        </a:p>
      </dsp:txBody>
      <dsp:txXfrm>
        <a:off x="3440" y="1063102"/>
        <a:ext cx="3354655" cy="2637119"/>
      </dsp:txXfrm>
    </dsp:sp>
    <dsp:sp modelId="{4A80EE79-FA24-4A59-92FC-6864F7C4E0EC}">
      <dsp:nvSpPr>
        <dsp:cNvPr id="0" name=""/>
        <dsp:cNvSpPr/>
      </dsp:nvSpPr>
      <dsp:spPr>
        <a:xfrm>
          <a:off x="3827748" y="230837"/>
          <a:ext cx="3354655" cy="8322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b="1" kern="1200"/>
            <a:t>Escalonamento em níveis (1, 2, 3)</a:t>
          </a:r>
        </a:p>
      </dsp:txBody>
      <dsp:txXfrm>
        <a:off x="3827748" y="230837"/>
        <a:ext cx="3354655" cy="832265"/>
      </dsp:txXfrm>
    </dsp:sp>
    <dsp:sp modelId="{F51F3AB4-CD6F-43AB-8529-74AA86468660}">
      <dsp:nvSpPr>
        <dsp:cNvPr id="0" name=""/>
        <dsp:cNvSpPr/>
      </dsp:nvSpPr>
      <dsp:spPr>
        <a:xfrm>
          <a:off x="3827748" y="1063102"/>
          <a:ext cx="3354655" cy="26371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300" kern="1200">
              <a:solidFill>
                <a:schemeClr val="accent1">
                  <a:lumMod val="50000"/>
                </a:schemeClr>
              </a:solidFill>
            </a:rPr>
            <a:t>   3 níveis de aprofundamento em cada um dos temas, com graus crescentes de complexidade (porte do município).</a:t>
          </a:r>
        </a:p>
      </dsp:txBody>
      <dsp:txXfrm>
        <a:off x="3827748" y="1063102"/>
        <a:ext cx="3354655" cy="2637119"/>
      </dsp:txXfrm>
    </dsp:sp>
    <dsp:sp modelId="{AEC9A485-5520-4ED4-BEC3-2082BBA441D8}">
      <dsp:nvSpPr>
        <dsp:cNvPr id="0" name=""/>
        <dsp:cNvSpPr/>
      </dsp:nvSpPr>
      <dsp:spPr>
        <a:xfrm>
          <a:off x="7652056" y="230837"/>
          <a:ext cx="3354655" cy="832265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93472" rIns="163576" bIns="93472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t-BR" sz="2300" b="1" kern="1200"/>
            <a:t>Preenchimento automatizado</a:t>
          </a:r>
        </a:p>
      </dsp:txBody>
      <dsp:txXfrm>
        <a:off x="7652056" y="230837"/>
        <a:ext cx="3354655" cy="832265"/>
      </dsp:txXfrm>
    </dsp:sp>
    <dsp:sp modelId="{07A230DB-67CA-43FC-B3BF-7915F30F81C1}">
      <dsp:nvSpPr>
        <dsp:cNvPr id="0" name=""/>
        <dsp:cNvSpPr/>
      </dsp:nvSpPr>
      <dsp:spPr>
        <a:xfrm>
          <a:off x="7652056" y="1063102"/>
          <a:ext cx="3354655" cy="2637119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2682" tIns="122682" rIns="163576" bIns="184023" numCol="1" spcCol="1270" anchor="t" anchorCtr="0">
          <a:noAutofit/>
        </a:bodyPr>
        <a:lstStyle/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300" kern="1200">
              <a:solidFill>
                <a:schemeClr val="accent1">
                  <a:lumMod val="50000"/>
                </a:schemeClr>
              </a:solidFill>
            </a:rPr>
            <a:t>   Planilha Excel.</a:t>
          </a:r>
        </a:p>
        <a:p>
          <a:pPr marL="228600" lvl="1" indent="-228600" algn="l" defTabSz="1022350">
            <a:lnSpc>
              <a:spcPct val="90000"/>
            </a:lnSpc>
            <a:spcBef>
              <a:spcPct val="0"/>
            </a:spcBef>
            <a:spcAft>
              <a:spcPct val="15000"/>
            </a:spcAft>
            <a:buFontTx/>
            <a:buNone/>
          </a:pPr>
          <a:r>
            <a:rPr lang="pt-BR" sz="2300" kern="1200">
              <a:solidFill>
                <a:schemeClr val="accent1">
                  <a:lumMod val="50000"/>
                </a:schemeClr>
              </a:solidFill>
            </a:rPr>
            <a:t>   Preenchimento a partir das ações que o ente deseja implementar ou aprimorar, distribuídas em 3 eixos e níveis (autodiagnóstico).</a:t>
          </a:r>
        </a:p>
      </dsp:txBody>
      <dsp:txXfrm>
        <a:off x="7652056" y="1063102"/>
        <a:ext cx="3354655" cy="26371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EFD43AF-E57B-4C8D-88D6-71A05FB41281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A65053-B75A-4A3A-BEE7-09669C97EF3F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122223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A65053-B75A-4A3A-BEE7-09669C97EF3F}" type="slidenum">
              <a:rPr lang="pt-BR" smtClean="0"/>
              <a:pPr/>
              <a:t>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51407322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A65053-B75A-4A3A-BEE7-09669C97EF3F}" type="slidenum">
              <a:rPr lang="pt-BR" smtClean="0"/>
              <a:pPr/>
              <a:t>3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6636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A65053-B75A-4A3A-BEE7-09669C97EF3F}" type="slidenum">
              <a:rPr lang="pt-BR" smtClean="0"/>
              <a:pPr/>
              <a:t>11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71751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1A65053-B75A-4A3A-BEE7-09669C97EF3F}" type="slidenum">
              <a:rPr lang="pt-BR" smtClean="0"/>
              <a:pPr/>
              <a:t>12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01808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2668096-514D-C044-A06B-36A65FA940D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F8A799DE-62D9-264F-B4AD-D6AD134AA56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6C2A054-6062-5F4F-94EA-5B8EAA388A9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E8562890-6538-9649-8CDD-DDE18A61A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BD70C0BC-961A-C540-9AE6-32ED58EFC9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822973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AAD2504-5C48-0948-859B-77F7C92A4C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1A900315-D4AB-C940-8B1D-D9D2DBC46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BD415657-32DA-C644-9D36-88EEC6C0BBE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DB43079-9220-9340-A785-AA80E8E90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541D070-E0B7-3E48-9C00-0C7FE45CD9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641722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23301D20-3AF4-DD45-9D96-5975D6757F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09D9F09-55B2-DE4D-9540-84F779F143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2122F78-428D-DB44-A004-926E3C0E467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FC8968F1-1595-104A-811D-F523449681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90F3D98E-62D0-D94C-B992-2BBFB08B2F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78935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90313F49-4763-4D0F-9521-1B623F9ADF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541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4A899B-7B30-43C9-9803-A93793920398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5CC286-6721-4EBF-AE7F-590CA9E0FDE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591903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m 6">
            <a:extLst>
              <a:ext uri="{FF2B5EF4-FFF2-40B4-BE49-F238E27FC236}">
                <a16:creationId xmlns:a16="http://schemas.microsoft.com/office/drawing/2014/main" id="{90313F49-4763-4D0F-9521-1B623F9ADFB4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" y="0"/>
            <a:ext cx="12191541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FD4A899B-7B30-43C9-9803-A93793920398}" type="datetimeFigureOut">
              <a:rPr lang="pt-BR" smtClean="0"/>
              <a:pPr/>
              <a:t>01/06/2021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E85CC286-6721-4EBF-AE7F-590CA9E0FDE2}" type="slidenum">
              <a:rPr lang="pt-BR" smtClean="0"/>
              <a:pPr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5298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CC59B7F-DDF5-9048-9160-C9495D12A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2E06471D-F4EC-D345-B054-28139562C3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EEFE81CF-18FE-4246-9AF7-E9863BFA7B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71A588F-2998-1C43-89C0-75329868F3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F929F46-FB9C-A049-8920-8C09902C5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915495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E4AE515-7B2C-784A-A1C5-28482848A2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56CC763-676E-5040-AABD-5BA23146A76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C64828A-20E8-2D48-B301-AA613D4597C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ABCE25-F3A1-6747-B753-2EF301A91C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9B0C863-FB0E-434C-A7E8-4533F2146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4067671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8041563-A141-DC4E-880D-026BD76B8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95447E1E-476E-CF47-941F-253C3884AA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CD5C628D-ABCF-514B-AF80-5FA33F87176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E5D33878-CAAF-5347-A46E-9BEA9C6D112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1C9FD04-6FFC-6C44-B2A0-88CA3AB25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ADBEDD0-6332-C243-86ED-060E9686F2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25842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E84B99F-6CE1-CA45-8E4D-76E940DBFB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0765F46E-CF23-9745-9157-F5AD643C565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0CDD62BA-17F3-8C49-8908-A69365BDB8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7C027B73-77A6-704D-A1BB-4EA9A21210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761E5B7B-DEDA-9F4A-A6D1-8FCAB53508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8A320C92-F17E-A34B-A446-D705FFE6F5C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D7CC74F1-B7F7-C345-ACC5-8C83AA90D3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18FD5D00-1F9F-5743-8B23-6F0353B45D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75143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58E0013-D01E-0F47-B952-C6DF500F65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F620DCB4-7678-A84A-A897-1A98CCB6DA2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F9A8B547-E348-C445-98E3-D85A8F6AE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0061BDAA-089E-0649-A12F-5E9D2D529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2828036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63923660-B234-7A4F-880F-BD0FE1EC8F0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C8E02FDD-3659-F648-B89A-411822200E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D39EBCD5-E1C1-B841-8C3A-51E1750D6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60220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FB7EF4-D1E4-F441-BD4A-66170E40D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E87828CA-1080-1144-B36D-9BC30E4AB2F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B63263DE-488C-9348-9B93-E3367AFA942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100C039F-E385-064E-A29B-39FE6505EBB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474401AD-465D-FE46-83FF-7DA765F47A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606A9AA-DF65-9143-A9A1-ADB824585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93313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67EC78B-E69B-F74E-9F00-90E3A333D9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CB1320C-EE6B-EC4D-ACA2-704CAD778C8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E50287AE-0235-4542-9374-BBDC8A7AAB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450CA895-B92E-CC41-87D7-4A246C79CA1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08ADE5C-B124-4646-8772-15FE7470FC6A}" type="datetimeFigureOut">
              <a:rPr lang="pt-BR" smtClean="0"/>
              <a:t>01/06/2021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3BC0BCF-C13C-0348-A695-0985C4E927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89AB21A0-4B63-C549-BDEF-21B19F0CB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439A4DC-4E0F-BE44-B4AC-B2959285C8B0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03505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 descr="Ícone&#10;&#10;Descrição gerada automaticamente">
            <a:extLst>
              <a:ext uri="{FF2B5EF4-FFF2-40B4-BE49-F238E27FC236}">
                <a16:creationId xmlns:a16="http://schemas.microsoft.com/office/drawing/2014/main" id="{FA88876E-4AD9-7F4E-BD37-F40FD5415B51}"/>
              </a:ext>
            </a:extLst>
          </p:cNvPr>
          <p:cNvPicPr>
            <a:picLocks noChangeAspect="1"/>
          </p:cNvPicPr>
          <p:nvPr userDrawn="1"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523"/>
            <a:ext cx="12192000" cy="6863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82900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60" r:id="rId12"/>
    <p:sldLayoutId id="2147483661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mailto:cgusc-nap@cgu.gov.br" TargetMode="External"/><Relationship Id="rId2" Type="http://schemas.openxmlformats.org/officeDocument/2006/relationships/hyperlink" Target="https://www.gov.br/cgu/pt-br/assuntos/transparencia-publica/time-brasil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mailto:cgusc@cgu.gov.br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1921BAD7-A577-4A18-AC68-7F8374B8CF45}"/>
              </a:ext>
            </a:extLst>
          </p:cNvPr>
          <p:cNvSpPr/>
          <p:nvPr/>
        </p:nvSpPr>
        <p:spPr>
          <a:xfrm>
            <a:off x="0" y="0"/>
            <a:ext cx="12191999" cy="6858000"/>
          </a:xfrm>
          <a:prstGeom prst="rect">
            <a:avLst/>
          </a:prstGeom>
          <a:solidFill>
            <a:srgbClr val="113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F7AA4FC-125C-42C6-BF0C-C8585D01753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78882" y="423882"/>
            <a:ext cx="5617117" cy="4858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E69D6785-8B73-420E-B827-BFC654F2A1D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631619" y="0"/>
            <a:ext cx="4560381" cy="4631821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D4BC6557-9309-46A7-B240-1D3CCBEE7506}"/>
              </a:ext>
            </a:extLst>
          </p:cNvPr>
          <p:cNvSpPr/>
          <p:nvPr/>
        </p:nvSpPr>
        <p:spPr>
          <a:xfrm>
            <a:off x="4251115" y="257138"/>
            <a:ext cx="2869532" cy="1571662"/>
          </a:xfrm>
          <a:prstGeom prst="rect">
            <a:avLst/>
          </a:prstGeom>
          <a:solidFill>
            <a:srgbClr val="113F6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2" name="Imagem 1">
            <a:extLst>
              <a:ext uri="{FF2B5EF4-FFF2-40B4-BE49-F238E27FC236}">
                <a16:creationId xmlns:a16="http://schemas.microsoft.com/office/drawing/2014/main" id="{D10F7A7E-A5CA-460A-9B04-BB944A0251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03962" y="6071205"/>
            <a:ext cx="2128076" cy="5935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7591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C2B98B1D-AE56-4918-8174-76D3D338858A}"/>
              </a:ext>
            </a:extLst>
          </p:cNvPr>
          <p:cNvSpPr/>
          <p:nvPr/>
        </p:nvSpPr>
        <p:spPr>
          <a:xfrm>
            <a:off x="0" y="5715000"/>
            <a:ext cx="12192000" cy="1143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283CE457-1090-4914-A830-1A39E3448CB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137" y="172031"/>
            <a:ext cx="11631706" cy="5702741"/>
          </a:xfrm>
          <a:prstGeom prst="rect">
            <a:avLst/>
          </a:prstGeom>
        </p:spPr>
      </p:pic>
      <p:pic>
        <p:nvPicPr>
          <p:cNvPr id="3" name="Imagem 2">
            <a:extLst>
              <a:ext uri="{FF2B5EF4-FFF2-40B4-BE49-F238E27FC236}">
                <a16:creationId xmlns:a16="http://schemas.microsoft.com/office/drawing/2014/main" id="{9162577E-95BD-463A-94EF-5289D6028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328" y="6431573"/>
            <a:ext cx="12167519" cy="294715"/>
          </a:xfrm>
          <a:prstGeom prst="rect">
            <a:avLst/>
          </a:prstGeom>
        </p:spPr>
      </p:pic>
      <p:cxnSp>
        <p:nvCxnSpPr>
          <p:cNvPr id="6" name="Conexão reta unidirecional 5">
            <a:extLst>
              <a:ext uri="{FF2B5EF4-FFF2-40B4-BE49-F238E27FC236}">
                <a16:creationId xmlns:a16="http://schemas.microsoft.com/office/drawing/2014/main" id="{2D6CB786-8FEE-44D8-A432-1B441AC5E463}"/>
              </a:ext>
            </a:extLst>
          </p:cNvPr>
          <p:cNvCxnSpPr>
            <a:cxnSpLocks/>
          </p:cNvCxnSpPr>
          <p:nvPr/>
        </p:nvCxnSpPr>
        <p:spPr>
          <a:xfrm flipV="1">
            <a:off x="602901" y="5874773"/>
            <a:ext cx="633046" cy="485834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831424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C2B98B1D-AE56-4918-8174-76D3D338858A}"/>
              </a:ext>
            </a:extLst>
          </p:cNvPr>
          <p:cNvSpPr/>
          <p:nvPr/>
        </p:nvSpPr>
        <p:spPr>
          <a:xfrm>
            <a:off x="0" y="6215974"/>
            <a:ext cx="12192000" cy="64202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FAFC4FC-E9B2-43C7-92BF-B64E1EDFB7E0}"/>
              </a:ext>
            </a:extLst>
          </p:cNvPr>
          <p:cNvSpPr/>
          <p:nvPr/>
        </p:nvSpPr>
        <p:spPr>
          <a:xfrm>
            <a:off x="-22411" y="5155056"/>
            <a:ext cx="12192000" cy="18015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566881C4-9FF9-4309-A67D-7F51EF2140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67" y="6494067"/>
            <a:ext cx="11952622" cy="334552"/>
          </a:xfrm>
          <a:prstGeom prst="rect">
            <a:avLst/>
          </a:prstGeom>
        </p:spPr>
      </p:pic>
      <p:cxnSp>
        <p:nvCxnSpPr>
          <p:cNvPr id="7" name="Conexão reta unidirecional 6">
            <a:extLst>
              <a:ext uri="{FF2B5EF4-FFF2-40B4-BE49-F238E27FC236}">
                <a16:creationId xmlns:a16="http://schemas.microsoft.com/office/drawing/2014/main" id="{F1E228AA-4B7D-4966-884F-1EBADF048F8F}"/>
              </a:ext>
            </a:extLst>
          </p:cNvPr>
          <p:cNvCxnSpPr>
            <a:cxnSpLocks/>
          </p:cNvCxnSpPr>
          <p:nvPr/>
        </p:nvCxnSpPr>
        <p:spPr>
          <a:xfrm flipH="1" flipV="1">
            <a:off x="10691446" y="5787851"/>
            <a:ext cx="714987" cy="706216"/>
          </a:xfrm>
          <a:prstGeom prst="straightConnector1">
            <a:avLst/>
          </a:prstGeom>
          <a:ln w="698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m 8">
            <a:extLst>
              <a:ext uri="{FF2B5EF4-FFF2-40B4-BE49-F238E27FC236}">
                <a16:creationId xmlns:a16="http://schemas.microsoft.com/office/drawing/2014/main" id="{53AFB049-D502-41E0-82A7-D79FAF8116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9381"/>
            <a:ext cx="12192000" cy="53040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968216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123971"/>
            <a:ext cx="10515600" cy="63981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pt-BR" sz="4000">
                <a:solidFill>
                  <a:schemeClr val="accent1">
                    <a:lumMod val="50000"/>
                  </a:schemeClr>
                </a:solidFill>
                <a:latin typeface="+mn-lt"/>
              </a:rPr>
              <a:t>Responsabilidades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838200" y="1253331"/>
            <a:ext cx="10261349" cy="4351338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350" b="1" dirty="0">
                <a:solidFill>
                  <a:schemeClr val="accent1">
                    <a:lumMod val="50000"/>
                  </a:schemeClr>
                </a:solidFill>
              </a:rPr>
              <a:t>Aderente (Estado/Município)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350" dirty="0">
                <a:solidFill>
                  <a:schemeClr val="accent1">
                    <a:lumMod val="50000"/>
                  </a:schemeClr>
                </a:solidFill>
              </a:rPr>
              <a:t>• Publicar e implementar o Plano de Ação;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350" dirty="0">
                <a:solidFill>
                  <a:schemeClr val="accent1">
                    <a:lumMod val="50000"/>
                  </a:schemeClr>
                </a:solidFill>
              </a:rPr>
              <a:t>• Manter atualizado o andamento do Plano de Ação;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350" dirty="0">
                <a:solidFill>
                  <a:schemeClr val="accent1">
                    <a:lumMod val="50000"/>
                  </a:schemeClr>
                </a:solidFill>
              </a:rPr>
              <a:t>• Submeter-se a processo de monitoramento e avaliação;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350" dirty="0">
                <a:solidFill>
                  <a:schemeClr val="accent1">
                    <a:lumMod val="50000"/>
                  </a:schemeClr>
                </a:solidFill>
              </a:rPr>
              <a:t>• Promover diálogo com a sociedade sobre o Plano de Ação.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350" b="1" dirty="0">
                <a:solidFill>
                  <a:schemeClr val="accent1">
                    <a:lumMod val="50000"/>
                  </a:schemeClr>
                </a:solidFill>
              </a:rPr>
              <a:t>CGU e parceiros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350" dirty="0">
                <a:solidFill>
                  <a:schemeClr val="accent1">
                    <a:lumMod val="50000"/>
                  </a:schemeClr>
                </a:solidFill>
              </a:rPr>
              <a:t>• Apoiar os aderentes na implementação dos Planos de Ação, fornecendo capacitações, modelos de legislação, manuais técnicos e sistemas informatizados, dentro de sua disponibilidade.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350" dirty="0">
                <a:solidFill>
                  <a:schemeClr val="accent1">
                    <a:lumMod val="50000"/>
                  </a:schemeClr>
                </a:solidFill>
              </a:rPr>
              <a:t>• Dar ampla publicidade às ações, recomendações e relatórios do Programa.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r>
              <a:rPr lang="pt-BR" sz="2350" dirty="0">
                <a:solidFill>
                  <a:schemeClr val="accent1">
                    <a:lumMod val="50000"/>
                  </a:schemeClr>
                </a:solidFill>
              </a:rPr>
              <a:t>• Divulgar e disseminar boas práticas dos aderentes. 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None/>
            </a:pPr>
            <a:endParaRPr lang="pt-BR" sz="2400" dirty="0">
              <a:solidFill>
                <a:schemeClr val="accent1">
                  <a:lumMod val="50000"/>
                </a:schemeClr>
              </a:solidFill>
            </a:endParaRP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/>
          <p:nvPr/>
        </p:nvCxnSpPr>
        <p:spPr>
          <a:xfrm>
            <a:off x="838200" y="763781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0583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DD7495E-F4DF-4143-9555-C9859E28316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643"/>
          <a:stretch/>
        </p:blipFill>
        <p:spPr bwMode="auto">
          <a:xfrm>
            <a:off x="1367145" y="104789"/>
            <a:ext cx="9215336" cy="56967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tângulo 3">
            <a:extLst>
              <a:ext uri="{FF2B5EF4-FFF2-40B4-BE49-F238E27FC236}">
                <a16:creationId xmlns:a16="http://schemas.microsoft.com/office/drawing/2014/main" id="{21561591-0CBD-47D8-B467-C9D0C656EB36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DA6D72-594B-4AE1-BD71-F7AE254DD783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28502F6-07E4-4747-B211-AE5409543DF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4E7065A-3B00-4B4E-933D-F7AC9F7ED6CC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600"/>
              </a:spcAft>
            </a:pPr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/>
          </a:p>
        </p:txBody>
      </p:sp>
      <p:sp>
        <p:nvSpPr>
          <p:cNvPr id="3" name="Elipse 2">
            <a:extLst>
              <a:ext uri="{FF2B5EF4-FFF2-40B4-BE49-F238E27FC236}">
                <a16:creationId xmlns:a16="http://schemas.microsoft.com/office/drawing/2014/main" id="{7953B1B9-06F1-43B1-880C-A8E090A10D18}"/>
              </a:ext>
            </a:extLst>
          </p:cNvPr>
          <p:cNvSpPr/>
          <p:nvPr/>
        </p:nvSpPr>
        <p:spPr>
          <a:xfrm>
            <a:off x="1609519" y="2597285"/>
            <a:ext cx="4365294" cy="719847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258109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3">
            <a:extLst>
              <a:ext uri="{FF2B5EF4-FFF2-40B4-BE49-F238E27FC236}">
                <a16:creationId xmlns:a16="http://schemas.microsoft.com/office/drawing/2014/main" id="{21561591-0CBD-47D8-B467-C9D0C656EB36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/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CEDA6D72-594B-4AE1-BD71-F7AE254DD783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/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128502F6-07E4-4747-B211-AE5409543DF1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/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44E7065A-3B00-4B4E-933D-F7AC9F7ED6CC}"/>
              </a:ext>
            </a:extLst>
          </p:cNvPr>
          <p:cNvSpPr/>
          <p:nvPr/>
        </p:nvSpPr>
        <p:spPr>
          <a:xfrm>
            <a:off x="5974813" y="3244334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pt-BR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pt-BR"/>
          </a:p>
        </p:txBody>
      </p:sp>
      <p:sp>
        <p:nvSpPr>
          <p:cNvPr id="10" name="CaixaDeTexto 9">
            <a:extLst>
              <a:ext uri="{FF2B5EF4-FFF2-40B4-BE49-F238E27FC236}">
                <a16:creationId xmlns:a16="http://schemas.microsoft.com/office/drawing/2014/main" id="{410A1403-CC1F-4FBA-99AD-307E2EF33171}"/>
              </a:ext>
            </a:extLst>
          </p:cNvPr>
          <p:cNvSpPr txBox="1"/>
          <p:nvPr/>
        </p:nvSpPr>
        <p:spPr>
          <a:xfrm>
            <a:off x="659122" y="1999029"/>
            <a:ext cx="988596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/>
              <a:t>Site Time Brasil</a:t>
            </a:r>
            <a:endParaRPr lang="pt-BR" sz="2800" b="1" dirty="0">
              <a:hlinkClick r:id="rId2"/>
            </a:endParaRPr>
          </a:p>
          <a:p>
            <a:r>
              <a:rPr lang="pt-BR" sz="2800" dirty="0">
                <a:hlinkClick r:id="rId2"/>
              </a:rPr>
              <a:t>https://www.gov.br/cgu/pt-br/assuntos/transparencia-publica/time-brasil</a:t>
            </a:r>
            <a:endParaRPr lang="pt-BR" sz="2800" dirty="0"/>
          </a:p>
          <a:p>
            <a:endParaRPr lang="pt-BR" sz="2800" dirty="0"/>
          </a:p>
          <a:p>
            <a:r>
              <a:rPr lang="pt-BR" sz="2800" b="1" dirty="0"/>
              <a:t>Contato – NAOP/SC</a:t>
            </a:r>
          </a:p>
          <a:p>
            <a:r>
              <a:rPr lang="pt-BR" sz="2800" dirty="0">
                <a:hlinkClick r:id="rId3"/>
              </a:rPr>
              <a:t>cgusc-nap@cgu.gov.br</a:t>
            </a:r>
            <a:endParaRPr lang="pt-BR" sz="2800" dirty="0"/>
          </a:p>
          <a:p>
            <a:r>
              <a:rPr lang="pt-BR" sz="2800" dirty="0">
                <a:hlinkClick r:id="rId4"/>
              </a:rPr>
              <a:t>cgusc@cgu.gov.br</a:t>
            </a:r>
            <a:endParaRPr lang="pt-BR" sz="2800" dirty="0"/>
          </a:p>
          <a:p>
            <a:r>
              <a:rPr lang="pt-BR" sz="2800" dirty="0"/>
              <a:t>(48) 99911 2225 Rosemary Zucareli</a:t>
            </a:r>
          </a:p>
          <a:p>
            <a:endParaRPr lang="pt-BR" sz="2800" dirty="0"/>
          </a:p>
        </p:txBody>
      </p:sp>
      <p:sp>
        <p:nvSpPr>
          <p:cNvPr id="9" name="Título 1">
            <a:extLst>
              <a:ext uri="{FF2B5EF4-FFF2-40B4-BE49-F238E27FC236}">
                <a16:creationId xmlns:a16="http://schemas.microsoft.com/office/drawing/2014/main" id="{C03BC003-5D93-4417-BBA2-C94E64AB6F8E}"/>
              </a:ext>
            </a:extLst>
          </p:cNvPr>
          <p:cNvSpPr txBox="1">
            <a:spLocks/>
          </p:cNvSpPr>
          <p:nvPr/>
        </p:nvSpPr>
        <p:spPr>
          <a:xfrm>
            <a:off x="659121" y="495875"/>
            <a:ext cx="9094519" cy="661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4000">
                <a:solidFill>
                  <a:schemeClr val="accent1">
                    <a:lumMod val="50000"/>
                  </a:schemeClr>
                </a:solidFill>
                <a:latin typeface="+mn-lt"/>
              </a:rPr>
              <a:t>Maiores informações</a:t>
            </a:r>
          </a:p>
        </p:txBody>
      </p:sp>
      <p:cxnSp>
        <p:nvCxnSpPr>
          <p:cNvPr id="11" name="Conector reto 10">
            <a:extLst>
              <a:ext uri="{FF2B5EF4-FFF2-40B4-BE49-F238E27FC236}">
                <a16:creationId xmlns:a16="http://schemas.microsoft.com/office/drawing/2014/main" id="{F5ACCF73-4834-4674-8269-3BBAABB056B6}"/>
              </a:ext>
            </a:extLst>
          </p:cNvPr>
          <p:cNvCxnSpPr/>
          <p:nvPr/>
        </p:nvCxnSpPr>
        <p:spPr>
          <a:xfrm>
            <a:off x="659121" y="1332313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26335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8200" y="326939"/>
            <a:ext cx="10515600" cy="63981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pt-BR" sz="4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Time Brasil 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1321403" y="1200618"/>
            <a:ext cx="10261349" cy="2707035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Intensificar a união de forças de forma estratégica</a:t>
            </a:r>
          </a:p>
          <a:p>
            <a:pPr lvl="3">
              <a:lnSpc>
                <a:spcPct val="100000"/>
              </a:lnSpc>
              <a:spcAft>
                <a:spcPts val="1200"/>
              </a:spcAft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para Melhoria da gestão pública;</a:t>
            </a:r>
          </a:p>
          <a:p>
            <a:pPr lvl="3">
              <a:lnSpc>
                <a:spcPct val="100000"/>
              </a:lnSpc>
              <a:spcAft>
                <a:spcPts val="1200"/>
              </a:spcAft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prevenção e fortalecimento do combate à corrupção e </a:t>
            </a:r>
          </a:p>
          <a:p>
            <a:pPr lvl="3">
              <a:lnSpc>
                <a:spcPct val="100000"/>
              </a:lnSpc>
              <a:spcAft>
                <a:spcPts val="1200"/>
              </a:spcAft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aumento da confiança nos governos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/>
          <p:nvPr/>
        </p:nvCxnSpPr>
        <p:spPr>
          <a:xfrm>
            <a:off x="838200" y="1083683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Retângulo 3">
            <a:extLst>
              <a:ext uri="{FF2B5EF4-FFF2-40B4-BE49-F238E27FC236}">
                <a16:creationId xmlns:a16="http://schemas.microsoft.com/office/drawing/2014/main" id="{531E593D-9CA0-48C8-B468-FAF69110438F}"/>
              </a:ext>
            </a:extLst>
          </p:cNvPr>
          <p:cNvSpPr/>
          <p:nvPr/>
        </p:nvSpPr>
        <p:spPr>
          <a:xfrm>
            <a:off x="386667" y="4175698"/>
            <a:ext cx="2336952" cy="954107"/>
          </a:xfrm>
          <a:prstGeom prst="rect">
            <a:avLst/>
          </a:prstGeom>
          <a:ln w="85725">
            <a:solidFill>
              <a:srgbClr val="FFFF00"/>
            </a:solidFill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Aft>
                <a:spcPts val="1200"/>
              </a:spcAft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Parcerias (todos juntos)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4686163E-6531-4CF2-B1DE-DFDE710552F5}"/>
              </a:ext>
            </a:extLst>
          </p:cNvPr>
          <p:cNvSpPr/>
          <p:nvPr/>
        </p:nvSpPr>
        <p:spPr>
          <a:xfrm>
            <a:off x="7036539" y="4024587"/>
            <a:ext cx="4647471" cy="1538883"/>
          </a:xfrm>
          <a:prstGeom prst="rect">
            <a:avLst/>
          </a:prstGeom>
          <a:ln w="69850"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>
              <a:spcAft>
                <a:spcPts val="1200"/>
              </a:spcAft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Matriz TIP - Transparência,  Integrigade e Participação </a:t>
            </a:r>
          </a:p>
          <a:p>
            <a:pPr algn="ctr">
              <a:spcAft>
                <a:spcPts val="1200"/>
              </a:spcAft>
            </a:pPr>
            <a:r>
              <a:rPr lang="pt-BR" sz="2800" b="1" dirty="0">
                <a:solidFill>
                  <a:schemeClr val="accent1">
                    <a:lumMod val="50000"/>
                  </a:schemeClr>
                </a:solidFill>
              </a:rPr>
              <a:t>(Diagnóstico e plano de Ação)</a:t>
            </a:r>
          </a:p>
        </p:txBody>
      </p:sp>
      <p:cxnSp>
        <p:nvCxnSpPr>
          <p:cNvPr id="7" name="Conexão reta 6">
            <a:extLst>
              <a:ext uri="{FF2B5EF4-FFF2-40B4-BE49-F238E27FC236}">
                <a16:creationId xmlns:a16="http://schemas.microsoft.com/office/drawing/2014/main" id="{34775AAA-5A11-4F30-953D-45A46F39FBB7}"/>
              </a:ext>
            </a:extLst>
          </p:cNvPr>
          <p:cNvCxnSpPr>
            <a:cxnSpLocks/>
          </p:cNvCxnSpPr>
          <p:nvPr/>
        </p:nvCxnSpPr>
        <p:spPr>
          <a:xfrm>
            <a:off x="6532775" y="1803004"/>
            <a:ext cx="2554664" cy="0"/>
          </a:xfrm>
          <a:prstGeom prst="line">
            <a:avLst/>
          </a:prstGeom>
          <a:ln w="603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exão reta 9">
            <a:extLst>
              <a:ext uri="{FF2B5EF4-FFF2-40B4-BE49-F238E27FC236}">
                <a16:creationId xmlns:a16="http://schemas.microsoft.com/office/drawing/2014/main" id="{443A3B04-D110-43B1-B7EC-156186CBB896}"/>
              </a:ext>
            </a:extLst>
          </p:cNvPr>
          <p:cNvCxnSpPr>
            <a:cxnSpLocks/>
          </p:cNvCxnSpPr>
          <p:nvPr/>
        </p:nvCxnSpPr>
        <p:spPr>
          <a:xfrm flipV="1">
            <a:off x="3761105" y="1803004"/>
            <a:ext cx="2207616" cy="6024"/>
          </a:xfrm>
          <a:prstGeom prst="line">
            <a:avLst/>
          </a:prstGeom>
          <a:ln w="6032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8687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67645" y="158349"/>
            <a:ext cx="10515600" cy="639810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r>
              <a:rPr lang="pt-BR" sz="4000" dirty="0">
                <a:solidFill>
                  <a:schemeClr val="accent1">
                    <a:lumMod val="50000"/>
                  </a:schemeClr>
                </a:solidFill>
                <a:latin typeface="+mn-lt"/>
              </a:rPr>
              <a:t>Linhas gerais do Time Brasil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90193" y="1072764"/>
            <a:ext cx="11378153" cy="4109155"/>
          </a:xfrm>
          <a:prstGeom prst="rect">
            <a:avLst/>
          </a:prstGeom>
        </p:spPr>
        <p:txBody>
          <a:bodyPr anchor="ctr">
            <a:noAutofit/>
          </a:bodyPr>
          <a:lstStyle/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Partir do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 autodiagnóstico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(Matriz TIP - planilha automatizada)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Trabalhar em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parcerias para melhoria da gestão 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(apoio da CGU e de outros parceiros) 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Elaborar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Plano de ação – assumir compromissos</a:t>
            </a:r>
            <a:endParaRPr lang="pt-BR" dirty="0">
              <a:solidFill>
                <a:schemeClr val="accent1">
                  <a:lumMod val="50000"/>
                </a:schemeClr>
              </a:solidFill>
            </a:endParaRP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Adesão voluntária e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responsável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Tornar público </a:t>
            </a: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os compromissos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em página na internet</a:t>
            </a:r>
          </a:p>
          <a:p>
            <a:pPr marL="342900" indent="-342900">
              <a:lnSpc>
                <a:spcPct val="100000"/>
              </a:lnSpc>
              <a:spcAft>
                <a:spcPts val="1200"/>
              </a:spcAft>
              <a:buFont typeface="Wingdings" panose="05000000000000000000" pitchFamily="2" charset="2"/>
              <a:buChar char="ü"/>
            </a:pPr>
            <a:r>
              <a:rPr lang="pt-BR" b="1" dirty="0">
                <a:solidFill>
                  <a:schemeClr val="accent1">
                    <a:lumMod val="50000"/>
                  </a:schemeClr>
                </a:solidFill>
              </a:rPr>
              <a:t>Fomentar o envolvimento</a:t>
            </a:r>
            <a:r>
              <a:rPr lang="pt-BR" dirty="0">
                <a:solidFill>
                  <a:schemeClr val="accent1">
                    <a:lumMod val="50000"/>
                  </a:schemeClr>
                </a:solidFill>
              </a:rPr>
              <a:t> da sociedade e de parceiros locais.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/>
          <p:nvPr/>
        </p:nvCxnSpPr>
        <p:spPr>
          <a:xfrm>
            <a:off x="593103" y="788333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2407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O ente entra em contato com o Núcleo de Ação de Ouvidoria e Prevenção (Naop) em seu estado, manifestando interesse em aderir ao Time Brasil e envia por e-mail sua autoavaliação.">
            <a:extLst>
              <a:ext uri="{FF2B5EF4-FFF2-40B4-BE49-F238E27FC236}">
                <a16:creationId xmlns:a16="http://schemas.microsoft.com/office/drawing/2014/main" id="{8C365D9A-6ECC-4D34-A419-127C78F69D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7187" y="1354059"/>
            <a:ext cx="385762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55267" y="134623"/>
            <a:ext cx="5429485" cy="911618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l"/>
            <a:r>
              <a:rPr lang="pt-BR" sz="4000">
                <a:solidFill>
                  <a:schemeClr val="accent1">
                    <a:lumMod val="50000"/>
                  </a:schemeClr>
                </a:solidFill>
                <a:latin typeface="+mn-lt"/>
              </a:rPr>
              <a:t>Passos para adesão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/>
          <p:nvPr/>
        </p:nvCxnSpPr>
        <p:spPr>
          <a:xfrm>
            <a:off x="549231" y="1036235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2050" name="Picture 2" descr="Através da Matriz “Transparência, Integridade e Participação”  (Matriz TIP), os entes interessados realizam sua autoavaliação, indicando quais itens dos eixos transparência, integridade e participação ele já possui, não possui, ou possui mas gostaria de melhorar.">
            <a:extLst>
              <a:ext uri="{FF2B5EF4-FFF2-40B4-BE49-F238E27FC236}">
                <a16:creationId xmlns:a16="http://schemas.microsoft.com/office/drawing/2014/main" id="{D9F63B0E-1621-4931-A6F7-A053C770045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231" y="1354059"/>
            <a:ext cx="385762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onsiderando os critérios locais, o Naop responderá a manifestação, informando se o processo de adesão poderá continuar ou não. ">
            <a:extLst>
              <a:ext uri="{FF2B5EF4-FFF2-40B4-BE49-F238E27FC236}">
                <a16:creationId xmlns:a16="http://schemas.microsoft.com/office/drawing/2014/main" id="{945B1CFE-F17D-4EC1-88DB-F22269E6AB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144" y="1354059"/>
            <a:ext cx="385762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97223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A autoridade máxima do ente irá designar formalmente um Grupo de Trabalho para acompanhar a implementação do programa.">
            <a:extLst>
              <a:ext uri="{FF2B5EF4-FFF2-40B4-BE49-F238E27FC236}">
                <a16:creationId xmlns:a16="http://schemas.microsoft.com/office/drawing/2014/main" id="{09939926-F327-46B6-836E-AF0B278BD11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532" y="1348099"/>
            <a:ext cx="385762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767442" y="291455"/>
            <a:ext cx="9144000" cy="715487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l"/>
            <a:r>
              <a:rPr lang="pt-BR" sz="3800">
                <a:solidFill>
                  <a:schemeClr val="accent1">
                    <a:lumMod val="50000"/>
                  </a:schemeClr>
                </a:solidFill>
                <a:latin typeface="+mn-lt"/>
              </a:rPr>
              <a:t>Passos para adesão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/>
          <p:nvPr/>
        </p:nvCxnSpPr>
        <p:spPr>
          <a:xfrm>
            <a:off x="845583" y="1177520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pic>
        <p:nvPicPr>
          <p:cNvPr id="3074" name="Picture 2" descr=" Com base na autoavaliação, o ente irá elaborar seu Plano de Ação, sob orientação do Naop. ">
            <a:extLst>
              <a:ext uri="{FF2B5EF4-FFF2-40B4-BE49-F238E27FC236}">
                <a16:creationId xmlns:a16="http://schemas.microsoft.com/office/drawing/2014/main" id="{568A4306-46A9-482D-AB9F-68EBA106B5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614" y="1348099"/>
            <a:ext cx="385762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O governador(a) ou prefeito(a) assina o Termo de Adesão ao Programa Time Brasil.">
            <a:extLst>
              <a:ext uri="{FF2B5EF4-FFF2-40B4-BE49-F238E27FC236}">
                <a16:creationId xmlns:a16="http://schemas.microsoft.com/office/drawing/2014/main" id="{9B661177-81B4-4B1A-AC5C-7D57AA56DEF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7450" y="1354059"/>
            <a:ext cx="3857625" cy="445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304790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a 3">
            <a:extLst>
              <a:ext uri="{FF2B5EF4-FFF2-40B4-BE49-F238E27FC236}">
                <a16:creationId xmlns:a16="http://schemas.microsoft.com/office/drawing/2014/main" id="{B84BDA6E-E18F-4FCE-9B87-39C4E75E12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7518374"/>
              </p:ext>
            </p:extLst>
          </p:nvPr>
        </p:nvGraphicFramePr>
        <p:xfrm>
          <a:off x="1122347" y="1351035"/>
          <a:ext cx="9947305" cy="4155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351785" y="234330"/>
            <a:ext cx="9144000" cy="764171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l"/>
            <a:r>
              <a:rPr lang="pt-BR" sz="4267">
                <a:solidFill>
                  <a:schemeClr val="accent1">
                    <a:lumMod val="50000"/>
                  </a:schemeClr>
                </a:solidFill>
                <a:latin typeface="+mn-lt"/>
              </a:rPr>
              <a:t>Documentos para adesão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/>
          <p:nvPr/>
        </p:nvCxnSpPr>
        <p:spPr>
          <a:xfrm>
            <a:off x="432666" y="1006216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25596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432666" y="274040"/>
            <a:ext cx="9144000" cy="764171"/>
          </a:xfrm>
          <a:prstGeom prst="rect">
            <a:avLst/>
          </a:prstGeom>
        </p:spPr>
        <p:txBody>
          <a:bodyPr anchor="ctr">
            <a:normAutofit fontScale="90000"/>
          </a:bodyPr>
          <a:lstStyle/>
          <a:p>
            <a:pPr algn="l"/>
            <a:r>
              <a:rPr lang="pt-BR" sz="4267">
                <a:solidFill>
                  <a:schemeClr val="accent1">
                    <a:lumMod val="50000"/>
                  </a:schemeClr>
                </a:solidFill>
                <a:latin typeface="+mn-lt"/>
              </a:rPr>
              <a:t>Matriz TIP</a:t>
            </a:r>
            <a:br>
              <a:rPr lang="pt-BR" sz="4267">
                <a:solidFill>
                  <a:schemeClr val="accent1">
                    <a:lumMod val="50000"/>
                  </a:schemeClr>
                </a:solidFill>
                <a:latin typeface="+mn-lt"/>
              </a:rPr>
            </a:br>
            <a:r>
              <a:rPr lang="pt-BR" sz="4267">
                <a:solidFill>
                  <a:schemeClr val="accent1">
                    <a:lumMod val="50000"/>
                  </a:schemeClr>
                </a:solidFill>
                <a:latin typeface="+mn-lt"/>
              </a:rPr>
              <a:t>Documento base para o Plano de Ação</a:t>
            </a:r>
          </a:p>
        </p:txBody>
      </p:sp>
      <p:cxnSp>
        <p:nvCxnSpPr>
          <p:cNvPr id="14" name="Conector reto 13">
            <a:extLst>
              <a:ext uri="{FF2B5EF4-FFF2-40B4-BE49-F238E27FC236}">
                <a16:creationId xmlns:a16="http://schemas.microsoft.com/office/drawing/2014/main" id="{8BBBE04C-65CC-44A6-93EB-2D8CEAACD03B}"/>
              </a:ext>
            </a:extLst>
          </p:cNvPr>
          <p:cNvCxnSpPr/>
          <p:nvPr/>
        </p:nvCxnSpPr>
        <p:spPr>
          <a:xfrm>
            <a:off x="501032" y="1305318"/>
            <a:ext cx="4647471" cy="0"/>
          </a:xfrm>
          <a:prstGeom prst="line">
            <a:avLst/>
          </a:prstGeom>
          <a:ln/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graphicFrame>
        <p:nvGraphicFramePr>
          <p:cNvPr id="5" name="Diagrama 4">
            <a:extLst>
              <a:ext uri="{FF2B5EF4-FFF2-40B4-BE49-F238E27FC236}">
                <a16:creationId xmlns:a16="http://schemas.microsoft.com/office/drawing/2014/main" id="{0C0F79E2-5EB4-4629-A075-4FF83E0924F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17338380"/>
              </p:ext>
            </p:extLst>
          </p:nvPr>
        </p:nvGraphicFramePr>
        <p:xfrm>
          <a:off x="432666" y="1463470"/>
          <a:ext cx="11010153" cy="39310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34041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tângulo 14">
            <a:extLst>
              <a:ext uri="{FF2B5EF4-FFF2-40B4-BE49-F238E27FC236}">
                <a16:creationId xmlns:a16="http://schemas.microsoft.com/office/drawing/2014/main" id="{C2B98B1D-AE56-4918-8174-76D3D338858A}"/>
              </a:ext>
            </a:extLst>
          </p:cNvPr>
          <p:cNvSpPr/>
          <p:nvPr/>
        </p:nvSpPr>
        <p:spPr>
          <a:xfrm>
            <a:off x="0" y="5553753"/>
            <a:ext cx="12192000" cy="1343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>
              <a:solidFill>
                <a:schemeClr val="tx1"/>
              </a:solidFill>
            </a:endParaRPr>
          </a:p>
        </p:txBody>
      </p:sp>
      <p:sp>
        <p:nvSpPr>
          <p:cNvPr id="2" name="Retângulo 1">
            <a:extLst>
              <a:ext uri="{FF2B5EF4-FFF2-40B4-BE49-F238E27FC236}">
                <a16:creationId xmlns:a16="http://schemas.microsoft.com/office/drawing/2014/main" id="{98F97343-2BB4-4579-9F1B-390D43FB22FB}"/>
              </a:ext>
            </a:extLst>
          </p:cNvPr>
          <p:cNvSpPr/>
          <p:nvPr/>
        </p:nvSpPr>
        <p:spPr>
          <a:xfrm>
            <a:off x="1816408" y="4413962"/>
            <a:ext cx="2262286" cy="9541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sz="2800" b="1" dirty="0"/>
              <a:t>Transparência</a:t>
            </a:r>
          </a:p>
          <a:p>
            <a:pPr algn="ctr"/>
            <a:r>
              <a:rPr lang="pt-BR" sz="2800" b="1" dirty="0"/>
              <a:t>T1  T2  T3</a:t>
            </a:r>
          </a:p>
        </p:txBody>
      </p:sp>
      <p:sp>
        <p:nvSpPr>
          <p:cNvPr id="5" name="Retângulo 4">
            <a:extLst>
              <a:ext uri="{FF2B5EF4-FFF2-40B4-BE49-F238E27FC236}">
                <a16:creationId xmlns:a16="http://schemas.microsoft.com/office/drawing/2014/main" id="{3523913C-4FBB-4D4C-A1A0-3468D6C74253}"/>
              </a:ext>
            </a:extLst>
          </p:cNvPr>
          <p:cNvSpPr/>
          <p:nvPr/>
        </p:nvSpPr>
        <p:spPr>
          <a:xfrm>
            <a:off x="4437463" y="4413963"/>
            <a:ext cx="1901803" cy="9541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sz="2800" b="1" dirty="0"/>
              <a:t>Integridade</a:t>
            </a:r>
          </a:p>
          <a:p>
            <a:pPr algn="ctr"/>
            <a:r>
              <a:rPr lang="pt-BR" sz="2800" b="1" dirty="0"/>
              <a:t>I1  I2  I3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454FAF46-72DC-4C56-9522-50FD42CF9858}"/>
              </a:ext>
            </a:extLst>
          </p:cNvPr>
          <p:cNvSpPr/>
          <p:nvPr/>
        </p:nvSpPr>
        <p:spPr>
          <a:xfrm>
            <a:off x="6803085" y="4413962"/>
            <a:ext cx="2015808" cy="954107"/>
          </a:xfrm>
          <a:prstGeom prst="rect">
            <a:avLst/>
          </a:prstGeom>
          <a:ln>
            <a:solidFill>
              <a:schemeClr val="accent1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sz="2800" b="1" dirty="0"/>
              <a:t>Participação</a:t>
            </a:r>
          </a:p>
          <a:p>
            <a:pPr algn="ctr"/>
            <a:r>
              <a:rPr lang="pt-BR" sz="2800" b="1" dirty="0"/>
              <a:t>P1  P2  P3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B70F389D-0D42-4CC1-A30C-87DB4B91B196}"/>
              </a:ext>
            </a:extLst>
          </p:cNvPr>
          <p:cNvSpPr/>
          <p:nvPr/>
        </p:nvSpPr>
        <p:spPr>
          <a:xfrm>
            <a:off x="8979293" y="4500821"/>
            <a:ext cx="1235898" cy="1384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pt-BR" sz="2800" b="1" dirty="0"/>
              <a:t>Plano de Ação</a:t>
            </a:r>
          </a:p>
        </p:txBody>
      </p:sp>
      <p:pic>
        <p:nvPicPr>
          <p:cNvPr id="8" name="Imagem 7">
            <a:extLst>
              <a:ext uri="{FF2B5EF4-FFF2-40B4-BE49-F238E27FC236}">
                <a16:creationId xmlns:a16="http://schemas.microsoft.com/office/drawing/2014/main" id="{E66EE9A0-EBF5-4725-AD86-58BF934036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49" y="219232"/>
            <a:ext cx="12121652" cy="4048125"/>
          </a:xfrm>
          <a:prstGeom prst="rect">
            <a:avLst/>
          </a:prstGeom>
        </p:spPr>
      </p:pic>
      <p:sp>
        <p:nvSpPr>
          <p:cNvPr id="10" name="Retângulo 9">
            <a:extLst>
              <a:ext uri="{FF2B5EF4-FFF2-40B4-BE49-F238E27FC236}">
                <a16:creationId xmlns:a16="http://schemas.microsoft.com/office/drawing/2014/main" id="{21BF8D90-E85E-4B1F-9065-39886A70514D}"/>
              </a:ext>
            </a:extLst>
          </p:cNvPr>
          <p:cNvSpPr/>
          <p:nvPr/>
        </p:nvSpPr>
        <p:spPr>
          <a:xfrm>
            <a:off x="10313031" y="4756556"/>
            <a:ext cx="1489510" cy="52322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accent2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sz="2800" b="1" dirty="0"/>
              <a:t>Imprimir</a:t>
            </a:r>
          </a:p>
        </p:txBody>
      </p:sp>
      <p:sp>
        <p:nvSpPr>
          <p:cNvPr id="11" name="Retângulo 10">
            <a:extLst>
              <a:ext uri="{FF2B5EF4-FFF2-40B4-BE49-F238E27FC236}">
                <a16:creationId xmlns:a16="http://schemas.microsoft.com/office/drawing/2014/main" id="{D994CF4C-2B82-4922-9125-958B55C1D5BD}"/>
              </a:ext>
            </a:extLst>
          </p:cNvPr>
          <p:cNvSpPr/>
          <p:nvPr/>
        </p:nvSpPr>
        <p:spPr>
          <a:xfrm>
            <a:off x="10844192" y="5935513"/>
            <a:ext cx="1253548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sz="2800" b="1" dirty="0"/>
              <a:t>Gráfico</a:t>
            </a:r>
          </a:p>
        </p:txBody>
      </p:sp>
      <p:sp>
        <p:nvSpPr>
          <p:cNvPr id="12" name="Retângulo 11">
            <a:extLst>
              <a:ext uri="{FF2B5EF4-FFF2-40B4-BE49-F238E27FC236}">
                <a16:creationId xmlns:a16="http://schemas.microsoft.com/office/drawing/2014/main" id="{C411B7C5-0C26-4726-A9F7-3588135739B0}"/>
              </a:ext>
            </a:extLst>
          </p:cNvPr>
          <p:cNvSpPr/>
          <p:nvPr/>
        </p:nvSpPr>
        <p:spPr>
          <a:xfrm>
            <a:off x="406022" y="5945561"/>
            <a:ext cx="1410386" cy="52322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rgbClr val="0070C0"/>
            </a:solidFill>
          </a:ln>
        </p:spPr>
        <p:txBody>
          <a:bodyPr wrap="none">
            <a:spAutoFit/>
          </a:bodyPr>
          <a:lstStyle/>
          <a:p>
            <a:pPr algn="ctr"/>
            <a:r>
              <a:rPr lang="pt-BR" sz="2800" b="1" dirty="0"/>
              <a:t>PainelM</a:t>
            </a:r>
          </a:p>
        </p:txBody>
      </p:sp>
      <p:cxnSp>
        <p:nvCxnSpPr>
          <p:cNvPr id="13" name="Conexão reta unidirecional 12">
            <a:extLst>
              <a:ext uri="{FF2B5EF4-FFF2-40B4-BE49-F238E27FC236}">
                <a16:creationId xmlns:a16="http://schemas.microsoft.com/office/drawing/2014/main" id="{16574845-7E8D-4EDF-967A-97C0E598DF3A}"/>
              </a:ext>
            </a:extLst>
          </p:cNvPr>
          <p:cNvCxnSpPr>
            <a:cxnSpLocks/>
          </p:cNvCxnSpPr>
          <p:nvPr/>
        </p:nvCxnSpPr>
        <p:spPr>
          <a:xfrm>
            <a:off x="9576079" y="4079631"/>
            <a:ext cx="0" cy="421191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exão reta unidirecional 15">
            <a:extLst>
              <a:ext uri="{FF2B5EF4-FFF2-40B4-BE49-F238E27FC236}">
                <a16:creationId xmlns:a16="http://schemas.microsoft.com/office/drawing/2014/main" id="{A71673AF-3064-420E-AA63-ACCAC1CC3DAF}"/>
              </a:ext>
            </a:extLst>
          </p:cNvPr>
          <p:cNvCxnSpPr>
            <a:cxnSpLocks/>
          </p:cNvCxnSpPr>
          <p:nvPr/>
        </p:nvCxnSpPr>
        <p:spPr>
          <a:xfrm>
            <a:off x="10944330" y="4079630"/>
            <a:ext cx="0" cy="676926"/>
          </a:xfrm>
          <a:prstGeom prst="straightConnector1">
            <a:avLst/>
          </a:prstGeom>
          <a:ln w="38100">
            <a:solidFill>
              <a:srgbClr val="FFC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ta unidirecional 17">
            <a:extLst>
              <a:ext uri="{FF2B5EF4-FFF2-40B4-BE49-F238E27FC236}">
                <a16:creationId xmlns:a16="http://schemas.microsoft.com/office/drawing/2014/main" id="{7026F148-B4CE-4660-8FE8-628DFFD30657}"/>
              </a:ext>
            </a:extLst>
          </p:cNvPr>
          <p:cNvCxnSpPr>
            <a:cxnSpLocks/>
          </p:cNvCxnSpPr>
          <p:nvPr/>
        </p:nvCxnSpPr>
        <p:spPr>
          <a:xfrm>
            <a:off x="11987212" y="4079630"/>
            <a:ext cx="0" cy="1806186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exão reta unidirecional 20">
            <a:extLst>
              <a:ext uri="{FF2B5EF4-FFF2-40B4-BE49-F238E27FC236}">
                <a16:creationId xmlns:a16="http://schemas.microsoft.com/office/drawing/2014/main" id="{E1519E69-CB92-445D-9DF8-E7F468BF1B3A}"/>
              </a:ext>
            </a:extLst>
          </p:cNvPr>
          <p:cNvCxnSpPr>
            <a:cxnSpLocks/>
          </p:cNvCxnSpPr>
          <p:nvPr/>
        </p:nvCxnSpPr>
        <p:spPr>
          <a:xfrm>
            <a:off x="1136615" y="4091358"/>
            <a:ext cx="0" cy="1806186"/>
          </a:xfrm>
          <a:prstGeom prst="straightConnector1">
            <a:avLst/>
          </a:prstGeom>
          <a:ln w="38100">
            <a:solidFill>
              <a:schemeClr val="accent1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Chaveta à direita 21">
            <a:extLst>
              <a:ext uri="{FF2B5EF4-FFF2-40B4-BE49-F238E27FC236}">
                <a16:creationId xmlns:a16="http://schemas.microsoft.com/office/drawing/2014/main" id="{FB26E9C9-90A2-4AEC-BF16-B81BE3F6A499}"/>
              </a:ext>
            </a:extLst>
          </p:cNvPr>
          <p:cNvSpPr/>
          <p:nvPr/>
        </p:nvSpPr>
        <p:spPr>
          <a:xfrm rot="5400000">
            <a:off x="5257800" y="2802456"/>
            <a:ext cx="457197" cy="5767753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23" name="Retângulo 22">
            <a:extLst>
              <a:ext uri="{FF2B5EF4-FFF2-40B4-BE49-F238E27FC236}">
                <a16:creationId xmlns:a16="http://schemas.microsoft.com/office/drawing/2014/main" id="{623D17A4-A704-4F90-A78D-F0C8AD06F6CD}"/>
              </a:ext>
            </a:extLst>
          </p:cNvPr>
          <p:cNvSpPr/>
          <p:nvPr/>
        </p:nvSpPr>
        <p:spPr>
          <a:xfrm>
            <a:off x="3739138" y="5857079"/>
            <a:ext cx="3529203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dirty="0"/>
              <a:t>preencher</a:t>
            </a:r>
          </a:p>
        </p:txBody>
      </p:sp>
    </p:spTree>
    <p:extLst>
      <p:ext uri="{BB962C8B-B14F-4D97-AF65-F5344CB8AC3E}">
        <p14:creationId xmlns:p14="http://schemas.microsoft.com/office/powerpoint/2010/main" val="7755975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2F5136FE-7C2E-4C73-AA77-ABB559E93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0440" y="123835"/>
            <a:ext cx="12013298" cy="3242369"/>
          </a:xfrm>
          <a:prstGeom prst="rect">
            <a:avLst/>
          </a:prstGeom>
        </p:spPr>
      </p:pic>
      <p:sp>
        <p:nvSpPr>
          <p:cNvPr id="3" name="Retângulo 2">
            <a:extLst>
              <a:ext uri="{FF2B5EF4-FFF2-40B4-BE49-F238E27FC236}">
                <a16:creationId xmlns:a16="http://schemas.microsoft.com/office/drawing/2014/main" id="{A5AA6E8D-0B01-43CA-B7BD-C260DBAC6967}"/>
              </a:ext>
            </a:extLst>
          </p:cNvPr>
          <p:cNvSpPr/>
          <p:nvPr/>
        </p:nvSpPr>
        <p:spPr>
          <a:xfrm>
            <a:off x="0" y="5553753"/>
            <a:ext cx="12192000" cy="13433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sz="2400" b="1" dirty="0">
              <a:solidFill>
                <a:schemeClr val="tx1"/>
              </a:solidFill>
            </a:endParaRPr>
          </a:p>
        </p:txBody>
      </p:sp>
      <p:pic>
        <p:nvPicPr>
          <p:cNvPr id="4" name="Picture 4" descr="O ente entra em contato com o Núcleo de Ação de Ouvidoria e Prevenção (Naop) em seu estado, manifestando interesse em aderir ao Time Brasil e envia por e-mail sua autoavaliação.">
            <a:extLst>
              <a:ext uri="{FF2B5EF4-FFF2-40B4-BE49-F238E27FC236}">
                <a16:creationId xmlns:a16="http://schemas.microsoft.com/office/drawing/2014/main" id="{7FB3F6B9-622F-49C1-AA56-9CDEE9D4F7A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208" y="3553682"/>
            <a:ext cx="3023674" cy="349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Através da Matriz “Transparência, Integridade e Participação”  (Matriz TIP), os entes interessados realizam sua autoavaliação, indicando quais itens dos eixos transparência, integridade e participação ele já possui, não possui, ou possui mas gostaria de melhorar.">
            <a:extLst>
              <a:ext uri="{FF2B5EF4-FFF2-40B4-BE49-F238E27FC236}">
                <a16:creationId xmlns:a16="http://schemas.microsoft.com/office/drawing/2014/main" id="{8EEC0FA1-7CC5-4DD5-A205-07E62C9057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4457" y="3553682"/>
            <a:ext cx="3023674" cy="349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Considerando os critérios locais, o Naop responderá a manifestação, informando se o processo de adesão poderá continuar ou não. ">
            <a:extLst>
              <a:ext uri="{FF2B5EF4-FFF2-40B4-BE49-F238E27FC236}">
                <a16:creationId xmlns:a16="http://schemas.microsoft.com/office/drawing/2014/main" id="{DC9ADF2A-2D2F-4CFC-9B8F-6C7EEB914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1858" y="3553682"/>
            <a:ext cx="3023674" cy="3494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1836F873-E579-4813-9FEF-ED361E1961EF}"/>
              </a:ext>
            </a:extLst>
          </p:cNvPr>
          <p:cNvSpPr/>
          <p:nvPr/>
        </p:nvSpPr>
        <p:spPr>
          <a:xfrm>
            <a:off x="4722725" y="-63643"/>
            <a:ext cx="1584290" cy="3319309"/>
          </a:xfrm>
          <a:prstGeom prst="ellipse">
            <a:avLst/>
          </a:prstGeom>
          <a:noFill/>
          <a:ln w="7302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cxnSp>
        <p:nvCxnSpPr>
          <p:cNvPr id="15" name="Conexão reta 14">
            <a:extLst>
              <a:ext uri="{FF2B5EF4-FFF2-40B4-BE49-F238E27FC236}">
                <a16:creationId xmlns:a16="http://schemas.microsoft.com/office/drawing/2014/main" id="{0219146C-D3D2-42D7-A584-9C5FB919E9EC}"/>
              </a:ext>
            </a:extLst>
          </p:cNvPr>
          <p:cNvCxnSpPr>
            <a:cxnSpLocks/>
          </p:cNvCxnSpPr>
          <p:nvPr/>
        </p:nvCxnSpPr>
        <p:spPr>
          <a:xfrm flipH="1">
            <a:off x="2180492" y="1557495"/>
            <a:ext cx="2542234" cy="2246769"/>
          </a:xfrm>
          <a:prstGeom prst="line">
            <a:avLst/>
          </a:prstGeom>
          <a:ln w="635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exão reta 17">
            <a:extLst>
              <a:ext uri="{FF2B5EF4-FFF2-40B4-BE49-F238E27FC236}">
                <a16:creationId xmlns:a16="http://schemas.microsoft.com/office/drawing/2014/main" id="{89FEB599-F172-4611-94F9-3BF7C445B362}"/>
              </a:ext>
            </a:extLst>
          </p:cNvPr>
          <p:cNvCxnSpPr>
            <a:cxnSpLocks/>
          </p:cNvCxnSpPr>
          <p:nvPr/>
        </p:nvCxnSpPr>
        <p:spPr>
          <a:xfrm flipH="1" flipV="1">
            <a:off x="2180492" y="3758084"/>
            <a:ext cx="1533966" cy="874208"/>
          </a:xfrm>
          <a:prstGeom prst="line">
            <a:avLst/>
          </a:prstGeom>
          <a:ln w="63500">
            <a:solidFill>
              <a:srgbClr val="FF0000"/>
            </a:solidFill>
            <a:headEnd type="stealth" w="lg" len="lg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tângulo 24">
            <a:extLst>
              <a:ext uri="{FF2B5EF4-FFF2-40B4-BE49-F238E27FC236}">
                <a16:creationId xmlns:a16="http://schemas.microsoft.com/office/drawing/2014/main" id="{46D788C6-6CDE-4183-8711-97B447FE8E10}"/>
              </a:ext>
            </a:extLst>
          </p:cNvPr>
          <p:cNvSpPr/>
          <p:nvPr/>
        </p:nvSpPr>
        <p:spPr>
          <a:xfrm>
            <a:off x="90440" y="3978644"/>
            <a:ext cx="2934119" cy="2246769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pt-BR" sz="2800" b="1" dirty="0"/>
              <a:t>Para os três primeiros passos preencher somente a coluna Autoavaliação</a:t>
            </a:r>
          </a:p>
        </p:txBody>
      </p:sp>
    </p:spTree>
    <p:extLst>
      <p:ext uri="{BB962C8B-B14F-4D97-AF65-F5344CB8AC3E}">
        <p14:creationId xmlns:p14="http://schemas.microsoft.com/office/powerpoint/2010/main" val="1471578283"/>
      </p:ext>
    </p:extLst>
  </p:cSld>
  <p:clrMapOvr>
    <a:masterClrMapping/>
  </p:clrMapOvr>
</p:sld>
</file>

<file path=ppt/theme/theme1.xml><?xml version="1.0" encoding="utf-8"?>
<a:theme xmlns:a="http://schemas.openxmlformats.org/drawingml/2006/main" name="1_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D7E7099CC2F0334DBC5E3B547314E93C" ma:contentTypeVersion="12" ma:contentTypeDescription="Crie um novo documento." ma:contentTypeScope="" ma:versionID="6d09e883946f4b89b5c53e81c03441a1">
  <xsd:schema xmlns:xsd="http://www.w3.org/2001/XMLSchema" xmlns:xs="http://www.w3.org/2001/XMLSchema" xmlns:p="http://schemas.microsoft.com/office/2006/metadata/properties" xmlns:ns2="81f001d6-c674-4f01-b079-87d775469752" xmlns:ns3="990c20f9-6bba-41eb-95d2-9660196455da" targetNamespace="http://schemas.microsoft.com/office/2006/metadata/properties" ma:root="true" ma:fieldsID="42ab9700dbe043bcf939439733b2a707" ns2:_="" ns3:_="">
    <xsd:import namespace="81f001d6-c674-4f01-b079-87d775469752"/>
    <xsd:import namespace="990c20f9-6bba-41eb-95d2-9660196455da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1f001d6-c674-4f01-b079-87d77546975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90c20f9-6bba-41eb-95d2-9660196455da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Compartilhado com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Detalhes de Compartilhado Com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D7DC0B5-0CDD-42B2-866E-938B1203C581}">
  <ds:schemaRefs>
    <ds:schemaRef ds:uri="http://purl.org/dc/dcmitype/"/>
    <ds:schemaRef ds:uri="http://schemas.openxmlformats.org/package/2006/metadata/core-properties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schemas.microsoft.com/office/infopath/2007/PartnerControls"/>
    <ds:schemaRef ds:uri="b901d92e-1d18-47e7-917e-573762f3f8b2"/>
    <ds:schemaRef ds:uri="http://purl.org/dc/terms/"/>
    <ds:schemaRef ds:uri="0fd84164-925a-41da-a948-67624a36b40d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31108FE-8A60-42E8-B668-0CAEB98102A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1f001d6-c674-4f01-b079-87d775469752"/>
    <ds:schemaRef ds:uri="990c20f9-6bba-41eb-95d2-9660196455da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62DD5A4-21CE-4BFB-A6BC-44710D7D8D08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</TotalTime>
  <Words>480</Words>
  <Application>Microsoft Office PowerPoint</Application>
  <PresentationFormat>Widescreen</PresentationFormat>
  <Paragraphs>77</Paragraphs>
  <Slides>14</Slides>
  <Notes>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5" baseType="lpstr">
      <vt:lpstr>1_Tema do Office</vt:lpstr>
      <vt:lpstr>Apresentação do PowerPoint</vt:lpstr>
      <vt:lpstr>Time Brasil </vt:lpstr>
      <vt:lpstr>Linhas gerais do Time Brasil</vt:lpstr>
      <vt:lpstr>Passos para adesão</vt:lpstr>
      <vt:lpstr>Passos para adesão</vt:lpstr>
      <vt:lpstr>Documentos para adesão</vt:lpstr>
      <vt:lpstr>Matriz TIP Documento base para o Plano de Ação</vt:lpstr>
      <vt:lpstr>Apresentação do PowerPoint</vt:lpstr>
      <vt:lpstr>Apresentação do PowerPoint</vt:lpstr>
      <vt:lpstr>Apresentação do PowerPoint</vt:lpstr>
      <vt:lpstr>Apresentação do PowerPoint</vt:lpstr>
      <vt:lpstr>Responsabilidades</vt:lpstr>
      <vt:lpstr>Apresentação do PowerPoint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Daniel Aguiar Espinola</dc:creator>
  <cp:lastModifiedBy>Rosemary Zucareli Inocencio</cp:lastModifiedBy>
  <cp:revision>18</cp:revision>
  <dcterms:created xsi:type="dcterms:W3CDTF">2020-11-04T00:21:11Z</dcterms:created>
  <dcterms:modified xsi:type="dcterms:W3CDTF">2021-06-01T13:47:10Z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0x010100D7E7099CC2F0334DBC5E3B547314E93C</vt:lpwstr>
  </property>
  <property fmtid="{D5CDD505-2E9C-101B-9397-08002B2CF9AE}" pid="3" name="Order">
    <vt:r8>5946300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</Properties>
</file>