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6" r:id="rId5"/>
    <p:sldId id="260" r:id="rId6"/>
    <p:sldId id="258" r:id="rId7"/>
    <p:sldId id="261" r:id="rId8"/>
    <p:sldId id="264" r:id="rId9"/>
    <p:sldId id="380" r:id="rId10"/>
    <p:sldId id="381" r:id="rId11"/>
    <p:sldId id="382" r:id="rId12"/>
    <p:sldId id="383" r:id="rId13"/>
    <p:sldId id="384" r:id="rId14"/>
    <p:sldId id="385" r:id="rId15"/>
    <p:sldId id="387" r:id="rId16"/>
    <p:sldId id="388" r:id="rId17"/>
    <p:sldId id="389" r:id="rId18"/>
    <p:sldId id="390" r:id="rId19"/>
    <p:sldId id="391" r:id="rId20"/>
    <p:sldId id="265" r:id="rId21"/>
    <p:sldId id="287" r:id="rId22"/>
    <p:sldId id="266" r:id="rId23"/>
    <p:sldId id="267" r:id="rId24"/>
    <p:sldId id="268" r:id="rId25"/>
    <p:sldId id="269" r:id="rId26"/>
    <p:sldId id="270" r:id="rId27"/>
    <p:sldId id="262" r:id="rId28"/>
    <p:sldId id="263" r:id="rId29"/>
    <p:sldId id="257" r:id="rId30"/>
    <p:sldId id="259" r:id="rId31"/>
    <p:sldId id="392" r:id="rId32"/>
    <p:sldId id="349" r:id="rId33"/>
    <p:sldId id="350" r:id="rId34"/>
    <p:sldId id="351" r:id="rId35"/>
    <p:sldId id="348" r:id="rId36"/>
    <p:sldId id="352" r:id="rId37"/>
    <p:sldId id="353" r:id="rId38"/>
    <p:sldId id="356" r:id="rId39"/>
    <p:sldId id="359" r:id="rId40"/>
    <p:sldId id="358" r:id="rId41"/>
    <p:sldId id="360" r:id="rId42"/>
    <p:sldId id="366" r:id="rId43"/>
    <p:sldId id="367" r:id="rId44"/>
    <p:sldId id="368" r:id="rId45"/>
    <p:sldId id="271" r:id="rId4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FDC705-6DF7-486F-9DB0-8ECA4E6D6F63}" v="34" dt="2019-09-03T13:52:07.0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528"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C56DCB-7BA9-4430-820E-81C3B0FD9517}" type="doc">
      <dgm:prSet loTypeId="urn:microsoft.com/office/officeart/2005/8/layout/pyramid2" loCatId="pyramid" qsTypeId="urn:microsoft.com/office/officeart/2005/8/quickstyle/simple1" qsCatId="simple" csTypeId="urn:microsoft.com/office/officeart/2005/8/colors/colorful2" csCatId="colorful" phldr="1"/>
      <dgm:spPr/>
      <dgm:t>
        <a:bodyPr/>
        <a:lstStyle/>
        <a:p>
          <a:endParaRPr lang="pt-BR"/>
        </a:p>
      </dgm:t>
    </dgm:pt>
    <dgm:pt modelId="{4A978833-A811-4CEA-BA5F-B7BAD3D2EA2C}">
      <dgm:prSet phldrT="[Texto]"/>
      <dgm:spPr/>
      <dgm:t>
        <a:bodyPr/>
        <a:lstStyle/>
        <a:p>
          <a:r>
            <a:rPr lang="pt-BR" dirty="0"/>
            <a:t>4ª instância: Comissão Mista de Reavaliação de Informações (CMRI)</a:t>
          </a:r>
        </a:p>
      </dgm:t>
    </dgm:pt>
    <dgm:pt modelId="{2C2FC7A2-7B4E-4FBC-893A-CD094D99BDDC}" type="parTrans" cxnId="{C4DD1E51-601E-4859-81BF-E19E32DD9BD3}">
      <dgm:prSet/>
      <dgm:spPr/>
      <dgm:t>
        <a:bodyPr/>
        <a:lstStyle/>
        <a:p>
          <a:endParaRPr lang="pt-BR"/>
        </a:p>
      </dgm:t>
    </dgm:pt>
    <dgm:pt modelId="{93805D5D-1CE1-456D-AF45-E38422158574}" type="sibTrans" cxnId="{C4DD1E51-601E-4859-81BF-E19E32DD9BD3}">
      <dgm:prSet/>
      <dgm:spPr/>
      <dgm:t>
        <a:bodyPr/>
        <a:lstStyle/>
        <a:p>
          <a:endParaRPr lang="pt-BR"/>
        </a:p>
      </dgm:t>
    </dgm:pt>
    <dgm:pt modelId="{910B9C62-3BBF-4E6A-AE04-5427AEE95D7C}">
      <dgm:prSet phldrT="[Texto]" custT="1"/>
      <dgm:spPr>
        <a:solidFill>
          <a:schemeClr val="accent1">
            <a:lumMod val="20000"/>
            <a:lumOff val="80000"/>
            <a:alpha val="90000"/>
          </a:schemeClr>
        </a:solidFill>
      </dgm:spPr>
      <dgm:t>
        <a:bodyPr/>
        <a:lstStyle/>
        <a:p>
          <a:r>
            <a:rPr lang="pt-BR" sz="2400" b="1" dirty="0"/>
            <a:t>3ª instância: CGU</a:t>
          </a:r>
        </a:p>
      </dgm:t>
    </dgm:pt>
    <dgm:pt modelId="{433ABC07-2311-4831-ABB1-E9FFC8ED65DC}" type="parTrans" cxnId="{EFDA7943-3A01-4118-B364-3BB5F945BFF2}">
      <dgm:prSet/>
      <dgm:spPr/>
      <dgm:t>
        <a:bodyPr/>
        <a:lstStyle/>
        <a:p>
          <a:endParaRPr lang="pt-BR"/>
        </a:p>
      </dgm:t>
    </dgm:pt>
    <dgm:pt modelId="{A9600459-7372-4600-B86B-F841FA1133A6}" type="sibTrans" cxnId="{EFDA7943-3A01-4118-B364-3BB5F945BFF2}">
      <dgm:prSet/>
      <dgm:spPr/>
      <dgm:t>
        <a:bodyPr/>
        <a:lstStyle/>
        <a:p>
          <a:endParaRPr lang="pt-BR"/>
        </a:p>
      </dgm:t>
    </dgm:pt>
    <dgm:pt modelId="{C03317A0-FF24-43BD-BE7E-0B511FCCC4CB}">
      <dgm:prSet phldrT="[Texto]"/>
      <dgm:spPr/>
      <dgm:t>
        <a:bodyPr/>
        <a:lstStyle/>
        <a:p>
          <a:r>
            <a:rPr lang="pt-BR" dirty="0"/>
            <a:t>2ª instância: Autoridade máxima do órgão ou entidade</a:t>
          </a:r>
        </a:p>
      </dgm:t>
    </dgm:pt>
    <dgm:pt modelId="{B3CDA981-BCA7-4617-992F-6CCE4945288B}" type="parTrans" cxnId="{E385AA50-9B29-4E61-BC6A-92392AC0F9D3}">
      <dgm:prSet/>
      <dgm:spPr/>
      <dgm:t>
        <a:bodyPr/>
        <a:lstStyle/>
        <a:p>
          <a:endParaRPr lang="pt-BR"/>
        </a:p>
      </dgm:t>
    </dgm:pt>
    <dgm:pt modelId="{5BDA10CD-6197-4CC1-9A2C-79F5C421175A}" type="sibTrans" cxnId="{E385AA50-9B29-4E61-BC6A-92392AC0F9D3}">
      <dgm:prSet/>
      <dgm:spPr/>
      <dgm:t>
        <a:bodyPr/>
        <a:lstStyle/>
        <a:p>
          <a:endParaRPr lang="pt-BR"/>
        </a:p>
      </dgm:t>
    </dgm:pt>
    <dgm:pt modelId="{9FE53A33-07DB-4FCF-9DBA-2278CACCD3A7}">
      <dgm:prSet/>
      <dgm:spPr/>
      <dgm:t>
        <a:bodyPr/>
        <a:lstStyle/>
        <a:p>
          <a:r>
            <a:rPr lang="pt-BR" dirty="0"/>
            <a:t>1ª instância: Autoridade superior a que proferiu a resposta inicial</a:t>
          </a:r>
        </a:p>
      </dgm:t>
    </dgm:pt>
    <dgm:pt modelId="{D24191EA-2C87-4BF3-8593-762B137DECFF}" type="parTrans" cxnId="{D20160C9-1959-4998-8644-247AC3A8656D}">
      <dgm:prSet/>
      <dgm:spPr/>
      <dgm:t>
        <a:bodyPr/>
        <a:lstStyle/>
        <a:p>
          <a:endParaRPr lang="pt-BR"/>
        </a:p>
      </dgm:t>
    </dgm:pt>
    <dgm:pt modelId="{1A34DEB5-2649-4E98-ABCE-B91768F6C9B0}" type="sibTrans" cxnId="{D20160C9-1959-4998-8644-247AC3A8656D}">
      <dgm:prSet/>
      <dgm:spPr/>
      <dgm:t>
        <a:bodyPr/>
        <a:lstStyle/>
        <a:p>
          <a:endParaRPr lang="pt-BR"/>
        </a:p>
      </dgm:t>
    </dgm:pt>
    <dgm:pt modelId="{B22A4247-8819-4DAF-B880-153E59CB4F9B}" type="pres">
      <dgm:prSet presAssocID="{6AC56DCB-7BA9-4430-820E-81C3B0FD9517}" presName="compositeShape" presStyleCnt="0">
        <dgm:presLayoutVars>
          <dgm:dir/>
          <dgm:resizeHandles/>
        </dgm:presLayoutVars>
      </dgm:prSet>
      <dgm:spPr/>
    </dgm:pt>
    <dgm:pt modelId="{BFB124C8-C40B-4079-A876-6A7DC0FC8711}" type="pres">
      <dgm:prSet presAssocID="{6AC56DCB-7BA9-4430-820E-81C3B0FD9517}" presName="pyramid" presStyleLbl="node1" presStyleIdx="0" presStyleCnt="1" custLinFactNeighborX="17199" custLinFactNeighborY="10165"/>
      <dgm:spPr/>
    </dgm:pt>
    <dgm:pt modelId="{1C425D46-9E10-402A-B822-37E1E462AFF5}" type="pres">
      <dgm:prSet presAssocID="{6AC56DCB-7BA9-4430-820E-81C3B0FD9517}" presName="theList" presStyleCnt="0"/>
      <dgm:spPr/>
    </dgm:pt>
    <dgm:pt modelId="{2BEDE989-5B68-422A-BFDC-866BDF5DF8E0}" type="pres">
      <dgm:prSet presAssocID="{4A978833-A811-4CEA-BA5F-B7BAD3D2EA2C}" presName="aNode" presStyleLbl="fgAcc1" presStyleIdx="0" presStyleCnt="4">
        <dgm:presLayoutVars>
          <dgm:bulletEnabled val="1"/>
        </dgm:presLayoutVars>
      </dgm:prSet>
      <dgm:spPr/>
    </dgm:pt>
    <dgm:pt modelId="{99954938-4634-461B-B3ED-8B58988EAA51}" type="pres">
      <dgm:prSet presAssocID="{4A978833-A811-4CEA-BA5F-B7BAD3D2EA2C}" presName="aSpace" presStyleCnt="0"/>
      <dgm:spPr/>
    </dgm:pt>
    <dgm:pt modelId="{6F36B2AB-E88F-4EE4-BE56-C85A8087DF87}" type="pres">
      <dgm:prSet presAssocID="{910B9C62-3BBF-4E6A-AE04-5427AEE95D7C}" presName="aNode" presStyleLbl="fgAcc1" presStyleIdx="1" presStyleCnt="4">
        <dgm:presLayoutVars>
          <dgm:bulletEnabled val="1"/>
        </dgm:presLayoutVars>
      </dgm:prSet>
      <dgm:spPr/>
    </dgm:pt>
    <dgm:pt modelId="{524D1261-7067-44E9-8F2A-A0596FD4A1E1}" type="pres">
      <dgm:prSet presAssocID="{910B9C62-3BBF-4E6A-AE04-5427AEE95D7C}" presName="aSpace" presStyleCnt="0"/>
      <dgm:spPr/>
    </dgm:pt>
    <dgm:pt modelId="{57895ECF-4B4A-4735-8840-A48F2C73D5C1}" type="pres">
      <dgm:prSet presAssocID="{C03317A0-FF24-43BD-BE7E-0B511FCCC4CB}" presName="aNode" presStyleLbl="fgAcc1" presStyleIdx="2" presStyleCnt="4">
        <dgm:presLayoutVars>
          <dgm:bulletEnabled val="1"/>
        </dgm:presLayoutVars>
      </dgm:prSet>
      <dgm:spPr/>
    </dgm:pt>
    <dgm:pt modelId="{3F14C93C-2E93-439A-AA6B-A1D154AD113A}" type="pres">
      <dgm:prSet presAssocID="{C03317A0-FF24-43BD-BE7E-0B511FCCC4CB}" presName="aSpace" presStyleCnt="0"/>
      <dgm:spPr/>
    </dgm:pt>
    <dgm:pt modelId="{846ACACE-7E31-43D1-BDB0-23097E99CED3}" type="pres">
      <dgm:prSet presAssocID="{9FE53A33-07DB-4FCF-9DBA-2278CACCD3A7}" presName="aNode" presStyleLbl="fgAcc1" presStyleIdx="3" presStyleCnt="4">
        <dgm:presLayoutVars>
          <dgm:bulletEnabled val="1"/>
        </dgm:presLayoutVars>
      </dgm:prSet>
      <dgm:spPr/>
    </dgm:pt>
    <dgm:pt modelId="{4F1E81AD-D2B8-4F4C-907A-EC5B70A21B26}" type="pres">
      <dgm:prSet presAssocID="{9FE53A33-07DB-4FCF-9DBA-2278CACCD3A7}" presName="aSpace" presStyleCnt="0"/>
      <dgm:spPr/>
    </dgm:pt>
  </dgm:ptLst>
  <dgm:cxnLst>
    <dgm:cxn modelId="{FA5B531F-2F13-4920-A370-C9DC87D0C85D}" type="presOf" srcId="{6AC56DCB-7BA9-4430-820E-81C3B0FD9517}" destId="{B22A4247-8819-4DAF-B880-153E59CB4F9B}" srcOrd="0" destOrd="0" presId="urn:microsoft.com/office/officeart/2005/8/layout/pyramid2"/>
    <dgm:cxn modelId="{25BE012B-D0C7-42A2-BF8C-5488438F0A4C}" type="presOf" srcId="{4A978833-A811-4CEA-BA5F-B7BAD3D2EA2C}" destId="{2BEDE989-5B68-422A-BFDC-866BDF5DF8E0}" srcOrd="0" destOrd="0" presId="urn:microsoft.com/office/officeart/2005/8/layout/pyramid2"/>
    <dgm:cxn modelId="{EFDA7943-3A01-4118-B364-3BB5F945BFF2}" srcId="{6AC56DCB-7BA9-4430-820E-81C3B0FD9517}" destId="{910B9C62-3BBF-4E6A-AE04-5427AEE95D7C}" srcOrd="1" destOrd="0" parTransId="{433ABC07-2311-4831-ABB1-E9FFC8ED65DC}" sibTransId="{A9600459-7372-4600-B86B-F841FA1133A6}"/>
    <dgm:cxn modelId="{E385AA50-9B29-4E61-BC6A-92392AC0F9D3}" srcId="{6AC56DCB-7BA9-4430-820E-81C3B0FD9517}" destId="{C03317A0-FF24-43BD-BE7E-0B511FCCC4CB}" srcOrd="2" destOrd="0" parTransId="{B3CDA981-BCA7-4617-992F-6CCE4945288B}" sibTransId="{5BDA10CD-6197-4CC1-9A2C-79F5C421175A}"/>
    <dgm:cxn modelId="{6AC10A51-43DE-44BB-AC37-DBA247EF88B5}" type="presOf" srcId="{C03317A0-FF24-43BD-BE7E-0B511FCCC4CB}" destId="{57895ECF-4B4A-4735-8840-A48F2C73D5C1}" srcOrd="0" destOrd="0" presId="urn:microsoft.com/office/officeart/2005/8/layout/pyramid2"/>
    <dgm:cxn modelId="{C4DD1E51-601E-4859-81BF-E19E32DD9BD3}" srcId="{6AC56DCB-7BA9-4430-820E-81C3B0FD9517}" destId="{4A978833-A811-4CEA-BA5F-B7BAD3D2EA2C}" srcOrd="0" destOrd="0" parTransId="{2C2FC7A2-7B4E-4FBC-893A-CD094D99BDDC}" sibTransId="{93805D5D-1CE1-456D-AF45-E38422158574}"/>
    <dgm:cxn modelId="{B89C7DB2-C411-4332-8C1E-6758FE4215DF}" type="presOf" srcId="{910B9C62-3BBF-4E6A-AE04-5427AEE95D7C}" destId="{6F36B2AB-E88F-4EE4-BE56-C85A8087DF87}" srcOrd="0" destOrd="0" presId="urn:microsoft.com/office/officeart/2005/8/layout/pyramid2"/>
    <dgm:cxn modelId="{A80563B6-892B-4358-9898-02EC2F0D30EE}" type="presOf" srcId="{9FE53A33-07DB-4FCF-9DBA-2278CACCD3A7}" destId="{846ACACE-7E31-43D1-BDB0-23097E99CED3}" srcOrd="0" destOrd="0" presId="urn:microsoft.com/office/officeart/2005/8/layout/pyramid2"/>
    <dgm:cxn modelId="{D20160C9-1959-4998-8644-247AC3A8656D}" srcId="{6AC56DCB-7BA9-4430-820E-81C3B0FD9517}" destId="{9FE53A33-07DB-4FCF-9DBA-2278CACCD3A7}" srcOrd="3" destOrd="0" parTransId="{D24191EA-2C87-4BF3-8593-762B137DECFF}" sibTransId="{1A34DEB5-2649-4E98-ABCE-B91768F6C9B0}"/>
    <dgm:cxn modelId="{8B18651A-ECDB-425C-BDFA-35D22F037A4F}" type="presParOf" srcId="{B22A4247-8819-4DAF-B880-153E59CB4F9B}" destId="{BFB124C8-C40B-4079-A876-6A7DC0FC8711}" srcOrd="0" destOrd="0" presId="urn:microsoft.com/office/officeart/2005/8/layout/pyramid2"/>
    <dgm:cxn modelId="{C03957C5-D2F5-4F2C-B570-03DF5E16023A}" type="presParOf" srcId="{B22A4247-8819-4DAF-B880-153E59CB4F9B}" destId="{1C425D46-9E10-402A-B822-37E1E462AFF5}" srcOrd="1" destOrd="0" presId="urn:microsoft.com/office/officeart/2005/8/layout/pyramid2"/>
    <dgm:cxn modelId="{4531765A-9992-4AFB-A7BC-8F8253232AEE}" type="presParOf" srcId="{1C425D46-9E10-402A-B822-37E1E462AFF5}" destId="{2BEDE989-5B68-422A-BFDC-866BDF5DF8E0}" srcOrd="0" destOrd="0" presId="urn:microsoft.com/office/officeart/2005/8/layout/pyramid2"/>
    <dgm:cxn modelId="{F44B66DC-D260-41BD-A9AE-232B22D539F7}" type="presParOf" srcId="{1C425D46-9E10-402A-B822-37E1E462AFF5}" destId="{99954938-4634-461B-B3ED-8B58988EAA51}" srcOrd="1" destOrd="0" presId="urn:microsoft.com/office/officeart/2005/8/layout/pyramid2"/>
    <dgm:cxn modelId="{A2B7095F-FE60-4470-989F-C397EA47D4E2}" type="presParOf" srcId="{1C425D46-9E10-402A-B822-37E1E462AFF5}" destId="{6F36B2AB-E88F-4EE4-BE56-C85A8087DF87}" srcOrd="2" destOrd="0" presId="urn:microsoft.com/office/officeart/2005/8/layout/pyramid2"/>
    <dgm:cxn modelId="{F63A2590-623E-4B63-B437-BFB11DB54BCB}" type="presParOf" srcId="{1C425D46-9E10-402A-B822-37E1E462AFF5}" destId="{524D1261-7067-44E9-8F2A-A0596FD4A1E1}" srcOrd="3" destOrd="0" presId="urn:microsoft.com/office/officeart/2005/8/layout/pyramid2"/>
    <dgm:cxn modelId="{35F41FF4-BF08-4BE0-8C7C-17E308C82470}" type="presParOf" srcId="{1C425D46-9E10-402A-B822-37E1E462AFF5}" destId="{57895ECF-4B4A-4735-8840-A48F2C73D5C1}" srcOrd="4" destOrd="0" presId="urn:microsoft.com/office/officeart/2005/8/layout/pyramid2"/>
    <dgm:cxn modelId="{292C879A-ACF9-45F8-89E4-571D50F06233}" type="presParOf" srcId="{1C425D46-9E10-402A-B822-37E1E462AFF5}" destId="{3F14C93C-2E93-439A-AA6B-A1D154AD113A}" srcOrd="5" destOrd="0" presId="urn:microsoft.com/office/officeart/2005/8/layout/pyramid2"/>
    <dgm:cxn modelId="{A53408D3-9FC7-46F1-903A-769BAF6A3B19}" type="presParOf" srcId="{1C425D46-9E10-402A-B822-37E1E462AFF5}" destId="{846ACACE-7E31-43D1-BDB0-23097E99CED3}" srcOrd="6" destOrd="0" presId="urn:microsoft.com/office/officeart/2005/8/layout/pyramid2"/>
    <dgm:cxn modelId="{69885556-B7F3-4640-B71D-6BEBFF38808D}" type="presParOf" srcId="{1C425D46-9E10-402A-B822-37E1E462AFF5}" destId="{4F1E81AD-D2B8-4F4C-907A-EC5B70A21B26}"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124C8-C40B-4079-A876-6A7DC0FC8711}">
      <dsp:nvSpPr>
        <dsp:cNvPr id="0" name=""/>
        <dsp:cNvSpPr/>
      </dsp:nvSpPr>
      <dsp:spPr>
        <a:xfrm>
          <a:off x="1880223" y="0"/>
          <a:ext cx="5418667" cy="5418667"/>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EDE989-5B68-422A-BFDC-866BDF5DF8E0}">
      <dsp:nvSpPr>
        <dsp:cNvPr id="0" name=""/>
        <dsp:cNvSpPr/>
      </dsp:nvSpPr>
      <dsp:spPr>
        <a:xfrm>
          <a:off x="3657599" y="542395"/>
          <a:ext cx="3522133" cy="963083"/>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4ª instância: Comissão Mista de Reavaliação de Informações (CMRI)</a:t>
          </a:r>
        </a:p>
      </dsp:txBody>
      <dsp:txXfrm>
        <a:off x="3704613" y="589409"/>
        <a:ext cx="3428105" cy="869055"/>
      </dsp:txXfrm>
    </dsp:sp>
    <dsp:sp modelId="{6F36B2AB-E88F-4EE4-BE56-C85A8087DF87}">
      <dsp:nvSpPr>
        <dsp:cNvPr id="0" name=""/>
        <dsp:cNvSpPr/>
      </dsp:nvSpPr>
      <dsp:spPr>
        <a:xfrm>
          <a:off x="3657599" y="1625864"/>
          <a:ext cx="3522133" cy="963083"/>
        </a:xfrm>
        <a:prstGeom prst="roundRect">
          <a:avLst/>
        </a:prstGeom>
        <a:solidFill>
          <a:schemeClr val="accent1">
            <a:lumMod val="20000"/>
            <a:lumOff val="80000"/>
            <a:alpha val="9000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b="1" kern="1200" dirty="0"/>
            <a:t>3ª instância: CGU</a:t>
          </a:r>
        </a:p>
      </dsp:txBody>
      <dsp:txXfrm>
        <a:off x="3704613" y="1672878"/>
        <a:ext cx="3428105" cy="869055"/>
      </dsp:txXfrm>
    </dsp:sp>
    <dsp:sp modelId="{57895ECF-4B4A-4735-8840-A48F2C73D5C1}">
      <dsp:nvSpPr>
        <dsp:cNvPr id="0" name=""/>
        <dsp:cNvSpPr/>
      </dsp:nvSpPr>
      <dsp:spPr>
        <a:xfrm>
          <a:off x="3657599" y="2709333"/>
          <a:ext cx="3522133" cy="963083"/>
        </a:xfrm>
        <a:prstGeom prst="round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2ª instância: Autoridade máxima do órgão ou entidade</a:t>
          </a:r>
        </a:p>
      </dsp:txBody>
      <dsp:txXfrm>
        <a:off x="3704613" y="2756347"/>
        <a:ext cx="3428105" cy="869055"/>
      </dsp:txXfrm>
    </dsp:sp>
    <dsp:sp modelId="{846ACACE-7E31-43D1-BDB0-23097E99CED3}">
      <dsp:nvSpPr>
        <dsp:cNvPr id="0" name=""/>
        <dsp:cNvSpPr/>
      </dsp:nvSpPr>
      <dsp:spPr>
        <a:xfrm>
          <a:off x="3657599" y="3792802"/>
          <a:ext cx="3522133" cy="963083"/>
        </a:xfrm>
        <a:prstGeom prst="round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1ª instância: Autoridade superior a que proferiu a resposta inicial</a:t>
          </a:r>
        </a:p>
      </dsp:txBody>
      <dsp:txXfrm>
        <a:off x="3704613" y="3839816"/>
        <a:ext cx="3428105" cy="869055"/>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F1F21D-C374-4019-AEB6-71565C9F441C}" type="datetimeFigureOut">
              <a:rPr lang="pt-BR" smtClean="0"/>
              <a:t>04/05/2020</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07DF5-5F2F-4C55-8FF9-FB18681431DD}" type="slidenum">
              <a:rPr lang="pt-BR" smtClean="0"/>
              <a:t>‹nº›</a:t>
            </a:fld>
            <a:endParaRPr lang="pt-BR"/>
          </a:p>
        </p:txBody>
      </p:sp>
    </p:spTree>
    <p:extLst>
      <p:ext uri="{BB962C8B-B14F-4D97-AF65-F5344CB8AC3E}">
        <p14:creationId xmlns:p14="http://schemas.microsoft.com/office/powerpoint/2010/main" val="1909883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planalto.gov.br/CCIVIL_03/_Ato2011-2014/2011/Lei/L12527.ht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493287E-8691-4D33-9C3C-A5BA43C2855A}" type="slidenum">
              <a:rPr lang="pt-BR" smtClean="0"/>
              <a:t>6</a:t>
            </a:fld>
            <a:endParaRPr lang="pt-BR"/>
          </a:p>
        </p:txBody>
      </p:sp>
    </p:spTree>
    <p:extLst>
      <p:ext uri="{BB962C8B-B14F-4D97-AF65-F5344CB8AC3E}">
        <p14:creationId xmlns:p14="http://schemas.microsoft.com/office/powerpoint/2010/main" val="1725466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NUP 25820.002501/2019-16 - http://buscaprecedentes.cgu.gov.br/busca/dados/Precedente/25820002501201916_CGU.pdf#search=documento%20preparat%C3%B3rio</a:t>
            </a:r>
          </a:p>
        </p:txBody>
      </p:sp>
      <p:sp>
        <p:nvSpPr>
          <p:cNvPr id="4" name="Espaço Reservado para Número de Slide 3"/>
          <p:cNvSpPr>
            <a:spLocks noGrp="1"/>
          </p:cNvSpPr>
          <p:nvPr>
            <p:ph type="sldNum" sz="quarter" idx="10"/>
          </p:nvPr>
        </p:nvSpPr>
        <p:spPr/>
        <p:txBody>
          <a:bodyPr/>
          <a:lstStyle/>
          <a:p>
            <a:fld id="{8493287E-8691-4D33-9C3C-A5BA43C2855A}" type="slidenum">
              <a:rPr lang="pt-BR" smtClean="0"/>
              <a:t>39</a:t>
            </a:fld>
            <a:endParaRPr lang="pt-BR"/>
          </a:p>
        </p:txBody>
      </p:sp>
    </p:spTree>
    <p:extLst>
      <p:ext uri="{BB962C8B-B14F-4D97-AF65-F5344CB8AC3E}">
        <p14:creationId xmlns:p14="http://schemas.microsoft.com/office/powerpoint/2010/main" val="3528726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b="1" err="1"/>
              <a:t>Composição</a:t>
            </a:r>
            <a:r>
              <a:rPr lang="en-US" b="1"/>
              <a:t>  </a:t>
            </a:r>
            <a:r>
              <a:rPr lang="en-US"/>
              <a:t>Art. 46, do </a:t>
            </a:r>
            <a:r>
              <a:rPr lang="en-US" err="1"/>
              <a:t>Decreto</a:t>
            </a:r>
            <a:r>
              <a:rPr lang="en-US"/>
              <a:t> 7724/12</a:t>
            </a:r>
            <a:endParaRPr lang="pt-BR"/>
          </a:p>
          <a:p>
            <a:r>
              <a:rPr lang="en-US"/>
              <a:t>Casa Civil da </a:t>
            </a:r>
            <a:r>
              <a:rPr lang="en-US" err="1"/>
              <a:t>Presidência</a:t>
            </a:r>
            <a:r>
              <a:rPr lang="en-US"/>
              <a:t> da </a:t>
            </a:r>
            <a:r>
              <a:rPr lang="en-US" err="1"/>
              <a:t>República</a:t>
            </a:r>
            <a:r>
              <a:rPr lang="en-US"/>
              <a:t>, que a </a:t>
            </a:r>
            <a:r>
              <a:rPr lang="en-US" err="1"/>
              <a:t>presidirá</a:t>
            </a:r>
            <a:r>
              <a:rPr lang="en-US"/>
              <a:t>.</a:t>
            </a:r>
            <a:endParaRPr lang="pt-BR"/>
          </a:p>
          <a:p>
            <a:r>
              <a:rPr lang="en-US" err="1"/>
              <a:t>Ministério</a:t>
            </a:r>
            <a:r>
              <a:rPr lang="en-US"/>
              <a:t> da </a:t>
            </a:r>
            <a:r>
              <a:rPr lang="en-US" err="1"/>
              <a:t>Justiça</a:t>
            </a:r>
            <a:r>
              <a:rPr lang="en-US"/>
              <a:t> e Segurança Pública;</a:t>
            </a:r>
            <a:endParaRPr lang="pt-BR"/>
          </a:p>
          <a:p>
            <a:r>
              <a:rPr lang="en-US" err="1"/>
              <a:t>Ministério</a:t>
            </a:r>
            <a:r>
              <a:rPr lang="en-US"/>
              <a:t> das </a:t>
            </a:r>
            <a:r>
              <a:rPr lang="en-US" err="1"/>
              <a:t>Relações</a:t>
            </a:r>
            <a:r>
              <a:rPr lang="en-US"/>
              <a:t> </a:t>
            </a:r>
            <a:r>
              <a:rPr lang="en-US" err="1"/>
              <a:t>Exteriores</a:t>
            </a:r>
            <a:r>
              <a:rPr lang="en-US"/>
              <a:t>; </a:t>
            </a:r>
            <a:endParaRPr lang="pt-BR"/>
          </a:p>
          <a:p>
            <a:r>
              <a:rPr lang="en-US" err="1"/>
              <a:t>Ministério</a:t>
            </a:r>
            <a:r>
              <a:rPr lang="en-US"/>
              <a:t> da </a:t>
            </a:r>
            <a:r>
              <a:rPr lang="en-US" err="1"/>
              <a:t>Defesa</a:t>
            </a:r>
            <a:r>
              <a:rPr lang="en-US"/>
              <a:t>; </a:t>
            </a:r>
            <a:endParaRPr lang="pt-BR"/>
          </a:p>
          <a:p>
            <a:r>
              <a:rPr lang="en-US" err="1"/>
              <a:t>Ministério</a:t>
            </a:r>
            <a:r>
              <a:rPr lang="en-US"/>
              <a:t> da Economia;</a:t>
            </a:r>
            <a:endParaRPr lang="pt-BR"/>
          </a:p>
          <a:p>
            <a:r>
              <a:rPr lang="en-US" err="1"/>
              <a:t>Ministério</a:t>
            </a:r>
            <a:r>
              <a:rPr lang="en-US"/>
              <a:t> da </a:t>
            </a:r>
            <a:r>
              <a:rPr lang="en-US" err="1"/>
              <a:t>Mulher</a:t>
            </a:r>
            <a:r>
              <a:rPr lang="en-US"/>
              <a:t>, da </a:t>
            </a:r>
            <a:r>
              <a:rPr lang="en-US" err="1"/>
              <a:t>Família</a:t>
            </a:r>
            <a:r>
              <a:rPr lang="en-US"/>
              <a:t> e dos </a:t>
            </a:r>
            <a:r>
              <a:rPr lang="en-US" err="1"/>
              <a:t>Direitos</a:t>
            </a:r>
            <a:r>
              <a:rPr lang="en-US"/>
              <a:t> Humanos</a:t>
            </a:r>
            <a:endParaRPr lang="pt-BR"/>
          </a:p>
          <a:p>
            <a:r>
              <a:rPr lang="en-US" err="1"/>
              <a:t>Gabinete</a:t>
            </a:r>
            <a:r>
              <a:rPr lang="en-US"/>
              <a:t> de Segurança </a:t>
            </a:r>
            <a:r>
              <a:rPr lang="en-US" err="1"/>
              <a:t>Institucional</a:t>
            </a:r>
            <a:r>
              <a:rPr lang="en-US"/>
              <a:t> da </a:t>
            </a:r>
            <a:r>
              <a:rPr lang="en-US" err="1"/>
              <a:t>Presidência</a:t>
            </a:r>
            <a:r>
              <a:rPr lang="en-US"/>
              <a:t> da </a:t>
            </a:r>
            <a:r>
              <a:rPr lang="en-US" err="1"/>
              <a:t>República</a:t>
            </a:r>
            <a:r>
              <a:rPr lang="en-US"/>
              <a:t> ; </a:t>
            </a:r>
            <a:endParaRPr lang="pt-BR"/>
          </a:p>
          <a:p>
            <a:r>
              <a:rPr lang="en-US" err="1"/>
              <a:t>Advocacia</a:t>
            </a:r>
            <a:r>
              <a:rPr lang="en-US"/>
              <a:t>-Geral da </a:t>
            </a:r>
            <a:r>
              <a:rPr lang="en-US" err="1"/>
              <a:t>União</a:t>
            </a:r>
            <a:r>
              <a:rPr lang="en-US"/>
              <a:t>; e</a:t>
            </a:r>
            <a:endParaRPr lang="pt-BR"/>
          </a:p>
          <a:p>
            <a:r>
              <a:rPr lang="en-US" err="1"/>
              <a:t>Controladoria</a:t>
            </a:r>
            <a:r>
              <a:rPr lang="en-US"/>
              <a:t>-Geral da </a:t>
            </a:r>
            <a:r>
              <a:rPr lang="en-US" err="1"/>
              <a:t>União</a:t>
            </a:r>
            <a:endParaRPr lang="pt-BR"/>
          </a:p>
          <a:p>
            <a:r>
              <a:rPr lang="en-US"/>
              <a:t>-</a:t>
            </a:r>
            <a:endParaRPr lang="pt-BR"/>
          </a:p>
          <a:p>
            <a:r>
              <a:rPr lang="en-US"/>
              <a:t>Art. 47. Compete à </a:t>
            </a:r>
            <a:r>
              <a:rPr lang="en-US" err="1"/>
              <a:t>Comissão</a:t>
            </a:r>
            <a:r>
              <a:rPr lang="en-US"/>
              <a:t> </a:t>
            </a:r>
            <a:r>
              <a:rPr lang="en-US" err="1"/>
              <a:t>Mista</a:t>
            </a:r>
            <a:r>
              <a:rPr lang="en-US"/>
              <a:t> de </a:t>
            </a:r>
            <a:r>
              <a:rPr lang="en-US" err="1"/>
              <a:t>Reavaliação</a:t>
            </a:r>
            <a:r>
              <a:rPr lang="en-US"/>
              <a:t> de </a:t>
            </a:r>
            <a:r>
              <a:rPr lang="en-US" err="1"/>
              <a:t>Informações</a:t>
            </a:r>
            <a:r>
              <a:rPr lang="en-US"/>
              <a:t> :</a:t>
            </a:r>
            <a:endParaRPr lang="pt-BR"/>
          </a:p>
          <a:p>
            <a:r>
              <a:rPr lang="en-US"/>
              <a:t>V - </a:t>
            </a:r>
            <a:r>
              <a:rPr lang="en-US" err="1"/>
              <a:t>estabelecer</a:t>
            </a:r>
            <a:r>
              <a:rPr lang="en-US"/>
              <a:t> </a:t>
            </a:r>
            <a:r>
              <a:rPr lang="en-US" err="1"/>
              <a:t>orientações</a:t>
            </a:r>
            <a:r>
              <a:rPr lang="en-US"/>
              <a:t> </a:t>
            </a:r>
            <a:r>
              <a:rPr lang="en-US" err="1"/>
              <a:t>normativas</a:t>
            </a:r>
            <a:r>
              <a:rPr lang="en-US"/>
              <a:t> de </a:t>
            </a:r>
            <a:r>
              <a:rPr lang="en-US" err="1"/>
              <a:t>caráter</a:t>
            </a:r>
            <a:r>
              <a:rPr lang="en-US"/>
              <a:t> </a:t>
            </a:r>
            <a:r>
              <a:rPr lang="en-US" err="1"/>
              <a:t>geral</a:t>
            </a:r>
            <a:r>
              <a:rPr lang="en-US"/>
              <a:t> a </a:t>
            </a:r>
            <a:r>
              <a:rPr lang="en-US" err="1"/>
              <a:t>fim</a:t>
            </a:r>
            <a:r>
              <a:rPr lang="en-US"/>
              <a:t> de </a:t>
            </a:r>
            <a:r>
              <a:rPr lang="en-US" err="1"/>
              <a:t>suprir</a:t>
            </a:r>
            <a:r>
              <a:rPr lang="en-US"/>
              <a:t> </a:t>
            </a:r>
            <a:r>
              <a:rPr lang="en-US" err="1"/>
              <a:t>eventuais</a:t>
            </a:r>
            <a:r>
              <a:rPr lang="en-US"/>
              <a:t> lacunas </a:t>
            </a:r>
            <a:r>
              <a:rPr lang="en-US" err="1"/>
              <a:t>na</a:t>
            </a:r>
            <a:r>
              <a:rPr lang="en-US"/>
              <a:t> </a:t>
            </a:r>
            <a:r>
              <a:rPr lang="en-US" err="1"/>
              <a:t>aplicação</a:t>
            </a:r>
            <a:r>
              <a:rPr lang="en-US"/>
              <a:t> da </a:t>
            </a:r>
            <a:r>
              <a:rPr lang="en-US" u="sng">
                <a:hlinkClick r:id="rId3"/>
              </a:rPr>
              <a:t>Lei nº 12.527, de 2011. </a:t>
            </a:r>
            <a:endParaRPr lang="pt-BR"/>
          </a:p>
          <a:p>
            <a:endParaRPr lang="en-US">
              <a:cs typeface="Calibri"/>
            </a:endParaRPr>
          </a:p>
        </p:txBody>
      </p:sp>
      <p:sp>
        <p:nvSpPr>
          <p:cNvPr id="4" name="Espaço Reservado para Número de Slide 3"/>
          <p:cNvSpPr>
            <a:spLocks noGrp="1"/>
          </p:cNvSpPr>
          <p:nvPr>
            <p:ph type="sldNum" sz="quarter" idx="5"/>
          </p:nvPr>
        </p:nvSpPr>
        <p:spPr/>
        <p:txBody>
          <a:bodyPr/>
          <a:lstStyle/>
          <a:p>
            <a:fld id="{8493287E-8691-4D33-9C3C-A5BA43C2855A}" type="slidenum">
              <a:rPr lang="pt-BR" smtClean="0"/>
              <a:t>12</a:t>
            </a:fld>
            <a:endParaRPr lang="pt-BR"/>
          </a:p>
        </p:txBody>
      </p:sp>
    </p:spTree>
    <p:extLst>
      <p:ext uri="{BB962C8B-B14F-4D97-AF65-F5344CB8AC3E}">
        <p14:creationId xmlns:p14="http://schemas.microsoft.com/office/powerpoint/2010/main" val="324139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NUP 60502.000802/2018-28  - http://buscaprecedentes.cgu.gov.br/busca/dados/Precedente/60502000802201828_CGU.pdf#search=distribui%C3%A7%C3%A3o%20quantitativa%20do%20efetivo</a:t>
            </a:r>
          </a:p>
          <a:p>
            <a:endParaRPr lang="pt-BR"/>
          </a:p>
          <a:p>
            <a:r>
              <a:rPr lang="pt-BR"/>
              <a:t>Foi questionado ao órgão sobre</a:t>
            </a:r>
            <a:r>
              <a:rPr lang="pt-BR" baseline="0"/>
              <a:t> a possibilidade de classificação da informação visto a sua sensibilidade mas  o Comando esclareceu que  não se vislumbrava  essa hipótese, haja vista entender que o art. 24 da Lei de Acesso à Informação “não determina que as informações em poder dos órgãos e entidades públicas, observado o seu teor e em razão de sua imprescindibilidade à segurança da sociedade ou do Estado, devem ser classificadas, senão que claramente funda-se em ‘poderão ser classificada’ como ultrassecreta, secreta ou reservada.” Assim, o COMAER argumenta que as informações e/ou documentos podem conter dados que dispensam a elaboração de Termo da Classificação de Informação – TCI, visto que a restrição de acesso a eles não deve ser temporal por tratar de dados e de elementos militares primordiais ao Sistema de Defesa Brasileiro, de acesso restrito permanentemente por serem imprescindíveis à segurança do Estado brasileiro.</a:t>
            </a:r>
            <a:endParaRPr lang="pt-BR"/>
          </a:p>
          <a:p>
            <a:endParaRPr lang="pt-BR"/>
          </a:p>
        </p:txBody>
      </p:sp>
      <p:sp>
        <p:nvSpPr>
          <p:cNvPr id="4" name="Espaço Reservado para Número de Slide 3"/>
          <p:cNvSpPr>
            <a:spLocks noGrp="1"/>
          </p:cNvSpPr>
          <p:nvPr>
            <p:ph type="sldNum" sz="quarter" idx="10"/>
          </p:nvPr>
        </p:nvSpPr>
        <p:spPr/>
        <p:txBody>
          <a:bodyPr/>
          <a:lstStyle/>
          <a:p>
            <a:fld id="{8493287E-8691-4D33-9C3C-A5BA43C2855A}" type="slidenum">
              <a:rPr lang="pt-BR" smtClean="0"/>
              <a:t>29</a:t>
            </a:fld>
            <a:endParaRPr lang="pt-BR"/>
          </a:p>
        </p:txBody>
      </p:sp>
    </p:spTree>
    <p:extLst>
      <p:ext uri="{BB962C8B-B14F-4D97-AF65-F5344CB8AC3E}">
        <p14:creationId xmlns:p14="http://schemas.microsoft.com/office/powerpoint/2010/main" val="451770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493287E-8691-4D33-9C3C-A5BA43C2855A}" type="slidenum">
              <a:rPr lang="pt-BR" smtClean="0"/>
              <a:t>30</a:t>
            </a:fld>
            <a:endParaRPr lang="pt-BR"/>
          </a:p>
        </p:txBody>
      </p:sp>
    </p:spTree>
    <p:extLst>
      <p:ext uri="{BB962C8B-B14F-4D97-AF65-F5344CB8AC3E}">
        <p14:creationId xmlns:p14="http://schemas.microsoft.com/office/powerpoint/2010/main" val="389789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493287E-8691-4D33-9C3C-A5BA43C2855A}" type="slidenum">
              <a:rPr lang="pt-BR" smtClean="0"/>
              <a:t>31</a:t>
            </a:fld>
            <a:endParaRPr lang="pt-BR"/>
          </a:p>
        </p:txBody>
      </p:sp>
    </p:spTree>
    <p:extLst>
      <p:ext uri="{BB962C8B-B14F-4D97-AF65-F5344CB8AC3E}">
        <p14:creationId xmlns:p14="http://schemas.microsoft.com/office/powerpoint/2010/main" val="4032768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493287E-8691-4D33-9C3C-A5BA43C2855A}" type="slidenum">
              <a:rPr lang="pt-BR" smtClean="0"/>
              <a:t>33</a:t>
            </a:fld>
            <a:endParaRPr lang="pt-BR"/>
          </a:p>
        </p:txBody>
      </p:sp>
    </p:spTree>
    <p:extLst>
      <p:ext uri="{BB962C8B-B14F-4D97-AF65-F5344CB8AC3E}">
        <p14:creationId xmlns:p14="http://schemas.microsoft.com/office/powerpoint/2010/main" val="3321088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NUP 60502.000234/2019-46 - http://buscaprecedentes.cgu.gov.br/busca/dados/Precedente/60502000234201946_CGU.pdf#search=60502%2E000234%2F2019%2D46</a:t>
            </a:r>
          </a:p>
        </p:txBody>
      </p:sp>
      <p:sp>
        <p:nvSpPr>
          <p:cNvPr id="4" name="Espaço Reservado para Número de Slide 3"/>
          <p:cNvSpPr>
            <a:spLocks noGrp="1"/>
          </p:cNvSpPr>
          <p:nvPr>
            <p:ph type="sldNum" sz="quarter" idx="10"/>
          </p:nvPr>
        </p:nvSpPr>
        <p:spPr/>
        <p:txBody>
          <a:bodyPr/>
          <a:lstStyle/>
          <a:p>
            <a:fld id="{8493287E-8691-4D33-9C3C-A5BA43C2855A}" type="slidenum">
              <a:rPr lang="pt-BR" smtClean="0"/>
              <a:t>34</a:t>
            </a:fld>
            <a:endParaRPr lang="pt-BR"/>
          </a:p>
        </p:txBody>
      </p:sp>
    </p:spTree>
    <p:extLst>
      <p:ext uri="{BB962C8B-B14F-4D97-AF65-F5344CB8AC3E}">
        <p14:creationId xmlns:p14="http://schemas.microsoft.com/office/powerpoint/2010/main" val="271889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NUP 03006.000132/2019-98  http://buscaprecedentes.cgu.gov.br/busca/dados/Precedente/03006000132201998_CGU.pdf#search=Trabalhos%20adicionais%20inciso%20III</a:t>
            </a:r>
          </a:p>
        </p:txBody>
      </p:sp>
      <p:sp>
        <p:nvSpPr>
          <p:cNvPr id="4" name="Espaço Reservado para Número de Slide 3"/>
          <p:cNvSpPr>
            <a:spLocks noGrp="1"/>
          </p:cNvSpPr>
          <p:nvPr>
            <p:ph type="sldNum" sz="quarter" idx="10"/>
          </p:nvPr>
        </p:nvSpPr>
        <p:spPr/>
        <p:txBody>
          <a:bodyPr/>
          <a:lstStyle/>
          <a:p>
            <a:fld id="{8493287E-8691-4D33-9C3C-A5BA43C2855A}" type="slidenum">
              <a:rPr lang="pt-BR" smtClean="0"/>
              <a:t>35</a:t>
            </a:fld>
            <a:endParaRPr lang="pt-BR"/>
          </a:p>
        </p:txBody>
      </p:sp>
    </p:spTree>
    <p:extLst>
      <p:ext uri="{BB962C8B-B14F-4D97-AF65-F5344CB8AC3E}">
        <p14:creationId xmlns:p14="http://schemas.microsoft.com/office/powerpoint/2010/main" val="1296161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NUP 50650.001213/2019-91 - http://buscaprecedentes.cgu.gov.br/busca/dados/Precedente/50650001213201991_CGU.pdf#search=fora%20do%20escopo</a:t>
            </a:r>
          </a:p>
        </p:txBody>
      </p:sp>
      <p:sp>
        <p:nvSpPr>
          <p:cNvPr id="4" name="Espaço Reservado para Número de Slide 3"/>
          <p:cNvSpPr>
            <a:spLocks noGrp="1"/>
          </p:cNvSpPr>
          <p:nvPr>
            <p:ph type="sldNum" sz="quarter" idx="10"/>
          </p:nvPr>
        </p:nvSpPr>
        <p:spPr/>
        <p:txBody>
          <a:bodyPr/>
          <a:lstStyle/>
          <a:p>
            <a:fld id="{8493287E-8691-4D33-9C3C-A5BA43C2855A}" type="slidenum">
              <a:rPr lang="pt-BR" smtClean="0"/>
              <a:t>37</a:t>
            </a:fld>
            <a:endParaRPr lang="pt-BR"/>
          </a:p>
        </p:txBody>
      </p:sp>
    </p:spTree>
    <p:extLst>
      <p:ext uri="{BB962C8B-B14F-4D97-AF65-F5344CB8AC3E}">
        <p14:creationId xmlns:p14="http://schemas.microsoft.com/office/powerpoint/2010/main" val="576707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ide de Título">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8"/>
            <a:ext cx="12193922" cy="6856921"/>
          </a:xfrm>
          <a:prstGeom prst="rect">
            <a:avLst/>
          </a:prstGeom>
        </p:spPr>
      </p:pic>
    </p:spTree>
    <p:extLst>
      <p:ext uri="{BB962C8B-B14F-4D97-AF65-F5344CB8AC3E}">
        <p14:creationId xmlns:p14="http://schemas.microsoft.com/office/powerpoint/2010/main" val="2833475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F7C14E-9AA3-40E0-BA2F-8ABEB8D63F17}" type="datetimeFigureOut">
              <a:rPr lang="pt-BR" smtClean="0"/>
              <a:t>04/05/2020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3227007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F7C14E-9AA3-40E0-BA2F-8ABEB8D63F17}" type="datetimeFigureOut">
              <a:rPr lang="pt-BR" smtClean="0"/>
              <a:t>04/05/2020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2984977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F7C14E-9AA3-40E0-BA2F-8ABEB8D63F17}" type="datetimeFigureOut">
              <a:rPr lang="pt-BR" smtClean="0"/>
              <a:t>04/05/2020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3898423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68F7C14E-9AA3-40E0-BA2F-8ABEB8D63F17}" type="datetimeFigureOut">
              <a:rPr lang="pt-BR" smtClean="0"/>
              <a:t>04/05/2020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133960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68F7C14E-9AA3-40E0-BA2F-8ABEB8D63F17}" type="datetimeFigureOut">
              <a:rPr lang="pt-BR" smtClean="0"/>
              <a:t>04/05/2020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2978234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68F7C14E-9AA3-40E0-BA2F-8ABEB8D63F17}" type="datetimeFigureOut">
              <a:rPr lang="pt-BR" smtClean="0"/>
              <a:t>04/05/2020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1308667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68F7C14E-9AA3-40E0-BA2F-8ABEB8D63F17}" type="datetimeFigureOut">
              <a:rPr lang="pt-BR" smtClean="0"/>
              <a:t>04/05/2020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495867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8F7C14E-9AA3-40E0-BA2F-8ABEB8D63F17}" type="datetimeFigureOut">
              <a:rPr lang="pt-BR" smtClean="0"/>
              <a:t>04/05/2020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3892170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8F7C14E-9AA3-40E0-BA2F-8ABEB8D63F17}" type="datetimeFigureOut">
              <a:rPr lang="pt-BR" smtClean="0"/>
              <a:t>04/05/2020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3381542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8F7C14E-9AA3-40E0-BA2F-8ABEB8D63F17}" type="datetimeFigureOut">
              <a:rPr lang="pt-BR" smtClean="0"/>
              <a:t>04/05/2020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1554238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F7C14E-9AA3-40E0-BA2F-8ABEB8D63F17}" type="datetimeFigureOut">
              <a:rPr lang="pt-BR" smtClean="0"/>
              <a:t>04/05/2020</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8D7870-3E1E-46D6-B2B9-1C7C4867D3DC}" type="slidenum">
              <a:rPr lang="pt-BR" smtClean="0"/>
              <a:t>‹nº›</a:t>
            </a:fld>
            <a:endParaRPr lang="pt-BR"/>
          </a:p>
        </p:txBody>
      </p:sp>
    </p:spTree>
    <p:extLst>
      <p:ext uri="{BB962C8B-B14F-4D97-AF65-F5344CB8AC3E}">
        <p14:creationId xmlns:p14="http://schemas.microsoft.com/office/powerpoint/2010/main" val="3149718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acessoainformacao.gov.br/assuntos/recursos/recursos-julgados-a-cmri/sumulas-e-resoluco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falabr.cgu.gov.br/"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fab.mil.br/servidor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acessoainformacao.gov.br/"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acessoainformacao.gov.br/"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CA81E50-C5AD-4A1D-8E0E-BA821AEF65EE}"/>
              </a:ext>
            </a:extLst>
          </p:cNvPr>
          <p:cNvSpPr/>
          <p:nvPr/>
        </p:nvSpPr>
        <p:spPr>
          <a:xfrm>
            <a:off x="993910" y="1740735"/>
            <a:ext cx="10204174" cy="2585323"/>
          </a:xfrm>
          <a:prstGeom prst="rect">
            <a:avLst/>
          </a:prstGeom>
        </p:spPr>
        <p:txBody>
          <a:bodyPr wrap="square">
            <a:spAutoFit/>
          </a:bodyPr>
          <a:lstStyle/>
          <a:p>
            <a:pPr algn="ctr"/>
            <a:r>
              <a:rPr lang="pt-BR" sz="5400" b="1" dirty="0">
                <a:solidFill>
                  <a:schemeClr val="tx2"/>
                </a:solidFill>
                <a:ea typeface="+mj-ea"/>
                <a:cs typeface="+mj-cs"/>
              </a:rPr>
              <a:t>A LAI na prática: estudo de casos concretos e decisões da CGU como instancia recursal </a:t>
            </a:r>
          </a:p>
        </p:txBody>
      </p:sp>
      <p:sp>
        <p:nvSpPr>
          <p:cNvPr id="3" name="Retângulo 2">
            <a:extLst>
              <a:ext uri="{FF2B5EF4-FFF2-40B4-BE49-F238E27FC236}">
                <a16:creationId xmlns:a16="http://schemas.microsoft.com/office/drawing/2014/main" id="{64B61D9B-EC28-4605-99B2-EBFDD0DD668A}"/>
              </a:ext>
            </a:extLst>
          </p:cNvPr>
          <p:cNvSpPr/>
          <p:nvPr/>
        </p:nvSpPr>
        <p:spPr>
          <a:xfrm>
            <a:off x="2547128" y="4840649"/>
            <a:ext cx="8332425" cy="584775"/>
          </a:xfrm>
          <a:prstGeom prst="rect">
            <a:avLst/>
          </a:prstGeom>
        </p:spPr>
        <p:txBody>
          <a:bodyPr wrap="square">
            <a:spAutoFit/>
          </a:bodyPr>
          <a:lstStyle/>
          <a:p>
            <a:pPr algn="r"/>
            <a:r>
              <a:rPr lang="pt-BR" sz="3200" b="1" i="1" dirty="0">
                <a:latin typeface="Calibri Light" panose="020F0302020204030204" pitchFamily="34" charset="0"/>
                <a:ea typeface="Times New Roman" panose="02020603050405020304" pitchFamily="18" charset="0"/>
                <a:cs typeface="Times New Roman" panose="02020603050405020304" pitchFamily="18" charset="0"/>
              </a:rPr>
              <a:t>7º Encontro </a:t>
            </a:r>
            <a:r>
              <a:rPr lang="pt-BR" sz="3200" b="1" i="1" dirty="0" err="1">
                <a:latin typeface="Calibri Light" panose="020F0302020204030204" pitchFamily="34" charset="0"/>
                <a:ea typeface="Times New Roman" panose="02020603050405020304" pitchFamily="18" charset="0"/>
                <a:cs typeface="Times New Roman" panose="02020603050405020304" pitchFamily="18" charset="0"/>
              </a:rPr>
              <a:t>RedeSIC</a:t>
            </a:r>
            <a:endParaRPr lang="pt-BR" sz="3200" b="1" i="1" dirty="0"/>
          </a:p>
        </p:txBody>
      </p:sp>
      <p:sp>
        <p:nvSpPr>
          <p:cNvPr id="6" name="CaixaDeTexto 5">
            <a:extLst>
              <a:ext uri="{FF2B5EF4-FFF2-40B4-BE49-F238E27FC236}">
                <a16:creationId xmlns:a16="http://schemas.microsoft.com/office/drawing/2014/main" id="{56B5920A-9E88-4C3C-8662-76CF23F76EEF}"/>
              </a:ext>
            </a:extLst>
          </p:cNvPr>
          <p:cNvSpPr txBox="1"/>
          <p:nvPr/>
        </p:nvSpPr>
        <p:spPr>
          <a:xfrm>
            <a:off x="5187106" y="5816905"/>
            <a:ext cx="2459398" cy="830997"/>
          </a:xfrm>
          <a:prstGeom prst="rect">
            <a:avLst/>
          </a:prstGeom>
          <a:noFill/>
        </p:spPr>
        <p:txBody>
          <a:bodyPr wrap="square" rtlCol="0">
            <a:spAutoFit/>
          </a:bodyPr>
          <a:lstStyle/>
          <a:p>
            <a:pPr algn="ctr"/>
            <a:r>
              <a:rPr lang="pt-BR" sz="2400" b="1" dirty="0">
                <a:solidFill>
                  <a:schemeClr val="tx2"/>
                </a:solidFill>
                <a:ea typeface="+mj-ea"/>
                <a:cs typeface="+mj-cs"/>
              </a:rPr>
              <a:t>Brasília/DF</a:t>
            </a:r>
          </a:p>
          <a:p>
            <a:pPr algn="ctr"/>
            <a:r>
              <a:rPr lang="pt-BR" sz="2400" b="1" dirty="0">
                <a:solidFill>
                  <a:schemeClr val="tx2"/>
                </a:solidFill>
                <a:ea typeface="+mj-ea"/>
                <a:cs typeface="+mj-cs"/>
              </a:rPr>
              <a:t>Setembro - 2019</a:t>
            </a:r>
          </a:p>
        </p:txBody>
      </p:sp>
    </p:spTree>
    <p:extLst>
      <p:ext uri="{BB962C8B-B14F-4D97-AF65-F5344CB8AC3E}">
        <p14:creationId xmlns:p14="http://schemas.microsoft.com/office/powerpoint/2010/main" val="950808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captura de tela&#10;&#10;Descrição gerada com muito alta confiança">
            <a:extLst>
              <a:ext uri="{FF2B5EF4-FFF2-40B4-BE49-F238E27FC236}">
                <a16:creationId xmlns:a16="http://schemas.microsoft.com/office/drawing/2014/main" id="{B75DF77E-6C66-4DD8-89D0-9BD03997FF03}"/>
              </a:ext>
            </a:extLst>
          </p:cNvPr>
          <p:cNvPicPr>
            <a:picLocks noChangeAspect="1"/>
          </p:cNvPicPr>
          <p:nvPr/>
        </p:nvPicPr>
        <p:blipFill rotWithShape="1">
          <a:blip r:embed="rId2">
            <a:extLst>
              <a:ext uri="{28A0092B-C50C-407E-A947-70E740481C1C}">
                <a14:useLocalDpi xmlns:a14="http://schemas.microsoft.com/office/drawing/2010/main" val="0"/>
              </a:ext>
            </a:extLst>
          </a:blip>
          <a:srcRect l="3446" r="2483"/>
          <a:stretch/>
        </p:blipFill>
        <p:spPr>
          <a:xfrm>
            <a:off x="2659392" y="1035338"/>
            <a:ext cx="9221273" cy="5849166"/>
          </a:xfrm>
          <a:prstGeom prst="rect">
            <a:avLst/>
          </a:prstGeom>
        </p:spPr>
      </p:pic>
      <p:sp>
        <p:nvSpPr>
          <p:cNvPr id="7" name="Retângulo 6">
            <a:extLst>
              <a:ext uri="{FF2B5EF4-FFF2-40B4-BE49-F238E27FC236}">
                <a16:creationId xmlns:a16="http://schemas.microsoft.com/office/drawing/2014/main" id="{2C11675D-B9D8-4F26-875F-F6261A1BBBDA}"/>
              </a:ext>
            </a:extLst>
          </p:cNvPr>
          <p:cNvSpPr/>
          <p:nvPr/>
        </p:nvSpPr>
        <p:spPr>
          <a:xfrm>
            <a:off x="123835" y="2511885"/>
            <a:ext cx="2413303" cy="1384995"/>
          </a:xfrm>
          <a:prstGeom prst="rect">
            <a:avLst/>
          </a:prstGeom>
        </p:spPr>
        <p:txBody>
          <a:bodyPr wrap="square">
            <a:spAutoFit/>
          </a:bodyPr>
          <a:lstStyle/>
          <a:p>
            <a:endParaRPr lang="pt-BR"/>
          </a:p>
          <a:p>
            <a:pPr algn="ctr"/>
            <a:r>
              <a:rPr lang="pt-BR" sz="2200"/>
              <a:t>Clique em “ Decisões CGU e da CMRI”.</a:t>
            </a:r>
          </a:p>
        </p:txBody>
      </p:sp>
      <p:sp>
        <p:nvSpPr>
          <p:cNvPr id="6" name="Seta: para Baixo 5">
            <a:extLst>
              <a:ext uri="{FF2B5EF4-FFF2-40B4-BE49-F238E27FC236}">
                <a16:creationId xmlns:a16="http://schemas.microsoft.com/office/drawing/2014/main" id="{7987A142-1677-4BC3-AA29-7E73B4849C4E}"/>
              </a:ext>
            </a:extLst>
          </p:cNvPr>
          <p:cNvSpPr/>
          <p:nvPr/>
        </p:nvSpPr>
        <p:spPr>
          <a:xfrm>
            <a:off x="6109252" y="1696876"/>
            <a:ext cx="556591" cy="755374"/>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highlight>
                <a:srgbClr val="FF0000"/>
              </a:highlight>
            </a:endParaRPr>
          </a:p>
        </p:txBody>
      </p:sp>
    </p:spTree>
    <p:extLst>
      <p:ext uri="{BB962C8B-B14F-4D97-AF65-F5344CB8AC3E}">
        <p14:creationId xmlns:p14="http://schemas.microsoft.com/office/powerpoint/2010/main" val="2538551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captura de tela&#10;&#10;Descrição gerada com muito alta confiança">
            <a:extLst>
              <a:ext uri="{FF2B5EF4-FFF2-40B4-BE49-F238E27FC236}">
                <a16:creationId xmlns:a16="http://schemas.microsoft.com/office/drawing/2014/main" id="{A876B56B-E687-42D2-92DE-519A02151737}"/>
              </a:ext>
            </a:extLst>
          </p:cNvPr>
          <p:cNvPicPr>
            <a:picLocks noChangeAspect="1"/>
          </p:cNvPicPr>
          <p:nvPr/>
        </p:nvPicPr>
        <p:blipFill rotWithShape="1">
          <a:blip r:embed="rId2">
            <a:extLst>
              <a:ext uri="{28A0092B-C50C-407E-A947-70E740481C1C}">
                <a14:useLocalDpi xmlns:a14="http://schemas.microsoft.com/office/drawing/2010/main" val="0"/>
              </a:ext>
            </a:extLst>
          </a:blip>
          <a:srcRect l="6377" t="29950" r="11893" b="448"/>
          <a:stretch/>
        </p:blipFill>
        <p:spPr>
          <a:xfrm>
            <a:off x="2051101" y="862884"/>
            <a:ext cx="10140898" cy="5857955"/>
          </a:xfrm>
          <a:prstGeom prst="rect">
            <a:avLst/>
          </a:prstGeom>
        </p:spPr>
      </p:pic>
      <p:sp>
        <p:nvSpPr>
          <p:cNvPr id="7" name="Retângulo 6">
            <a:extLst>
              <a:ext uri="{FF2B5EF4-FFF2-40B4-BE49-F238E27FC236}">
                <a16:creationId xmlns:a16="http://schemas.microsoft.com/office/drawing/2014/main" id="{538E323C-D0CC-4453-9A0C-754A53D9AA10}"/>
              </a:ext>
            </a:extLst>
          </p:cNvPr>
          <p:cNvSpPr/>
          <p:nvPr/>
        </p:nvSpPr>
        <p:spPr>
          <a:xfrm>
            <a:off x="128788" y="2240315"/>
            <a:ext cx="2103120" cy="2123658"/>
          </a:xfrm>
          <a:prstGeom prst="rect">
            <a:avLst/>
          </a:prstGeom>
        </p:spPr>
        <p:txBody>
          <a:bodyPr wrap="square">
            <a:spAutoFit/>
          </a:bodyPr>
          <a:lstStyle/>
          <a:p>
            <a:pPr algn="ctr"/>
            <a:r>
              <a:rPr lang="pt-BR" sz="2200"/>
              <a:t>Pronto !!! Agora é só pesquisar o tema desejado.</a:t>
            </a:r>
          </a:p>
          <a:p>
            <a:pPr algn="ctr"/>
            <a:endParaRPr lang="pt-BR" sz="2200"/>
          </a:p>
          <a:p>
            <a:pPr algn="ctr"/>
            <a:r>
              <a:rPr lang="pt-BR" sz="2200"/>
              <a:t>Se preferir, aplique filtros.</a:t>
            </a:r>
          </a:p>
        </p:txBody>
      </p:sp>
    </p:spTree>
    <p:extLst>
      <p:ext uri="{BB962C8B-B14F-4D97-AF65-F5344CB8AC3E}">
        <p14:creationId xmlns:p14="http://schemas.microsoft.com/office/powerpoint/2010/main" val="3542943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35340566-72BB-4029-93A8-4281509F1036}"/>
              </a:ext>
            </a:extLst>
          </p:cNvPr>
          <p:cNvSpPr/>
          <p:nvPr/>
        </p:nvSpPr>
        <p:spPr>
          <a:xfrm>
            <a:off x="862519" y="991660"/>
            <a:ext cx="5032275" cy="523220"/>
          </a:xfrm>
          <a:prstGeom prst="rect">
            <a:avLst/>
          </a:prstGeom>
        </p:spPr>
        <p:txBody>
          <a:bodyPr wrap="none">
            <a:spAutoFit/>
          </a:bodyPr>
          <a:lstStyle/>
          <a:p>
            <a:pPr marL="457200" indent="-457200">
              <a:buFont typeface="Arial" panose="020B0604020202020204" pitchFamily="34" charset="0"/>
              <a:buChar char="•"/>
            </a:pPr>
            <a:r>
              <a:rPr lang="pt-BR" sz="2800" b="1">
                <a:solidFill>
                  <a:srgbClr val="002060"/>
                </a:solidFill>
              </a:rPr>
              <a:t>Atenção às súmulas da CMRI!</a:t>
            </a:r>
            <a:endParaRPr lang="pt-BR" sz="2800">
              <a:solidFill>
                <a:srgbClr val="002060"/>
              </a:solidFill>
            </a:endParaRPr>
          </a:p>
        </p:txBody>
      </p:sp>
      <p:sp>
        <p:nvSpPr>
          <p:cNvPr id="7" name="Retângulo 6">
            <a:extLst>
              <a:ext uri="{FF2B5EF4-FFF2-40B4-BE49-F238E27FC236}">
                <a16:creationId xmlns:a16="http://schemas.microsoft.com/office/drawing/2014/main" id="{6094E440-9587-4207-9868-864594B1B19E}"/>
              </a:ext>
            </a:extLst>
          </p:cNvPr>
          <p:cNvSpPr/>
          <p:nvPr/>
        </p:nvSpPr>
        <p:spPr>
          <a:xfrm>
            <a:off x="1060492" y="2118241"/>
            <a:ext cx="10552307" cy="4739759"/>
          </a:xfrm>
          <a:prstGeom prst="rect">
            <a:avLst/>
          </a:prstGeom>
        </p:spPr>
        <p:txBody>
          <a:bodyPr wrap="square">
            <a:spAutoFit/>
          </a:bodyPr>
          <a:lstStyle/>
          <a:p>
            <a:pPr marL="342900" indent="-342900" algn="just">
              <a:buFont typeface="Wingdings" panose="05000000000000000000" pitchFamily="2" charset="2"/>
              <a:buChar char="ü"/>
            </a:pPr>
            <a:r>
              <a:rPr lang="pt-BR" sz="2200" dirty="0"/>
              <a:t>A CMRI é um órgão colegiado composto atualmente por representantes de 9 órgãos (Casa Civil, CGU, AGU, ME, MJSP, MRE, GSI, MD, MMFDH).</a:t>
            </a:r>
            <a:endParaRPr lang="pt-BR" sz="2200" baseline="0" dirty="0"/>
          </a:p>
          <a:p>
            <a:pPr marL="342900" indent="-342900" algn="just">
              <a:buFont typeface="Wingdings" panose="05000000000000000000" pitchFamily="2" charset="2"/>
              <a:buChar char="ü"/>
            </a:pPr>
            <a:endParaRPr lang="pt-BR" sz="2200" baseline="0" dirty="0"/>
          </a:p>
          <a:p>
            <a:pPr marL="342900" indent="-342900" algn="just">
              <a:buFont typeface="Wingdings" panose="05000000000000000000" pitchFamily="2" charset="2"/>
              <a:buChar char="ü"/>
            </a:pPr>
            <a:r>
              <a:rPr lang="pt-BR" sz="2200" dirty="0"/>
              <a:t>Detém diversas competências estabelecidas no Art. 47, do Decreto nº. 7.724/2012;</a:t>
            </a:r>
          </a:p>
          <a:p>
            <a:pPr algn="just"/>
            <a:endParaRPr lang="pt-BR" sz="2200" dirty="0"/>
          </a:p>
          <a:p>
            <a:pPr marL="342900" indent="-342900" algn="just">
              <a:buFont typeface="Wingdings" panose="05000000000000000000" pitchFamily="2" charset="2"/>
              <a:buChar char="ü"/>
            </a:pPr>
            <a:r>
              <a:rPr lang="pt-BR" sz="2200" dirty="0"/>
              <a:t>Destaque para a competência de:</a:t>
            </a:r>
          </a:p>
          <a:p>
            <a:pPr lvl="2" algn="just"/>
            <a:endParaRPr lang="pt-BR" sz="2000" b="1" dirty="0"/>
          </a:p>
          <a:p>
            <a:pPr lvl="5" algn="just"/>
            <a:r>
              <a:rPr lang="pt-BR" sz="2000" b="1" dirty="0"/>
              <a:t>V - estabelecer orientações normativas de caráter geral a fim de suprir eventuais lacunas na aplicação da LAI</a:t>
            </a:r>
          </a:p>
          <a:p>
            <a:endParaRPr lang="pt-BR" sz="2200" dirty="0"/>
          </a:p>
          <a:p>
            <a:pPr marL="342900" indent="-342900" algn="just">
              <a:buFont typeface="Wingdings" panose="05000000000000000000" pitchFamily="2" charset="2"/>
              <a:buChar char="ü"/>
            </a:pPr>
            <a:r>
              <a:rPr lang="pt-BR" sz="2200" dirty="0"/>
              <a:t>No exercício dessa competência, a CMRI aprovou 8 súmulas, podem ser consultadas em </a:t>
            </a:r>
            <a:r>
              <a:rPr lang="pt-BR" sz="2200" u="sng" dirty="0">
                <a:hlinkClick r:id="rId3"/>
              </a:rPr>
              <a:t>http://www.acessoainformacao.gov.br/assuntos/recursos/recursos-julgados-a-cmri/sumulas-e-resolucoes</a:t>
            </a:r>
            <a:endParaRPr lang="pt-BR" sz="2200" dirty="0"/>
          </a:p>
          <a:p>
            <a:pPr marL="342900" indent="-342900" algn="just">
              <a:buFont typeface="Wingdings" panose="05000000000000000000" pitchFamily="2" charset="2"/>
              <a:buChar char="ü"/>
            </a:pPr>
            <a:endParaRPr lang="pt-BR" sz="2200" dirty="0"/>
          </a:p>
        </p:txBody>
      </p:sp>
      <p:sp>
        <p:nvSpPr>
          <p:cNvPr id="9" name="Retângulo 8">
            <a:extLst>
              <a:ext uri="{FF2B5EF4-FFF2-40B4-BE49-F238E27FC236}">
                <a16:creationId xmlns:a16="http://schemas.microsoft.com/office/drawing/2014/main" id="{2661E3CE-C1C6-48E3-8A91-4BC2E65A64C4}"/>
              </a:ext>
            </a:extLst>
          </p:cNvPr>
          <p:cNvSpPr/>
          <p:nvPr/>
        </p:nvSpPr>
        <p:spPr>
          <a:xfrm>
            <a:off x="1262433" y="1514880"/>
            <a:ext cx="7150612" cy="461665"/>
          </a:xfrm>
          <a:prstGeom prst="rect">
            <a:avLst/>
          </a:prstGeom>
        </p:spPr>
        <p:txBody>
          <a:bodyPr wrap="none">
            <a:spAutoFit/>
          </a:bodyPr>
          <a:lstStyle/>
          <a:p>
            <a:r>
              <a:rPr lang="pt-BR" sz="2400">
                <a:solidFill>
                  <a:srgbClr val="00B0F0"/>
                </a:solidFill>
              </a:rPr>
              <a:t> art. 46 e inciso V do art. 47 do Decreto nº. 7.724/2012;</a:t>
            </a:r>
          </a:p>
        </p:txBody>
      </p:sp>
    </p:spTree>
    <p:extLst>
      <p:ext uri="{BB962C8B-B14F-4D97-AF65-F5344CB8AC3E}">
        <p14:creationId xmlns:p14="http://schemas.microsoft.com/office/powerpoint/2010/main" val="3884080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960B5C4A-9982-4676-A770-A2847AD2D8F7}"/>
              </a:ext>
            </a:extLst>
          </p:cNvPr>
          <p:cNvGraphicFramePr>
            <a:graphicFrameLocks noGrp="1"/>
          </p:cNvGraphicFramePr>
          <p:nvPr/>
        </p:nvGraphicFramePr>
        <p:xfrm>
          <a:off x="263769" y="983656"/>
          <a:ext cx="11517923" cy="5773611"/>
        </p:xfrm>
        <a:graphic>
          <a:graphicData uri="http://schemas.openxmlformats.org/drawingml/2006/table">
            <a:tbl>
              <a:tblPr firstRow="1" bandRow="1">
                <a:tableStyleId>{2D5ABB26-0587-4C30-8999-92F81FD0307C}</a:tableStyleId>
              </a:tblPr>
              <a:tblGrid>
                <a:gridCol w="2235087">
                  <a:extLst>
                    <a:ext uri="{9D8B030D-6E8A-4147-A177-3AD203B41FA5}">
                      <a16:colId xmlns:a16="http://schemas.microsoft.com/office/drawing/2014/main" val="20000"/>
                    </a:ext>
                  </a:extLst>
                </a:gridCol>
                <a:gridCol w="2244985">
                  <a:extLst>
                    <a:ext uri="{9D8B030D-6E8A-4147-A177-3AD203B41FA5}">
                      <a16:colId xmlns:a16="http://schemas.microsoft.com/office/drawing/2014/main" val="20001"/>
                    </a:ext>
                  </a:extLst>
                </a:gridCol>
                <a:gridCol w="7037851">
                  <a:extLst>
                    <a:ext uri="{9D8B030D-6E8A-4147-A177-3AD203B41FA5}">
                      <a16:colId xmlns:a16="http://schemas.microsoft.com/office/drawing/2014/main" val="20002"/>
                    </a:ext>
                  </a:extLst>
                </a:gridCol>
              </a:tblGrid>
              <a:tr h="353784">
                <a:tc>
                  <a:txBody>
                    <a:bodyPr/>
                    <a:lstStyle/>
                    <a:p>
                      <a:pPr algn="ctr">
                        <a:lnSpc>
                          <a:spcPct val="115000"/>
                        </a:lnSpc>
                        <a:spcAft>
                          <a:spcPts val="0"/>
                        </a:spcAft>
                      </a:pPr>
                      <a:r>
                        <a:rPr lang="pt-BR" sz="2400" b="1">
                          <a:solidFill>
                            <a:srgbClr val="002060"/>
                          </a:solidFill>
                          <a:effectLst/>
                        </a:rPr>
                        <a:t>SÚMULA</a:t>
                      </a:r>
                      <a:endParaRPr lang="pt-BR" sz="2400" b="1">
                        <a:solidFill>
                          <a:srgbClr val="00206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pt-BR" sz="2400" b="1">
                          <a:solidFill>
                            <a:srgbClr val="002060"/>
                          </a:solidFill>
                          <a:effectLst/>
                        </a:rPr>
                        <a:t>TEMA</a:t>
                      </a:r>
                      <a:endParaRPr lang="pt-BR" sz="2400" b="1">
                        <a:solidFill>
                          <a:srgbClr val="00206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pt-BR" sz="2400" b="1">
                          <a:solidFill>
                            <a:srgbClr val="002060"/>
                          </a:solidFill>
                          <a:effectLst/>
                        </a:rPr>
                        <a:t>TEOR</a:t>
                      </a:r>
                      <a:endParaRPr lang="pt-BR" sz="2400" b="1">
                        <a:solidFill>
                          <a:srgbClr val="00206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567638">
                <a:tc>
                  <a:txBody>
                    <a:bodyPr/>
                    <a:lstStyle/>
                    <a:p>
                      <a:pPr algn="ctr">
                        <a:lnSpc>
                          <a:spcPct val="115000"/>
                        </a:lnSpc>
                        <a:spcAft>
                          <a:spcPts val="0"/>
                        </a:spcAft>
                      </a:pPr>
                      <a:r>
                        <a:rPr lang="pt-BR" sz="2200" b="1">
                          <a:effectLst/>
                        </a:rPr>
                        <a:t>Súmula CMRI nº 1, de 2015</a:t>
                      </a:r>
                      <a:endParaRPr lang="pt-BR" sz="22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2200" b="1">
                          <a:effectLst/>
                        </a:rPr>
                        <a:t>Procedimento Específico</a:t>
                      </a:r>
                      <a:endParaRPr lang="pt-BR" sz="22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spcAft>
                          <a:spcPts val="0"/>
                        </a:spcAft>
                      </a:pPr>
                      <a:r>
                        <a:rPr lang="pt-BR" sz="2200" b="1">
                          <a:effectLst/>
                        </a:rPr>
                        <a:t>PROCEDIMENTO ESPECÍFICO </a:t>
                      </a:r>
                      <a:r>
                        <a:rPr lang="pt-BR" sz="2200">
                          <a:effectLst/>
                        </a:rPr>
                        <a:t>- Caso exista canal ou procedimento específico efetivo para obtenção da informação solicitada, o órgão ou a entidade deve orientar o interessado a buscar a informação por intermédio desse canal ou procedimento, indicando os prazos e as condições para sua utilização, sendo o pedido considerado atendido.</a:t>
                      </a:r>
                    </a:p>
                    <a:p>
                      <a:pPr algn="just">
                        <a:lnSpc>
                          <a:spcPct val="115000"/>
                        </a:lnSpc>
                        <a:spcAft>
                          <a:spcPts val="0"/>
                        </a:spcAft>
                      </a:pPr>
                      <a:endParaRPr lang="pt-BR" sz="2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653983">
                <a:tc>
                  <a:txBody>
                    <a:bodyPr/>
                    <a:lstStyle/>
                    <a:p>
                      <a:pPr algn="ctr">
                        <a:lnSpc>
                          <a:spcPct val="115000"/>
                        </a:lnSpc>
                        <a:spcAft>
                          <a:spcPts val="0"/>
                        </a:spcAft>
                      </a:pPr>
                      <a:r>
                        <a:rPr lang="pt-BR" sz="2200" b="1">
                          <a:effectLst/>
                        </a:rPr>
                        <a:t>Súmula CMRI nº 2, de 2015</a:t>
                      </a:r>
                      <a:endParaRPr lang="pt-BR" sz="22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2200" b="1">
                          <a:effectLst/>
                        </a:rPr>
                        <a:t>Inovação em Fase Recursal</a:t>
                      </a:r>
                      <a:endParaRPr lang="pt-BR" sz="22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spcAft>
                          <a:spcPts val="0"/>
                        </a:spcAft>
                      </a:pPr>
                      <a:r>
                        <a:rPr lang="pt-BR" sz="2000" b="1">
                          <a:effectLst/>
                        </a:rPr>
                        <a:t>INOVAÇÃO EM FASE RECURSAL</a:t>
                      </a:r>
                      <a:r>
                        <a:rPr lang="pt-BR" sz="2000">
                          <a:effectLst/>
                        </a:rPr>
                        <a:t>– É facultado ao órgão ou entidade demandado conhecer parcela do recurso que contenha matéria estranha: i) ao objeto do pedido inicial ou; </a:t>
                      </a:r>
                      <a:r>
                        <a:rPr lang="pt-BR" sz="2000" err="1">
                          <a:effectLst/>
                        </a:rPr>
                        <a:t>ii</a:t>
                      </a:r>
                      <a:r>
                        <a:rPr lang="pt-BR" sz="2000">
                          <a:effectLst/>
                        </a:rPr>
                        <a:t>) ao objeto do recurso que tiver sido conhecido por instância anterior -  devendo o órgão ou entidade, sempre que não conheça a matéria estranha, indicar ao interessado a necessidade de formulação de novo pedido para apreciação da matéria pelas instâncias administrativas iniciais.</a:t>
                      </a:r>
                      <a:endParaRPr lang="pt-BR" sz="2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26050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5C6815A0-7970-42D0-A1B0-862646848979}"/>
              </a:ext>
            </a:extLst>
          </p:cNvPr>
          <p:cNvGraphicFramePr>
            <a:graphicFrameLocks noGrp="1"/>
          </p:cNvGraphicFramePr>
          <p:nvPr>
            <p:extLst/>
          </p:nvPr>
        </p:nvGraphicFramePr>
        <p:xfrm>
          <a:off x="369826" y="978305"/>
          <a:ext cx="11271738" cy="5783580"/>
        </p:xfrm>
        <a:graphic>
          <a:graphicData uri="http://schemas.openxmlformats.org/drawingml/2006/table">
            <a:tbl>
              <a:tblPr firstRow="1" bandRow="1">
                <a:tableStyleId>{2D5ABB26-0587-4C30-8999-92F81FD0307C}</a:tableStyleId>
              </a:tblPr>
              <a:tblGrid>
                <a:gridCol w="1767444">
                  <a:extLst>
                    <a:ext uri="{9D8B030D-6E8A-4147-A177-3AD203B41FA5}">
                      <a16:colId xmlns:a16="http://schemas.microsoft.com/office/drawing/2014/main" val="20000"/>
                    </a:ext>
                  </a:extLst>
                </a:gridCol>
                <a:gridCol w="2321660">
                  <a:extLst>
                    <a:ext uri="{9D8B030D-6E8A-4147-A177-3AD203B41FA5}">
                      <a16:colId xmlns:a16="http://schemas.microsoft.com/office/drawing/2014/main" val="20001"/>
                    </a:ext>
                  </a:extLst>
                </a:gridCol>
                <a:gridCol w="7182634">
                  <a:extLst>
                    <a:ext uri="{9D8B030D-6E8A-4147-A177-3AD203B41FA5}">
                      <a16:colId xmlns:a16="http://schemas.microsoft.com/office/drawing/2014/main" val="20002"/>
                    </a:ext>
                  </a:extLst>
                </a:gridCol>
              </a:tblGrid>
              <a:tr h="1841486">
                <a:tc>
                  <a:txBody>
                    <a:bodyPr/>
                    <a:lstStyle/>
                    <a:p>
                      <a:pPr algn="ctr">
                        <a:lnSpc>
                          <a:spcPct val="115000"/>
                        </a:lnSpc>
                        <a:spcAft>
                          <a:spcPts val="0"/>
                        </a:spcAft>
                      </a:pPr>
                      <a:r>
                        <a:rPr lang="pt-BR" sz="2200" b="1">
                          <a:effectLst/>
                        </a:rPr>
                        <a:t>Súmula CMRI nº 3, de 2015</a:t>
                      </a:r>
                      <a:endParaRPr lang="pt-BR" sz="2200" b="1">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2200" b="1">
                          <a:effectLst/>
                        </a:rPr>
                        <a:t>Extinção por Classificação da Informação</a:t>
                      </a:r>
                      <a:endParaRPr lang="pt-BR" sz="2200" b="1">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spcAft>
                          <a:spcPts val="0"/>
                        </a:spcAft>
                      </a:pPr>
                      <a:r>
                        <a:rPr lang="pt-BR" sz="2200" b="1">
                          <a:effectLst/>
                        </a:rPr>
                        <a:t>EXTINÇÃO POR CLASSIFICAÇÃO DA INFORMAÇÃO </a:t>
                      </a:r>
                      <a:r>
                        <a:rPr lang="pt-BR" sz="2200">
                          <a:effectLst/>
                        </a:rPr>
                        <a:t>– extingue-se o processo cujo objeto tenha sido classificado durante a fase de instrução processual, devendo o órgão fornecer ao interessado as informações previstas no parágrafo 1º do art. 19 do Decreto nº 7.724/12.</a:t>
                      </a:r>
                    </a:p>
                    <a:p>
                      <a:pPr algn="just">
                        <a:lnSpc>
                          <a:spcPct val="115000"/>
                        </a:lnSpc>
                        <a:spcAft>
                          <a:spcPts val="0"/>
                        </a:spcAft>
                      </a:pPr>
                      <a:endParaRPr lang="pt-BR" sz="2200" b="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452786">
                <a:tc>
                  <a:txBody>
                    <a:bodyPr/>
                    <a:lstStyle/>
                    <a:p>
                      <a:pPr algn="ctr">
                        <a:lnSpc>
                          <a:spcPct val="115000"/>
                        </a:lnSpc>
                        <a:spcAft>
                          <a:spcPts val="0"/>
                        </a:spcAft>
                      </a:pPr>
                      <a:r>
                        <a:rPr lang="pt-BR" sz="2200" b="1">
                          <a:effectLst/>
                        </a:rPr>
                        <a:t>Súmula CMRI nº 4, de 2015</a:t>
                      </a:r>
                      <a:endParaRPr lang="pt-BR" sz="22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2200" b="1">
                          <a:effectLst/>
                        </a:rPr>
                        <a:t>Procedimento para Desclassificação</a:t>
                      </a:r>
                      <a:endParaRPr lang="pt-BR" sz="22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spcAft>
                          <a:spcPts val="0"/>
                        </a:spcAft>
                      </a:pPr>
                      <a:r>
                        <a:rPr lang="pt-BR" sz="2200" b="1">
                          <a:effectLst/>
                        </a:rPr>
                        <a:t>PROCEDIMENTO PARA DESCLASSIFICAÇÃO </a:t>
                      </a:r>
                      <a:r>
                        <a:rPr lang="pt-BR" sz="2200">
                          <a:effectLst/>
                        </a:rPr>
                        <a:t>– O pedido de desclassificação não se confunde com o pedido de acesso à informação, sendo ambos constituídos por ritos distintos e autuados em processos apartados. Nos termos dos artigos 36 e 37 do Decreto 7.724, de 2012, o interessado na desclassificação da informação deve apresentar o seu pedido à autoridade classificadora, cabendo recurso, sucessivamente, à autoridade máxima do órgão ou entidade classificador e, em última instância, à CMRI.</a:t>
                      </a:r>
                      <a:endParaRPr lang="pt-BR" sz="2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41214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BF540C07-4072-4F80-BC3A-2EA970631FB0}"/>
              </a:ext>
            </a:extLst>
          </p:cNvPr>
          <p:cNvGraphicFramePr>
            <a:graphicFrameLocks noGrp="1"/>
          </p:cNvGraphicFramePr>
          <p:nvPr/>
        </p:nvGraphicFramePr>
        <p:xfrm>
          <a:off x="281353" y="1053773"/>
          <a:ext cx="11271738" cy="5766218"/>
        </p:xfrm>
        <a:graphic>
          <a:graphicData uri="http://schemas.openxmlformats.org/drawingml/2006/table">
            <a:tbl>
              <a:tblPr firstRow="1" bandRow="1">
                <a:tableStyleId>{2D5ABB26-0587-4C30-8999-92F81FD0307C}</a:tableStyleId>
              </a:tblPr>
              <a:tblGrid>
                <a:gridCol w="1767444">
                  <a:extLst>
                    <a:ext uri="{9D8B030D-6E8A-4147-A177-3AD203B41FA5}">
                      <a16:colId xmlns:a16="http://schemas.microsoft.com/office/drawing/2014/main" val="20000"/>
                    </a:ext>
                  </a:extLst>
                </a:gridCol>
                <a:gridCol w="2321660">
                  <a:extLst>
                    <a:ext uri="{9D8B030D-6E8A-4147-A177-3AD203B41FA5}">
                      <a16:colId xmlns:a16="http://schemas.microsoft.com/office/drawing/2014/main" val="20001"/>
                    </a:ext>
                  </a:extLst>
                </a:gridCol>
                <a:gridCol w="7182634">
                  <a:extLst>
                    <a:ext uri="{9D8B030D-6E8A-4147-A177-3AD203B41FA5}">
                      <a16:colId xmlns:a16="http://schemas.microsoft.com/office/drawing/2014/main" val="20002"/>
                    </a:ext>
                  </a:extLst>
                </a:gridCol>
              </a:tblGrid>
              <a:tr h="1841486">
                <a:tc>
                  <a:txBody>
                    <a:bodyPr/>
                    <a:lstStyle/>
                    <a:p>
                      <a:pPr algn="ctr">
                        <a:lnSpc>
                          <a:spcPct val="115000"/>
                        </a:lnSpc>
                        <a:spcAft>
                          <a:spcPts val="0"/>
                        </a:spcAft>
                      </a:pPr>
                      <a:r>
                        <a:rPr lang="pt-BR" sz="2200" b="1">
                          <a:effectLst/>
                        </a:rPr>
                        <a:t>Súmula CMRI nº 5, de 2015</a:t>
                      </a:r>
                      <a:endParaRPr lang="pt-BR" sz="2200" b="1">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2200" b="1">
                          <a:effectLst/>
                        </a:rPr>
                        <a:t>Conhecimento - Autoridade que Profere Decisão</a:t>
                      </a:r>
                      <a:endParaRPr lang="pt-BR" sz="2200" b="1">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spcAft>
                          <a:spcPts val="0"/>
                        </a:spcAft>
                      </a:pPr>
                      <a:r>
                        <a:rPr lang="pt-BR" sz="2200" b="1" dirty="0">
                          <a:effectLst/>
                        </a:rPr>
                        <a:t>CONHECIMENTO - AUTORIDADE QUE PROFERE DECISÃO </a:t>
                      </a:r>
                      <a:r>
                        <a:rPr lang="pt-BR" sz="2200" dirty="0">
                          <a:effectLst/>
                        </a:rPr>
                        <a:t>– Poderão ser conhecidos recursos em instâncias superiores, independente da competência do agente que proferiu a decisão anterior, de modo a não cercear o direito fundamental de acesso à informação.</a:t>
                      </a:r>
                    </a:p>
                    <a:p>
                      <a:pPr algn="just">
                        <a:lnSpc>
                          <a:spcPct val="115000"/>
                        </a:lnSpc>
                        <a:spcAft>
                          <a:spcPts val="0"/>
                        </a:spcAft>
                      </a:pPr>
                      <a:endParaRPr lang="pt-BR" sz="2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452786">
                <a:tc>
                  <a:txBody>
                    <a:bodyPr/>
                    <a:lstStyle/>
                    <a:p>
                      <a:pPr algn="ctr">
                        <a:lnSpc>
                          <a:spcPct val="115000"/>
                        </a:lnSpc>
                        <a:spcAft>
                          <a:spcPts val="0"/>
                        </a:spcAft>
                      </a:pPr>
                      <a:r>
                        <a:rPr lang="pt-BR" sz="2200" b="1">
                          <a:effectLst/>
                        </a:rPr>
                        <a:t>Súmula CMRI nº 6, de 2015</a:t>
                      </a:r>
                      <a:endParaRPr lang="pt-BR" sz="22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2200" b="1">
                          <a:effectLst/>
                        </a:rPr>
                        <a:t>Inexistência de Informação</a:t>
                      </a:r>
                      <a:endParaRPr lang="pt-BR" sz="22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spcAft>
                          <a:spcPts val="0"/>
                        </a:spcAft>
                      </a:pPr>
                      <a:r>
                        <a:rPr lang="pt-BR" sz="2000" b="1" dirty="0">
                          <a:effectLst/>
                        </a:rPr>
                        <a:t>INEXISTÊNCIA DE INFORMAÇÃO </a:t>
                      </a:r>
                      <a:r>
                        <a:rPr lang="pt-BR" sz="2000" dirty="0">
                          <a:effectLst/>
                        </a:rPr>
                        <a:t>– A declaração de inexistência de informação objeto de solicitação constitui resposta de natureza satisfativa; caso a instância recursal verifique a existência da informação ou a possibilidade de sua recuperação ou reconstituição, deverá solicitar a recuperação e a consolidação da informação ou reconstituição dos autos objeto de solicitação, sem prejuízo de eventuais medidas de apuração de responsabilidade no âmbito do órgão ou da entidade em que tenha se verificado sua eliminação irregular ou seu descaminho.</a:t>
                      </a:r>
                      <a:endParaRPr lang="pt-BR"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46431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A2C62B2B-6224-4011-AB23-6A1CCDCECBD6}"/>
              </a:ext>
            </a:extLst>
          </p:cNvPr>
          <p:cNvGraphicFramePr>
            <a:graphicFrameLocks noGrp="1"/>
          </p:cNvGraphicFramePr>
          <p:nvPr/>
        </p:nvGraphicFramePr>
        <p:xfrm>
          <a:off x="492369" y="1019906"/>
          <a:ext cx="11271738" cy="5624400"/>
        </p:xfrm>
        <a:graphic>
          <a:graphicData uri="http://schemas.openxmlformats.org/drawingml/2006/table">
            <a:tbl>
              <a:tblPr firstRow="1" bandRow="1">
                <a:tableStyleId>{2D5ABB26-0587-4C30-8999-92F81FD0307C}</a:tableStyleId>
              </a:tblPr>
              <a:tblGrid>
                <a:gridCol w="1767444">
                  <a:extLst>
                    <a:ext uri="{9D8B030D-6E8A-4147-A177-3AD203B41FA5}">
                      <a16:colId xmlns:a16="http://schemas.microsoft.com/office/drawing/2014/main" val="20000"/>
                    </a:ext>
                  </a:extLst>
                </a:gridCol>
                <a:gridCol w="2321660">
                  <a:extLst>
                    <a:ext uri="{9D8B030D-6E8A-4147-A177-3AD203B41FA5}">
                      <a16:colId xmlns:a16="http://schemas.microsoft.com/office/drawing/2014/main" val="20001"/>
                    </a:ext>
                  </a:extLst>
                </a:gridCol>
                <a:gridCol w="7182634">
                  <a:extLst>
                    <a:ext uri="{9D8B030D-6E8A-4147-A177-3AD203B41FA5}">
                      <a16:colId xmlns:a16="http://schemas.microsoft.com/office/drawing/2014/main" val="20002"/>
                    </a:ext>
                  </a:extLst>
                </a:gridCol>
              </a:tblGrid>
              <a:tr h="2409092">
                <a:tc>
                  <a:txBody>
                    <a:bodyPr/>
                    <a:lstStyle/>
                    <a:p>
                      <a:pPr algn="ctr">
                        <a:lnSpc>
                          <a:spcPct val="115000"/>
                        </a:lnSpc>
                        <a:spcAft>
                          <a:spcPts val="0"/>
                        </a:spcAft>
                      </a:pPr>
                      <a:r>
                        <a:rPr lang="pt-BR" sz="2200" b="1">
                          <a:effectLst/>
                        </a:rPr>
                        <a:t>Súmula CMRI nº 7, de 2015</a:t>
                      </a:r>
                      <a:endParaRPr lang="pt-BR" sz="2200" b="1">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2200" b="1">
                          <a:effectLst/>
                        </a:rPr>
                        <a:t>Conselhos Profissionais - Recurso</a:t>
                      </a:r>
                      <a:endParaRPr lang="pt-BR" sz="2200" b="1">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spcAft>
                          <a:spcPts val="0"/>
                        </a:spcAft>
                      </a:pPr>
                      <a:r>
                        <a:rPr lang="pt-BR" sz="2200" b="1">
                          <a:effectLst/>
                        </a:rPr>
                        <a:t>CONSELHOS PROFISSIONAIS </a:t>
                      </a:r>
                      <a:r>
                        <a:rPr lang="pt-BR" sz="2200">
                          <a:effectLst/>
                        </a:rPr>
                        <a:t>- Não são cabíveis os recursos de que trata o art. 16 da Lei nº 12.527, de 2011, contra decisão tomada por autoridade máxima de conselho profissional, visto que estes não integram o Poder Executivo Federal, não estando sujeitos, em consequência, à disciplina do Decreto nº 7.724/2012.</a:t>
                      </a:r>
                      <a:endParaRPr lang="pt-BR" sz="2200" b="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215308">
                <a:tc>
                  <a:txBody>
                    <a:bodyPr/>
                    <a:lstStyle/>
                    <a:p>
                      <a:pPr algn="ctr">
                        <a:lnSpc>
                          <a:spcPct val="115000"/>
                        </a:lnSpc>
                        <a:spcAft>
                          <a:spcPts val="0"/>
                        </a:spcAft>
                      </a:pPr>
                      <a:r>
                        <a:rPr lang="pt-BR" sz="2200" b="1">
                          <a:effectLst/>
                        </a:rPr>
                        <a:t>Súmula CMRI nº 8, de 2018</a:t>
                      </a:r>
                      <a:endParaRPr lang="pt-BR" sz="2200" b="1">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2200" b="1">
                          <a:effectLst/>
                        </a:rPr>
                        <a:t>Inadmissibilidade </a:t>
                      </a:r>
                    </a:p>
                    <a:p>
                      <a:pPr algn="ctr">
                        <a:lnSpc>
                          <a:spcPct val="115000"/>
                        </a:lnSpc>
                        <a:spcAft>
                          <a:spcPts val="0"/>
                        </a:spcAft>
                      </a:pPr>
                      <a:r>
                        <a:rPr lang="pt-BR" sz="2200" b="1">
                          <a:effectLst/>
                        </a:rPr>
                        <a:t>de Recursos</a:t>
                      </a:r>
                      <a:endParaRPr lang="pt-BR" sz="2200" b="1">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spcAft>
                          <a:spcPts val="0"/>
                        </a:spcAft>
                      </a:pPr>
                      <a:endParaRPr lang="pt-BR" sz="2200">
                        <a:effectLst/>
                      </a:endParaRPr>
                    </a:p>
                    <a:p>
                      <a:pPr algn="just">
                        <a:lnSpc>
                          <a:spcPct val="115000"/>
                        </a:lnSpc>
                        <a:spcAft>
                          <a:spcPts val="0"/>
                        </a:spcAft>
                      </a:pPr>
                      <a:r>
                        <a:rPr lang="pt-BR" sz="2200" b="1">
                          <a:effectLst/>
                        </a:rPr>
                        <a:t>INADMISSIBILIDADE DE RECURSOS </a:t>
                      </a:r>
                      <a:r>
                        <a:rPr lang="pt-BR" sz="2200">
                          <a:effectLst/>
                        </a:rPr>
                        <a:t>- Não caberá recurso à Comissão Mista de Reavaliação de Informações contra decisão de não conhecimento proferida pelo Ministério da Transparência e Controladoria-Geral da União, nos termos do § 3º do art. 16 da Lei nº 12.527, de 2011.</a:t>
                      </a:r>
                      <a:endParaRPr lang="pt-BR" sz="2200" b="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38191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a:extLst>
              <a:ext uri="{FF2B5EF4-FFF2-40B4-BE49-F238E27FC236}">
                <a16:creationId xmlns:a16="http://schemas.microsoft.com/office/drawing/2014/main" id="{97318B6E-E271-4108-AF27-3F7C59A552BD}"/>
              </a:ext>
            </a:extLst>
          </p:cNvPr>
          <p:cNvSpPr txBox="1">
            <a:spLocks/>
          </p:cNvSpPr>
          <p:nvPr/>
        </p:nvSpPr>
        <p:spPr>
          <a:xfrm>
            <a:off x="1670538" y="1971190"/>
            <a:ext cx="9143999" cy="4069105"/>
          </a:xfrm>
          <a:prstGeom prst="rect">
            <a:avLst/>
          </a:prstGeom>
          <a:ln>
            <a:solidFill>
              <a:schemeClr val="tx2"/>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pt-BR" sz="1800" dirty="0">
                <a:solidFill>
                  <a:schemeClr val="tx2"/>
                </a:solidFill>
                <a:latin typeface="+mn-lt"/>
              </a:rPr>
              <a:t>“Art. 11.  O órgão ou entidade pública deverá autorizar ou conceder o acesso imediato à informação disponível.</a:t>
            </a:r>
          </a:p>
          <a:p>
            <a:pPr algn="just"/>
            <a:endParaRPr lang="pt-BR" sz="1800" dirty="0">
              <a:solidFill>
                <a:schemeClr val="tx2"/>
              </a:solidFill>
              <a:latin typeface="+mn-lt"/>
            </a:endParaRPr>
          </a:p>
          <a:p>
            <a:pPr algn="just"/>
            <a:r>
              <a:rPr lang="pt-BR" sz="1800" dirty="0">
                <a:solidFill>
                  <a:schemeClr val="tx2"/>
                </a:solidFill>
                <a:latin typeface="+mn-lt"/>
              </a:rPr>
              <a:t>§ 1º  Não sendo possível conceder o acesso imediato, na forma disposta no caput, o órgão ou entidade que receber o pedido deverá, em prazo não superior a 20 (vinte) dias: </a:t>
            </a:r>
          </a:p>
          <a:p>
            <a:pPr algn="just"/>
            <a:endParaRPr lang="pt-BR" sz="1800" dirty="0">
              <a:solidFill>
                <a:schemeClr val="tx2"/>
              </a:solidFill>
              <a:latin typeface="+mn-lt"/>
            </a:endParaRPr>
          </a:p>
          <a:p>
            <a:pPr algn="just"/>
            <a:r>
              <a:rPr lang="pt-BR" sz="1800" dirty="0">
                <a:solidFill>
                  <a:schemeClr val="tx2"/>
                </a:solidFill>
                <a:latin typeface="+mn-lt"/>
              </a:rPr>
              <a:t>I - comunicar a data, local e modo para se realizar a consulta, efetuar a reprodução ou obter a certidão; </a:t>
            </a:r>
          </a:p>
          <a:p>
            <a:pPr algn="just"/>
            <a:endParaRPr lang="pt-BR" sz="1800" dirty="0">
              <a:solidFill>
                <a:schemeClr val="tx2"/>
              </a:solidFill>
              <a:latin typeface="+mn-lt"/>
            </a:endParaRPr>
          </a:p>
          <a:p>
            <a:pPr algn="just"/>
            <a:r>
              <a:rPr lang="pt-BR" sz="2800" b="1" u="sng" dirty="0">
                <a:solidFill>
                  <a:schemeClr val="tx2"/>
                </a:solidFill>
                <a:latin typeface="+mn-lt"/>
              </a:rPr>
              <a:t>II - indicar as razões de fato ou de direito da recusa, total ou parcial, do acesso pretendido</a:t>
            </a:r>
            <a:r>
              <a:rPr lang="pt-BR" sz="1800" dirty="0">
                <a:solidFill>
                  <a:schemeClr val="tx2"/>
                </a:solidFill>
                <a:latin typeface="+mn-lt"/>
              </a:rPr>
              <a:t>; ou </a:t>
            </a:r>
          </a:p>
          <a:p>
            <a:pPr algn="just"/>
            <a:endParaRPr lang="pt-BR" sz="1800" dirty="0">
              <a:solidFill>
                <a:schemeClr val="tx2"/>
              </a:solidFill>
              <a:latin typeface="+mn-lt"/>
            </a:endParaRPr>
          </a:p>
          <a:p>
            <a:pPr algn="just"/>
            <a:r>
              <a:rPr lang="pt-BR" sz="1800" dirty="0">
                <a:solidFill>
                  <a:schemeClr val="tx2"/>
                </a:solidFill>
                <a:latin typeface="+mn-lt"/>
              </a:rPr>
              <a:t>III - comunicar que não possui a informação, indicar, se for do seu conhecimento, o órgão ou a entidade que a detém, ou, ainda, remeter o requerimento a esse órgão ou entidade, cientificando o interessado da remessa de seu pedido de informação. ”</a:t>
            </a:r>
          </a:p>
        </p:txBody>
      </p:sp>
      <p:sp>
        <p:nvSpPr>
          <p:cNvPr id="5" name="Retângulo 4">
            <a:extLst>
              <a:ext uri="{FF2B5EF4-FFF2-40B4-BE49-F238E27FC236}">
                <a16:creationId xmlns:a16="http://schemas.microsoft.com/office/drawing/2014/main" id="{9559DF36-88D3-4E9A-BB9F-DE1D0FF69357}"/>
              </a:ext>
            </a:extLst>
          </p:cNvPr>
          <p:cNvSpPr/>
          <p:nvPr/>
        </p:nvSpPr>
        <p:spPr>
          <a:xfrm>
            <a:off x="255107" y="1094027"/>
            <a:ext cx="10295661" cy="1754326"/>
          </a:xfrm>
          <a:prstGeom prst="rect">
            <a:avLst/>
          </a:prstGeom>
        </p:spPr>
        <p:txBody>
          <a:bodyPr wrap="square">
            <a:spAutoFit/>
          </a:bodyPr>
          <a:lstStyle/>
          <a:p>
            <a:pPr lvl="0">
              <a:defRPr/>
            </a:pPr>
            <a:r>
              <a:rPr lang="pt-BR" sz="3200" b="1" kern="0" dirty="0">
                <a:solidFill>
                  <a:schemeClr val="tx2"/>
                </a:solidFill>
              </a:rPr>
              <a:t>Negativa de acesso à informação:</a:t>
            </a:r>
          </a:p>
          <a:p>
            <a:pPr lvl="0">
              <a:defRPr/>
            </a:pPr>
            <a:endParaRPr lang="pt-BR" sz="2800" b="1" kern="0" dirty="0">
              <a:solidFill>
                <a:schemeClr val="tx2"/>
              </a:solidFill>
            </a:endParaRPr>
          </a:p>
          <a:p>
            <a:pPr lvl="0">
              <a:defRPr/>
            </a:pPr>
            <a:endParaRPr lang="pt-BR" sz="2000" b="1" kern="0" dirty="0">
              <a:solidFill>
                <a:schemeClr val="tx2"/>
              </a:solidFill>
            </a:endParaRPr>
          </a:p>
          <a:p>
            <a:endParaRPr lang="pt-BR" sz="2800" dirty="0">
              <a:solidFill>
                <a:schemeClr val="tx2"/>
              </a:solidFill>
            </a:endParaRPr>
          </a:p>
        </p:txBody>
      </p:sp>
    </p:spTree>
    <p:extLst>
      <p:ext uri="{BB962C8B-B14F-4D97-AF65-F5344CB8AC3E}">
        <p14:creationId xmlns:p14="http://schemas.microsoft.com/office/powerpoint/2010/main" val="1754192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653815" y="1094156"/>
            <a:ext cx="10684744" cy="523220"/>
          </a:xfrm>
          <a:prstGeom prst="rect">
            <a:avLst/>
          </a:prstGeom>
        </p:spPr>
        <p:txBody>
          <a:bodyPr wrap="square">
            <a:spAutoFit/>
          </a:bodyPr>
          <a:lstStyle/>
          <a:p>
            <a:pPr marL="457200" indent="-457200">
              <a:buFont typeface="Arial" panose="020B0604020202020204" pitchFamily="34" charset="0"/>
              <a:buChar char="•"/>
            </a:pPr>
            <a:r>
              <a:rPr lang="pt-BR" sz="2800" b="1">
                <a:solidFill>
                  <a:srgbClr val="002060"/>
                </a:solidFill>
              </a:rPr>
              <a:t>Negativas de acesso e a sua fundamentação.</a:t>
            </a:r>
            <a:endParaRPr lang="pt-BR" sz="2800">
              <a:solidFill>
                <a:srgbClr val="002060"/>
              </a:solidFill>
            </a:endParaRPr>
          </a:p>
        </p:txBody>
      </p:sp>
      <p:sp>
        <p:nvSpPr>
          <p:cNvPr id="2" name="Retângulo 1"/>
          <p:cNvSpPr/>
          <p:nvPr/>
        </p:nvSpPr>
        <p:spPr>
          <a:xfrm>
            <a:off x="755373" y="1908661"/>
            <a:ext cx="10707756" cy="1107996"/>
          </a:xfrm>
          <a:prstGeom prst="rect">
            <a:avLst/>
          </a:prstGeom>
        </p:spPr>
        <p:txBody>
          <a:bodyPr wrap="square">
            <a:spAutoFit/>
          </a:bodyPr>
          <a:lstStyle/>
          <a:p>
            <a:pPr marL="342900" indent="-342900" algn="just">
              <a:buFont typeface="Wingdings" panose="05000000000000000000" pitchFamily="2" charset="2"/>
              <a:buChar char="ü"/>
            </a:pPr>
            <a:r>
              <a:rPr lang="pt-BR" sz="2200" dirty="0"/>
              <a:t>A negativa de acesso, portanto, deve ocorrer apenas quando houver </a:t>
            </a:r>
            <a:r>
              <a:rPr lang="pt-BR" sz="2200" b="1" dirty="0"/>
              <a:t>sólida fundamentação legal</a:t>
            </a:r>
            <a:r>
              <a:rPr lang="pt-BR" sz="2200" dirty="0"/>
              <a:t>. Além disso, deve ser explicitada na resposta ao pedido ou recurso.</a:t>
            </a:r>
          </a:p>
          <a:p>
            <a:pPr marL="342900" indent="-342900" algn="just">
              <a:buFont typeface="Wingdings" panose="05000000000000000000" pitchFamily="2" charset="2"/>
              <a:buChar char="ü"/>
            </a:pPr>
            <a:endParaRPr lang="pt-BR" sz="2200" dirty="0"/>
          </a:p>
        </p:txBody>
      </p:sp>
      <p:sp>
        <p:nvSpPr>
          <p:cNvPr id="4" name="Retângulo 3"/>
          <p:cNvSpPr/>
          <p:nvPr/>
        </p:nvSpPr>
        <p:spPr>
          <a:xfrm>
            <a:off x="755373" y="3107649"/>
            <a:ext cx="10583185" cy="1107996"/>
          </a:xfrm>
          <a:prstGeom prst="rect">
            <a:avLst/>
          </a:prstGeom>
        </p:spPr>
        <p:txBody>
          <a:bodyPr wrap="square">
            <a:spAutoFit/>
          </a:bodyPr>
          <a:lstStyle/>
          <a:p>
            <a:pPr marL="342900" indent="-342900" algn="just">
              <a:buFont typeface="Wingdings" panose="05000000000000000000" pitchFamily="2" charset="2"/>
              <a:buChar char="ü"/>
            </a:pPr>
            <a:r>
              <a:rPr lang="pt-BR" sz="2200" b="1" dirty="0"/>
              <a:t>A indicação de dispositivos legais e regulamentares que restringem o acesso a informações não é suficiente </a:t>
            </a:r>
            <a:r>
              <a:rPr lang="pt-BR" sz="2200" dirty="0"/>
              <a:t>para fundamentar a negativa, cabe ao órgão ou entidade </a:t>
            </a:r>
            <a:r>
              <a:rPr lang="pt-BR" sz="2200" b="1" dirty="0"/>
              <a:t>demonstrar as razões pelas quais o caso concreto se enquadra naquela previsão</a:t>
            </a:r>
            <a:r>
              <a:rPr lang="pt-BR" sz="2200" dirty="0"/>
              <a:t>.</a:t>
            </a:r>
          </a:p>
        </p:txBody>
      </p:sp>
      <p:sp>
        <p:nvSpPr>
          <p:cNvPr id="5" name="Retângulo 4"/>
          <p:cNvSpPr/>
          <p:nvPr/>
        </p:nvSpPr>
        <p:spPr>
          <a:xfrm>
            <a:off x="755373" y="4554199"/>
            <a:ext cx="10583186" cy="2123658"/>
          </a:xfrm>
          <a:prstGeom prst="rect">
            <a:avLst/>
          </a:prstGeom>
        </p:spPr>
        <p:txBody>
          <a:bodyPr wrap="square">
            <a:spAutoFit/>
          </a:bodyPr>
          <a:lstStyle/>
          <a:p>
            <a:pPr marL="342900" indent="-342900" algn="just">
              <a:buFont typeface="Wingdings" panose="05000000000000000000" pitchFamily="2" charset="2"/>
              <a:buChar char="ü"/>
            </a:pPr>
            <a:r>
              <a:rPr lang="pt-BR" sz="2200" dirty="0"/>
              <a:t>Um bom exemplo é o da restrição de acesso baseada no art. 13 do Decreto nº 7.724/2012, pedido desproporcional. </a:t>
            </a:r>
          </a:p>
          <a:p>
            <a:pPr marL="342900" indent="-342900">
              <a:buFont typeface="Arial" panose="020B0604020202020204" pitchFamily="34" charset="0"/>
              <a:buChar char="•"/>
            </a:pPr>
            <a:endParaRPr lang="pt-BR" sz="2200" dirty="0"/>
          </a:p>
          <a:p>
            <a:pPr marL="342900" indent="-342900" algn="just">
              <a:buFont typeface="Wingdings" panose="05000000000000000000" pitchFamily="2" charset="2"/>
              <a:buChar char="ü"/>
            </a:pPr>
            <a:r>
              <a:rPr lang="pt-BR" sz="2200" dirty="0"/>
              <a:t>Órgão ou entidade não pode se resumir a dizer que não poderá fornecer a informação porque o pedido é desproporcional. Será necessário demonstrar as razões que levam a, no caso concreto, chegar a essa conclusão.</a:t>
            </a:r>
          </a:p>
        </p:txBody>
      </p:sp>
    </p:spTree>
    <p:extLst>
      <p:ext uri="{BB962C8B-B14F-4D97-AF65-F5344CB8AC3E}">
        <p14:creationId xmlns:p14="http://schemas.microsoft.com/office/powerpoint/2010/main" val="2663264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a:extLst>
              <a:ext uri="{FF2B5EF4-FFF2-40B4-BE49-F238E27FC236}">
                <a16:creationId xmlns:a16="http://schemas.microsoft.com/office/drawing/2014/main" id="{95FBBAA2-35F2-4A74-8B07-5A9BA937D3C8}"/>
              </a:ext>
            </a:extLst>
          </p:cNvPr>
          <p:cNvSpPr txBox="1">
            <a:spLocks/>
          </p:cNvSpPr>
          <p:nvPr/>
        </p:nvSpPr>
        <p:spPr>
          <a:xfrm>
            <a:off x="429794" y="1091503"/>
            <a:ext cx="3139884" cy="23452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800" dirty="0">
                <a:solidFill>
                  <a:schemeClr val="tx2"/>
                </a:solidFill>
                <a:latin typeface="+mn-lt"/>
              </a:rPr>
              <a:t>Excludentes do Art. 13</a:t>
            </a:r>
          </a:p>
          <a:p>
            <a:endParaRPr lang="pt-BR" sz="4800" dirty="0">
              <a:solidFill>
                <a:schemeClr val="tx2"/>
              </a:solidFill>
              <a:latin typeface="+mn-lt"/>
            </a:endParaRPr>
          </a:p>
          <a:p>
            <a:r>
              <a:rPr lang="pt-BR" sz="3200" dirty="0">
                <a:solidFill>
                  <a:schemeClr val="tx2"/>
                </a:solidFill>
                <a:latin typeface="+mn-lt"/>
              </a:rPr>
              <a:t>Decreto nº 7.724/2012</a:t>
            </a:r>
          </a:p>
          <a:p>
            <a:endParaRPr lang="pt-BR" sz="2800" dirty="0">
              <a:solidFill>
                <a:schemeClr val="tx2"/>
              </a:solidFill>
              <a:latin typeface="+mn-lt"/>
            </a:endParaRPr>
          </a:p>
          <a:p>
            <a:endParaRPr lang="pt-BR" sz="4800" dirty="0">
              <a:solidFill>
                <a:schemeClr val="tx2"/>
              </a:solidFill>
              <a:latin typeface="+mn-lt"/>
            </a:endParaRPr>
          </a:p>
        </p:txBody>
      </p:sp>
      <p:sp>
        <p:nvSpPr>
          <p:cNvPr id="6" name="Retângulo 5">
            <a:extLst>
              <a:ext uri="{FF2B5EF4-FFF2-40B4-BE49-F238E27FC236}">
                <a16:creationId xmlns:a16="http://schemas.microsoft.com/office/drawing/2014/main" id="{094092F1-BA2A-43A1-AB91-0C5F1063A86C}"/>
              </a:ext>
            </a:extLst>
          </p:cNvPr>
          <p:cNvSpPr/>
          <p:nvPr/>
        </p:nvSpPr>
        <p:spPr>
          <a:xfrm>
            <a:off x="3892153" y="2016550"/>
            <a:ext cx="7027893" cy="3508653"/>
          </a:xfrm>
          <a:prstGeom prst="rect">
            <a:avLst/>
          </a:prstGeom>
        </p:spPr>
        <p:txBody>
          <a:bodyPr wrap="square">
            <a:spAutoFit/>
          </a:bodyPr>
          <a:lstStyle/>
          <a:p>
            <a:pPr algn="just">
              <a:spcAft>
                <a:spcPts val="1200"/>
              </a:spcAft>
              <a:buClr>
                <a:schemeClr val="tx2"/>
              </a:buClr>
            </a:pPr>
            <a:r>
              <a:rPr lang="pt-BR" sz="3200" dirty="0">
                <a:solidFill>
                  <a:schemeClr val="tx2"/>
                </a:solidFill>
              </a:rPr>
              <a:t>Não serão atendidos pedidos de acesso à informação:</a:t>
            </a:r>
          </a:p>
          <a:p>
            <a:pPr marL="457200" indent="-457200" algn="just">
              <a:spcAft>
                <a:spcPts val="1200"/>
              </a:spcAft>
              <a:buClr>
                <a:schemeClr val="tx2"/>
              </a:buClr>
              <a:buFont typeface="Wingdings" panose="05000000000000000000" pitchFamily="2" charset="2"/>
              <a:buChar char="v"/>
            </a:pPr>
            <a:r>
              <a:rPr lang="pt-BR" sz="3200" dirty="0">
                <a:solidFill>
                  <a:schemeClr val="tx2"/>
                </a:solidFill>
              </a:rPr>
              <a:t>Genéricos;</a:t>
            </a:r>
          </a:p>
          <a:p>
            <a:pPr marL="457200" indent="-457200" algn="just">
              <a:spcAft>
                <a:spcPts val="1200"/>
              </a:spcAft>
              <a:buClr>
                <a:schemeClr val="tx2"/>
              </a:buClr>
              <a:buFont typeface="Wingdings" panose="05000000000000000000" pitchFamily="2" charset="2"/>
              <a:buChar char="v"/>
            </a:pPr>
            <a:r>
              <a:rPr lang="pt-BR" sz="3200" dirty="0">
                <a:solidFill>
                  <a:schemeClr val="tx2"/>
                </a:solidFill>
              </a:rPr>
              <a:t>Desproporcionais ou desarrazoados; ou</a:t>
            </a:r>
          </a:p>
          <a:p>
            <a:pPr marL="457200" indent="-457200" algn="just">
              <a:spcAft>
                <a:spcPts val="1200"/>
              </a:spcAft>
              <a:buClr>
                <a:schemeClr val="tx2"/>
              </a:buClr>
              <a:buFont typeface="Wingdings" panose="05000000000000000000" pitchFamily="2" charset="2"/>
              <a:buChar char="v"/>
            </a:pPr>
            <a:r>
              <a:rPr lang="pt-BR" sz="3200" dirty="0">
                <a:solidFill>
                  <a:schemeClr val="tx2"/>
                </a:solidFill>
              </a:rPr>
              <a:t>Que exijam trabalhos adicionais.</a:t>
            </a:r>
            <a:endParaRPr lang="pt-BR" sz="2800" dirty="0">
              <a:solidFill>
                <a:schemeClr val="tx2"/>
              </a:solidFill>
            </a:endParaRPr>
          </a:p>
        </p:txBody>
      </p:sp>
    </p:spTree>
    <p:extLst>
      <p:ext uri="{BB962C8B-B14F-4D97-AF65-F5344CB8AC3E}">
        <p14:creationId xmlns:p14="http://schemas.microsoft.com/office/powerpoint/2010/main" val="961689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3DCADC6-C970-4024-A69F-5076BA71DA44}"/>
              </a:ext>
            </a:extLst>
          </p:cNvPr>
          <p:cNvSpPr>
            <a:spLocks noGrp="1"/>
          </p:cNvSpPr>
          <p:nvPr>
            <p:ph idx="1"/>
          </p:nvPr>
        </p:nvSpPr>
        <p:spPr>
          <a:xfrm>
            <a:off x="838200" y="1935794"/>
            <a:ext cx="10515600" cy="4351338"/>
          </a:xfrm>
        </p:spPr>
        <p:txBody>
          <a:bodyPr>
            <a:normAutofit fontScale="92500"/>
          </a:bodyPr>
          <a:lstStyle/>
          <a:p>
            <a:pPr marL="0" indent="0" algn="just">
              <a:buNone/>
            </a:pPr>
            <a:r>
              <a:rPr lang="pt-BR" sz="2600" i="1" dirty="0"/>
              <a:t>Art. 16. </a:t>
            </a:r>
            <a:r>
              <a:rPr lang="pt-BR" sz="2600" b="1" i="1" dirty="0"/>
              <a:t>Negado o acesso a informação pelos órgãos ou entidades do Poder Executivo Federal</a:t>
            </a:r>
            <a:r>
              <a:rPr lang="pt-BR" sz="2600" i="1" dirty="0"/>
              <a:t>, o requerente poderá recorrer à Controladoria-Geral da União, que deliberará no prazo de 5 (cinco) dias se:</a:t>
            </a:r>
          </a:p>
          <a:p>
            <a:pPr marL="0" indent="0" algn="just">
              <a:buNone/>
            </a:pPr>
            <a:r>
              <a:rPr lang="pt-BR" sz="2600" i="1" dirty="0"/>
              <a:t>I - o acesso à informação não classificada como sigilosa for negado;</a:t>
            </a:r>
          </a:p>
          <a:p>
            <a:pPr marL="0" indent="0" algn="just">
              <a:buNone/>
            </a:pPr>
            <a:r>
              <a:rPr lang="pt-BR" sz="2600" i="1" dirty="0"/>
              <a:t>II - a decisão de negativa de acesso à informação total ou parcialmente classificada como sigilosa não indicar a autoridade classificadora ou a hierarquicamente superior a quem possa ser dirigido pedido de acesso ou desclassificação;</a:t>
            </a:r>
          </a:p>
          <a:p>
            <a:pPr marL="0" indent="0" algn="just">
              <a:buNone/>
            </a:pPr>
            <a:r>
              <a:rPr lang="pt-BR" sz="2600" i="1" dirty="0"/>
              <a:t>III - os procedimentos de classificação de informação sigilosa estabelecidos nesta Lei não tiverem sido observados; e</a:t>
            </a:r>
          </a:p>
          <a:p>
            <a:pPr marL="0" indent="0" algn="just">
              <a:buNone/>
            </a:pPr>
            <a:r>
              <a:rPr lang="pt-BR" sz="2600" i="1" dirty="0"/>
              <a:t>IV - estiverem sendo descumpridos prazos ou outros procedimentos previstos nesta Lei.</a:t>
            </a:r>
          </a:p>
          <a:p>
            <a:pPr marL="0" indent="0">
              <a:buNone/>
            </a:pPr>
            <a:endParaRPr lang="pt-BR" i="1" dirty="0"/>
          </a:p>
        </p:txBody>
      </p:sp>
      <p:sp>
        <p:nvSpPr>
          <p:cNvPr id="4" name="Retângulo 3">
            <a:extLst>
              <a:ext uri="{FF2B5EF4-FFF2-40B4-BE49-F238E27FC236}">
                <a16:creationId xmlns:a16="http://schemas.microsoft.com/office/drawing/2014/main" id="{B66BE254-CDA2-4CC9-883A-DFF310843FAA}"/>
              </a:ext>
            </a:extLst>
          </p:cNvPr>
          <p:cNvSpPr/>
          <p:nvPr/>
        </p:nvSpPr>
        <p:spPr>
          <a:xfrm>
            <a:off x="838200" y="1039093"/>
            <a:ext cx="8225550" cy="584775"/>
          </a:xfrm>
          <a:prstGeom prst="rect">
            <a:avLst/>
          </a:prstGeom>
        </p:spPr>
        <p:txBody>
          <a:bodyPr wrap="square">
            <a:spAutoFit/>
          </a:bodyPr>
          <a:lstStyle/>
          <a:p>
            <a:pPr lvl="0">
              <a:defRPr/>
            </a:pPr>
            <a:r>
              <a:rPr lang="pt-BR" sz="3200" b="1" kern="0" dirty="0">
                <a:solidFill>
                  <a:schemeClr val="tx2"/>
                </a:solidFill>
              </a:rPr>
              <a:t>Previsão Legal: Lei nº 12.527/2011</a:t>
            </a:r>
          </a:p>
        </p:txBody>
      </p:sp>
    </p:spTree>
    <p:extLst>
      <p:ext uri="{BB962C8B-B14F-4D97-AF65-F5344CB8AC3E}">
        <p14:creationId xmlns:p14="http://schemas.microsoft.com/office/powerpoint/2010/main" val="87177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a:extLst>
              <a:ext uri="{FF2B5EF4-FFF2-40B4-BE49-F238E27FC236}">
                <a16:creationId xmlns:a16="http://schemas.microsoft.com/office/drawing/2014/main" id="{ABF4A5C5-81BF-4F8A-B707-90901CB9F81E}"/>
              </a:ext>
            </a:extLst>
          </p:cNvPr>
          <p:cNvSpPr txBox="1">
            <a:spLocks/>
          </p:cNvSpPr>
          <p:nvPr/>
        </p:nvSpPr>
        <p:spPr>
          <a:xfrm>
            <a:off x="429794" y="1091504"/>
            <a:ext cx="3139884" cy="163605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800" dirty="0">
                <a:solidFill>
                  <a:schemeClr val="tx2"/>
                </a:solidFill>
                <a:latin typeface="+mn-lt"/>
              </a:rPr>
              <a:t>Pedido Genérico</a:t>
            </a:r>
          </a:p>
          <a:p>
            <a:endParaRPr lang="pt-BR" sz="2800" dirty="0">
              <a:solidFill>
                <a:schemeClr val="tx2"/>
              </a:solidFill>
              <a:latin typeface="+mn-lt"/>
            </a:endParaRPr>
          </a:p>
          <a:p>
            <a:endParaRPr lang="pt-BR" sz="4800" dirty="0">
              <a:solidFill>
                <a:schemeClr val="tx2"/>
              </a:solidFill>
              <a:latin typeface="+mn-lt"/>
            </a:endParaRPr>
          </a:p>
        </p:txBody>
      </p:sp>
      <p:pic>
        <p:nvPicPr>
          <p:cNvPr id="6" name="Imagem 5">
            <a:extLst>
              <a:ext uri="{FF2B5EF4-FFF2-40B4-BE49-F238E27FC236}">
                <a16:creationId xmlns:a16="http://schemas.microsoft.com/office/drawing/2014/main" id="{C4D19147-F37A-4F4A-8D8E-DD2D07890B16}"/>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8800"/>
                    </a14:imgEffect>
                    <a14:imgEffect>
                      <a14:saturation sat="33000"/>
                    </a14:imgEffect>
                  </a14:imgLayer>
                </a14:imgProps>
              </a:ext>
            </a:extLst>
          </a:blip>
          <a:stretch>
            <a:fillRect/>
          </a:stretch>
        </p:blipFill>
        <p:spPr>
          <a:xfrm>
            <a:off x="1660580" y="4069298"/>
            <a:ext cx="1905000" cy="2730500"/>
          </a:xfrm>
          <a:prstGeom prst="rect">
            <a:avLst/>
          </a:prstGeom>
          <a:effectLst>
            <a:softEdge rad="152400"/>
          </a:effectLst>
        </p:spPr>
      </p:pic>
      <p:sp>
        <p:nvSpPr>
          <p:cNvPr id="7" name="Balão Retangular 6">
            <a:extLst>
              <a:ext uri="{FF2B5EF4-FFF2-40B4-BE49-F238E27FC236}">
                <a16:creationId xmlns:a16="http://schemas.microsoft.com/office/drawing/2014/main" id="{9D83B9E1-A8B7-40B1-98DC-3463165B94C5}"/>
              </a:ext>
            </a:extLst>
          </p:cNvPr>
          <p:cNvSpPr/>
          <p:nvPr/>
        </p:nvSpPr>
        <p:spPr>
          <a:xfrm>
            <a:off x="208310" y="2832737"/>
            <a:ext cx="2904541" cy="1131381"/>
          </a:xfrm>
          <a:prstGeom prst="wedgeRectCallout">
            <a:avLst>
              <a:gd name="adj1" fmla="val -55664"/>
              <a:gd name="adj2" fmla="val 137667"/>
            </a:avLst>
          </a:prstGeom>
          <a:ln>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sz="2000" dirty="0"/>
              <a:t>”Eu quero ter acesso a todos os documentos expedidos pelo órgão desde o ano 2000.”</a:t>
            </a:r>
          </a:p>
        </p:txBody>
      </p:sp>
      <p:sp>
        <p:nvSpPr>
          <p:cNvPr id="8" name="Retângulo 7">
            <a:extLst>
              <a:ext uri="{FF2B5EF4-FFF2-40B4-BE49-F238E27FC236}">
                <a16:creationId xmlns:a16="http://schemas.microsoft.com/office/drawing/2014/main" id="{7E085932-CED1-41F2-8167-9669FAF664E6}"/>
              </a:ext>
            </a:extLst>
          </p:cNvPr>
          <p:cNvSpPr/>
          <p:nvPr/>
        </p:nvSpPr>
        <p:spPr>
          <a:xfrm>
            <a:off x="4127532" y="1494101"/>
            <a:ext cx="7098231" cy="4524315"/>
          </a:xfrm>
          <a:prstGeom prst="rect">
            <a:avLst/>
          </a:prstGeom>
        </p:spPr>
        <p:txBody>
          <a:bodyPr wrap="square">
            <a:spAutoFit/>
          </a:bodyPr>
          <a:lstStyle/>
          <a:p>
            <a:pPr algn="just"/>
            <a:r>
              <a:rPr lang="pt-BR" sz="2400" dirty="0">
                <a:solidFill>
                  <a:schemeClr val="tx2"/>
                </a:solidFill>
              </a:rPr>
              <a:t>É o pedido que </a:t>
            </a:r>
            <a:r>
              <a:rPr lang="pt-BR" sz="2400" b="1" dirty="0">
                <a:solidFill>
                  <a:schemeClr val="tx2"/>
                </a:solidFill>
              </a:rPr>
              <a:t>impossibilita a identificação do seu objeto</a:t>
            </a:r>
            <a:r>
              <a:rPr lang="pt-BR" sz="2400" dirty="0">
                <a:solidFill>
                  <a:schemeClr val="tx2"/>
                </a:solidFill>
              </a:rPr>
              <a:t>, uma vez que este não é descrito de maneira delimitada e específica (quantidade, período temporal, localização, sujeito, recorte temático, </a:t>
            </a:r>
            <a:r>
              <a:rPr lang="pt-BR" sz="2400" dirty="0" err="1">
                <a:solidFill>
                  <a:schemeClr val="tx2"/>
                </a:solidFill>
              </a:rPr>
              <a:t>etc</a:t>
            </a:r>
            <a:r>
              <a:rPr lang="pt-BR" sz="2400" dirty="0">
                <a:solidFill>
                  <a:schemeClr val="tx2"/>
                </a:solidFill>
              </a:rPr>
              <a:t> ).</a:t>
            </a:r>
          </a:p>
          <a:p>
            <a:pPr algn="just"/>
            <a:endParaRPr lang="pt-BR" sz="2400" dirty="0">
              <a:solidFill>
                <a:schemeClr val="tx2"/>
              </a:solidFill>
            </a:endParaRPr>
          </a:p>
          <a:p>
            <a:pPr algn="just"/>
            <a:r>
              <a:rPr lang="pt-BR" sz="2400" b="1" dirty="0">
                <a:solidFill>
                  <a:schemeClr val="tx2"/>
                </a:solidFill>
              </a:rPr>
              <a:t>Decreto n° 7.724/12</a:t>
            </a:r>
          </a:p>
          <a:p>
            <a:pPr algn="just"/>
            <a:r>
              <a:rPr lang="pt-BR" sz="2400" dirty="0">
                <a:solidFill>
                  <a:schemeClr val="tx2"/>
                </a:solidFill>
              </a:rPr>
              <a:t>Art.12. O pedido de acesso à informação deverá conter:</a:t>
            </a:r>
          </a:p>
          <a:p>
            <a:pPr algn="just"/>
            <a:r>
              <a:rPr lang="pt-BR" sz="2400" dirty="0">
                <a:solidFill>
                  <a:schemeClr val="tx2"/>
                </a:solidFill>
              </a:rPr>
              <a:t>III - especificação, de forma clara e precisa, da informação requerida;</a:t>
            </a:r>
          </a:p>
          <a:p>
            <a:pPr algn="just"/>
            <a:endParaRPr lang="pt-BR" sz="2400" dirty="0">
              <a:solidFill>
                <a:schemeClr val="tx2"/>
              </a:solidFill>
            </a:endParaRPr>
          </a:p>
          <a:p>
            <a:pPr marL="342900" indent="-342900" algn="just">
              <a:buClr>
                <a:schemeClr val="tx2"/>
              </a:buClr>
              <a:buFont typeface="Wingdings" panose="05000000000000000000" pitchFamily="2" charset="2"/>
              <a:buChar char="v"/>
            </a:pPr>
            <a:r>
              <a:rPr lang="pt-BR" sz="2400" dirty="0">
                <a:solidFill>
                  <a:schemeClr val="tx2"/>
                </a:solidFill>
              </a:rPr>
              <a:t>Recomenda-se, tanto quanto possível, contato com o cidadão para melhor compreensão do pedido.</a:t>
            </a:r>
          </a:p>
        </p:txBody>
      </p:sp>
    </p:spTree>
    <p:extLst>
      <p:ext uri="{BB962C8B-B14F-4D97-AF65-F5344CB8AC3E}">
        <p14:creationId xmlns:p14="http://schemas.microsoft.com/office/powerpoint/2010/main" val="2504307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a:extLst>
              <a:ext uri="{FF2B5EF4-FFF2-40B4-BE49-F238E27FC236}">
                <a16:creationId xmlns:a16="http://schemas.microsoft.com/office/drawing/2014/main" id="{1DA822F3-3DFF-4C65-8652-AD08A3C87204}"/>
              </a:ext>
            </a:extLst>
          </p:cNvPr>
          <p:cNvSpPr txBox="1">
            <a:spLocks/>
          </p:cNvSpPr>
          <p:nvPr/>
        </p:nvSpPr>
        <p:spPr>
          <a:xfrm>
            <a:off x="429794" y="1091503"/>
            <a:ext cx="3620620" cy="23452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800" dirty="0">
                <a:solidFill>
                  <a:schemeClr val="tx2"/>
                </a:solidFill>
                <a:latin typeface="+mn-lt"/>
              </a:rPr>
              <a:t>Pedido Desarrazoado</a:t>
            </a:r>
          </a:p>
          <a:p>
            <a:endParaRPr lang="pt-BR" sz="4800" dirty="0">
              <a:solidFill>
                <a:schemeClr val="tx2"/>
              </a:solidFill>
              <a:latin typeface="+mn-lt"/>
            </a:endParaRPr>
          </a:p>
          <a:p>
            <a:endParaRPr lang="pt-BR" sz="2800" dirty="0">
              <a:solidFill>
                <a:schemeClr val="tx2"/>
              </a:solidFill>
              <a:latin typeface="+mn-lt"/>
            </a:endParaRPr>
          </a:p>
          <a:p>
            <a:endParaRPr lang="pt-BR" sz="4800" dirty="0">
              <a:solidFill>
                <a:schemeClr val="tx2"/>
              </a:solidFill>
              <a:latin typeface="+mn-lt"/>
            </a:endParaRPr>
          </a:p>
        </p:txBody>
      </p:sp>
      <p:sp>
        <p:nvSpPr>
          <p:cNvPr id="6" name="Retângulo 5">
            <a:extLst>
              <a:ext uri="{FF2B5EF4-FFF2-40B4-BE49-F238E27FC236}">
                <a16:creationId xmlns:a16="http://schemas.microsoft.com/office/drawing/2014/main" id="{DE5D4C58-A9F0-4BB0-9636-4410080D6BF4}"/>
              </a:ext>
            </a:extLst>
          </p:cNvPr>
          <p:cNvSpPr/>
          <p:nvPr/>
        </p:nvSpPr>
        <p:spPr>
          <a:xfrm>
            <a:off x="4098808" y="1091503"/>
            <a:ext cx="7550542" cy="2939266"/>
          </a:xfrm>
          <a:prstGeom prst="rect">
            <a:avLst/>
          </a:prstGeom>
        </p:spPr>
        <p:txBody>
          <a:bodyPr wrap="square">
            <a:spAutoFit/>
          </a:bodyPr>
          <a:lstStyle/>
          <a:p>
            <a:pPr marL="342900" indent="-342900" algn="just">
              <a:spcAft>
                <a:spcPts val="600"/>
              </a:spcAft>
              <a:buClr>
                <a:schemeClr val="tx2"/>
              </a:buClr>
              <a:buFont typeface="Arial" panose="020B0604020202020204" pitchFamily="34" charset="0"/>
              <a:buChar char="•"/>
            </a:pPr>
            <a:r>
              <a:rPr lang="pt-BR" sz="3600" dirty="0">
                <a:solidFill>
                  <a:schemeClr val="tx2"/>
                </a:solidFill>
              </a:rPr>
              <a:t>Não encontra amparo nas garantias fundamentais da CF/88.</a:t>
            </a:r>
          </a:p>
          <a:p>
            <a:pPr marL="342900" indent="-342900" algn="just">
              <a:spcAft>
                <a:spcPts val="600"/>
              </a:spcAft>
              <a:buClr>
                <a:schemeClr val="tx2"/>
              </a:buClr>
              <a:buFont typeface="Arial" panose="020B0604020202020204" pitchFamily="34" charset="0"/>
              <a:buChar char="•"/>
            </a:pPr>
            <a:r>
              <a:rPr lang="pt-BR" sz="3600" dirty="0">
                <a:solidFill>
                  <a:schemeClr val="tx2"/>
                </a:solidFill>
              </a:rPr>
              <a:t>Em desconformidade com os princípios gerais do Direito, ou com o interesse público.</a:t>
            </a:r>
          </a:p>
        </p:txBody>
      </p:sp>
      <p:pic>
        <p:nvPicPr>
          <p:cNvPr id="7" name="Imagem 6">
            <a:extLst>
              <a:ext uri="{FF2B5EF4-FFF2-40B4-BE49-F238E27FC236}">
                <a16:creationId xmlns:a16="http://schemas.microsoft.com/office/drawing/2014/main" id="{649062BE-485B-4432-A64A-9C80FC1BDAE5}"/>
              </a:ext>
            </a:extLst>
          </p:cNvPr>
          <p:cNvPicPr>
            <a:picLocks noChangeAspect="1"/>
          </p:cNvPicPr>
          <p:nvPr/>
        </p:nvPicPr>
        <p:blipFill>
          <a:blip r:embed="rId2">
            <a:alphaModFix/>
          </a:blip>
          <a:stretch>
            <a:fillRect/>
          </a:stretch>
        </p:blipFill>
        <p:spPr>
          <a:xfrm>
            <a:off x="779417" y="4406398"/>
            <a:ext cx="2519515" cy="2028757"/>
          </a:xfrm>
          <a:prstGeom prst="rect">
            <a:avLst/>
          </a:prstGeom>
          <a:effectLst>
            <a:softEdge rad="165100"/>
          </a:effectLst>
        </p:spPr>
      </p:pic>
      <p:sp>
        <p:nvSpPr>
          <p:cNvPr id="8" name="Balão em Elipse 6">
            <a:extLst>
              <a:ext uri="{FF2B5EF4-FFF2-40B4-BE49-F238E27FC236}">
                <a16:creationId xmlns:a16="http://schemas.microsoft.com/office/drawing/2014/main" id="{9FDFE634-D15F-4EF4-95CC-00C28A30A762}"/>
              </a:ext>
            </a:extLst>
          </p:cNvPr>
          <p:cNvSpPr/>
          <p:nvPr/>
        </p:nvSpPr>
        <p:spPr>
          <a:xfrm>
            <a:off x="429794" y="2710556"/>
            <a:ext cx="3410038" cy="1502478"/>
          </a:xfrm>
          <a:prstGeom prst="wedgeEllipse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sz="2000" b="1" dirty="0"/>
              <a:t>Prezado SIC, solicito cópia da planta do presídio de Bangu 1!</a:t>
            </a:r>
          </a:p>
        </p:txBody>
      </p:sp>
      <p:sp>
        <p:nvSpPr>
          <p:cNvPr id="10" name="CaixaDeTexto 9">
            <a:extLst>
              <a:ext uri="{FF2B5EF4-FFF2-40B4-BE49-F238E27FC236}">
                <a16:creationId xmlns:a16="http://schemas.microsoft.com/office/drawing/2014/main" id="{910C39EE-3BB4-40A2-97D8-0D73B2937237}"/>
              </a:ext>
            </a:extLst>
          </p:cNvPr>
          <p:cNvSpPr txBox="1"/>
          <p:nvPr/>
        </p:nvSpPr>
        <p:spPr>
          <a:xfrm>
            <a:off x="5210978" y="4682112"/>
            <a:ext cx="5640636" cy="1477328"/>
          </a:xfrm>
          <a:prstGeom prst="rect">
            <a:avLst/>
          </a:prstGeom>
          <a:noFill/>
        </p:spPr>
        <p:txBody>
          <a:bodyPr wrap="square" rtlCol="0">
            <a:spAutoFit/>
          </a:bodyPr>
          <a:lstStyle/>
          <a:p>
            <a:r>
              <a:rPr lang="pt-BR" b="1" dirty="0"/>
              <a:t>Caso 08850.005481/2018-88</a:t>
            </a:r>
          </a:p>
          <a:p>
            <a:r>
              <a:rPr lang="pt-BR" b="1" dirty="0"/>
              <a:t>Departamento de Polícia Rodoviária Federal – DPRF</a:t>
            </a:r>
          </a:p>
          <a:p>
            <a:endParaRPr lang="pt-BR" dirty="0"/>
          </a:p>
          <a:p>
            <a:r>
              <a:rPr lang="pt-BR" dirty="0"/>
              <a:t>Manuais de operações para fiscalizações em blitz e abordagens pelos policiais da policia rodoviária federal.</a:t>
            </a:r>
          </a:p>
        </p:txBody>
      </p:sp>
    </p:spTree>
    <p:extLst>
      <p:ext uri="{BB962C8B-B14F-4D97-AF65-F5344CB8AC3E}">
        <p14:creationId xmlns:p14="http://schemas.microsoft.com/office/powerpoint/2010/main" val="55515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a:extLst>
              <a:ext uri="{FF2B5EF4-FFF2-40B4-BE49-F238E27FC236}">
                <a16:creationId xmlns:a16="http://schemas.microsoft.com/office/drawing/2014/main" id="{54FC6AB0-C863-465D-93E9-06E276352E9D}"/>
              </a:ext>
            </a:extLst>
          </p:cNvPr>
          <p:cNvSpPr txBox="1">
            <a:spLocks/>
          </p:cNvSpPr>
          <p:nvPr/>
        </p:nvSpPr>
        <p:spPr>
          <a:xfrm>
            <a:off x="429794" y="1091503"/>
            <a:ext cx="8081160" cy="23452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800" dirty="0">
                <a:solidFill>
                  <a:schemeClr val="tx2"/>
                </a:solidFill>
                <a:latin typeface="+mn-lt"/>
              </a:rPr>
              <a:t>Pedido Desproporcional</a:t>
            </a:r>
          </a:p>
          <a:p>
            <a:endParaRPr lang="pt-BR" sz="4800" dirty="0">
              <a:solidFill>
                <a:schemeClr val="tx2"/>
              </a:solidFill>
              <a:latin typeface="+mn-lt"/>
            </a:endParaRPr>
          </a:p>
          <a:p>
            <a:endParaRPr lang="pt-BR" sz="2800" dirty="0">
              <a:solidFill>
                <a:schemeClr val="tx2"/>
              </a:solidFill>
              <a:latin typeface="+mn-lt"/>
            </a:endParaRPr>
          </a:p>
          <a:p>
            <a:endParaRPr lang="pt-BR" sz="4800" dirty="0">
              <a:solidFill>
                <a:schemeClr val="tx2"/>
              </a:solidFill>
              <a:latin typeface="+mn-lt"/>
            </a:endParaRPr>
          </a:p>
        </p:txBody>
      </p:sp>
      <p:sp>
        <p:nvSpPr>
          <p:cNvPr id="5" name="Retângulo 4">
            <a:extLst>
              <a:ext uri="{FF2B5EF4-FFF2-40B4-BE49-F238E27FC236}">
                <a16:creationId xmlns:a16="http://schemas.microsoft.com/office/drawing/2014/main" id="{D1CF2D54-F9C3-4FC8-A197-0276FF6BDDAF}"/>
              </a:ext>
            </a:extLst>
          </p:cNvPr>
          <p:cNvSpPr/>
          <p:nvPr/>
        </p:nvSpPr>
        <p:spPr>
          <a:xfrm>
            <a:off x="819298" y="1964793"/>
            <a:ext cx="10931769" cy="3877985"/>
          </a:xfrm>
          <a:prstGeom prst="rect">
            <a:avLst/>
          </a:prstGeom>
        </p:spPr>
        <p:txBody>
          <a:bodyPr wrap="square">
            <a:spAutoFit/>
          </a:bodyPr>
          <a:lstStyle/>
          <a:p>
            <a:pPr marL="342900" indent="-342900" algn="just">
              <a:spcAft>
                <a:spcPts val="1200"/>
              </a:spcAft>
              <a:buFont typeface="Arial" pitchFamily="34" charset="0"/>
              <a:buChar char="•"/>
            </a:pPr>
            <a:r>
              <a:rPr lang="pt-BR" sz="2400" dirty="0">
                <a:solidFill>
                  <a:schemeClr val="tx2"/>
                </a:solidFill>
              </a:rPr>
              <a:t>É o pedido de acesso à informação cujo </a:t>
            </a:r>
            <a:r>
              <a:rPr lang="pt-BR" sz="2400" b="1" dirty="0">
                <a:solidFill>
                  <a:schemeClr val="tx2"/>
                </a:solidFill>
              </a:rPr>
              <a:t>atendimento prejudicaria consideravelmente a realização das atividades rotineiras do órgão/instituição, de modo a lesionar os direitos de outros solicitantes ou a prestação de outros serviços</a:t>
            </a:r>
            <a:r>
              <a:rPr lang="pt-BR" sz="2400" dirty="0">
                <a:solidFill>
                  <a:schemeClr val="tx2"/>
                </a:solidFill>
              </a:rPr>
              <a:t>, em razão da dificuldade que o órgão enfrentaria para a entrega.</a:t>
            </a:r>
          </a:p>
          <a:p>
            <a:pPr marL="342900" indent="-342900" algn="just">
              <a:spcAft>
                <a:spcPts val="1200"/>
              </a:spcAft>
              <a:buFont typeface="Arial" pitchFamily="34" charset="0"/>
              <a:buChar char="•"/>
            </a:pPr>
            <a:r>
              <a:rPr lang="pt-BR" sz="2400" dirty="0">
                <a:solidFill>
                  <a:schemeClr val="tx2"/>
                </a:solidFill>
              </a:rPr>
              <a:t>A dificuldade operacional em compilar ou tratar a informação inviabiliza sua entrega.</a:t>
            </a:r>
          </a:p>
          <a:p>
            <a:pPr marL="342900" indent="-342900" algn="just">
              <a:spcAft>
                <a:spcPts val="1200"/>
              </a:spcAft>
              <a:buFont typeface="Arial" pitchFamily="34" charset="0"/>
              <a:buChar char="•"/>
            </a:pPr>
            <a:r>
              <a:rPr lang="pt-BR" sz="2400" b="1" dirty="0">
                <a:solidFill>
                  <a:schemeClr val="tx2"/>
                </a:solidFill>
              </a:rPr>
              <a:t>É necessário demonstrar o esforço desproporcional para atender o pedido</a:t>
            </a:r>
            <a:r>
              <a:rPr lang="pt-BR" sz="2400" dirty="0">
                <a:solidFill>
                  <a:schemeClr val="tx2"/>
                </a:solidFill>
              </a:rPr>
              <a:t>.</a:t>
            </a:r>
          </a:p>
          <a:p>
            <a:pPr marL="342900" indent="-342900" algn="just">
              <a:spcAft>
                <a:spcPts val="1200"/>
              </a:spcAft>
              <a:buFont typeface="Arial" pitchFamily="34" charset="0"/>
              <a:buChar char="•"/>
            </a:pPr>
            <a:r>
              <a:rPr lang="pt-BR" sz="2400" dirty="0">
                <a:solidFill>
                  <a:schemeClr val="tx2"/>
                </a:solidFill>
              </a:rPr>
              <a:t>Um pedido considerado desproporcional hoje poderá não ser considerado desproporcional no futuro.</a:t>
            </a:r>
          </a:p>
        </p:txBody>
      </p:sp>
    </p:spTree>
    <p:extLst>
      <p:ext uri="{BB962C8B-B14F-4D97-AF65-F5344CB8AC3E}">
        <p14:creationId xmlns:p14="http://schemas.microsoft.com/office/powerpoint/2010/main" val="819750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a:extLst>
              <a:ext uri="{FF2B5EF4-FFF2-40B4-BE49-F238E27FC236}">
                <a16:creationId xmlns:a16="http://schemas.microsoft.com/office/drawing/2014/main" id="{2519063E-47F7-4D97-90B6-EEC360C0B782}"/>
              </a:ext>
            </a:extLst>
          </p:cNvPr>
          <p:cNvSpPr txBox="1">
            <a:spLocks/>
          </p:cNvSpPr>
          <p:nvPr/>
        </p:nvSpPr>
        <p:spPr>
          <a:xfrm>
            <a:off x="429794" y="1091503"/>
            <a:ext cx="10701268" cy="23452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800" dirty="0">
                <a:solidFill>
                  <a:schemeClr val="tx2"/>
                </a:solidFill>
                <a:latin typeface="+mn-lt"/>
              </a:rPr>
              <a:t>Pedido que exige Trabalhos Adicionais</a:t>
            </a:r>
          </a:p>
          <a:p>
            <a:endParaRPr lang="pt-BR" sz="4800" dirty="0">
              <a:solidFill>
                <a:schemeClr val="tx2"/>
              </a:solidFill>
              <a:latin typeface="+mn-lt"/>
            </a:endParaRPr>
          </a:p>
          <a:p>
            <a:endParaRPr lang="pt-BR" sz="2800" dirty="0">
              <a:solidFill>
                <a:schemeClr val="tx2"/>
              </a:solidFill>
              <a:latin typeface="+mn-lt"/>
            </a:endParaRPr>
          </a:p>
          <a:p>
            <a:endParaRPr lang="pt-BR" sz="4800" dirty="0">
              <a:solidFill>
                <a:schemeClr val="tx2"/>
              </a:solidFill>
              <a:latin typeface="+mn-lt"/>
            </a:endParaRPr>
          </a:p>
        </p:txBody>
      </p:sp>
      <p:sp>
        <p:nvSpPr>
          <p:cNvPr id="5" name="Retângulo 4">
            <a:extLst>
              <a:ext uri="{FF2B5EF4-FFF2-40B4-BE49-F238E27FC236}">
                <a16:creationId xmlns:a16="http://schemas.microsoft.com/office/drawing/2014/main" id="{5B13116F-2688-4037-82FA-912266360D4D}"/>
              </a:ext>
            </a:extLst>
          </p:cNvPr>
          <p:cNvSpPr/>
          <p:nvPr/>
        </p:nvSpPr>
        <p:spPr>
          <a:xfrm>
            <a:off x="1271954" y="2023811"/>
            <a:ext cx="10140462" cy="4385816"/>
          </a:xfrm>
          <a:prstGeom prst="rect">
            <a:avLst/>
          </a:prstGeom>
        </p:spPr>
        <p:txBody>
          <a:bodyPr wrap="square">
            <a:spAutoFit/>
          </a:bodyPr>
          <a:lstStyle/>
          <a:p>
            <a:pPr marL="285750" indent="-285750" algn="just">
              <a:spcAft>
                <a:spcPts val="600"/>
              </a:spcAft>
              <a:buFont typeface="Arial" panose="020B0604020202020204" pitchFamily="34" charset="0"/>
              <a:buChar char="•"/>
            </a:pPr>
            <a:r>
              <a:rPr lang="pt-BR" sz="2400" b="1" dirty="0">
                <a:solidFill>
                  <a:schemeClr val="tx2"/>
                </a:solidFill>
              </a:rPr>
              <a:t>O objeto do pedido de acesso não existe no formato especificado pelo solicitante</a:t>
            </a:r>
            <a:r>
              <a:rPr lang="pt-BR" sz="2400" dirty="0">
                <a:solidFill>
                  <a:schemeClr val="tx2"/>
                </a:solidFill>
              </a:rPr>
              <a:t>;</a:t>
            </a:r>
          </a:p>
          <a:p>
            <a:pPr marL="285750" indent="-285750" algn="just">
              <a:spcAft>
                <a:spcPts val="600"/>
              </a:spcAft>
              <a:buFont typeface="Arial" panose="020B0604020202020204" pitchFamily="34" charset="0"/>
              <a:buChar char="•"/>
            </a:pPr>
            <a:r>
              <a:rPr lang="pt-BR" sz="2400" b="1" dirty="0">
                <a:solidFill>
                  <a:schemeClr val="tx2"/>
                </a:solidFill>
              </a:rPr>
              <a:t>A produção da informação é possível, mas depende de análise, interpretação ou consolidação de dados pelos analistas do órgão/instituição recorrido</a:t>
            </a:r>
            <a:r>
              <a:rPr lang="pt-BR" sz="2400" dirty="0">
                <a:solidFill>
                  <a:schemeClr val="tx2"/>
                </a:solidFill>
              </a:rPr>
              <a:t>;</a:t>
            </a:r>
          </a:p>
          <a:p>
            <a:pPr marL="285750" indent="-285750" algn="just">
              <a:spcAft>
                <a:spcPts val="600"/>
              </a:spcAft>
              <a:buFont typeface="Arial" panose="020B0604020202020204" pitchFamily="34" charset="0"/>
              <a:buChar char="•"/>
            </a:pPr>
            <a:r>
              <a:rPr lang="pt-BR" sz="2400" dirty="0">
                <a:solidFill>
                  <a:schemeClr val="tx2"/>
                </a:solidFill>
              </a:rPr>
              <a:t>Análise de ponderação</a:t>
            </a:r>
            <a:r>
              <a:rPr lang="pt-BR" sz="2400" b="1" dirty="0">
                <a:solidFill>
                  <a:schemeClr val="tx2"/>
                </a:solidFill>
              </a:rPr>
              <a:t> </a:t>
            </a:r>
            <a:r>
              <a:rPr lang="pt-BR" sz="2400" dirty="0">
                <a:solidFill>
                  <a:schemeClr val="tx2"/>
                </a:solidFill>
              </a:rPr>
              <a:t>das vantagens e desvantagens que esse trabalho pode auferir;</a:t>
            </a:r>
          </a:p>
          <a:p>
            <a:pPr marL="285750" indent="-285750" algn="just">
              <a:spcAft>
                <a:spcPts val="600"/>
              </a:spcAft>
              <a:buFont typeface="Arial" panose="020B0604020202020204" pitchFamily="34" charset="0"/>
              <a:buChar char="•"/>
            </a:pPr>
            <a:r>
              <a:rPr lang="pt-BR" sz="2400" dirty="0">
                <a:solidFill>
                  <a:schemeClr val="tx2"/>
                </a:solidFill>
              </a:rPr>
              <a:t>No caso de negativa de acesso, o órgão/entidade deve indicar ao cidadão, caso tenha conhecimento, o local onde se encontram os dados, de forma que ele próprio possa realizar o trabalho de análise, interpretação e tratamento dos dados. </a:t>
            </a:r>
            <a:endParaRPr lang="pt-BR" sz="2400" b="1" dirty="0">
              <a:solidFill>
                <a:schemeClr val="tx2"/>
              </a:solidFill>
            </a:endParaRPr>
          </a:p>
        </p:txBody>
      </p:sp>
    </p:spTree>
    <p:extLst>
      <p:ext uri="{BB962C8B-B14F-4D97-AF65-F5344CB8AC3E}">
        <p14:creationId xmlns:p14="http://schemas.microsoft.com/office/powerpoint/2010/main" val="3240455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E25B5E9D-DB2D-4BEF-B495-12ABDACDB156}"/>
              </a:ext>
            </a:extLst>
          </p:cNvPr>
          <p:cNvPicPr>
            <a:picLocks noChangeAspect="1"/>
          </p:cNvPicPr>
          <p:nvPr/>
        </p:nvPicPr>
        <p:blipFill>
          <a:blip r:embed="rId2">
            <a:alphaModFix amt="20000"/>
          </a:blip>
          <a:stretch>
            <a:fillRect/>
          </a:stretch>
        </p:blipFill>
        <p:spPr>
          <a:xfrm>
            <a:off x="2931860" y="898270"/>
            <a:ext cx="8860673" cy="5696712"/>
          </a:xfrm>
          <a:prstGeom prst="rect">
            <a:avLst/>
          </a:prstGeom>
        </p:spPr>
      </p:pic>
      <p:sp>
        <p:nvSpPr>
          <p:cNvPr id="5" name="Retângulo 4">
            <a:extLst>
              <a:ext uri="{FF2B5EF4-FFF2-40B4-BE49-F238E27FC236}">
                <a16:creationId xmlns:a16="http://schemas.microsoft.com/office/drawing/2014/main" id="{E1FCAFC1-620E-4E5B-9395-3E280AC9DD64}"/>
              </a:ext>
            </a:extLst>
          </p:cNvPr>
          <p:cNvSpPr/>
          <p:nvPr/>
        </p:nvSpPr>
        <p:spPr>
          <a:xfrm>
            <a:off x="564828" y="1273691"/>
            <a:ext cx="3302938" cy="4862870"/>
          </a:xfrm>
          <a:prstGeom prst="rect">
            <a:avLst/>
          </a:prstGeom>
        </p:spPr>
        <p:txBody>
          <a:bodyPr wrap="square">
            <a:spAutoFit/>
          </a:bodyPr>
          <a:lstStyle/>
          <a:p>
            <a:pPr lvl="0">
              <a:defRPr/>
            </a:pPr>
            <a:r>
              <a:rPr lang="pt-BR" sz="3200" b="1" kern="0" dirty="0">
                <a:solidFill>
                  <a:schemeClr val="tx2"/>
                </a:solidFill>
              </a:rPr>
              <a:t>Resolução alternativa de conflitos no âmbito da LAI</a:t>
            </a:r>
          </a:p>
          <a:p>
            <a:pPr lvl="0">
              <a:defRPr/>
            </a:pPr>
            <a:endParaRPr lang="pt-BR" b="1" kern="0" dirty="0">
              <a:solidFill>
                <a:schemeClr val="tx2"/>
              </a:solidFill>
            </a:endParaRPr>
          </a:p>
          <a:p>
            <a:pPr>
              <a:defRPr/>
            </a:pPr>
            <a:r>
              <a:rPr lang="pt-BR" sz="2400" i="1" dirty="0">
                <a:solidFill>
                  <a:schemeClr val="tx2"/>
                </a:solidFill>
              </a:rPr>
              <a:t>Diálogo! </a:t>
            </a:r>
          </a:p>
          <a:p>
            <a:pPr>
              <a:defRPr/>
            </a:pPr>
            <a:endParaRPr lang="pt-BR" dirty="0">
              <a:solidFill>
                <a:schemeClr val="tx2"/>
              </a:solidFill>
            </a:endParaRPr>
          </a:p>
          <a:p>
            <a:pPr>
              <a:defRPr/>
            </a:pPr>
            <a:r>
              <a:rPr lang="pt-BR" dirty="0">
                <a:solidFill>
                  <a:schemeClr val="tx2"/>
                </a:solidFill>
              </a:rPr>
              <a:t>Busca garantir a efetividade do direito de acesso à informação, sem que seja necessária uma decisão formal de provimento para determinar a entrega.</a:t>
            </a:r>
          </a:p>
          <a:p>
            <a:pPr lvl="0">
              <a:defRPr/>
            </a:pPr>
            <a:endParaRPr lang="pt-BR" sz="3200" b="1" kern="0" dirty="0">
              <a:solidFill>
                <a:schemeClr val="tx2"/>
              </a:solidFill>
            </a:endParaRPr>
          </a:p>
        </p:txBody>
      </p:sp>
      <p:sp>
        <p:nvSpPr>
          <p:cNvPr id="6" name="CaixaDeTexto 5">
            <a:extLst>
              <a:ext uri="{FF2B5EF4-FFF2-40B4-BE49-F238E27FC236}">
                <a16:creationId xmlns:a16="http://schemas.microsoft.com/office/drawing/2014/main" id="{D7C668C6-0663-4554-84B9-57DA6FBF52A6}"/>
              </a:ext>
            </a:extLst>
          </p:cNvPr>
          <p:cNvSpPr txBox="1"/>
          <p:nvPr/>
        </p:nvSpPr>
        <p:spPr>
          <a:xfrm>
            <a:off x="5223189" y="1273691"/>
            <a:ext cx="4036951" cy="1335750"/>
          </a:xfrm>
          <a:prstGeom prst="rect">
            <a:avLst/>
          </a:prstGeom>
          <a:noFill/>
        </p:spPr>
        <p:txBody>
          <a:bodyPr wrap="square" rtlCol="0">
            <a:spAutoFit/>
          </a:bodyPr>
          <a:lstStyle/>
          <a:p>
            <a:pPr algn="ctr"/>
            <a:r>
              <a:rPr lang="pt-BR" sz="2400" dirty="0">
                <a:solidFill>
                  <a:schemeClr val="tx2"/>
                </a:solidFill>
              </a:rPr>
              <a:t>    </a:t>
            </a:r>
            <a:r>
              <a:rPr lang="pt-BR" sz="2800" b="1" dirty="0">
                <a:solidFill>
                  <a:schemeClr val="tx2"/>
                </a:solidFill>
              </a:rPr>
              <a:t>Resolução Negociada</a:t>
            </a:r>
            <a:endParaRPr lang="pt-BR" sz="2400" b="1" dirty="0">
              <a:solidFill>
                <a:schemeClr val="tx2"/>
              </a:solidFill>
            </a:endParaRPr>
          </a:p>
          <a:p>
            <a:pPr algn="ctr">
              <a:spcBef>
                <a:spcPct val="20000"/>
              </a:spcBef>
            </a:pPr>
            <a:r>
              <a:rPr lang="pt-BR" sz="2400" dirty="0">
                <a:solidFill>
                  <a:schemeClr val="tx2"/>
                </a:solidFill>
              </a:rPr>
              <a:t>Busca de solução entre CGU e órgão recorrido (interlocução).</a:t>
            </a:r>
          </a:p>
        </p:txBody>
      </p:sp>
      <p:sp>
        <p:nvSpPr>
          <p:cNvPr id="7" name="CaixaDeTexto 6">
            <a:extLst>
              <a:ext uri="{FF2B5EF4-FFF2-40B4-BE49-F238E27FC236}">
                <a16:creationId xmlns:a16="http://schemas.microsoft.com/office/drawing/2014/main" id="{509E3D7D-A050-4CF9-B928-9C6FA3FE2236}"/>
              </a:ext>
            </a:extLst>
          </p:cNvPr>
          <p:cNvSpPr txBox="1"/>
          <p:nvPr/>
        </p:nvSpPr>
        <p:spPr>
          <a:xfrm>
            <a:off x="7830149" y="3115154"/>
            <a:ext cx="3616376" cy="2369880"/>
          </a:xfrm>
          <a:prstGeom prst="rect">
            <a:avLst/>
          </a:prstGeom>
          <a:noFill/>
        </p:spPr>
        <p:txBody>
          <a:bodyPr wrap="square" rtlCol="0">
            <a:spAutoFit/>
          </a:bodyPr>
          <a:lstStyle/>
          <a:p>
            <a:r>
              <a:rPr lang="pt-BR" sz="2800" dirty="0">
                <a:solidFill>
                  <a:schemeClr val="tx2"/>
                </a:solidFill>
              </a:rPr>
              <a:t>  </a:t>
            </a:r>
            <a:r>
              <a:rPr lang="pt-BR" sz="2800" b="1" dirty="0">
                <a:solidFill>
                  <a:schemeClr val="tx2"/>
                </a:solidFill>
              </a:rPr>
              <a:t>Resolução Facilitada</a:t>
            </a:r>
          </a:p>
          <a:p>
            <a:pPr algn="ctr"/>
            <a:r>
              <a:rPr lang="pt-BR" sz="2400" dirty="0">
                <a:solidFill>
                  <a:schemeClr val="tx2"/>
                </a:solidFill>
              </a:rPr>
              <a:t>Busca de solução que envolve também o cidadão para disponibilizar informação diversa daquela inicialmente solicitada.</a:t>
            </a:r>
          </a:p>
        </p:txBody>
      </p:sp>
      <p:sp>
        <p:nvSpPr>
          <p:cNvPr id="8" name="CaixaDeTexto 7">
            <a:extLst>
              <a:ext uri="{FF2B5EF4-FFF2-40B4-BE49-F238E27FC236}">
                <a16:creationId xmlns:a16="http://schemas.microsoft.com/office/drawing/2014/main" id="{7762D62D-1B13-4F14-8CC0-F326A30D18E5}"/>
              </a:ext>
            </a:extLst>
          </p:cNvPr>
          <p:cNvSpPr txBox="1"/>
          <p:nvPr/>
        </p:nvSpPr>
        <p:spPr>
          <a:xfrm>
            <a:off x="3867766" y="3209439"/>
            <a:ext cx="3494430" cy="1631216"/>
          </a:xfrm>
          <a:prstGeom prst="rect">
            <a:avLst/>
          </a:prstGeom>
          <a:noFill/>
        </p:spPr>
        <p:txBody>
          <a:bodyPr wrap="square" rtlCol="0">
            <a:spAutoFit/>
          </a:bodyPr>
          <a:lstStyle/>
          <a:p>
            <a:pPr algn="ctr"/>
            <a:r>
              <a:rPr lang="pt-BR" sz="2800" b="1" dirty="0">
                <a:solidFill>
                  <a:schemeClr val="tx2"/>
                </a:solidFill>
              </a:rPr>
              <a:t>Mediação</a:t>
            </a:r>
          </a:p>
          <a:p>
            <a:pPr algn="ctr"/>
            <a:r>
              <a:rPr lang="pt-BR" sz="2400" dirty="0">
                <a:solidFill>
                  <a:schemeClr val="tx2"/>
                </a:solidFill>
              </a:rPr>
              <a:t>Utilizada, em casos específicos, em situações de solicitantes frequentes.</a:t>
            </a:r>
          </a:p>
        </p:txBody>
      </p:sp>
    </p:spTree>
    <p:extLst>
      <p:ext uri="{BB962C8B-B14F-4D97-AF65-F5344CB8AC3E}">
        <p14:creationId xmlns:p14="http://schemas.microsoft.com/office/powerpoint/2010/main" val="2773722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074FDF93-214D-450B-9F2A-04CD38CC97A4}"/>
              </a:ext>
            </a:extLst>
          </p:cNvPr>
          <p:cNvSpPr/>
          <p:nvPr/>
        </p:nvSpPr>
        <p:spPr>
          <a:xfrm>
            <a:off x="180320" y="1426548"/>
            <a:ext cx="3302938" cy="3539430"/>
          </a:xfrm>
          <a:prstGeom prst="rect">
            <a:avLst/>
          </a:prstGeom>
        </p:spPr>
        <p:txBody>
          <a:bodyPr wrap="square">
            <a:spAutoFit/>
          </a:bodyPr>
          <a:lstStyle/>
          <a:p>
            <a:r>
              <a:rPr lang="pt-BR" sz="3200" b="1" dirty="0">
                <a:solidFill>
                  <a:schemeClr val="tx2"/>
                </a:solidFill>
              </a:rPr>
              <a:t>Solicitantes Frequentes:</a:t>
            </a:r>
          </a:p>
          <a:p>
            <a:endParaRPr lang="pt-BR" sz="3200" b="1" dirty="0">
              <a:solidFill>
                <a:schemeClr val="tx2"/>
              </a:solidFill>
            </a:endParaRPr>
          </a:p>
          <a:p>
            <a:r>
              <a:rPr lang="pt-BR" sz="3200" b="1" dirty="0">
                <a:solidFill>
                  <a:schemeClr val="tx2"/>
                </a:solidFill>
              </a:rPr>
              <a:t>Abuso de direito</a:t>
            </a:r>
          </a:p>
          <a:p>
            <a:endParaRPr lang="pt-BR" sz="3200" b="1" dirty="0">
              <a:solidFill>
                <a:schemeClr val="tx2"/>
              </a:solidFill>
            </a:endParaRPr>
          </a:p>
          <a:p>
            <a:endParaRPr lang="pt-BR" sz="3200" b="1" dirty="0">
              <a:solidFill>
                <a:schemeClr val="tx2"/>
              </a:solidFill>
            </a:endParaRPr>
          </a:p>
          <a:p>
            <a:endParaRPr lang="pt-BR" sz="3200" dirty="0">
              <a:solidFill>
                <a:schemeClr val="tx2"/>
              </a:solidFill>
            </a:endParaRPr>
          </a:p>
        </p:txBody>
      </p:sp>
      <p:sp>
        <p:nvSpPr>
          <p:cNvPr id="5" name="Retângulo 4">
            <a:extLst>
              <a:ext uri="{FF2B5EF4-FFF2-40B4-BE49-F238E27FC236}">
                <a16:creationId xmlns:a16="http://schemas.microsoft.com/office/drawing/2014/main" id="{EFF7176D-0D91-4545-AB23-5DBAC0D8EB98}"/>
              </a:ext>
            </a:extLst>
          </p:cNvPr>
          <p:cNvSpPr/>
          <p:nvPr/>
        </p:nvSpPr>
        <p:spPr>
          <a:xfrm>
            <a:off x="3681137" y="1426548"/>
            <a:ext cx="7344416" cy="4401205"/>
          </a:xfrm>
          <a:prstGeom prst="rect">
            <a:avLst/>
          </a:prstGeom>
        </p:spPr>
        <p:txBody>
          <a:bodyPr wrap="square">
            <a:spAutoFit/>
          </a:bodyPr>
          <a:lstStyle/>
          <a:p>
            <a:pPr algn="just">
              <a:spcAft>
                <a:spcPts val="600"/>
              </a:spcAft>
            </a:pPr>
            <a:r>
              <a:rPr lang="pt-BR" sz="2400" b="1" dirty="0">
                <a:solidFill>
                  <a:schemeClr val="tx2"/>
                </a:solidFill>
              </a:rPr>
              <a:t>Caracterização do abuso deve evidenciar os 3 elementos, sempre analisando-se o </a:t>
            </a:r>
            <a:r>
              <a:rPr lang="pt-BR" sz="2400" b="1" i="1" u="sng" dirty="0">
                <a:solidFill>
                  <a:schemeClr val="tx2"/>
                </a:solidFill>
              </a:rPr>
              <a:t>Caso Concreto</a:t>
            </a:r>
            <a:r>
              <a:rPr lang="pt-BR" sz="2400" b="1" dirty="0">
                <a:solidFill>
                  <a:schemeClr val="tx2"/>
                </a:solidFill>
              </a:rPr>
              <a:t>: </a:t>
            </a:r>
          </a:p>
          <a:p>
            <a:pPr algn="just">
              <a:spcAft>
                <a:spcPts val="600"/>
              </a:spcAft>
            </a:pPr>
            <a:endParaRPr lang="pt-BR" sz="2400" b="1" dirty="0">
              <a:solidFill>
                <a:schemeClr val="tx2"/>
              </a:solidFill>
            </a:endParaRPr>
          </a:p>
          <a:p>
            <a:pPr marL="971550" lvl="1" indent="-514350" algn="just">
              <a:spcAft>
                <a:spcPts val="1800"/>
              </a:spcAft>
              <a:buClr>
                <a:schemeClr val="tx2"/>
              </a:buClr>
              <a:buFont typeface="+mj-lt"/>
              <a:buAutoNum type="arabicPeriod"/>
            </a:pPr>
            <a:r>
              <a:rPr lang="pt-BR" sz="2400" dirty="0">
                <a:solidFill>
                  <a:schemeClr val="tx2"/>
                </a:solidFill>
              </a:rPr>
              <a:t>o desvio de finalidade no exercício do direito, quando confrontado com os limites impostos por sua finalidade social ou econômica (</a:t>
            </a:r>
            <a:r>
              <a:rPr lang="pt-BR" sz="2400" dirty="0" err="1">
                <a:solidFill>
                  <a:schemeClr val="tx2"/>
                </a:solidFill>
              </a:rPr>
              <a:t>desarrazoabilidade</a:t>
            </a:r>
            <a:r>
              <a:rPr lang="pt-BR" sz="2400" dirty="0">
                <a:solidFill>
                  <a:schemeClr val="tx2"/>
                </a:solidFill>
              </a:rPr>
              <a:t>);</a:t>
            </a:r>
          </a:p>
          <a:p>
            <a:pPr marL="971550" lvl="1" indent="-514350" algn="just">
              <a:spcAft>
                <a:spcPts val="1800"/>
              </a:spcAft>
              <a:buClr>
                <a:schemeClr val="tx2"/>
              </a:buClr>
              <a:buFont typeface="+mj-lt"/>
              <a:buAutoNum type="arabicPeriod"/>
            </a:pPr>
            <a:r>
              <a:rPr lang="pt-BR" sz="2400" dirty="0">
                <a:solidFill>
                  <a:schemeClr val="tx2"/>
                </a:solidFill>
              </a:rPr>
              <a:t>a possibilidade de dano a terceiros (desproporcionalidade); e</a:t>
            </a:r>
          </a:p>
          <a:p>
            <a:pPr marL="971550" lvl="1" indent="-514350" algn="just">
              <a:spcAft>
                <a:spcPts val="1800"/>
              </a:spcAft>
              <a:buClr>
                <a:schemeClr val="tx2"/>
              </a:buClr>
              <a:buFont typeface="+mj-lt"/>
              <a:buAutoNum type="arabicPeriod"/>
            </a:pPr>
            <a:r>
              <a:rPr lang="pt-BR" sz="2400" dirty="0">
                <a:solidFill>
                  <a:schemeClr val="tx2"/>
                </a:solidFill>
              </a:rPr>
              <a:t>a má-fé (desvio do padrão socialmente esperado).</a:t>
            </a:r>
          </a:p>
        </p:txBody>
      </p:sp>
    </p:spTree>
    <p:extLst>
      <p:ext uri="{BB962C8B-B14F-4D97-AF65-F5344CB8AC3E}">
        <p14:creationId xmlns:p14="http://schemas.microsoft.com/office/powerpoint/2010/main" val="2262555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2252BAC5-3DCD-4A7C-9285-6F5917E03330}"/>
              </a:ext>
            </a:extLst>
          </p:cNvPr>
          <p:cNvSpPr/>
          <p:nvPr/>
        </p:nvSpPr>
        <p:spPr>
          <a:xfrm>
            <a:off x="216497" y="1028054"/>
            <a:ext cx="3273554" cy="5078313"/>
          </a:xfrm>
          <a:prstGeom prst="rect">
            <a:avLst/>
          </a:prstGeom>
        </p:spPr>
        <p:txBody>
          <a:bodyPr wrap="square">
            <a:spAutoFit/>
          </a:bodyPr>
          <a:lstStyle/>
          <a:p>
            <a:r>
              <a:rPr lang="pt-BR" sz="3600" b="1" dirty="0">
                <a:solidFill>
                  <a:schemeClr val="tx2"/>
                </a:solidFill>
              </a:rPr>
              <a:t>O que não é um pedido de acesso à informação?</a:t>
            </a:r>
          </a:p>
          <a:p>
            <a:endParaRPr lang="pt-BR" sz="3600" dirty="0">
              <a:solidFill>
                <a:schemeClr val="tx2"/>
              </a:solidFill>
            </a:endParaRPr>
          </a:p>
          <a:p>
            <a:pPr algn="just"/>
            <a:r>
              <a:rPr lang="en-US" sz="2400" b="1" dirty="0">
                <a:solidFill>
                  <a:schemeClr val="tx2"/>
                </a:solidFill>
              </a:rPr>
              <a:t>IN 05/2018 da OGU </a:t>
            </a:r>
          </a:p>
          <a:p>
            <a:pPr algn="just"/>
            <a:r>
              <a:rPr lang="pt-BR" sz="2000" dirty="0">
                <a:solidFill>
                  <a:schemeClr val="tx2"/>
                </a:solidFill>
              </a:rPr>
              <a:t>apresenta as definições das manifestações de ouvidorias, além de orientar sobre o tratamento dessas demandas no Executivo Federal.</a:t>
            </a:r>
          </a:p>
          <a:p>
            <a:pPr algn="just"/>
            <a:endParaRPr lang="pt-BR" sz="2000" dirty="0">
              <a:solidFill>
                <a:schemeClr val="tx2"/>
              </a:solidFill>
            </a:endParaRPr>
          </a:p>
        </p:txBody>
      </p:sp>
      <p:pic>
        <p:nvPicPr>
          <p:cNvPr id="5" name="Imagem 4">
            <a:extLst>
              <a:ext uri="{FF2B5EF4-FFF2-40B4-BE49-F238E27FC236}">
                <a16:creationId xmlns:a16="http://schemas.microsoft.com/office/drawing/2014/main" id="{4D52D0D9-5A60-4603-B059-1564EA380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215" y="1028054"/>
            <a:ext cx="8442960" cy="1466361"/>
          </a:xfrm>
          <a:prstGeom prst="rect">
            <a:avLst/>
          </a:prstGeom>
        </p:spPr>
      </p:pic>
      <p:sp>
        <p:nvSpPr>
          <p:cNvPr id="6" name="Retângulo 5">
            <a:extLst>
              <a:ext uri="{FF2B5EF4-FFF2-40B4-BE49-F238E27FC236}">
                <a16:creationId xmlns:a16="http://schemas.microsoft.com/office/drawing/2014/main" id="{0774EB79-7E9C-4D04-8819-B9A31BF25F85}"/>
              </a:ext>
            </a:extLst>
          </p:cNvPr>
          <p:cNvSpPr/>
          <p:nvPr/>
        </p:nvSpPr>
        <p:spPr>
          <a:xfrm>
            <a:off x="3642215" y="2559195"/>
            <a:ext cx="8442960" cy="3416320"/>
          </a:xfrm>
          <a:prstGeom prst="rect">
            <a:avLst/>
          </a:prstGeom>
          <a:ln>
            <a:solidFill>
              <a:schemeClr val="tx2"/>
            </a:solidFill>
          </a:ln>
        </p:spPr>
        <p:txBody>
          <a:bodyPr wrap="square">
            <a:spAutoFit/>
          </a:bodyPr>
          <a:lstStyle/>
          <a:p>
            <a:pPr algn="just"/>
            <a:r>
              <a:rPr lang="pt-BR" sz="2000" dirty="0">
                <a:solidFill>
                  <a:schemeClr val="tx2"/>
                </a:solidFill>
              </a:rPr>
              <a:t> </a:t>
            </a:r>
            <a:r>
              <a:rPr lang="pt-BR" sz="2400" b="1" dirty="0">
                <a:solidFill>
                  <a:schemeClr val="tx2"/>
                </a:solidFill>
              </a:rPr>
              <a:t>DENÚNCIA: </a:t>
            </a:r>
            <a:r>
              <a:rPr lang="pt-BR" sz="2400" dirty="0">
                <a:solidFill>
                  <a:schemeClr val="tx2"/>
                </a:solidFill>
              </a:rPr>
              <a:t>comunicação de prática de ato ilícito cuja solução dependa da atuação de órgão de controle interno ou externo.</a:t>
            </a:r>
          </a:p>
          <a:p>
            <a:pPr algn="just"/>
            <a:r>
              <a:rPr lang="pt-BR" sz="2400" b="1" dirty="0">
                <a:solidFill>
                  <a:schemeClr val="tx2"/>
                </a:solidFill>
              </a:rPr>
              <a:t>RECLAMAÇÃO: </a:t>
            </a:r>
            <a:r>
              <a:rPr lang="pt-BR" sz="2400" dirty="0">
                <a:solidFill>
                  <a:schemeClr val="tx2"/>
                </a:solidFill>
              </a:rPr>
              <a:t>demonstração de insatisfação relativa a serviço público.</a:t>
            </a:r>
          </a:p>
          <a:p>
            <a:pPr algn="just"/>
            <a:r>
              <a:rPr lang="pt-BR" sz="2400" b="1" dirty="0">
                <a:solidFill>
                  <a:schemeClr val="tx2"/>
                </a:solidFill>
              </a:rPr>
              <a:t>SOLICITAÇÃO: </a:t>
            </a:r>
            <a:r>
              <a:rPr lang="pt-BR" sz="2400" dirty="0">
                <a:solidFill>
                  <a:schemeClr val="tx2"/>
                </a:solidFill>
              </a:rPr>
              <a:t>requerimento de adoção de providência por parte da Administração (Consulta também).</a:t>
            </a:r>
          </a:p>
          <a:p>
            <a:pPr algn="just"/>
            <a:r>
              <a:rPr lang="pt-BR" sz="2400" b="1" dirty="0">
                <a:solidFill>
                  <a:schemeClr val="tx2"/>
                </a:solidFill>
              </a:rPr>
              <a:t>SUGESTÃO: </a:t>
            </a:r>
            <a:r>
              <a:rPr lang="pt-BR" sz="2400" dirty="0">
                <a:solidFill>
                  <a:schemeClr val="tx2"/>
                </a:solidFill>
              </a:rPr>
              <a:t>Apresentação de proposta de melhoria dos serviços públicos.</a:t>
            </a:r>
          </a:p>
          <a:p>
            <a:pPr algn="just"/>
            <a:r>
              <a:rPr lang="pt-BR" sz="2400" b="1" dirty="0">
                <a:solidFill>
                  <a:schemeClr val="tx2"/>
                </a:solidFill>
              </a:rPr>
              <a:t>ELOGIO:  </a:t>
            </a:r>
            <a:r>
              <a:rPr lang="pt-BR" sz="2400" dirty="0">
                <a:solidFill>
                  <a:schemeClr val="tx2"/>
                </a:solidFill>
              </a:rPr>
              <a:t>demonstração satisfação com atendimento ou serviço.</a:t>
            </a:r>
          </a:p>
        </p:txBody>
      </p:sp>
      <p:sp>
        <p:nvSpPr>
          <p:cNvPr id="2" name="Retângulo 1">
            <a:extLst>
              <a:ext uri="{FF2B5EF4-FFF2-40B4-BE49-F238E27FC236}">
                <a16:creationId xmlns:a16="http://schemas.microsoft.com/office/drawing/2014/main" id="{90FA7C68-B324-4155-983D-6A0A9D289F5B}"/>
              </a:ext>
            </a:extLst>
          </p:cNvPr>
          <p:cNvSpPr/>
          <p:nvPr/>
        </p:nvSpPr>
        <p:spPr>
          <a:xfrm>
            <a:off x="516835" y="6063915"/>
            <a:ext cx="11158330" cy="830997"/>
          </a:xfrm>
          <a:prstGeom prst="rect">
            <a:avLst/>
          </a:prstGeom>
        </p:spPr>
        <p:txBody>
          <a:bodyPr wrap="square">
            <a:spAutoFit/>
          </a:bodyPr>
          <a:lstStyle/>
          <a:p>
            <a:pPr algn="ctr"/>
            <a:r>
              <a:rPr lang="pt-BR" sz="2400" b="1" dirty="0">
                <a:solidFill>
                  <a:schemeClr val="tx2"/>
                </a:solidFill>
              </a:rPr>
              <a:t>Orienta-se o registro no e-Fala.BR – Plataforma Integrada de Ouvidoria e Acesso à Informação (</a:t>
            </a:r>
            <a:r>
              <a:rPr lang="pt-BR" sz="2400" b="1" dirty="0">
                <a:solidFill>
                  <a:schemeClr val="tx2"/>
                </a:solidFill>
                <a:hlinkClick r:id="rId3"/>
              </a:rPr>
              <a:t>www.falabr.cgu.gov.br</a:t>
            </a:r>
            <a:r>
              <a:rPr lang="pt-BR" sz="2400" b="1" dirty="0">
                <a:solidFill>
                  <a:schemeClr val="tx2"/>
                </a:solidFill>
              </a:rPr>
              <a:t>) </a:t>
            </a:r>
          </a:p>
        </p:txBody>
      </p:sp>
    </p:spTree>
    <p:extLst>
      <p:ext uri="{BB962C8B-B14F-4D97-AF65-F5344CB8AC3E}">
        <p14:creationId xmlns:p14="http://schemas.microsoft.com/office/powerpoint/2010/main" val="209885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E7F173FD-0794-4CB9-B1B9-C2E60153BC3F}"/>
              </a:ext>
            </a:extLst>
          </p:cNvPr>
          <p:cNvSpPr/>
          <p:nvPr/>
        </p:nvSpPr>
        <p:spPr>
          <a:xfrm>
            <a:off x="202354" y="2888013"/>
            <a:ext cx="3302938" cy="1077218"/>
          </a:xfrm>
          <a:prstGeom prst="rect">
            <a:avLst/>
          </a:prstGeom>
        </p:spPr>
        <p:txBody>
          <a:bodyPr wrap="square">
            <a:spAutoFit/>
          </a:bodyPr>
          <a:lstStyle/>
          <a:p>
            <a:pPr lvl="0" algn="ctr">
              <a:defRPr/>
            </a:pPr>
            <a:r>
              <a:rPr lang="pt-BR" sz="3200" b="1" kern="0" dirty="0">
                <a:solidFill>
                  <a:schemeClr val="tx2"/>
                </a:solidFill>
              </a:rPr>
              <a:t>Tipos de Decisão da CGU</a:t>
            </a:r>
          </a:p>
        </p:txBody>
      </p:sp>
      <p:grpSp>
        <p:nvGrpSpPr>
          <p:cNvPr id="5" name="Grupo 14">
            <a:extLst>
              <a:ext uri="{FF2B5EF4-FFF2-40B4-BE49-F238E27FC236}">
                <a16:creationId xmlns:a16="http://schemas.microsoft.com/office/drawing/2014/main" id="{4FC9E988-E955-496B-9DA9-186A07B34C23}"/>
              </a:ext>
            </a:extLst>
          </p:cNvPr>
          <p:cNvGrpSpPr/>
          <p:nvPr/>
        </p:nvGrpSpPr>
        <p:grpSpPr>
          <a:xfrm>
            <a:off x="3505292" y="1270447"/>
            <a:ext cx="8296837" cy="4611510"/>
            <a:chOff x="3185160" y="1962479"/>
            <a:chExt cx="8693136" cy="4611510"/>
          </a:xfrm>
          <a:solidFill>
            <a:schemeClr val="bg1"/>
          </a:solidFill>
        </p:grpSpPr>
        <p:sp>
          <p:nvSpPr>
            <p:cNvPr id="6" name="CaixaDeTexto 5">
              <a:extLst>
                <a:ext uri="{FF2B5EF4-FFF2-40B4-BE49-F238E27FC236}">
                  <a16:creationId xmlns:a16="http://schemas.microsoft.com/office/drawing/2014/main" id="{5891E85B-5D9C-479B-9D18-0E9FCBE9B206}"/>
                </a:ext>
              </a:extLst>
            </p:cNvPr>
            <p:cNvSpPr txBox="1">
              <a:spLocks/>
            </p:cNvSpPr>
            <p:nvPr/>
          </p:nvSpPr>
          <p:spPr>
            <a:xfrm>
              <a:off x="3185160" y="1989918"/>
              <a:ext cx="4176000" cy="1323439"/>
            </a:xfrm>
            <a:prstGeom prst="rect">
              <a:avLst/>
            </a:prstGeom>
            <a:grpFill/>
            <a:ln w="41275">
              <a:solidFill>
                <a:schemeClr val="tx2"/>
              </a:solidFill>
            </a:ln>
          </p:spPr>
          <p:txBody>
            <a:bodyPr wrap="square" rtlCol="0">
              <a:spAutoFit/>
            </a:bodyPr>
            <a:lstStyle/>
            <a:p>
              <a:pPr algn="just"/>
              <a:r>
                <a:rPr lang="pt-BR" sz="2000" b="1" dirty="0">
                  <a:highlight>
                    <a:srgbClr val="FFFF00"/>
                  </a:highlight>
                </a:rPr>
                <a:t>Provimento</a:t>
              </a:r>
              <a:endParaRPr lang="pt-BR" b="1" dirty="0">
                <a:highlight>
                  <a:srgbClr val="FFFF00"/>
                </a:highlight>
              </a:endParaRPr>
            </a:p>
            <a:p>
              <a:pPr algn="just"/>
              <a:r>
                <a:rPr lang="pt-BR" sz="2000" dirty="0"/>
                <a:t>Determina que a informação seja fornecida.</a:t>
              </a:r>
            </a:p>
            <a:p>
              <a:pPr algn="just"/>
              <a:endParaRPr lang="pt-BR" sz="2000" dirty="0"/>
            </a:p>
          </p:txBody>
        </p:sp>
        <p:sp>
          <p:nvSpPr>
            <p:cNvPr id="7" name="CaixaDeTexto 6">
              <a:extLst>
                <a:ext uri="{FF2B5EF4-FFF2-40B4-BE49-F238E27FC236}">
                  <a16:creationId xmlns:a16="http://schemas.microsoft.com/office/drawing/2014/main" id="{0E929B89-08F9-47EA-B866-9C3296968956}"/>
                </a:ext>
              </a:extLst>
            </p:cNvPr>
            <p:cNvSpPr txBox="1">
              <a:spLocks/>
            </p:cNvSpPr>
            <p:nvPr/>
          </p:nvSpPr>
          <p:spPr>
            <a:xfrm>
              <a:off x="3185160" y="3624329"/>
              <a:ext cx="4176000" cy="1323439"/>
            </a:xfrm>
            <a:prstGeom prst="rect">
              <a:avLst/>
            </a:prstGeom>
            <a:grpFill/>
            <a:ln w="41275">
              <a:solidFill>
                <a:schemeClr val="tx2"/>
              </a:solidFill>
            </a:ln>
          </p:spPr>
          <p:txBody>
            <a:bodyPr wrap="square" rtlCol="0">
              <a:spAutoFit/>
            </a:bodyPr>
            <a:lstStyle/>
            <a:p>
              <a:pPr algn="just"/>
              <a:r>
                <a:rPr lang="pt-BR" sz="2000" b="1" dirty="0">
                  <a:highlight>
                    <a:srgbClr val="FFFF00"/>
                  </a:highlight>
                </a:rPr>
                <a:t>Desprovimento</a:t>
              </a:r>
              <a:endParaRPr lang="pt-BR" b="1" dirty="0">
                <a:highlight>
                  <a:srgbClr val="FFFF00"/>
                </a:highlight>
              </a:endParaRPr>
            </a:p>
            <a:p>
              <a:pPr lvl="0" algn="just"/>
              <a:r>
                <a:rPr lang="pt-BR" sz="2000" dirty="0"/>
                <a:t>A CGU entende que as razões da negativa são adequadas, nos termos legais.</a:t>
              </a:r>
            </a:p>
          </p:txBody>
        </p:sp>
        <p:sp>
          <p:nvSpPr>
            <p:cNvPr id="8" name="CaixaDeTexto 7">
              <a:extLst>
                <a:ext uri="{FF2B5EF4-FFF2-40B4-BE49-F238E27FC236}">
                  <a16:creationId xmlns:a16="http://schemas.microsoft.com/office/drawing/2014/main" id="{DBFC9694-325E-453D-992D-4A9F829196BE}"/>
                </a:ext>
              </a:extLst>
            </p:cNvPr>
            <p:cNvSpPr txBox="1">
              <a:spLocks/>
            </p:cNvSpPr>
            <p:nvPr/>
          </p:nvSpPr>
          <p:spPr>
            <a:xfrm>
              <a:off x="3185160" y="5250550"/>
              <a:ext cx="4176000" cy="1323439"/>
            </a:xfrm>
            <a:prstGeom prst="rect">
              <a:avLst/>
            </a:prstGeom>
            <a:grpFill/>
            <a:ln w="41275">
              <a:solidFill>
                <a:schemeClr val="tx2"/>
              </a:solidFill>
            </a:ln>
          </p:spPr>
          <p:txBody>
            <a:bodyPr wrap="square" rtlCol="0">
              <a:spAutoFit/>
            </a:bodyPr>
            <a:lstStyle/>
            <a:p>
              <a:pPr algn="just"/>
              <a:r>
                <a:rPr lang="pt-BR" sz="2000" b="1" dirty="0">
                  <a:highlight>
                    <a:srgbClr val="FFFF00"/>
                  </a:highlight>
                </a:rPr>
                <a:t>Perda de objeto</a:t>
              </a:r>
              <a:endParaRPr lang="pt-BR" b="1" dirty="0">
                <a:highlight>
                  <a:srgbClr val="FFFF00"/>
                </a:highlight>
              </a:endParaRPr>
            </a:p>
            <a:p>
              <a:pPr lvl="0" algn="just"/>
              <a:r>
                <a:rPr lang="pt-BR" sz="2000" dirty="0"/>
                <a:t>São os casos em que a informação é fornecida pelo próprio recorrido antes de a CGU decidir o recurso.</a:t>
              </a:r>
            </a:p>
          </p:txBody>
        </p:sp>
        <p:sp>
          <p:nvSpPr>
            <p:cNvPr id="9" name="CaixaDeTexto 8">
              <a:extLst>
                <a:ext uri="{FF2B5EF4-FFF2-40B4-BE49-F238E27FC236}">
                  <a16:creationId xmlns:a16="http://schemas.microsoft.com/office/drawing/2014/main" id="{01ABB305-677A-48A5-983B-BCD3F5182DC8}"/>
                </a:ext>
              </a:extLst>
            </p:cNvPr>
            <p:cNvSpPr txBox="1">
              <a:spLocks/>
            </p:cNvSpPr>
            <p:nvPr/>
          </p:nvSpPr>
          <p:spPr>
            <a:xfrm>
              <a:off x="7702296" y="1962479"/>
              <a:ext cx="4176000" cy="1323439"/>
            </a:xfrm>
            <a:prstGeom prst="rect">
              <a:avLst/>
            </a:prstGeom>
            <a:grpFill/>
            <a:ln w="41275">
              <a:solidFill>
                <a:schemeClr val="tx2"/>
              </a:solidFill>
            </a:ln>
          </p:spPr>
          <p:txBody>
            <a:bodyPr wrap="square" rtlCol="0">
              <a:spAutoFit/>
            </a:bodyPr>
            <a:lstStyle/>
            <a:p>
              <a:pPr algn="just"/>
              <a:r>
                <a:rPr lang="pt-BR" sz="2000" b="1" dirty="0">
                  <a:highlight>
                    <a:srgbClr val="FFFF00"/>
                  </a:highlight>
                </a:rPr>
                <a:t>Provimento parcial</a:t>
              </a:r>
              <a:endParaRPr lang="pt-BR" b="1" dirty="0">
                <a:highlight>
                  <a:srgbClr val="FFFF00"/>
                </a:highlight>
              </a:endParaRPr>
            </a:p>
            <a:p>
              <a:pPr algn="just"/>
              <a:r>
                <a:rPr lang="pt-BR" sz="2000" dirty="0"/>
                <a:t>Determina que apenas parte da informação seja fornecida.</a:t>
              </a:r>
            </a:p>
            <a:p>
              <a:pPr lvl="0" algn="just"/>
              <a:endParaRPr lang="pt-BR" sz="2000" dirty="0"/>
            </a:p>
          </p:txBody>
        </p:sp>
        <p:sp>
          <p:nvSpPr>
            <p:cNvPr id="10" name="CaixaDeTexto 9">
              <a:extLst>
                <a:ext uri="{FF2B5EF4-FFF2-40B4-BE49-F238E27FC236}">
                  <a16:creationId xmlns:a16="http://schemas.microsoft.com/office/drawing/2014/main" id="{63464D4C-09B7-40C6-A10F-D2CCDA9F8C2B}"/>
                </a:ext>
              </a:extLst>
            </p:cNvPr>
            <p:cNvSpPr txBox="1">
              <a:spLocks/>
            </p:cNvSpPr>
            <p:nvPr/>
          </p:nvSpPr>
          <p:spPr>
            <a:xfrm>
              <a:off x="7702296" y="3624329"/>
              <a:ext cx="4176000" cy="1323439"/>
            </a:xfrm>
            <a:prstGeom prst="rect">
              <a:avLst/>
            </a:prstGeom>
            <a:grpFill/>
            <a:ln w="41275">
              <a:solidFill>
                <a:schemeClr val="tx2"/>
              </a:solidFill>
            </a:ln>
          </p:spPr>
          <p:txBody>
            <a:bodyPr wrap="square" rtlCol="0">
              <a:spAutoFit/>
            </a:bodyPr>
            <a:lstStyle/>
            <a:p>
              <a:pPr algn="just"/>
              <a:r>
                <a:rPr lang="pt-BR" sz="2000" b="1" dirty="0">
                  <a:highlight>
                    <a:srgbClr val="FFFF00"/>
                  </a:highlight>
                </a:rPr>
                <a:t>Não conhecimento</a:t>
              </a:r>
              <a:endParaRPr lang="pt-BR" b="1" dirty="0">
                <a:highlight>
                  <a:srgbClr val="FFFF00"/>
                </a:highlight>
              </a:endParaRPr>
            </a:p>
            <a:p>
              <a:pPr lvl="0" algn="just"/>
              <a:r>
                <a:rPr lang="pt-BR" sz="2000" dirty="0"/>
                <a:t>O recurso não trata de pedido de informação ou não atende algum dos requisitos formais.</a:t>
              </a:r>
            </a:p>
          </p:txBody>
        </p:sp>
        <p:sp>
          <p:nvSpPr>
            <p:cNvPr id="11" name="CaixaDeTexto 10">
              <a:extLst>
                <a:ext uri="{FF2B5EF4-FFF2-40B4-BE49-F238E27FC236}">
                  <a16:creationId xmlns:a16="http://schemas.microsoft.com/office/drawing/2014/main" id="{30E20F38-623B-445E-8B45-4565A1DBF3A8}"/>
                </a:ext>
              </a:extLst>
            </p:cNvPr>
            <p:cNvSpPr txBox="1">
              <a:spLocks/>
            </p:cNvSpPr>
            <p:nvPr/>
          </p:nvSpPr>
          <p:spPr>
            <a:xfrm>
              <a:off x="7702296" y="5217279"/>
              <a:ext cx="4176000" cy="1323439"/>
            </a:xfrm>
            <a:prstGeom prst="rect">
              <a:avLst/>
            </a:prstGeom>
            <a:grpFill/>
            <a:ln w="41275">
              <a:solidFill>
                <a:schemeClr val="tx2"/>
              </a:solidFill>
            </a:ln>
          </p:spPr>
          <p:txBody>
            <a:bodyPr wrap="square" rtlCol="0">
              <a:spAutoFit/>
            </a:bodyPr>
            <a:lstStyle/>
            <a:p>
              <a:pPr algn="just"/>
              <a:r>
                <a:rPr lang="pt-BR" sz="2000" b="1" dirty="0">
                  <a:highlight>
                    <a:srgbClr val="FFFF00"/>
                  </a:highlight>
                </a:rPr>
                <a:t>Acolhimento</a:t>
              </a:r>
              <a:endParaRPr lang="pt-BR" b="1" dirty="0">
                <a:highlight>
                  <a:srgbClr val="FFFF00"/>
                </a:highlight>
              </a:endParaRPr>
            </a:p>
            <a:p>
              <a:pPr lvl="0" algn="just"/>
              <a:r>
                <a:rPr lang="pt-BR" sz="2000" dirty="0"/>
                <a:t>Para os recursos de reclamação infrutífera (casos em que o órgão omitiu resposta).</a:t>
              </a:r>
            </a:p>
          </p:txBody>
        </p:sp>
      </p:grpSp>
    </p:spTree>
    <p:extLst>
      <p:ext uri="{BB962C8B-B14F-4D97-AF65-F5344CB8AC3E}">
        <p14:creationId xmlns:p14="http://schemas.microsoft.com/office/powerpoint/2010/main" val="190791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A0C30CD1-5150-4B6B-9533-66AFC6ABDD00}"/>
              </a:ext>
            </a:extLst>
          </p:cNvPr>
          <p:cNvSpPr txBox="1"/>
          <p:nvPr/>
        </p:nvSpPr>
        <p:spPr>
          <a:xfrm>
            <a:off x="1474865" y="2976956"/>
            <a:ext cx="9242270" cy="707886"/>
          </a:xfrm>
          <a:prstGeom prst="rect">
            <a:avLst/>
          </a:prstGeom>
          <a:noFill/>
        </p:spPr>
        <p:txBody>
          <a:bodyPr wrap="square" rtlCol="0">
            <a:spAutoFit/>
          </a:bodyPr>
          <a:lstStyle/>
          <a:p>
            <a:pPr algn="ctr"/>
            <a:r>
              <a:rPr lang="pt-BR" sz="4000" b="1" dirty="0">
                <a:solidFill>
                  <a:srgbClr val="002060"/>
                </a:solidFill>
              </a:rPr>
              <a:t>ANÁLISE DE CASOS PRÁTICOS</a:t>
            </a:r>
          </a:p>
        </p:txBody>
      </p:sp>
    </p:spTree>
    <p:extLst>
      <p:ext uri="{BB962C8B-B14F-4D97-AF65-F5344CB8AC3E}">
        <p14:creationId xmlns:p14="http://schemas.microsoft.com/office/powerpoint/2010/main" val="569939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151496" y="1626230"/>
            <a:ext cx="8828817" cy="4708981"/>
          </a:xfrm>
          <a:prstGeom prst="rect">
            <a:avLst/>
          </a:prstGeom>
          <a:ln>
            <a:solidFill>
              <a:schemeClr val="tx2"/>
            </a:solidFill>
            <a:prstDash val="sysDash"/>
          </a:ln>
        </p:spPr>
        <p:txBody>
          <a:bodyPr wrap="square">
            <a:spAutoFit/>
          </a:bodyPr>
          <a:lstStyle/>
          <a:p>
            <a:pPr algn="just"/>
            <a:r>
              <a:rPr lang="pt-BR" sz="2000"/>
              <a:t>O cidadão solicita ser informado sobre a distribuição quantitativa do efetivo de militares ativos da Aeronáutica, por posto e graduação, distribuídos por unidade da Federação em dezembro de 2017 ou de acordo com o último dado disponível. </a:t>
            </a:r>
          </a:p>
          <a:p>
            <a:pPr algn="just"/>
            <a:endParaRPr lang="pt-BR" sz="2000"/>
          </a:p>
          <a:p>
            <a:pPr algn="just"/>
            <a:r>
              <a:rPr lang="pt-BR" sz="2000"/>
              <a:t>Em resposta ao pedido inicial, o órgão esclarece que as informações acerca de servidores militares podem ser obtidas diretamente no Portal da Transparência do Governo Federal e que a Força Aérea Brasileira divulga o seu efetivo no link </a:t>
            </a:r>
            <a:r>
              <a:rPr lang="pt-BR" sz="2000">
                <a:hlinkClick r:id="rId3"/>
              </a:rPr>
              <a:t>http://www.fab.mil.br/servidores</a:t>
            </a:r>
            <a:r>
              <a:rPr lang="pt-BR" sz="2000"/>
              <a:t>.</a:t>
            </a:r>
          </a:p>
          <a:p>
            <a:pPr algn="just"/>
            <a:endParaRPr lang="pt-BR" sz="2000"/>
          </a:p>
          <a:p>
            <a:pPr algn="just"/>
            <a:r>
              <a:rPr lang="pt-BR" sz="2000"/>
              <a:t>Em sede recursal, o cidadão solicita o detalhamento da informação quanto à distribuição do efetivo de militares ativos da Aeronáutica por unidade da Federação, alegando que a resposta ao pedido inicial foi incompleta. Não obtendo a informação de seu interesse, volta a requerer, em 3ª Instância, os dados que não lhe foram entregues, alegando que o Comando da Marinha respondeu adequadamente a pedidos idênticos.</a:t>
            </a:r>
          </a:p>
        </p:txBody>
      </p:sp>
      <p:pic>
        <p:nvPicPr>
          <p:cNvPr id="5" name="Imagem 4"/>
          <p:cNvPicPr>
            <a:picLocks noChangeAspect="1"/>
          </p:cNvPicPr>
          <p:nvPr/>
        </p:nvPicPr>
        <p:blipFill>
          <a:blip r:embed="rId4"/>
          <a:stretch>
            <a:fillRect/>
          </a:stretch>
        </p:blipFill>
        <p:spPr>
          <a:xfrm>
            <a:off x="157931" y="1137568"/>
            <a:ext cx="1993565" cy="2024047"/>
          </a:xfrm>
          <a:prstGeom prst="rect">
            <a:avLst/>
          </a:prstGeom>
        </p:spPr>
      </p:pic>
      <p:sp>
        <p:nvSpPr>
          <p:cNvPr id="2" name="CaixaDeTexto 1">
            <a:extLst>
              <a:ext uri="{FF2B5EF4-FFF2-40B4-BE49-F238E27FC236}">
                <a16:creationId xmlns:a16="http://schemas.microsoft.com/office/drawing/2014/main" id="{40A6D599-6C20-41C3-AD89-2DADDC8DBBD9}"/>
              </a:ext>
            </a:extLst>
          </p:cNvPr>
          <p:cNvSpPr txBox="1"/>
          <p:nvPr/>
        </p:nvSpPr>
        <p:spPr>
          <a:xfrm>
            <a:off x="999652" y="2451652"/>
            <a:ext cx="424069" cy="461665"/>
          </a:xfrm>
          <a:prstGeom prst="rect">
            <a:avLst/>
          </a:prstGeom>
          <a:noFill/>
        </p:spPr>
        <p:txBody>
          <a:bodyPr wrap="square" rtlCol="0">
            <a:spAutoFit/>
          </a:bodyPr>
          <a:lstStyle/>
          <a:p>
            <a:r>
              <a:rPr lang="pt-BR" sz="2400" b="1" dirty="0">
                <a:solidFill>
                  <a:srgbClr val="FF0000"/>
                </a:solidFill>
              </a:rPr>
              <a:t>1</a:t>
            </a:r>
          </a:p>
        </p:txBody>
      </p:sp>
    </p:spTree>
    <p:extLst>
      <p:ext uri="{BB962C8B-B14F-4D97-AF65-F5344CB8AC3E}">
        <p14:creationId xmlns:p14="http://schemas.microsoft.com/office/powerpoint/2010/main" val="2204411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07F48C09-CD0C-40C8-844E-91135E740E95}"/>
              </a:ext>
            </a:extLst>
          </p:cNvPr>
          <p:cNvSpPr/>
          <p:nvPr/>
        </p:nvSpPr>
        <p:spPr>
          <a:xfrm>
            <a:off x="202354" y="1270447"/>
            <a:ext cx="3664566" cy="3768724"/>
          </a:xfrm>
          <a:prstGeom prst="rect">
            <a:avLst/>
          </a:prstGeom>
        </p:spPr>
        <p:txBody>
          <a:bodyPr wrap="square">
            <a:spAutoFit/>
          </a:bodyPr>
          <a:lstStyle/>
          <a:p>
            <a:pPr lvl="0">
              <a:defRPr/>
            </a:pPr>
            <a:r>
              <a:rPr lang="pt-BR" sz="3200" b="1" kern="0" dirty="0">
                <a:solidFill>
                  <a:schemeClr val="tx2"/>
                </a:solidFill>
              </a:rPr>
              <a:t>Recursos no Poder Executivo Federal</a:t>
            </a:r>
          </a:p>
          <a:p>
            <a:pPr lvl="0">
              <a:defRPr/>
            </a:pPr>
            <a:endParaRPr lang="pt-BR" sz="2800" b="1" kern="0" dirty="0">
              <a:solidFill>
                <a:schemeClr val="tx2"/>
              </a:solidFill>
            </a:endParaRPr>
          </a:p>
          <a:p>
            <a:pPr lvl="0">
              <a:lnSpc>
                <a:spcPct val="150000"/>
              </a:lnSpc>
              <a:defRPr/>
            </a:pPr>
            <a:r>
              <a:rPr lang="pt-BR" sz="2000" b="1" kern="0" dirty="0">
                <a:solidFill>
                  <a:schemeClr val="tx2"/>
                </a:solidFill>
              </a:rPr>
              <a:t>Prazo para recorrer: 10 dias</a:t>
            </a:r>
          </a:p>
          <a:p>
            <a:pPr lvl="0">
              <a:lnSpc>
                <a:spcPct val="150000"/>
              </a:lnSpc>
              <a:defRPr/>
            </a:pPr>
            <a:r>
              <a:rPr lang="pt-BR" sz="2000" b="1" kern="0" dirty="0">
                <a:solidFill>
                  <a:schemeClr val="tx2"/>
                </a:solidFill>
              </a:rPr>
              <a:t>Prazo para manifestação: 5 dias</a:t>
            </a:r>
          </a:p>
          <a:p>
            <a:pPr lvl="0">
              <a:lnSpc>
                <a:spcPct val="150000"/>
              </a:lnSpc>
              <a:defRPr/>
            </a:pPr>
            <a:r>
              <a:rPr lang="pt-BR" sz="2000" b="1" kern="0" dirty="0">
                <a:solidFill>
                  <a:schemeClr val="tx2"/>
                </a:solidFill>
              </a:rPr>
              <a:t>Prazo para julgamento: 30 dias, prorrogáveis por igual período (Lei nº 13.460/2017)</a:t>
            </a:r>
          </a:p>
        </p:txBody>
      </p:sp>
      <p:graphicFrame>
        <p:nvGraphicFramePr>
          <p:cNvPr id="6" name="Diagrama 5">
            <a:extLst>
              <a:ext uri="{FF2B5EF4-FFF2-40B4-BE49-F238E27FC236}">
                <a16:creationId xmlns:a16="http://schemas.microsoft.com/office/drawing/2014/main" id="{C700BEA5-5FC2-4484-A8D8-812CE1348020}"/>
              </a:ext>
            </a:extLst>
          </p:cNvPr>
          <p:cNvGraphicFramePr/>
          <p:nvPr>
            <p:extLst>
              <p:ext uri="{D42A27DB-BD31-4B8C-83A1-F6EECF244321}">
                <p14:modId xmlns:p14="http://schemas.microsoft.com/office/powerpoint/2010/main" val="1234271809"/>
              </p:ext>
            </p:extLst>
          </p:nvPr>
        </p:nvGraphicFramePr>
        <p:xfrm>
          <a:off x="1853823" y="96214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8088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53968" y="2829185"/>
            <a:ext cx="2072398" cy="769441"/>
          </a:xfrm>
          <a:prstGeom prst="rect">
            <a:avLst/>
          </a:prstGeom>
        </p:spPr>
        <p:txBody>
          <a:bodyPr wrap="square">
            <a:spAutoFit/>
          </a:bodyPr>
          <a:lstStyle/>
          <a:p>
            <a:pPr algn="ctr"/>
            <a:r>
              <a:rPr lang="pt-BR" sz="2200" b="1">
                <a:solidFill>
                  <a:srgbClr val="002060"/>
                </a:solidFill>
              </a:rPr>
              <a:t>Destaque da análise.</a:t>
            </a:r>
          </a:p>
        </p:txBody>
      </p:sp>
      <p:sp>
        <p:nvSpPr>
          <p:cNvPr id="5" name="Retângulo 4"/>
          <p:cNvSpPr/>
          <p:nvPr/>
        </p:nvSpPr>
        <p:spPr>
          <a:xfrm>
            <a:off x="2451653" y="1101805"/>
            <a:ext cx="8494642" cy="1446550"/>
          </a:xfrm>
          <a:prstGeom prst="rect">
            <a:avLst/>
          </a:prstGeom>
        </p:spPr>
        <p:txBody>
          <a:bodyPr wrap="square">
            <a:spAutoFit/>
          </a:bodyPr>
          <a:lstStyle/>
          <a:p>
            <a:pPr marL="285750" indent="-285750" algn="just">
              <a:buFont typeface="Wingdings" panose="05000000000000000000" pitchFamily="2" charset="2"/>
              <a:buChar char="ü"/>
            </a:pPr>
            <a:r>
              <a:rPr lang="pt-BR" sz="2200" dirty="0"/>
              <a:t>O órgão informou  que o detalhamento em níveis específicos de seu efetivo, com determinadas minudências, poderia comprometer a segurança orgânica de suas Unidades Militares, o que, em última análise pode comprometer a segurança do Estado e da sociedade.</a:t>
            </a:r>
          </a:p>
        </p:txBody>
      </p:sp>
      <p:sp>
        <p:nvSpPr>
          <p:cNvPr id="6" name="Retângulo 5"/>
          <p:cNvSpPr/>
          <p:nvPr/>
        </p:nvSpPr>
        <p:spPr>
          <a:xfrm>
            <a:off x="2451653" y="2685149"/>
            <a:ext cx="8706676" cy="2123658"/>
          </a:xfrm>
          <a:prstGeom prst="rect">
            <a:avLst/>
          </a:prstGeom>
        </p:spPr>
        <p:txBody>
          <a:bodyPr wrap="square">
            <a:spAutoFit/>
          </a:bodyPr>
          <a:lstStyle/>
          <a:p>
            <a:pPr marL="285750" indent="-285750" algn="just">
              <a:buFont typeface="Wingdings" panose="05000000000000000000" pitchFamily="2" charset="2"/>
              <a:buChar char="ü"/>
            </a:pPr>
            <a:r>
              <a:rPr lang="pt-BR" sz="2200"/>
              <a:t>A divulgação do seu efetivo, conforme considerado necessário e conveniente, já se encontrava em transparência ativa, tanto no Portal da Transparência do Governo Federal quanto no Portal da Força Aérea Brasileira, nos quais estão detalhados por posto e graduação, ativos e inativos, além de pensionistas.</a:t>
            </a:r>
          </a:p>
          <a:p>
            <a:endParaRPr lang="pt-BR" sz="2200"/>
          </a:p>
        </p:txBody>
      </p:sp>
      <p:sp>
        <p:nvSpPr>
          <p:cNvPr id="7" name="Retângulo 6"/>
          <p:cNvSpPr/>
          <p:nvPr/>
        </p:nvSpPr>
        <p:spPr>
          <a:xfrm>
            <a:off x="2345636" y="4652809"/>
            <a:ext cx="8706676" cy="2123658"/>
          </a:xfrm>
          <a:prstGeom prst="rect">
            <a:avLst/>
          </a:prstGeom>
        </p:spPr>
        <p:txBody>
          <a:bodyPr wrap="square">
            <a:spAutoFit/>
          </a:bodyPr>
          <a:lstStyle/>
          <a:p>
            <a:pPr marL="285750" indent="-285750" algn="just">
              <a:buFont typeface="Wingdings" panose="05000000000000000000" pitchFamily="2" charset="2"/>
              <a:buChar char="ü"/>
            </a:pPr>
            <a:r>
              <a:rPr lang="pt-BR" sz="2200" dirty="0"/>
              <a:t>O pedido foi considerado atendido parcialmente em decorrência do entendimento de que a disponibilização integral da informação como solicitada implicaria na entrega de dados considerados sensíveis por ter o potencial de expor e, por conseguinte, de </a:t>
            </a:r>
            <a:r>
              <a:rPr lang="pt-BR" sz="2200" dirty="0" err="1"/>
              <a:t>vulnerabilizar</a:t>
            </a:r>
            <a:r>
              <a:rPr lang="pt-BR" sz="2200" dirty="0"/>
              <a:t> as Unidades Militares, sobretudo aquelas que se constituem como única Organização Militar em determinada Unidade da Federação. </a:t>
            </a:r>
          </a:p>
        </p:txBody>
      </p:sp>
    </p:spTree>
    <p:extLst>
      <p:ext uri="{BB962C8B-B14F-4D97-AF65-F5344CB8AC3E}">
        <p14:creationId xmlns:p14="http://schemas.microsoft.com/office/powerpoint/2010/main" val="17034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468215" y="736891"/>
            <a:ext cx="8534401" cy="1446550"/>
          </a:xfrm>
          <a:prstGeom prst="rect">
            <a:avLst/>
          </a:prstGeom>
        </p:spPr>
        <p:txBody>
          <a:bodyPr wrap="square">
            <a:spAutoFit/>
          </a:bodyPr>
          <a:lstStyle/>
          <a:p>
            <a:pPr algn="just"/>
            <a:r>
              <a:rPr lang="pt-BR" sz="2200" dirty="0"/>
              <a:t> </a:t>
            </a:r>
          </a:p>
          <a:p>
            <a:pPr marL="285750" indent="-285750" algn="just">
              <a:buFont typeface="Wingdings" panose="05000000000000000000" pitchFamily="2" charset="2"/>
              <a:buChar char="ü"/>
            </a:pPr>
            <a:r>
              <a:rPr lang="pt-BR" sz="2200" dirty="0"/>
              <a:t>Entendeu-se ser desarrazoado divulgar informações que, conforme avaliação do recorrido, </a:t>
            </a:r>
            <a:r>
              <a:rPr lang="pt-BR" sz="2200" dirty="0" err="1"/>
              <a:t>vulnerabilizaria</a:t>
            </a:r>
            <a:r>
              <a:rPr lang="pt-BR" sz="2200" dirty="0"/>
              <a:t> suas Unidades Militares, comprometendo sua segurança orgânica.</a:t>
            </a:r>
          </a:p>
        </p:txBody>
      </p:sp>
      <p:sp>
        <p:nvSpPr>
          <p:cNvPr id="5" name="Retângulo 4"/>
          <p:cNvSpPr/>
          <p:nvPr/>
        </p:nvSpPr>
        <p:spPr>
          <a:xfrm>
            <a:off x="146032" y="4843573"/>
            <a:ext cx="2097818" cy="430887"/>
          </a:xfrm>
          <a:prstGeom prst="rect">
            <a:avLst/>
          </a:prstGeom>
        </p:spPr>
        <p:txBody>
          <a:bodyPr wrap="none">
            <a:spAutoFit/>
          </a:bodyPr>
          <a:lstStyle/>
          <a:p>
            <a:r>
              <a:rPr lang="pt-BR" sz="2200" b="1">
                <a:solidFill>
                  <a:srgbClr val="002060"/>
                </a:solidFill>
              </a:rPr>
              <a:t>Decisão da CGU</a:t>
            </a:r>
          </a:p>
        </p:txBody>
      </p:sp>
      <p:sp>
        <p:nvSpPr>
          <p:cNvPr id="6" name="Retângulo 5"/>
          <p:cNvSpPr/>
          <p:nvPr/>
        </p:nvSpPr>
        <p:spPr>
          <a:xfrm>
            <a:off x="2365511" y="2267011"/>
            <a:ext cx="8660297" cy="2462213"/>
          </a:xfrm>
          <a:prstGeom prst="rect">
            <a:avLst/>
          </a:prstGeom>
        </p:spPr>
        <p:txBody>
          <a:bodyPr wrap="square">
            <a:spAutoFit/>
          </a:bodyPr>
          <a:lstStyle/>
          <a:p>
            <a:pPr marL="285750" indent="-285750" algn="just">
              <a:buFont typeface="Wingdings" panose="05000000000000000000" pitchFamily="2" charset="2"/>
              <a:buChar char="ü"/>
            </a:pPr>
            <a:r>
              <a:rPr lang="pt-BR" sz="2200" dirty="0"/>
              <a:t>A negativa de acesso à integralidade das informações demandadas se justifica à medida que se configura como desarrazoado o pedido de acesso a informações inerentes à segurança da instituição e de seus servidores, e cuja disponibilização envolva riscos potenciais à segurança orgânica das Unidades Militares. Entende-se, nesses casos, que os riscos que decorreriam da divulgação da informação superam os eventuais efeitos positivos. </a:t>
            </a:r>
          </a:p>
        </p:txBody>
      </p:sp>
      <p:sp>
        <p:nvSpPr>
          <p:cNvPr id="7" name="Retângulo 6"/>
          <p:cNvSpPr/>
          <p:nvPr/>
        </p:nvSpPr>
        <p:spPr>
          <a:xfrm>
            <a:off x="2405268" y="4812795"/>
            <a:ext cx="8647045" cy="1446550"/>
          </a:xfrm>
          <a:prstGeom prst="rect">
            <a:avLst/>
          </a:prstGeom>
        </p:spPr>
        <p:txBody>
          <a:bodyPr wrap="square">
            <a:spAutoFit/>
          </a:bodyPr>
          <a:lstStyle/>
          <a:p>
            <a:pPr marL="285750" indent="-285750" algn="just">
              <a:buFont typeface="Wingdings" panose="05000000000000000000" pitchFamily="2" charset="2"/>
              <a:buChar char="ü"/>
            </a:pPr>
            <a:r>
              <a:rPr lang="pt-BR" sz="2200" b="1" dirty="0"/>
              <a:t>Desprovimento</a:t>
            </a:r>
            <a:r>
              <a:rPr lang="pt-BR" sz="2200" dirty="0"/>
              <a:t> do recurso com base no inciso II do artigo 13 do Decreto Federal 7.724/2012, tendo em vista o acolhimento dos argumentos do Recorrido quanto à sensibilidade das informações solicitadas.</a:t>
            </a:r>
          </a:p>
        </p:txBody>
      </p:sp>
    </p:spTree>
    <p:extLst>
      <p:ext uri="{BB962C8B-B14F-4D97-AF65-F5344CB8AC3E}">
        <p14:creationId xmlns:p14="http://schemas.microsoft.com/office/powerpoint/2010/main" val="3611097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9634331" y="781878"/>
            <a:ext cx="1993565" cy="2024047"/>
          </a:xfrm>
          <a:prstGeom prst="rect">
            <a:avLst/>
          </a:prstGeom>
        </p:spPr>
      </p:pic>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5362" t="1651" r="2894" b="3102"/>
          <a:stretch/>
        </p:blipFill>
        <p:spPr>
          <a:xfrm>
            <a:off x="1749287" y="781878"/>
            <a:ext cx="7885044" cy="6003235"/>
          </a:xfrm>
          <a:prstGeom prst="rect">
            <a:avLst/>
          </a:prstGeom>
        </p:spPr>
      </p:pic>
      <p:sp>
        <p:nvSpPr>
          <p:cNvPr id="4" name="CaixaDeTexto 3">
            <a:extLst>
              <a:ext uri="{FF2B5EF4-FFF2-40B4-BE49-F238E27FC236}">
                <a16:creationId xmlns:a16="http://schemas.microsoft.com/office/drawing/2014/main" id="{EF69A364-C0B8-4F32-96C7-A4034A40B610}"/>
              </a:ext>
            </a:extLst>
          </p:cNvPr>
          <p:cNvSpPr txBox="1"/>
          <p:nvPr/>
        </p:nvSpPr>
        <p:spPr>
          <a:xfrm>
            <a:off x="10419078" y="2080591"/>
            <a:ext cx="424069" cy="461665"/>
          </a:xfrm>
          <a:prstGeom prst="rect">
            <a:avLst/>
          </a:prstGeom>
          <a:noFill/>
        </p:spPr>
        <p:txBody>
          <a:bodyPr wrap="square" rtlCol="0">
            <a:spAutoFit/>
          </a:bodyPr>
          <a:lstStyle/>
          <a:p>
            <a:r>
              <a:rPr lang="pt-BR" sz="2400" b="1" dirty="0">
                <a:solidFill>
                  <a:srgbClr val="FF0000"/>
                </a:solidFill>
              </a:rPr>
              <a:t>2</a:t>
            </a:r>
          </a:p>
        </p:txBody>
      </p:sp>
    </p:spTree>
    <p:extLst>
      <p:ext uri="{BB962C8B-B14F-4D97-AF65-F5344CB8AC3E}">
        <p14:creationId xmlns:p14="http://schemas.microsoft.com/office/powerpoint/2010/main" val="351030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20229" y="2630402"/>
            <a:ext cx="2072398" cy="769441"/>
          </a:xfrm>
          <a:prstGeom prst="rect">
            <a:avLst/>
          </a:prstGeom>
        </p:spPr>
        <p:txBody>
          <a:bodyPr wrap="square">
            <a:spAutoFit/>
          </a:bodyPr>
          <a:lstStyle/>
          <a:p>
            <a:pPr algn="ctr"/>
            <a:r>
              <a:rPr lang="pt-BR" sz="2200" b="1">
                <a:solidFill>
                  <a:srgbClr val="002060"/>
                </a:solidFill>
              </a:rPr>
              <a:t>Destaque da análise.</a:t>
            </a:r>
          </a:p>
        </p:txBody>
      </p:sp>
      <p:sp>
        <p:nvSpPr>
          <p:cNvPr id="5" name="Retângulo 4"/>
          <p:cNvSpPr/>
          <p:nvPr/>
        </p:nvSpPr>
        <p:spPr>
          <a:xfrm>
            <a:off x="2517912" y="968708"/>
            <a:ext cx="8521149" cy="1785104"/>
          </a:xfrm>
          <a:prstGeom prst="rect">
            <a:avLst/>
          </a:prstGeom>
        </p:spPr>
        <p:txBody>
          <a:bodyPr wrap="square">
            <a:spAutoFit/>
          </a:bodyPr>
          <a:lstStyle/>
          <a:p>
            <a:pPr marL="285750" indent="-285750" algn="just">
              <a:buFont typeface="Wingdings" panose="05000000000000000000" pitchFamily="2" charset="2"/>
              <a:buChar char="ü"/>
            </a:pPr>
            <a:r>
              <a:rPr lang="pt-BR" sz="2200" dirty="0"/>
              <a:t>Negou o acesso às informações da maneira como foi solicitada. Ademais, justificou de forma clara a desproporcionalidade do pedido, tendo em vista que se tratam de mais de 16.000 (dezesseis mil) documentos dispersos em várias unidades do órgão no território nacional.</a:t>
            </a:r>
          </a:p>
        </p:txBody>
      </p:sp>
      <p:sp>
        <p:nvSpPr>
          <p:cNvPr id="6" name="Retângulo 5"/>
          <p:cNvSpPr/>
          <p:nvPr/>
        </p:nvSpPr>
        <p:spPr>
          <a:xfrm>
            <a:off x="2517912" y="4012767"/>
            <a:ext cx="8401879" cy="1446550"/>
          </a:xfrm>
          <a:prstGeom prst="rect">
            <a:avLst/>
          </a:prstGeom>
        </p:spPr>
        <p:txBody>
          <a:bodyPr wrap="square">
            <a:spAutoFit/>
          </a:bodyPr>
          <a:lstStyle/>
          <a:p>
            <a:pPr marL="285750" indent="-285750" algn="just">
              <a:buFont typeface="Wingdings" panose="05000000000000000000" pitchFamily="2" charset="2"/>
              <a:buChar char="ü"/>
            </a:pPr>
            <a:r>
              <a:rPr lang="pt-BR" sz="2200" dirty="0"/>
              <a:t>Em interlocução com o recorrido foi esclarecido que os documentos versam sobre os mais diversos assuntos tratados pela Marinha do  Brasil e pertenciam a mais de trezentas Organizações Militares da Marinha,  espalhadas pelo País e no exterior, incluindo navios. </a:t>
            </a:r>
          </a:p>
        </p:txBody>
      </p:sp>
      <p:sp>
        <p:nvSpPr>
          <p:cNvPr id="7" name="Retângulo 6"/>
          <p:cNvSpPr/>
          <p:nvPr/>
        </p:nvSpPr>
        <p:spPr>
          <a:xfrm>
            <a:off x="2517912" y="5725652"/>
            <a:ext cx="8401879" cy="1107996"/>
          </a:xfrm>
          <a:prstGeom prst="rect">
            <a:avLst/>
          </a:prstGeom>
        </p:spPr>
        <p:txBody>
          <a:bodyPr wrap="square">
            <a:spAutoFit/>
          </a:bodyPr>
          <a:lstStyle/>
          <a:p>
            <a:pPr marL="285750" indent="-285750" algn="just">
              <a:buFont typeface="Wingdings" panose="05000000000000000000" pitchFamily="2" charset="2"/>
              <a:buChar char="ü"/>
            </a:pPr>
            <a:r>
              <a:rPr lang="pt-BR" sz="2200" dirty="0"/>
              <a:t> Ainda que as informações foram desclassificadas, os documentos poderiam possuir eventuais sigilos legais e/ou informações pessoais sensíveis. Devendo ser realizada nova avaliação da documentação.</a:t>
            </a:r>
          </a:p>
        </p:txBody>
      </p:sp>
      <p:sp>
        <p:nvSpPr>
          <p:cNvPr id="11" name="Retângulo 10"/>
          <p:cNvSpPr/>
          <p:nvPr/>
        </p:nvSpPr>
        <p:spPr>
          <a:xfrm>
            <a:off x="2517912" y="2815427"/>
            <a:ext cx="8401879" cy="1107996"/>
          </a:xfrm>
          <a:prstGeom prst="rect">
            <a:avLst/>
          </a:prstGeom>
        </p:spPr>
        <p:txBody>
          <a:bodyPr wrap="square">
            <a:spAutoFit/>
          </a:bodyPr>
          <a:lstStyle/>
          <a:p>
            <a:pPr marL="285750" indent="-285750" algn="just">
              <a:buFont typeface="Wingdings" panose="05000000000000000000" pitchFamily="2" charset="2"/>
              <a:buChar char="ü"/>
            </a:pPr>
            <a:r>
              <a:rPr lang="pt-BR" sz="2200" dirty="0"/>
              <a:t>O recorrido propôs que o recorrente realizasse novos pedidos com o escopo menor e mais específico, que não ultrapasse a quantidade de 15 documentos a serem fornecidos por mês.</a:t>
            </a:r>
          </a:p>
        </p:txBody>
      </p:sp>
    </p:spTree>
    <p:extLst>
      <p:ext uri="{BB962C8B-B14F-4D97-AF65-F5344CB8AC3E}">
        <p14:creationId xmlns:p14="http://schemas.microsoft.com/office/powerpoint/2010/main" val="61950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2747433" y="3923652"/>
            <a:ext cx="8304880" cy="769441"/>
          </a:xfrm>
          <a:prstGeom prst="rect">
            <a:avLst/>
          </a:prstGeom>
        </p:spPr>
        <p:txBody>
          <a:bodyPr wrap="square">
            <a:spAutoFit/>
          </a:bodyPr>
          <a:lstStyle/>
          <a:p>
            <a:pPr marL="342900" indent="-342900">
              <a:buFont typeface="Wingdings" panose="05000000000000000000" pitchFamily="2" charset="2"/>
              <a:buChar char="ü"/>
            </a:pPr>
            <a:r>
              <a:rPr lang="pt-BR" sz="2200" b="1" dirty="0"/>
              <a:t>Desprovimento</a:t>
            </a:r>
            <a:r>
              <a:rPr lang="pt-BR" sz="2200" dirty="0"/>
              <a:t> do recurso, com base nos incisos II e III, do art. 13, do Decreto nº 7.724/2012.</a:t>
            </a:r>
          </a:p>
        </p:txBody>
      </p:sp>
      <p:sp>
        <p:nvSpPr>
          <p:cNvPr id="7" name="Retângulo 6"/>
          <p:cNvSpPr/>
          <p:nvPr/>
        </p:nvSpPr>
        <p:spPr>
          <a:xfrm>
            <a:off x="2747433" y="1494914"/>
            <a:ext cx="8304880" cy="1446550"/>
          </a:xfrm>
          <a:prstGeom prst="rect">
            <a:avLst/>
          </a:prstGeom>
        </p:spPr>
        <p:txBody>
          <a:bodyPr wrap="square">
            <a:spAutoFit/>
          </a:bodyPr>
          <a:lstStyle/>
          <a:p>
            <a:pPr marL="342900" indent="-342900" algn="just">
              <a:buFont typeface="Wingdings" panose="05000000000000000000" pitchFamily="2" charset="2"/>
              <a:buChar char="ü"/>
            </a:pPr>
            <a:r>
              <a:rPr lang="pt-BR" sz="2200"/>
              <a:t>Considerando o emprego de, ao menos dois militares nas menores secretarias (secretarias de navios de 4ª classe da Marinha), pode-se considerar que seriam envolvidos mais de seiscentos militares nas diversas Organizações Militares da Marinha. </a:t>
            </a:r>
          </a:p>
        </p:txBody>
      </p:sp>
      <p:sp>
        <p:nvSpPr>
          <p:cNvPr id="9" name="Retângulo 8"/>
          <p:cNvSpPr/>
          <p:nvPr/>
        </p:nvSpPr>
        <p:spPr>
          <a:xfrm>
            <a:off x="649615" y="4062151"/>
            <a:ext cx="2097818" cy="430887"/>
          </a:xfrm>
          <a:prstGeom prst="rect">
            <a:avLst/>
          </a:prstGeom>
        </p:spPr>
        <p:txBody>
          <a:bodyPr wrap="none">
            <a:spAutoFit/>
          </a:bodyPr>
          <a:lstStyle/>
          <a:p>
            <a:r>
              <a:rPr lang="pt-BR" sz="2200" b="1">
                <a:solidFill>
                  <a:srgbClr val="002060"/>
                </a:solidFill>
              </a:rPr>
              <a:t>Decisão da CGU</a:t>
            </a:r>
          </a:p>
        </p:txBody>
      </p:sp>
    </p:spTree>
    <p:extLst>
      <p:ext uri="{BB962C8B-B14F-4D97-AF65-F5344CB8AC3E}">
        <p14:creationId xmlns:p14="http://schemas.microsoft.com/office/powerpoint/2010/main" val="4084999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237" y="2399118"/>
            <a:ext cx="9827861" cy="3246307"/>
          </a:xfrm>
          <a:prstGeom prst="rect">
            <a:avLst/>
          </a:prstGeom>
          <a:ln>
            <a:solidFill>
              <a:schemeClr val="tx1"/>
            </a:solidFill>
          </a:ln>
        </p:spPr>
      </p:pic>
      <p:pic>
        <p:nvPicPr>
          <p:cNvPr id="8" name="Imagem 7"/>
          <p:cNvPicPr>
            <a:picLocks noChangeAspect="1"/>
          </p:cNvPicPr>
          <p:nvPr/>
        </p:nvPicPr>
        <p:blipFill>
          <a:blip r:embed="rId4"/>
          <a:stretch>
            <a:fillRect/>
          </a:stretch>
        </p:blipFill>
        <p:spPr>
          <a:xfrm>
            <a:off x="9233895" y="853219"/>
            <a:ext cx="1993565" cy="2024047"/>
          </a:xfrm>
          <a:prstGeom prst="rect">
            <a:avLst/>
          </a:prstGeom>
        </p:spPr>
      </p:pic>
      <p:sp>
        <p:nvSpPr>
          <p:cNvPr id="4" name="CaixaDeTexto 3">
            <a:extLst>
              <a:ext uri="{FF2B5EF4-FFF2-40B4-BE49-F238E27FC236}">
                <a16:creationId xmlns:a16="http://schemas.microsoft.com/office/drawing/2014/main" id="{CBCB9DB3-4E6E-4485-BAD2-5E0459EB501B}"/>
              </a:ext>
            </a:extLst>
          </p:cNvPr>
          <p:cNvSpPr txBox="1"/>
          <p:nvPr/>
        </p:nvSpPr>
        <p:spPr>
          <a:xfrm>
            <a:off x="10050887" y="2168285"/>
            <a:ext cx="431583" cy="461665"/>
          </a:xfrm>
          <a:prstGeom prst="rect">
            <a:avLst/>
          </a:prstGeom>
          <a:noFill/>
        </p:spPr>
        <p:txBody>
          <a:bodyPr wrap="square" rtlCol="0">
            <a:spAutoFit/>
          </a:bodyPr>
          <a:lstStyle/>
          <a:p>
            <a:r>
              <a:rPr lang="pt-BR" sz="2400" b="1" dirty="0">
                <a:solidFill>
                  <a:srgbClr val="FF0000"/>
                </a:solidFill>
              </a:rPr>
              <a:t>3</a:t>
            </a:r>
          </a:p>
        </p:txBody>
      </p:sp>
    </p:spTree>
    <p:extLst>
      <p:ext uri="{BB962C8B-B14F-4D97-AF65-F5344CB8AC3E}">
        <p14:creationId xmlns:p14="http://schemas.microsoft.com/office/powerpoint/2010/main" val="2262423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586701" y="1070128"/>
            <a:ext cx="8651141" cy="4401205"/>
          </a:xfrm>
          <a:prstGeom prst="rect">
            <a:avLst/>
          </a:prstGeom>
        </p:spPr>
        <p:txBody>
          <a:bodyPr wrap="square">
            <a:spAutoFit/>
          </a:bodyPr>
          <a:lstStyle/>
          <a:p>
            <a:pPr marL="285750" indent="-285750" algn="just">
              <a:buFont typeface="Wingdings" panose="05000000000000000000" pitchFamily="2" charset="2"/>
              <a:buChar char="ü"/>
            </a:pPr>
            <a:r>
              <a:rPr lang="pt-BR" sz="2000" dirty="0"/>
              <a:t>Verificou-se que o pedido de informação representava ônus excessivo ao órgão requerido, diante do quantitativo de tipos de recursos e da necessidade de selecionar os processos dentro do universo de pedidos de impugnações, glosas, entre outros tipos de recursos, formalizados em todos os estados da federação e que, atualmente, estão em diversos setores de julgamento. </a:t>
            </a:r>
          </a:p>
          <a:p>
            <a:pPr algn="just"/>
            <a:endParaRPr lang="pt-BR" sz="2000" dirty="0"/>
          </a:p>
          <a:p>
            <a:pPr marL="285750" indent="-285750" algn="just">
              <a:buFont typeface="Wingdings" panose="05000000000000000000" pitchFamily="2" charset="2"/>
              <a:buChar char="ü"/>
            </a:pPr>
            <a:r>
              <a:rPr lang="pt-BR" sz="2000" dirty="0"/>
              <a:t>Essa dificuldade decorre do fato de que o órgão não possui um sistema informatizado do qual seja possível levantar e extrair as informações requeridas, inferindo-se que o trabalho teria que ser feito de forma manual consultando-se cada processo. </a:t>
            </a:r>
          </a:p>
          <a:p>
            <a:pPr algn="just"/>
            <a:endParaRPr lang="pt-BR" sz="2000" dirty="0"/>
          </a:p>
          <a:p>
            <a:pPr marL="285750" indent="-285750" algn="just">
              <a:buFont typeface="Wingdings" panose="05000000000000000000" pitchFamily="2" charset="2"/>
              <a:buChar char="ü"/>
            </a:pPr>
            <a:r>
              <a:rPr lang="pt-BR" sz="2000" dirty="0"/>
              <a:t>Neste sentido, constata-se que o atendimento do pedido enseja trabalhos adicionais de análise e sistematização de dados, nos termos do art. 13, inciso III do Decreto nº 7.724/2012.</a:t>
            </a:r>
          </a:p>
        </p:txBody>
      </p:sp>
      <p:sp>
        <p:nvSpPr>
          <p:cNvPr id="5" name="Retângulo 4"/>
          <p:cNvSpPr/>
          <p:nvPr/>
        </p:nvSpPr>
        <p:spPr>
          <a:xfrm>
            <a:off x="305058" y="2259342"/>
            <a:ext cx="2072398" cy="707886"/>
          </a:xfrm>
          <a:prstGeom prst="rect">
            <a:avLst/>
          </a:prstGeom>
        </p:spPr>
        <p:txBody>
          <a:bodyPr wrap="square">
            <a:spAutoFit/>
          </a:bodyPr>
          <a:lstStyle/>
          <a:p>
            <a:pPr algn="ctr"/>
            <a:r>
              <a:rPr lang="pt-BR" sz="2000" b="1">
                <a:solidFill>
                  <a:srgbClr val="002060"/>
                </a:solidFill>
              </a:rPr>
              <a:t>Destaque da análise.</a:t>
            </a:r>
          </a:p>
        </p:txBody>
      </p:sp>
      <p:sp>
        <p:nvSpPr>
          <p:cNvPr id="6" name="Retângulo 5"/>
          <p:cNvSpPr/>
          <p:nvPr/>
        </p:nvSpPr>
        <p:spPr>
          <a:xfrm>
            <a:off x="2586700" y="5586992"/>
            <a:ext cx="8651141" cy="1015663"/>
          </a:xfrm>
          <a:prstGeom prst="rect">
            <a:avLst/>
          </a:prstGeom>
        </p:spPr>
        <p:txBody>
          <a:bodyPr wrap="square">
            <a:spAutoFit/>
          </a:bodyPr>
          <a:lstStyle/>
          <a:p>
            <a:pPr marL="285750" indent="-285750">
              <a:buFont typeface="Wingdings" panose="05000000000000000000" pitchFamily="2" charset="2"/>
              <a:buChar char="ü"/>
            </a:pPr>
            <a:r>
              <a:rPr lang="pt-BR" sz="2000" b="1" dirty="0"/>
              <a:t>Desprovimento</a:t>
            </a:r>
            <a:r>
              <a:rPr lang="pt-BR" sz="2000" dirty="0"/>
              <a:t>, uma vez que restou caracterizado que o atendimento do pedido enseja trabalhos adicionais de análise e consolidação de dados, conforme o disposto no inciso III do artigo 13 do Decreto nº 7.724/2012.</a:t>
            </a:r>
          </a:p>
        </p:txBody>
      </p:sp>
      <p:sp>
        <p:nvSpPr>
          <p:cNvPr id="8" name="Retângulo 7"/>
          <p:cNvSpPr/>
          <p:nvPr/>
        </p:nvSpPr>
        <p:spPr>
          <a:xfrm>
            <a:off x="305058" y="5586992"/>
            <a:ext cx="1857945" cy="400110"/>
          </a:xfrm>
          <a:prstGeom prst="rect">
            <a:avLst/>
          </a:prstGeom>
        </p:spPr>
        <p:txBody>
          <a:bodyPr wrap="none">
            <a:spAutoFit/>
          </a:bodyPr>
          <a:lstStyle/>
          <a:p>
            <a:r>
              <a:rPr lang="pt-BR" sz="2000" b="1">
                <a:solidFill>
                  <a:srgbClr val="002060"/>
                </a:solidFill>
              </a:rPr>
              <a:t>Decisão da CGU</a:t>
            </a:r>
          </a:p>
        </p:txBody>
      </p:sp>
    </p:spTree>
    <p:extLst>
      <p:ext uri="{BB962C8B-B14F-4D97-AF65-F5344CB8AC3E}">
        <p14:creationId xmlns:p14="http://schemas.microsoft.com/office/powerpoint/2010/main" val="1454233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9936261" y="1012245"/>
            <a:ext cx="1993565" cy="2024047"/>
          </a:xfrm>
          <a:prstGeom prst="rect">
            <a:avLst/>
          </a:prstGeom>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687" y="872709"/>
            <a:ext cx="8371226" cy="5985291"/>
          </a:xfrm>
          <a:prstGeom prst="rect">
            <a:avLst/>
          </a:prstGeom>
        </p:spPr>
      </p:pic>
      <p:sp>
        <p:nvSpPr>
          <p:cNvPr id="5" name="CaixaDeTexto 4">
            <a:extLst>
              <a:ext uri="{FF2B5EF4-FFF2-40B4-BE49-F238E27FC236}">
                <a16:creationId xmlns:a16="http://schemas.microsoft.com/office/drawing/2014/main" id="{C9FB8F97-1357-422D-9A81-6DB207126516}"/>
              </a:ext>
            </a:extLst>
          </p:cNvPr>
          <p:cNvSpPr txBox="1"/>
          <p:nvPr/>
        </p:nvSpPr>
        <p:spPr>
          <a:xfrm>
            <a:off x="10628244" y="2239617"/>
            <a:ext cx="424069" cy="461665"/>
          </a:xfrm>
          <a:prstGeom prst="rect">
            <a:avLst/>
          </a:prstGeom>
          <a:noFill/>
        </p:spPr>
        <p:txBody>
          <a:bodyPr wrap="square" rtlCol="0">
            <a:spAutoFit/>
          </a:bodyPr>
          <a:lstStyle/>
          <a:p>
            <a:r>
              <a:rPr lang="pt-BR" sz="2400" b="1" dirty="0">
                <a:solidFill>
                  <a:srgbClr val="FF0000"/>
                </a:solidFill>
              </a:rPr>
              <a:t>4</a:t>
            </a:r>
          </a:p>
        </p:txBody>
      </p:sp>
    </p:spTree>
    <p:extLst>
      <p:ext uri="{BB962C8B-B14F-4D97-AF65-F5344CB8AC3E}">
        <p14:creationId xmlns:p14="http://schemas.microsoft.com/office/powerpoint/2010/main" val="527576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690189" y="1296686"/>
            <a:ext cx="8136836" cy="2800767"/>
          </a:xfrm>
          <a:prstGeom prst="rect">
            <a:avLst/>
          </a:prstGeom>
        </p:spPr>
        <p:txBody>
          <a:bodyPr wrap="square">
            <a:spAutoFit/>
          </a:bodyPr>
          <a:lstStyle/>
          <a:p>
            <a:pPr marL="285750" indent="-285750" algn="just">
              <a:buFont typeface="Wingdings" panose="05000000000000000000" pitchFamily="2" charset="2"/>
              <a:buChar char="ü"/>
            </a:pPr>
            <a:r>
              <a:rPr lang="pt-BR" sz="2200" dirty="0"/>
              <a:t>Não se observou a negativa de acesso, pois o pedido apresenta teor de consulta, que se caracteriza quando o requerente deseja obter do recorrido um pronunciamento sobre uma situação hipotética, com interpretação da legislação afeta ao caso, não se tratando, assim, de um pedido de acesso à uma informação pronta e disponível, conforme disposto nos </a:t>
            </a:r>
            <a:r>
              <a:rPr lang="pt-BR" sz="2200" dirty="0" err="1"/>
              <a:t>arts</a:t>
            </a:r>
            <a:r>
              <a:rPr lang="pt-BR" sz="2200" dirty="0"/>
              <a:t>. 4º e 7º da Lei de Acesso à informação e no art. 3º do Decreto nº 7.724/2012 que a regulamenta. </a:t>
            </a:r>
          </a:p>
        </p:txBody>
      </p:sp>
      <p:sp>
        <p:nvSpPr>
          <p:cNvPr id="5" name="Retângulo 4"/>
          <p:cNvSpPr/>
          <p:nvPr/>
        </p:nvSpPr>
        <p:spPr>
          <a:xfrm>
            <a:off x="2690189" y="4395787"/>
            <a:ext cx="8136836" cy="2462213"/>
          </a:xfrm>
          <a:prstGeom prst="rect">
            <a:avLst/>
          </a:prstGeom>
        </p:spPr>
        <p:txBody>
          <a:bodyPr wrap="square">
            <a:spAutoFit/>
          </a:bodyPr>
          <a:lstStyle/>
          <a:p>
            <a:pPr marL="285750" indent="-285750" algn="just">
              <a:buFont typeface="Wingdings" panose="05000000000000000000" pitchFamily="2" charset="2"/>
              <a:buChar char="ü"/>
            </a:pPr>
            <a:r>
              <a:rPr lang="pt-BR" sz="2200" b="1" dirty="0"/>
              <a:t>Não conhecimento </a:t>
            </a:r>
            <a:r>
              <a:rPr lang="pt-BR" sz="2200" dirty="0"/>
              <a:t>do recurso, pois o pedido está fora do escopo da Lei de Acesso à informação, não estando abrangido pelo disposto nos </a:t>
            </a:r>
            <a:r>
              <a:rPr lang="pt-BR" sz="2200" dirty="0" err="1"/>
              <a:t>arts</a:t>
            </a:r>
            <a:r>
              <a:rPr lang="pt-BR" sz="2200" dirty="0"/>
              <a:t>. 4º e 7º da Lei nº 12.527/2011, tendo em vista que esta possui a finalidade de permitir à sociedade o acesso a documentos ou informações públicas disponíveis, contidas em registros públicos, não se incluindo, assim, a consulta ou análise de legislação.</a:t>
            </a:r>
          </a:p>
        </p:txBody>
      </p:sp>
      <p:sp>
        <p:nvSpPr>
          <p:cNvPr id="6" name="Retângulo 5"/>
          <p:cNvSpPr/>
          <p:nvPr/>
        </p:nvSpPr>
        <p:spPr>
          <a:xfrm>
            <a:off x="246732" y="2312350"/>
            <a:ext cx="2072398" cy="769441"/>
          </a:xfrm>
          <a:prstGeom prst="rect">
            <a:avLst/>
          </a:prstGeom>
        </p:spPr>
        <p:txBody>
          <a:bodyPr wrap="square">
            <a:spAutoFit/>
          </a:bodyPr>
          <a:lstStyle/>
          <a:p>
            <a:pPr algn="ctr"/>
            <a:r>
              <a:rPr lang="pt-BR" sz="2200" b="1">
                <a:solidFill>
                  <a:srgbClr val="002060"/>
                </a:solidFill>
              </a:rPr>
              <a:t>Destaque da análise.</a:t>
            </a:r>
          </a:p>
        </p:txBody>
      </p:sp>
      <p:sp>
        <p:nvSpPr>
          <p:cNvPr id="8" name="Retângulo 7"/>
          <p:cNvSpPr/>
          <p:nvPr/>
        </p:nvSpPr>
        <p:spPr>
          <a:xfrm>
            <a:off x="437580" y="4803003"/>
            <a:ext cx="2097818" cy="430887"/>
          </a:xfrm>
          <a:prstGeom prst="rect">
            <a:avLst/>
          </a:prstGeom>
        </p:spPr>
        <p:txBody>
          <a:bodyPr wrap="none">
            <a:spAutoFit/>
          </a:bodyPr>
          <a:lstStyle/>
          <a:p>
            <a:r>
              <a:rPr lang="pt-BR" sz="2200" b="1">
                <a:solidFill>
                  <a:srgbClr val="002060"/>
                </a:solidFill>
              </a:rPr>
              <a:t>Decisão da CGU</a:t>
            </a:r>
          </a:p>
        </p:txBody>
      </p:sp>
    </p:spTree>
    <p:extLst>
      <p:ext uri="{BB962C8B-B14F-4D97-AF65-F5344CB8AC3E}">
        <p14:creationId xmlns:p14="http://schemas.microsoft.com/office/powerpoint/2010/main" val="4030290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1423" r="1855" b="1386"/>
          <a:stretch/>
        </p:blipFill>
        <p:spPr>
          <a:xfrm>
            <a:off x="901149" y="762952"/>
            <a:ext cx="10654748" cy="5823379"/>
          </a:xfrm>
          <a:prstGeom prst="rect">
            <a:avLst/>
          </a:prstGeom>
        </p:spPr>
      </p:pic>
      <p:pic>
        <p:nvPicPr>
          <p:cNvPr id="6" name="Imagem 5"/>
          <p:cNvPicPr>
            <a:picLocks noChangeAspect="1"/>
          </p:cNvPicPr>
          <p:nvPr/>
        </p:nvPicPr>
        <p:blipFill>
          <a:blip r:embed="rId4"/>
          <a:stretch>
            <a:fillRect/>
          </a:stretch>
        </p:blipFill>
        <p:spPr>
          <a:xfrm>
            <a:off x="248820" y="2621752"/>
            <a:ext cx="1304657" cy="1322947"/>
          </a:xfrm>
          <a:prstGeom prst="rect">
            <a:avLst/>
          </a:prstGeom>
        </p:spPr>
      </p:pic>
    </p:spTree>
    <p:extLst>
      <p:ext uri="{BB962C8B-B14F-4D97-AF65-F5344CB8AC3E}">
        <p14:creationId xmlns:p14="http://schemas.microsoft.com/office/powerpoint/2010/main" val="2504420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6DBE0E21-29B3-475B-8D5C-6EE85AD2489A}"/>
              </a:ext>
            </a:extLst>
          </p:cNvPr>
          <p:cNvSpPr>
            <a:spLocks noGrp="1"/>
          </p:cNvSpPr>
          <p:nvPr>
            <p:ph idx="1"/>
          </p:nvPr>
        </p:nvSpPr>
        <p:spPr>
          <a:xfrm>
            <a:off x="705678" y="1984651"/>
            <a:ext cx="10112566" cy="4351338"/>
          </a:xfrm>
        </p:spPr>
        <p:txBody>
          <a:bodyPr>
            <a:normAutofit fontScale="85000" lnSpcReduction="10000"/>
          </a:bodyPr>
          <a:lstStyle/>
          <a:p>
            <a:pPr>
              <a:lnSpc>
                <a:spcPct val="150000"/>
              </a:lnSpc>
            </a:pPr>
            <a:r>
              <a:rPr lang="pt-BR" sz="3000" b="1" dirty="0"/>
              <a:t>TOTAL DE RECURSOS À CGU (desde junho/2012): </a:t>
            </a:r>
            <a:r>
              <a:rPr lang="pt-BR" sz="3800" b="1" dirty="0">
                <a:solidFill>
                  <a:schemeClr val="accent5">
                    <a:lumMod val="75000"/>
                  </a:schemeClr>
                </a:solidFill>
              </a:rPr>
              <a:t>11.972</a:t>
            </a:r>
            <a:endParaRPr lang="pt-BR" sz="3000" b="1" dirty="0">
              <a:solidFill>
                <a:schemeClr val="accent5">
                  <a:lumMod val="75000"/>
                </a:schemeClr>
              </a:solidFill>
            </a:endParaRPr>
          </a:p>
          <a:p>
            <a:pPr>
              <a:lnSpc>
                <a:spcPct val="150000"/>
              </a:lnSpc>
            </a:pPr>
            <a:r>
              <a:rPr lang="pt-BR" sz="3000" b="1" dirty="0"/>
              <a:t>RECURSOS INTERPOSTOS EM 2019: 1.268</a:t>
            </a:r>
            <a:r>
              <a:rPr lang="pt-BR" sz="3000" dirty="0"/>
              <a:t> (média 158 recursos/mês)</a:t>
            </a:r>
          </a:p>
          <a:p>
            <a:pPr>
              <a:lnSpc>
                <a:spcPct val="150000"/>
              </a:lnSpc>
            </a:pPr>
            <a:r>
              <a:rPr lang="pt-BR" sz="3000" b="1" dirty="0"/>
              <a:t>RECURSOS JULGADOS EM 2019: 980</a:t>
            </a:r>
            <a:endParaRPr lang="pt-BR" sz="3000" dirty="0"/>
          </a:p>
          <a:p>
            <a:pPr marL="0" indent="0">
              <a:lnSpc>
                <a:spcPct val="150000"/>
              </a:lnSpc>
              <a:buNone/>
            </a:pPr>
            <a:endParaRPr lang="pt-BR" i="1" dirty="0"/>
          </a:p>
          <a:p>
            <a:pPr marL="0" indent="0" algn="r">
              <a:lnSpc>
                <a:spcPct val="100000"/>
              </a:lnSpc>
              <a:spcBef>
                <a:spcPts val="600"/>
              </a:spcBef>
              <a:buNone/>
            </a:pPr>
            <a:endParaRPr lang="pt-BR" i="1" dirty="0"/>
          </a:p>
          <a:p>
            <a:pPr marL="0" indent="0" algn="r">
              <a:lnSpc>
                <a:spcPct val="100000"/>
              </a:lnSpc>
              <a:spcBef>
                <a:spcPts val="600"/>
              </a:spcBef>
              <a:buNone/>
            </a:pPr>
            <a:r>
              <a:rPr lang="pt-BR" i="1" dirty="0"/>
              <a:t>Data de referência: 2/9/2019</a:t>
            </a:r>
          </a:p>
          <a:p>
            <a:pPr marL="0" indent="0" algn="r">
              <a:lnSpc>
                <a:spcPct val="100000"/>
              </a:lnSpc>
              <a:spcBef>
                <a:spcPts val="600"/>
              </a:spcBef>
              <a:buNone/>
            </a:pPr>
            <a:r>
              <a:rPr lang="pt-BR" i="1" dirty="0"/>
              <a:t>Fonte: Controle de Recursos CGRAI</a:t>
            </a:r>
          </a:p>
        </p:txBody>
      </p:sp>
      <p:sp>
        <p:nvSpPr>
          <p:cNvPr id="4" name="Retângulo 3">
            <a:extLst>
              <a:ext uri="{FF2B5EF4-FFF2-40B4-BE49-F238E27FC236}">
                <a16:creationId xmlns:a16="http://schemas.microsoft.com/office/drawing/2014/main" id="{19B6E1F7-7C0A-420E-881D-146BF5270AD5}"/>
              </a:ext>
            </a:extLst>
          </p:cNvPr>
          <p:cNvSpPr/>
          <p:nvPr/>
        </p:nvSpPr>
        <p:spPr>
          <a:xfrm>
            <a:off x="891210" y="1294988"/>
            <a:ext cx="1984839" cy="584775"/>
          </a:xfrm>
          <a:prstGeom prst="rect">
            <a:avLst/>
          </a:prstGeom>
        </p:spPr>
        <p:txBody>
          <a:bodyPr wrap="none">
            <a:spAutoFit/>
          </a:bodyPr>
          <a:lstStyle/>
          <a:p>
            <a:pPr lvl="0">
              <a:defRPr/>
            </a:pPr>
            <a:r>
              <a:rPr lang="pt-BR" sz="3200" b="1" kern="0" dirty="0">
                <a:solidFill>
                  <a:schemeClr val="tx2"/>
                </a:solidFill>
              </a:rPr>
              <a:t>NÚMEROS</a:t>
            </a:r>
          </a:p>
        </p:txBody>
      </p:sp>
    </p:spTree>
    <p:extLst>
      <p:ext uri="{BB962C8B-B14F-4D97-AF65-F5344CB8AC3E}">
        <p14:creationId xmlns:p14="http://schemas.microsoft.com/office/powerpoint/2010/main" val="4147969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273236" y="2841606"/>
            <a:ext cx="2072398" cy="769441"/>
          </a:xfrm>
          <a:prstGeom prst="rect">
            <a:avLst/>
          </a:prstGeom>
        </p:spPr>
        <p:txBody>
          <a:bodyPr wrap="square">
            <a:spAutoFit/>
          </a:bodyPr>
          <a:lstStyle/>
          <a:p>
            <a:pPr algn="ctr"/>
            <a:r>
              <a:rPr lang="pt-BR" sz="2200" b="1">
                <a:solidFill>
                  <a:srgbClr val="002060"/>
                </a:solidFill>
              </a:rPr>
              <a:t>Destaque da análise.</a:t>
            </a:r>
          </a:p>
        </p:txBody>
      </p:sp>
      <p:sp>
        <p:nvSpPr>
          <p:cNvPr id="5" name="Retângulo 4"/>
          <p:cNvSpPr/>
          <p:nvPr/>
        </p:nvSpPr>
        <p:spPr>
          <a:xfrm>
            <a:off x="2345634" y="1335231"/>
            <a:ext cx="8918713" cy="5509200"/>
          </a:xfrm>
          <a:prstGeom prst="rect">
            <a:avLst/>
          </a:prstGeom>
        </p:spPr>
        <p:txBody>
          <a:bodyPr wrap="square">
            <a:spAutoFit/>
          </a:bodyPr>
          <a:lstStyle/>
          <a:p>
            <a:pPr marL="285750" indent="-285750" algn="just">
              <a:buFont typeface="Wingdings" panose="05000000000000000000" pitchFamily="2" charset="2"/>
              <a:buChar char="ü"/>
            </a:pPr>
            <a:r>
              <a:rPr lang="pt-BR" sz="2200" dirty="0"/>
              <a:t>O órgão informou que o processo solicitado tratava de levantamento de dados referentes a aquisições de medicamentos realizadas no âmbito do MS, em que as empresas contratadas utilizaram preço acima do PMVG. </a:t>
            </a:r>
          </a:p>
          <a:p>
            <a:pPr marL="285750" indent="-285750" algn="just">
              <a:buFont typeface="Wingdings" panose="05000000000000000000" pitchFamily="2" charset="2"/>
              <a:buChar char="ü"/>
            </a:pPr>
            <a:endParaRPr lang="pt-BR" sz="2200" dirty="0"/>
          </a:p>
          <a:p>
            <a:pPr marL="285750" indent="-285750" algn="just">
              <a:buFont typeface="Wingdings" panose="05000000000000000000" pitchFamily="2" charset="2"/>
              <a:buChar char="ü"/>
            </a:pPr>
            <a:r>
              <a:rPr lang="pt-BR" sz="2200" dirty="0"/>
              <a:t>Que o objetivo do levantamento era um eventual pedido de ressarcimento do valor excedente ao erário mediante procedimento administrativo específico. </a:t>
            </a:r>
          </a:p>
          <a:p>
            <a:pPr marL="285750" indent="-285750" algn="just">
              <a:buFont typeface="Wingdings" panose="05000000000000000000" pitchFamily="2" charset="2"/>
              <a:buChar char="ü"/>
            </a:pPr>
            <a:endParaRPr lang="pt-BR" sz="2200" dirty="0"/>
          </a:p>
          <a:p>
            <a:pPr marL="285750" indent="-285750" algn="just">
              <a:buFont typeface="Wingdings" panose="05000000000000000000" pitchFamily="2" charset="2"/>
              <a:buChar char="ü"/>
            </a:pPr>
            <a:r>
              <a:rPr lang="pt-BR" sz="2200" dirty="0"/>
              <a:t>Confirmou que como o levantamento não havia sido concluído e que às empresas envolvidas tinham sido notificadas sobre o processo, ponderou-se  que  a disponibilização parcial ou total das informações prejudicaria a tomada de decisão da autoridade competente, além de expor as empresas envolvidas.</a:t>
            </a:r>
          </a:p>
          <a:p>
            <a:pPr marL="285750" indent="-285750" algn="just">
              <a:buFont typeface="Wingdings" panose="05000000000000000000" pitchFamily="2" charset="2"/>
              <a:buChar char="ü"/>
            </a:pPr>
            <a:endParaRPr lang="pt-BR" sz="2200" dirty="0"/>
          </a:p>
          <a:p>
            <a:pPr algn="just"/>
            <a:endParaRPr lang="pt-BR" sz="2200" dirty="0"/>
          </a:p>
          <a:p>
            <a:pPr marL="285750" indent="-285750" algn="just">
              <a:buFont typeface="Wingdings" panose="05000000000000000000" pitchFamily="2" charset="2"/>
              <a:buChar char="ü"/>
            </a:pPr>
            <a:endParaRPr lang="pt-BR" sz="2200" dirty="0"/>
          </a:p>
        </p:txBody>
      </p:sp>
    </p:spTree>
    <p:extLst>
      <p:ext uri="{BB962C8B-B14F-4D97-AF65-F5344CB8AC3E}">
        <p14:creationId xmlns:p14="http://schemas.microsoft.com/office/powerpoint/2010/main" val="1878765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773938" y="1946966"/>
            <a:ext cx="8516915" cy="1785104"/>
          </a:xfrm>
          <a:prstGeom prst="rect">
            <a:avLst/>
          </a:prstGeom>
        </p:spPr>
        <p:txBody>
          <a:bodyPr wrap="square">
            <a:spAutoFit/>
          </a:bodyPr>
          <a:lstStyle/>
          <a:p>
            <a:pPr marL="742950" lvl="1" indent="-285750" algn="just">
              <a:buFont typeface="Arial" panose="020B0604020202020204" pitchFamily="34" charset="0"/>
              <a:buChar char="•"/>
            </a:pPr>
            <a:r>
              <a:rPr lang="pt-BR" sz="2200"/>
              <a:t> expor indevidamente os possíveis fornecedores envolvidos antes de uma conclusão do levantamento e da apuração dos dados.</a:t>
            </a:r>
          </a:p>
          <a:p>
            <a:pPr marL="285750" indent="-285750" algn="just">
              <a:buFont typeface="Arial" panose="020B0604020202020204" pitchFamily="34" charset="0"/>
              <a:buChar char="•"/>
            </a:pPr>
            <a:endParaRPr lang="pt-BR" sz="2200"/>
          </a:p>
          <a:p>
            <a:pPr marL="742950" lvl="1" indent="-285750" algn="just">
              <a:buFont typeface="Arial" panose="020B0604020202020204" pitchFamily="34" charset="0"/>
              <a:buChar char="•"/>
            </a:pPr>
            <a:r>
              <a:rPr lang="pt-BR" sz="2200"/>
              <a:t> prejudicar a efetividade da própria análise em curso e da tomada de decisão.</a:t>
            </a:r>
          </a:p>
        </p:txBody>
      </p:sp>
      <p:sp>
        <p:nvSpPr>
          <p:cNvPr id="3" name="Retângulo 2"/>
          <p:cNvSpPr/>
          <p:nvPr/>
        </p:nvSpPr>
        <p:spPr>
          <a:xfrm>
            <a:off x="2442631" y="3595276"/>
            <a:ext cx="8516915" cy="769441"/>
          </a:xfrm>
          <a:prstGeom prst="rect">
            <a:avLst/>
          </a:prstGeom>
        </p:spPr>
        <p:txBody>
          <a:bodyPr wrap="square">
            <a:spAutoFit/>
          </a:bodyPr>
          <a:lstStyle/>
          <a:p>
            <a:pPr marL="285750" indent="-285750" algn="just">
              <a:buFont typeface="Wingdings" panose="05000000000000000000" pitchFamily="2" charset="2"/>
              <a:buChar char="ü"/>
            </a:pPr>
            <a:r>
              <a:rPr lang="pt-BR" sz="2200"/>
              <a:t>O órgão apresentou um resumo do que se tratava o processo, seu objetivo e foi informada a situação em que se encontrava.</a:t>
            </a:r>
          </a:p>
        </p:txBody>
      </p:sp>
      <p:sp>
        <p:nvSpPr>
          <p:cNvPr id="4" name="Retângulo 3"/>
          <p:cNvSpPr/>
          <p:nvPr/>
        </p:nvSpPr>
        <p:spPr>
          <a:xfrm rot="10800000" flipV="1">
            <a:off x="2570921" y="4609235"/>
            <a:ext cx="8388625" cy="1785104"/>
          </a:xfrm>
          <a:prstGeom prst="rect">
            <a:avLst/>
          </a:prstGeom>
        </p:spPr>
        <p:txBody>
          <a:bodyPr wrap="square">
            <a:spAutoFit/>
          </a:bodyPr>
          <a:lstStyle/>
          <a:p>
            <a:pPr marL="285750" indent="-285750" algn="just">
              <a:buFont typeface="Wingdings" panose="05000000000000000000" pitchFamily="2" charset="2"/>
              <a:buChar char="ü"/>
            </a:pPr>
            <a:r>
              <a:rPr lang="pt-BR" sz="2200" b="1" dirty="0"/>
              <a:t>Desprovimento</a:t>
            </a:r>
            <a:r>
              <a:rPr lang="pt-BR" sz="2200" dirty="0"/>
              <a:t> do recurso com base art. 7º, § 3º, da Lei nº 12.527/2011, visto que o processo solicitado se encontra em andamento e corresponde a um documento preparatório, sendo que o órgão apresentou argumentos que evidenciam o potencial prejuízo com a divulgação do documento antes da tomada de decisão.</a:t>
            </a:r>
          </a:p>
        </p:txBody>
      </p:sp>
      <p:sp>
        <p:nvSpPr>
          <p:cNvPr id="8" name="Retângulo 7"/>
          <p:cNvSpPr/>
          <p:nvPr/>
        </p:nvSpPr>
        <p:spPr>
          <a:xfrm>
            <a:off x="344815" y="5176510"/>
            <a:ext cx="2097818" cy="430887"/>
          </a:xfrm>
          <a:prstGeom prst="rect">
            <a:avLst/>
          </a:prstGeom>
        </p:spPr>
        <p:txBody>
          <a:bodyPr wrap="none">
            <a:spAutoFit/>
          </a:bodyPr>
          <a:lstStyle/>
          <a:p>
            <a:r>
              <a:rPr lang="pt-BR" sz="2200" b="1">
                <a:solidFill>
                  <a:srgbClr val="002060"/>
                </a:solidFill>
              </a:rPr>
              <a:t>Decisão da CGU</a:t>
            </a:r>
          </a:p>
        </p:txBody>
      </p:sp>
      <p:sp>
        <p:nvSpPr>
          <p:cNvPr id="9" name="Retângulo 8"/>
          <p:cNvSpPr/>
          <p:nvPr/>
        </p:nvSpPr>
        <p:spPr>
          <a:xfrm>
            <a:off x="2570921" y="1012063"/>
            <a:ext cx="8291627" cy="769441"/>
          </a:xfrm>
          <a:prstGeom prst="rect">
            <a:avLst/>
          </a:prstGeom>
        </p:spPr>
        <p:txBody>
          <a:bodyPr wrap="square">
            <a:spAutoFit/>
          </a:bodyPr>
          <a:lstStyle/>
          <a:p>
            <a:pPr marL="285750" indent="-285750" algn="just">
              <a:buFont typeface="Wingdings" panose="05000000000000000000" pitchFamily="2" charset="2"/>
              <a:buChar char="ü"/>
            </a:pPr>
            <a:r>
              <a:rPr lang="pt-BR" sz="2200"/>
              <a:t>Foi possível observar, no caso em pauta, a existência dos dois riscos na disponibilização do processo: </a:t>
            </a:r>
          </a:p>
        </p:txBody>
      </p:sp>
    </p:spTree>
    <p:extLst>
      <p:ext uri="{BB962C8B-B14F-4D97-AF65-F5344CB8AC3E}">
        <p14:creationId xmlns:p14="http://schemas.microsoft.com/office/powerpoint/2010/main" val="4170964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m relacionada">
            <a:extLst>
              <a:ext uri="{FF2B5EF4-FFF2-40B4-BE49-F238E27FC236}">
                <a16:creationId xmlns:a16="http://schemas.microsoft.com/office/drawing/2014/main" id="{FF8BD9DA-96E9-4433-A101-48354C026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948" y="1910092"/>
            <a:ext cx="9692254" cy="4153823"/>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Conteúdo 2">
            <a:extLst>
              <a:ext uri="{FF2B5EF4-FFF2-40B4-BE49-F238E27FC236}">
                <a16:creationId xmlns:a16="http://schemas.microsoft.com/office/drawing/2014/main" id="{577A1574-A3AA-48B8-BAC0-A4FC9D91E2C4}"/>
              </a:ext>
            </a:extLst>
          </p:cNvPr>
          <p:cNvSpPr>
            <a:spLocks noGrp="1"/>
          </p:cNvSpPr>
          <p:nvPr>
            <p:ph idx="1"/>
          </p:nvPr>
        </p:nvSpPr>
        <p:spPr>
          <a:xfrm>
            <a:off x="4890959" y="3440080"/>
            <a:ext cx="3315159" cy="1093845"/>
          </a:xfrm>
        </p:spPr>
        <p:txBody>
          <a:bodyPr>
            <a:normAutofit/>
          </a:bodyPr>
          <a:lstStyle/>
          <a:p>
            <a:pPr marL="0" indent="0">
              <a:buNone/>
            </a:pPr>
            <a:r>
              <a:rPr lang="pt-BR" sz="5400" b="1" dirty="0">
                <a:solidFill>
                  <a:schemeClr val="accent5">
                    <a:lumMod val="75000"/>
                  </a:schemeClr>
                </a:solidFill>
              </a:rPr>
              <a:t>DÚVIDAS</a:t>
            </a:r>
          </a:p>
        </p:txBody>
      </p:sp>
    </p:spTree>
    <p:extLst>
      <p:ext uri="{BB962C8B-B14F-4D97-AF65-F5344CB8AC3E}">
        <p14:creationId xmlns:p14="http://schemas.microsoft.com/office/powerpoint/2010/main" val="295566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A06167B-E3AD-45BB-BB14-5610782070C4}"/>
              </a:ext>
            </a:extLst>
          </p:cNvPr>
          <p:cNvSpPr>
            <a:spLocks noGrp="1"/>
          </p:cNvSpPr>
          <p:nvPr>
            <p:ph idx="1"/>
          </p:nvPr>
        </p:nvSpPr>
        <p:spPr>
          <a:xfrm>
            <a:off x="838200" y="1764314"/>
            <a:ext cx="10515600" cy="4543722"/>
          </a:xfrm>
        </p:spPr>
        <p:txBody>
          <a:bodyPr>
            <a:noAutofit/>
          </a:bodyPr>
          <a:lstStyle/>
          <a:p>
            <a:pPr>
              <a:lnSpc>
                <a:spcPct val="150000"/>
              </a:lnSpc>
            </a:pPr>
            <a:r>
              <a:rPr lang="pt-BR" sz="2300" dirty="0"/>
              <a:t>Lei nº 12.527/2011 - LAI</a:t>
            </a:r>
          </a:p>
          <a:p>
            <a:pPr>
              <a:lnSpc>
                <a:spcPct val="150000"/>
              </a:lnSpc>
            </a:pPr>
            <a:r>
              <a:rPr lang="pt-BR" sz="2300" dirty="0"/>
              <a:t>Decreto nº 7.724/2012 (regulamento)</a:t>
            </a:r>
          </a:p>
          <a:p>
            <a:pPr>
              <a:lnSpc>
                <a:spcPct val="150000"/>
              </a:lnSpc>
            </a:pPr>
            <a:r>
              <a:rPr lang="pt-BR" sz="2300" dirty="0"/>
              <a:t>Súmulas CMRI</a:t>
            </a:r>
          </a:p>
          <a:p>
            <a:pPr>
              <a:lnSpc>
                <a:spcPct val="150000"/>
              </a:lnSpc>
            </a:pPr>
            <a:r>
              <a:rPr lang="pt-BR" sz="2300" dirty="0"/>
              <a:t>Julgados precedentes (CGU e CMRI)</a:t>
            </a:r>
          </a:p>
          <a:p>
            <a:pPr>
              <a:lnSpc>
                <a:spcPct val="150000"/>
              </a:lnSpc>
            </a:pPr>
            <a:r>
              <a:rPr lang="pt-BR" sz="2300" dirty="0"/>
              <a:t>Legislações específicas – Caso concreto</a:t>
            </a:r>
          </a:p>
          <a:p>
            <a:pPr>
              <a:lnSpc>
                <a:spcPct val="150000"/>
              </a:lnSpc>
            </a:pPr>
            <a:r>
              <a:rPr lang="pt-BR" sz="2300" dirty="0"/>
              <a:t>Interlocução com o órgão/entidade</a:t>
            </a:r>
          </a:p>
        </p:txBody>
      </p:sp>
      <p:sp>
        <p:nvSpPr>
          <p:cNvPr id="4" name="Retângulo 3">
            <a:extLst>
              <a:ext uri="{FF2B5EF4-FFF2-40B4-BE49-F238E27FC236}">
                <a16:creationId xmlns:a16="http://schemas.microsoft.com/office/drawing/2014/main" id="{C31894DA-1763-4218-985B-6ED237363D58}"/>
              </a:ext>
            </a:extLst>
          </p:cNvPr>
          <p:cNvSpPr/>
          <p:nvPr/>
        </p:nvSpPr>
        <p:spPr>
          <a:xfrm>
            <a:off x="838200" y="1061077"/>
            <a:ext cx="10120078" cy="584775"/>
          </a:xfrm>
          <a:prstGeom prst="rect">
            <a:avLst/>
          </a:prstGeom>
        </p:spPr>
        <p:txBody>
          <a:bodyPr wrap="none">
            <a:spAutoFit/>
          </a:bodyPr>
          <a:lstStyle/>
          <a:p>
            <a:pPr lvl="0">
              <a:defRPr/>
            </a:pPr>
            <a:r>
              <a:rPr lang="pt-BR" sz="3200" b="1" kern="0" dirty="0">
                <a:solidFill>
                  <a:schemeClr val="tx2"/>
                </a:solidFill>
              </a:rPr>
              <a:t>FUNDAMENTOS PARA ANÁLISE E DECISÃO DOS RECURSOS</a:t>
            </a:r>
          </a:p>
        </p:txBody>
      </p:sp>
    </p:spTree>
    <p:extLst>
      <p:ext uri="{BB962C8B-B14F-4D97-AF65-F5344CB8AC3E}">
        <p14:creationId xmlns:p14="http://schemas.microsoft.com/office/powerpoint/2010/main" val="3835756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CA0991AB-A239-49E8-AF4B-9D6BA1ADB945}"/>
              </a:ext>
            </a:extLst>
          </p:cNvPr>
          <p:cNvSpPr/>
          <p:nvPr/>
        </p:nvSpPr>
        <p:spPr>
          <a:xfrm>
            <a:off x="755765" y="1239992"/>
            <a:ext cx="5471370" cy="584775"/>
          </a:xfrm>
          <a:prstGeom prst="rect">
            <a:avLst/>
          </a:prstGeom>
        </p:spPr>
        <p:txBody>
          <a:bodyPr wrap="none">
            <a:spAutoFit/>
          </a:bodyPr>
          <a:lstStyle/>
          <a:p>
            <a:r>
              <a:rPr lang="pt-BR" sz="3200" b="1" kern="0" dirty="0">
                <a:solidFill>
                  <a:schemeClr val="tx2"/>
                </a:solidFill>
              </a:rPr>
              <a:t>Precedentes da CGU e da CMRI</a:t>
            </a:r>
          </a:p>
        </p:txBody>
      </p:sp>
      <p:grpSp>
        <p:nvGrpSpPr>
          <p:cNvPr id="3" name="Grupo 12">
            <a:extLst>
              <a:ext uri="{FF2B5EF4-FFF2-40B4-BE49-F238E27FC236}">
                <a16:creationId xmlns:a16="http://schemas.microsoft.com/office/drawing/2014/main" id="{1F4B4CE7-4A14-42BE-8091-ABDE7FD34F62}"/>
              </a:ext>
            </a:extLst>
          </p:cNvPr>
          <p:cNvGrpSpPr/>
          <p:nvPr/>
        </p:nvGrpSpPr>
        <p:grpSpPr>
          <a:xfrm>
            <a:off x="1357874" y="2728771"/>
            <a:ext cx="4204100" cy="1531176"/>
            <a:chOff x="1132791" y="2081767"/>
            <a:chExt cx="4204100" cy="1531176"/>
          </a:xfrm>
        </p:grpSpPr>
        <p:sp>
          <p:nvSpPr>
            <p:cNvPr id="13" name="Retângulo 12">
              <a:extLst>
                <a:ext uri="{FF2B5EF4-FFF2-40B4-BE49-F238E27FC236}">
                  <a16:creationId xmlns:a16="http://schemas.microsoft.com/office/drawing/2014/main" id="{70BD8BE9-514E-4212-B8C3-9BA3675AF48F}"/>
                </a:ext>
              </a:extLst>
            </p:cNvPr>
            <p:cNvSpPr/>
            <p:nvPr/>
          </p:nvSpPr>
          <p:spPr>
            <a:xfrm>
              <a:off x="1132791" y="2626948"/>
              <a:ext cx="2646365" cy="461665"/>
            </a:xfrm>
            <a:prstGeom prst="rect">
              <a:avLst/>
            </a:prstGeom>
          </p:spPr>
          <p:txBody>
            <a:bodyPr wrap="none">
              <a:spAutoFit/>
            </a:bodyPr>
            <a:lstStyle/>
            <a:p>
              <a:pPr marL="342900" indent="-342900">
                <a:buFont typeface="Wingdings" panose="05000000000000000000" pitchFamily="2" charset="2"/>
                <a:buChar char="ü"/>
              </a:pPr>
              <a:r>
                <a:rPr lang="pt-BR" sz="2400" dirty="0"/>
                <a:t>Onde encontrar?</a:t>
              </a:r>
            </a:p>
          </p:txBody>
        </p:sp>
        <p:sp>
          <p:nvSpPr>
            <p:cNvPr id="17" name="Retângulo 16">
              <a:extLst>
                <a:ext uri="{FF2B5EF4-FFF2-40B4-BE49-F238E27FC236}">
                  <a16:creationId xmlns:a16="http://schemas.microsoft.com/office/drawing/2014/main" id="{9CCB633A-68B5-447F-B097-1CE4C1C07E90}"/>
                </a:ext>
              </a:extLst>
            </p:cNvPr>
            <p:cNvSpPr/>
            <p:nvPr/>
          </p:nvSpPr>
          <p:spPr>
            <a:xfrm>
              <a:off x="1132791" y="3151278"/>
              <a:ext cx="4204100" cy="461665"/>
            </a:xfrm>
            <a:prstGeom prst="rect">
              <a:avLst/>
            </a:prstGeom>
          </p:spPr>
          <p:txBody>
            <a:bodyPr wrap="none">
              <a:spAutoFit/>
            </a:bodyPr>
            <a:lstStyle/>
            <a:p>
              <a:pPr marL="342900" indent="-342900">
                <a:buFont typeface="Wingdings" panose="05000000000000000000" pitchFamily="2" charset="2"/>
                <a:buChar char="ü"/>
              </a:pPr>
              <a:r>
                <a:rPr lang="pt-BR" sz="2400" dirty="0"/>
                <a:t>Atenção às súmulas da CMRI!</a:t>
              </a:r>
            </a:p>
          </p:txBody>
        </p:sp>
        <p:sp>
          <p:nvSpPr>
            <p:cNvPr id="19" name="Retângulo 18">
              <a:extLst>
                <a:ext uri="{FF2B5EF4-FFF2-40B4-BE49-F238E27FC236}">
                  <a16:creationId xmlns:a16="http://schemas.microsoft.com/office/drawing/2014/main" id="{67288D82-7137-4C3E-8559-5B9AB0F96857}"/>
                </a:ext>
              </a:extLst>
            </p:cNvPr>
            <p:cNvSpPr/>
            <p:nvPr/>
          </p:nvSpPr>
          <p:spPr>
            <a:xfrm>
              <a:off x="1132791" y="2081767"/>
              <a:ext cx="2543645" cy="461665"/>
            </a:xfrm>
            <a:prstGeom prst="rect">
              <a:avLst/>
            </a:prstGeom>
          </p:spPr>
          <p:txBody>
            <a:bodyPr wrap="none">
              <a:spAutoFit/>
            </a:bodyPr>
            <a:lstStyle/>
            <a:p>
              <a:pPr marL="342900" indent="-342900">
                <a:buFont typeface="Wingdings" panose="05000000000000000000" pitchFamily="2" charset="2"/>
                <a:buChar char="ü"/>
              </a:pPr>
              <a:r>
                <a:rPr lang="pt-BR" sz="2400"/>
                <a:t>Os precedentes </a:t>
              </a:r>
            </a:p>
          </p:txBody>
        </p:sp>
      </p:grpSp>
      <p:pic>
        <p:nvPicPr>
          <p:cNvPr id="4" name="Imagem 3">
            <a:extLst>
              <a:ext uri="{FF2B5EF4-FFF2-40B4-BE49-F238E27FC236}">
                <a16:creationId xmlns:a16="http://schemas.microsoft.com/office/drawing/2014/main" id="{43038641-2F7D-4D85-90CE-C21DA0DEC077}"/>
              </a:ext>
            </a:extLst>
          </p:cNvPr>
          <p:cNvPicPr>
            <a:picLocks noChangeAspect="1"/>
          </p:cNvPicPr>
          <p:nvPr/>
        </p:nvPicPr>
        <p:blipFill rotWithShape="1">
          <a:blip r:embed="rId3"/>
          <a:srcRect l="26931" r="25938"/>
          <a:stretch/>
        </p:blipFill>
        <p:spPr>
          <a:xfrm>
            <a:off x="7781877" y="1792246"/>
            <a:ext cx="3052248" cy="4110594"/>
          </a:xfrm>
          <a:prstGeom prst="rect">
            <a:avLst/>
          </a:prstGeom>
        </p:spPr>
      </p:pic>
    </p:spTree>
    <p:extLst>
      <p:ext uri="{BB962C8B-B14F-4D97-AF65-F5344CB8AC3E}">
        <p14:creationId xmlns:p14="http://schemas.microsoft.com/office/powerpoint/2010/main" val="1142993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C064CCA9-FB3B-4764-9259-0E7FAF9E8824}"/>
              </a:ext>
            </a:extLst>
          </p:cNvPr>
          <p:cNvSpPr/>
          <p:nvPr/>
        </p:nvSpPr>
        <p:spPr>
          <a:xfrm>
            <a:off x="1001486" y="2607383"/>
            <a:ext cx="10711542" cy="2613857"/>
          </a:xfrm>
          <a:prstGeom prst="rect">
            <a:avLst/>
          </a:prstGeom>
        </p:spPr>
        <p:txBody>
          <a:bodyPr wrap="square">
            <a:spAutoFit/>
          </a:bodyPr>
          <a:lstStyle/>
          <a:p>
            <a:pPr marL="285750" indent="-285750" algn="just">
              <a:lnSpc>
                <a:spcPct val="115000"/>
              </a:lnSpc>
              <a:spcAft>
                <a:spcPts val="0"/>
              </a:spcAft>
              <a:buFont typeface="Wingdings" panose="05000000000000000000" pitchFamily="2" charset="2"/>
              <a:buChar char="ü"/>
            </a:pPr>
            <a:r>
              <a:rPr lang="pt-BR" sz="2400" dirty="0">
                <a:effectLst/>
                <a:latin typeface="Calibri" panose="020F0502020204030204" pitchFamily="34" charset="0"/>
                <a:ea typeface="Arial Unicode MS" panose="020B0604020202020204" pitchFamily="34" charset="-128"/>
              </a:rPr>
              <a:t>Os precedentes da CGU e da CMRI são compostos pelas decisões já proferidas por ambos na condição de instâncias recursais da Lei de Acesso à Informação. </a:t>
            </a:r>
          </a:p>
          <a:p>
            <a:pPr algn="just">
              <a:lnSpc>
                <a:spcPct val="115000"/>
              </a:lnSpc>
              <a:spcAft>
                <a:spcPts val="0"/>
              </a:spcAft>
            </a:pPr>
            <a:endParaRPr lang="pt-BR" sz="2400" dirty="0">
              <a:effectLst/>
              <a:latin typeface="Calibri" panose="020F0502020204030204" pitchFamily="34" charset="0"/>
              <a:ea typeface="Arial Unicode MS" panose="020B0604020202020204" pitchFamily="34" charset="-128"/>
            </a:endParaRPr>
          </a:p>
          <a:p>
            <a:pPr marL="285750" indent="-285750" algn="just">
              <a:lnSpc>
                <a:spcPct val="115000"/>
              </a:lnSpc>
              <a:spcAft>
                <a:spcPts val="0"/>
              </a:spcAft>
              <a:buFont typeface="Wingdings" panose="05000000000000000000" pitchFamily="2" charset="2"/>
              <a:buChar char="ü"/>
            </a:pPr>
            <a:r>
              <a:rPr lang="pt-BR" sz="2400" dirty="0">
                <a:effectLst/>
                <a:latin typeface="Calibri" panose="020F0502020204030204" pitchFamily="34" charset="0"/>
                <a:ea typeface="Arial Unicode MS" panose="020B0604020202020204" pitchFamily="34" charset="-128"/>
              </a:rPr>
              <a:t>Essas decisões anteriores podem ser valiosa fonte de pesquisa para o oferecimento de respostas de qualidade aos pedidos de acesso à informação e aos respectivos recursos.</a:t>
            </a:r>
            <a:endParaRPr lang="pt-BR" sz="2400" dirty="0">
              <a:effectLst/>
              <a:latin typeface="Times New Roman" panose="02020603050405020304" pitchFamily="18" charset="0"/>
              <a:ea typeface="Times New Roman" panose="02020603050405020304" pitchFamily="18" charset="0"/>
            </a:endParaRPr>
          </a:p>
        </p:txBody>
      </p:sp>
      <p:sp>
        <p:nvSpPr>
          <p:cNvPr id="7" name="Retângulo 6">
            <a:extLst>
              <a:ext uri="{FF2B5EF4-FFF2-40B4-BE49-F238E27FC236}">
                <a16:creationId xmlns:a16="http://schemas.microsoft.com/office/drawing/2014/main" id="{F67EA406-7E9F-4C09-8F44-3EE0370086AE}"/>
              </a:ext>
            </a:extLst>
          </p:cNvPr>
          <p:cNvSpPr/>
          <p:nvPr/>
        </p:nvSpPr>
        <p:spPr>
          <a:xfrm>
            <a:off x="885551" y="1440225"/>
            <a:ext cx="2949334" cy="556434"/>
          </a:xfrm>
          <a:prstGeom prst="rect">
            <a:avLst/>
          </a:prstGeom>
        </p:spPr>
        <p:txBody>
          <a:bodyPr wrap="none">
            <a:spAutoFit/>
          </a:bodyPr>
          <a:lstStyle/>
          <a:p>
            <a:pPr marL="457200" indent="-457200" algn="just">
              <a:lnSpc>
                <a:spcPct val="115000"/>
              </a:lnSpc>
              <a:spcAft>
                <a:spcPts val="0"/>
              </a:spcAft>
              <a:buFont typeface="Arial" panose="020B0604020202020204" pitchFamily="34" charset="0"/>
              <a:buChar char="•"/>
            </a:pPr>
            <a:r>
              <a:rPr lang="pt-BR" sz="2800" b="1">
                <a:solidFill>
                  <a:srgbClr val="002060"/>
                </a:solidFill>
                <a:latin typeface="Calibri" panose="020F0502020204030204" pitchFamily="34" charset="0"/>
                <a:ea typeface="Arial Unicode MS" panose="020B0604020202020204" pitchFamily="34" charset="-128"/>
              </a:rPr>
              <a:t>Os precedentes</a:t>
            </a:r>
            <a:endParaRPr lang="pt-BR" sz="2800" b="1">
              <a:solidFill>
                <a:srgbClr val="002060"/>
              </a:solidFill>
              <a:effectLst/>
              <a:latin typeface="Times New Roman" panose="02020603050405020304" pitchFamily="18" charset="0"/>
              <a:ea typeface="Times New Roman" panose="02020603050405020304" pitchFamily="18" charset="0"/>
            </a:endParaRPr>
          </a:p>
        </p:txBody>
      </p:sp>
      <p:sp>
        <p:nvSpPr>
          <p:cNvPr id="2" name="CaixaDeTexto 1">
            <a:extLst>
              <a:ext uri="{FF2B5EF4-FFF2-40B4-BE49-F238E27FC236}">
                <a16:creationId xmlns:a16="http://schemas.microsoft.com/office/drawing/2014/main" id="{2F7EA666-8E36-4901-8586-1E5D5BD918B9}"/>
              </a:ext>
            </a:extLst>
          </p:cNvPr>
          <p:cNvSpPr txBox="1"/>
          <p:nvPr/>
        </p:nvSpPr>
        <p:spPr>
          <a:xfrm>
            <a:off x="3183361" y="5831964"/>
            <a:ext cx="6347791" cy="461665"/>
          </a:xfrm>
          <a:prstGeom prst="rect">
            <a:avLst/>
          </a:prstGeom>
          <a:noFill/>
        </p:spPr>
        <p:txBody>
          <a:bodyPr wrap="square" rtlCol="0">
            <a:spAutoFit/>
          </a:bodyPr>
          <a:lstStyle/>
          <a:p>
            <a:pPr algn="ctr"/>
            <a:r>
              <a:rPr lang="pt-BR" sz="2400" b="1" dirty="0">
                <a:solidFill>
                  <a:srgbClr val="FF0000"/>
                </a:solidFill>
              </a:rPr>
              <a:t>Atenção às especificidades do caso concreto!</a:t>
            </a:r>
          </a:p>
        </p:txBody>
      </p:sp>
    </p:spTree>
    <p:extLst>
      <p:ext uri="{BB962C8B-B14F-4D97-AF65-F5344CB8AC3E}">
        <p14:creationId xmlns:p14="http://schemas.microsoft.com/office/powerpoint/2010/main" val="802178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7DC7DAB7-B897-48EE-A4DA-AADB7A644655}"/>
              </a:ext>
            </a:extLst>
          </p:cNvPr>
          <p:cNvSpPr/>
          <p:nvPr/>
        </p:nvSpPr>
        <p:spPr>
          <a:xfrm>
            <a:off x="774773" y="1309597"/>
            <a:ext cx="5493170" cy="556434"/>
          </a:xfrm>
          <a:prstGeom prst="rect">
            <a:avLst/>
          </a:prstGeom>
        </p:spPr>
        <p:txBody>
          <a:bodyPr wrap="none">
            <a:spAutoFit/>
          </a:bodyPr>
          <a:lstStyle/>
          <a:p>
            <a:pPr marL="457200" indent="-457200" algn="just">
              <a:lnSpc>
                <a:spcPct val="115000"/>
              </a:lnSpc>
              <a:spcAft>
                <a:spcPts val="0"/>
              </a:spcAft>
              <a:buFont typeface="Arial" panose="020B0604020202020204" pitchFamily="34" charset="0"/>
              <a:buChar char="•"/>
            </a:pPr>
            <a:r>
              <a:rPr lang="pt-BR" sz="2800" b="1">
                <a:solidFill>
                  <a:srgbClr val="002060"/>
                </a:solidFill>
                <a:effectLst/>
                <a:latin typeface="Calibri" panose="020F0502020204030204" pitchFamily="34" charset="0"/>
                <a:ea typeface="Arial Unicode MS" panose="020B0604020202020204" pitchFamily="34" charset="-128"/>
              </a:rPr>
              <a:t>Onde encontrar os precedentes?</a:t>
            </a:r>
            <a:endParaRPr lang="pt-BR" sz="2800" b="1">
              <a:solidFill>
                <a:srgbClr val="002060"/>
              </a:solidFill>
              <a:effectLst/>
              <a:latin typeface="Times New Roman" panose="02020603050405020304" pitchFamily="18" charset="0"/>
              <a:ea typeface="Times New Roman" panose="02020603050405020304" pitchFamily="18" charset="0"/>
            </a:endParaRPr>
          </a:p>
        </p:txBody>
      </p:sp>
      <p:sp>
        <p:nvSpPr>
          <p:cNvPr id="7" name="Retângulo 6">
            <a:extLst>
              <a:ext uri="{FF2B5EF4-FFF2-40B4-BE49-F238E27FC236}">
                <a16:creationId xmlns:a16="http://schemas.microsoft.com/office/drawing/2014/main" id="{4059B3EE-03E9-4B75-957F-9C072A9FCB6D}"/>
              </a:ext>
            </a:extLst>
          </p:cNvPr>
          <p:cNvSpPr/>
          <p:nvPr/>
        </p:nvSpPr>
        <p:spPr>
          <a:xfrm>
            <a:off x="774773" y="2404852"/>
            <a:ext cx="10442724" cy="3207032"/>
          </a:xfrm>
          <a:prstGeom prst="rect">
            <a:avLst/>
          </a:prstGeom>
        </p:spPr>
        <p:txBody>
          <a:bodyPr wrap="square">
            <a:spAutoFit/>
          </a:bodyPr>
          <a:lstStyle/>
          <a:p>
            <a:pPr marL="285750" indent="-285750" algn="just">
              <a:lnSpc>
                <a:spcPct val="115000"/>
              </a:lnSpc>
              <a:spcAft>
                <a:spcPts val="0"/>
              </a:spcAft>
              <a:buFont typeface="Wingdings" panose="05000000000000000000" pitchFamily="2" charset="2"/>
              <a:buChar char="ü"/>
            </a:pPr>
            <a:r>
              <a:rPr lang="pt-BR" sz="2200">
                <a:effectLst/>
                <a:latin typeface="Calibri" panose="020F0502020204030204" pitchFamily="34" charset="0"/>
                <a:ea typeface="Arial Unicode MS" panose="020B0604020202020204" pitchFamily="34" charset="-128"/>
              </a:rPr>
              <a:t>Podem ser encontrados no Portal de Acesso à Informação do Governo Federal: </a:t>
            </a:r>
            <a:r>
              <a:rPr lang="pt-BR" sz="2200" u="sng">
                <a:solidFill>
                  <a:srgbClr val="0000FF"/>
                </a:solidFill>
                <a:effectLst/>
                <a:latin typeface="Calibri" panose="020F0502020204030204" pitchFamily="34" charset="0"/>
                <a:ea typeface="Arial Unicode MS" panose="020B0604020202020204" pitchFamily="34" charset="-128"/>
                <a:hlinkClick r:id="rId2"/>
              </a:rPr>
              <a:t>www.acessoainformacao.gov.br</a:t>
            </a:r>
            <a:r>
              <a:rPr lang="pt-BR" sz="2200">
                <a:effectLst/>
                <a:latin typeface="Calibri" panose="020F0502020204030204" pitchFamily="34" charset="0"/>
                <a:ea typeface="Arial Unicode MS" panose="020B0604020202020204" pitchFamily="34" charset="-128"/>
              </a:rPr>
              <a:t>, na seção “Serviços”, “Decisões da CGU e da CMRI”. </a:t>
            </a:r>
          </a:p>
          <a:p>
            <a:pPr algn="just">
              <a:lnSpc>
                <a:spcPct val="115000"/>
              </a:lnSpc>
              <a:spcAft>
                <a:spcPts val="0"/>
              </a:spcAft>
            </a:pPr>
            <a:endParaRPr lang="pt-BR" sz="2200">
              <a:latin typeface="Calibri" panose="020F0502020204030204" pitchFamily="34" charset="0"/>
              <a:ea typeface="Arial Unicode MS" panose="020B0604020202020204" pitchFamily="34" charset="-128"/>
            </a:endParaRPr>
          </a:p>
          <a:p>
            <a:pPr marL="285750" indent="-285750" algn="just">
              <a:lnSpc>
                <a:spcPct val="115000"/>
              </a:lnSpc>
              <a:spcAft>
                <a:spcPts val="0"/>
              </a:spcAft>
              <a:buFont typeface="Wingdings" panose="05000000000000000000" pitchFamily="2" charset="2"/>
              <a:buChar char="ü"/>
            </a:pPr>
            <a:r>
              <a:rPr lang="pt-BR" sz="2200">
                <a:effectLst/>
                <a:latin typeface="Calibri" panose="020F0502020204030204" pitchFamily="34" charset="0"/>
                <a:ea typeface="Arial Unicode MS" panose="020B0604020202020204" pitchFamily="34" charset="-128"/>
              </a:rPr>
              <a:t>Lá é possível encontrar a busca de precedentes, sistema específico desenvolvido pela CGU, por meio do qual se realiza pesquisas envolvendo palavras chave. </a:t>
            </a:r>
          </a:p>
          <a:p>
            <a:pPr algn="just">
              <a:lnSpc>
                <a:spcPct val="115000"/>
              </a:lnSpc>
              <a:spcAft>
                <a:spcPts val="0"/>
              </a:spcAft>
            </a:pPr>
            <a:endParaRPr lang="pt-BR" sz="2200">
              <a:latin typeface="Calibri" panose="020F0502020204030204" pitchFamily="34" charset="0"/>
              <a:ea typeface="Arial Unicode MS" panose="020B0604020202020204" pitchFamily="34" charset="-128"/>
            </a:endParaRPr>
          </a:p>
          <a:p>
            <a:pPr marL="285750" indent="-285750" algn="just">
              <a:lnSpc>
                <a:spcPct val="115000"/>
              </a:lnSpc>
              <a:spcAft>
                <a:spcPts val="0"/>
              </a:spcAft>
              <a:buFont typeface="Wingdings" panose="05000000000000000000" pitchFamily="2" charset="2"/>
              <a:buChar char="ü"/>
            </a:pPr>
            <a:r>
              <a:rPr lang="pt-BR" sz="2200">
                <a:latin typeface="Calibri" panose="020F0502020204030204" pitchFamily="34" charset="0"/>
                <a:ea typeface="Arial Unicode MS" panose="020B0604020202020204" pitchFamily="34" charset="-128"/>
              </a:rPr>
              <a:t> É</a:t>
            </a:r>
            <a:r>
              <a:rPr lang="pt-BR" sz="2200">
                <a:effectLst/>
                <a:latin typeface="Calibri" panose="020F0502020204030204" pitchFamily="34" charset="0"/>
                <a:ea typeface="Arial Unicode MS" panose="020B0604020202020204" pitchFamily="34" charset="-128"/>
              </a:rPr>
              <a:t> possível </a:t>
            </a:r>
            <a:r>
              <a:rPr lang="pt-BR" sz="2200">
                <a:latin typeface="Calibri" panose="020F0502020204030204" pitchFamily="34" charset="0"/>
                <a:ea typeface="Arial Unicode MS" panose="020B0604020202020204" pitchFamily="34" charset="-128"/>
              </a:rPr>
              <a:t>aplicar filtros de consulta e obter informações </a:t>
            </a:r>
            <a:r>
              <a:rPr lang="pt-BR" sz="2200">
                <a:effectLst/>
                <a:latin typeface="Calibri" panose="020F0502020204030204" pitchFamily="34" charset="0"/>
                <a:ea typeface="Arial Unicode MS" panose="020B0604020202020204" pitchFamily="34" charset="-128"/>
              </a:rPr>
              <a:t> por órgão, por tipo de decisão e por instância recursal.</a:t>
            </a:r>
            <a:endParaRPr lang="pt-BR" sz="2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3846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12B2E68-4D64-4ED5-8D2B-DED2BB66C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199" y="1604025"/>
            <a:ext cx="9736453" cy="5065587"/>
          </a:xfrm>
          <a:prstGeom prst="rect">
            <a:avLst/>
          </a:prstGeom>
        </p:spPr>
      </p:pic>
      <p:sp>
        <p:nvSpPr>
          <p:cNvPr id="7" name="Retângulo 6">
            <a:extLst>
              <a:ext uri="{FF2B5EF4-FFF2-40B4-BE49-F238E27FC236}">
                <a16:creationId xmlns:a16="http://schemas.microsoft.com/office/drawing/2014/main" id="{CA65C520-C5AC-4093-96A4-FD59A8AE691D}"/>
              </a:ext>
            </a:extLst>
          </p:cNvPr>
          <p:cNvSpPr/>
          <p:nvPr/>
        </p:nvSpPr>
        <p:spPr>
          <a:xfrm>
            <a:off x="451818" y="913256"/>
            <a:ext cx="5683415" cy="769441"/>
          </a:xfrm>
          <a:prstGeom prst="rect">
            <a:avLst/>
          </a:prstGeom>
        </p:spPr>
        <p:txBody>
          <a:bodyPr wrap="none">
            <a:spAutoFit/>
          </a:bodyPr>
          <a:lstStyle/>
          <a:p>
            <a:r>
              <a:rPr lang="pt-BR" sz="2200"/>
              <a:t>Acesse : </a:t>
            </a:r>
            <a:r>
              <a:rPr lang="pt-BR" sz="2200">
                <a:hlinkClick r:id="rId3"/>
              </a:rPr>
              <a:t>http://www.acessoainformacao.gov.br/</a:t>
            </a:r>
            <a:endParaRPr lang="pt-BR" sz="2200"/>
          </a:p>
          <a:p>
            <a:endParaRPr lang="pt-BR" sz="2200"/>
          </a:p>
        </p:txBody>
      </p:sp>
      <p:sp>
        <p:nvSpPr>
          <p:cNvPr id="9" name="Retângulo 8">
            <a:extLst>
              <a:ext uri="{FF2B5EF4-FFF2-40B4-BE49-F238E27FC236}">
                <a16:creationId xmlns:a16="http://schemas.microsoft.com/office/drawing/2014/main" id="{A05365D4-FFB6-47EC-814F-B82842CBB446}"/>
              </a:ext>
            </a:extLst>
          </p:cNvPr>
          <p:cNvSpPr/>
          <p:nvPr/>
        </p:nvSpPr>
        <p:spPr>
          <a:xfrm>
            <a:off x="0" y="2188800"/>
            <a:ext cx="2103120" cy="1446550"/>
          </a:xfrm>
          <a:prstGeom prst="rect">
            <a:avLst/>
          </a:prstGeom>
        </p:spPr>
        <p:txBody>
          <a:bodyPr wrap="square">
            <a:spAutoFit/>
          </a:bodyPr>
          <a:lstStyle/>
          <a:p>
            <a:pPr algn="ctr"/>
            <a:r>
              <a:rPr lang="pt-BR" sz="2200"/>
              <a:t>Role a tela para baixo até localizar “Serviços”.</a:t>
            </a:r>
          </a:p>
        </p:txBody>
      </p:sp>
      <p:pic>
        <p:nvPicPr>
          <p:cNvPr id="11" name="Imagem 10">
            <a:extLst>
              <a:ext uri="{FF2B5EF4-FFF2-40B4-BE49-F238E27FC236}">
                <a16:creationId xmlns:a16="http://schemas.microsoft.com/office/drawing/2014/main" id="{7DD3DFF4-F3F0-41EF-B558-F4506A0E94F4}"/>
              </a:ext>
            </a:extLst>
          </p:cNvPr>
          <p:cNvPicPr>
            <a:picLocks noChangeAspect="1"/>
          </p:cNvPicPr>
          <p:nvPr/>
        </p:nvPicPr>
        <p:blipFill>
          <a:blip r:embed="rId4"/>
          <a:stretch>
            <a:fillRect/>
          </a:stretch>
        </p:blipFill>
        <p:spPr>
          <a:xfrm rot="9064343">
            <a:off x="722348" y="3944071"/>
            <a:ext cx="658425" cy="920576"/>
          </a:xfrm>
          <a:prstGeom prst="rect">
            <a:avLst/>
          </a:prstGeom>
        </p:spPr>
      </p:pic>
    </p:spTree>
    <p:extLst>
      <p:ext uri="{BB962C8B-B14F-4D97-AF65-F5344CB8AC3E}">
        <p14:creationId xmlns:p14="http://schemas.microsoft.com/office/powerpoint/2010/main" val="1341237638"/>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40568605FAFB7F4C824C03B306D95C94" ma:contentTypeVersion="11" ma:contentTypeDescription="Crie um novo documento." ma:contentTypeScope="" ma:versionID="c10dbd23b5f07612d3289f421844265b">
  <xsd:schema xmlns:xsd="http://www.w3.org/2001/XMLSchema" xmlns:xs="http://www.w3.org/2001/XMLSchema" xmlns:p="http://schemas.microsoft.com/office/2006/metadata/properties" xmlns:ns3="27fc69c8-eaab-4e6a-aff7-0950b673dc9b" xmlns:ns4="d6f735ba-f640-4cc4-b8e0-5c0bed52c6c5" targetNamespace="http://schemas.microsoft.com/office/2006/metadata/properties" ma:root="true" ma:fieldsID="d582467179a7a7157bf26f3a935e5a10" ns3:_="" ns4:_="">
    <xsd:import namespace="27fc69c8-eaab-4e6a-aff7-0950b673dc9b"/>
    <xsd:import namespace="d6f735ba-f640-4cc4-b8e0-5c0bed52c6c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fc69c8-eaab-4e6a-aff7-0950b673dc9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f735ba-f640-4cc4-b8e0-5c0bed52c6c5" elementFormDefault="qualified">
    <xsd:import namespace="http://schemas.microsoft.com/office/2006/documentManagement/types"/>
    <xsd:import namespace="http://schemas.microsoft.com/office/infopath/2007/PartnerControls"/>
    <xsd:element name="SharedWithUsers" ma:index="13"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talhes de Compartilhado Com" ma:internalName="SharedWithDetails" ma:readOnly="true">
      <xsd:simpleType>
        <xsd:restriction base="dms:Note">
          <xsd:maxLength value="255"/>
        </xsd:restriction>
      </xsd:simpleType>
    </xsd:element>
    <xsd:element name="SharingHintHash" ma:index="15" nillable="true" ma:displayName="Hash de Dica de Compartilhamento"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C5AB95-E6DA-4640-BAEA-BFD81DA64D33}">
  <ds:schemaRefs>
    <ds:schemaRef ds:uri="d6f735ba-f640-4cc4-b8e0-5c0bed52c6c5"/>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http://purl.org/dc/terms/"/>
    <ds:schemaRef ds:uri="27fc69c8-eaab-4e6a-aff7-0950b673dc9b"/>
    <ds:schemaRef ds:uri="http://purl.org/dc/dcmitype/"/>
    <ds:schemaRef ds:uri="http://purl.org/dc/elements/1.1/"/>
  </ds:schemaRefs>
</ds:datastoreItem>
</file>

<file path=customXml/itemProps2.xml><?xml version="1.0" encoding="utf-8"?>
<ds:datastoreItem xmlns:ds="http://schemas.openxmlformats.org/officeDocument/2006/customXml" ds:itemID="{A804AA84-9E58-44A0-8CE4-404EA50353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fc69c8-eaab-4e6a-aff7-0950b673dc9b"/>
    <ds:schemaRef ds:uri="d6f735ba-f640-4cc4-b8e0-5c0bed52c6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6CFE804-4621-4CAF-B2D7-4F8F0C9A84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312</TotalTime>
  <Words>3862</Words>
  <Application>Microsoft Office PowerPoint</Application>
  <PresentationFormat>Widescreen</PresentationFormat>
  <Paragraphs>277</Paragraphs>
  <Slides>42</Slides>
  <Notes>10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42</vt:i4>
      </vt:variant>
    </vt:vector>
  </HeadingPairs>
  <TitlesOfParts>
    <vt:vector size="49" baseType="lpstr">
      <vt:lpstr>Arial</vt:lpstr>
      <vt:lpstr>Arial Unicode MS</vt:lpstr>
      <vt:lpstr>Calibri</vt:lpstr>
      <vt:lpstr>Calibri Light</vt:lpstr>
      <vt:lpstr>Times New Roman</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Anne Nogueira Hernandes</dc:creator>
  <cp:lastModifiedBy>Barthira Torres Aranha</cp:lastModifiedBy>
  <cp:revision>4</cp:revision>
  <dcterms:created xsi:type="dcterms:W3CDTF">2017-06-05T18:09:13Z</dcterms:created>
  <dcterms:modified xsi:type="dcterms:W3CDTF">2020-05-04T16:52:14Z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0x01010040568605FAFB7F4C824C03B306D95C94</vt:lpwstr>
  </property>
</Properties>
</file>