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8" r:id="rId4"/>
    <p:sldId id="265" r:id="rId5"/>
    <p:sldId id="264" r:id="rId6"/>
    <p:sldId id="266" r:id="rId7"/>
    <p:sldId id="267" r:id="rId8"/>
    <p:sldId id="268" r:id="rId9"/>
    <p:sldId id="287" r:id="rId10"/>
    <p:sldId id="280" r:id="rId11"/>
    <p:sldId id="279" r:id="rId12"/>
    <p:sldId id="278" r:id="rId13"/>
    <p:sldId id="284" r:id="rId14"/>
    <p:sldId id="276" r:id="rId15"/>
    <p:sldId id="275" r:id="rId16"/>
    <p:sldId id="285" r:id="rId17"/>
    <p:sldId id="286" r:id="rId18"/>
    <p:sldId id="281" r:id="rId19"/>
    <p:sldId id="282" r:id="rId20"/>
    <p:sldId id="269" r:id="rId21"/>
    <p:sldId id="289" r:id="rId22"/>
    <p:sldId id="290" r:id="rId2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CC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8B617-E72D-46DA-8F1B-E5B7E6A60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3DBE23-2D4A-4543-AA98-7EEC6CA76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63F4A5-68BC-4C0D-B44D-3F24B728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6B2C23-80C0-4C2C-828A-AF0847C0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1FE4E3-0E31-48F8-BD5D-54F9F2E1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35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5FE19-B42A-4033-A661-B376C6EA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25D9D9-D5A5-4344-98D4-EB7539D36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E1A38-2490-4B91-BA94-B815199E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304D87-CB88-4FD2-89FD-4B363D26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10E9A0-3647-4F9E-BFE3-97C3F3DC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1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CB69F4-3FEC-4FBB-921A-8141C8B23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45EE28-4BA2-4116-98DA-C12428701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1052BA-1C0D-45BE-9A39-87D0B6F6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83C9EF-4591-4510-8CFB-9918B2CB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924F47-B082-4681-A8D2-85048EC0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36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2CA08-5C8D-4027-B9E9-A75CFF56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C831BC-25FD-42C6-A0A1-95CCE115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C935B6-39C0-459A-8122-8E8EC54E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2030E1-A404-4455-84B5-61B6B7ED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2D3533-9AFA-451D-99F1-37E21D7F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10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963D7-3D20-4E36-A79F-1E352179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8E6524-20E3-4972-A159-C742CDF49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21FAFE-EC0C-4E93-AD7B-0667C471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9397B6-D213-4A86-B40A-7447E559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E2213A-8D1C-4C4E-BF5F-D8C299F1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28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8B70B-9388-4D2D-A3A2-46FA4E75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C983D8-5F17-43D9-BB7A-C327DB19A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4B659C-3973-4B2A-A96C-A106648F3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012524-704E-405D-A8E1-43150BC0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18DEB1-DEC0-40D4-BAA4-2A501762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B75ADB-D87B-455C-A755-1DB404E6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77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CB308-3B08-493A-863D-754F454A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DAF87B-5578-4A25-BEFB-E7876CEE3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5ED82D-90F3-41CA-9C1F-9ED113BCB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6A7AC5-D2B1-47CA-89C4-833009992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B4A9FFF-4C6F-4B32-BFE5-89A41148F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62C8C6-D7DC-436E-AE14-A0915BCA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ED4D7F-DED3-4F00-995D-20CCDB0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0C0CC8-A2D3-4DD6-9D40-B1A34824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75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C62DD-4AE9-4012-8811-1EEB33C1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05BC1A3-653E-4A2F-A40D-939A1936F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41CAD7-739B-4ACF-B01B-36395815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1610A3-2EA5-41D7-9BB1-DC65968A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57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DB8E060-5C7B-400C-97D6-B8455377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A54CCE7-135B-4BBD-B780-FCBDDDE6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498223-FC0A-499F-A01B-D21C7A41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84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AD7C0-1A41-4BAB-A164-D100F273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220254-2C2A-43F2-A6B6-C5BAF99AE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AB542E-9691-4B8B-8F58-A484F891A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A99FBD-4BD9-4C58-970A-5739D4EA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C35BFC-2370-4812-B86A-64976E0D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88123A-B197-48EA-85D9-A9BF3745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73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41C1C-FB24-489D-9555-E661EB0B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A413B4-F5CD-48F5-AF3E-47DE56C66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98CE2A-AD5E-447A-93D7-373801124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F6E94F-021E-464B-A668-EF4FE560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473-EEB1-4D50-904C-814A56AF4E8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1339D6-1773-4B08-BAF5-AB68B600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74C496-A494-4F61-AB76-CCE18A04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534D42-E86F-400B-BDB0-858021DD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9EC73D-0BA0-44C2-A9F9-1D097CED8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B2FFAB-0DE3-491B-889E-1B081822D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F5473-EEB1-4D50-904C-814A56AF4E89}" type="datetimeFigureOut">
              <a:rPr lang="pt-BR" smtClean="0"/>
              <a:t>04/05/2020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41B2E0-C8F2-4199-B9C6-817FF795A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2C2A83-510C-4659-A3EE-0E1F84366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A200-A984-4168-97E1-3A236C205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81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dados.gov.br/GetFile.aspx?File=/ComiteGestor/Resolu%C3%A7%C3%B5es/resolucao-cginda-3-13-10-2017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5096107"/>
            <a:ext cx="12192000" cy="1761893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712518" y="5523040"/>
            <a:ext cx="8645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OFICINA DE DADOS ABERTOS</a:t>
            </a:r>
          </a:p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7º Encontro da </a:t>
            </a:r>
            <a:r>
              <a:rPr lang="pt-BR" sz="2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RedeSic</a:t>
            </a:r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 - 2019</a:t>
            </a:r>
          </a:p>
        </p:txBody>
      </p:sp>
    </p:spTree>
    <p:extLst>
      <p:ext uri="{BB962C8B-B14F-4D97-AF65-F5344CB8AC3E}">
        <p14:creationId xmlns:p14="http://schemas.microsoft.com/office/powerpoint/2010/main" val="411391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1D5D3C-44FB-479B-BE90-1CCC69FBE14F}"/>
              </a:ext>
            </a:extLst>
          </p:cNvPr>
          <p:cNvSpPr txBox="1"/>
          <p:nvPr/>
        </p:nvSpPr>
        <p:spPr>
          <a:xfrm>
            <a:off x="4136065" y="4205475"/>
            <a:ext cx="760227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dirty="0"/>
              <a:t>Elabore uma devolutiva à sociedade para justificar eventuais impossibilidades de abertura de bases solicitadas via consulta pública, na medida do possível, acompanhada de parecer individualizado de viabilidade técnica.</a:t>
            </a:r>
          </a:p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C8F447B-AF28-4CFA-8DF0-F21F0CE1EA19}"/>
              </a:ext>
            </a:extLst>
          </p:cNvPr>
          <p:cNvSpPr txBox="1"/>
          <p:nvPr/>
        </p:nvSpPr>
        <p:spPr>
          <a:xfrm>
            <a:off x="1024465" y="3074665"/>
            <a:ext cx="294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IMPORTANTE!</a:t>
            </a:r>
            <a:endParaRPr lang="pt-BR" sz="1400" b="1" dirty="0">
              <a:solidFill>
                <a:srgbClr val="FF0000"/>
              </a:solidFill>
            </a:endParaRPr>
          </a:p>
        </p:txBody>
      </p:sp>
      <p:pic>
        <p:nvPicPr>
          <p:cNvPr id="17" name="Gráfico 16" descr="Círculos com setas">
            <a:extLst>
              <a:ext uri="{FF2B5EF4-FFF2-40B4-BE49-F238E27FC236}">
                <a16:creationId xmlns:a16="http://schemas.microsoft.com/office/drawing/2014/main" id="{7F098F46-FF77-43C8-A868-455427663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179069"/>
            <a:ext cx="4314413" cy="43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069F24D-6F3F-4EF3-875B-7A418C27A3D9}"/>
              </a:ext>
            </a:extLst>
          </p:cNvPr>
          <p:cNvSpPr txBox="1"/>
          <p:nvPr/>
        </p:nvSpPr>
        <p:spPr>
          <a:xfrm>
            <a:off x="1133049" y="1919947"/>
            <a:ext cx="7745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200" dirty="0"/>
              <a:t>Analise as bases em uma matriz de priorização com os critérios mencionados no Art. 1º da </a:t>
            </a:r>
            <a:r>
              <a:rPr lang="pt-BR" sz="2200" dirty="0">
                <a:hlinkClick r:id="rId3"/>
              </a:rPr>
              <a:t>Resolução nº 03 da CGINDA</a:t>
            </a:r>
            <a:r>
              <a:rPr lang="pt-BR" sz="2200" dirty="0"/>
              <a:t> para enfim definir as que serão abertas durante a vigência do PDA em questão. Outros critérios de priorização, alinhados com a Política de Dados Abertos, poderão ser inseridos caso o órgão identifique necessidade.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B27040-0BA2-47E3-A4E8-3063C98F7E32}"/>
              </a:ext>
            </a:extLst>
          </p:cNvPr>
          <p:cNvSpPr txBox="1"/>
          <p:nvPr/>
        </p:nvSpPr>
        <p:spPr>
          <a:xfrm>
            <a:off x="699296" y="1483113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4º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A184C7C5-E2F3-4CF4-9BE7-EFD7B4EAF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89644"/>
              </p:ext>
            </p:extLst>
          </p:nvPr>
        </p:nvGraphicFramePr>
        <p:xfrm>
          <a:off x="2453668" y="4215285"/>
          <a:ext cx="5931877" cy="2404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793">
                  <a:extLst>
                    <a:ext uri="{9D8B030D-6E8A-4147-A177-3AD203B41FA5}">
                      <a16:colId xmlns:a16="http://schemas.microsoft.com/office/drawing/2014/main" val="148247501"/>
                    </a:ext>
                  </a:extLst>
                </a:gridCol>
                <a:gridCol w="509637">
                  <a:extLst>
                    <a:ext uri="{9D8B030D-6E8A-4147-A177-3AD203B41FA5}">
                      <a16:colId xmlns:a16="http://schemas.microsoft.com/office/drawing/2014/main" val="2800121580"/>
                    </a:ext>
                  </a:extLst>
                </a:gridCol>
                <a:gridCol w="479010">
                  <a:extLst>
                    <a:ext uri="{9D8B030D-6E8A-4147-A177-3AD203B41FA5}">
                      <a16:colId xmlns:a16="http://schemas.microsoft.com/office/drawing/2014/main" val="3978260217"/>
                    </a:ext>
                  </a:extLst>
                </a:gridCol>
                <a:gridCol w="827040">
                  <a:extLst>
                    <a:ext uri="{9D8B030D-6E8A-4147-A177-3AD203B41FA5}">
                      <a16:colId xmlns:a16="http://schemas.microsoft.com/office/drawing/2014/main" val="536462109"/>
                    </a:ext>
                  </a:extLst>
                </a:gridCol>
                <a:gridCol w="750990">
                  <a:extLst>
                    <a:ext uri="{9D8B030D-6E8A-4147-A177-3AD203B41FA5}">
                      <a16:colId xmlns:a16="http://schemas.microsoft.com/office/drawing/2014/main" val="690665386"/>
                    </a:ext>
                  </a:extLst>
                </a:gridCol>
                <a:gridCol w="665434">
                  <a:extLst>
                    <a:ext uri="{9D8B030D-6E8A-4147-A177-3AD203B41FA5}">
                      <a16:colId xmlns:a16="http://schemas.microsoft.com/office/drawing/2014/main" val="879744087"/>
                    </a:ext>
                  </a:extLst>
                </a:gridCol>
                <a:gridCol w="855559">
                  <a:extLst>
                    <a:ext uri="{9D8B030D-6E8A-4147-A177-3AD203B41FA5}">
                      <a16:colId xmlns:a16="http://schemas.microsoft.com/office/drawing/2014/main" val="547529661"/>
                    </a:ext>
                  </a:extLst>
                </a:gridCol>
                <a:gridCol w="427779">
                  <a:extLst>
                    <a:ext uri="{9D8B030D-6E8A-4147-A177-3AD203B41FA5}">
                      <a16:colId xmlns:a16="http://schemas.microsoft.com/office/drawing/2014/main" val="2004405945"/>
                    </a:ext>
                  </a:extLst>
                </a:gridCol>
                <a:gridCol w="646423">
                  <a:extLst>
                    <a:ext uri="{9D8B030D-6E8A-4147-A177-3AD203B41FA5}">
                      <a16:colId xmlns:a16="http://schemas.microsoft.com/office/drawing/2014/main" val="3170945769"/>
                    </a:ext>
                  </a:extLst>
                </a:gridCol>
                <a:gridCol w="323212">
                  <a:extLst>
                    <a:ext uri="{9D8B030D-6E8A-4147-A177-3AD203B41FA5}">
                      <a16:colId xmlns:a16="http://schemas.microsoft.com/office/drawing/2014/main" val="1689935366"/>
                    </a:ext>
                  </a:extLst>
                </a:gridCol>
              </a:tblGrid>
              <a:tr h="141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Critérios de priorização conforme </a:t>
                      </a:r>
                      <a:r>
                        <a:rPr lang="pt-BR" sz="1200" dirty="0" err="1">
                          <a:effectLst/>
                        </a:rPr>
                        <a:t>Art</a:t>
                      </a:r>
                      <a:r>
                        <a:rPr lang="pt-BR" sz="1200" dirty="0">
                          <a:effectLst/>
                        </a:rPr>
                        <a:t> 1º da Resolução nº 03 da CGINDA (Min 01 – Max 10)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33723"/>
                  </a:ext>
                </a:extLst>
              </a:tr>
              <a:tr h="1347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Base de dados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Grau de relevância ao cidadão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Estímulo ao controle social 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Obrigatoriedade legal ou compromisso assumido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Refere a projetos estratégicos do governo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Demonstra resultados efetivos de serviços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Capacidade de fomento ao desenvolvimento sustentável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Fomento a negócios 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Solicitado em transparência passiva desde a LAI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effectLst/>
                        </a:rPr>
                        <a:t>(Peso XX)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900" b="1" dirty="0">
                          <a:effectLst/>
                        </a:rPr>
                        <a:t>Total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57980"/>
                  </a:ext>
                </a:extLst>
              </a:tr>
              <a:tr h="336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Base 01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33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306749"/>
                  </a:ext>
                </a:extLst>
              </a:tr>
              <a:tr h="336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Base 02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37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367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22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E26E91-713E-4CD6-A560-DBD4C323BBBD}"/>
              </a:ext>
            </a:extLst>
          </p:cNvPr>
          <p:cNvSpPr txBox="1"/>
          <p:nvPr/>
        </p:nvSpPr>
        <p:spPr>
          <a:xfrm>
            <a:off x="524675" y="698284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DINÂMICA DE GRUPO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A47BF1-27E7-4721-BBDC-177D3C52F525}"/>
              </a:ext>
            </a:extLst>
          </p:cNvPr>
          <p:cNvSpPr txBox="1"/>
          <p:nvPr/>
        </p:nvSpPr>
        <p:spPr>
          <a:xfrm>
            <a:off x="524675" y="2181396"/>
            <a:ext cx="96400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800" dirty="0"/>
              <a:t>Cada grupo deverá elaborar uma Matriz de Priorização de abertura de bases;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A Matriz de Priorização deverá conter, além dos critérios obrigatórios, pelo menos dois critérios opcionais;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Após definidos os critérios, cada grupo deverá indicar os pesos de cada critério que compõem a Matriz;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Um representante de cada grupo deverá apresentar a matriz elaborada pelo seu grupo.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922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E26E91-713E-4CD6-A560-DBD4C323BBBD}"/>
              </a:ext>
            </a:extLst>
          </p:cNvPr>
          <p:cNvSpPr txBox="1"/>
          <p:nvPr/>
        </p:nvSpPr>
        <p:spPr>
          <a:xfrm>
            <a:off x="524675" y="698284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DINÂMICA DE GRUPO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A47BF1-27E7-4721-BBDC-177D3C52F525}"/>
              </a:ext>
            </a:extLst>
          </p:cNvPr>
          <p:cNvSpPr txBox="1"/>
          <p:nvPr/>
        </p:nvSpPr>
        <p:spPr>
          <a:xfrm>
            <a:off x="1101489" y="3429000"/>
            <a:ext cx="9640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pt-BR" sz="2800" dirty="0"/>
              <a:t>Colocar nas fichas de cartolina os critérios opcionais elaborados pelo grupo;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dirty="0"/>
              <a:t>Colocar o peso de cada critério nos post-it fornecidos;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dirty="0"/>
              <a:t>Montar a sua Matriz de Priorização.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4402EDC-E635-4A01-A31B-4D6CF716BC86}"/>
              </a:ext>
            </a:extLst>
          </p:cNvPr>
          <p:cNvSpPr txBox="1"/>
          <p:nvPr/>
        </p:nvSpPr>
        <p:spPr>
          <a:xfrm>
            <a:off x="732006" y="2044585"/>
            <a:ext cx="10379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</a:rPr>
              <a:t>ORIENTAÇÕES SOBRE OS MATERIAIS A SEREM UTILIZADOS</a:t>
            </a:r>
          </a:p>
        </p:txBody>
      </p:sp>
    </p:spTree>
    <p:extLst>
      <p:ext uri="{BB962C8B-B14F-4D97-AF65-F5344CB8AC3E}">
        <p14:creationId xmlns:p14="http://schemas.microsoft.com/office/powerpoint/2010/main" val="142703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F25EB9-06F5-49E5-98DE-41381747D535}"/>
              </a:ext>
            </a:extLst>
          </p:cNvPr>
          <p:cNvSpPr txBox="1"/>
          <p:nvPr/>
        </p:nvSpPr>
        <p:spPr>
          <a:xfrm>
            <a:off x="816799" y="2394656"/>
            <a:ext cx="66587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dirty="0"/>
              <a:t>Defina um cronograma de abertura que corresponda ao período de vigência do PDA;</a:t>
            </a:r>
          </a:p>
          <a:p>
            <a:endParaRPr lang="pt-BR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F81DFC6-E71C-4D51-85D1-AC52BB67A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45493"/>
              </p:ext>
            </p:extLst>
          </p:nvPr>
        </p:nvGraphicFramePr>
        <p:xfrm>
          <a:off x="1348427" y="4485708"/>
          <a:ext cx="6658707" cy="1323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795">
                  <a:extLst>
                    <a:ext uri="{9D8B030D-6E8A-4147-A177-3AD203B41FA5}">
                      <a16:colId xmlns:a16="http://schemas.microsoft.com/office/drawing/2014/main" val="1945346789"/>
                    </a:ext>
                  </a:extLst>
                </a:gridCol>
                <a:gridCol w="2227764">
                  <a:extLst>
                    <a:ext uri="{9D8B030D-6E8A-4147-A177-3AD203B41FA5}">
                      <a16:colId xmlns:a16="http://schemas.microsoft.com/office/drawing/2014/main" val="3850438062"/>
                    </a:ext>
                  </a:extLst>
                </a:gridCol>
                <a:gridCol w="2049889">
                  <a:extLst>
                    <a:ext uri="{9D8B030D-6E8A-4147-A177-3AD203B41FA5}">
                      <a16:colId xmlns:a16="http://schemas.microsoft.com/office/drawing/2014/main" val="3829563902"/>
                    </a:ext>
                  </a:extLst>
                </a:gridCol>
                <a:gridCol w="1127259">
                  <a:extLst>
                    <a:ext uri="{9D8B030D-6E8A-4147-A177-3AD203B41FA5}">
                      <a16:colId xmlns:a16="http://schemas.microsoft.com/office/drawing/2014/main" val="4076462450"/>
                    </a:ext>
                  </a:extLst>
                </a:gridCol>
              </a:tblGrid>
              <a:tr h="664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Nome da base de dados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Descrição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Unidade e contato do responsável pela base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Meta/Prazo para abertura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5932974"/>
                  </a:ext>
                </a:extLst>
              </a:tr>
              <a:tr h="32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249641"/>
                  </a:ext>
                </a:extLst>
              </a:tr>
              <a:tr h="324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861516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89FBC9-CBC4-4A7A-BE0D-88C34D54D8E5}"/>
              </a:ext>
            </a:extLst>
          </p:cNvPr>
          <p:cNvSpPr txBox="1"/>
          <p:nvPr/>
        </p:nvSpPr>
        <p:spPr>
          <a:xfrm>
            <a:off x="296894" y="1942653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5º</a:t>
            </a:r>
          </a:p>
        </p:txBody>
      </p:sp>
    </p:spTree>
    <p:extLst>
      <p:ext uri="{BB962C8B-B14F-4D97-AF65-F5344CB8AC3E}">
        <p14:creationId xmlns:p14="http://schemas.microsoft.com/office/powerpoint/2010/main" val="19067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E5623A-8D7E-4061-A4AC-B7E79B059575}"/>
              </a:ext>
            </a:extLst>
          </p:cNvPr>
          <p:cNvSpPr txBox="1"/>
          <p:nvPr/>
        </p:nvSpPr>
        <p:spPr>
          <a:xfrm>
            <a:off x="806165" y="2684290"/>
            <a:ext cx="6711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Crie estratégias para a publicação, sustentação, promoção e difusão dessas bases;</a:t>
            </a: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7DF5C9-A106-4610-9DDF-BE225D8B09BA}"/>
              </a:ext>
            </a:extLst>
          </p:cNvPr>
          <p:cNvSpPr txBox="1"/>
          <p:nvPr/>
        </p:nvSpPr>
        <p:spPr>
          <a:xfrm>
            <a:off x="360689" y="2195719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6º</a:t>
            </a:r>
          </a:p>
        </p:txBody>
      </p:sp>
      <p:pic>
        <p:nvPicPr>
          <p:cNvPr id="12" name="Gráfico 11" descr="Marketing">
            <a:extLst>
              <a:ext uri="{FF2B5EF4-FFF2-40B4-BE49-F238E27FC236}">
                <a16:creationId xmlns:a16="http://schemas.microsoft.com/office/drawing/2014/main" id="{259540ED-B84C-4F25-BE5A-B6A90DA12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2893" y="3792286"/>
            <a:ext cx="2021662" cy="20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50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E26E91-713E-4CD6-A560-DBD4C323BBBD}"/>
              </a:ext>
            </a:extLst>
          </p:cNvPr>
          <p:cNvSpPr txBox="1"/>
          <p:nvPr/>
        </p:nvSpPr>
        <p:spPr>
          <a:xfrm>
            <a:off x="524675" y="698284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DINÂMICA DE GRUPO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A47BF1-27E7-4721-BBDC-177D3C52F525}"/>
              </a:ext>
            </a:extLst>
          </p:cNvPr>
          <p:cNvSpPr txBox="1"/>
          <p:nvPr/>
        </p:nvSpPr>
        <p:spPr>
          <a:xfrm>
            <a:off x="524675" y="2181396"/>
            <a:ext cx="9640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800" dirty="0"/>
              <a:t>Cada grupo deverá elaborar uma estratégia com no mínimo 3 ações que visem a promoção, fomento, uso e reuso efetivo das bases de dados pela sociedade e pelo Governo, contendo para cada ação prevista nome e descrição da ação;</a:t>
            </a:r>
          </a:p>
          <a:p>
            <a:pPr marL="342900" indent="-342900">
              <a:buFont typeface="+mj-lt"/>
              <a:buAutoNum type="arabicPeriod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769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E26E91-713E-4CD6-A560-DBD4C323BBBD}"/>
              </a:ext>
            </a:extLst>
          </p:cNvPr>
          <p:cNvSpPr txBox="1"/>
          <p:nvPr/>
        </p:nvSpPr>
        <p:spPr>
          <a:xfrm>
            <a:off x="524675" y="698284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DINÂMICA DE GRUPO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A47BF1-27E7-4721-BBDC-177D3C52F525}"/>
              </a:ext>
            </a:extLst>
          </p:cNvPr>
          <p:cNvSpPr txBox="1"/>
          <p:nvPr/>
        </p:nvSpPr>
        <p:spPr>
          <a:xfrm>
            <a:off x="1101489" y="3429000"/>
            <a:ext cx="964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pt-BR" sz="2800" dirty="0"/>
              <a:t>Colocar nas fichas de cartolina as ações elaboradas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4402EDC-E635-4A01-A31B-4D6CF716BC86}"/>
              </a:ext>
            </a:extLst>
          </p:cNvPr>
          <p:cNvSpPr txBox="1"/>
          <p:nvPr/>
        </p:nvSpPr>
        <p:spPr>
          <a:xfrm>
            <a:off x="732006" y="2044585"/>
            <a:ext cx="10379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</a:rPr>
              <a:t>ORIENTAÇÕES SOBRE OS MATERIAIS A SEREM UTILIZADOS</a:t>
            </a:r>
          </a:p>
        </p:txBody>
      </p:sp>
    </p:spTree>
    <p:extLst>
      <p:ext uri="{BB962C8B-B14F-4D97-AF65-F5344CB8AC3E}">
        <p14:creationId xmlns:p14="http://schemas.microsoft.com/office/powerpoint/2010/main" val="261077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78E4D58-2276-49C0-9668-55C8AB45433C}"/>
              </a:ext>
            </a:extLst>
          </p:cNvPr>
          <p:cNvSpPr txBox="1"/>
          <p:nvPr/>
        </p:nvSpPr>
        <p:spPr>
          <a:xfrm>
            <a:off x="576612" y="2449824"/>
            <a:ext cx="5728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Redija, em linguagem simples e objetiva, todas as ações e estratégias definidas nos passos anteriores em um documento formal escrito, denominado </a:t>
            </a:r>
            <a:br>
              <a:rPr lang="pt-BR" sz="2400" dirty="0"/>
            </a:br>
            <a:r>
              <a:rPr lang="pt-BR" sz="2400" b="1" u="sng" dirty="0"/>
              <a:t>Plano de Dados Abertos/</a:t>
            </a:r>
            <a:r>
              <a:rPr lang="pt-BR" sz="2400" b="1" i="1" u="sng" dirty="0"/>
              <a:t>nome do órgão/vigência do PDA.</a:t>
            </a:r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D2BBC4-2F47-4B18-AD7C-309001A15B62}"/>
              </a:ext>
            </a:extLst>
          </p:cNvPr>
          <p:cNvSpPr txBox="1"/>
          <p:nvPr/>
        </p:nvSpPr>
        <p:spPr>
          <a:xfrm>
            <a:off x="131135" y="1905672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7º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454C938-07AC-4650-8B2E-24A6E0EF5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0" t="6338" r="53253" b="58724"/>
          <a:stretch/>
        </p:blipFill>
        <p:spPr>
          <a:xfrm rot="20600319">
            <a:off x="6616325" y="2637479"/>
            <a:ext cx="4707863" cy="342560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FD6FA7-F040-46C9-8148-C92DDB146F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66" t="7693" r="53285" b="57580"/>
          <a:stretch/>
        </p:blipFill>
        <p:spPr>
          <a:xfrm rot="744229">
            <a:off x="6928277" y="2382246"/>
            <a:ext cx="4815281" cy="34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9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B544BEC-711F-4EC8-96BC-99AF1EB72588}"/>
              </a:ext>
            </a:extLst>
          </p:cNvPr>
          <p:cNvSpPr txBox="1"/>
          <p:nvPr/>
        </p:nvSpPr>
        <p:spPr>
          <a:xfrm>
            <a:off x="338949" y="1575631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8º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3B4F8B-0460-4674-9EFE-245081928A17}"/>
              </a:ext>
            </a:extLst>
          </p:cNvPr>
          <p:cNvSpPr txBox="1"/>
          <p:nvPr/>
        </p:nvSpPr>
        <p:spPr>
          <a:xfrm>
            <a:off x="832339" y="2037296"/>
            <a:ext cx="6918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Publique o PDA no Portal do órgão/entidade na seção “acesso à informação” &gt; “Dados Abertos” e para fins de registro e monitoramento, informe a publicação por meio do formulário eletrônico no endereço</a:t>
            </a:r>
          </a:p>
          <a:p>
            <a:r>
              <a:rPr lang="pt-BR" sz="2400" dirty="0"/>
              <a:t>https://formulários.cgu.gov.br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D10289-90F0-42DA-8792-2615F641C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237" y="3684087"/>
            <a:ext cx="6186744" cy="31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9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03F5F07D-E3D9-4D0B-97AE-30E8E09F6388}"/>
              </a:ext>
            </a:extLst>
          </p:cNvPr>
          <p:cNvGrpSpPr/>
          <p:nvPr/>
        </p:nvGrpSpPr>
        <p:grpSpPr>
          <a:xfrm>
            <a:off x="0" y="0"/>
            <a:ext cx="12269972" cy="6857999"/>
            <a:chOff x="326066" y="55705"/>
            <a:chExt cx="11774719" cy="6730530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2322F170-4F27-4CA7-B57D-90B3C669D075}"/>
                </a:ext>
              </a:extLst>
            </p:cNvPr>
            <p:cNvSpPr txBox="1"/>
            <p:nvPr/>
          </p:nvSpPr>
          <p:spPr>
            <a:xfrm rot="16200000">
              <a:off x="-179536" y="5963506"/>
              <a:ext cx="1318981" cy="3077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FERRAMENTAS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FC4200A-7875-4D6A-867A-9B8EFE581334}"/>
                </a:ext>
              </a:extLst>
            </p:cNvPr>
            <p:cNvSpPr txBox="1"/>
            <p:nvPr/>
          </p:nvSpPr>
          <p:spPr>
            <a:xfrm rot="16200000">
              <a:off x="-1026724" y="3797335"/>
              <a:ext cx="3013359" cy="3077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OBJETOS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E886608-D014-4FA7-8B62-0A57A96BA2B1}"/>
                </a:ext>
              </a:extLst>
            </p:cNvPr>
            <p:cNvSpPr txBox="1"/>
            <p:nvPr/>
          </p:nvSpPr>
          <p:spPr>
            <a:xfrm rot="16200000">
              <a:off x="-287875" y="1083053"/>
              <a:ext cx="1535666" cy="3077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ESTRATÉGIAS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8F4325E-253E-461E-91EF-AF2671824525}"/>
                </a:ext>
              </a:extLst>
            </p:cNvPr>
            <p:cNvSpPr/>
            <p:nvPr/>
          </p:nvSpPr>
          <p:spPr>
            <a:xfrm>
              <a:off x="772394" y="2448542"/>
              <a:ext cx="5611238" cy="30133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9C3C4E6-4792-403C-B3D7-3D59126C57E2}"/>
                </a:ext>
              </a:extLst>
            </p:cNvPr>
            <p:cNvSpPr/>
            <p:nvPr/>
          </p:nvSpPr>
          <p:spPr>
            <a:xfrm>
              <a:off x="6428877" y="2434825"/>
              <a:ext cx="2809504" cy="30133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Pedidos de acesso a informação</a:t>
              </a: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52BD86B-B008-4BE1-A0B1-DBE49469B927}"/>
                </a:ext>
              </a:extLst>
            </p:cNvPr>
            <p:cNvSpPr/>
            <p:nvPr/>
          </p:nvSpPr>
          <p:spPr>
            <a:xfrm>
              <a:off x="633849" y="5457906"/>
              <a:ext cx="5749783" cy="13092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201D526B-4668-4FBC-89BB-2103E104F390}"/>
                </a:ext>
              </a:extLst>
            </p:cNvPr>
            <p:cNvSpPr/>
            <p:nvPr/>
          </p:nvSpPr>
          <p:spPr>
            <a:xfrm>
              <a:off x="6428876" y="5448187"/>
              <a:ext cx="2809505" cy="13092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700" dirty="0">
                  <a:solidFill>
                    <a:schemeClr val="bg2">
                      <a:lumMod val="25000"/>
                    </a:schemeClr>
                  </a:solidFill>
                </a:rPr>
                <a:t>E-SIC*</a:t>
              </a:r>
            </a:p>
            <a:p>
              <a:r>
                <a:rPr lang="pt-BR" sz="1700" dirty="0">
                  <a:solidFill>
                    <a:schemeClr val="bg2">
                      <a:lumMod val="25000"/>
                    </a:schemeClr>
                  </a:solidFill>
                </a:rPr>
                <a:t>Banco de perguntas/respostas</a:t>
              </a:r>
            </a:p>
            <a:p>
              <a:r>
                <a:rPr lang="pt-BR" sz="1700" dirty="0">
                  <a:solidFill>
                    <a:schemeClr val="bg2">
                      <a:lumMod val="25000"/>
                    </a:schemeClr>
                  </a:solidFill>
                </a:rPr>
                <a:t>Informacao.gov.br</a:t>
              </a:r>
            </a:p>
            <a:p>
              <a:r>
                <a:rPr lang="pt-BR" sz="1700" dirty="0">
                  <a:solidFill>
                    <a:schemeClr val="bg2">
                      <a:lumMod val="25000"/>
                    </a:schemeClr>
                  </a:solidFill>
                </a:rPr>
                <a:t>Mapa Brasil Transparente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1B6B962E-AA9B-47FB-8712-83188174A54F}"/>
                </a:ext>
              </a:extLst>
            </p:cNvPr>
            <p:cNvSpPr/>
            <p:nvPr/>
          </p:nvSpPr>
          <p:spPr>
            <a:xfrm>
              <a:off x="633849" y="2444544"/>
              <a:ext cx="1476654" cy="9559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Execução orçamentária-financeira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935B0BA8-0E63-4D61-98F4-96A510D4872B}"/>
                </a:ext>
              </a:extLst>
            </p:cNvPr>
            <p:cNvSpPr/>
            <p:nvPr/>
          </p:nvSpPr>
          <p:spPr>
            <a:xfrm>
              <a:off x="633849" y="3400509"/>
              <a:ext cx="1476654" cy="9663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Contratos e Licitações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0DC1F6FE-5E18-4A72-8885-F01F424DEEA6}"/>
                </a:ext>
              </a:extLst>
            </p:cNvPr>
            <p:cNvSpPr/>
            <p:nvPr/>
          </p:nvSpPr>
          <p:spPr>
            <a:xfrm>
              <a:off x="633849" y="4366861"/>
              <a:ext cx="1476654" cy="4572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Servidores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92470546-15B9-41AA-A4D8-B254EA35BC73}"/>
                </a:ext>
              </a:extLst>
            </p:cNvPr>
            <p:cNvSpPr/>
            <p:nvPr/>
          </p:nvSpPr>
          <p:spPr>
            <a:xfrm>
              <a:off x="633849" y="4824064"/>
              <a:ext cx="1476654" cy="6338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Planos, ações e programas</a:t>
              </a: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9450593D-B188-4851-8CA7-EDB00F4A11EA}"/>
                </a:ext>
              </a:extLst>
            </p:cNvPr>
            <p:cNvSpPr/>
            <p:nvPr/>
          </p:nvSpPr>
          <p:spPr>
            <a:xfrm>
              <a:off x="2121549" y="2442131"/>
              <a:ext cx="1420082" cy="957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Agenda de autoridades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CA2E365A-2F0C-4AF5-B678-403F490B828D}"/>
                </a:ext>
              </a:extLst>
            </p:cNvPr>
            <p:cNvSpPr/>
            <p:nvPr/>
          </p:nvSpPr>
          <p:spPr>
            <a:xfrm>
              <a:off x="2121549" y="4021550"/>
              <a:ext cx="1420082" cy="8001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Sanções: CEIS, CEPIM, CEAF, CNEP</a:t>
              </a: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3C11C75D-90C7-4E04-8D1A-5A833C976E1F}"/>
                </a:ext>
              </a:extLst>
            </p:cNvPr>
            <p:cNvSpPr/>
            <p:nvPr/>
          </p:nvSpPr>
          <p:spPr>
            <a:xfrm>
              <a:off x="2121549" y="4821650"/>
              <a:ext cx="1420082" cy="6338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Convênios e transferência</a:t>
              </a: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AF2B7905-B962-4F47-A5BA-9C99A5DC77A8}"/>
                </a:ext>
              </a:extLst>
            </p:cNvPr>
            <p:cNvSpPr/>
            <p:nvPr/>
          </p:nvSpPr>
          <p:spPr>
            <a:xfrm>
              <a:off x="2121549" y="3397925"/>
              <a:ext cx="1420082" cy="623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Imóveis funcionais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F0CA3D76-783F-47AB-9F4C-05D2522D8F32}"/>
                </a:ext>
              </a:extLst>
            </p:cNvPr>
            <p:cNvSpPr/>
            <p:nvPr/>
          </p:nvSpPr>
          <p:spPr>
            <a:xfrm>
              <a:off x="3535296" y="2448542"/>
              <a:ext cx="1381993" cy="820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Rol de informações classificadas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51B8C06-B763-410E-9C52-DE586F3A6941}"/>
                </a:ext>
              </a:extLst>
            </p:cNvPr>
            <p:cNvSpPr/>
            <p:nvPr/>
          </p:nvSpPr>
          <p:spPr>
            <a:xfrm>
              <a:off x="3530244" y="3264632"/>
              <a:ext cx="1381993" cy="777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Programas sociais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8CE994F1-1FA2-417B-B0CD-C037DC527203}"/>
                </a:ext>
              </a:extLst>
            </p:cNvPr>
            <p:cNvSpPr/>
            <p:nvPr/>
          </p:nvSpPr>
          <p:spPr>
            <a:xfrm>
              <a:off x="4917289" y="4904987"/>
              <a:ext cx="1466343" cy="543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Renúncias fiscais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DE0DB493-8C17-45E7-B281-12342DECC643}"/>
                </a:ext>
              </a:extLst>
            </p:cNvPr>
            <p:cNvSpPr/>
            <p:nvPr/>
          </p:nvSpPr>
          <p:spPr>
            <a:xfrm>
              <a:off x="4917289" y="4403707"/>
              <a:ext cx="1466343" cy="501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Notas fiscais eletrônicas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BDF0D1AB-FD91-4CA4-BFCF-B087E9958AC0}"/>
                </a:ext>
              </a:extLst>
            </p:cNvPr>
            <p:cNvSpPr/>
            <p:nvPr/>
          </p:nvSpPr>
          <p:spPr>
            <a:xfrm>
              <a:off x="3532020" y="4770440"/>
              <a:ext cx="1387987" cy="6850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Ocupação de cargos</a:t>
              </a: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514256A6-0EFC-4568-A852-996A227D6130}"/>
                </a:ext>
              </a:extLst>
            </p:cNvPr>
            <p:cNvSpPr/>
            <p:nvPr/>
          </p:nvSpPr>
          <p:spPr>
            <a:xfrm>
              <a:off x="3535296" y="4018494"/>
              <a:ext cx="1381993" cy="7566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Viagens a serviço</a:t>
              </a: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6B16A1C6-3A8C-4554-8B90-8CAB06F19E8F}"/>
                </a:ext>
              </a:extLst>
            </p:cNvPr>
            <p:cNvSpPr/>
            <p:nvPr/>
          </p:nvSpPr>
          <p:spPr>
            <a:xfrm>
              <a:off x="4908041" y="2452444"/>
              <a:ext cx="1476665" cy="6579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Salários e Jetons</a:t>
              </a: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B8F3B208-2F63-4807-BEBB-400777F42160}"/>
                </a:ext>
              </a:extLst>
            </p:cNvPr>
            <p:cNvSpPr/>
            <p:nvPr/>
          </p:nvSpPr>
          <p:spPr>
            <a:xfrm>
              <a:off x="4908041" y="3110415"/>
              <a:ext cx="1476665" cy="6684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Honorários advocatícios</a:t>
              </a: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83273328-49FC-4AFC-87F3-CBFB961E1691}"/>
                </a:ext>
              </a:extLst>
            </p:cNvPr>
            <p:cNvSpPr/>
            <p:nvPr/>
          </p:nvSpPr>
          <p:spPr>
            <a:xfrm>
              <a:off x="4906967" y="3764653"/>
              <a:ext cx="1476665" cy="6338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Rede de Transparência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D122C75-A3F3-48E5-9901-747EC3FB0D7C}"/>
                </a:ext>
              </a:extLst>
            </p:cNvPr>
            <p:cNvSpPr txBox="1"/>
            <p:nvPr/>
          </p:nvSpPr>
          <p:spPr>
            <a:xfrm>
              <a:off x="702788" y="5571989"/>
              <a:ext cx="572068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numCol="2" rtlCol="0">
              <a:spAutoFit/>
            </a:bodyPr>
            <a:lstStyle/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Portal da Transparência</a:t>
              </a:r>
            </a:p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Páginas de Transparência</a:t>
              </a:r>
            </a:p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Sistema </a:t>
              </a:r>
              <a:r>
                <a:rPr lang="pt-BR" i="1" dirty="0" err="1">
                  <a:solidFill>
                    <a:schemeClr val="bg2">
                      <a:lumMod val="25000"/>
                    </a:schemeClr>
                  </a:solidFill>
                </a:rPr>
                <a:t>Push</a:t>
              </a:r>
              <a:endParaRPr lang="pt-BR" i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2D7093D-BC6B-4B53-A89B-553409973FC2}"/>
                </a:ext>
              </a:extLst>
            </p:cNvPr>
            <p:cNvSpPr/>
            <p:nvPr/>
          </p:nvSpPr>
          <p:spPr>
            <a:xfrm>
              <a:off x="633848" y="469109"/>
              <a:ext cx="11367655" cy="15356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3608D27F-3F0D-4A8A-8F00-BE1B7114A1F1}"/>
                </a:ext>
              </a:extLst>
            </p:cNvPr>
            <p:cNvSpPr txBox="1"/>
            <p:nvPr/>
          </p:nvSpPr>
          <p:spPr>
            <a:xfrm>
              <a:off x="633846" y="542041"/>
              <a:ext cx="11466939" cy="13369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chemeClr val="bg2">
                      <a:lumMod val="25000"/>
                    </a:schemeClr>
                  </a:solidFill>
                </a:rPr>
                <a:t>MONITORAMENTO E AVALIAÇÃO: </a:t>
              </a: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</a:rPr>
                <a:t>omissões, cumprimento de prazos, painel da LAI, relatórios da LAI, painel dos PDAs, EBT, transparência ativa, avaliação qualitativa de transparência, relatório anual do Congresso Nacional, </a:t>
              </a:r>
              <a:r>
                <a:rPr lang="pt-BR" sz="1600" dirty="0">
                  <a:solidFill>
                    <a:schemeClr val="bg2">
                      <a:lumMod val="25000"/>
                    </a:schemeClr>
                  </a:solidFill>
                </a:rPr>
                <a:t>painel da LAI</a:t>
              </a:r>
            </a:p>
            <a:p>
              <a:r>
                <a:rPr lang="pt-BR" sz="1600" dirty="0">
                  <a:solidFill>
                    <a:schemeClr val="bg2">
                      <a:lumMod val="25000"/>
                    </a:schemeClr>
                  </a:solidFill>
                </a:rPr>
                <a:t>CAPACITAÇÃO E INSTRUMENTALIZAÇÃO: </a:t>
              </a: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</a:rPr>
                <a:t>sistemas de transparência, recursos educativos, suporte, normas modelo, capacitação, cursos </a:t>
              </a:r>
              <a:r>
                <a:rPr lang="pt-BR" sz="1400" dirty="0" err="1">
                  <a:solidFill>
                    <a:schemeClr val="bg2">
                      <a:lumMod val="25000"/>
                    </a:schemeClr>
                  </a:solidFill>
                </a:rPr>
                <a:t>EaD</a:t>
              </a: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</a:rPr>
                <a:t>, vídeos </a:t>
              </a:r>
              <a:endParaRPr lang="pt-BR" sz="1600" dirty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pt-BR" sz="1600" dirty="0">
                  <a:solidFill>
                    <a:schemeClr val="bg2">
                      <a:lumMod val="25000"/>
                    </a:schemeClr>
                  </a:solidFill>
                </a:rPr>
                <a:t>FOMENTO E CONTROLE SOCIAL: </a:t>
              </a:r>
              <a:r>
                <a:rPr lang="pt-BR" sz="1600" dirty="0" err="1">
                  <a:solidFill>
                    <a:schemeClr val="bg2">
                      <a:lumMod val="25000"/>
                    </a:schemeClr>
                  </a:solidFill>
                </a:rPr>
                <a:t>RedeSIC</a:t>
              </a:r>
              <a:r>
                <a:rPr lang="pt-BR" sz="1600" dirty="0">
                  <a:solidFill>
                    <a:schemeClr val="bg2">
                      <a:lumMod val="25000"/>
                    </a:schemeClr>
                  </a:solidFill>
                </a:rPr>
                <a:t>, EBT, Programa Pacto, abertura de bases, eventos e palestras, Olho Vivo no Dinheiro Público</a:t>
              </a:r>
            </a:p>
            <a:p>
              <a:r>
                <a:rPr lang="pt-BR" sz="1600" dirty="0">
                  <a:solidFill>
                    <a:schemeClr val="bg2">
                      <a:lumMod val="25000"/>
                    </a:schemeClr>
                  </a:solidFill>
                </a:rPr>
                <a:t>NORMATIZAÇÃO: Leis, decretos, portarias, resoluções, enunciados etc.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E8E388F1-DB56-43C4-83CA-1B8754A13997}"/>
                </a:ext>
              </a:extLst>
            </p:cNvPr>
            <p:cNvSpPr txBox="1"/>
            <p:nvPr/>
          </p:nvSpPr>
          <p:spPr>
            <a:xfrm>
              <a:off x="326067" y="55705"/>
              <a:ext cx="11675436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TRANSPARÊNCIA PÚBLICA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EF4B6BB5-B900-423D-8DB2-212666B0FD38}"/>
                </a:ext>
              </a:extLst>
            </p:cNvPr>
            <p:cNvSpPr txBox="1"/>
            <p:nvPr/>
          </p:nvSpPr>
          <p:spPr>
            <a:xfrm>
              <a:off x="633847" y="2037057"/>
              <a:ext cx="5749785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TRANSPARÊNCIA ATIVA (Ampla divulgação)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204EE7C8-C36E-410D-8D69-68AADCC026DB}"/>
                </a:ext>
              </a:extLst>
            </p:cNvPr>
            <p:cNvSpPr txBox="1"/>
            <p:nvPr/>
          </p:nvSpPr>
          <p:spPr>
            <a:xfrm>
              <a:off x="6395322" y="2048845"/>
              <a:ext cx="2857735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TRANSPARÊNCIA PASSIVA</a:t>
              </a:r>
            </a:p>
          </p:txBody>
        </p:sp>
        <p:pic>
          <p:nvPicPr>
            <p:cNvPr id="50" name="Imagem 49">
              <a:extLst>
                <a:ext uri="{FF2B5EF4-FFF2-40B4-BE49-F238E27FC236}">
                  <a16:creationId xmlns:a16="http://schemas.microsoft.com/office/drawing/2014/main" id="{3AEB9117-E7BA-4F05-8D67-01EED529D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77" t="2242" r="477" b="1932"/>
            <a:stretch/>
          </p:blipFill>
          <p:spPr>
            <a:xfrm>
              <a:off x="6678800" y="3540520"/>
              <a:ext cx="2227054" cy="1322493"/>
            </a:xfrm>
            <a:prstGeom prst="rect">
              <a:avLst/>
            </a:prstGeom>
          </p:spPr>
        </p:pic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B4B0FF23-0E4F-452D-BA92-D4B4BB36031A}"/>
                </a:ext>
              </a:extLst>
            </p:cNvPr>
            <p:cNvSpPr txBox="1"/>
            <p:nvPr/>
          </p:nvSpPr>
          <p:spPr>
            <a:xfrm>
              <a:off x="9253057" y="2048845"/>
              <a:ext cx="2740057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DADOS ABERTOS</a:t>
              </a: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C9495984-08FC-4F8D-A8E9-C6936AFFEB44}"/>
                </a:ext>
              </a:extLst>
            </p:cNvPr>
            <p:cNvSpPr/>
            <p:nvPr/>
          </p:nvSpPr>
          <p:spPr>
            <a:xfrm>
              <a:off x="9278223" y="2442127"/>
              <a:ext cx="2698113" cy="30133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Planos de Dados Abertos e</a:t>
              </a:r>
            </a:p>
            <a:p>
              <a:pPr algn="ctr"/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Publicação de bases em formato aberto</a:t>
              </a: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CDDC8348-57BE-47DD-9DA8-E23F97021F1D}"/>
                </a:ext>
              </a:extLst>
            </p:cNvPr>
            <p:cNvSpPr/>
            <p:nvPr/>
          </p:nvSpPr>
          <p:spPr>
            <a:xfrm>
              <a:off x="9278222" y="5455491"/>
              <a:ext cx="2698113" cy="13092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Painel dos Planos de Dados Abertos</a:t>
              </a:r>
            </a:p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Portal de Dados Abertos*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4A267C6E-8CE1-41A4-84CC-4F72523495EF}"/>
                </a:ext>
              </a:extLst>
            </p:cNvPr>
            <p:cNvSpPr txBox="1"/>
            <p:nvPr/>
          </p:nvSpPr>
          <p:spPr>
            <a:xfrm>
              <a:off x="3176247" y="5573663"/>
              <a:ext cx="3207385" cy="12125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numCol="1" rtlCol="0">
              <a:spAutoFit/>
            </a:bodyPr>
            <a:lstStyle/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Sistema de Transparência Ativa</a:t>
              </a:r>
            </a:p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Painel de Municípios</a:t>
              </a:r>
            </a:p>
            <a:p>
              <a:r>
                <a:rPr lang="pt-BR" dirty="0">
                  <a:solidFill>
                    <a:schemeClr val="bg2">
                      <a:lumMod val="25000"/>
                    </a:schemeClr>
                  </a:solidFill>
                </a:rPr>
                <a:t>Mapa Brasil Transparente</a:t>
              </a:r>
            </a:p>
            <a:p>
              <a:endParaRPr lang="pt-BR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55" name="Imagem 54">
              <a:extLst>
                <a:ext uri="{FF2B5EF4-FFF2-40B4-BE49-F238E27FC236}">
                  <a16:creationId xmlns:a16="http://schemas.microsoft.com/office/drawing/2014/main" id="{90ED6302-DD43-47A0-82A5-2E942541E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4950" y="3744918"/>
              <a:ext cx="2416270" cy="1025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182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4DED66-9538-4826-AF47-077C134AB2FD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LEITURA SUGERIDA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252F1C-62EF-40BD-A832-25AEF4EFFCED}"/>
              </a:ext>
            </a:extLst>
          </p:cNvPr>
          <p:cNvSpPr txBox="1"/>
          <p:nvPr/>
        </p:nvSpPr>
        <p:spPr>
          <a:xfrm>
            <a:off x="361507" y="2286000"/>
            <a:ext cx="114406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3200" dirty="0"/>
              <a:t>Manual de Elaboração de Plano de Dados Abertos (dados.gov.br)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Decreto nº 8.777, de 11 de maio de 2016;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Decreto nº 9.903, de 8 de julho de 2019;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Resolução nº 3 do CGINDA;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dados.gov.br;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/>
              <a:t>Paineis.cgu.gov.br/</a:t>
            </a:r>
            <a:r>
              <a:rPr lang="pt-BR" sz="3200" dirty="0" err="1"/>
              <a:t>dadosabertos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35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4DED66-9538-4826-AF47-077C134AB2FD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CONTATOS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252F1C-62EF-40BD-A832-25AEF4EFFCED}"/>
              </a:ext>
            </a:extLst>
          </p:cNvPr>
          <p:cNvSpPr txBox="1"/>
          <p:nvPr/>
        </p:nvSpPr>
        <p:spPr>
          <a:xfrm>
            <a:off x="361507" y="2286000"/>
            <a:ext cx="11440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Contate o Núcleo de Dados Abertos da CGU</a:t>
            </a:r>
          </a:p>
        </p:txBody>
      </p:sp>
      <p:pic>
        <p:nvPicPr>
          <p:cNvPr id="8" name="Gráfico 7" descr="Email">
            <a:extLst>
              <a:ext uri="{FF2B5EF4-FFF2-40B4-BE49-F238E27FC236}">
                <a16:creationId xmlns:a16="http://schemas.microsoft.com/office/drawing/2014/main" id="{5637073F-8FED-4FE8-9F09-39D94A7C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3311" y="3593805"/>
            <a:ext cx="754298" cy="75429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4745151-C957-42DF-A418-68184DFC1724}"/>
              </a:ext>
            </a:extLst>
          </p:cNvPr>
          <p:cNvSpPr txBox="1"/>
          <p:nvPr/>
        </p:nvSpPr>
        <p:spPr>
          <a:xfrm>
            <a:off x="4256568" y="3763328"/>
            <a:ext cx="754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dadosabertos@cgu.gov.br</a:t>
            </a:r>
          </a:p>
        </p:txBody>
      </p:sp>
      <p:pic>
        <p:nvPicPr>
          <p:cNvPr id="11" name="Gráfico 10" descr="Telefone">
            <a:extLst>
              <a:ext uri="{FF2B5EF4-FFF2-40B4-BE49-F238E27FC236}">
                <a16:creationId xmlns:a16="http://schemas.microsoft.com/office/drawing/2014/main" id="{065E423B-4BE2-48B9-BF96-4A779C716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3260" y="4524153"/>
            <a:ext cx="914400" cy="9144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0EA6F4-4716-472E-ADF0-9E165B4E2C4F}"/>
              </a:ext>
            </a:extLst>
          </p:cNvPr>
          <p:cNvSpPr txBox="1"/>
          <p:nvPr/>
        </p:nvSpPr>
        <p:spPr>
          <a:xfrm>
            <a:off x="4256568" y="4655881"/>
            <a:ext cx="754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(61) 2020-6564 / 6566</a:t>
            </a:r>
          </a:p>
        </p:txBody>
      </p:sp>
    </p:spTree>
    <p:extLst>
      <p:ext uri="{BB962C8B-B14F-4D97-AF65-F5344CB8AC3E}">
        <p14:creationId xmlns:p14="http://schemas.microsoft.com/office/powerpoint/2010/main" val="3770835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252F1C-62EF-40BD-A832-25AEF4EFFCED}"/>
              </a:ext>
            </a:extLst>
          </p:cNvPr>
          <p:cNvSpPr txBox="1"/>
          <p:nvPr/>
        </p:nvSpPr>
        <p:spPr>
          <a:xfrm>
            <a:off x="375683" y="3604437"/>
            <a:ext cx="11440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01899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A98940-45DF-45CB-9219-7032CD6F982B}"/>
              </a:ext>
            </a:extLst>
          </p:cNvPr>
          <p:cNvSpPr txBox="1"/>
          <p:nvPr/>
        </p:nvSpPr>
        <p:spPr>
          <a:xfrm>
            <a:off x="712518" y="1923139"/>
            <a:ext cx="10427550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Promover a publicação de dados em formato aberto</a:t>
            </a:r>
          </a:p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Aprimorar a transparência</a:t>
            </a:r>
          </a:p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Franquear o acesso à sociedade</a:t>
            </a:r>
          </a:p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Facilitar o intercâmbio de dados em toda a federação</a:t>
            </a:r>
          </a:p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Fomentar o controle social e a gestão pública participativa e democrática</a:t>
            </a:r>
          </a:p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Promover a pesquisa científica</a:t>
            </a:r>
          </a:p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Fomentar negócios e a inovação</a:t>
            </a:r>
          </a:p>
          <a:p>
            <a:pPr marL="571500" indent="-571500">
              <a:lnSpc>
                <a:spcPct val="130000"/>
              </a:lnSpc>
              <a:buFont typeface="+mj-lt"/>
              <a:buAutoNum type="romanUcPeriod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anose="020B0506020104020203" pitchFamily="34" charset="0"/>
              </a:rPr>
              <a:t>Promover a oferta de serviços públicos digitais de forma integrada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E379BB-D9BB-4048-A3B4-5323FA831C08}"/>
              </a:ext>
            </a:extLst>
          </p:cNvPr>
          <p:cNvSpPr txBox="1"/>
          <p:nvPr/>
        </p:nvSpPr>
        <p:spPr>
          <a:xfrm>
            <a:off x="712518" y="618446"/>
            <a:ext cx="864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OBJETIVOS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14C56BB-9F66-4DCD-89A2-2B400DA6FBBD}"/>
              </a:ext>
            </a:extLst>
          </p:cNvPr>
          <p:cNvSpPr/>
          <p:nvPr/>
        </p:nvSpPr>
        <p:spPr>
          <a:xfrm>
            <a:off x="779424" y="2040673"/>
            <a:ext cx="412595" cy="4125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62FE2A3-BF0C-4589-87FB-DFEEA1B71207}"/>
              </a:ext>
            </a:extLst>
          </p:cNvPr>
          <p:cNvSpPr/>
          <p:nvPr/>
        </p:nvSpPr>
        <p:spPr>
          <a:xfrm>
            <a:off x="779424" y="2593104"/>
            <a:ext cx="412595" cy="4125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3BC80CC-79D9-42ED-8DE3-66BF04DF2555}"/>
              </a:ext>
            </a:extLst>
          </p:cNvPr>
          <p:cNvSpPr/>
          <p:nvPr/>
        </p:nvSpPr>
        <p:spPr>
          <a:xfrm>
            <a:off x="779423" y="3145535"/>
            <a:ext cx="412595" cy="4125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997334F-40CB-4AA5-AA22-C898D2C2C08C}"/>
              </a:ext>
            </a:extLst>
          </p:cNvPr>
          <p:cNvSpPr/>
          <p:nvPr/>
        </p:nvSpPr>
        <p:spPr>
          <a:xfrm>
            <a:off x="779424" y="3716255"/>
            <a:ext cx="412595" cy="4125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8CEE49C-5480-4E70-B3D8-5392D992762B}"/>
              </a:ext>
            </a:extLst>
          </p:cNvPr>
          <p:cNvSpPr/>
          <p:nvPr/>
        </p:nvSpPr>
        <p:spPr>
          <a:xfrm>
            <a:off x="779424" y="4286975"/>
            <a:ext cx="412595" cy="412595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B44FFE1-B0A2-44DF-8CCB-9EE975D61FA8}"/>
              </a:ext>
            </a:extLst>
          </p:cNvPr>
          <p:cNvSpPr/>
          <p:nvPr/>
        </p:nvSpPr>
        <p:spPr>
          <a:xfrm>
            <a:off x="779424" y="4821117"/>
            <a:ext cx="412595" cy="4125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5DDF037-8F47-487E-91D4-28B4C0B92674}"/>
              </a:ext>
            </a:extLst>
          </p:cNvPr>
          <p:cNvSpPr/>
          <p:nvPr/>
        </p:nvSpPr>
        <p:spPr>
          <a:xfrm>
            <a:off x="779424" y="5377561"/>
            <a:ext cx="412595" cy="41259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E20342E-185E-4FA1-884B-6716BAE43518}"/>
              </a:ext>
            </a:extLst>
          </p:cNvPr>
          <p:cNvSpPr/>
          <p:nvPr/>
        </p:nvSpPr>
        <p:spPr>
          <a:xfrm>
            <a:off x="779424" y="5956869"/>
            <a:ext cx="412595" cy="41259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7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icone governo">
            <a:extLst>
              <a:ext uri="{FF2B5EF4-FFF2-40B4-BE49-F238E27FC236}">
                <a16:creationId xmlns:a16="http://schemas.microsoft.com/office/drawing/2014/main" id="{C2DCC14A-C35F-4AFE-B3F2-21E82AF2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04" y="2117930"/>
            <a:ext cx="520623" cy="5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E379BB-D9BB-4048-A3B4-5323FA831C08}"/>
              </a:ext>
            </a:extLst>
          </p:cNvPr>
          <p:cNvSpPr txBox="1"/>
          <p:nvPr/>
        </p:nvSpPr>
        <p:spPr>
          <a:xfrm>
            <a:off x="712518" y="618446"/>
            <a:ext cx="864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PÚBLICOS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F98089B-1B2D-4A3A-85DD-B2CF21CB4FFC}"/>
              </a:ext>
            </a:extLst>
          </p:cNvPr>
          <p:cNvSpPr txBox="1">
            <a:spLocks/>
          </p:cNvSpPr>
          <p:nvPr/>
        </p:nvSpPr>
        <p:spPr>
          <a:xfrm>
            <a:off x="1693825" y="2101558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Órgãos de governo – alta gestão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9FDCFD00-C0F3-45CB-85F8-85C1D81E6C53}"/>
              </a:ext>
            </a:extLst>
          </p:cNvPr>
          <p:cNvSpPr txBox="1">
            <a:spLocks/>
          </p:cNvSpPr>
          <p:nvPr/>
        </p:nvSpPr>
        <p:spPr>
          <a:xfrm>
            <a:off x="1693825" y="3298589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Comunidade acadêmica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5CA5F0FB-309A-48AC-BE59-BEC4230CFB4E}"/>
              </a:ext>
            </a:extLst>
          </p:cNvPr>
          <p:cNvSpPr txBox="1">
            <a:spLocks/>
          </p:cNvSpPr>
          <p:nvPr/>
        </p:nvSpPr>
        <p:spPr>
          <a:xfrm>
            <a:off x="1693825" y="4495620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Organizações da sociedade civil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FAA4AB0C-A182-45AA-A47A-B3ADDE420164}"/>
              </a:ext>
            </a:extLst>
          </p:cNvPr>
          <p:cNvSpPr txBox="1">
            <a:spLocks/>
          </p:cNvSpPr>
          <p:nvPr/>
        </p:nvSpPr>
        <p:spPr>
          <a:xfrm>
            <a:off x="1693825" y="5692651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Comunidade internacional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48B2D7F1-B3FD-417B-AB1F-61FBD3914515}"/>
              </a:ext>
            </a:extLst>
          </p:cNvPr>
          <p:cNvSpPr txBox="1">
            <a:spLocks/>
          </p:cNvSpPr>
          <p:nvPr/>
        </p:nvSpPr>
        <p:spPr>
          <a:xfrm>
            <a:off x="1693825" y="2686479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Servidores público – nível técnico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3483DABF-0F7A-41E9-82F0-7832A93BB4C1}"/>
              </a:ext>
            </a:extLst>
          </p:cNvPr>
          <p:cNvSpPr txBox="1">
            <a:spLocks/>
          </p:cNvSpPr>
          <p:nvPr/>
        </p:nvSpPr>
        <p:spPr>
          <a:xfrm>
            <a:off x="1693825" y="3883510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Setor privado: empresas, </a:t>
            </a:r>
            <a:r>
              <a:rPr lang="pt-BR" sz="2000" i="1" dirty="0">
                <a:solidFill>
                  <a:schemeClr val="bg1"/>
                </a:solidFill>
                <a:latin typeface="Gill Sans MT" panose="020B0502020104020203" pitchFamily="34" charset="0"/>
              </a:rPr>
              <a:t>startups</a:t>
            </a:r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, associações</a:t>
            </a: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55DF6D66-4E62-45CC-814C-C3813664C5FB}"/>
              </a:ext>
            </a:extLst>
          </p:cNvPr>
          <p:cNvSpPr txBox="1">
            <a:spLocks/>
          </p:cNvSpPr>
          <p:nvPr/>
        </p:nvSpPr>
        <p:spPr>
          <a:xfrm>
            <a:off x="1693825" y="5080541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Imprensa</a:t>
            </a:r>
          </a:p>
        </p:txBody>
      </p:sp>
      <p:pic>
        <p:nvPicPr>
          <p:cNvPr id="31" name="Picture 4" descr="Resultado de imagem para society icon free png">
            <a:extLst>
              <a:ext uri="{FF2B5EF4-FFF2-40B4-BE49-F238E27FC236}">
                <a16:creationId xmlns:a16="http://schemas.microsoft.com/office/drawing/2014/main" id="{88478286-0413-4282-939F-69CA52120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11" y="4466492"/>
            <a:ext cx="573799" cy="5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Resultado de imagem para university icon free png">
            <a:extLst>
              <a:ext uri="{FF2B5EF4-FFF2-40B4-BE49-F238E27FC236}">
                <a16:creationId xmlns:a16="http://schemas.microsoft.com/office/drawing/2014/main" id="{79C5459B-917A-44D6-80B5-5BAF26552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04" y="3381806"/>
            <a:ext cx="490015" cy="41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Resultado de imagem para profit icon free png">
            <a:extLst>
              <a:ext uri="{FF2B5EF4-FFF2-40B4-BE49-F238E27FC236}">
                <a16:creationId xmlns:a16="http://schemas.microsoft.com/office/drawing/2014/main" id="{4BC0BE27-1BFF-4E06-B670-649BE1CC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22" y="3958127"/>
            <a:ext cx="408376" cy="3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0.gstatic.com/images?q=tbn:ANd9GcTBuyn6PyWZNz3-5dlpdky37MssUIXMOG2QzVel_Y0A0cLU2EY7">
            <a:extLst>
              <a:ext uri="{FF2B5EF4-FFF2-40B4-BE49-F238E27FC236}">
                <a16:creationId xmlns:a16="http://schemas.microsoft.com/office/drawing/2014/main" id="{93535578-6638-435D-835F-C09217F4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11" y="2751378"/>
            <a:ext cx="464808" cy="4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Resultado de imagem para press icon free png">
            <a:extLst>
              <a:ext uri="{FF2B5EF4-FFF2-40B4-BE49-F238E27FC236}">
                <a16:creationId xmlns:a16="http://schemas.microsoft.com/office/drawing/2014/main" id="{086990EB-21C2-473E-9213-9AE2B1BD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01" y="5141966"/>
            <a:ext cx="426710" cy="4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m para icone mundo">
            <a:extLst>
              <a:ext uri="{FF2B5EF4-FFF2-40B4-BE49-F238E27FC236}">
                <a16:creationId xmlns:a16="http://schemas.microsoft.com/office/drawing/2014/main" id="{AA09D578-5EF5-4CF4-8440-CD7F4746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86" y="5754464"/>
            <a:ext cx="375657" cy="3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6A2CCE4-6251-4659-9654-9BEDC5C11A28}"/>
              </a:ext>
            </a:extLst>
          </p:cNvPr>
          <p:cNvSpPr/>
          <p:nvPr/>
        </p:nvSpPr>
        <p:spPr>
          <a:xfrm>
            <a:off x="1058206" y="2101558"/>
            <a:ext cx="10070711" cy="4992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B060E2A-4C68-463C-9D44-0BCD7CF9B269}"/>
              </a:ext>
            </a:extLst>
          </p:cNvPr>
          <p:cNvSpPr/>
          <p:nvPr/>
        </p:nvSpPr>
        <p:spPr>
          <a:xfrm>
            <a:off x="1058206" y="3298589"/>
            <a:ext cx="10070711" cy="4992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3F06DAA-1D76-47DE-A114-86A39C3F66B1}"/>
              </a:ext>
            </a:extLst>
          </p:cNvPr>
          <p:cNvSpPr/>
          <p:nvPr/>
        </p:nvSpPr>
        <p:spPr>
          <a:xfrm>
            <a:off x="1058206" y="4495620"/>
            <a:ext cx="10070711" cy="4992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3D796A6B-77FF-4A1A-878A-5EFECB622A6D}"/>
              </a:ext>
            </a:extLst>
          </p:cNvPr>
          <p:cNvSpPr/>
          <p:nvPr/>
        </p:nvSpPr>
        <p:spPr>
          <a:xfrm>
            <a:off x="1058206" y="5692651"/>
            <a:ext cx="10070711" cy="4992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BA3B0F3-AE90-4E6E-B7AE-2B561C92E671}"/>
              </a:ext>
            </a:extLst>
          </p:cNvPr>
          <p:cNvSpPr/>
          <p:nvPr/>
        </p:nvSpPr>
        <p:spPr>
          <a:xfrm>
            <a:off x="1058206" y="2686479"/>
            <a:ext cx="10070711" cy="4992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2DBD0C10-D361-46EE-B5CA-2D7A43FFA026}"/>
              </a:ext>
            </a:extLst>
          </p:cNvPr>
          <p:cNvSpPr/>
          <p:nvPr/>
        </p:nvSpPr>
        <p:spPr>
          <a:xfrm>
            <a:off x="1058206" y="3883510"/>
            <a:ext cx="10070711" cy="4992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C0BCFB7A-C3D5-4944-B28F-28BBA63F540F}"/>
              </a:ext>
            </a:extLst>
          </p:cNvPr>
          <p:cNvSpPr/>
          <p:nvPr/>
        </p:nvSpPr>
        <p:spPr>
          <a:xfrm>
            <a:off x="1058206" y="5080541"/>
            <a:ext cx="10070711" cy="49928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15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E379BB-D9BB-4048-A3B4-5323FA831C08}"/>
              </a:ext>
            </a:extLst>
          </p:cNvPr>
          <p:cNvSpPr txBox="1"/>
          <p:nvPr/>
        </p:nvSpPr>
        <p:spPr>
          <a:xfrm>
            <a:off x="712518" y="618446"/>
            <a:ext cx="864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EIXOS DE  TRABALHO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F98089B-1B2D-4A3A-85DD-B2CF21CB4FFC}"/>
              </a:ext>
            </a:extLst>
          </p:cNvPr>
          <p:cNvSpPr txBox="1">
            <a:spLocks/>
          </p:cNvSpPr>
          <p:nvPr/>
        </p:nvSpPr>
        <p:spPr>
          <a:xfrm>
            <a:off x="1693825" y="1847529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Instrumentalização</a:t>
            </a:r>
          </a:p>
        </p:txBody>
      </p:sp>
      <p:pic>
        <p:nvPicPr>
          <p:cNvPr id="14" name="Picture 2" descr="Resultado de imagem para MONEY ICON FREE">
            <a:extLst>
              <a:ext uri="{FF2B5EF4-FFF2-40B4-BE49-F238E27FC236}">
                <a16:creationId xmlns:a16="http://schemas.microsoft.com/office/drawing/2014/main" id="{83AC60D6-44A2-4750-BE1F-0D5BBE4C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94" y="4922276"/>
            <a:ext cx="354547" cy="3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m para tool icon free">
            <a:extLst>
              <a:ext uri="{FF2B5EF4-FFF2-40B4-BE49-F238E27FC236}">
                <a16:creationId xmlns:a16="http://schemas.microsoft.com/office/drawing/2014/main" id="{F571A2D3-DD9E-4330-9C0A-410A3D91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03" y="1860730"/>
            <a:ext cx="478753" cy="47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m relacionada">
            <a:extLst>
              <a:ext uri="{FF2B5EF4-FFF2-40B4-BE49-F238E27FC236}">
                <a16:creationId xmlns:a16="http://schemas.microsoft.com/office/drawing/2014/main" id="{D1FEC9E7-AF3E-4A42-9EAE-136D821B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11" y="5497736"/>
            <a:ext cx="405095" cy="4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esultado de imagem para training icon free">
            <a:extLst>
              <a:ext uri="{FF2B5EF4-FFF2-40B4-BE49-F238E27FC236}">
                <a16:creationId xmlns:a16="http://schemas.microsoft.com/office/drawing/2014/main" id="{A10FFD4C-4E6D-4052-869C-62CF252F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90" y="3106606"/>
            <a:ext cx="408652" cy="39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m relacionada">
            <a:extLst>
              <a:ext uri="{FF2B5EF4-FFF2-40B4-BE49-F238E27FC236}">
                <a16:creationId xmlns:a16="http://schemas.microsoft.com/office/drawing/2014/main" id="{6F6C0FFC-C16C-499F-B4B5-BEEC3681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92" y="2537939"/>
            <a:ext cx="339945" cy="33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sultado de imagem para monitoring icon free">
            <a:extLst>
              <a:ext uri="{FF2B5EF4-FFF2-40B4-BE49-F238E27FC236}">
                <a16:creationId xmlns:a16="http://schemas.microsoft.com/office/drawing/2014/main" id="{685C172C-B115-4882-99B1-F6F70D11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52" y="4311948"/>
            <a:ext cx="417777" cy="4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m para megaphone icon free">
            <a:extLst>
              <a:ext uri="{FF2B5EF4-FFF2-40B4-BE49-F238E27FC236}">
                <a16:creationId xmlns:a16="http://schemas.microsoft.com/office/drawing/2014/main" id="{924BCCCA-489B-4C98-A9C4-526B2C879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11187" r="10937" b="11229"/>
          <a:stretch/>
        </p:blipFill>
        <p:spPr bwMode="auto">
          <a:xfrm>
            <a:off x="1171690" y="3668883"/>
            <a:ext cx="457594" cy="44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6A2CCE4-6251-4659-9654-9BEDC5C11A28}"/>
              </a:ext>
            </a:extLst>
          </p:cNvPr>
          <p:cNvSpPr/>
          <p:nvPr/>
        </p:nvSpPr>
        <p:spPr>
          <a:xfrm>
            <a:off x="1058206" y="1847529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9FDCFD00-C0F3-45CB-85F8-85C1D81E6C53}"/>
              </a:ext>
            </a:extLst>
          </p:cNvPr>
          <p:cNvSpPr txBox="1">
            <a:spLocks/>
          </p:cNvSpPr>
          <p:nvPr/>
        </p:nvSpPr>
        <p:spPr>
          <a:xfrm>
            <a:off x="1693825" y="3044560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Capacitação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B060E2A-4C68-463C-9D44-0BCD7CF9B269}"/>
              </a:ext>
            </a:extLst>
          </p:cNvPr>
          <p:cNvSpPr/>
          <p:nvPr/>
        </p:nvSpPr>
        <p:spPr>
          <a:xfrm>
            <a:off x="1058206" y="3044560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5CA5F0FB-309A-48AC-BE59-BEC4230CFB4E}"/>
              </a:ext>
            </a:extLst>
          </p:cNvPr>
          <p:cNvSpPr txBox="1">
            <a:spLocks/>
          </p:cNvSpPr>
          <p:nvPr/>
        </p:nvSpPr>
        <p:spPr>
          <a:xfrm>
            <a:off x="1693825" y="4241591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Monitoramento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3F06DAA-1D76-47DE-A114-86A39C3F66B1}"/>
              </a:ext>
            </a:extLst>
          </p:cNvPr>
          <p:cNvSpPr/>
          <p:nvPr/>
        </p:nvSpPr>
        <p:spPr>
          <a:xfrm>
            <a:off x="1058206" y="4241591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FAA4AB0C-A182-45AA-A47A-B3ADDE420164}"/>
              </a:ext>
            </a:extLst>
          </p:cNvPr>
          <p:cNvSpPr txBox="1">
            <a:spLocks/>
          </p:cNvSpPr>
          <p:nvPr/>
        </p:nvSpPr>
        <p:spPr>
          <a:xfrm>
            <a:off x="1693825" y="5438622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Normatização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3D796A6B-77FF-4A1A-878A-5EFECB622A6D}"/>
              </a:ext>
            </a:extLst>
          </p:cNvPr>
          <p:cNvSpPr/>
          <p:nvPr/>
        </p:nvSpPr>
        <p:spPr>
          <a:xfrm>
            <a:off x="1058206" y="5438622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48B2D7F1-B3FD-417B-AB1F-61FBD3914515}"/>
              </a:ext>
            </a:extLst>
          </p:cNvPr>
          <p:cNvSpPr txBox="1">
            <a:spLocks/>
          </p:cNvSpPr>
          <p:nvPr/>
        </p:nvSpPr>
        <p:spPr>
          <a:xfrm>
            <a:off x="1693825" y="2432450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Redes e parcerias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BA3B0F3-AE90-4E6E-B7AE-2B561C92E671}"/>
              </a:ext>
            </a:extLst>
          </p:cNvPr>
          <p:cNvSpPr/>
          <p:nvPr/>
        </p:nvSpPr>
        <p:spPr>
          <a:xfrm>
            <a:off x="1058206" y="2432450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3483DABF-0F7A-41E9-82F0-7832A93BB4C1}"/>
              </a:ext>
            </a:extLst>
          </p:cNvPr>
          <p:cNvSpPr txBox="1">
            <a:spLocks/>
          </p:cNvSpPr>
          <p:nvPr/>
        </p:nvSpPr>
        <p:spPr>
          <a:xfrm>
            <a:off x="1693825" y="3629481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Comunicação e exposição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2DBD0C10-D361-46EE-B5CA-2D7A43FFA026}"/>
              </a:ext>
            </a:extLst>
          </p:cNvPr>
          <p:cNvSpPr/>
          <p:nvPr/>
        </p:nvSpPr>
        <p:spPr>
          <a:xfrm>
            <a:off x="1058206" y="3629481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55DF6D66-4E62-45CC-814C-C3813664C5FB}"/>
              </a:ext>
            </a:extLst>
          </p:cNvPr>
          <p:cNvSpPr txBox="1">
            <a:spLocks/>
          </p:cNvSpPr>
          <p:nvPr/>
        </p:nvSpPr>
        <p:spPr>
          <a:xfrm>
            <a:off x="1693825" y="4826512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Apoio para sustentabilidade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C0BCFB7A-C3D5-4944-B28F-28BBA63F540F}"/>
              </a:ext>
            </a:extLst>
          </p:cNvPr>
          <p:cNvSpPr/>
          <p:nvPr/>
        </p:nvSpPr>
        <p:spPr>
          <a:xfrm>
            <a:off x="1058206" y="4826512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0F565F5F-DE4C-430E-82D9-623144DA6417}"/>
              </a:ext>
            </a:extLst>
          </p:cNvPr>
          <p:cNvSpPr txBox="1">
            <a:spLocks/>
          </p:cNvSpPr>
          <p:nvPr/>
        </p:nvSpPr>
        <p:spPr>
          <a:xfrm>
            <a:off x="1693825" y="6023543"/>
            <a:ext cx="9435092" cy="499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Processos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8D6CE74E-ECB5-4ACC-8482-A4DDD54CEAEE}"/>
              </a:ext>
            </a:extLst>
          </p:cNvPr>
          <p:cNvSpPr/>
          <p:nvPr/>
        </p:nvSpPr>
        <p:spPr>
          <a:xfrm>
            <a:off x="1058206" y="6023543"/>
            <a:ext cx="10070711" cy="49928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 descr="Resultado de imagem para PROCESS ICON">
            <a:extLst>
              <a:ext uri="{FF2B5EF4-FFF2-40B4-BE49-F238E27FC236}">
                <a16:creationId xmlns:a16="http://schemas.microsoft.com/office/drawing/2014/main" id="{74EEDB6D-75A0-4C69-B7E9-F107FE6D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90" y="6078899"/>
            <a:ext cx="402151" cy="4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2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8753058-E9A6-4F35-B9C6-02DB30CA7234}"/>
              </a:ext>
            </a:extLst>
          </p:cNvPr>
          <p:cNvSpPr txBox="1"/>
          <p:nvPr/>
        </p:nvSpPr>
        <p:spPr>
          <a:xfrm>
            <a:off x="712518" y="618446"/>
            <a:ext cx="864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O QUE DEVE TER EM UM PDA?</a:t>
            </a:r>
          </a:p>
        </p:txBody>
      </p:sp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21DF6622-00C9-434A-AC39-4C86E6819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75930"/>
              </p:ext>
            </p:extLst>
          </p:nvPr>
        </p:nvGraphicFramePr>
        <p:xfrm>
          <a:off x="1935126" y="1560056"/>
          <a:ext cx="8059479" cy="522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9479">
                  <a:extLst>
                    <a:ext uri="{9D8B030D-6E8A-4147-A177-3AD203B41FA5}">
                      <a16:colId xmlns:a16="http://schemas.microsoft.com/office/drawing/2014/main" val="940742059"/>
                    </a:ext>
                  </a:extLst>
                </a:gridCol>
              </a:tblGrid>
              <a:tr h="745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/>
                        <a:t>Checklist de pontos </a:t>
                      </a:r>
                      <a:r>
                        <a:rPr lang="pt-BR" sz="1800" b="1" u="sng" dirty="0"/>
                        <a:t>obrigatórios</a:t>
                      </a:r>
                      <a:r>
                        <a:rPr lang="pt-BR" sz="1800" b="1" dirty="0"/>
                        <a:t> para a classificação de PDAs no Painel de Monitoramento de Dados Abertos da CGU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843243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Cronograma de publicação dos dados e recursos (Art. 4º, VI, b)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143755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Inventário e catálogo corporativo (Art. 4º, III)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076501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Estratégias para viabilizar a abertura dos dados (Art. 4º, V)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322157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Mecanismos de participação social na priorização (Art. 4º, IV)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418233"/>
                  </a:ext>
                </a:extLst>
              </a:tr>
              <a:tr h="74585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Cronograma com mecanismos de promoção e fomento (Art. 4º, VI, a)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192988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Previsão de catalogação em dados.gov.br (Art. 8º)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519151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Publicação em transparência ativa (Art. 6º)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86740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Aprovado e instituído pelo dirigente máximo (Art. 6º)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853425"/>
                  </a:ext>
                </a:extLst>
              </a:tr>
              <a:tr h="74585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dirty="0"/>
                        <a:t>Vigência de 2 anos, a partir da data de publicação do PDA (Art. 3º)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06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96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-1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45151C-E0F5-4F8A-8CAC-397C23135ABE}"/>
              </a:ext>
            </a:extLst>
          </p:cNvPr>
          <p:cNvSpPr txBox="1"/>
          <p:nvPr/>
        </p:nvSpPr>
        <p:spPr>
          <a:xfrm>
            <a:off x="1709935" y="2074863"/>
            <a:ext cx="594550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Realize discussões com as diferentes áreas do órgão para compartilhar o contexto da Política de Dados Abertos e definir responsáveis pela elaboração e cumprimento do PDA.</a:t>
            </a:r>
          </a:p>
          <a:p>
            <a:pPr lvl="0"/>
            <a:endParaRPr lang="pt-BR" sz="2000" dirty="0"/>
          </a:p>
          <a:p>
            <a:pPr lvl="0"/>
            <a:r>
              <a:rPr lang="pt-BR" sz="2000" dirty="0"/>
              <a:t>Um Grupo de Trabalho – GT pode ser criado, se o órgão desejar, para melhor conduzir os trabalhos. 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5B05561-5FFD-4BE9-8A07-E61623D802ED}"/>
              </a:ext>
            </a:extLst>
          </p:cNvPr>
          <p:cNvSpPr txBox="1"/>
          <p:nvPr/>
        </p:nvSpPr>
        <p:spPr>
          <a:xfrm>
            <a:off x="1158950" y="1638081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1º</a:t>
            </a:r>
          </a:p>
        </p:txBody>
      </p:sp>
      <p:pic>
        <p:nvPicPr>
          <p:cNvPr id="9" name="Picture 10" descr="Resultado de imagem para reuniÃ£o Ã­cone">
            <a:extLst>
              <a:ext uri="{FF2B5EF4-FFF2-40B4-BE49-F238E27FC236}">
                <a16:creationId xmlns:a16="http://schemas.microsoft.com/office/drawing/2014/main" id="{E6777438-5904-49A1-A681-74F511049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 b="24313"/>
          <a:stretch/>
        </p:blipFill>
        <p:spPr bwMode="auto">
          <a:xfrm>
            <a:off x="2706750" y="4319071"/>
            <a:ext cx="2605382" cy="2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A061DDB-EC12-449B-9146-A1CA14FEF4B0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</p:spTree>
    <p:extLst>
      <p:ext uri="{BB962C8B-B14F-4D97-AF65-F5344CB8AC3E}">
        <p14:creationId xmlns:p14="http://schemas.microsoft.com/office/powerpoint/2010/main" val="70403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4175CE9-D391-4253-89EB-47963B878AA0}"/>
              </a:ext>
            </a:extLst>
          </p:cNvPr>
          <p:cNvSpPr txBox="1"/>
          <p:nvPr/>
        </p:nvSpPr>
        <p:spPr>
          <a:xfrm>
            <a:off x="1494011" y="2828835"/>
            <a:ext cx="6352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Liste todas as bases de dados do órgão/entidade, por secretaria/departamento, e elabore um inventário único de dados;</a:t>
            </a: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6365DA-069A-4849-AD83-FD831F36C992}"/>
              </a:ext>
            </a:extLst>
          </p:cNvPr>
          <p:cNvSpPr txBox="1"/>
          <p:nvPr/>
        </p:nvSpPr>
        <p:spPr>
          <a:xfrm>
            <a:off x="1048534" y="2235938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2º</a:t>
            </a:r>
          </a:p>
        </p:txBody>
      </p:sp>
      <p:pic>
        <p:nvPicPr>
          <p:cNvPr id="10" name="Picture 8" descr="Imagem relacionada">
            <a:extLst>
              <a:ext uri="{FF2B5EF4-FFF2-40B4-BE49-F238E27FC236}">
                <a16:creationId xmlns:a16="http://schemas.microsoft.com/office/drawing/2014/main" id="{A40E6972-C1B8-4FD8-8B37-86B9BE878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0" b="5369"/>
          <a:stretch/>
        </p:blipFill>
        <p:spPr bwMode="auto">
          <a:xfrm>
            <a:off x="2835141" y="3905655"/>
            <a:ext cx="2581400" cy="22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0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digital business">
            <a:extLst>
              <a:ext uri="{FF2B5EF4-FFF2-40B4-BE49-F238E27FC236}">
                <a16:creationId xmlns:a16="http://schemas.microsoft.com/office/drawing/2014/main" id="{63A7D2A6-35DE-435E-A85F-0789936E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74"/>
          <a:stretch/>
        </p:blipFill>
        <p:spPr bwMode="auto">
          <a:xfrm>
            <a:off x="0" y="0"/>
            <a:ext cx="12192000" cy="14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FAF6F0-1026-4EDF-BD77-01E29A8BECFC}"/>
              </a:ext>
            </a:extLst>
          </p:cNvPr>
          <p:cNvSpPr/>
          <p:nvPr/>
        </p:nvSpPr>
        <p:spPr>
          <a:xfrm>
            <a:off x="0" y="1"/>
            <a:ext cx="12192000" cy="148311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7DB903-234B-4F67-9CB2-13D62068D538}"/>
              </a:ext>
            </a:extLst>
          </p:cNvPr>
          <p:cNvSpPr/>
          <p:nvPr/>
        </p:nvSpPr>
        <p:spPr>
          <a:xfrm>
            <a:off x="0" y="0"/>
            <a:ext cx="12192000" cy="148311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A81FA-18D7-4DA8-AFFE-7E03F6526C5B}"/>
              </a:ext>
            </a:extLst>
          </p:cNvPr>
          <p:cNvSpPr txBox="1"/>
          <p:nvPr/>
        </p:nvSpPr>
        <p:spPr>
          <a:xfrm>
            <a:off x="8608741" y="76944"/>
            <a:ext cx="332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MT Condensed" panose="020B0506020104020203" pitchFamily="34" charset="0"/>
              </a:rPr>
              <a:t>POLÍTICA NACIONAL DE DADOS ABERTOS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356A53-F550-4312-B355-1972747B96B4}"/>
              </a:ext>
            </a:extLst>
          </p:cNvPr>
          <p:cNvSpPr txBox="1"/>
          <p:nvPr/>
        </p:nvSpPr>
        <p:spPr>
          <a:xfrm>
            <a:off x="138359" y="632022"/>
            <a:ext cx="955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Gill Sans MT" panose="020B0502020104020203" pitchFamily="34" charset="0"/>
              </a:rPr>
              <a:t>PASSO A PASSO PARA A ELABORAÇÃO DE UM PDA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1B17AD-4524-4F3C-8A76-FCB4C24F8802}"/>
              </a:ext>
            </a:extLst>
          </p:cNvPr>
          <p:cNvSpPr txBox="1"/>
          <p:nvPr/>
        </p:nvSpPr>
        <p:spPr>
          <a:xfrm>
            <a:off x="1709934" y="2576799"/>
            <a:ext cx="6898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Adote um ou mais mecanismos de participação social para auxiliar na definição e priorização de abertura de bases de dados conforme a demanda e desejo da sociedade.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8B4056C-9808-45F7-A25E-F7F605BDA66F}"/>
              </a:ext>
            </a:extLst>
          </p:cNvPr>
          <p:cNvSpPr txBox="1"/>
          <p:nvPr/>
        </p:nvSpPr>
        <p:spPr>
          <a:xfrm>
            <a:off x="1264457" y="2115134"/>
            <a:ext cx="89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3º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3AA1CA3-2BF8-4A23-A280-A606877292C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3323" r="2788" b="-1"/>
          <a:stretch/>
        </p:blipFill>
        <p:spPr bwMode="auto">
          <a:xfrm>
            <a:off x="1586302" y="4506079"/>
            <a:ext cx="3012831" cy="19076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1D5D3C-44FB-479B-BE90-1CCC69FBE14F}"/>
              </a:ext>
            </a:extLst>
          </p:cNvPr>
          <p:cNvSpPr txBox="1"/>
          <p:nvPr/>
        </p:nvSpPr>
        <p:spPr>
          <a:xfrm>
            <a:off x="5699051" y="4751693"/>
            <a:ext cx="65839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Ponto para Discussão: Quais mecanismo de participação poderiam ser utilizados na elaboração do PDA?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31983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1375</Words>
  <Application>Microsoft Office PowerPoint</Application>
  <PresentationFormat>Widescreen</PresentationFormat>
  <Paragraphs>220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Arial Unicode MS</vt:lpstr>
      <vt:lpstr>Calibri</vt:lpstr>
      <vt:lpstr>Calibri Light</vt:lpstr>
      <vt:lpstr>Gill Sans MT</vt:lpstr>
      <vt:lpstr>Gill Sans MT Condensed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Otavio Moreira de Castro Neves</dc:creator>
  <cp:lastModifiedBy>Barthira Torres Aranha</cp:lastModifiedBy>
  <cp:revision>41</cp:revision>
  <cp:lastPrinted>2018-05-21T16:17:36Z</cp:lastPrinted>
  <dcterms:created xsi:type="dcterms:W3CDTF">2018-05-21T12:44:34Z</dcterms:created>
  <dcterms:modified xsi:type="dcterms:W3CDTF">2020-05-04T16:46:56Z</dcterms:modified>
</cp:coreProperties>
</file>