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sldIdLst>
    <p:sldId id="284" r:id="rId5"/>
    <p:sldId id="505" r:id="rId6"/>
    <p:sldId id="264" r:id="rId7"/>
    <p:sldId id="263" r:id="rId8"/>
    <p:sldId id="262" r:id="rId9"/>
    <p:sldId id="261" r:id="rId10"/>
    <p:sldId id="680" r:id="rId11"/>
    <p:sldId id="681" r:id="rId12"/>
    <p:sldId id="257" r:id="rId13"/>
    <p:sldId id="1752" r:id="rId14"/>
    <p:sldId id="1605" r:id="rId15"/>
    <p:sldId id="1607" r:id="rId16"/>
    <p:sldId id="1738" r:id="rId17"/>
    <p:sldId id="1608" r:id="rId18"/>
    <p:sldId id="1744" r:id="rId19"/>
    <p:sldId id="1746" r:id="rId20"/>
    <p:sldId id="1606" r:id="rId21"/>
    <p:sldId id="1754" r:id="rId22"/>
    <p:sldId id="304" r:id="rId23"/>
    <p:sldId id="677" r:id="rId24"/>
    <p:sldId id="312" r:id="rId25"/>
    <p:sldId id="675" r:id="rId26"/>
    <p:sldId id="341" r:id="rId27"/>
    <p:sldId id="678" r:id="rId28"/>
    <p:sldId id="342" r:id="rId29"/>
    <p:sldId id="673" r:id="rId30"/>
    <p:sldId id="260" r:id="rId31"/>
    <p:sldId id="676" r:id="rId32"/>
    <p:sldId id="679" r:id="rId3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E94B1-F73F-4CDC-AD56-E9997B4DD45D}" v="46" dt="2022-09-29T01:53:49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no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1"/>
                </a:solidFill>
              </a:rPr>
              <a:t>Avaliação da Percepção sobre o Gerenciamento de Processos e Riscos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strRef>
              <c:f>'[Gráfico no Microsoft PowerPoint]Planilha1'!$B$1</c:f>
              <c:strCache>
                <c:ptCount val="1"/>
                <c:pt idx="0">
                  <c:v>Meta 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no Microsoft PowerPoint]Planilha1'!$A$2:$A$4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'[Gráfico no Microsoft PowerPoint]Planilha1'!$B$2:$B$4</c:f>
              <c:numCache>
                <c:formatCode>General</c:formatCode>
                <c:ptCount val="3"/>
                <c:pt idx="0">
                  <c:v>0.6</c:v>
                </c:pt>
                <c:pt idx="1">
                  <c:v>0.65</c:v>
                </c:pt>
                <c:pt idx="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25-4F85-80A9-3DFDCE82931C}"/>
            </c:ext>
          </c:extLst>
        </c:ser>
        <c:ser>
          <c:idx val="2"/>
          <c:order val="1"/>
          <c:tx>
            <c:strRef>
              <c:f>'[Gráfico no Microsoft PowerPoint]Planilha1'!$C$1</c:f>
              <c:strCache>
                <c:ptCount val="1"/>
                <c:pt idx="0">
                  <c:v>Resultado do Indicador</c:v>
                </c:pt>
              </c:strCache>
            </c:strRef>
          </c:tx>
          <c:spPr>
            <a:ln w="34925" cap="rnd">
              <a:solidFill>
                <a:schemeClr val="accent5">
                  <a:shade val="6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no Microsoft PowerPoint]Planilha1'!$A$2:$A$4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'[Gráfico no Microsoft PowerPoint]Planilha1'!$C$2:$C$4</c:f>
              <c:numCache>
                <c:formatCode>General</c:formatCode>
                <c:ptCount val="3"/>
                <c:pt idx="0">
                  <c:v>0.84</c:v>
                </c:pt>
                <c:pt idx="1">
                  <c:v>0.78</c:v>
                </c:pt>
                <c:pt idx="2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25-4F85-80A9-3DFDCE82931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06796335"/>
        <c:axId val="1106800079"/>
      </c:lineChart>
      <c:catAx>
        <c:axId val="110679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6800079"/>
        <c:crosses val="autoZero"/>
        <c:auto val="1"/>
        <c:lblAlgn val="ctr"/>
        <c:lblOffset val="100"/>
        <c:noMultiLvlLbl val="0"/>
      </c:catAx>
      <c:valAx>
        <c:axId val="110680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67963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36A5A-5A2F-4055-8BA5-79F2D3C1DA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28C6A54-00CF-4D0A-BD6A-36A6EB470E6F}">
      <dgm:prSet phldrT="[Texto]" custT="1"/>
      <dgm:spPr/>
      <dgm:t>
        <a:bodyPr/>
        <a:lstStyle/>
        <a:p>
          <a:r>
            <a:rPr lang="pt-BR" sz="2200"/>
            <a:t>Causas</a:t>
          </a:r>
        </a:p>
      </dgm:t>
    </dgm:pt>
    <dgm:pt modelId="{D3D5FC71-1D1A-4759-A590-528230097340}" type="parTrans" cxnId="{2D6A19E1-BD6C-4B54-AA02-86DD563E6CCA}">
      <dgm:prSet/>
      <dgm:spPr/>
      <dgm:t>
        <a:bodyPr/>
        <a:lstStyle/>
        <a:p>
          <a:endParaRPr lang="pt-BR"/>
        </a:p>
      </dgm:t>
    </dgm:pt>
    <dgm:pt modelId="{2C3976AD-1314-460B-9712-684E438BF660}" type="sibTrans" cxnId="{2D6A19E1-BD6C-4B54-AA02-86DD563E6CCA}">
      <dgm:prSet/>
      <dgm:spPr/>
      <dgm:t>
        <a:bodyPr/>
        <a:lstStyle/>
        <a:p>
          <a:endParaRPr lang="pt-BR"/>
        </a:p>
      </dgm:t>
    </dgm:pt>
    <dgm:pt modelId="{99ACBA81-BC83-4A15-B2C3-EBDC478A0FE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u="sng"/>
            <a:t>Evento de risco</a:t>
          </a:r>
        </a:p>
      </dgm:t>
    </dgm:pt>
    <dgm:pt modelId="{E2CC7560-D14A-4635-8C81-45874C8AFEC8}" type="parTrans" cxnId="{0D141500-CEE2-4291-8731-F9A6FED205CB}">
      <dgm:prSet/>
      <dgm:spPr/>
      <dgm:t>
        <a:bodyPr/>
        <a:lstStyle/>
        <a:p>
          <a:endParaRPr lang="pt-BR"/>
        </a:p>
      </dgm:t>
    </dgm:pt>
    <dgm:pt modelId="{7D54F77D-5AFA-4E7C-96CE-7775EA02893D}" type="sibTrans" cxnId="{0D141500-CEE2-4291-8731-F9A6FED205CB}">
      <dgm:prSet/>
      <dgm:spPr/>
      <dgm:t>
        <a:bodyPr/>
        <a:lstStyle/>
        <a:p>
          <a:endParaRPr lang="pt-BR"/>
        </a:p>
      </dgm:t>
    </dgm:pt>
    <dgm:pt modelId="{A31322FE-3387-4A95-BDA4-CC55288F6EEF}">
      <dgm:prSet phldrT="[Texto]" custT="1"/>
      <dgm:spPr/>
      <dgm:t>
        <a:bodyPr/>
        <a:lstStyle/>
        <a:p>
          <a:r>
            <a:rPr lang="pt-BR" sz="2200"/>
            <a:t>Consequências</a:t>
          </a:r>
        </a:p>
      </dgm:t>
    </dgm:pt>
    <dgm:pt modelId="{DC067AC5-9724-4CEC-9437-CDA9726CCFA1}" type="parTrans" cxnId="{1F911544-4663-4A41-ABF7-D0EE0F871754}">
      <dgm:prSet/>
      <dgm:spPr/>
      <dgm:t>
        <a:bodyPr/>
        <a:lstStyle/>
        <a:p>
          <a:endParaRPr lang="pt-BR"/>
        </a:p>
      </dgm:t>
    </dgm:pt>
    <dgm:pt modelId="{D9BEDC81-6E9B-4019-8BC1-25C7D71EAEAB}" type="sibTrans" cxnId="{1F911544-4663-4A41-ABF7-D0EE0F871754}">
      <dgm:prSet/>
      <dgm:spPr/>
      <dgm:t>
        <a:bodyPr/>
        <a:lstStyle/>
        <a:p>
          <a:endParaRPr lang="pt-BR"/>
        </a:p>
      </dgm:t>
    </dgm:pt>
    <dgm:pt modelId="{2FB8839B-6E55-4DE3-A207-44D959062466}" type="pres">
      <dgm:prSet presAssocID="{4FC36A5A-5A2F-4055-8BA5-79F2D3C1DAEA}" presName="Name0" presStyleCnt="0">
        <dgm:presLayoutVars>
          <dgm:dir/>
          <dgm:resizeHandles val="exact"/>
        </dgm:presLayoutVars>
      </dgm:prSet>
      <dgm:spPr/>
    </dgm:pt>
    <dgm:pt modelId="{BC952536-1A6D-4B88-B92D-E63ABCA335E0}" type="pres">
      <dgm:prSet presAssocID="{028C6A54-00CF-4D0A-BD6A-36A6EB470E6F}" presName="node" presStyleLbl="node1" presStyleIdx="0" presStyleCnt="3">
        <dgm:presLayoutVars>
          <dgm:bulletEnabled val="1"/>
        </dgm:presLayoutVars>
      </dgm:prSet>
      <dgm:spPr/>
    </dgm:pt>
    <dgm:pt modelId="{42BBDA58-A06A-4ECD-9722-FAFCF92295EC}" type="pres">
      <dgm:prSet presAssocID="{2C3976AD-1314-460B-9712-684E438BF660}" presName="sibTrans" presStyleLbl="sibTrans2D1" presStyleIdx="0" presStyleCnt="2"/>
      <dgm:spPr/>
    </dgm:pt>
    <dgm:pt modelId="{8EA11FD1-30F4-45B5-B7BD-951E1D178E20}" type="pres">
      <dgm:prSet presAssocID="{2C3976AD-1314-460B-9712-684E438BF660}" presName="connectorText" presStyleLbl="sibTrans2D1" presStyleIdx="0" presStyleCnt="2"/>
      <dgm:spPr/>
    </dgm:pt>
    <dgm:pt modelId="{18EB6507-8274-4A11-AA48-087452667BE3}" type="pres">
      <dgm:prSet presAssocID="{99ACBA81-BC83-4A15-B2C3-EBDC478A0FED}" presName="node" presStyleLbl="node1" presStyleIdx="1" presStyleCnt="3">
        <dgm:presLayoutVars>
          <dgm:bulletEnabled val="1"/>
        </dgm:presLayoutVars>
      </dgm:prSet>
      <dgm:spPr>
        <a:prstGeom prst="flowChartDecision">
          <a:avLst/>
        </a:prstGeom>
      </dgm:spPr>
    </dgm:pt>
    <dgm:pt modelId="{DC3BF55A-611F-4FA5-AB89-3D18F7CD658F}" type="pres">
      <dgm:prSet presAssocID="{7D54F77D-5AFA-4E7C-96CE-7775EA02893D}" presName="sibTrans" presStyleLbl="sibTrans2D1" presStyleIdx="1" presStyleCnt="2"/>
      <dgm:spPr/>
    </dgm:pt>
    <dgm:pt modelId="{46AFB7BB-E063-48C2-BE21-B37AA11D8A02}" type="pres">
      <dgm:prSet presAssocID="{7D54F77D-5AFA-4E7C-96CE-7775EA02893D}" presName="connectorText" presStyleLbl="sibTrans2D1" presStyleIdx="1" presStyleCnt="2"/>
      <dgm:spPr/>
    </dgm:pt>
    <dgm:pt modelId="{CD96589D-D1C0-47E7-B23C-50E8DD108A2D}" type="pres">
      <dgm:prSet presAssocID="{A31322FE-3387-4A95-BDA4-CC55288F6EEF}" presName="node" presStyleLbl="node1" presStyleIdx="2" presStyleCnt="3">
        <dgm:presLayoutVars>
          <dgm:bulletEnabled val="1"/>
        </dgm:presLayoutVars>
      </dgm:prSet>
      <dgm:spPr/>
    </dgm:pt>
  </dgm:ptLst>
  <dgm:cxnLst>
    <dgm:cxn modelId="{0D141500-CEE2-4291-8731-F9A6FED205CB}" srcId="{4FC36A5A-5A2F-4055-8BA5-79F2D3C1DAEA}" destId="{99ACBA81-BC83-4A15-B2C3-EBDC478A0FED}" srcOrd="1" destOrd="0" parTransId="{E2CC7560-D14A-4635-8C81-45874C8AFEC8}" sibTransId="{7D54F77D-5AFA-4E7C-96CE-7775EA02893D}"/>
    <dgm:cxn modelId="{CBEBA822-BA2E-4075-BA6C-77721B08849F}" type="presOf" srcId="{028C6A54-00CF-4D0A-BD6A-36A6EB470E6F}" destId="{BC952536-1A6D-4B88-B92D-E63ABCA335E0}" srcOrd="0" destOrd="0" presId="urn:microsoft.com/office/officeart/2005/8/layout/process1"/>
    <dgm:cxn modelId="{6A72B560-0414-410E-BEAE-F6797C17CA53}" type="presOf" srcId="{99ACBA81-BC83-4A15-B2C3-EBDC478A0FED}" destId="{18EB6507-8274-4A11-AA48-087452667BE3}" srcOrd="0" destOrd="0" presId="urn:microsoft.com/office/officeart/2005/8/layout/process1"/>
    <dgm:cxn modelId="{1F911544-4663-4A41-ABF7-D0EE0F871754}" srcId="{4FC36A5A-5A2F-4055-8BA5-79F2D3C1DAEA}" destId="{A31322FE-3387-4A95-BDA4-CC55288F6EEF}" srcOrd="2" destOrd="0" parTransId="{DC067AC5-9724-4CEC-9437-CDA9726CCFA1}" sibTransId="{D9BEDC81-6E9B-4019-8BC1-25C7D71EAEAB}"/>
    <dgm:cxn modelId="{1A35104B-6934-4A84-A398-8F06AEBD9149}" type="presOf" srcId="{2C3976AD-1314-460B-9712-684E438BF660}" destId="{42BBDA58-A06A-4ECD-9722-FAFCF92295EC}" srcOrd="0" destOrd="0" presId="urn:microsoft.com/office/officeart/2005/8/layout/process1"/>
    <dgm:cxn modelId="{2BC1C271-C7F5-4847-BEFB-2D0A53AD537B}" type="presOf" srcId="{4FC36A5A-5A2F-4055-8BA5-79F2D3C1DAEA}" destId="{2FB8839B-6E55-4DE3-A207-44D959062466}" srcOrd="0" destOrd="0" presId="urn:microsoft.com/office/officeart/2005/8/layout/process1"/>
    <dgm:cxn modelId="{CCD3BD98-05EB-42AA-B352-1CC4C0ECD92D}" type="presOf" srcId="{2C3976AD-1314-460B-9712-684E438BF660}" destId="{8EA11FD1-30F4-45B5-B7BD-951E1D178E20}" srcOrd="1" destOrd="0" presId="urn:microsoft.com/office/officeart/2005/8/layout/process1"/>
    <dgm:cxn modelId="{D6B16F9E-0688-4A3D-BE79-C55255035336}" type="presOf" srcId="{7D54F77D-5AFA-4E7C-96CE-7775EA02893D}" destId="{46AFB7BB-E063-48C2-BE21-B37AA11D8A02}" srcOrd="1" destOrd="0" presId="urn:microsoft.com/office/officeart/2005/8/layout/process1"/>
    <dgm:cxn modelId="{50BEABCF-3583-404A-BFD5-949679684912}" type="presOf" srcId="{A31322FE-3387-4A95-BDA4-CC55288F6EEF}" destId="{CD96589D-D1C0-47E7-B23C-50E8DD108A2D}" srcOrd="0" destOrd="0" presId="urn:microsoft.com/office/officeart/2005/8/layout/process1"/>
    <dgm:cxn modelId="{3D4D11D2-769F-4355-9348-D9DEF11433C1}" type="presOf" srcId="{7D54F77D-5AFA-4E7C-96CE-7775EA02893D}" destId="{DC3BF55A-611F-4FA5-AB89-3D18F7CD658F}" srcOrd="0" destOrd="0" presId="urn:microsoft.com/office/officeart/2005/8/layout/process1"/>
    <dgm:cxn modelId="{2D6A19E1-BD6C-4B54-AA02-86DD563E6CCA}" srcId="{4FC36A5A-5A2F-4055-8BA5-79F2D3C1DAEA}" destId="{028C6A54-00CF-4D0A-BD6A-36A6EB470E6F}" srcOrd="0" destOrd="0" parTransId="{D3D5FC71-1D1A-4759-A590-528230097340}" sibTransId="{2C3976AD-1314-460B-9712-684E438BF660}"/>
    <dgm:cxn modelId="{7B5ADA46-983C-4162-85EA-C1CAA2509A21}" type="presParOf" srcId="{2FB8839B-6E55-4DE3-A207-44D959062466}" destId="{BC952536-1A6D-4B88-B92D-E63ABCA335E0}" srcOrd="0" destOrd="0" presId="urn:microsoft.com/office/officeart/2005/8/layout/process1"/>
    <dgm:cxn modelId="{3B76E786-4E0B-4424-B1A6-CDA0AAC167DD}" type="presParOf" srcId="{2FB8839B-6E55-4DE3-A207-44D959062466}" destId="{42BBDA58-A06A-4ECD-9722-FAFCF92295EC}" srcOrd="1" destOrd="0" presId="urn:microsoft.com/office/officeart/2005/8/layout/process1"/>
    <dgm:cxn modelId="{8B6C4F00-F9BD-42BD-93A9-003F8C9E15BA}" type="presParOf" srcId="{42BBDA58-A06A-4ECD-9722-FAFCF92295EC}" destId="{8EA11FD1-30F4-45B5-B7BD-951E1D178E20}" srcOrd="0" destOrd="0" presId="urn:microsoft.com/office/officeart/2005/8/layout/process1"/>
    <dgm:cxn modelId="{94E88E86-E8B3-47F2-BDC9-8F5450ADCFAE}" type="presParOf" srcId="{2FB8839B-6E55-4DE3-A207-44D959062466}" destId="{18EB6507-8274-4A11-AA48-087452667BE3}" srcOrd="2" destOrd="0" presId="urn:microsoft.com/office/officeart/2005/8/layout/process1"/>
    <dgm:cxn modelId="{9CE1B9F7-FD04-4F48-99FE-0D2AA284E37E}" type="presParOf" srcId="{2FB8839B-6E55-4DE3-A207-44D959062466}" destId="{DC3BF55A-611F-4FA5-AB89-3D18F7CD658F}" srcOrd="3" destOrd="0" presId="urn:microsoft.com/office/officeart/2005/8/layout/process1"/>
    <dgm:cxn modelId="{F5D0C9E8-5498-4D44-A86F-508435D0EF1D}" type="presParOf" srcId="{DC3BF55A-611F-4FA5-AB89-3D18F7CD658F}" destId="{46AFB7BB-E063-48C2-BE21-B37AA11D8A02}" srcOrd="0" destOrd="0" presId="urn:microsoft.com/office/officeart/2005/8/layout/process1"/>
    <dgm:cxn modelId="{04FA1D81-1939-4057-A0FC-58EA6CE1C1D6}" type="presParOf" srcId="{2FB8839B-6E55-4DE3-A207-44D959062466}" destId="{CD96589D-D1C0-47E7-B23C-50E8DD108A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58CF9-F52F-4F1B-A962-E4B859F340E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2E3A023-6EFE-47E4-9FCA-565C413167AE}">
      <dgm:prSet phldrT="[Texto]"/>
      <dgm:spPr/>
      <dgm:t>
        <a:bodyPr/>
        <a:lstStyle/>
        <a:p>
          <a:r>
            <a:rPr lang="pt-BR" dirty="0"/>
            <a:t>&gt; de 50 servidores capacitados</a:t>
          </a:r>
        </a:p>
      </dgm:t>
    </dgm:pt>
    <dgm:pt modelId="{F1442196-E83C-4CCE-A027-5A0059995D07}" type="parTrans" cxnId="{F903B8BF-5F29-42E6-A65E-8F67AC4E9C30}">
      <dgm:prSet/>
      <dgm:spPr/>
      <dgm:t>
        <a:bodyPr/>
        <a:lstStyle/>
        <a:p>
          <a:endParaRPr lang="pt-BR"/>
        </a:p>
      </dgm:t>
    </dgm:pt>
    <dgm:pt modelId="{C30E5E00-4014-4593-B380-4A69ECDA1CF9}" type="sibTrans" cxnId="{F903B8BF-5F29-42E6-A65E-8F67AC4E9C30}">
      <dgm:prSet/>
      <dgm:spPr/>
      <dgm:t>
        <a:bodyPr/>
        <a:lstStyle/>
        <a:p>
          <a:endParaRPr lang="pt-BR"/>
        </a:p>
      </dgm:t>
    </dgm:pt>
    <dgm:pt modelId="{6E795BAA-47FE-4A51-AEC3-E9E973AE68EA}">
      <dgm:prSet phldrT="[Texto]"/>
      <dgm:spPr/>
      <dgm:t>
        <a:bodyPr/>
        <a:lstStyle/>
        <a:p>
          <a:r>
            <a:rPr lang="pt-BR" dirty="0"/>
            <a:t>173 ações de melhoria e mitigação de riscos pactuadas</a:t>
          </a:r>
        </a:p>
      </dgm:t>
    </dgm:pt>
    <dgm:pt modelId="{DB153405-D0AE-4278-B82C-0FFBDC6112AE}" type="parTrans" cxnId="{8B456103-1F4C-41ED-B4F7-2F7EC5C85E67}">
      <dgm:prSet/>
      <dgm:spPr/>
      <dgm:t>
        <a:bodyPr/>
        <a:lstStyle/>
        <a:p>
          <a:endParaRPr lang="pt-BR"/>
        </a:p>
      </dgm:t>
    </dgm:pt>
    <dgm:pt modelId="{A4E0C92D-5D70-4701-8484-E345F6109396}" type="sibTrans" cxnId="{8B456103-1F4C-41ED-B4F7-2F7EC5C85E67}">
      <dgm:prSet/>
      <dgm:spPr/>
      <dgm:t>
        <a:bodyPr/>
        <a:lstStyle/>
        <a:p>
          <a:endParaRPr lang="pt-BR"/>
        </a:p>
      </dgm:t>
    </dgm:pt>
    <dgm:pt modelId="{DBEFC8B3-482B-4B18-8C0A-1E6FB438ABA1}">
      <dgm:prSet phldrT="[Texto]"/>
      <dgm:spPr/>
      <dgm:t>
        <a:bodyPr/>
        <a:lstStyle/>
        <a:p>
          <a:r>
            <a:rPr lang="pt-BR" dirty="0"/>
            <a:t>59 indicadores e metas</a:t>
          </a:r>
        </a:p>
      </dgm:t>
    </dgm:pt>
    <dgm:pt modelId="{13EAF74A-8977-437B-AFF5-5947C26EA231}" type="parTrans" cxnId="{17950BCD-9C34-46A3-BD34-43AB1A2F2557}">
      <dgm:prSet/>
      <dgm:spPr/>
      <dgm:t>
        <a:bodyPr/>
        <a:lstStyle/>
        <a:p>
          <a:endParaRPr lang="pt-BR"/>
        </a:p>
      </dgm:t>
    </dgm:pt>
    <dgm:pt modelId="{790D0146-2F09-4984-9ECB-9C6CBD7EDDA9}" type="sibTrans" cxnId="{17950BCD-9C34-46A3-BD34-43AB1A2F2557}">
      <dgm:prSet/>
      <dgm:spPr/>
      <dgm:t>
        <a:bodyPr/>
        <a:lstStyle/>
        <a:p>
          <a:endParaRPr lang="pt-BR"/>
        </a:p>
      </dgm:t>
    </dgm:pt>
    <dgm:pt modelId="{AEA3D332-3C6E-4FEF-B4B1-F4DA0550D56F}">
      <dgm:prSet phldrT="[Texto]"/>
      <dgm:spPr/>
      <dgm:t>
        <a:bodyPr/>
        <a:lstStyle/>
        <a:p>
          <a:r>
            <a:rPr lang="pt-BR" dirty="0"/>
            <a:t>123 eventos de riscos identificados</a:t>
          </a:r>
        </a:p>
      </dgm:t>
    </dgm:pt>
    <dgm:pt modelId="{039D5F9F-0C18-4971-B009-7507EEFA480E}" type="parTrans" cxnId="{C6B8E10C-FF18-46E8-962A-8FD988CC8AB8}">
      <dgm:prSet/>
      <dgm:spPr/>
      <dgm:t>
        <a:bodyPr/>
        <a:lstStyle/>
        <a:p>
          <a:endParaRPr lang="pt-BR"/>
        </a:p>
      </dgm:t>
    </dgm:pt>
    <dgm:pt modelId="{787AF0F4-95AC-48E4-8FBD-73A4BAFE495F}" type="sibTrans" cxnId="{C6B8E10C-FF18-46E8-962A-8FD988CC8AB8}">
      <dgm:prSet/>
      <dgm:spPr/>
      <dgm:t>
        <a:bodyPr/>
        <a:lstStyle/>
        <a:p>
          <a:endParaRPr lang="pt-BR"/>
        </a:p>
      </dgm:t>
    </dgm:pt>
    <dgm:pt modelId="{49466483-53D9-47BE-83CF-E4C7F0CB9CAA}">
      <dgm:prSet phldrT="[Texto]"/>
      <dgm:spPr/>
      <dgm:t>
        <a:bodyPr/>
        <a:lstStyle/>
        <a:p>
          <a:r>
            <a:rPr lang="pt-BR" dirty="0"/>
            <a:t>202 causas identificadas</a:t>
          </a:r>
        </a:p>
      </dgm:t>
    </dgm:pt>
    <dgm:pt modelId="{DD37FFED-C701-4FAF-A52D-DFB4FDCB6A0F}" type="parTrans" cxnId="{65B7A987-72D6-436B-AC59-5C092573BD69}">
      <dgm:prSet/>
      <dgm:spPr/>
      <dgm:t>
        <a:bodyPr/>
        <a:lstStyle/>
        <a:p>
          <a:endParaRPr lang="pt-BR"/>
        </a:p>
      </dgm:t>
    </dgm:pt>
    <dgm:pt modelId="{0A760108-F732-4C2B-B3E9-FB9D22749034}" type="sibTrans" cxnId="{65B7A987-72D6-436B-AC59-5C092573BD69}">
      <dgm:prSet/>
      <dgm:spPr/>
      <dgm:t>
        <a:bodyPr/>
        <a:lstStyle/>
        <a:p>
          <a:endParaRPr lang="pt-BR"/>
        </a:p>
      </dgm:t>
    </dgm:pt>
    <dgm:pt modelId="{2B4663D5-3A07-475B-AABC-B4560BD22319}">
      <dgm:prSet phldrT="[Texto]"/>
      <dgm:spPr/>
      <dgm:t>
        <a:bodyPr/>
        <a:lstStyle/>
        <a:p>
          <a:r>
            <a:rPr lang="pt-BR" dirty="0"/>
            <a:t>183 consequências identificadas</a:t>
          </a:r>
        </a:p>
      </dgm:t>
    </dgm:pt>
    <dgm:pt modelId="{CB26D77D-DBBE-4663-8561-62D022C4256A}" type="parTrans" cxnId="{D36148E0-1362-409D-8FD9-2E8684F3CF2C}">
      <dgm:prSet/>
      <dgm:spPr/>
      <dgm:t>
        <a:bodyPr/>
        <a:lstStyle/>
        <a:p>
          <a:endParaRPr lang="pt-BR"/>
        </a:p>
      </dgm:t>
    </dgm:pt>
    <dgm:pt modelId="{E572C9D4-A60C-4099-891E-732CA99FF8C8}" type="sibTrans" cxnId="{D36148E0-1362-409D-8FD9-2E8684F3CF2C}">
      <dgm:prSet/>
      <dgm:spPr/>
      <dgm:t>
        <a:bodyPr/>
        <a:lstStyle/>
        <a:p>
          <a:endParaRPr lang="pt-BR"/>
        </a:p>
      </dgm:t>
    </dgm:pt>
    <dgm:pt modelId="{764777EA-83B9-46D2-9728-AF5C9A015148}">
      <dgm:prSet phldrT="[Texto]"/>
      <dgm:spPr/>
      <dgm:t>
        <a:bodyPr/>
        <a:lstStyle/>
        <a:p>
          <a:r>
            <a:rPr lang="pt-BR" dirty="0"/>
            <a:t>215 controles identificados</a:t>
          </a:r>
        </a:p>
      </dgm:t>
    </dgm:pt>
    <dgm:pt modelId="{2EA86230-681B-409D-BBF5-87DCEBF5931B}" type="parTrans" cxnId="{8545A64A-603B-4277-B14E-19F3C1E701B0}">
      <dgm:prSet/>
      <dgm:spPr/>
      <dgm:t>
        <a:bodyPr/>
        <a:lstStyle/>
        <a:p>
          <a:endParaRPr lang="pt-BR"/>
        </a:p>
      </dgm:t>
    </dgm:pt>
    <dgm:pt modelId="{8D6F70B5-58FF-4695-9EC6-22D9ECEF0DB0}" type="sibTrans" cxnId="{8545A64A-603B-4277-B14E-19F3C1E701B0}">
      <dgm:prSet/>
      <dgm:spPr/>
      <dgm:t>
        <a:bodyPr/>
        <a:lstStyle/>
        <a:p>
          <a:endParaRPr lang="pt-BR"/>
        </a:p>
      </dgm:t>
    </dgm:pt>
    <dgm:pt modelId="{84784BE7-B06A-42F9-80A4-8034D903E2A4}" type="pres">
      <dgm:prSet presAssocID="{AF758CF9-F52F-4F1B-A962-E4B859F340EE}" presName="diagram" presStyleCnt="0">
        <dgm:presLayoutVars>
          <dgm:dir/>
          <dgm:resizeHandles val="exact"/>
        </dgm:presLayoutVars>
      </dgm:prSet>
      <dgm:spPr/>
    </dgm:pt>
    <dgm:pt modelId="{F4150DE3-1B57-4155-ABFC-98B45C8FC2DC}" type="pres">
      <dgm:prSet presAssocID="{32E3A023-6EFE-47E4-9FCA-565C413167AE}" presName="node" presStyleLbl="node1" presStyleIdx="0" presStyleCnt="7">
        <dgm:presLayoutVars>
          <dgm:bulletEnabled val="1"/>
        </dgm:presLayoutVars>
      </dgm:prSet>
      <dgm:spPr/>
    </dgm:pt>
    <dgm:pt modelId="{846A3607-FAEC-493B-BE2A-E2B00C8A44A6}" type="pres">
      <dgm:prSet presAssocID="{C30E5E00-4014-4593-B380-4A69ECDA1CF9}" presName="sibTrans" presStyleCnt="0"/>
      <dgm:spPr/>
    </dgm:pt>
    <dgm:pt modelId="{D283065B-08DE-4350-9570-746AF43B8843}" type="pres">
      <dgm:prSet presAssocID="{6E795BAA-47FE-4A51-AEC3-E9E973AE68EA}" presName="node" presStyleLbl="node1" presStyleIdx="1" presStyleCnt="7">
        <dgm:presLayoutVars>
          <dgm:bulletEnabled val="1"/>
        </dgm:presLayoutVars>
      </dgm:prSet>
      <dgm:spPr/>
    </dgm:pt>
    <dgm:pt modelId="{639ECF67-CF2A-450B-9E6D-78E328AC008E}" type="pres">
      <dgm:prSet presAssocID="{A4E0C92D-5D70-4701-8484-E345F6109396}" presName="sibTrans" presStyleCnt="0"/>
      <dgm:spPr/>
    </dgm:pt>
    <dgm:pt modelId="{711977A6-0016-4411-973F-C420530D3B72}" type="pres">
      <dgm:prSet presAssocID="{DBEFC8B3-482B-4B18-8C0A-1E6FB438ABA1}" presName="node" presStyleLbl="node1" presStyleIdx="2" presStyleCnt="7">
        <dgm:presLayoutVars>
          <dgm:bulletEnabled val="1"/>
        </dgm:presLayoutVars>
      </dgm:prSet>
      <dgm:spPr/>
    </dgm:pt>
    <dgm:pt modelId="{51FBF85A-DA27-42E9-8022-4601823C2B73}" type="pres">
      <dgm:prSet presAssocID="{790D0146-2F09-4984-9ECB-9C6CBD7EDDA9}" presName="sibTrans" presStyleCnt="0"/>
      <dgm:spPr/>
    </dgm:pt>
    <dgm:pt modelId="{9AE82FEF-B5D5-4CAA-9885-59676C86891B}" type="pres">
      <dgm:prSet presAssocID="{AEA3D332-3C6E-4FEF-B4B1-F4DA0550D56F}" presName="node" presStyleLbl="node1" presStyleIdx="3" presStyleCnt="7">
        <dgm:presLayoutVars>
          <dgm:bulletEnabled val="1"/>
        </dgm:presLayoutVars>
      </dgm:prSet>
      <dgm:spPr/>
    </dgm:pt>
    <dgm:pt modelId="{60474827-0E2C-4BD3-A71D-264649932663}" type="pres">
      <dgm:prSet presAssocID="{787AF0F4-95AC-48E4-8FBD-73A4BAFE495F}" presName="sibTrans" presStyleCnt="0"/>
      <dgm:spPr/>
    </dgm:pt>
    <dgm:pt modelId="{635F62B1-C25E-4E13-BDED-3F16C51714EF}" type="pres">
      <dgm:prSet presAssocID="{49466483-53D9-47BE-83CF-E4C7F0CB9CAA}" presName="node" presStyleLbl="node1" presStyleIdx="4" presStyleCnt="7">
        <dgm:presLayoutVars>
          <dgm:bulletEnabled val="1"/>
        </dgm:presLayoutVars>
      </dgm:prSet>
      <dgm:spPr/>
    </dgm:pt>
    <dgm:pt modelId="{86644363-1418-4665-B15C-18F9FA507F35}" type="pres">
      <dgm:prSet presAssocID="{0A760108-F732-4C2B-B3E9-FB9D22749034}" presName="sibTrans" presStyleCnt="0"/>
      <dgm:spPr/>
    </dgm:pt>
    <dgm:pt modelId="{AA665063-38C9-4860-A645-D6A587A84E7F}" type="pres">
      <dgm:prSet presAssocID="{2B4663D5-3A07-475B-AABC-B4560BD22319}" presName="node" presStyleLbl="node1" presStyleIdx="5" presStyleCnt="7">
        <dgm:presLayoutVars>
          <dgm:bulletEnabled val="1"/>
        </dgm:presLayoutVars>
      </dgm:prSet>
      <dgm:spPr/>
    </dgm:pt>
    <dgm:pt modelId="{D74D3D2E-35E2-4E07-9BC5-3DEA6E663130}" type="pres">
      <dgm:prSet presAssocID="{E572C9D4-A60C-4099-891E-732CA99FF8C8}" presName="sibTrans" presStyleCnt="0"/>
      <dgm:spPr/>
    </dgm:pt>
    <dgm:pt modelId="{817D53FF-794D-4E2E-8D55-128C9F633703}" type="pres">
      <dgm:prSet presAssocID="{764777EA-83B9-46D2-9728-AF5C9A015148}" presName="node" presStyleLbl="node1" presStyleIdx="6" presStyleCnt="7" custLinFactNeighborX="-1101">
        <dgm:presLayoutVars>
          <dgm:bulletEnabled val="1"/>
        </dgm:presLayoutVars>
      </dgm:prSet>
      <dgm:spPr/>
    </dgm:pt>
  </dgm:ptLst>
  <dgm:cxnLst>
    <dgm:cxn modelId="{8B456103-1F4C-41ED-B4F7-2F7EC5C85E67}" srcId="{AF758CF9-F52F-4F1B-A962-E4B859F340EE}" destId="{6E795BAA-47FE-4A51-AEC3-E9E973AE68EA}" srcOrd="1" destOrd="0" parTransId="{DB153405-D0AE-4278-B82C-0FFBDC6112AE}" sibTransId="{A4E0C92D-5D70-4701-8484-E345F6109396}"/>
    <dgm:cxn modelId="{35E6EF03-4FBD-4D22-8349-BA1ED90AA663}" type="presOf" srcId="{32E3A023-6EFE-47E4-9FCA-565C413167AE}" destId="{F4150DE3-1B57-4155-ABFC-98B45C8FC2DC}" srcOrd="0" destOrd="0" presId="urn:microsoft.com/office/officeart/2005/8/layout/default"/>
    <dgm:cxn modelId="{EEC83704-9952-4999-AF87-B1C97F9A6648}" type="presOf" srcId="{764777EA-83B9-46D2-9728-AF5C9A015148}" destId="{817D53FF-794D-4E2E-8D55-128C9F633703}" srcOrd="0" destOrd="0" presId="urn:microsoft.com/office/officeart/2005/8/layout/default"/>
    <dgm:cxn modelId="{C6B8E10C-FF18-46E8-962A-8FD988CC8AB8}" srcId="{AF758CF9-F52F-4F1B-A962-E4B859F340EE}" destId="{AEA3D332-3C6E-4FEF-B4B1-F4DA0550D56F}" srcOrd="3" destOrd="0" parTransId="{039D5F9F-0C18-4971-B009-7507EEFA480E}" sibTransId="{787AF0F4-95AC-48E4-8FBD-73A4BAFE495F}"/>
    <dgm:cxn modelId="{8119931F-EEE3-45E4-AB0C-4FC5BE4E3E67}" type="presOf" srcId="{2B4663D5-3A07-475B-AABC-B4560BD22319}" destId="{AA665063-38C9-4860-A645-D6A587A84E7F}" srcOrd="0" destOrd="0" presId="urn:microsoft.com/office/officeart/2005/8/layout/default"/>
    <dgm:cxn modelId="{173DD341-FE60-420C-8EFB-A68B70C3876C}" type="presOf" srcId="{DBEFC8B3-482B-4B18-8C0A-1E6FB438ABA1}" destId="{711977A6-0016-4411-973F-C420530D3B72}" srcOrd="0" destOrd="0" presId="urn:microsoft.com/office/officeart/2005/8/layout/default"/>
    <dgm:cxn modelId="{8545A64A-603B-4277-B14E-19F3C1E701B0}" srcId="{AF758CF9-F52F-4F1B-A962-E4B859F340EE}" destId="{764777EA-83B9-46D2-9728-AF5C9A015148}" srcOrd="6" destOrd="0" parTransId="{2EA86230-681B-409D-BBF5-87DCEBF5931B}" sibTransId="{8D6F70B5-58FF-4695-9EC6-22D9ECEF0DB0}"/>
    <dgm:cxn modelId="{6D61BA56-DC51-4CF1-BDF6-BB6CEF48E329}" type="presOf" srcId="{AEA3D332-3C6E-4FEF-B4B1-F4DA0550D56F}" destId="{9AE82FEF-B5D5-4CAA-9885-59676C86891B}" srcOrd="0" destOrd="0" presId="urn:microsoft.com/office/officeart/2005/8/layout/default"/>
    <dgm:cxn modelId="{5336E983-AEEE-4EFD-B1AA-7F6A492631CA}" type="presOf" srcId="{6E795BAA-47FE-4A51-AEC3-E9E973AE68EA}" destId="{D283065B-08DE-4350-9570-746AF43B8843}" srcOrd="0" destOrd="0" presId="urn:microsoft.com/office/officeart/2005/8/layout/default"/>
    <dgm:cxn modelId="{65B7A987-72D6-436B-AC59-5C092573BD69}" srcId="{AF758CF9-F52F-4F1B-A962-E4B859F340EE}" destId="{49466483-53D9-47BE-83CF-E4C7F0CB9CAA}" srcOrd="4" destOrd="0" parTransId="{DD37FFED-C701-4FAF-A52D-DFB4FDCB6A0F}" sibTransId="{0A760108-F732-4C2B-B3E9-FB9D22749034}"/>
    <dgm:cxn modelId="{C2AB1288-C3F0-47E9-AF08-CF6DE7DDC39B}" type="presOf" srcId="{49466483-53D9-47BE-83CF-E4C7F0CB9CAA}" destId="{635F62B1-C25E-4E13-BDED-3F16C51714EF}" srcOrd="0" destOrd="0" presId="urn:microsoft.com/office/officeart/2005/8/layout/default"/>
    <dgm:cxn modelId="{8164F989-D0C6-401F-8BC1-6D14568A2B06}" type="presOf" srcId="{AF758CF9-F52F-4F1B-A962-E4B859F340EE}" destId="{84784BE7-B06A-42F9-80A4-8034D903E2A4}" srcOrd="0" destOrd="0" presId="urn:microsoft.com/office/officeart/2005/8/layout/default"/>
    <dgm:cxn modelId="{F903B8BF-5F29-42E6-A65E-8F67AC4E9C30}" srcId="{AF758CF9-F52F-4F1B-A962-E4B859F340EE}" destId="{32E3A023-6EFE-47E4-9FCA-565C413167AE}" srcOrd="0" destOrd="0" parTransId="{F1442196-E83C-4CCE-A027-5A0059995D07}" sibTransId="{C30E5E00-4014-4593-B380-4A69ECDA1CF9}"/>
    <dgm:cxn modelId="{17950BCD-9C34-46A3-BD34-43AB1A2F2557}" srcId="{AF758CF9-F52F-4F1B-A962-E4B859F340EE}" destId="{DBEFC8B3-482B-4B18-8C0A-1E6FB438ABA1}" srcOrd="2" destOrd="0" parTransId="{13EAF74A-8977-437B-AFF5-5947C26EA231}" sibTransId="{790D0146-2F09-4984-9ECB-9C6CBD7EDDA9}"/>
    <dgm:cxn modelId="{D36148E0-1362-409D-8FD9-2E8684F3CF2C}" srcId="{AF758CF9-F52F-4F1B-A962-E4B859F340EE}" destId="{2B4663D5-3A07-475B-AABC-B4560BD22319}" srcOrd="5" destOrd="0" parTransId="{CB26D77D-DBBE-4663-8561-62D022C4256A}" sibTransId="{E572C9D4-A60C-4099-891E-732CA99FF8C8}"/>
    <dgm:cxn modelId="{75C3ADAD-3478-4D0F-B12E-63C5C5C6CFF8}" type="presParOf" srcId="{84784BE7-B06A-42F9-80A4-8034D903E2A4}" destId="{F4150DE3-1B57-4155-ABFC-98B45C8FC2DC}" srcOrd="0" destOrd="0" presId="urn:microsoft.com/office/officeart/2005/8/layout/default"/>
    <dgm:cxn modelId="{B81DF823-7FA9-47C1-9542-2D2BCBCB91B2}" type="presParOf" srcId="{84784BE7-B06A-42F9-80A4-8034D903E2A4}" destId="{846A3607-FAEC-493B-BE2A-E2B00C8A44A6}" srcOrd="1" destOrd="0" presId="urn:microsoft.com/office/officeart/2005/8/layout/default"/>
    <dgm:cxn modelId="{7593CEF5-992E-412D-99F9-48E7D0023D26}" type="presParOf" srcId="{84784BE7-B06A-42F9-80A4-8034D903E2A4}" destId="{D283065B-08DE-4350-9570-746AF43B8843}" srcOrd="2" destOrd="0" presId="urn:microsoft.com/office/officeart/2005/8/layout/default"/>
    <dgm:cxn modelId="{2EB61B84-08F3-4CBE-BCC4-FA4B03D7297C}" type="presParOf" srcId="{84784BE7-B06A-42F9-80A4-8034D903E2A4}" destId="{639ECF67-CF2A-450B-9E6D-78E328AC008E}" srcOrd="3" destOrd="0" presId="urn:microsoft.com/office/officeart/2005/8/layout/default"/>
    <dgm:cxn modelId="{026B1F48-AC6B-489D-A491-0FF518E33272}" type="presParOf" srcId="{84784BE7-B06A-42F9-80A4-8034D903E2A4}" destId="{711977A6-0016-4411-973F-C420530D3B72}" srcOrd="4" destOrd="0" presId="urn:microsoft.com/office/officeart/2005/8/layout/default"/>
    <dgm:cxn modelId="{094BDE97-B270-4C09-BC15-B040415D3AAC}" type="presParOf" srcId="{84784BE7-B06A-42F9-80A4-8034D903E2A4}" destId="{51FBF85A-DA27-42E9-8022-4601823C2B73}" srcOrd="5" destOrd="0" presId="urn:microsoft.com/office/officeart/2005/8/layout/default"/>
    <dgm:cxn modelId="{BADC8971-FE36-4881-BC99-359421910525}" type="presParOf" srcId="{84784BE7-B06A-42F9-80A4-8034D903E2A4}" destId="{9AE82FEF-B5D5-4CAA-9885-59676C86891B}" srcOrd="6" destOrd="0" presId="urn:microsoft.com/office/officeart/2005/8/layout/default"/>
    <dgm:cxn modelId="{A0B82135-42DB-4919-BCD1-B8DE3A4D34D5}" type="presParOf" srcId="{84784BE7-B06A-42F9-80A4-8034D903E2A4}" destId="{60474827-0E2C-4BD3-A71D-264649932663}" srcOrd="7" destOrd="0" presId="urn:microsoft.com/office/officeart/2005/8/layout/default"/>
    <dgm:cxn modelId="{9A70E87A-2073-4C8F-B651-5F03E21617C2}" type="presParOf" srcId="{84784BE7-B06A-42F9-80A4-8034D903E2A4}" destId="{635F62B1-C25E-4E13-BDED-3F16C51714EF}" srcOrd="8" destOrd="0" presId="urn:microsoft.com/office/officeart/2005/8/layout/default"/>
    <dgm:cxn modelId="{B8CC3455-0790-4D88-86C3-F61FE0172283}" type="presParOf" srcId="{84784BE7-B06A-42F9-80A4-8034D903E2A4}" destId="{86644363-1418-4665-B15C-18F9FA507F35}" srcOrd="9" destOrd="0" presId="urn:microsoft.com/office/officeart/2005/8/layout/default"/>
    <dgm:cxn modelId="{3C074C89-797F-4591-A382-2E6C92C925C1}" type="presParOf" srcId="{84784BE7-B06A-42F9-80A4-8034D903E2A4}" destId="{AA665063-38C9-4860-A645-D6A587A84E7F}" srcOrd="10" destOrd="0" presId="urn:microsoft.com/office/officeart/2005/8/layout/default"/>
    <dgm:cxn modelId="{7116B5CD-6400-4AAF-A1F6-8DA2FD5309A5}" type="presParOf" srcId="{84784BE7-B06A-42F9-80A4-8034D903E2A4}" destId="{D74D3D2E-35E2-4E07-9BC5-3DEA6E663130}" srcOrd="11" destOrd="0" presId="urn:microsoft.com/office/officeart/2005/8/layout/default"/>
    <dgm:cxn modelId="{CFAB5C8D-09EB-446C-824A-6403F9779E9C}" type="presParOf" srcId="{84784BE7-B06A-42F9-80A4-8034D903E2A4}" destId="{817D53FF-794D-4E2E-8D55-128C9F63370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52536-1A6D-4B88-B92D-E63ABCA335E0}">
      <dsp:nvSpPr>
        <dsp:cNvPr id="0" name=""/>
        <dsp:cNvSpPr/>
      </dsp:nvSpPr>
      <dsp:spPr>
        <a:xfrm>
          <a:off x="6781" y="1263486"/>
          <a:ext cx="2026777" cy="133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Causas</a:t>
          </a:r>
        </a:p>
      </dsp:txBody>
      <dsp:txXfrm>
        <a:off x="45737" y="1302442"/>
        <a:ext cx="1948865" cy="1252160"/>
      </dsp:txXfrm>
    </dsp:sp>
    <dsp:sp modelId="{42BBDA58-A06A-4ECD-9722-FAFCF92295EC}">
      <dsp:nvSpPr>
        <dsp:cNvPr id="0" name=""/>
        <dsp:cNvSpPr/>
      </dsp:nvSpPr>
      <dsp:spPr>
        <a:xfrm>
          <a:off x="2236235" y="16772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2236235" y="1777730"/>
        <a:ext cx="300773" cy="301584"/>
      </dsp:txXfrm>
    </dsp:sp>
    <dsp:sp modelId="{18EB6507-8274-4A11-AA48-087452667BE3}">
      <dsp:nvSpPr>
        <dsp:cNvPr id="0" name=""/>
        <dsp:cNvSpPr/>
      </dsp:nvSpPr>
      <dsp:spPr>
        <a:xfrm>
          <a:off x="2844268" y="1263486"/>
          <a:ext cx="2026777" cy="1330072"/>
        </a:xfrm>
        <a:prstGeom prst="flowChartDecisi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/>
            <a:t>Evento de risco</a:t>
          </a:r>
        </a:p>
      </dsp:txBody>
      <dsp:txXfrm>
        <a:off x="3350962" y="1596004"/>
        <a:ext cx="1013389" cy="665036"/>
      </dsp:txXfrm>
    </dsp:sp>
    <dsp:sp modelId="{DC3BF55A-611F-4FA5-AB89-3D18F7CD658F}">
      <dsp:nvSpPr>
        <dsp:cNvPr id="0" name=""/>
        <dsp:cNvSpPr/>
      </dsp:nvSpPr>
      <dsp:spPr>
        <a:xfrm>
          <a:off x="5073723" y="1677202"/>
          <a:ext cx="429676" cy="502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073723" y="1777730"/>
        <a:ext cx="300773" cy="301584"/>
      </dsp:txXfrm>
    </dsp:sp>
    <dsp:sp modelId="{CD96589D-D1C0-47E7-B23C-50E8DD108A2D}">
      <dsp:nvSpPr>
        <dsp:cNvPr id="0" name=""/>
        <dsp:cNvSpPr/>
      </dsp:nvSpPr>
      <dsp:spPr>
        <a:xfrm>
          <a:off x="5681756" y="1263486"/>
          <a:ext cx="2026777" cy="1330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Consequências</a:t>
          </a:r>
        </a:p>
      </dsp:txBody>
      <dsp:txXfrm>
        <a:off x="5720712" y="1302442"/>
        <a:ext cx="1948865" cy="125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50DE3-1B57-4155-ABFC-98B45C8FC2DC}">
      <dsp:nvSpPr>
        <dsp:cNvPr id="0" name=""/>
        <dsp:cNvSpPr/>
      </dsp:nvSpPr>
      <dsp:spPr>
        <a:xfrm>
          <a:off x="384995" y="2060"/>
          <a:ext cx="2283939" cy="1370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&gt; de 50 servidores capacitados</a:t>
          </a:r>
        </a:p>
      </dsp:txBody>
      <dsp:txXfrm>
        <a:off x="384995" y="2060"/>
        <a:ext cx="2283939" cy="1370363"/>
      </dsp:txXfrm>
    </dsp:sp>
    <dsp:sp modelId="{D283065B-08DE-4350-9570-746AF43B8843}">
      <dsp:nvSpPr>
        <dsp:cNvPr id="0" name=""/>
        <dsp:cNvSpPr/>
      </dsp:nvSpPr>
      <dsp:spPr>
        <a:xfrm>
          <a:off x="2897329" y="2060"/>
          <a:ext cx="2283939" cy="13703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173 ações de melhoria e mitigação de riscos pactuadas</a:t>
          </a:r>
        </a:p>
      </dsp:txBody>
      <dsp:txXfrm>
        <a:off x="2897329" y="2060"/>
        <a:ext cx="2283939" cy="1370363"/>
      </dsp:txXfrm>
    </dsp:sp>
    <dsp:sp modelId="{711977A6-0016-4411-973F-C420530D3B72}">
      <dsp:nvSpPr>
        <dsp:cNvPr id="0" name=""/>
        <dsp:cNvSpPr/>
      </dsp:nvSpPr>
      <dsp:spPr>
        <a:xfrm>
          <a:off x="5409663" y="2060"/>
          <a:ext cx="2283939" cy="13703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59 indicadores e metas</a:t>
          </a:r>
        </a:p>
      </dsp:txBody>
      <dsp:txXfrm>
        <a:off x="5409663" y="2060"/>
        <a:ext cx="2283939" cy="1370363"/>
      </dsp:txXfrm>
    </dsp:sp>
    <dsp:sp modelId="{9AE82FEF-B5D5-4CAA-9885-59676C86891B}">
      <dsp:nvSpPr>
        <dsp:cNvPr id="0" name=""/>
        <dsp:cNvSpPr/>
      </dsp:nvSpPr>
      <dsp:spPr>
        <a:xfrm>
          <a:off x="384995" y="1600818"/>
          <a:ext cx="2283939" cy="1370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123 eventos de riscos identificados</a:t>
          </a:r>
        </a:p>
      </dsp:txBody>
      <dsp:txXfrm>
        <a:off x="384995" y="1600818"/>
        <a:ext cx="2283939" cy="1370363"/>
      </dsp:txXfrm>
    </dsp:sp>
    <dsp:sp modelId="{635F62B1-C25E-4E13-BDED-3F16C51714EF}">
      <dsp:nvSpPr>
        <dsp:cNvPr id="0" name=""/>
        <dsp:cNvSpPr/>
      </dsp:nvSpPr>
      <dsp:spPr>
        <a:xfrm>
          <a:off x="2897329" y="1600818"/>
          <a:ext cx="2283939" cy="13703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202 causas identificadas</a:t>
          </a:r>
        </a:p>
      </dsp:txBody>
      <dsp:txXfrm>
        <a:off x="2897329" y="1600818"/>
        <a:ext cx="2283939" cy="1370363"/>
      </dsp:txXfrm>
    </dsp:sp>
    <dsp:sp modelId="{AA665063-38C9-4860-A645-D6A587A84E7F}">
      <dsp:nvSpPr>
        <dsp:cNvPr id="0" name=""/>
        <dsp:cNvSpPr/>
      </dsp:nvSpPr>
      <dsp:spPr>
        <a:xfrm>
          <a:off x="5409663" y="1600818"/>
          <a:ext cx="2283939" cy="1370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183 consequências identificadas</a:t>
          </a:r>
        </a:p>
      </dsp:txBody>
      <dsp:txXfrm>
        <a:off x="5409663" y="1600818"/>
        <a:ext cx="2283939" cy="1370363"/>
      </dsp:txXfrm>
    </dsp:sp>
    <dsp:sp modelId="{817D53FF-794D-4E2E-8D55-128C9F633703}">
      <dsp:nvSpPr>
        <dsp:cNvPr id="0" name=""/>
        <dsp:cNvSpPr/>
      </dsp:nvSpPr>
      <dsp:spPr>
        <a:xfrm>
          <a:off x="2872183" y="3199575"/>
          <a:ext cx="2283939" cy="13703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215 controles identificados</a:t>
          </a:r>
        </a:p>
      </dsp:txBody>
      <dsp:txXfrm>
        <a:off x="2872183" y="3199575"/>
        <a:ext cx="2283939" cy="137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0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5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199-1796-450B-900D-0954DF0E1808}" type="datetimeFigureOut">
              <a:rPr lang="pt-BR" smtClean="0"/>
              <a:t>05/10/2022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42D4-1FFB-4C7D-B7FC-334FF2FF41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4441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24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8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4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6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05/10/2022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85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\\cgu.local\CORPORATIVO\DF\Grupos\SE\DIPLAD\DIPLAD_Acesso_Geral\6%20-%20DIPLAD%202020\002-CODIN%20-%20Projetos%20e%20Atividades\Gest&#227;o%20de%20Processos\Piloto%20NGRI\index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estgov.discourse.group/c/rede-girc/13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359567" y="1541039"/>
            <a:ext cx="7472866" cy="553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Gerenciamento de Riscos nas Instituições do Setor Público</a:t>
            </a:r>
          </a:p>
          <a:p>
            <a:pPr algn="ctr">
              <a:defRPr/>
            </a:pPr>
            <a:endParaRPr lang="pt-BR" sz="3400" b="1" u="sng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pt-BR" sz="34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3400" b="1" u="sng" dirty="0">
              <a:solidFill>
                <a:schemeClr val="accent1">
                  <a:lumMod val="75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026" name="Picture 2" descr="Risk-Management-Software">
            <a:extLst>
              <a:ext uri="{FF2B5EF4-FFF2-40B4-BE49-F238E27FC236}">
                <a16:creationId xmlns:a16="http://schemas.microsoft.com/office/drawing/2014/main" id="{C91D5880-74CC-4701-8E59-01FC499E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140150"/>
            <a:ext cx="7848600" cy="28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8200" y="2508069"/>
            <a:ext cx="10515600" cy="3605348"/>
          </a:xfrm>
        </p:spPr>
        <p:txBody>
          <a:bodyPr anchor="ctr">
            <a:normAutofit/>
          </a:bodyPr>
          <a:lstStyle/>
          <a:p>
            <a:pPr>
              <a:lnSpc>
                <a:spcPts val="3572"/>
              </a:lnSpc>
            </a:pPr>
            <a:r>
              <a:rPr lang="pt-BR" sz="3600" dirty="0">
                <a:latin typeface="Eras Demi ITC" panose="020B0805030504020804" pitchFamily="34" charset="0"/>
              </a:rPr>
              <a:t>Como estamos “Atualmente?”</a:t>
            </a:r>
          </a:p>
          <a:p>
            <a:pPr>
              <a:lnSpc>
                <a:spcPts val="3572"/>
              </a:lnSpc>
            </a:pPr>
            <a:endParaRPr lang="pt-BR" sz="2800" dirty="0">
              <a:solidFill>
                <a:srgbClr val="FFC000"/>
              </a:solidFill>
              <a:latin typeface="Eras Demi ITC" panose="020B0805030504020804" pitchFamily="34" charset="0"/>
            </a:endParaRPr>
          </a:p>
          <a:p>
            <a:pPr>
              <a:lnSpc>
                <a:spcPts val="3572"/>
              </a:lnSpc>
            </a:pPr>
            <a:r>
              <a:rPr lang="pt-BR" sz="2800" dirty="0">
                <a:solidFill>
                  <a:srgbClr val="FFC000"/>
                </a:solidFill>
                <a:latin typeface="Eras Demi ITC" panose="020B0805030504020804" pitchFamily="34" charset="0"/>
              </a:rPr>
              <a:t>Gestão de Riscos na Administração Pública</a:t>
            </a:r>
          </a:p>
          <a:p>
            <a:pPr>
              <a:lnSpc>
                <a:spcPts val="3572"/>
              </a:lnSpc>
            </a:pPr>
            <a:r>
              <a:rPr lang="pt-BR" sz="2800" dirty="0">
                <a:latin typeface="Eras Demi ITC" panose="020B0805030504020804" pitchFamily="34" charset="0"/>
              </a:rPr>
              <a:t>Resultado da Pesquisa</a:t>
            </a:r>
          </a:p>
          <a:p>
            <a:pPr>
              <a:lnSpc>
                <a:spcPts val="3572"/>
              </a:lnSpc>
            </a:pPr>
            <a:r>
              <a:rPr lang="pt-BR" sz="2800" dirty="0">
                <a:latin typeface="Eras Demi ITC" panose="020B0805030504020804" pitchFamily="34" charset="0"/>
              </a:rPr>
              <a:t>Fonte: TRANSFORMAGOV </a:t>
            </a:r>
            <a:r>
              <a:rPr lang="pt-BR" sz="2800" dirty="0" err="1">
                <a:latin typeface="Eras Demi ITC" panose="020B0805030504020804" pitchFamily="34" charset="0"/>
              </a:rPr>
              <a:t>Abr</a:t>
            </a:r>
            <a:r>
              <a:rPr lang="pt-BR" sz="2800" dirty="0">
                <a:latin typeface="Eras Demi ITC" panose="020B0805030504020804" pitchFamily="34" charset="0"/>
              </a:rPr>
              <a:t> a </a:t>
            </a:r>
            <a:r>
              <a:rPr lang="pt-BR" sz="2800" dirty="0" err="1">
                <a:latin typeface="Eras Demi ITC" panose="020B0805030504020804" pitchFamily="34" charset="0"/>
              </a:rPr>
              <a:t>Ago</a:t>
            </a:r>
            <a:r>
              <a:rPr lang="pt-BR" sz="2800" dirty="0">
                <a:latin typeface="Eras Demi ITC" panose="020B0805030504020804" pitchFamily="34" charset="0"/>
              </a:rPr>
              <a:t> 2021</a:t>
            </a:r>
          </a:p>
          <a:p>
            <a:pPr>
              <a:lnSpc>
                <a:spcPts val="3572"/>
              </a:lnSpc>
            </a:pPr>
            <a:r>
              <a:rPr lang="pt-BR" sz="2800" dirty="0">
                <a:latin typeface="Eras Demi ITC" panose="020B0805030504020804" pitchFamily="34" charset="0"/>
              </a:rPr>
              <a:t>(Cortesia Nicir Chaves – SEGES/ME)</a:t>
            </a:r>
            <a:endParaRPr lang="pt-BR" sz="2000" dirty="0">
              <a:latin typeface="Eras Demi ITC" panose="020B0805030504020804" pitchFamily="34" charset="0"/>
            </a:endParaRPr>
          </a:p>
          <a:p>
            <a:pPr>
              <a:lnSpc>
                <a:spcPts val="3572"/>
              </a:lnSpc>
            </a:pPr>
            <a:endParaRPr lang="pt-BR" sz="2800" dirty="0">
              <a:latin typeface="Eras Demi ITC" panose="020B0805030504020804" pitchFamily="34" charset="0"/>
            </a:endParaRPr>
          </a:p>
          <a:p>
            <a:pPr algn="l">
              <a:lnSpc>
                <a:spcPct val="100000"/>
              </a:lnSpc>
            </a:pP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E14CB-48C1-4F5E-B94F-0B521D2910BB}"/>
              </a:ext>
            </a:extLst>
          </p:cNvPr>
          <p:cNvSpPr txBox="1"/>
          <p:nvPr/>
        </p:nvSpPr>
        <p:spPr>
          <a:xfrm>
            <a:off x="279400" y="868928"/>
            <a:ext cx="11647714" cy="18622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Perguntas relevantes</a:t>
            </a:r>
          </a:p>
          <a:p>
            <a:pPr algn="just">
              <a:lnSpc>
                <a:spcPts val="2857"/>
              </a:lnSpc>
            </a:pPr>
            <a:endParaRPr lang="pt-BR" sz="2857" b="1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C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Organização e cultura de gestão de riscos</a:t>
            </a:r>
          </a:p>
          <a:p>
            <a:pPr algn="just">
              <a:lnSpc>
                <a:spcPts val="2857"/>
              </a:lnSpc>
            </a:pPr>
            <a:r>
              <a:rPr lang="pt-BR" sz="285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1.5. </a:t>
            </a:r>
            <a:r>
              <a:rPr lang="pt-BR" sz="285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 unidade organizacional </a:t>
            </a:r>
            <a:r>
              <a:rPr lang="pt-BR" sz="285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responsável por coordenar a gestão de riscos?</a:t>
            </a:r>
            <a:endParaRPr lang="pt-BR" sz="2857" b="1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Gráfico, Gráfico de pizza&#10;&#10;Descrição gerada automaticamente">
            <a:extLst>
              <a:ext uri="{FF2B5EF4-FFF2-40B4-BE49-F238E27FC236}">
                <a16:creationId xmlns:a16="http://schemas.microsoft.com/office/drawing/2014/main" id="{1B939023-C3D7-448D-8018-D3FFE228C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t="28867" r="4196" b="8236"/>
          <a:stretch/>
        </p:blipFill>
        <p:spPr bwMode="auto">
          <a:xfrm>
            <a:off x="289190" y="2612571"/>
            <a:ext cx="11605993" cy="3973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309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E14CB-48C1-4F5E-B94F-0B521D2910BB}"/>
              </a:ext>
            </a:extLst>
          </p:cNvPr>
          <p:cNvSpPr txBox="1"/>
          <p:nvPr/>
        </p:nvSpPr>
        <p:spPr>
          <a:xfrm>
            <a:off x="279400" y="868928"/>
            <a:ext cx="11652069" cy="22341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Perguntas relevantes</a:t>
            </a:r>
          </a:p>
          <a:p>
            <a:pPr algn="just">
              <a:lnSpc>
                <a:spcPts val="2857"/>
              </a:lnSpc>
            </a:pPr>
            <a:endParaRPr lang="pt-BR" sz="2857" b="1" kern="0" dirty="0">
              <a:solidFill>
                <a:srgbClr val="C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644" indent="-81644" algn="just">
              <a:lnSpc>
                <a:spcPts val="2857"/>
              </a:lnSpc>
              <a:buFont typeface="+mj-lt"/>
              <a:buAutoNum type="arabicPeriod"/>
            </a:pPr>
            <a:r>
              <a:rPr lang="pt-BR" sz="2857" b="1" kern="0" dirty="0">
                <a:solidFill>
                  <a:srgbClr val="C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Organização e cultura de gestão de riscos</a:t>
            </a:r>
          </a:p>
          <a:p>
            <a:pPr marL="0" lvl="1" indent="-68037" algn="just">
              <a:lnSpc>
                <a:spcPts val="2857"/>
              </a:lnSpc>
              <a:buFont typeface="+mj-lt"/>
              <a:buAutoNum type="arabicPeriod"/>
              <a:tabLst>
                <a:tab pos="64408" algn="l"/>
              </a:tabLst>
            </a:pP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6. Há quantos anos a organização executa o gerenciamento de riscos </a:t>
            </a:r>
            <a:r>
              <a:rPr lang="pt-BR" sz="2857" dirty="0">
                <a:latin typeface="Calibri" panose="020F0502020204030204" pitchFamily="34" charset="0"/>
                <a:cs typeface="Calibri" panose="020F0502020204030204" pitchFamily="34" charset="0"/>
              </a:rPr>
              <a:t>com base em regulamentações próprias (política, metodologia e manuais de gestão de riscos)?</a:t>
            </a:r>
            <a:endParaRPr lang="pt-BR" sz="2857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Gráfico, Gráfico de pizza&#10;&#10;Descrição gerada automaticamente">
            <a:extLst>
              <a:ext uri="{FF2B5EF4-FFF2-40B4-BE49-F238E27FC236}">
                <a16:creationId xmlns:a16="http://schemas.microsoft.com/office/drawing/2014/main" id="{4B8A205E-79BE-4CAE-825E-FE44F84FC8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34644" r="3411" b="7444"/>
          <a:stretch/>
        </p:blipFill>
        <p:spPr bwMode="auto">
          <a:xfrm>
            <a:off x="296818" y="3045076"/>
            <a:ext cx="10897325" cy="361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524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E14CB-48C1-4F5E-B94F-0B521D2910BB}"/>
              </a:ext>
            </a:extLst>
          </p:cNvPr>
          <p:cNvSpPr txBox="1"/>
          <p:nvPr/>
        </p:nvSpPr>
        <p:spPr>
          <a:xfrm>
            <a:off x="279400" y="868928"/>
            <a:ext cx="11652069" cy="18622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Perguntas relevantes</a:t>
            </a:r>
          </a:p>
          <a:p>
            <a:pPr algn="just">
              <a:lnSpc>
                <a:spcPts val="2857"/>
              </a:lnSpc>
            </a:pPr>
            <a:endParaRPr lang="pt-BR" sz="2857" b="1" kern="0" dirty="0">
              <a:solidFill>
                <a:srgbClr val="C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C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Estabelecimento de contexto de institucional e de riscos</a:t>
            </a:r>
          </a:p>
          <a:p>
            <a:pPr marL="0" lvl="1" algn="just">
              <a:lnSpc>
                <a:spcPts val="2857"/>
              </a:lnSpc>
              <a:tabLst>
                <a:tab pos="64408" algn="l"/>
              </a:tabLst>
            </a:pP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2.4. </a:t>
            </a:r>
            <a:r>
              <a:rPr lang="pt-BR" sz="2857" dirty="0">
                <a:latin typeface="Calibri" panose="020F0502020204030204" pitchFamily="34" charset="0"/>
                <a:cs typeface="Calibri" panose="020F0502020204030204" pitchFamily="34" charset="0"/>
              </a:rPr>
              <a:t>A alta administração utiliza a </a:t>
            </a: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gestão de riscos para apoiar seus processos decisórios?</a:t>
            </a:r>
            <a:endParaRPr lang="pt-BR" sz="2857" b="1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Gráfico, Gráfico de pizza&#10;&#10;Descrição gerada automaticamente">
            <a:extLst>
              <a:ext uri="{FF2B5EF4-FFF2-40B4-BE49-F238E27FC236}">
                <a16:creationId xmlns:a16="http://schemas.microsoft.com/office/drawing/2014/main" id="{E1937ED0-DFAB-45AD-B24B-95039FFD7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29746" r="11393" b="9527"/>
          <a:stretch/>
        </p:blipFill>
        <p:spPr bwMode="auto">
          <a:xfrm>
            <a:off x="325476" y="2705053"/>
            <a:ext cx="11165000" cy="3831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661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E14CB-48C1-4F5E-B94F-0B521D2910BB}"/>
              </a:ext>
            </a:extLst>
          </p:cNvPr>
          <p:cNvSpPr txBox="1"/>
          <p:nvPr/>
        </p:nvSpPr>
        <p:spPr>
          <a:xfrm>
            <a:off x="279400" y="859032"/>
            <a:ext cx="11569697" cy="14903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Perguntas relevantes</a:t>
            </a:r>
          </a:p>
          <a:p>
            <a:pPr algn="just">
              <a:lnSpc>
                <a:spcPts val="2857"/>
              </a:lnSpc>
            </a:pPr>
            <a:endParaRPr lang="pt-BR" sz="2857" b="1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Avaliação de riscos</a:t>
            </a:r>
          </a:p>
          <a:p>
            <a:pPr marL="0" lvl="1" algn="just">
              <a:lnSpc>
                <a:spcPts val="2857"/>
              </a:lnSpc>
              <a:tabLst>
                <a:tab pos="64408" algn="l"/>
              </a:tabLst>
            </a:pP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4.5. </a:t>
            </a:r>
            <a:r>
              <a:rPr lang="pt-BR" sz="2857" dirty="0">
                <a:latin typeface="Calibri" panose="020F0502020204030204" pitchFamily="34" charset="0"/>
                <a:cs typeface="Calibri" panose="020F0502020204030204" pitchFamily="34" charset="0"/>
              </a:rPr>
              <a:t>Quais são as </a:t>
            </a: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tipologias de riscos </a:t>
            </a:r>
            <a:r>
              <a:rPr lang="pt-BR" sz="2857" dirty="0">
                <a:latin typeface="Calibri" panose="020F0502020204030204" pitchFamily="34" charset="0"/>
                <a:cs typeface="Calibri" panose="020F0502020204030204" pitchFamily="34" charset="0"/>
              </a:rPr>
              <a:t>utilizadas pela organização?</a:t>
            </a:r>
            <a:endParaRPr lang="pt-BR" sz="2857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Uma imagem contendo Tabela&#10;&#10;Descrição gerada automaticamente">
            <a:extLst>
              <a:ext uri="{FF2B5EF4-FFF2-40B4-BE49-F238E27FC236}">
                <a16:creationId xmlns:a16="http://schemas.microsoft.com/office/drawing/2014/main" id="{72C16EEF-B863-42AB-886B-9087B776DC5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 r="2203" b="59320"/>
          <a:stretch/>
        </p:blipFill>
        <p:spPr bwMode="auto">
          <a:xfrm>
            <a:off x="280481" y="2411697"/>
            <a:ext cx="11577324" cy="309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542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E007CAE-88B4-4E38-8DD2-357BFC43AA17}"/>
              </a:ext>
            </a:extLst>
          </p:cNvPr>
          <p:cNvSpPr txBox="1"/>
          <p:nvPr/>
        </p:nvSpPr>
        <p:spPr>
          <a:xfrm>
            <a:off x="279400" y="859032"/>
            <a:ext cx="11569697" cy="14903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Perguntas relevantes</a:t>
            </a:r>
          </a:p>
          <a:p>
            <a:pPr algn="just">
              <a:lnSpc>
                <a:spcPts val="2857"/>
              </a:lnSpc>
            </a:pPr>
            <a:endParaRPr lang="pt-BR" sz="2857" b="1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Tratamento de riscos</a:t>
            </a:r>
          </a:p>
          <a:p>
            <a:pPr marL="0" lvl="1" algn="just">
              <a:lnSpc>
                <a:spcPts val="2857"/>
              </a:lnSpc>
              <a:spcAft>
                <a:spcPts val="190"/>
              </a:spcAft>
              <a:tabLst>
                <a:tab pos="64408" algn="l"/>
              </a:tabLst>
            </a:pPr>
            <a:r>
              <a:rPr lang="pt-BR" sz="2857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5.1. </a:t>
            </a:r>
            <a:r>
              <a:rPr lang="pt-BR" sz="2857" dirty="0">
                <a:latin typeface="Calibri" panose="020F0502020204030204" pitchFamily="34" charset="0"/>
                <a:cs typeface="Calibri" panose="020F0502020204030204" pitchFamily="34" charset="0"/>
              </a:rPr>
              <a:t>A organização adota </a:t>
            </a: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definições do seu apetite ao risco formalmente?</a:t>
            </a:r>
            <a:endParaRPr lang="pt-BR" sz="2857" b="1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Gráfico, Gráfico de pizza&#10;&#10;Descrição gerada automaticamente">
            <a:extLst>
              <a:ext uri="{FF2B5EF4-FFF2-40B4-BE49-F238E27FC236}">
                <a16:creationId xmlns:a16="http://schemas.microsoft.com/office/drawing/2014/main" id="{242CE6B4-1DD7-48A7-8853-938842F6A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1" t="26723" r="10816" b="8022"/>
          <a:stretch/>
        </p:blipFill>
        <p:spPr bwMode="auto">
          <a:xfrm>
            <a:off x="289190" y="2419471"/>
            <a:ext cx="10523953" cy="4147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076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E14CB-48C1-4F5E-B94F-0B521D2910BB}"/>
              </a:ext>
            </a:extLst>
          </p:cNvPr>
          <p:cNvSpPr txBox="1"/>
          <p:nvPr/>
        </p:nvSpPr>
        <p:spPr>
          <a:xfrm>
            <a:off x="279400" y="868928"/>
            <a:ext cx="11652069" cy="18622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Perguntas relevantes</a:t>
            </a:r>
          </a:p>
          <a:p>
            <a:pPr algn="just">
              <a:lnSpc>
                <a:spcPts val="2857"/>
              </a:lnSpc>
            </a:pPr>
            <a:endParaRPr lang="pt-BR" sz="2857" b="1" kern="0" dirty="0">
              <a:solidFill>
                <a:srgbClr val="C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C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Monitoramento de riscos</a:t>
            </a:r>
          </a:p>
          <a:p>
            <a:pPr marL="0" lvl="1" algn="just">
              <a:lnSpc>
                <a:spcPts val="2857"/>
              </a:lnSpc>
              <a:spcAft>
                <a:spcPts val="190"/>
              </a:spcAft>
              <a:tabLst>
                <a:tab pos="64408" algn="l"/>
              </a:tabLst>
            </a:pP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6.1. </a:t>
            </a:r>
            <a:r>
              <a:rPr lang="pt-BR" sz="2857" dirty="0">
                <a:latin typeface="Calibri" panose="020F0502020204030204" pitchFamily="34" charset="0"/>
                <a:cs typeface="Calibri" panose="020F0502020204030204" pitchFamily="34" charset="0"/>
              </a:rPr>
              <a:t>A organização adota uma </a:t>
            </a:r>
            <a:r>
              <a:rPr lang="pt-BR" sz="2857" b="1" dirty="0">
                <a:latin typeface="Calibri" panose="020F0502020204030204" pitchFamily="34" charset="0"/>
                <a:cs typeface="Calibri" panose="020F0502020204030204" pitchFamily="34" charset="0"/>
              </a:rPr>
              <a:t>forma padronizada de monitoramento na gestão de riscos?</a:t>
            </a:r>
            <a:endParaRPr lang="pt-BR" sz="2857" b="1" kern="0" dirty="0">
              <a:solidFill>
                <a:srgbClr val="000000"/>
              </a:solidFill>
              <a:latin typeface="Eras Demi ITC" panose="020B08050305040208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Gráfico, Gráfico de pizza&#10;&#10;Descrição gerada automaticamente">
            <a:extLst>
              <a:ext uri="{FF2B5EF4-FFF2-40B4-BE49-F238E27FC236}">
                <a16:creationId xmlns:a16="http://schemas.microsoft.com/office/drawing/2014/main" id="{3563A7B8-B35A-4097-A35C-94D4044F6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26198" r="10679" b="9602"/>
          <a:stretch/>
        </p:blipFill>
        <p:spPr bwMode="auto">
          <a:xfrm>
            <a:off x="260531" y="2705053"/>
            <a:ext cx="10244183" cy="3956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259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E14CB-48C1-4F5E-B94F-0B521D2910BB}"/>
              </a:ext>
            </a:extLst>
          </p:cNvPr>
          <p:cNvSpPr txBox="1"/>
          <p:nvPr/>
        </p:nvSpPr>
        <p:spPr>
          <a:xfrm>
            <a:off x="279400" y="859032"/>
            <a:ext cx="11652069" cy="11194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latin typeface="Eras Demi ITC" panose="020B08050305040208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Metodologias e soluções de gestão de riscos</a:t>
            </a:r>
          </a:p>
          <a:p>
            <a:pPr algn="just">
              <a:lnSpc>
                <a:spcPts val="2857"/>
              </a:lnSpc>
            </a:pPr>
            <a:r>
              <a:rPr lang="pt-BR" sz="2857" b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8.2. </a:t>
            </a:r>
            <a:r>
              <a:rPr lang="pt-BR" sz="2857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organização possui </a:t>
            </a:r>
            <a:r>
              <a:rPr lang="pt-BR" sz="285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ferramenta (sistema) de que dê suporte ao gerenciamento de riscos?</a:t>
            </a:r>
          </a:p>
        </p:txBody>
      </p:sp>
      <p:pic>
        <p:nvPicPr>
          <p:cNvPr id="5" name="Imagem 4" descr="Gráfico, Gráfico de pizza&#10;&#10;Descrição gerada automaticamente">
            <a:extLst>
              <a:ext uri="{FF2B5EF4-FFF2-40B4-BE49-F238E27FC236}">
                <a16:creationId xmlns:a16="http://schemas.microsoft.com/office/drawing/2014/main" id="{D5C23677-8595-4439-85EA-31EE514DDE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29436" r="53245" b="9085"/>
          <a:stretch/>
        </p:blipFill>
        <p:spPr bwMode="auto">
          <a:xfrm>
            <a:off x="138789" y="1985347"/>
            <a:ext cx="4684486" cy="4352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2355538-4AB2-4E03-9F0D-9D16A7CB7574}"/>
              </a:ext>
            </a:extLst>
          </p:cNvPr>
          <p:cNvSpPr txBox="1"/>
          <p:nvPr/>
        </p:nvSpPr>
        <p:spPr>
          <a:xfrm>
            <a:off x="6096000" y="2503714"/>
            <a:ext cx="5799183" cy="195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151" indent="-399151" algn="just">
              <a:lnSpc>
                <a:spcPts val="2857"/>
              </a:lnSpc>
              <a:buFont typeface="Wingdings" panose="05000000000000000000" pitchFamily="2" charset="2"/>
              <a:buChar char="þ"/>
            </a:pPr>
            <a:r>
              <a:rPr lang="pt-BR" sz="2857" b="1" dirty="0">
                <a:latin typeface="Eras Demi ITC" panose="020B0805030504020804" pitchFamily="34" charset="0"/>
                <a:ea typeface="Times New Roman" panose="02020603050405020304" pitchFamily="18" charset="0"/>
              </a:rPr>
              <a:t>Painel BI.</a:t>
            </a:r>
          </a:p>
          <a:p>
            <a:pPr marL="399151" indent="-399151" algn="just">
              <a:lnSpc>
                <a:spcPts val="2857"/>
              </a:lnSpc>
              <a:buFont typeface="Wingdings" panose="05000000000000000000" pitchFamily="2" charset="2"/>
              <a:buChar char="þ"/>
            </a:pPr>
            <a:r>
              <a:rPr lang="pt-BR" sz="2857" b="1" dirty="0">
                <a:latin typeface="Eras Demi ITC" panose="020B08050305040208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 Ágatha.</a:t>
            </a:r>
            <a:endParaRPr lang="pt-BR" sz="2857" b="1" dirty="0">
              <a:latin typeface="Eras Demi ITC" panose="020B0805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9151" indent="-399151" algn="just">
              <a:lnSpc>
                <a:spcPts val="2857"/>
              </a:lnSpc>
              <a:buFont typeface="Wingdings" panose="05000000000000000000" pitchFamily="2" charset="2"/>
              <a:buChar char="þ"/>
            </a:pPr>
            <a:r>
              <a:rPr lang="pt-BR" sz="2857" b="1" dirty="0">
                <a:latin typeface="Eras Demi ITC" panose="020B0805030504020804" pitchFamily="34" charset="0"/>
                <a:ea typeface="Times New Roman" panose="02020603050405020304" pitchFamily="18" charset="0"/>
              </a:rPr>
              <a:t>Sistema </a:t>
            </a:r>
            <a:r>
              <a:rPr lang="pt-BR" sz="2857" b="1" dirty="0" err="1">
                <a:latin typeface="Eras Demi ITC" panose="020B08050305040208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ForRisco</a:t>
            </a:r>
            <a:r>
              <a:rPr lang="pt-BR" sz="2857" b="1" dirty="0">
                <a:latin typeface="Eras Demi ITC" panose="020B08050305040208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2857" b="1" dirty="0">
              <a:latin typeface="Eras Demi ITC" panose="020B0805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9151" indent="-399151" algn="just">
              <a:lnSpc>
                <a:spcPts val="2857"/>
              </a:lnSpc>
              <a:buFont typeface="Wingdings" panose="05000000000000000000" pitchFamily="2" charset="2"/>
              <a:buChar char="þ"/>
            </a:pPr>
            <a:r>
              <a:rPr lang="pt-BR" sz="2857" b="1" dirty="0">
                <a:latin typeface="Eras Demi ITC" panose="020B0805030504020804" pitchFamily="34" charset="0"/>
                <a:ea typeface="Times New Roman" panose="02020603050405020304" pitchFamily="18" charset="0"/>
              </a:rPr>
              <a:t>Sistema </a:t>
            </a:r>
            <a:r>
              <a:rPr lang="pt-BR" sz="2857" b="1" dirty="0" err="1">
                <a:latin typeface="Eras Demi ITC" panose="020B0805030504020804" pitchFamily="34" charset="0"/>
                <a:ea typeface="Times New Roman" panose="02020603050405020304" pitchFamily="18" charset="0"/>
              </a:rPr>
              <a:t>RiscoPro</a:t>
            </a:r>
            <a:r>
              <a:rPr lang="pt-BR" sz="2857" b="1" dirty="0">
                <a:latin typeface="Eras Demi ITC" panose="020B0805030504020804" pitchFamily="34" charset="0"/>
                <a:ea typeface="Times New Roman" panose="02020603050405020304" pitchFamily="18" charset="0"/>
              </a:rPr>
              <a:t>. </a:t>
            </a:r>
          </a:p>
          <a:p>
            <a:pPr marL="399151" indent="-399151" algn="just">
              <a:lnSpc>
                <a:spcPts val="2857"/>
              </a:lnSpc>
              <a:buFont typeface="Wingdings" panose="05000000000000000000" pitchFamily="2" charset="2"/>
              <a:buChar char="þ"/>
            </a:pPr>
            <a:r>
              <a:rPr lang="pt-BR" sz="2857" b="1" dirty="0">
                <a:latin typeface="Eras Demi ITC" panose="020B08050305040208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Planilhas.</a:t>
            </a:r>
          </a:p>
        </p:txBody>
      </p:sp>
      <p:pic>
        <p:nvPicPr>
          <p:cNvPr id="8" name="Imagem 7" descr="Gráfico, Gráfico de pizza&#10;&#10;Descrição gerada automaticamente">
            <a:extLst>
              <a:ext uri="{FF2B5EF4-FFF2-40B4-BE49-F238E27FC236}">
                <a16:creationId xmlns:a16="http://schemas.microsoft.com/office/drawing/2014/main" id="{25A96D90-DF80-4DCC-B73C-A8C5902992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1" t="29436" r="30538" b="58115"/>
          <a:stretch/>
        </p:blipFill>
        <p:spPr bwMode="auto">
          <a:xfrm>
            <a:off x="3914851" y="5592459"/>
            <a:ext cx="951056" cy="745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1146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55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8D8E238-2CBC-4FBC-9BA4-24813FDD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 na CGU? </a:t>
            </a:r>
          </a:p>
        </p:txBody>
      </p:sp>
      <p:pic>
        <p:nvPicPr>
          <p:cNvPr id="3074" name="Picture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24BFB59-7C1C-47F8-9318-1493AA175F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875" y="459569"/>
            <a:ext cx="8394147" cy="593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0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702834" y="926086"/>
            <a:ext cx="10786330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Gerenciamento de Processos/Riscos </a:t>
            </a:r>
            <a:r>
              <a:rPr lang="pt-BR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Assistid</a:t>
            </a: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por Software (E-</a:t>
            </a:r>
            <a:r>
              <a:rPr lang="pt-BR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Aud</a:t>
            </a: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C50D8D-AF50-410E-A101-23A3108E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12" y="2063820"/>
            <a:ext cx="4303427" cy="210194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AEA9951-E9F1-4EBF-ADD9-95E4D93FB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4227987"/>
            <a:ext cx="11547820" cy="22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1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2">
            <a:extLst>
              <a:ext uri="{FF2B5EF4-FFF2-40B4-BE49-F238E27FC236}">
                <a16:creationId xmlns:a16="http://schemas.microsoft.com/office/drawing/2014/main" id="{BC052BF9-9003-4AC0-B429-5024AD10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7E065F66-1EFE-4531-AF48-748C8AA86896}"/>
              </a:ext>
            </a:extLst>
          </p:cNvPr>
          <p:cNvGrpSpPr/>
          <p:nvPr/>
        </p:nvGrpSpPr>
        <p:grpSpPr>
          <a:xfrm>
            <a:off x="2392451" y="1643861"/>
            <a:ext cx="9912894" cy="4680544"/>
            <a:chOff x="33237" y="1143001"/>
            <a:chExt cx="12003178" cy="5334000"/>
          </a:xfrm>
        </p:grpSpPr>
        <p:graphicFrame>
          <p:nvGraphicFramePr>
            <p:cNvPr id="17411" name="Objeto 4">
              <a:extLst>
                <a:ext uri="{FF2B5EF4-FFF2-40B4-BE49-F238E27FC236}">
                  <a16:creationId xmlns:a16="http://schemas.microsoft.com/office/drawing/2014/main" id="{163D13F2-5A74-4224-BD1B-C27050D51C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237" y="1143001"/>
            <a:ext cx="12003178" cy="53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13726984" imgH="6082540" progId="Photoshop.Image.18">
                    <p:embed/>
                  </p:oleObj>
                </mc:Choice>
                <mc:Fallback>
                  <p:oleObj name="Image" r:id="rId3" imgW="13726984" imgH="6082540" progId="Photoshop.Image.18">
                    <p:embed/>
                    <p:pic>
                      <p:nvPicPr>
                        <p:cNvPr id="17411" name="Objeto 4">
                          <a:extLst>
                            <a:ext uri="{FF2B5EF4-FFF2-40B4-BE49-F238E27FC236}">
                              <a16:creationId xmlns:a16="http://schemas.microsoft.com/office/drawing/2014/main" id="{163D13F2-5A74-4224-BD1B-C27050D51C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37" y="1143001"/>
                          <a:ext cx="12003178" cy="533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A0BB45C8-C4AA-4387-8791-0D0642E01A28}"/>
                </a:ext>
              </a:extLst>
            </p:cNvPr>
            <p:cNvSpPr/>
            <p:nvPr/>
          </p:nvSpPr>
          <p:spPr>
            <a:xfrm>
              <a:off x="5920603" y="2801643"/>
              <a:ext cx="39232" cy="1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D172D5-281A-43BF-9D13-E7E85A49A2F3}"/>
              </a:ext>
            </a:extLst>
          </p:cNvPr>
          <p:cNvSpPr/>
          <p:nvPr/>
        </p:nvSpPr>
        <p:spPr>
          <a:xfrm>
            <a:off x="9460005" y="1344706"/>
            <a:ext cx="2328583" cy="15990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786F06-C0B9-42A6-B4D1-7C7E4DC49F32}"/>
              </a:ext>
            </a:extLst>
          </p:cNvPr>
          <p:cNvSpPr txBox="1"/>
          <p:nvPr/>
        </p:nvSpPr>
        <p:spPr>
          <a:xfrm>
            <a:off x="9460005" y="1472204"/>
            <a:ext cx="22711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6000" dirty="0">
                <a:solidFill>
                  <a:srgbClr val="FFFFFF"/>
                </a:solidFill>
                <a:latin typeface="Impact"/>
              </a:rPr>
              <a:t>2300* </a:t>
            </a:r>
            <a:endParaRPr lang="pt-BR" sz="6000" dirty="0">
              <a:solidFill>
                <a:srgbClr val="FFFFFF"/>
              </a:solidFill>
              <a:latin typeface="Impact"/>
              <a:cs typeface="Calibri Light"/>
            </a:endParaRP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B225AA91-7069-4F1C-B9F4-44B95BD9AA59}"/>
              </a:ext>
            </a:extLst>
          </p:cNvPr>
          <p:cNvSpPr txBox="1"/>
          <p:nvPr/>
        </p:nvSpPr>
        <p:spPr>
          <a:xfrm>
            <a:off x="9559261" y="2314536"/>
            <a:ext cx="2130070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600">
                <a:solidFill>
                  <a:srgbClr val="FFFFFF"/>
                </a:solidFill>
                <a:latin typeface="Impact"/>
              </a:rPr>
              <a:t>SERVIDORES</a:t>
            </a:r>
            <a:endParaRPr lang="pt-BR" sz="2600">
              <a:solidFill>
                <a:srgbClr val="FFFFFF"/>
              </a:solidFill>
              <a:latin typeface="Impact"/>
              <a:cs typeface="Calibri Ligh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7E5C88B-9E3E-4D50-A076-13F15E0FE0BE}"/>
              </a:ext>
            </a:extLst>
          </p:cNvPr>
          <p:cNvSpPr txBox="1"/>
          <p:nvPr/>
        </p:nvSpPr>
        <p:spPr>
          <a:xfrm>
            <a:off x="197295" y="1555593"/>
            <a:ext cx="589870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000" b="1">
                <a:cs typeface="Arial"/>
              </a:rPr>
              <a:t>Elevar a credibilidade do Estado </a:t>
            </a:r>
            <a:r>
              <a:rPr lang="pt-BR" sz="2000">
                <a:cs typeface="Arial" panose="020B0604020202020204" pitchFamily="34" charset="0"/>
              </a:rPr>
              <a:t>por meio da participação social, do controle interno </a:t>
            </a:r>
          </a:p>
          <a:p>
            <a:r>
              <a:rPr lang="pt-BR" sz="2000">
                <a:cs typeface="Arial" panose="020B0604020202020204" pitchFamily="34" charset="0"/>
              </a:rPr>
              <a:t>governamental e do combate à corrupção </a:t>
            </a:r>
          </a:p>
          <a:p>
            <a:r>
              <a:rPr lang="pt-BR" sz="2000" b="1">
                <a:cs typeface="Arial" panose="020B0604020202020204" pitchFamily="34" charset="0"/>
              </a:rPr>
              <a:t>em defesa da sociedade</a:t>
            </a:r>
            <a:endParaRPr lang="pt-BR" sz="2000" b="1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C177DBD-7B3B-4D65-8B3E-B2905F788868}"/>
              </a:ext>
            </a:extLst>
          </p:cNvPr>
          <p:cNvSpPr txBox="1"/>
          <p:nvPr/>
        </p:nvSpPr>
        <p:spPr>
          <a:xfrm>
            <a:off x="200183" y="5172604"/>
            <a:ext cx="1541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/>
              <a:t>Transparência</a:t>
            </a:r>
          </a:p>
          <a:p>
            <a:r>
              <a:rPr lang="pt-BR" sz="1600"/>
              <a:t>Ética</a:t>
            </a:r>
          </a:p>
          <a:p>
            <a:r>
              <a:rPr lang="pt-BR" sz="1600"/>
              <a:t>Imparcialidade</a:t>
            </a:r>
          </a:p>
          <a:p>
            <a:r>
              <a:rPr lang="pt-BR" sz="1600"/>
              <a:t>Excelência</a:t>
            </a:r>
          </a:p>
          <a:p>
            <a:r>
              <a:rPr lang="pt-BR" sz="1600"/>
              <a:t>Idoneidade</a:t>
            </a:r>
          </a:p>
          <a:p>
            <a:r>
              <a:rPr lang="pt-BR" sz="1600"/>
              <a:t>Foco do cidadão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2D8B5B-9611-48B5-83A4-64B97EEA2BB5}"/>
              </a:ext>
            </a:extLst>
          </p:cNvPr>
          <p:cNvSpPr txBox="1"/>
          <p:nvPr/>
        </p:nvSpPr>
        <p:spPr>
          <a:xfrm>
            <a:off x="194788" y="909883"/>
            <a:ext cx="1928733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sz="4400">
                <a:solidFill>
                  <a:schemeClr val="accent1">
                    <a:lumMod val="75000"/>
                  </a:schemeClr>
                </a:solidFill>
                <a:latin typeface="Impact"/>
              </a:rPr>
              <a:t>MISSÃO</a:t>
            </a:r>
            <a:endParaRPr lang="pt-BR" sz="4400">
              <a:solidFill>
                <a:schemeClr val="accent1">
                  <a:lumMod val="75000"/>
                </a:schemeClr>
              </a:solidFill>
              <a:latin typeface="Impact"/>
              <a:cs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70A56B-8353-4F0D-A39F-DC35F0F09134}"/>
              </a:ext>
            </a:extLst>
          </p:cNvPr>
          <p:cNvSpPr txBox="1"/>
          <p:nvPr/>
        </p:nvSpPr>
        <p:spPr>
          <a:xfrm>
            <a:off x="197295" y="3468116"/>
            <a:ext cx="3957879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1600" dirty="0">
                <a:cs typeface="Arial"/>
              </a:rPr>
              <a:t>Ser reconhecida pelo cidadão como</a:t>
            </a:r>
            <a:endParaRPr lang="en-US" sz="1600" dirty="0">
              <a:cs typeface="Arial"/>
            </a:endParaRPr>
          </a:p>
          <a:p>
            <a:r>
              <a:rPr lang="pt-BR" sz="1600" dirty="0">
                <a:cs typeface="Arial"/>
              </a:rPr>
              <a:t>indutora de uma Administração</a:t>
            </a:r>
            <a:endParaRPr lang="pt-BR" sz="1600" dirty="0">
              <a:cs typeface="Calibri" panose="020F0502020204030204"/>
            </a:endParaRPr>
          </a:p>
          <a:p>
            <a:r>
              <a:rPr lang="pt-BR" sz="1600" dirty="0">
                <a:cs typeface="Arial"/>
              </a:rPr>
              <a:t>Pública 100% íntegra, participativa, </a:t>
            </a:r>
          </a:p>
          <a:p>
            <a:r>
              <a:rPr lang="pt-BR" sz="1600" dirty="0">
                <a:cs typeface="Arial"/>
              </a:rPr>
              <a:t>transparente, eficiente e eficaz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9733EBA-4573-425F-8F4B-DFA1C6C98410}"/>
              </a:ext>
            </a:extLst>
          </p:cNvPr>
          <p:cNvSpPr txBox="1"/>
          <p:nvPr/>
        </p:nvSpPr>
        <p:spPr>
          <a:xfrm>
            <a:off x="166707" y="2847440"/>
            <a:ext cx="1527982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sz="4400">
                <a:solidFill>
                  <a:schemeClr val="accent1">
                    <a:lumMod val="75000"/>
                  </a:schemeClr>
                </a:solidFill>
                <a:latin typeface="Impact"/>
              </a:rPr>
              <a:t>VISÃO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E59D340-63A3-457C-9EC3-29F8DC704FDF}"/>
              </a:ext>
            </a:extLst>
          </p:cNvPr>
          <p:cNvSpPr txBox="1"/>
          <p:nvPr/>
        </p:nvSpPr>
        <p:spPr>
          <a:xfrm>
            <a:off x="200229" y="4557260"/>
            <a:ext cx="2103525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sz="4400">
                <a:solidFill>
                  <a:schemeClr val="accent1">
                    <a:lumMod val="75000"/>
                  </a:schemeClr>
                </a:solidFill>
                <a:latin typeface="Impact"/>
              </a:rPr>
              <a:t>VALORES</a:t>
            </a:r>
            <a:endParaRPr lang="pt-BR" sz="4400">
              <a:solidFill>
                <a:schemeClr val="accent1">
                  <a:lumMod val="75000"/>
                </a:schemeClr>
              </a:solidFill>
              <a:latin typeface="Impact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9EFA35F-C3F6-4F5C-862C-C7B7A84972D3}"/>
              </a:ext>
            </a:extLst>
          </p:cNvPr>
          <p:cNvSpPr/>
          <p:nvPr/>
        </p:nvSpPr>
        <p:spPr>
          <a:xfrm>
            <a:off x="349815" y="1211856"/>
            <a:ext cx="11398101" cy="584775"/>
          </a:xfrm>
          <a:prstGeom prst="rect">
            <a:avLst/>
          </a:prstGeom>
          <a:solidFill>
            <a:srgbClr val="97E5AF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Gestão de Riscos (com catálogo)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FD65697-2E67-4295-9D38-5D4B31FFD806}"/>
              </a:ext>
            </a:extLst>
          </p:cNvPr>
          <p:cNvGraphicFramePr/>
          <p:nvPr/>
        </p:nvGraphicFramePr>
        <p:xfrm>
          <a:off x="627406" y="1409182"/>
          <a:ext cx="7715315" cy="385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4F294B7C-AF0B-4B4B-8484-E528B1EEA03B}"/>
              </a:ext>
            </a:extLst>
          </p:cNvPr>
          <p:cNvSpPr/>
          <p:nvPr/>
        </p:nvSpPr>
        <p:spPr>
          <a:xfrm>
            <a:off x="801279" y="4671758"/>
            <a:ext cx="1875934" cy="139516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Controles preventivos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F793D53-360F-4D4A-997E-4CBB7894780A}"/>
              </a:ext>
            </a:extLst>
          </p:cNvPr>
          <p:cNvSpPr/>
          <p:nvPr/>
        </p:nvSpPr>
        <p:spPr>
          <a:xfrm>
            <a:off x="3631925" y="4671757"/>
            <a:ext cx="1875934" cy="139516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Controles detectivos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4A00448-7983-4E44-A917-3421DED811C6}"/>
              </a:ext>
            </a:extLst>
          </p:cNvPr>
          <p:cNvSpPr/>
          <p:nvPr/>
        </p:nvSpPr>
        <p:spPr>
          <a:xfrm>
            <a:off x="6466786" y="4696226"/>
            <a:ext cx="1875934" cy="139516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Controles de atenuação</a:t>
            </a:r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3D1E689E-1BAB-43C9-A401-91226E671109}"/>
              </a:ext>
            </a:extLst>
          </p:cNvPr>
          <p:cNvSpPr/>
          <p:nvPr/>
        </p:nvSpPr>
        <p:spPr>
          <a:xfrm>
            <a:off x="1473724" y="4016281"/>
            <a:ext cx="487052" cy="58477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eta: para Cima 14">
            <a:extLst>
              <a:ext uri="{FF2B5EF4-FFF2-40B4-BE49-F238E27FC236}">
                <a16:creationId xmlns:a16="http://schemas.microsoft.com/office/drawing/2014/main" id="{1333B56B-B7C6-45DB-BC42-EA8F8D8494BD}"/>
              </a:ext>
            </a:extLst>
          </p:cNvPr>
          <p:cNvSpPr/>
          <p:nvPr/>
        </p:nvSpPr>
        <p:spPr>
          <a:xfrm>
            <a:off x="4311191" y="4016279"/>
            <a:ext cx="487052" cy="58477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79BBD1A3-2B26-4008-B812-8D955DB4746F}"/>
              </a:ext>
            </a:extLst>
          </p:cNvPr>
          <p:cNvSpPr/>
          <p:nvPr/>
        </p:nvSpPr>
        <p:spPr>
          <a:xfrm>
            <a:off x="7161227" y="4016280"/>
            <a:ext cx="487052" cy="58477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0BCF9465-3808-46D6-966D-EBF2073C694B}"/>
              </a:ext>
            </a:extLst>
          </p:cNvPr>
          <p:cNvSpPr/>
          <p:nvPr/>
        </p:nvSpPr>
        <p:spPr>
          <a:xfrm>
            <a:off x="8925088" y="2700973"/>
            <a:ext cx="3101418" cy="3365951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Avaliação (Probabilidade e impacto)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Processual e Organizacional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3465C86-DACA-44E6-954D-100B856B6E50}"/>
              </a:ext>
            </a:extLst>
          </p:cNvPr>
          <p:cNvSpPr/>
          <p:nvPr/>
        </p:nvSpPr>
        <p:spPr>
          <a:xfrm>
            <a:off x="4798242" y="2441542"/>
            <a:ext cx="810705" cy="509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123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0CD1514-201D-4A4B-8C6F-BDF1D5D3F975}"/>
              </a:ext>
            </a:extLst>
          </p:cNvPr>
          <p:cNvSpPr/>
          <p:nvPr/>
        </p:nvSpPr>
        <p:spPr>
          <a:xfrm>
            <a:off x="6906192" y="2092000"/>
            <a:ext cx="810705" cy="509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183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63203F6-669D-441C-A123-DC804D0EDFB6}"/>
              </a:ext>
            </a:extLst>
          </p:cNvPr>
          <p:cNvSpPr/>
          <p:nvPr/>
        </p:nvSpPr>
        <p:spPr>
          <a:xfrm>
            <a:off x="1251901" y="2092000"/>
            <a:ext cx="810705" cy="5090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0C87A3B-5414-4483-86B0-01200F610CE3}"/>
              </a:ext>
            </a:extLst>
          </p:cNvPr>
          <p:cNvSpPr/>
          <p:nvPr/>
        </p:nvSpPr>
        <p:spPr>
          <a:xfrm>
            <a:off x="876693" y="6212262"/>
            <a:ext cx="7466027" cy="380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215 controles</a:t>
            </a:r>
          </a:p>
        </p:txBody>
      </p:sp>
    </p:spTree>
    <p:extLst>
      <p:ext uri="{BB962C8B-B14F-4D97-AF65-F5344CB8AC3E}">
        <p14:creationId xmlns:p14="http://schemas.microsoft.com/office/powerpoint/2010/main" val="1032295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687572" y="911097"/>
            <a:ext cx="11093302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Produto final do gerenciamento de processos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785CEE-02AE-438F-94E8-0F8AE63F01A0}"/>
              </a:ext>
            </a:extLst>
          </p:cNvPr>
          <p:cNvSpPr txBox="1"/>
          <p:nvPr/>
        </p:nvSpPr>
        <p:spPr>
          <a:xfrm>
            <a:off x="1816395" y="1701210"/>
            <a:ext cx="8559209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hlinkClick r:id="rId2" action="ppaction://hlinkfile"/>
              </a:rPr>
              <a:t>MANUAL DO PROCESSO</a:t>
            </a:r>
            <a:endParaRPr lang="pt-BR" sz="2600" dirty="0"/>
          </a:p>
          <a:p>
            <a:endParaRPr lang="pt-BR" sz="2000" dirty="0"/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Objetivos principal e específicos;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Diagramas e fluxos;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Referências legais;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Classificação na Cadeia de Valor;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Responsável pelo processo;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Sistemas e ferramentas utilizadas;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Tempo estimado para a execução (HH);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Produtos gerados;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Atores e executores do processo;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Competências necessárias para execução;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Detalhamento das tarefas;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b="1" dirty="0"/>
              <a:t>Eventos de riscos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 dirty="0"/>
              <a:t>Indicadores de desempenho.</a:t>
            </a:r>
          </a:p>
        </p:txBody>
      </p:sp>
    </p:spTree>
    <p:extLst>
      <p:ext uri="{BB962C8B-B14F-4D97-AF65-F5344CB8AC3E}">
        <p14:creationId xmlns:p14="http://schemas.microsoft.com/office/powerpoint/2010/main" val="359054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EC14C0B-32E0-482C-9AD7-1D63C6AAC158}"/>
              </a:ext>
            </a:extLst>
          </p:cNvPr>
          <p:cNvSpPr txBox="1">
            <a:spLocks noChangeArrowheads="1"/>
          </p:cNvSpPr>
          <p:nvPr/>
        </p:nvSpPr>
        <p:spPr>
          <a:xfrm>
            <a:off x="3003981" y="1246332"/>
            <a:ext cx="6558461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Exemplo de manual de processo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Tahoma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7BAB38-E053-4905-A8D7-2EA5AE7E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" y="2180673"/>
            <a:ext cx="11852635" cy="40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42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117781" y="853808"/>
            <a:ext cx="4488725" cy="33060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Processos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já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gerenciados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Totalmente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Parcialmente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Proposta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2022</a:t>
            </a:r>
          </a:p>
        </p:txBody>
      </p:sp>
      <p:pic>
        <p:nvPicPr>
          <p:cNvPr id="8" name="Imagem 7" descr="Gráfico, Diagrama&#10;&#10;Descrição gerada automaticamente">
            <a:extLst>
              <a:ext uri="{FF2B5EF4-FFF2-40B4-BE49-F238E27FC236}">
                <a16:creationId xmlns:a16="http://schemas.microsoft.com/office/drawing/2014/main" id="{3ADE5E5D-DD2A-4CD1-9944-54287167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681" y="643467"/>
            <a:ext cx="6172926" cy="5571066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93181822-33C2-49C9-BD9C-CCC8AB6AD939}"/>
              </a:ext>
            </a:extLst>
          </p:cNvPr>
          <p:cNvSpPr/>
          <p:nvPr/>
        </p:nvSpPr>
        <p:spPr>
          <a:xfrm>
            <a:off x="8588273" y="1527403"/>
            <a:ext cx="1338151" cy="61248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FC512BB-00E0-4288-A8DA-1ADCAF8877C6}"/>
              </a:ext>
            </a:extLst>
          </p:cNvPr>
          <p:cNvSpPr/>
          <p:nvPr/>
        </p:nvSpPr>
        <p:spPr>
          <a:xfrm>
            <a:off x="7919197" y="5470491"/>
            <a:ext cx="1338151" cy="61248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F3AF650-9E06-4327-9727-375F290326A7}"/>
              </a:ext>
            </a:extLst>
          </p:cNvPr>
          <p:cNvSpPr/>
          <p:nvPr/>
        </p:nvSpPr>
        <p:spPr>
          <a:xfrm>
            <a:off x="8569430" y="2506834"/>
            <a:ext cx="1338151" cy="61248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BF81171-8275-42A3-8A66-0D0A5FFDAF78}"/>
              </a:ext>
            </a:extLst>
          </p:cNvPr>
          <p:cNvSpPr/>
          <p:nvPr/>
        </p:nvSpPr>
        <p:spPr>
          <a:xfrm>
            <a:off x="9845365" y="2480434"/>
            <a:ext cx="1338151" cy="61248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CC8F856-67D9-4DE2-9FF7-0D14A96CE074}"/>
              </a:ext>
            </a:extLst>
          </p:cNvPr>
          <p:cNvSpPr/>
          <p:nvPr/>
        </p:nvSpPr>
        <p:spPr>
          <a:xfrm>
            <a:off x="8588273" y="4795362"/>
            <a:ext cx="1338151" cy="61248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6EADBC8-CB34-4DE1-8B7A-355A769CAE57}"/>
              </a:ext>
            </a:extLst>
          </p:cNvPr>
          <p:cNvSpPr/>
          <p:nvPr/>
        </p:nvSpPr>
        <p:spPr>
          <a:xfrm>
            <a:off x="9845364" y="4826686"/>
            <a:ext cx="1338151" cy="61248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ECBE6C0-A8F0-4C67-9184-54216587C321}"/>
              </a:ext>
            </a:extLst>
          </p:cNvPr>
          <p:cNvSpPr/>
          <p:nvPr/>
        </p:nvSpPr>
        <p:spPr>
          <a:xfrm>
            <a:off x="7250121" y="3181963"/>
            <a:ext cx="1338151" cy="61248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5644272A-99CC-4F1E-B9A5-FDD1E8C56402}"/>
              </a:ext>
            </a:extLst>
          </p:cNvPr>
          <p:cNvSpPr/>
          <p:nvPr/>
        </p:nvSpPr>
        <p:spPr>
          <a:xfrm>
            <a:off x="8052754" y="5539667"/>
            <a:ext cx="1338151" cy="61248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22D8899-7139-4E1E-8E26-ED25E36F1DC1}"/>
              </a:ext>
            </a:extLst>
          </p:cNvPr>
          <p:cNvSpPr/>
          <p:nvPr/>
        </p:nvSpPr>
        <p:spPr>
          <a:xfrm>
            <a:off x="7271804" y="1558595"/>
            <a:ext cx="1338151" cy="61248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A979110-2257-49C7-BAD5-FD7B105736FF}"/>
              </a:ext>
            </a:extLst>
          </p:cNvPr>
          <p:cNvSpPr/>
          <p:nvPr/>
        </p:nvSpPr>
        <p:spPr>
          <a:xfrm>
            <a:off x="8566589" y="3195794"/>
            <a:ext cx="1338151" cy="61248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81F9CA-F48A-4F6E-90E7-F9CBBCB74EF7}"/>
              </a:ext>
            </a:extLst>
          </p:cNvPr>
          <p:cNvSpPr txBox="1"/>
          <p:nvPr/>
        </p:nvSpPr>
        <p:spPr>
          <a:xfrm>
            <a:off x="8457651" y="6203848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7958E3-50E6-4331-8AEF-772487DB5242}"/>
              </a:ext>
            </a:extLst>
          </p:cNvPr>
          <p:cNvSpPr txBox="1"/>
          <p:nvPr/>
        </p:nvSpPr>
        <p:spPr>
          <a:xfrm>
            <a:off x="11015926" y="5365184"/>
            <a:ext cx="119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ALAVANCAGEM DE LENIÊNCIA</a:t>
            </a:r>
          </a:p>
        </p:txBody>
      </p:sp>
    </p:spTree>
    <p:extLst>
      <p:ext uri="{BB962C8B-B14F-4D97-AF65-F5344CB8AC3E}">
        <p14:creationId xmlns:p14="http://schemas.microsoft.com/office/powerpoint/2010/main" val="154459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27E7E6-C417-4C72-9655-22127155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87" y="716402"/>
            <a:ext cx="7359264" cy="5024486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72E8BF4-A2D1-4104-84FD-397E85D9B920}"/>
              </a:ext>
            </a:extLst>
          </p:cNvPr>
          <p:cNvSpPr/>
          <p:nvPr/>
        </p:nvSpPr>
        <p:spPr>
          <a:xfrm>
            <a:off x="9585468" y="3301252"/>
            <a:ext cx="1338151" cy="6124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7D69A38-42CB-4B88-9AAE-DB44939D5A63}"/>
              </a:ext>
            </a:extLst>
          </p:cNvPr>
          <p:cNvSpPr/>
          <p:nvPr/>
        </p:nvSpPr>
        <p:spPr>
          <a:xfrm>
            <a:off x="7359224" y="1632397"/>
            <a:ext cx="1338151" cy="6124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4EBFEEB-076D-4747-8820-0B095663D2EC}"/>
              </a:ext>
            </a:extLst>
          </p:cNvPr>
          <p:cNvSpPr/>
          <p:nvPr/>
        </p:nvSpPr>
        <p:spPr>
          <a:xfrm>
            <a:off x="7359224" y="958525"/>
            <a:ext cx="1338151" cy="6124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F06159B-90E9-494E-A505-6434AC0EEFBE}"/>
              </a:ext>
            </a:extLst>
          </p:cNvPr>
          <p:cNvSpPr/>
          <p:nvPr/>
        </p:nvSpPr>
        <p:spPr>
          <a:xfrm>
            <a:off x="8516000" y="5020149"/>
            <a:ext cx="1338151" cy="61248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D004571-9ABD-400F-B32C-03DE9F1DEE69}"/>
              </a:ext>
            </a:extLst>
          </p:cNvPr>
          <p:cNvSpPr/>
          <p:nvPr/>
        </p:nvSpPr>
        <p:spPr>
          <a:xfrm>
            <a:off x="8480486" y="3302758"/>
            <a:ext cx="1338151" cy="61248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6BFE2DE-1142-48C7-A55C-DF04535B8319}"/>
              </a:ext>
            </a:extLst>
          </p:cNvPr>
          <p:cNvSpPr/>
          <p:nvPr/>
        </p:nvSpPr>
        <p:spPr>
          <a:xfrm>
            <a:off x="7473165" y="5055993"/>
            <a:ext cx="1338151" cy="61248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8DC7A42-7DE8-4215-8327-C1323CC83BF1}"/>
              </a:ext>
            </a:extLst>
          </p:cNvPr>
          <p:cNvSpPr txBox="1">
            <a:spLocks noChangeArrowheads="1"/>
          </p:cNvSpPr>
          <p:nvPr/>
        </p:nvSpPr>
        <p:spPr>
          <a:xfrm>
            <a:off x="108446" y="1187778"/>
            <a:ext cx="4507395" cy="317059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Processos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já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6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gerenciados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Totalmente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Parcialmente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Proposta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2022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80A50C2-6CE2-47DC-9179-91973DE86091}"/>
              </a:ext>
            </a:extLst>
          </p:cNvPr>
          <p:cNvSpPr/>
          <p:nvPr/>
        </p:nvSpPr>
        <p:spPr>
          <a:xfrm>
            <a:off x="6391610" y="2430522"/>
            <a:ext cx="1338151" cy="61248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F47773C-2A9B-4730-82B3-5F9A697E0600}"/>
              </a:ext>
            </a:extLst>
          </p:cNvPr>
          <p:cNvSpPr/>
          <p:nvPr/>
        </p:nvSpPr>
        <p:spPr>
          <a:xfrm>
            <a:off x="9558833" y="5020149"/>
            <a:ext cx="1338151" cy="61248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650D98-B06A-4B08-A0B8-6E9FD9F11A18}"/>
              </a:ext>
            </a:extLst>
          </p:cNvPr>
          <p:cNvSpPr txBox="1"/>
          <p:nvPr/>
        </p:nvSpPr>
        <p:spPr>
          <a:xfrm>
            <a:off x="7632146" y="5761290"/>
            <a:ext cx="121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CONFLITO DE INTERESSES</a:t>
            </a:r>
          </a:p>
        </p:txBody>
      </p:sp>
    </p:spTree>
    <p:extLst>
      <p:ext uri="{BB962C8B-B14F-4D97-AF65-F5344CB8AC3E}">
        <p14:creationId xmlns:p14="http://schemas.microsoft.com/office/powerpoint/2010/main" val="1979176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B8877B98-68C5-422C-9F20-A144432BF31E}"/>
              </a:ext>
            </a:extLst>
          </p:cNvPr>
          <p:cNvSpPr txBox="1">
            <a:spLocks noChangeArrowheads="1"/>
          </p:cNvSpPr>
          <p:nvPr/>
        </p:nvSpPr>
        <p:spPr>
          <a:xfrm>
            <a:off x="616878" y="170620"/>
            <a:ext cx="2804324" cy="2387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Processos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já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1" i="0" u="sng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gerenciados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Totalmente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Parcialmente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Proposta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AF3C53-F57B-48CB-97D7-1834D7D4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49" y="4748862"/>
            <a:ext cx="5167620" cy="181370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D0E71B9-B2B9-4501-ACC8-86549850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98" y="2856843"/>
            <a:ext cx="4782310" cy="16956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7EAFC9-41D3-4BA9-9FCC-DFE581B0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51" y="2856843"/>
            <a:ext cx="5185568" cy="177991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8B1F67-1A65-4A26-A55A-D2DD6E734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697" y="4729434"/>
            <a:ext cx="4826303" cy="1747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773B5C-93D1-4C68-A543-9D80193BC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923" y="357304"/>
            <a:ext cx="7024698" cy="1957947"/>
          </a:xfrm>
          <a:prstGeom prst="rect">
            <a:avLst/>
          </a:prstGeom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9D08B88D-11D2-4647-9B0F-340129BC27F3}"/>
              </a:ext>
            </a:extLst>
          </p:cNvPr>
          <p:cNvSpPr/>
          <p:nvPr/>
        </p:nvSpPr>
        <p:spPr>
          <a:xfrm>
            <a:off x="9757494" y="650449"/>
            <a:ext cx="1319001" cy="61226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7DFF2BC-EDAF-4806-AAD5-78FC56972AB5}"/>
              </a:ext>
            </a:extLst>
          </p:cNvPr>
          <p:cNvSpPr/>
          <p:nvPr/>
        </p:nvSpPr>
        <p:spPr>
          <a:xfrm>
            <a:off x="8419343" y="3940026"/>
            <a:ext cx="1338151" cy="61248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F1E849B-7715-41BC-91BC-6BB0FDE294CC}"/>
              </a:ext>
            </a:extLst>
          </p:cNvPr>
          <p:cNvSpPr/>
          <p:nvPr/>
        </p:nvSpPr>
        <p:spPr>
          <a:xfrm>
            <a:off x="3013772" y="4990795"/>
            <a:ext cx="1338151" cy="61248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EC9232B9-3094-43C2-8B5E-602C631A8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45" y="3203240"/>
            <a:ext cx="466725" cy="28670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D4E051-472E-46B6-9E71-7D1F71023BBF}"/>
              </a:ext>
            </a:extLst>
          </p:cNvPr>
          <p:cNvSpPr txBox="1"/>
          <p:nvPr/>
        </p:nvSpPr>
        <p:spPr>
          <a:xfrm>
            <a:off x="11076495" y="818081"/>
            <a:ext cx="1319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CAPACITAÇÃO</a:t>
            </a:r>
          </a:p>
        </p:txBody>
      </p:sp>
    </p:spTree>
    <p:extLst>
      <p:ext uri="{BB962C8B-B14F-4D97-AF65-F5344CB8AC3E}">
        <p14:creationId xmlns:p14="http://schemas.microsoft.com/office/powerpoint/2010/main" val="450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55AC8A5-434C-4EA4-95E2-BAF1A4B3F2F8}"/>
              </a:ext>
            </a:extLst>
          </p:cNvPr>
          <p:cNvSpPr/>
          <p:nvPr/>
        </p:nvSpPr>
        <p:spPr>
          <a:xfrm>
            <a:off x="524532" y="1158258"/>
            <a:ext cx="1139810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Principais resultados alcançados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C8E8A04-4EAA-40F4-98F4-BB308FDB7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603800"/>
              </p:ext>
            </p:extLst>
          </p:nvPr>
        </p:nvGraphicFramePr>
        <p:xfrm>
          <a:off x="2290194" y="1929468"/>
          <a:ext cx="80785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26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2610EA3-DEFF-3A8C-D842-6EB6D3739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270" y="927428"/>
            <a:ext cx="691100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Fórmula de cálculo: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65656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Soma das notas de cada questionário / Quantidade de questionários aplicados / 135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C41F611-51D0-777A-FA3F-DB1474D01FF8}"/>
              </a:ext>
            </a:extLst>
          </p:cNvPr>
          <p:cNvGraphicFramePr>
            <a:graphicFrameLocks/>
          </p:cNvGraphicFramePr>
          <p:nvPr/>
        </p:nvGraphicFramePr>
        <p:xfrm>
          <a:off x="470451" y="806725"/>
          <a:ext cx="5792855" cy="308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6843BF91-0DE7-2F5A-E957-60F5F5064765}"/>
              </a:ext>
            </a:extLst>
          </p:cNvPr>
          <p:cNvSpPr txBox="1"/>
          <p:nvPr/>
        </p:nvSpPr>
        <p:spPr>
          <a:xfrm>
            <a:off x="8406847" y="2501347"/>
            <a:ext cx="3909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Alguns tópicos abordados pelo indicador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Metodologias de gestão de processos e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Atendimento prestado pelo Escritório de Processos e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Tempo de gerenciamento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Qualidade dos resultados</a:t>
            </a:r>
          </a:p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FD40A9E-0765-AE78-DFBE-967C2CE2D066}"/>
              </a:ext>
            </a:extLst>
          </p:cNvPr>
          <p:cNvSpPr/>
          <p:nvPr/>
        </p:nvSpPr>
        <p:spPr>
          <a:xfrm>
            <a:off x="221975" y="4383839"/>
            <a:ext cx="3694043" cy="21021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b="1" dirty="0"/>
              <a:t>“Agradeço e parabenizo a equipe da CODIN pelo belo trabalho na condução dos trabalhos.”</a:t>
            </a:r>
          </a:p>
          <a:p>
            <a:pPr algn="just"/>
            <a:endParaRPr lang="pt-BR" sz="1200" b="1" dirty="0"/>
          </a:p>
          <a:p>
            <a:pPr algn="just"/>
            <a:r>
              <a:rPr lang="pt-BR" sz="1200" b="1" dirty="0"/>
              <a:t>“Ambas as equipes (processos e riscos) estão de parabéns pelo elevado nível de profissionalismo na condução dos trabalhos.”</a:t>
            </a:r>
            <a:r>
              <a:rPr lang="pt-BR" b="1" dirty="0"/>
              <a:t> </a:t>
            </a:r>
            <a:endParaRPr lang="pt-BR" sz="16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3D971C-3FFA-1388-11F4-88C76F329AD3}"/>
              </a:ext>
            </a:extLst>
          </p:cNvPr>
          <p:cNvSpPr txBox="1"/>
          <p:nvPr/>
        </p:nvSpPr>
        <p:spPr>
          <a:xfrm>
            <a:off x="2872409" y="3942298"/>
            <a:ext cx="626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Feedback das Equipes de Gerenciamento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C3592DB-ACA8-9B4B-FCEE-79881A646945}"/>
              </a:ext>
            </a:extLst>
          </p:cNvPr>
          <p:cNvSpPr/>
          <p:nvPr/>
        </p:nvSpPr>
        <p:spPr>
          <a:xfrm>
            <a:off x="4314411" y="4383839"/>
            <a:ext cx="3694043" cy="21021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b="1" dirty="0"/>
              <a:t>“Parabenizo a equipe pela dedicação e comprometimento ao longo dos meses de trabalho. Deixo a </a:t>
            </a:r>
            <a:r>
              <a:rPr lang="pt-BR" sz="1400" b="1" dirty="0"/>
              <a:t>sugestão</a:t>
            </a:r>
            <a:r>
              <a:rPr lang="pt-BR" sz="1200" b="1" dirty="0"/>
              <a:t> de tentar reduzir o tempo de duração deste trabalho. Talvez seja mais interessante trabalhar num curto período e de modo mais intensivo. Com isso evita-se retrabalho.”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B58FCD1-FF43-94D4-1F64-FD4FA0D7317A}"/>
              </a:ext>
            </a:extLst>
          </p:cNvPr>
          <p:cNvSpPr/>
          <p:nvPr/>
        </p:nvSpPr>
        <p:spPr>
          <a:xfrm>
            <a:off x="8406847" y="4361622"/>
            <a:ext cx="3694043" cy="21021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b="1" dirty="0"/>
              <a:t>“Devem ser pensados mecanismos para o maior envolvimento da alta administração das áreas, nos níveis de secretários e diretores, no processo, tendo em vista os impactos e oportunidades advindas da aplicação da metodologia;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6F82BB-4B6B-4F8C-9B54-162F05E21760}"/>
              </a:ext>
            </a:extLst>
          </p:cNvPr>
          <p:cNvSpPr txBox="1"/>
          <p:nvPr/>
        </p:nvSpPr>
        <p:spPr>
          <a:xfrm>
            <a:off x="6237633" y="1560283"/>
            <a:ext cx="57928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O questionário possui 27 perguntas com possibilidade de escolha de 1 a 5, sendo 1 muito ruim ou baixo e 5 muito bom ou alto. A  pontuação máxima seria 135, correspondendo ao índice.</a:t>
            </a:r>
          </a:p>
        </p:txBody>
      </p:sp>
    </p:spTree>
    <p:extLst>
      <p:ext uri="{BB962C8B-B14F-4D97-AF65-F5344CB8AC3E}">
        <p14:creationId xmlns:p14="http://schemas.microsoft.com/office/powerpoint/2010/main" val="341203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1EB47A9-514E-4221-A41D-52D538C54DF3}"/>
              </a:ext>
            </a:extLst>
          </p:cNvPr>
          <p:cNvSpPr txBox="1"/>
          <p:nvPr/>
        </p:nvSpPr>
        <p:spPr>
          <a:xfrm>
            <a:off x="3848986" y="1063072"/>
            <a:ext cx="444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PERSPECTIVA PARA 2022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93BA697F-2BCF-4633-BA2F-BE4938E97046}"/>
              </a:ext>
            </a:extLst>
          </p:cNvPr>
          <p:cNvSpPr/>
          <p:nvPr/>
        </p:nvSpPr>
        <p:spPr>
          <a:xfrm>
            <a:off x="543932" y="1955618"/>
            <a:ext cx="2243657" cy="1324526"/>
          </a:xfrm>
          <a:custGeom>
            <a:avLst/>
            <a:gdLst>
              <a:gd name="connsiteX0" fmla="*/ 0 w 2092314"/>
              <a:gd name="connsiteY0" fmla="*/ 93520 h 561106"/>
              <a:gd name="connsiteX1" fmla="*/ 93520 w 2092314"/>
              <a:gd name="connsiteY1" fmla="*/ 0 h 561106"/>
              <a:gd name="connsiteX2" fmla="*/ 1998794 w 2092314"/>
              <a:gd name="connsiteY2" fmla="*/ 0 h 561106"/>
              <a:gd name="connsiteX3" fmla="*/ 2092314 w 2092314"/>
              <a:gd name="connsiteY3" fmla="*/ 93520 h 561106"/>
              <a:gd name="connsiteX4" fmla="*/ 2092314 w 2092314"/>
              <a:gd name="connsiteY4" fmla="*/ 467586 h 561106"/>
              <a:gd name="connsiteX5" fmla="*/ 1998794 w 2092314"/>
              <a:gd name="connsiteY5" fmla="*/ 561106 h 561106"/>
              <a:gd name="connsiteX6" fmla="*/ 93520 w 2092314"/>
              <a:gd name="connsiteY6" fmla="*/ 561106 h 561106"/>
              <a:gd name="connsiteX7" fmla="*/ 0 w 2092314"/>
              <a:gd name="connsiteY7" fmla="*/ 467586 h 561106"/>
              <a:gd name="connsiteX8" fmla="*/ 0 w 2092314"/>
              <a:gd name="connsiteY8" fmla="*/ 93520 h 5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314" h="561106">
                <a:moveTo>
                  <a:pt x="0" y="93520"/>
                </a:moveTo>
                <a:cubicBezTo>
                  <a:pt x="0" y="41870"/>
                  <a:pt x="41870" y="0"/>
                  <a:pt x="93520" y="0"/>
                </a:cubicBezTo>
                <a:lnTo>
                  <a:pt x="1998794" y="0"/>
                </a:lnTo>
                <a:cubicBezTo>
                  <a:pt x="2050444" y="0"/>
                  <a:pt x="2092314" y="41870"/>
                  <a:pt x="2092314" y="93520"/>
                </a:cubicBezTo>
                <a:lnTo>
                  <a:pt x="2092314" y="467586"/>
                </a:lnTo>
                <a:cubicBezTo>
                  <a:pt x="2092314" y="519236"/>
                  <a:pt x="2050444" y="561106"/>
                  <a:pt x="1998794" y="561106"/>
                </a:cubicBezTo>
                <a:lnTo>
                  <a:pt x="93520" y="561106"/>
                </a:lnTo>
                <a:cubicBezTo>
                  <a:pt x="41870" y="561106"/>
                  <a:pt x="0" y="519236"/>
                  <a:pt x="0" y="467586"/>
                </a:cubicBezTo>
                <a:lnTo>
                  <a:pt x="0" y="9352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264" tIns="65491" rIns="65491" bIns="65491" numCol="1" spcCol="1270" anchor="ctr" anchorCtr="0">
            <a:noAutofit/>
          </a:bodyPr>
          <a:lstStyle/>
          <a:p>
            <a:pPr marL="0" marR="0" lvl="0" indent="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Migração da gestão de processos e riscos para o sistema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Eaud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(1º sem) 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FA8EDDF0-C310-40AA-AF6D-CC6DD09E8775}"/>
              </a:ext>
            </a:extLst>
          </p:cNvPr>
          <p:cNvSpPr/>
          <p:nvPr/>
        </p:nvSpPr>
        <p:spPr>
          <a:xfrm>
            <a:off x="9475297" y="1920106"/>
            <a:ext cx="2091348" cy="1324526"/>
          </a:xfrm>
          <a:custGeom>
            <a:avLst/>
            <a:gdLst>
              <a:gd name="connsiteX0" fmla="*/ 0 w 2092314"/>
              <a:gd name="connsiteY0" fmla="*/ 93520 h 561106"/>
              <a:gd name="connsiteX1" fmla="*/ 93520 w 2092314"/>
              <a:gd name="connsiteY1" fmla="*/ 0 h 561106"/>
              <a:gd name="connsiteX2" fmla="*/ 1998794 w 2092314"/>
              <a:gd name="connsiteY2" fmla="*/ 0 h 561106"/>
              <a:gd name="connsiteX3" fmla="*/ 2092314 w 2092314"/>
              <a:gd name="connsiteY3" fmla="*/ 93520 h 561106"/>
              <a:gd name="connsiteX4" fmla="*/ 2092314 w 2092314"/>
              <a:gd name="connsiteY4" fmla="*/ 467586 h 561106"/>
              <a:gd name="connsiteX5" fmla="*/ 1998794 w 2092314"/>
              <a:gd name="connsiteY5" fmla="*/ 561106 h 561106"/>
              <a:gd name="connsiteX6" fmla="*/ 93520 w 2092314"/>
              <a:gd name="connsiteY6" fmla="*/ 561106 h 561106"/>
              <a:gd name="connsiteX7" fmla="*/ 0 w 2092314"/>
              <a:gd name="connsiteY7" fmla="*/ 467586 h 561106"/>
              <a:gd name="connsiteX8" fmla="*/ 0 w 2092314"/>
              <a:gd name="connsiteY8" fmla="*/ 93520 h 5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314" h="561106">
                <a:moveTo>
                  <a:pt x="0" y="93520"/>
                </a:moveTo>
                <a:cubicBezTo>
                  <a:pt x="0" y="41870"/>
                  <a:pt x="41870" y="0"/>
                  <a:pt x="93520" y="0"/>
                </a:cubicBezTo>
                <a:lnTo>
                  <a:pt x="1998794" y="0"/>
                </a:lnTo>
                <a:cubicBezTo>
                  <a:pt x="2050444" y="0"/>
                  <a:pt x="2092314" y="41870"/>
                  <a:pt x="2092314" y="93520"/>
                </a:cubicBezTo>
                <a:lnTo>
                  <a:pt x="2092314" y="467586"/>
                </a:lnTo>
                <a:cubicBezTo>
                  <a:pt x="2092314" y="519236"/>
                  <a:pt x="2050444" y="561106"/>
                  <a:pt x="1998794" y="561106"/>
                </a:cubicBezTo>
                <a:lnTo>
                  <a:pt x="93520" y="561106"/>
                </a:lnTo>
                <a:cubicBezTo>
                  <a:pt x="41870" y="561106"/>
                  <a:pt x="0" y="519236"/>
                  <a:pt x="0" y="467586"/>
                </a:cubicBezTo>
                <a:lnTo>
                  <a:pt x="0" y="9352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264" tIns="65491" rIns="65491" bIns="65491" numCol="1" spcCol="1270" anchor="ctr" anchorCtr="0">
            <a:noAutofit/>
          </a:bodyPr>
          <a:lstStyle/>
          <a:p>
            <a:pPr marL="0" marR="0" lvl="0" indent="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Construção de novos painéis gerenciais (BI)</a:t>
            </a:r>
          </a:p>
          <a:p>
            <a:pPr marL="0" marR="0" lvl="0" indent="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latin typeface="Calibri" panose="020F0502020204030204"/>
              </a:rPr>
              <a:t>(2º sem)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885DE636-127B-4A94-80C7-BE12BD65EC83}"/>
              </a:ext>
            </a:extLst>
          </p:cNvPr>
          <p:cNvSpPr/>
          <p:nvPr/>
        </p:nvSpPr>
        <p:spPr>
          <a:xfrm>
            <a:off x="6498176" y="1955618"/>
            <a:ext cx="2243657" cy="1324526"/>
          </a:xfrm>
          <a:custGeom>
            <a:avLst/>
            <a:gdLst>
              <a:gd name="connsiteX0" fmla="*/ 0 w 2092314"/>
              <a:gd name="connsiteY0" fmla="*/ 93520 h 561106"/>
              <a:gd name="connsiteX1" fmla="*/ 93520 w 2092314"/>
              <a:gd name="connsiteY1" fmla="*/ 0 h 561106"/>
              <a:gd name="connsiteX2" fmla="*/ 1998794 w 2092314"/>
              <a:gd name="connsiteY2" fmla="*/ 0 h 561106"/>
              <a:gd name="connsiteX3" fmla="*/ 2092314 w 2092314"/>
              <a:gd name="connsiteY3" fmla="*/ 93520 h 561106"/>
              <a:gd name="connsiteX4" fmla="*/ 2092314 w 2092314"/>
              <a:gd name="connsiteY4" fmla="*/ 467586 h 561106"/>
              <a:gd name="connsiteX5" fmla="*/ 1998794 w 2092314"/>
              <a:gd name="connsiteY5" fmla="*/ 561106 h 561106"/>
              <a:gd name="connsiteX6" fmla="*/ 93520 w 2092314"/>
              <a:gd name="connsiteY6" fmla="*/ 561106 h 561106"/>
              <a:gd name="connsiteX7" fmla="*/ 0 w 2092314"/>
              <a:gd name="connsiteY7" fmla="*/ 467586 h 561106"/>
              <a:gd name="connsiteX8" fmla="*/ 0 w 2092314"/>
              <a:gd name="connsiteY8" fmla="*/ 93520 h 5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314" h="561106">
                <a:moveTo>
                  <a:pt x="0" y="93520"/>
                </a:moveTo>
                <a:cubicBezTo>
                  <a:pt x="0" y="41870"/>
                  <a:pt x="41870" y="0"/>
                  <a:pt x="93520" y="0"/>
                </a:cubicBezTo>
                <a:lnTo>
                  <a:pt x="1998794" y="0"/>
                </a:lnTo>
                <a:cubicBezTo>
                  <a:pt x="2050444" y="0"/>
                  <a:pt x="2092314" y="41870"/>
                  <a:pt x="2092314" y="93520"/>
                </a:cubicBezTo>
                <a:lnTo>
                  <a:pt x="2092314" y="467586"/>
                </a:lnTo>
                <a:cubicBezTo>
                  <a:pt x="2092314" y="519236"/>
                  <a:pt x="2050444" y="561106"/>
                  <a:pt x="1998794" y="561106"/>
                </a:cubicBezTo>
                <a:lnTo>
                  <a:pt x="93520" y="561106"/>
                </a:lnTo>
                <a:cubicBezTo>
                  <a:pt x="41870" y="561106"/>
                  <a:pt x="0" y="519236"/>
                  <a:pt x="0" y="467586"/>
                </a:cubicBezTo>
                <a:lnTo>
                  <a:pt x="0" y="935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264" tIns="65491" rIns="65491" bIns="65491" numCol="1" spcCol="1270" anchor="ctr" anchorCtr="0">
            <a:noAutofit/>
          </a:bodyPr>
          <a:lstStyle/>
          <a:p>
            <a:pPr marL="0" marR="0" lvl="0" indent="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Realização de novos projetos de gerenciamento</a:t>
            </a:r>
          </a:p>
          <a:p>
            <a:pPr marL="0" marR="0" lvl="0" indent="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latin typeface="Calibri" panose="020F0502020204030204"/>
              </a:rPr>
              <a:t>(2º sem)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231CEB-9DC0-4776-B4DA-69793CDFF705}"/>
              </a:ext>
            </a:extLst>
          </p:cNvPr>
          <p:cNvSpPr txBox="1"/>
          <p:nvPr/>
        </p:nvSpPr>
        <p:spPr>
          <a:xfrm>
            <a:off x="332612" y="3575623"/>
            <a:ext cx="2579265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Organização e migração das informações dos processos já gerenciados para 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Eaud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Novos gerenciamentos já realizados diretamente no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Eaud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F1BF70E-6F0B-4592-ABFF-B61E224BC1AE}"/>
              </a:ext>
            </a:extLst>
          </p:cNvPr>
          <p:cNvSpPr txBox="1"/>
          <p:nvPr/>
        </p:nvSpPr>
        <p:spPr>
          <a:xfrm>
            <a:off x="6494678" y="3570159"/>
            <a:ext cx="22436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Priorização e realização de mais 5 (cinco) processos da Cadeia de Valor.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91005AC-AB7F-41F3-8F97-B63C5388C878}"/>
              </a:ext>
            </a:extLst>
          </p:cNvPr>
          <p:cNvSpPr txBox="1"/>
          <p:nvPr/>
        </p:nvSpPr>
        <p:spPr>
          <a:xfrm>
            <a:off x="9303156" y="3591313"/>
            <a:ext cx="259138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Construção de painéis gerenciais em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PowerBI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partir da base de dados do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Eaud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EA75173-56FA-41B3-B4B8-12DAD30697E2}"/>
              </a:ext>
            </a:extLst>
          </p:cNvPr>
          <p:cNvSpPr/>
          <p:nvPr/>
        </p:nvSpPr>
        <p:spPr>
          <a:xfrm>
            <a:off x="3521054" y="1955618"/>
            <a:ext cx="2243657" cy="1324526"/>
          </a:xfrm>
          <a:custGeom>
            <a:avLst/>
            <a:gdLst>
              <a:gd name="connsiteX0" fmla="*/ 0 w 2092314"/>
              <a:gd name="connsiteY0" fmla="*/ 93520 h 561106"/>
              <a:gd name="connsiteX1" fmla="*/ 93520 w 2092314"/>
              <a:gd name="connsiteY1" fmla="*/ 0 h 561106"/>
              <a:gd name="connsiteX2" fmla="*/ 1998794 w 2092314"/>
              <a:gd name="connsiteY2" fmla="*/ 0 h 561106"/>
              <a:gd name="connsiteX3" fmla="*/ 2092314 w 2092314"/>
              <a:gd name="connsiteY3" fmla="*/ 93520 h 561106"/>
              <a:gd name="connsiteX4" fmla="*/ 2092314 w 2092314"/>
              <a:gd name="connsiteY4" fmla="*/ 467586 h 561106"/>
              <a:gd name="connsiteX5" fmla="*/ 1998794 w 2092314"/>
              <a:gd name="connsiteY5" fmla="*/ 561106 h 561106"/>
              <a:gd name="connsiteX6" fmla="*/ 93520 w 2092314"/>
              <a:gd name="connsiteY6" fmla="*/ 561106 h 561106"/>
              <a:gd name="connsiteX7" fmla="*/ 0 w 2092314"/>
              <a:gd name="connsiteY7" fmla="*/ 467586 h 561106"/>
              <a:gd name="connsiteX8" fmla="*/ 0 w 2092314"/>
              <a:gd name="connsiteY8" fmla="*/ 93520 h 56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314" h="561106">
                <a:moveTo>
                  <a:pt x="0" y="93520"/>
                </a:moveTo>
                <a:cubicBezTo>
                  <a:pt x="0" y="41870"/>
                  <a:pt x="41870" y="0"/>
                  <a:pt x="93520" y="0"/>
                </a:cubicBezTo>
                <a:lnTo>
                  <a:pt x="1998794" y="0"/>
                </a:lnTo>
                <a:cubicBezTo>
                  <a:pt x="2050444" y="0"/>
                  <a:pt x="2092314" y="41870"/>
                  <a:pt x="2092314" y="93520"/>
                </a:cubicBezTo>
                <a:lnTo>
                  <a:pt x="2092314" y="467586"/>
                </a:lnTo>
                <a:cubicBezTo>
                  <a:pt x="2092314" y="519236"/>
                  <a:pt x="2050444" y="561106"/>
                  <a:pt x="1998794" y="561106"/>
                </a:cubicBezTo>
                <a:lnTo>
                  <a:pt x="93520" y="561106"/>
                </a:lnTo>
                <a:cubicBezTo>
                  <a:pt x="41870" y="561106"/>
                  <a:pt x="0" y="519236"/>
                  <a:pt x="0" y="467586"/>
                </a:cubicBezTo>
                <a:lnTo>
                  <a:pt x="0" y="9352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0264" tIns="65491" rIns="65491" bIns="65491" numCol="1" spcCol="1270" anchor="ctr" anchorCtr="0">
            <a:noAutofit/>
          </a:bodyPr>
          <a:lstStyle/>
          <a:p>
            <a:pPr marL="0" marR="0" lvl="0" indent="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Atualização e monitoramento das informações</a:t>
            </a:r>
          </a:p>
          <a:p>
            <a:pPr marL="0" marR="0" lvl="0" indent="0" algn="l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white"/>
                </a:solidFill>
                <a:latin typeface="Calibri" panose="020F0502020204030204"/>
              </a:rPr>
              <a:t>(2º sem)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69217B-5A79-4EAA-AFB1-7B72A1473A74}"/>
              </a:ext>
            </a:extLst>
          </p:cNvPr>
          <p:cNvSpPr txBox="1"/>
          <p:nvPr/>
        </p:nvSpPr>
        <p:spPr>
          <a:xfrm>
            <a:off x="3563264" y="3673277"/>
            <a:ext cx="224365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Validação e atualização das informações;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Monitoramento dos riscos;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Monitoramento dos indicadores.</a:t>
            </a:r>
          </a:p>
        </p:txBody>
      </p:sp>
    </p:spTree>
    <p:extLst>
      <p:ext uri="{BB962C8B-B14F-4D97-AF65-F5344CB8AC3E}">
        <p14:creationId xmlns:p14="http://schemas.microsoft.com/office/powerpoint/2010/main" val="2989806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8866C2-FF84-40B3-B78D-9E90050A6766}"/>
              </a:ext>
            </a:extLst>
          </p:cNvPr>
          <p:cNvSpPr/>
          <p:nvPr/>
        </p:nvSpPr>
        <p:spPr>
          <a:xfrm>
            <a:off x="396949" y="2785039"/>
            <a:ext cx="1139810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Dúvidas?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alter.cunha@cgu.gov.br</a:t>
            </a:r>
          </a:p>
        </p:txBody>
      </p:sp>
    </p:spTree>
    <p:extLst>
      <p:ext uri="{BB962C8B-B14F-4D97-AF65-F5344CB8AC3E}">
        <p14:creationId xmlns:p14="http://schemas.microsoft.com/office/powerpoint/2010/main" val="149755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mamífero, vaca, em pé, deitado&#10;&#10;Descrição gerada automaticamente">
            <a:extLst>
              <a:ext uri="{FF2B5EF4-FFF2-40B4-BE49-F238E27FC236}">
                <a16:creationId xmlns:a16="http://schemas.microsoft.com/office/drawing/2014/main" id="{39E0D3F3-D138-420A-A61F-6E5DB6A18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r="722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Grande Marco de Riscos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APF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862839"/>
            <a:ext cx="10515600" cy="1012825"/>
          </a:xfrm>
        </p:spPr>
        <p:txBody>
          <a:bodyPr>
            <a:normAutofit/>
          </a:bodyPr>
          <a:lstStyle/>
          <a:p>
            <a:r>
              <a:rPr lang="pt-BR" dirty="0"/>
              <a:t>Grande Marco de Riscos na APF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8200" y="2508069"/>
            <a:ext cx="10515600" cy="3605348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pt-BR" sz="3600" dirty="0">
                <a:latin typeface="+mj-lt"/>
              </a:rPr>
              <a:t>Na obra “</a:t>
            </a:r>
            <a:r>
              <a:rPr lang="pt-BR" sz="3600" b="1" dirty="0">
                <a:latin typeface="+mj-lt"/>
              </a:rPr>
              <a:t>Desafio aos Deuses: a fascinante história do risco</a:t>
            </a:r>
            <a:r>
              <a:rPr lang="pt-BR" sz="3600" dirty="0">
                <a:latin typeface="+mj-lt"/>
              </a:rPr>
              <a:t>”, </a:t>
            </a:r>
            <a:r>
              <a:rPr lang="pt-BR" sz="3600" b="1" dirty="0">
                <a:latin typeface="+mj-lt"/>
              </a:rPr>
              <a:t>Bernstein (1997) </a:t>
            </a:r>
            <a:r>
              <a:rPr lang="pt-BR" sz="3600" dirty="0">
                <a:latin typeface="+mj-lt"/>
              </a:rPr>
              <a:t>destaca </a:t>
            </a:r>
            <a:r>
              <a:rPr lang="pt-BR" sz="3600" u="sng" dirty="0">
                <a:latin typeface="+mj-lt"/>
              </a:rPr>
              <a:t>o fator que distingue a pré-história dos tempos modernos.</a:t>
            </a:r>
            <a:r>
              <a:rPr lang="pt-BR" sz="3600" dirty="0">
                <a:latin typeface="+mj-lt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BR" sz="3600" dirty="0">
                <a:latin typeface="+mj-lt"/>
              </a:rPr>
              <a:t>Para o autor, não é o progresso da ciência, nem a tecnologia, nem o capitalismo ou a democracia. </a:t>
            </a:r>
            <a:r>
              <a:rPr lang="pt-BR" sz="3600" b="1" u="sng" dirty="0">
                <a:latin typeface="+mj-lt"/>
              </a:rPr>
              <a:t>A verdadeira diferença estaria na capacidade de administrar os riscos.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20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862839"/>
            <a:ext cx="10515600" cy="1012825"/>
          </a:xfrm>
        </p:spPr>
        <p:txBody>
          <a:bodyPr>
            <a:normAutofit/>
          </a:bodyPr>
          <a:lstStyle/>
          <a:p>
            <a:r>
              <a:rPr lang="pt-BR" dirty="0"/>
              <a:t>Grande Marco de Riscos na APF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8200" y="2508069"/>
            <a:ext cx="10515600" cy="3605348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j-lt"/>
              </a:rPr>
              <a:t>Instrução Normativa Conjunta MP/CGU nº 1, de 10 de maio de 2016</a:t>
            </a:r>
            <a:r>
              <a:rPr lang="pt-BR" sz="3600" dirty="0">
                <a:latin typeface="+mj-lt"/>
              </a:rPr>
              <a:t>. Dispõe sobre </a:t>
            </a:r>
            <a:r>
              <a:rPr lang="pt-BR" sz="3600" u="sng" dirty="0">
                <a:latin typeface="+mj-lt"/>
              </a:rPr>
              <a:t>controles internos, gestão de riscos e governança</a:t>
            </a:r>
            <a:r>
              <a:rPr lang="pt-BR" sz="3600" dirty="0">
                <a:latin typeface="+mj-lt"/>
              </a:rPr>
              <a:t> no âmbito do Poder Executivo federal</a:t>
            </a:r>
          </a:p>
        </p:txBody>
      </p:sp>
    </p:spTree>
    <p:extLst>
      <p:ext uri="{BB962C8B-B14F-4D97-AF65-F5344CB8AC3E}">
        <p14:creationId xmlns:p14="http://schemas.microsoft.com/office/powerpoint/2010/main" val="11296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862839"/>
            <a:ext cx="10515600" cy="1012825"/>
          </a:xfrm>
        </p:spPr>
        <p:txBody>
          <a:bodyPr>
            <a:normAutofit/>
          </a:bodyPr>
          <a:lstStyle/>
          <a:p>
            <a:r>
              <a:rPr lang="pt-BR" dirty="0"/>
              <a:t>Gestão de Riscos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8200" y="2508069"/>
            <a:ext cx="10515600" cy="3605348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3600" dirty="0">
                <a:latin typeface="+mj-lt"/>
              </a:rPr>
              <a:t>Processo para identificar, avaliar, administrar e controlar potenciais eventos ou situações, para fornecer </a:t>
            </a:r>
            <a:r>
              <a:rPr lang="pt-BR" sz="3600" u="sng" dirty="0">
                <a:latin typeface="+mj-lt"/>
              </a:rPr>
              <a:t>razoável certeza quanto ao alcance dos objetivos da organização.</a:t>
            </a:r>
          </a:p>
          <a:p>
            <a:pPr algn="l">
              <a:lnSpc>
                <a:spcPct val="100000"/>
              </a:lnSpc>
            </a:pPr>
            <a:endParaRPr lang="pt-BR" sz="3600" u="sng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pt-BR" sz="3600" u="sng" dirty="0">
                <a:latin typeface="+mj-lt"/>
              </a:rPr>
              <a:t>Risco é o efeito da incerteza nos objetivos (ISO 31.000)</a:t>
            </a:r>
          </a:p>
        </p:txBody>
      </p:sp>
    </p:spTree>
    <p:extLst>
      <p:ext uri="{BB962C8B-B14F-4D97-AF65-F5344CB8AC3E}">
        <p14:creationId xmlns:p14="http://schemas.microsoft.com/office/powerpoint/2010/main" val="27377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862839"/>
            <a:ext cx="10515600" cy="1012825"/>
          </a:xfrm>
        </p:spPr>
        <p:txBody>
          <a:bodyPr>
            <a:normAutofit/>
          </a:bodyPr>
          <a:lstStyle/>
          <a:p>
            <a:r>
              <a:rPr lang="pt-BR" dirty="0"/>
              <a:t>Pré-IN01 de Riscos 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8200" y="2508069"/>
            <a:ext cx="10515600" cy="3605348"/>
          </a:xfrm>
        </p:spPr>
        <p:txBody>
          <a:bodyPr anchor="ctr">
            <a:norm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+mj-lt"/>
              </a:rPr>
              <a:t>LAI/Lava Jato/LAC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 err="1">
                <a:latin typeface="+mj-lt"/>
              </a:rPr>
              <a:t>Profip</a:t>
            </a:r>
            <a:r>
              <a:rPr lang="pt-BR" sz="3600" dirty="0">
                <a:latin typeface="+mj-lt"/>
              </a:rPr>
              <a:t> (CGU)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+mj-lt"/>
              </a:rPr>
              <a:t>Levantamentos de Governança (TCU)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+mj-lt"/>
              </a:rPr>
              <a:t>Melhores Práticas Mundiais (OCDE)</a:t>
            </a:r>
          </a:p>
        </p:txBody>
      </p:sp>
    </p:spTree>
    <p:extLst>
      <p:ext uri="{BB962C8B-B14F-4D97-AF65-F5344CB8AC3E}">
        <p14:creationId xmlns:p14="http://schemas.microsoft.com/office/powerpoint/2010/main" val="162987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862839"/>
            <a:ext cx="10515600" cy="1012825"/>
          </a:xfrm>
        </p:spPr>
        <p:txBody>
          <a:bodyPr>
            <a:normAutofit/>
          </a:bodyPr>
          <a:lstStyle/>
          <a:p>
            <a:r>
              <a:rPr lang="pt-BR" dirty="0"/>
              <a:t>Pós-IN01 de Riscos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8200" y="2508069"/>
            <a:ext cx="10515600" cy="3605348"/>
          </a:xfrm>
        </p:spPr>
        <p:txBody>
          <a:bodyPr anchor="ctr">
            <a:normAutofit/>
          </a:bodyPr>
          <a:lstStyle/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+mj-lt"/>
              </a:rPr>
              <a:t>DECRETO Nº 9.203/2017 (Governança)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 err="1">
                <a:latin typeface="+mj-lt"/>
              </a:rPr>
              <a:t>Port</a:t>
            </a:r>
            <a:r>
              <a:rPr lang="pt-BR" sz="3600" dirty="0">
                <a:latin typeface="+mj-lt"/>
              </a:rPr>
              <a:t> nº 57/2019 - </a:t>
            </a:r>
            <a:r>
              <a:rPr lang="pt-BR" sz="3600" dirty="0" err="1">
                <a:latin typeface="+mj-lt"/>
              </a:rPr>
              <a:t>Port</a:t>
            </a:r>
            <a:r>
              <a:rPr lang="pt-BR" sz="3600" dirty="0">
                <a:latin typeface="+mj-lt"/>
              </a:rPr>
              <a:t> nº 1.089/2018 (Integridade)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+mj-lt"/>
              </a:rPr>
              <a:t>IGG (TCU)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+mj-lt"/>
              </a:rPr>
              <a:t>Discussões sobre Centro de Governo (</a:t>
            </a:r>
            <a:r>
              <a:rPr lang="pt-BR" sz="3600" dirty="0" err="1">
                <a:latin typeface="+mj-lt"/>
              </a:rPr>
              <a:t>CoG</a:t>
            </a:r>
            <a:r>
              <a:rPr lang="pt-BR" sz="3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806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38200" y="862839"/>
            <a:ext cx="10515600" cy="1012825"/>
          </a:xfrm>
        </p:spPr>
        <p:txBody>
          <a:bodyPr>
            <a:normAutofit/>
          </a:bodyPr>
          <a:lstStyle/>
          <a:p>
            <a:r>
              <a:rPr lang="pt-BR" dirty="0"/>
              <a:t>Rede GIRC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38200" y="2508069"/>
            <a:ext cx="10515600" cy="3605348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3600" dirty="0">
                <a:latin typeface="+mj-lt"/>
              </a:rPr>
              <a:t>Criada (27/08/2017) pelo então Ministério do Planejamento, Desenvolvimento e Gestão, hoje Ministério da Economia, em conjunto com a CGU, a rede tem </a:t>
            </a:r>
            <a:r>
              <a:rPr lang="pt-BR" sz="3600" u="sng" dirty="0">
                <a:latin typeface="+mj-lt"/>
              </a:rPr>
              <a:t>ampliado parcerias e auxiliado no fortalecimento da gestão riscos nos órgãos públicos. </a:t>
            </a:r>
          </a:p>
          <a:p>
            <a:pPr algn="l">
              <a:lnSpc>
                <a:spcPct val="100000"/>
              </a:lnSpc>
            </a:pPr>
            <a:r>
              <a:rPr lang="pt-BR" sz="3600" dirty="0">
                <a:latin typeface="+mj-lt"/>
              </a:rPr>
              <a:t>link: </a:t>
            </a:r>
            <a:r>
              <a:rPr lang="pt-BR" sz="3600" dirty="0">
                <a:latin typeface="+mj-lt"/>
                <a:hlinkClick r:id="rId2"/>
              </a:rPr>
              <a:t>https://gestgov.discourse.group/c/rede-girc/13</a:t>
            </a:r>
            <a:r>
              <a:rPr lang="pt-BR" sz="36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655995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1_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9" ma:contentTypeDescription="Crie um novo documento." ma:contentTypeScope="" ma:versionID="306d1d98344dc708539f6b54702ef194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24eddc008785d949103975f128730ff4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Data_x0020_e_x0020_hora" minOccurs="0"/>
                <xsd:element ref="ns2:MediaServiceAutoKeyPoints" minOccurs="0"/>
                <xsd:element ref="ns2:MediaServiceKeyPoints" minOccurs="0"/>
                <xsd:element ref="ns2:Campo1" minOccurs="0"/>
                <xsd:element ref="ns2:Campo2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_x0020_e_x0020_hora" ma:index="18" nillable="true" ma:displayName="Data e hora" ma:format="DateTime" ma:internalName="Data_x0020_e_x0020_hora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description="" ma:internalName="MediaServiceKeyPoints" ma:readOnly="true">
      <xsd:simpleType>
        <xsd:restriction base="dms:Note">
          <xsd:maxLength value="255"/>
        </xsd:restriction>
      </xsd:simpleType>
    </xsd:element>
    <xsd:element name="Campo1" ma:index="21" nillable="true" ma:displayName="Unidade " ma:description="Sigla do processo" ma:format="Dropdown" ma:internalName="Campo1">
      <xsd:simpleType>
        <xsd:restriction base="dms:Note">
          <xsd:maxLength value="255"/>
        </xsd:restriction>
      </xsd:simpleType>
    </xsd:element>
    <xsd:element name="Campo2" ma:index="22" nillable="true" ma:displayName="Campo2" ma:list="{93D72014-7836-4B73-8639-3BF39FEB55BB}" ma:internalName="Campo2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a774848-18ee-4b57-9efc-d0eaf8fb8566}" ma:internalName="TaxCatchAll" ma:showField="CatchAllData" ma:web="67d0ff93-9992-4754-ba7a-dbbf76807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_x0020_e_x0020_hora xmlns="93d72014-7836-4b73-8639-3bf39feb55bb" xsi:nil="true"/>
    <Campo2 xmlns="93d72014-7836-4b73-8639-3bf39feb55bb" xsi:nil="true"/>
    <Campo1 xmlns="93d72014-7836-4b73-8639-3bf39feb55bb" xsi:nil="true"/>
    <lcf76f155ced4ddcb4097134ff3c332f xmlns="93d72014-7836-4b73-8639-3bf39feb55bb">
      <Terms xmlns="http://schemas.microsoft.com/office/infopath/2007/PartnerControls"/>
    </lcf76f155ced4ddcb4097134ff3c332f>
    <TaxCatchAll xmlns="67d0ff93-9992-4754-ba7a-dbbf76807a0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E160B-8C3D-4366-81FD-B3170792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656497-2C44-4944-AD08-28BB259F736C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67d0ff93-9992-4754-ba7a-dbbf76807a01"/>
    <ds:schemaRef ds:uri="http://schemas.microsoft.com/office/2006/documentManagement/types"/>
    <ds:schemaRef ds:uri="93d72014-7836-4b73-8639-3bf39feb55bb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661F5D-59EE-49D7-B44B-D0B8193905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modelo1_wide</Template>
  <TotalTime>3323</TotalTime>
  <Words>1087</Words>
  <Application>Microsoft Office PowerPoint</Application>
  <PresentationFormat>Widescreen</PresentationFormat>
  <Paragraphs>184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modelo1_wide</vt:lpstr>
      <vt:lpstr>Apresentação do PowerPoint</vt:lpstr>
      <vt:lpstr>Apresentação do PowerPoint</vt:lpstr>
      <vt:lpstr>Grande Marco de Riscos na APF</vt:lpstr>
      <vt:lpstr>Grande Marco de Riscos na APF</vt:lpstr>
      <vt:lpstr>Grande Marco de Riscos na APF</vt:lpstr>
      <vt:lpstr>Gestão de Riscos</vt:lpstr>
      <vt:lpstr>Pré-IN01 de Riscos </vt:lpstr>
      <vt:lpstr>Pós-IN01 de Riscos</vt:lpstr>
      <vt:lpstr>Rede GIRC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na CGU?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Walter Luis Araujo da Cunha</cp:lastModifiedBy>
  <cp:revision>185</cp:revision>
  <cp:lastPrinted>2019-11-25T16:33:32Z</cp:lastPrinted>
  <dcterms:created xsi:type="dcterms:W3CDTF">2017-06-05T18:09:13Z</dcterms:created>
  <dcterms:modified xsi:type="dcterms:W3CDTF">2022-10-05T22:08:47Z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