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38"/>
  </p:notesMasterIdLst>
  <p:sldIdLst>
    <p:sldId id="284" r:id="rId5"/>
    <p:sldId id="334" r:id="rId6"/>
    <p:sldId id="314" r:id="rId7"/>
    <p:sldId id="329" r:id="rId8"/>
    <p:sldId id="287" r:id="rId9"/>
    <p:sldId id="289" r:id="rId10"/>
    <p:sldId id="318" r:id="rId11"/>
    <p:sldId id="320" r:id="rId12"/>
    <p:sldId id="331" r:id="rId13"/>
    <p:sldId id="319" r:id="rId14"/>
    <p:sldId id="322" r:id="rId15"/>
    <p:sldId id="316" r:id="rId16"/>
    <p:sldId id="286" r:id="rId17"/>
    <p:sldId id="327" r:id="rId18"/>
    <p:sldId id="326" r:id="rId19"/>
    <p:sldId id="325" r:id="rId20"/>
    <p:sldId id="340" r:id="rId21"/>
    <p:sldId id="328" r:id="rId22"/>
    <p:sldId id="292" r:id="rId23"/>
    <p:sldId id="335" r:id="rId24"/>
    <p:sldId id="295" r:id="rId25"/>
    <p:sldId id="330" r:id="rId26"/>
    <p:sldId id="297" r:id="rId27"/>
    <p:sldId id="333" r:id="rId28"/>
    <p:sldId id="303" r:id="rId29"/>
    <p:sldId id="321" r:id="rId30"/>
    <p:sldId id="298" r:id="rId31"/>
    <p:sldId id="299" r:id="rId32"/>
    <p:sldId id="300" r:id="rId33"/>
    <p:sldId id="301" r:id="rId34"/>
    <p:sldId id="304" r:id="rId35"/>
    <p:sldId id="339" r:id="rId36"/>
    <p:sldId id="264" r:id="rId3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" userId="23807cf3-1b40-42de-82a4-3ed8116f5991" providerId="ADAL" clId="{E7B0D78E-6DDF-424E-ABF0-B43179852B21}"/>
    <pc:docChg chg="custSel modSld">
      <pc:chgData name="Maria" userId="23807cf3-1b40-42de-82a4-3ed8116f5991" providerId="ADAL" clId="{E7B0D78E-6DDF-424E-ABF0-B43179852B21}" dt="2021-01-27T14:35:29.532" v="30" actId="20577"/>
      <pc:docMkLst>
        <pc:docMk/>
      </pc:docMkLst>
      <pc:sldChg chg="modSp mod">
        <pc:chgData name="Maria" userId="23807cf3-1b40-42de-82a4-3ed8116f5991" providerId="ADAL" clId="{E7B0D78E-6DDF-424E-ABF0-B43179852B21}" dt="2021-01-27T14:35:29.532" v="30" actId="20577"/>
        <pc:sldMkLst>
          <pc:docMk/>
          <pc:sldMk cId="3182431083" sldId="264"/>
        </pc:sldMkLst>
        <pc:spChg chg="mod">
          <ac:chgData name="Maria" userId="23807cf3-1b40-42de-82a4-3ed8116f5991" providerId="ADAL" clId="{E7B0D78E-6DDF-424E-ABF0-B43179852B21}" dt="2021-01-27T14:35:29.532" v="30" actId="20577"/>
          <ac:spMkLst>
            <pc:docMk/>
            <pc:sldMk cId="3182431083" sldId="264"/>
            <ac:spMk id="4" creationId="{AF8866C2-FF84-40B3-B78D-9E90050A6766}"/>
          </ac:spMkLst>
        </pc:spChg>
      </pc:sldChg>
      <pc:sldChg chg="modSp mod">
        <pc:chgData name="Maria" userId="23807cf3-1b40-42de-82a4-3ed8116f5991" providerId="ADAL" clId="{E7B0D78E-6DDF-424E-ABF0-B43179852B21}" dt="2021-01-27T14:32:15.803" v="10" actId="20577"/>
        <pc:sldMkLst>
          <pc:docMk/>
          <pc:sldMk cId="845768449" sldId="284"/>
        </pc:sldMkLst>
        <pc:spChg chg="mod">
          <ac:chgData name="Maria" userId="23807cf3-1b40-42de-82a4-3ed8116f5991" providerId="ADAL" clId="{E7B0D78E-6DDF-424E-ABF0-B43179852B21}" dt="2021-01-27T14:32:15.803" v="10" actId="20577"/>
          <ac:spMkLst>
            <pc:docMk/>
            <pc:sldMk cId="845768449" sldId="284"/>
            <ac:spMk id="6" creationId="{80220C07-2DD8-432F-B814-BB69C0F00BFA}"/>
          </ac:spMkLst>
        </pc:spChg>
      </pc:sldChg>
      <pc:sldChg chg="modSp mod">
        <pc:chgData name="Maria" userId="23807cf3-1b40-42de-82a4-3ed8116f5991" providerId="ADAL" clId="{E7B0D78E-6DDF-424E-ABF0-B43179852B21}" dt="2021-01-27T14:32:46.009" v="17" actId="20577"/>
        <pc:sldMkLst>
          <pc:docMk/>
          <pc:sldMk cId="2263086764" sldId="286"/>
        </pc:sldMkLst>
        <pc:spChg chg="mod">
          <ac:chgData name="Maria" userId="23807cf3-1b40-42de-82a4-3ed8116f5991" providerId="ADAL" clId="{E7B0D78E-6DDF-424E-ABF0-B43179852B21}" dt="2021-01-27T14:32:46.009" v="17" actId="20577"/>
          <ac:spMkLst>
            <pc:docMk/>
            <pc:sldMk cId="2263086764" sldId="286"/>
            <ac:spMk id="18" creationId="{45B03452-E6D3-4CDD-A1F9-79A693A549AE}"/>
          </ac:spMkLst>
        </pc:spChg>
      </pc:sldChg>
      <pc:sldChg chg="modSp mod">
        <pc:chgData name="Maria" userId="23807cf3-1b40-42de-82a4-3ed8116f5991" providerId="ADAL" clId="{E7B0D78E-6DDF-424E-ABF0-B43179852B21}" dt="2021-01-27T14:33:14.737" v="20" actId="313"/>
        <pc:sldMkLst>
          <pc:docMk/>
          <pc:sldMk cId="1012674623" sldId="325"/>
        </pc:sldMkLst>
        <pc:spChg chg="mod">
          <ac:chgData name="Maria" userId="23807cf3-1b40-42de-82a4-3ed8116f5991" providerId="ADAL" clId="{E7B0D78E-6DDF-424E-ABF0-B43179852B21}" dt="2021-01-27T14:33:14.737" v="20" actId="313"/>
          <ac:spMkLst>
            <pc:docMk/>
            <pc:sldMk cId="1012674623" sldId="325"/>
            <ac:spMk id="4" creationId="{1F84A637-5494-4BD7-BAF6-F7F88420935E}"/>
          </ac:spMkLst>
        </pc:spChg>
      </pc:sldChg>
      <pc:sldChg chg="modSp mod">
        <pc:chgData name="Maria" userId="23807cf3-1b40-42de-82a4-3ed8116f5991" providerId="ADAL" clId="{E7B0D78E-6DDF-424E-ABF0-B43179852B21}" dt="2021-01-27T14:33:13.808" v="19" actId="313"/>
        <pc:sldMkLst>
          <pc:docMk/>
          <pc:sldMk cId="2259818441" sldId="326"/>
        </pc:sldMkLst>
        <pc:spChg chg="mod">
          <ac:chgData name="Maria" userId="23807cf3-1b40-42de-82a4-3ed8116f5991" providerId="ADAL" clId="{E7B0D78E-6DDF-424E-ABF0-B43179852B21}" dt="2021-01-27T14:33:13.808" v="19" actId="313"/>
          <ac:spMkLst>
            <pc:docMk/>
            <pc:sldMk cId="2259818441" sldId="326"/>
            <ac:spMk id="4" creationId="{1F84A637-5494-4BD7-BAF6-F7F88420935E}"/>
          </ac:spMkLst>
        </pc:spChg>
      </pc:sldChg>
      <pc:sldChg chg="modSp mod">
        <pc:chgData name="Maria" userId="23807cf3-1b40-42de-82a4-3ed8116f5991" providerId="ADAL" clId="{E7B0D78E-6DDF-424E-ABF0-B43179852B21}" dt="2021-01-27T14:33:12.657" v="18" actId="313"/>
        <pc:sldMkLst>
          <pc:docMk/>
          <pc:sldMk cId="3595587381" sldId="327"/>
        </pc:sldMkLst>
        <pc:spChg chg="mod">
          <ac:chgData name="Maria" userId="23807cf3-1b40-42de-82a4-3ed8116f5991" providerId="ADAL" clId="{E7B0D78E-6DDF-424E-ABF0-B43179852B21}" dt="2021-01-27T14:33:12.657" v="18" actId="313"/>
          <ac:spMkLst>
            <pc:docMk/>
            <pc:sldMk cId="3595587381" sldId="327"/>
            <ac:spMk id="4" creationId="{1F84A637-5494-4BD7-BAF6-F7F8842093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C2313-0EC9-4D50-9CFB-D9742194C6F8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97E18-FBBF-498D-9333-672429B03D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3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97E18-FBBF-498D-9333-672429B03D1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77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40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9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05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68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03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69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42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4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45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864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4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27/01/2021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32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ile://cgu.local/CORPORATIVO/DF/Grupos/SE/DIPLAD/DIPLAD_Acesso_Geral/6%20-%20DIPLAD%202020/002-CODIN%20-%20Projetos%20e%20Atividades/Gest&#195;&#163;o%20de%20Processos/index.html#diagram/70b8e1dc-7a60-4f19-b1bb-49bdffd746da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cgu.local/CORPORATIVO/DF/Grupos/SE/DIPLAD/DIPLAD_Acesso_Geral/6%20-%20DIPLAD%202020/002-CODIN%20-%20Projetos%20e%20Atividades/Gest&#195;&#163;o%20de%20Processos/index.html#diagram/70b8e1dc-7a60-4f19-b1bb-49bdffd746da" TargetMode="External"/><Relationship Id="rId2" Type="http://schemas.openxmlformats.org/officeDocument/2006/relationships/hyperlink" Target="https://cgugovbr.sharepoint.com/:x:/s/ou-se-diplad-codin/ER0LNyuupeZCo4Wn90NF7jUBpmTuOP4b9BcclNCBA2tBcw?e=wJBZe7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3325316" y="1615171"/>
            <a:ext cx="5541344" cy="553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Gestão de Processos e Riscos</a:t>
            </a:r>
            <a:endParaRPr lang="en-US" sz="3400" b="1" dirty="0">
              <a:solidFill>
                <a:schemeClr val="accent1">
                  <a:lumMod val="75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628ACFC-456D-4866-B3E1-0A83138D9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51" y="2628266"/>
            <a:ext cx="5400675" cy="28575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0220C07-2DD8-432F-B814-BB69C0F00BFA}"/>
              </a:ext>
            </a:extLst>
          </p:cNvPr>
          <p:cNvSpPr txBox="1">
            <a:spLocks noChangeArrowheads="1"/>
          </p:cNvSpPr>
          <p:nvPr/>
        </p:nvSpPr>
        <p:spPr>
          <a:xfrm>
            <a:off x="3325316" y="5667865"/>
            <a:ext cx="5541344" cy="553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CODIN/DIGOV e NGRI</a:t>
            </a:r>
            <a:endParaRPr lang="en-US" sz="2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6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917373" y="1005778"/>
            <a:ext cx="6096000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200" b="1">
                <a:latin typeface="Arial" panose="020B0604020202020204" pitchFamily="34" charset="0"/>
                <a:cs typeface="Arial" panose="020B0604020202020204" pitchFamily="34" charset="0"/>
              </a:rPr>
              <a:t>Repositório de processos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AB94CCE-EFB8-499F-B325-9C1B302C052D}"/>
              </a:ext>
            </a:extLst>
          </p:cNvPr>
          <p:cNvSpPr/>
          <p:nvPr/>
        </p:nvSpPr>
        <p:spPr>
          <a:xfrm>
            <a:off x="489859" y="2322030"/>
            <a:ext cx="10951028" cy="22139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t-BR" sz="26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repositório de processos </a:t>
            </a:r>
            <a:r>
              <a:rPr lang="pt-BR" sz="2600" b="1" u="sng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o local onde são armazenadas as informações sobre os processos de uma organização. </a:t>
            </a:r>
            <a:r>
              <a:rPr lang="pt-BR" sz="26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objetivo principal do repositório é manter em um único local as informações detalhadas e atualizadas de todos os processos, a fim de assegurar uma comunicação consistente e facilitar a consulta por todos os interessados.  </a:t>
            </a:r>
            <a:endParaRPr lang="pt-BR" sz="2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2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55A7EB5-0BDC-47E3-8167-171D7A86F2E9}"/>
              </a:ext>
            </a:extLst>
          </p:cNvPr>
          <p:cNvSpPr/>
          <p:nvPr/>
        </p:nvSpPr>
        <p:spPr>
          <a:xfrm>
            <a:off x="811619" y="1647170"/>
            <a:ext cx="10568762" cy="4358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Alinhamento à estratégia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verificar a coerência do modelo de processo com a estratégia da organização.</a:t>
            </a:r>
          </a:p>
          <a:p>
            <a:pPr marL="1765935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Automação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visar sempre que possível a automação dos processos;</a:t>
            </a:r>
          </a:p>
          <a:p>
            <a:pPr marL="2223135" indent="-4572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Objetividade: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 processos devem ser simples e objetivos;</a:t>
            </a:r>
          </a:p>
          <a:p>
            <a:pPr marL="1765935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Aperfeiçoamento contínuo: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revisão periódica dos processos para sua melhoria contínua;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Eficiência: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os processos devem ser realizados com a máxima otimização dos recursos;</a:t>
            </a:r>
          </a:p>
          <a:p>
            <a:pPr marL="1765935" algn="just"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 Flexibilidade metodológica: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importa que a metodologia para gerenciamento de processo da CGU oriente as unidades a alcançarem os marcos ou produtos de cada etapa da gestão de processos. 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0C745D-9723-4458-9D20-699613FD0A86}"/>
              </a:ext>
            </a:extLst>
          </p:cNvPr>
          <p:cNvSpPr txBox="1">
            <a:spLocks noChangeArrowheads="1"/>
          </p:cNvSpPr>
          <p:nvPr/>
        </p:nvSpPr>
        <p:spPr>
          <a:xfrm>
            <a:off x="876163" y="942679"/>
            <a:ext cx="10439674" cy="512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Princípios para o gerenciamento de processos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1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125818" y="3140269"/>
            <a:ext cx="11940363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Papéis e atribuições para o gerenciamento de processos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0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45B03452-E6D3-4CDD-A1F9-79A693A549AE}"/>
              </a:ext>
            </a:extLst>
          </p:cNvPr>
          <p:cNvSpPr/>
          <p:nvPr/>
        </p:nvSpPr>
        <p:spPr>
          <a:xfrm>
            <a:off x="829843" y="987000"/>
            <a:ext cx="11234056" cy="4863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3000" b="1" dirty="0">
                <a:solidFill>
                  <a:srgbClr val="2F5496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Atribuições do Escritório de Processos (CODIN/DIGOV)</a:t>
            </a:r>
            <a:endParaRPr lang="pt-BR" sz="3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22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200" b="1" dirty="0">
                <a:latin typeface="Calibri" panose="020F0502020204030204" pitchFamily="34" charset="0"/>
                <a:cs typeface="Arial" panose="020B0604020202020204" pitchFamily="34" charset="0"/>
              </a:rPr>
              <a:t>Promover e supervisionar </a:t>
            </a:r>
            <a:r>
              <a:rPr lang="pt-BR" sz="2200" dirty="0">
                <a:latin typeface="Calibri" panose="020F0502020204030204" pitchFamily="34" charset="0"/>
                <a:cs typeface="Arial" panose="020B0604020202020204" pitchFamily="34" charset="0"/>
              </a:rPr>
              <a:t>a gestão de processos da CGU;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2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200" b="1" dirty="0">
                <a:latin typeface="Calibri" panose="020F0502020204030204" pitchFamily="34" charset="0"/>
                <a:cs typeface="Arial" panose="020B0604020202020204" pitchFamily="34" charset="0"/>
              </a:rPr>
              <a:t>Sistematizar, padronizar e difundir princípios, práticas e padrões </a:t>
            </a:r>
            <a:r>
              <a:rPr lang="pt-BR" sz="2200" dirty="0">
                <a:latin typeface="Calibri" panose="020F0502020204030204" pitchFamily="34" charset="0"/>
                <a:cs typeface="Arial" panose="020B0604020202020204" pitchFamily="34" charset="0"/>
              </a:rPr>
              <a:t>de gestão de processos na CGU;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2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b="1" dirty="0">
                <a:latin typeface="Calibri" panose="020F0502020204030204" pitchFamily="34" charset="0"/>
                <a:cs typeface="Arial" panose="020B0604020202020204" pitchFamily="34" charset="0"/>
              </a:rPr>
              <a:t>Estabelecer e manter atualizada a metodologia </a:t>
            </a:r>
            <a:r>
              <a:rPr lang="pt-BR" sz="2200" dirty="0">
                <a:latin typeface="Calibri" panose="020F0502020204030204" pitchFamily="34" charset="0"/>
                <a:cs typeface="Arial" panose="020B0604020202020204" pitchFamily="34" charset="0"/>
              </a:rPr>
              <a:t>de gestão de processos da CGU;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2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b="1" dirty="0">
                <a:latin typeface="Calibri" panose="020F0502020204030204" pitchFamily="34" charset="0"/>
                <a:cs typeface="Arial" panose="020B0604020202020204" pitchFamily="34" charset="0"/>
              </a:rPr>
              <a:t>Promover capacitações </a:t>
            </a:r>
            <a:r>
              <a:rPr lang="pt-BR" sz="2200" dirty="0">
                <a:latin typeface="Calibri" panose="020F0502020204030204" pitchFamily="34" charset="0"/>
                <a:cs typeface="Arial" panose="020B0604020202020204" pitchFamily="34" charset="0"/>
              </a:rPr>
              <a:t>sobre o gerenciamento de processos no âmbito da CGU;</a:t>
            </a:r>
          </a:p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pt-BR" sz="2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pt-BR" sz="2200" b="1" dirty="0">
                <a:latin typeface="Calibri" panose="020F0502020204030204" pitchFamily="34" charset="0"/>
                <a:cs typeface="Arial" panose="020B0604020202020204" pitchFamily="34" charset="0"/>
              </a:rPr>
              <a:t>Gerenciar a arquitetura e repositório </a:t>
            </a:r>
            <a:r>
              <a:rPr lang="pt-BR" sz="2200" dirty="0">
                <a:latin typeface="Calibri" panose="020F0502020204030204" pitchFamily="34" charset="0"/>
                <a:cs typeface="Arial" panose="020B0604020202020204" pitchFamily="34" charset="0"/>
              </a:rPr>
              <a:t>de processos.</a:t>
            </a:r>
          </a:p>
        </p:txBody>
      </p:sp>
    </p:spTree>
    <p:extLst>
      <p:ext uri="{BB962C8B-B14F-4D97-AF65-F5344CB8AC3E}">
        <p14:creationId xmlns:p14="http://schemas.microsoft.com/office/powerpoint/2010/main" val="226308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F84A637-5494-4BD7-BAF6-F7F88420935E}"/>
              </a:ext>
            </a:extLst>
          </p:cNvPr>
          <p:cNvSpPr/>
          <p:nvPr/>
        </p:nvSpPr>
        <p:spPr>
          <a:xfrm>
            <a:off x="444796" y="1187758"/>
            <a:ext cx="113024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>
                <a:solidFill>
                  <a:srgbClr val="2F5496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Líder de processo</a:t>
            </a:r>
          </a:p>
          <a:p>
            <a:r>
              <a:rPr lang="pt-BR" sz="2200" dirty="0"/>
              <a:t> </a:t>
            </a:r>
          </a:p>
          <a:p>
            <a:pPr algn="just"/>
            <a:r>
              <a:rPr lang="pt-BR" sz="2600" dirty="0"/>
              <a:t>O líder de processo é o colaborador responsável por conduzir e coordenar os trabalhos de gerenciamento de processos no âmbito de sua unidade organizacional. Ele será o agente multiplicador e facilitador do Escritório de Processos da CGU (CODIN/DIGOV) e deverá:</a:t>
            </a:r>
          </a:p>
          <a:p>
            <a:r>
              <a:rPr lang="pt-BR" sz="26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600" dirty="0"/>
              <a:t>Ter perfil de liderança;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600" dirty="0"/>
              <a:t>Ter conhecimento em gestão de processos. </a:t>
            </a:r>
          </a:p>
          <a:p>
            <a:r>
              <a:rPr lang="pt-BR" sz="2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5587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F84A637-5494-4BD7-BAF6-F7F88420935E}"/>
              </a:ext>
            </a:extLst>
          </p:cNvPr>
          <p:cNvSpPr/>
          <p:nvPr/>
        </p:nvSpPr>
        <p:spPr>
          <a:xfrm>
            <a:off x="444796" y="1187758"/>
            <a:ext cx="11302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>
                <a:solidFill>
                  <a:srgbClr val="2F5496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Responsável pelo processo</a:t>
            </a:r>
          </a:p>
          <a:p>
            <a:r>
              <a:rPr lang="pt-BR" dirty="0"/>
              <a:t> </a:t>
            </a:r>
          </a:p>
          <a:p>
            <a:r>
              <a:rPr lang="pt-BR" sz="2400" dirty="0"/>
              <a:t>O responsável pelo processo (servidor com cargo de gestão sob o processo, normalmente um Coordenador-Geral nível FCPE-4 ou superior) deve:</a:t>
            </a:r>
          </a:p>
          <a:p>
            <a:r>
              <a:rPr lang="pt-BR" sz="24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Formar equipe de trabalho para gerenciamento do processo;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Engajar os atores do processo nos trabalhos de gerenciamento do processo;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Reportar os resultados dos processos ao Escritório de Processos (CODIN/DIGOV);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Assegurar que o processo atenda às expectativas de desempenho estabelecidas;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Promover as melhorias nos processos de sua responsabilidade.</a:t>
            </a:r>
          </a:p>
        </p:txBody>
      </p:sp>
    </p:spTree>
    <p:extLst>
      <p:ext uri="{BB962C8B-B14F-4D97-AF65-F5344CB8AC3E}">
        <p14:creationId xmlns:p14="http://schemas.microsoft.com/office/powerpoint/2010/main" val="225981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F84A637-5494-4BD7-BAF6-F7F88420935E}"/>
              </a:ext>
            </a:extLst>
          </p:cNvPr>
          <p:cNvSpPr/>
          <p:nvPr/>
        </p:nvSpPr>
        <p:spPr>
          <a:xfrm>
            <a:off x="444796" y="1187758"/>
            <a:ext cx="113024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>
                <a:solidFill>
                  <a:srgbClr val="2F5496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Dirigentes</a:t>
            </a:r>
          </a:p>
          <a:p>
            <a:r>
              <a:rPr lang="pt-BR" sz="2200" dirty="0"/>
              <a:t> </a:t>
            </a:r>
          </a:p>
          <a:p>
            <a:r>
              <a:rPr lang="pt-BR" sz="2200" dirty="0"/>
              <a:t>Os dirigentes (relacionados aos cargos do Grupo-Direção e Assessoramento Superiores – DAS, de nível 5 ou superior e equivalentes, e os titulares das Superintendências nos estados) devem:</a:t>
            </a:r>
          </a:p>
          <a:p>
            <a:r>
              <a:rPr lang="pt-BR" sz="2200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200" dirty="0"/>
              <a:t>Patrocinar e promover o gerenciamento de processos em sua unidade organizacional;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200" dirty="0"/>
              <a:t>Prover as condições para que a unidade organizacional gerencie os processos de acordo com as diretrizes definidas pelo Comitê de Governança Interna e conforme orientação do Escritório de Processos da CGU (CODIN/DIGOV);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200" dirty="0"/>
              <a:t>Aprovar os manuais dos processos que estiverem sob a responsabilidade de suas unidades;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01267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F84A637-5494-4BD7-BAF6-F7F88420935E}"/>
              </a:ext>
            </a:extLst>
          </p:cNvPr>
          <p:cNvSpPr/>
          <p:nvPr/>
        </p:nvSpPr>
        <p:spPr>
          <a:xfrm>
            <a:off x="444796" y="1187758"/>
            <a:ext cx="113024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000" b="1">
                <a:solidFill>
                  <a:srgbClr val="2F5496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Ator do processo</a:t>
            </a:r>
          </a:p>
          <a:p>
            <a:r>
              <a:rPr lang="pt-BR" sz="2200"/>
              <a:t> 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1A57E72-5517-42A4-88AC-7204FD499EE0}"/>
              </a:ext>
            </a:extLst>
          </p:cNvPr>
          <p:cNvSpPr/>
          <p:nvPr/>
        </p:nvSpPr>
        <p:spPr>
          <a:xfrm>
            <a:off x="444796" y="2252883"/>
            <a:ext cx="11129366" cy="2046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t-BR" sz="3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ator do processo é servidor, colaborador ou unidade organizacional que participe em algum momento da execução de um processo da CGU. É quem realmente conhece os detalhes do processo. </a:t>
            </a:r>
            <a:endParaRPr lang="pt-BR" sz="3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2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E836D09-3633-4EF3-B949-B99EB2B3B9DC}"/>
              </a:ext>
            </a:extLst>
          </p:cNvPr>
          <p:cNvSpPr/>
          <p:nvPr/>
        </p:nvSpPr>
        <p:spPr>
          <a:xfrm>
            <a:off x="157716" y="2910431"/>
            <a:ext cx="11876567" cy="27567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b="1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F84A637-5494-4BD7-BAF6-F7F88420935E}"/>
              </a:ext>
            </a:extLst>
          </p:cNvPr>
          <p:cNvSpPr/>
          <p:nvPr/>
        </p:nvSpPr>
        <p:spPr>
          <a:xfrm>
            <a:off x="444796" y="758220"/>
            <a:ext cx="11302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>
                <a:solidFill>
                  <a:srgbClr val="2F5496"/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Grupo de gerenciamento de processo (GGP)</a:t>
            </a:r>
          </a:p>
          <a:p>
            <a:r>
              <a:rPr lang="pt-BR" b="1"/>
              <a:t> </a:t>
            </a:r>
            <a:endParaRPr lang="pt-BR" sz="2600"/>
          </a:p>
          <a:p>
            <a:pPr algn="just"/>
            <a:r>
              <a:rPr lang="pt-BR" sz="2600"/>
              <a:t>	O GGP será responsável por realizar o gerenciamento dos processos priorizados de sua competência.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4CAC77-459C-4FAC-B1D7-BA66E3C9399C}"/>
              </a:ext>
            </a:extLst>
          </p:cNvPr>
          <p:cNvSpPr txBox="1"/>
          <p:nvPr/>
        </p:nvSpPr>
        <p:spPr>
          <a:xfrm>
            <a:off x="607826" y="4329067"/>
            <a:ext cx="3241158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BR" sz="2600" b="1"/>
              <a:t>Líder de processo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1E196C-431B-476F-AB2C-4FBB8C672D83}"/>
              </a:ext>
            </a:extLst>
          </p:cNvPr>
          <p:cNvSpPr txBox="1"/>
          <p:nvPr/>
        </p:nvSpPr>
        <p:spPr>
          <a:xfrm>
            <a:off x="4299094" y="4235757"/>
            <a:ext cx="3647854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BR" sz="2600" b="1"/>
              <a:t>Responsável pelo processo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8F194C-F46F-4961-8565-CFA3E7321208}"/>
              </a:ext>
            </a:extLst>
          </p:cNvPr>
          <p:cNvSpPr txBox="1"/>
          <p:nvPr/>
        </p:nvSpPr>
        <p:spPr>
          <a:xfrm>
            <a:off x="8615916" y="4329067"/>
            <a:ext cx="3241158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BR" sz="2600" b="1"/>
              <a:t>Ator de processo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66539C-99A1-4174-88F1-2377E8AE5DA0}"/>
              </a:ext>
            </a:extLst>
          </p:cNvPr>
          <p:cNvSpPr txBox="1"/>
          <p:nvPr/>
        </p:nvSpPr>
        <p:spPr>
          <a:xfrm>
            <a:off x="1210339" y="3112139"/>
            <a:ext cx="10388009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BR" sz="3200" b="1">
                <a:solidFill>
                  <a:schemeClr val="bg1"/>
                </a:solidFill>
              </a:rPr>
              <a:t>Grupo de Gerenciamento de processo</a:t>
            </a:r>
          </a:p>
        </p:txBody>
      </p:sp>
    </p:spTree>
    <p:extLst>
      <p:ext uri="{BB962C8B-B14F-4D97-AF65-F5344CB8AC3E}">
        <p14:creationId xmlns:p14="http://schemas.microsoft.com/office/powerpoint/2010/main" val="1039605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74200" y="1096774"/>
            <a:ext cx="5821800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Etapas para o Gerenciamento de processos</a:t>
            </a:r>
            <a:endParaRPr lang="en-US" sz="3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1795BB-7238-4AE4-8FC9-D5D23748234E}"/>
              </a:ext>
            </a:extLst>
          </p:cNvPr>
          <p:cNvSpPr txBox="1"/>
          <p:nvPr/>
        </p:nvSpPr>
        <p:spPr>
          <a:xfrm>
            <a:off x="6737794" y="1127051"/>
            <a:ext cx="4776027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200" b="1"/>
              <a:t>O esforço para o gerenciamento irá depender do </a:t>
            </a:r>
            <a:r>
              <a:rPr lang="pt-BR" sz="2200" b="1" u="sng">
                <a:solidFill>
                  <a:srgbClr val="0070C0"/>
                </a:solidFill>
              </a:rPr>
              <a:t>nível de maturidade </a:t>
            </a:r>
            <a:r>
              <a:rPr lang="pt-BR" sz="2200" b="1"/>
              <a:t>de cada unidade organizacional</a:t>
            </a:r>
            <a:r>
              <a:rPr lang="pt-BR" sz="2200"/>
              <a:t>.</a:t>
            </a:r>
            <a:endParaRPr lang="pt-BR" sz="2200" b="1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5050998-E938-4931-B9FE-566478195AD9}"/>
              </a:ext>
            </a:extLst>
          </p:cNvPr>
          <p:cNvSpPr/>
          <p:nvPr/>
        </p:nvSpPr>
        <p:spPr>
          <a:xfrm>
            <a:off x="5797485" y="2425150"/>
            <a:ext cx="843589" cy="308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12924F7-0AF6-4F03-B6BF-72D5096E9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230279"/>
              </p:ext>
            </p:extLst>
          </p:nvPr>
        </p:nvGraphicFramePr>
        <p:xfrm>
          <a:off x="6737794" y="2450360"/>
          <a:ext cx="4776027" cy="4176118"/>
        </p:xfrm>
        <a:graphic>
          <a:graphicData uri="http://schemas.openxmlformats.org/drawingml/2006/table">
            <a:tbl>
              <a:tblPr/>
              <a:tblGrid>
                <a:gridCol w="1216706">
                  <a:extLst>
                    <a:ext uri="{9D8B030D-6E8A-4147-A177-3AD203B41FA5}">
                      <a16:colId xmlns:a16="http://schemas.microsoft.com/office/drawing/2014/main" val="908435055"/>
                    </a:ext>
                  </a:extLst>
                </a:gridCol>
                <a:gridCol w="3559321">
                  <a:extLst>
                    <a:ext uri="{9D8B030D-6E8A-4147-A177-3AD203B41FA5}">
                      <a16:colId xmlns:a16="http://schemas.microsoft.com/office/drawing/2014/main" val="3793856761"/>
                    </a:ext>
                  </a:extLst>
                </a:gridCol>
              </a:tblGrid>
              <a:tr h="2199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Maturidade do processo</a:t>
                      </a:r>
                    </a:p>
                  </a:txBody>
                  <a:tcPr marL="9028" marR="9028" marT="90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466122"/>
                  </a:ext>
                </a:extLst>
              </a:tr>
              <a:tr h="2022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Estágio</a:t>
                      </a:r>
                    </a:p>
                  </a:txBody>
                  <a:tcPr marL="9028" marR="9028" marT="9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Detalhamento (acumulativo)</a:t>
                      </a:r>
                    </a:p>
                  </a:txBody>
                  <a:tcPr marL="9028" marR="9028" marT="9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70383"/>
                  </a:ext>
                </a:extLst>
              </a:tr>
              <a:tr h="4822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Inicial</a:t>
                      </a:r>
                    </a:p>
                  </a:txBody>
                  <a:tcPr marL="9028" marR="9028" marT="9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Caótico (Não possui nenhum artefato ou padrão de execução. Execução </a:t>
                      </a:r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Ad-hoc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)</a:t>
                      </a:r>
                    </a:p>
                  </a:txBody>
                  <a:tcPr marL="9028" marR="9028" marT="9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77273"/>
                  </a:ext>
                </a:extLst>
              </a:tr>
              <a:tr h="8038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Repetitível</a:t>
                      </a:r>
                    </a:p>
                  </a:txBody>
                  <a:tcPr marL="9028" marR="9028" marT="9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 execução do processo depende muito da experiência dos profissionais envolvidos, não havendo documentação orientativa para a execução.</a:t>
                      </a:r>
                    </a:p>
                  </a:txBody>
                  <a:tcPr marL="9028" marR="9028" marT="9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58907"/>
                  </a:ext>
                </a:extLst>
              </a:tr>
              <a:tr h="6599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Definido</a:t>
                      </a:r>
                    </a:p>
                  </a:txBody>
                  <a:tcPr marL="9028" marR="9028" marT="9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O processo já tem alguns padrões e documentos orientativos para a execução (Passo a passo, fluxograma ou manual)</a:t>
                      </a:r>
                    </a:p>
                  </a:txBody>
                  <a:tcPr marL="9028" marR="9028" marT="9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884955"/>
                  </a:ext>
                </a:extLst>
              </a:tr>
              <a:tr h="7163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Gerenciado</a:t>
                      </a:r>
                    </a:p>
                  </a:txBody>
                  <a:tcPr marL="9028" marR="9028" marT="9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Há a capacidade de controlar e medir. O processo possui indicadores, mas ainda não são utilizados para subsidiar a melhoria do processo.</a:t>
                      </a:r>
                    </a:p>
                  </a:txBody>
                  <a:tcPr marL="9028" marR="9028" marT="9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706294"/>
                  </a:ext>
                </a:extLst>
              </a:tr>
              <a:tr h="10914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Otimizado ou Inovador</a:t>
                      </a:r>
                    </a:p>
                  </a:txBody>
                  <a:tcPr marL="9028" marR="9028" marT="9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O processo está automatizado e possui indicadores que são medidos constantemente, retroalimentam a melhoria do processo e estão alinhados aos objetivos estratégicos.</a:t>
                      </a:r>
                    </a:p>
                  </a:txBody>
                  <a:tcPr marL="9028" marR="9028" marT="90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112068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3CE26A6F-73A3-4AB9-9F0E-DA05136A0D0B}"/>
              </a:ext>
            </a:extLst>
          </p:cNvPr>
          <p:cNvSpPr txBox="1"/>
          <p:nvPr/>
        </p:nvSpPr>
        <p:spPr>
          <a:xfrm>
            <a:off x="3674075" y="3800229"/>
            <a:ext cx="18877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chemeClr val="bg1"/>
                </a:solidFill>
              </a:rPr>
              <a:t>(E SEUS </a:t>
            </a:r>
            <a:r>
              <a:rPr lang="pt-BR" sz="1400" b="1" dirty="0">
                <a:solidFill>
                  <a:schemeClr val="bg1"/>
                </a:solidFill>
              </a:rPr>
              <a:t>RISCOS)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EF497A9-DAA4-4F19-9066-A22B9DF26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28" y="2298399"/>
            <a:ext cx="5468397" cy="364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0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1612344" y="858586"/>
            <a:ext cx="9858154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gerenciar os meus processos (benefícios)?</a:t>
            </a:r>
            <a:endParaRPr lang="en-US" sz="3400" b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E6E047B-FF7F-4A1D-8A92-1AD3C85EC707}"/>
              </a:ext>
            </a:extLst>
          </p:cNvPr>
          <p:cNvSpPr/>
          <p:nvPr/>
        </p:nvSpPr>
        <p:spPr>
          <a:xfrm>
            <a:off x="463438" y="1640493"/>
            <a:ext cx="2675860" cy="180753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/>
              <a:t>Documentar, perpetuar e difundir o conhecimento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B9D2BC6-5351-4B0D-91EA-29CF94CD5372}"/>
              </a:ext>
            </a:extLst>
          </p:cNvPr>
          <p:cNvSpPr/>
          <p:nvPr/>
        </p:nvSpPr>
        <p:spPr>
          <a:xfrm>
            <a:off x="8005304" y="1935000"/>
            <a:ext cx="2314355" cy="14433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/>
              <a:t>Padronizar a execução das atividades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A1D0166-A945-4012-9A3C-196CB6224EE6}"/>
              </a:ext>
            </a:extLst>
          </p:cNvPr>
          <p:cNvSpPr/>
          <p:nvPr/>
        </p:nvSpPr>
        <p:spPr>
          <a:xfrm>
            <a:off x="4333608" y="1964153"/>
            <a:ext cx="2477386" cy="14433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/>
              <a:t>Aumentar a produtividade e capacidade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27FE076-7665-4B59-BFBF-051A2DD52A87}"/>
              </a:ext>
            </a:extLst>
          </p:cNvPr>
          <p:cNvSpPr/>
          <p:nvPr/>
        </p:nvSpPr>
        <p:spPr>
          <a:xfrm>
            <a:off x="2619200" y="3506469"/>
            <a:ext cx="2023732" cy="11775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/>
              <a:t>Melhorar a qualidade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3F6C0046-C99A-4C9C-85BC-F964DEDC589F}"/>
              </a:ext>
            </a:extLst>
          </p:cNvPr>
          <p:cNvSpPr/>
          <p:nvPr/>
        </p:nvSpPr>
        <p:spPr>
          <a:xfrm>
            <a:off x="8097002" y="5324110"/>
            <a:ext cx="2675860" cy="1064579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/>
              <a:t>Subsidiar a gestão de riscos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23E1678-BBB5-4F7D-B5C7-7901E1DE59C7}"/>
              </a:ext>
            </a:extLst>
          </p:cNvPr>
          <p:cNvSpPr/>
          <p:nvPr/>
        </p:nvSpPr>
        <p:spPr>
          <a:xfrm>
            <a:off x="9247236" y="3528610"/>
            <a:ext cx="2477386" cy="133638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/>
              <a:t>Aperfeiçoar a estrutura organizacional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D495107-19A7-4649-BA88-6271D8E4A5FB}"/>
              </a:ext>
            </a:extLst>
          </p:cNvPr>
          <p:cNvSpPr/>
          <p:nvPr/>
        </p:nvSpPr>
        <p:spPr>
          <a:xfrm>
            <a:off x="603427" y="5104362"/>
            <a:ext cx="3730181" cy="1504076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/>
              <a:t>Automatizar e melhorar os processos por meio de sistemas de informação (TI)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A8DADEE-F94C-4504-8EB0-0853E9724C08}"/>
              </a:ext>
            </a:extLst>
          </p:cNvPr>
          <p:cNvSpPr/>
          <p:nvPr/>
        </p:nvSpPr>
        <p:spPr>
          <a:xfrm>
            <a:off x="4838483" y="5188210"/>
            <a:ext cx="2477386" cy="13363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/>
              <a:t>Identificar e gerir competências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29A6195-681E-4000-B2A4-C2E8BA3B9932}"/>
              </a:ext>
            </a:extLst>
          </p:cNvPr>
          <p:cNvSpPr/>
          <p:nvPr/>
        </p:nvSpPr>
        <p:spPr>
          <a:xfrm>
            <a:off x="5920873" y="3506469"/>
            <a:ext cx="2176129" cy="125995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/>
              <a:t>Subsidiar a gestão </a:t>
            </a:r>
            <a:r>
              <a:rPr lang="pt-BR" sz="2000" b="1" err="1"/>
              <a:t>projetizada</a:t>
            </a:r>
            <a:endParaRPr lang="pt-BR" sz="2000" b="1"/>
          </a:p>
        </p:txBody>
      </p:sp>
    </p:spTree>
    <p:extLst>
      <p:ext uri="{BB962C8B-B14F-4D97-AF65-F5344CB8AC3E}">
        <p14:creationId xmlns:p14="http://schemas.microsoft.com/office/powerpoint/2010/main" val="2788254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89550"/>
            <a:ext cx="11481847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Gestão e acompanhamento do gerenciamento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1C50D8D-AF50-410E-A101-23A3108E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48" y="1540083"/>
            <a:ext cx="5283835" cy="258081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AEA9951-E9F1-4EBF-ADD9-95E4D93FB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4193967"/>
            <a:ext cx="117252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58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72903" y="964259"/>
            <a:ext cx="11919097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>
                <a:latin typeface="Arial" panose="020B0604020202020204" pitchFamily="34" charset="0"/>
                <a:cs typeface="Arial" panose="020B0604020202020204" pitchFamily="34" charset="0"/>
              </a:rPr>
              <a:t>1. Planejar gerenciamento do processo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C2FCDE8-3EEB-4FD3-B33F-59B33D6BD43F}"/>
              </a:ext>
            </a:extLst>
          </p:cNvPr>
          <p:cNvSpPr/>
          <p:nvPr/>
        </p:nvSpPr>
        <p:spPr>
          <a:xfrm>
            <a:off x="893135" y="1829113"/>
            <a:ext cx="10857613" cy="2642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pt-BR" sz="26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objetivos da etapa de planejamento são os seguintes: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pt-BR" sz="26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600" b="1">
                <a:solidFill>
                  <a:schemeClr val="tx1"/>
                </a:solidFill>
                <a:ea typeface="Calibri" panose="020F0502020204030204" pitchFamily="34" charset="0"/>
                <a:cs typeface="Arial"/>
              </a:rPr>
              <a:t>Formar o Grupo de Gerenciamento de Processo (GGP);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6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2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Estabelecer o Plano de Gerenciamento do Processo (PGP), com a definição de um </a:t>
            </a:r>
            <a:r>
              <a:rPr lang="pt-BR" sz="2600" b="1" u="sng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cronograma</a:t>
            </a:r>
            <a:r>
              <a:rPr lang="pt-BR" sz="2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os trabalhos.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DD9E4FF-B1DF-40F2-B093-8603BC302C1D}"/>
              </a:ext>
            </a:extLst>
          </p:cNvPr>
          <p:cNvSpPr/>
          <p:nvPr/>
        </p:nvSpPr>
        <p:spPr>
          <a:xfrm>
            <a:off x="893134" y="4955764"/>
            <a:ext cx="10857613" cy="11631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t-BR" sz="2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Nesta etapa, deve-se verificar a eventual existência de referenciais precedentes sobre o processo a ser gerenciado, tais como manuais sobre o processo, fluxos e mapeamentos prévios, a interferirem sensivelmente na estimativa do cronograma do projeto. </a:t>
            </a:r>
            <a:endParaRPr lang="pt-BR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D83F3F-09FF-4EBE-98AB-3C05DE5C4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997" y="4035166"/>
            <a:ext cx="902881" cy="3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79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72903" y="964259"/>
            <a:ext cx="11919097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Conhecer processo</a:t>
            </a:r>
            <a:endParaRPr lang="en-US" sz="3400" b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7C0FFE9-1E75-4277-9348-6DB8BDB63ADF}"/>
              </a:ext>
            </a:extLst>
          </p:cNvPr>
          <p:cNvSpPr/>
          <p:nvPr/>
        </p:nvSpPr>
        <p:spPr>
          <a:xfrm>
            <a:off x="579722" y="1637413"/>
            <a:ext cx="4991737" cy="516243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SzPts val="1200"/>
            </a:pPr>
            <a:r>
              <a:rPr lang="pt-BR" sz="22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1. Levantar informações sobre o processo</a:t>
            </a:r>
          </a:p>
          <a:p>
            <a:pPr lv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SzPts val="1200"/>
            </a:pPr>
            <a:endParaRPr lang="pt-BR" b="1">
              <a:solidFill>
                <a:srgbClr val="1F3763"/>
              </a:solidFill>
              <a:latin typeface="Calibri" panose="020F05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900"/>
              <a:t>Entender o </a:t>
            </a:r>
            <a:r>
              <a:rPr lang="pt-BR" sz="1900" u="sng"/>
              <a:t>ambiente e o contexto </a:t>
            </a:r>
            <a:r>
              <a:rPr lang="pt-BR" sz="1900"/>
              <a:t>do processo;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900"/>
              <a:t>Identificar os </a:t>
            </a:r>
            <a:r>
              <a:rPr lang="pt-BR" sz="1900" u="sng"/>
              <a:t>normativos</a:t>
            </a:r>
            <a:r>
              <a:rPr lang="pt-BR" sz="1900"/>
              <a:t> que referendam sua execução;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900"/>
              <a:t>Compreender a relação do processo com os </a:t>
            </a:r>
            <a:r>
              <a:rPr lang="pt-BR" sz="1900" u="sng"/>
              <a:t>objetivos da organização</a:t>
            </a:r>
            <a:r>
              <a:rPr lang="pt-BR" sz="190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900"/>
              <a:t>Identificar </a:t>
            </a:r>
            <a:r>
              <a:rPr lang="pt-BR" sz="1900" u="sng"/>
              <a:t>as entradas </a:t>
            </a:r>
            <a:r>
              <a:rPr lang="pt-BR" sz="1900" i="1" u="sng"/>
              <a:t>(inputs) </a:t>
            </a:r>
            <a:r>
              <a:rPr lang="pt-BR" sz="1900" u="sng"/>
              <a:t>e saídas </a:t>
            </a:r>
            <a:r>
              <a:rPr lang="pt-BR" sz="1900" i="1" u="sng"/>
              <a:t>(outputs)</a:t>
            </a:r>
            <a:r>
              <a:rPr lang="pt-BR" sz="1900"/>
              <a:t> do processo;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900"/>
              <a:t>Identificar os </a:t>
            </a:r>
            <a:r>
              <a:rPr lang="pt-BR" sz="1900" u="sng"/>
              <a:t>papéis e atribuições</a:t>
            </a:r>
            <a:r>
              <a:rPr lang="pt-BR" sz="1900"/>
              <a:t> de cada unidade no processo;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900"/>
              <a:t>Identificar os </a:t>
            </a:r>
            <a:r>
              <a:rPr lang="pt-BR" sz="1900" u="sng"/>
              <a:t>prazos</a:t>
            </a:r>
            <a:r>
              <a:rPr lang="pt-BR" sz="1900"/>
              <a:t> para cumprimento;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900"/>
              <a:t>Identificar os </a:t>
            </a:r>
            <a:r>
              <a:rPr lang="pt-BR" sz="1900" u="sng"/>
              <a:t>sistemas</a:t>
            </a:r>
            <a:r>
              <a:rPr lang="pt-BR" sz="1900"/>
              <a:t> utilizados;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900"/>
              <a:t>Identificar a existência de </a:t>
            </a:r>
            <a:r>
              <a:rPr lang="pt-BR" sz="1900" u="sng"/>
              <a:t>indicadores e metas </a:t>
            </a:r>
            <a:r>
              <a:rPr lang="pt-BR" sz="1900"/>
              <a:t>do processo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900"/>
              <a:t>Identificar quem são os </a:t>
            </a:r>
            <a:r>
              <a:rPr lang="pt-BR" sz="1900" u="sng"/>
              <a:t>clientes</a:t>
            </a:r>
            <a:r>
              <a:rPr lang="pt-BR" sz="1900"/>
              <a:t> do processo.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0421350-2774-4714-B340-F9F15ED7CBED}"/>
              </a:ext>
            </a:extLst>
          </p:cNvPr>
          <p:cNvSpPr/>
          <p:nvPr/>
        </p:nvSpPr>
        <p:spPr>
          <a:xfrm>
            <a:off x="5905343" y="1667796"/>
            <a:ext cx="628665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SzPts val="1200"/>
              <a:tabLst>
                <a:tab pos="1350645" algn="l"/>
              </a:tabLst>
            </a:pPr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2. Desenho do processo (mapear o processo atual “</a:t>
            </a:r>
            <a:r>
              <a:rPr lang="pt-BR" sz="2000" b="1" i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as </a:t>
            </a:r>
            <a:r>
              <a:rPr lang="pt-BR" sz="2000" b="1" i="1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is</a:t>
            </a:r>
            <a:r>
              <a:rPr lang="pt-BR" sz="20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”)</a:t>
            </a:r>
            <a:endParaRPr lang="pt-BR" sz="2000" b="1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6CED74C-79E3-4B37-BFDC-C61BD6C640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51" y="2390414"/>
            <a:ext cx="5481052" cy="2213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129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72903" y="964259"/>
            <a:ext cx="11919097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>
                <a:latin typeface="Arial" panose="020B0604020202020204" pitchFamily="34" charset="0"/>
                <a:cs typeface="Arial" panose="020B0604020202020204" pitchFamily="34" charset="0"/>
              </a:rPr>
              <a:t>3. Analisar processo e riscos (1ª etapa)</a:t>
            </a:r>
            <a:endParaRPr lang="en-US" sz="3400" b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69A24ED-3594-4F11-AC88-50FAAA811CAE}"/>
              </a:ext>
            </a:extLst>
          </p:cNvPr>
          <p:cNvSpPr txBox="1"/>
          <p:nvPr/>
        </p:nvSpPr>
        <p:spPr>
          <a:xfrm>
            <a:off x="559984" y="1913860"/>
            <a:ext cx="4274296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accent1">
                    <a:lumMod val="75000"/>
                  </a:schemeClr>
                </a:solidFill>
              </a:rPr>
              <a:t>1. Identificar os problemas:</a:t>
            </a:r>
          </a:p>
          <a:p>
            <a:endParaRPr lang="pt-BR"/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atividades que possam ser redundantes;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desempenho do processo;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atividades que não atendam requisitos legais;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produtos que não possuam qualidade;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atividades ou regras que estejam fora de controle;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atividades ou produtos que não façam sentido;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atividades que não proporcionem valor real ao próprio processo ou seu beneficiário;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sistemas da informação utilizados.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5E5ADF-46E0-4E19-9C6C-03DAA88C7EDE}"/>
              </a:ext>
            </a:extLst>
          </p:cNvPr>
          <p:cNvSpPr txBox="1"/>
          <p:nvPr/>
        </p:nvSpPr>
        <p:spPr>
          <a:xfrm>
            <a:off x="6232451" y="3180786"/>
            <a:ext cx="552862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accent1">
                    <a:lumMod val="75000"/>
                  </a:schemeClr>
                </a:solidFill>
              </a:rPr>
              <a:t>2. Identificar as causas e consequências dos problemas:</a:t>
            </a:r>
          </a:p>
          <a:p>
            <a:endParaRPr lang="pt-BR" sz="1600"/>
          </a:p>
          <a:p>
            <a:r>
              <a:rPr lang="pt-BR"/>
              <a:t>Técnicas como a da árvore de problemas</a:t>
            </a:r>
            <a:r>
              <a:rPr lang="pt-BR" baseline="30000"/>
              <a:t>, </a:t>
            </a:r>
            <a:r>
              <a:rPr lang="pt-BR" i="1"/>
              <a:t>brainstorming e SWOT </a:t>
            </a:r>
            <a:r>
              <a:rPr lang="pt-BR"/>
              <a:t>podem ser empregadas nesse exercício de identificação. </a:t>
            </a:r>
          </a:p>
          <a:p>
            <a:endParaRPr lang="pt-BR" sz="1600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B7585116-6441-4484-B4E6-4AC7427184B7}"/>
              </a:ext>
            </a:extLst>
          </p:cNvPr>
          <p:cNvSpPr/>
          <p:nvPr/>
        </p:nvSpPr>
        <p:spPr>
          <a:xfrm>
            <a:off x="5050465" y="3753293"/>
            <a:ext cx="818707" cy="577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997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72903" y="964259"/>
            <a:ext cx="11919097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3. Analisar processo e riscos (2ª etapa)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DD6CAC-A066-4AE8-B4C9-B534F91C0344}"/>
              </a:ext>
            </a:extLst>
          </p:cNvPr>
          <p:cNvSpPr txBox="1"/>
          <p:nvPr/>
        </p:nvSpPr>
        <p:spPr>
          <a:xfrm>
            <a:off x="354646" y="2508199"/>
            <a:ext cx="4604814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b="1">
                <a:solidFill>
                  <a:schemeClr val="accent1">
                    <a:lumMod val="75000"/>
                  </a:schemeClr>
                </a:solidFill>
              </a:rPr>
              <a:t>3. Identificar riscos</a:t>
            </a:r>
          </a:p>
          <a:p>
            <a:endParaRPr lang="pt-BR" sz="3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3200" b="1">
                <a:solidFill>
                  <a:schemeClr val="accent1">
                    <a:lumMod val="75000"/>
                  </a:schemeClr>
                </a:solidFill>
              </a:rPr>
              <a:t>4. Avaliar riscos</a:t>
            </a:r>
          </a:p>
          <a:p>
            <a:endParaRPr lang="pt-BR" sz="3200" b="1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3200" b="1">
                <a:solidFill>
                  <a:schemeClr val="accent1">
                    <a:lumMod val="75000"/>
                  </a:schemeClr>
                </a:solidFill>
              </a:rPr>
              <a:t>5. Tratar riscos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844A9DD-5B75-43ED-974B-849840E2A4D3}"/>
              </a:ext>
            </a:extLst>
          </p:cNvPr>
          <p:cNvSpPr txBox="1"/>
          <p:nvPr/>
        </p:nvSpPr>
        <p:spPr>
          <a:xfrm>
            <a:off x="6650094" y="2287121"/>
            <a:ext cx="4001377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pt-BR" sz="2200" b="1">
                <a:solidFill>
                  <a:schemeClr val="accent1">
                    <a:lumMod val="75000"/>
                  </a:schemeClr>
                </a:solidFill>
              </a:rPr>
              <a:t>6. Elaborar plano de ação </a:t>
            </a:r>
            <a:r>
              <a:rPr lang="pt-BR" sz="2200" b="1" u="sng">
                <a:solidFill>
                  <a:schemeClr val="accent1">
                    <a:lumMod val="75000"/>
                  </a:schemeClr>
                </a:solidFill>
              </a:rPr>
              <a:t>(medidas de tratamento)</a:t>
            </a:r>
          </a:p>
          <a:p>
            <a:endParaRPr lang="pt-BR" sz="2200"/>
          </a:p>
          <a:p>
            <a:r>
              <a:rPr lang="pt-BR" sz="2200"/>
              <a:t>a) O que fazer?</a:t>
            </a:r>
          </a:p>
          <a:p>
            <a:r>
              <a:rPr lang="pt-BR" sz="2200"/>
              <a:t>b) </a:t>
            </a:r>
            <a:r>
              <a:rPr lang="pt-BR" sz="2200" err="1"/>
              <a:t>Por-que</a:t>
            </a:r>
            <a:r>
              <a:rPr lang="pt-BR" sz="2200"/>
              <a:t> fazer?</a:t>
            </a:r>
          </a:p>
          <a:p>
            <a:r>
              <a:rPr lang="pt-BR" sz="2200"/>
              <a:t>c) Quem será o responsável por fazer?</a:t>
            </a:r>
          </a:p>
          <a:p>
            <a:r>
              <a:rPr lang="pt-BR" sz="2200"/>
              <a:t>c) Qual será a extensão ou abrangência?</a:t>
            </a:r>
          </a:p>
          <a:p>
            <a:r>
              <a:rPr lang="pt-BR" sz="2200"/>
              <a:t>d) Quando? </a:t>
            </a:r>
          </a:p>
          <a:p>
            <a:r>
              <a:rPr lang="pt-BR" sz="2200"/>
              <a:t>e) Como será feito?</a:t>
            </a:r>
          </a:p>
          <a:p>
            <a:r>
              <a:rPr lang="pt-BR" sz="2200"/>
              <a:t>f) Qual o custo?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5F7A5598-4B23-4846-8CD7-F2D0136B1C57}"/>
              </a:ext>
            </a:extLst>
          </p:cNvPr>
          <p:cNvSpPr/>
          <p:nvPr/>
        </p:nvSpPr>
        <p:spPr>
          <a:xfrm>
            <a:off x="5329856" y="3873021"/>
            <a:ext cx="949842" cy="577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167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72903" y="964259"/>
            <a:ext cx="11919097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>
                <a:latin typeface="Arial" panose="020B0604020202020204" pitchFamily="34" charset="0"/>
                <a:cs typeface="Arial" panose="020B0604020202020204" pitchFamily="34" charset="0"/>
              </a:rPr>
              <a:t>3. Analisar processo e riscos (3ª etapa)</a:t>
            </a:r>
            <a:endParaRPr lang="en-US" sz="3400" b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5DD6CAC-A066-4AE8-B4C9-B534F91C0344}"/>
              </a:ext>
            </a:extLst>
          </p:cNvPr>
          <p:cNvSpPr txBox="1"/>
          <p:nvPr/>
        </p:nvSpPr>
        <p:spPr>
          <a:xfrm>
            <a:off x="320121" y="1812507"/>
            <a:ext cx="4639339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>
                <a:solidFill>
                  <a:schemeClr val="accent1">
                    <a:lumMod val="75000"/>
                  </a:schemeClr>
                </a:solidFill>
              </a:rPr>
              <a:t>7. Elaborar propostas de melhorias para o processo</a:t>
            </a:r>
          </a:p>
          <a:p>
            <a:endParaRPr lang="pt-BR" sz="2200"/>
          </a:p>
          <a:p>
            <a:pPr marL="342900" lvl="0" indent="-342900">
              <a:buFont typeface="+mj-lt"/>
              <a:buAutoNum type="alphaLcParenR"/>
            </a:pPr>
            <a:r>
              <a:rPr lang="pt-BR" sz="2200"/>
              <a:t>atualização de normativo;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200"/>
              <a:t>atualização de documentação operacional;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200"/>
              <a:t>atualização ou desenvolvimento de sistemas;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200"/>
              <a:t>atualização de organograma;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200"/>
              <a:t>alterações de layout físico;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200"/>
              <a:t>construção de painel para o indicador de desempenho;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200"/>
              <a:t>revisão do quantitativo de recursos;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200"/>
              <a:t>treinamentos e capacitações;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844A9DD-5B75-43ED-974B-849840E2A4D3}"/>
              </a:ext>
            </a:extLst>
          </p:cNvPr>
          <p:cNvSpPr txBox="1"/>
          <p:nvPr/>
        </p:nvSpPr>
        <p:spPr>
          <a:xfrm>
            <a:off x="6650094" y="2287121"/>
            <a:ext cx="4001377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r>
              <a:rPr lang="pt-BR" sz="2200" b="1">
                <a:solidFill>
                  <a:schemeClr val="accent1">
                    <a:lumMod val="75000"/>
                  </a:schemeClr>
                </a:solidFill>
              </a:rPr>
              <a:t>8. Complementar plano de ação </a:t>
            </a:r>
            <a:r>
              <a:rPr lang="pt-BR" sz="2200" b="1" u="sng">
                <a:solidFill>
                  <a:schemeClr val="accent1">
                    <a:lumMod val="75000"/>
                  </a:schemeClr>
                </a:solidFill>
              </a:rPr>
              <a:t>(melhorias para o processo)</a:t>
            </a:r>
          </a:p>
          <a:p>
            <a:endParaRPr lang="pt-BR" sz="2200"/>
          </a:p>
          <a:p>
            <a:r>
              <a:rPr lang="pt-BR" sz="2200"/>
              <a:t>a) O que fazer?</a:t>
            </a:r>
          </a:p>
          <a:p>
            <a:r>
              <a:rPr lang="pt-BR" sz="2200"/>
              <a:t>b) </a:t>
            </a:r>
            <a:r>
              <a:rPr lang="pt-BR" sz="2200" err="1"/>
              <a:t>Por-que</a:t>
            </a:r>
            <a:r>
              <a:rPr lang="pt-BR" sz="2200"/>
              <a:t> fazer?</a:t>
            </a:r>
          </a:p>
          <a:p>
            <a:r>
              <a:rPr lang="pt-BR" sz="2200"/>
              <a:t>c) Quem será o responsável por fazer?</a:t>
            </a:r>
          </a:p>
          <a:p>
            <a:r>
              <a:rPr lang="pt-BR" sz="2200"/>
              <a:t>c) Qual será a extensão ou abrangência?</a:t>
            </a:r>
          </a:p>
          <a:p>
            <a:r>
              <a:rPr lang="pt-BR" sz="2200"/>
              <a:t>d) Quando? </a:t>
            </a:r>
          </a:p>
          <a:p>
            <a:r>
              <a:rPr lang="pt-BR" sz="2200"/>
              <a:t>e) Como será feito?</a:t>
            </a:r>
          </a:p>
          <a:p>
            <a:r>
              <a:rPr lang="pt-BR" sz="2200"/>
              <a:t>f) Qual o custo?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5F7A5598-4B23-4846-8CD7-F2D0136B1C57}"/>
              </a:ext>
            </a:extLst>
          </p:cNvPr>
          <p:cNvSpPr/>
          <p:nvPr/>
        </p:nvSpPr>
        <p:spPr>
          <a:xfrm>
            <a:off x="5329856" y="3873021"/>
            <a:ext cx="949842" cy="577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179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60F2225-5927-4027-91CC-DEC92F9D8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95" y="927452"/>
            <a:ext cx="7375929" cy="345134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C7AF93A-1AD1-4A62-93FE-9CFBB2D541D7}"/>
              </a:ext>
            </a:extLst>
          </p:cNvPr>
          <p:cNvSpPr/>
          <p:nvPr/>
        </p:nvSpPr>
        <p:spPr>
          <a:xfrm>
            <a:off x="1286166" y="2992791"/>
            <a:ext cx="1951074" cy="34024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E0D19C4-6CC3-4DE9-AA7E-32A323DF1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4504439"/>
            <a:ext cx="10134600" cy="203835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2650E46-B283-4D8F-B274-E6B308642B3F}"/>
              </a:ext>
            </a:extLst>
          </p:cNvPr>
          <p:cNvSpPr txBox="1"/>
          <p:nvPr/>
        </p:nvSpPr>
        <p:spPr>
          <a:xfrm>
            <a:off x="5160334" y="801812"/>
            <a:ext cx="1871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/>
              <a:t>Plano de 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4A7CB3-0B4A-4076-A2AD-6F9908D640E5}"/>
              </a:ext>
            </a:extLst>
          </p:cNvPr>
          <p:cNvSpPr txBox="1"/>
          <p:nvPr/>
        </p:nvSpPr>
        <p:spPr>
          <a:xfrm>
            <a:off x="9080938" y="1406630"/>
            <a:ext cx="26170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600"/>
              <a:t>Medidas de tratamento de risco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26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600"/>
              <a:t>Melhorias do processo</a:t>
            </a:r>
          </a:p>
        </p:txBody>
      </p:sp>
    </p:spTree>
    <p:extLst>
      <p:ext uri="{BB962C8B-B14F-4D97-AF65-F5344CB8AC3E}">
        <p14:creationId xmlns:p14="http://schemas.microsoft.com/office/powerpoint/2010/main" val="498737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72903" y="964259"/>
            <a:ext cx="11919097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>
                <a:latin typeface="Arial" panose="020B0604020202020204" pitchFamily="34" charset="0"/>
                <a:cs typeface="Arial" panose="020B0604020202020204" pitchFamily="34" charset="0"/>
              </a:rPr>
              <a:t>4. Transformar processo</a:t>
            </a:r>
            <a:endParaRPr lang="en-US" sz="3400" b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9B94707-FF9A-4B92-8FFE-C7D832A3103E}"/>
              </a:ext>
            </a:extLst>
          </p:cNvPr>
          <p:cNvSpPr txBox="1"/>
          <p:nvPr/>
        </p:nvSpPr>
        <p:spPr>
          <a:xfrm>
            <a:off x="272903" y="1734230"/>
            <a:ext cx="5287925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>
                <a:solidFill>
                  <a:schemeClr val="accent1">
                    <a:lumMod val="75000"/>
                  </a:schemeClr>
                </a:solidFill>
              </a:rPr>
              <a:t>1. Redesenhar processo</a:t>
            </a:r>
          </a:p>
          <a:p>
            <a:endParaRPr lang="pt-BR" sz="2400"/>
          </a:p>
          <a:p>
            <a:pPr marL="342900" lvl="0" indent="-342900">
              <a:buFont typeface="+mj-lt"/>
              <a:buAutoNum type="alphaLcParenR"/>
            </a:pPr>
            <a:r>
              <a:rPr lang="pt-BR" sz="2200"/>
              <a:t>Resenho do novo processo deve considerar os níveis de detalhe apropriados;</a:t>
            </a:r>
          </a:p>
          <a:p>
            <a:pPr marL="342900" lvl="0" indent="-342900">
              <a:buFont typeface="+mj-lt"/>
              <a:buAutoNum type="alphaLcParenR"/>
            </a:pPr>
            <a:endParaRPr lang="pt-BR" sz="2200"/>
          </a:p>
          <a:p>
            <a:pPr marL="342900" lvl="0" indent="-342900">
              <a:buFont typeface="+mj-lt"/>
              <a:buAutoNum type="alphaLcParenR"/>
            </a:pPr>
            <a:r>
              <a:rPr lang="pt-BR" sz="2200"/>
              <a:t>Devem ser definidos os fluxos de trabalho e suas dependências;</a:t>
            </a:r>
          </a:p>
          <a:p>
            <a:pPr marL="342900" lvl="0" indent="-342900">
              <a:buFont typeface="+mj-lt"/>
              <a:buAutoNum type="alphaLcParenR"/>
            </a:pPr>
            <a:endParaRPr lang="pt-BR" sz="2200"/>
          </a:p>
          <a:p>
            <a:pPr marL="342900" lvl="0" indent="-342900">
              <a:buFont typeface="+mj-lt"/>
              <a:buAutoNum type="alphaLcParenR"/>
            </a:pPr>
            <a:r>
              <a:rPr lang="pt-BR" sz="2200"/>
              <a:t>Devem ser definidas as regras que controlam as atividades;</a:t>
            </a:r>
          </a:p>
          <a:p>
            <a:pPr marL="342900" lvl="0" indent="-342900">
              <a:buFont typeface="+mj-lt"/>
              <a:buAutoNum type="alphaLcParenR"/>
            </a:pPr>
            <a:endParaRPr lang="pt-BR" sz="2200"/>
          </a:p>
          <a:p>
            <a:pPr marL="342900" lvl="0" indent="-342900">
              <a:buFont typeface="+mj-lt"/>
              <a:buAutoNum type="alphaLcParenR"/>
            </a:pPr>
            <a:r>
              <a:rPr lang="pt-BR" sz="2200"/>
              <a:t>Devem ser consideras as melhorias de fácil e rápido implementação.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D9C8838-77BE-46AD-9230-BA3D74F88C4D}"/>
              </a:ext>
            </a:extLst>
          </p:cNvPr>
          <p:cNvSpPr txBox="1"/>
          <p:nvPr/>
        </p:nvSpPr>
        <p:spPr>
          <a:xfrm>
            <a:off x="7553862" y="2113635"/>
            <a:ext cx="4001377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>
                <a:solidFill>
                  <a:schemeClr val="accent1">
                    <a:lumMod val="75000"/>
                  </a:schemeClr>
                </a:solidFill>
              </a:rPr>
              <a:t>2. Executar Plano de Ação</a:t>
            </a:r>
          </a:p>
          <a:p>
            <a:endParaRPr lang="pt-BR" sz="2400"/>
          </a:p>
          <a:p>
            <a:pPr marL="342900" lvl="0" indent="-342900">
              <a:buFont typeface="+mj-lt"/>
              <a:buAutoNum type="alphaLcParenR"/>
            </a:pPr>
            <a:r>
              <a:rPr lang="pt-BR" sz="2400"/>
              <a:t>Gerenciamento de mudança;</a:t>
            </a:r>
          </a:p>
          <a:p>
            <a:pPr marL="342900" lvl="0" indent="-342900">
              <a:buFont typeface="+mj-lt"/>
              <a:buAutoNum type="alphaLcParenR"/>
            </a:pPr>
            <a:endParaRPr lang="pt-BR" sz="2400"/>
          </a:p>
          <a:p>
            <a:pPr marL="342900" lvl="0" indent="-342900">
              <a:buFont typeface="+mj-lt"/>
              <a:buAutoNum type="alphaLcParenR"/>
            </a:pPr>
            <a:r>
              <a:rPr lang="pt-BR" sz="2400"/>
              <a:t>Implementação das melhorias;</a:t>
            </a:r>
          </a:p>
          <a:p>
            <a:pPr marL="342900" lvl="0" indent="-342900">
              <a:buFont typeface="+mj-lt"/>
              <a:buAutoNum type="alphaLcParenR"/>
            </a:pPr>
            <a:endParaRPr lang="pt-BR" sz="2400"/>
          </a:p>
          <a:p>
            <a:pPr marL="342900" lvl="0" indent="-342900">
              <a:buFont typeface="+mj-lt"/>
              <a:buAutoNum type="alphaLcParenR"/>
            </a:pPr>
            <a:r>
              <a:rPr lang="pt-BR" sz="2400"/>
              <a:t>Simulação do processo futuro</a:t>
            </a:r>
            <a:r>
              <a:rPr lang="pt-BR"/>
              <a:t>.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CBE2165F-4471-4F89-B903-C2C8567F963E}"/>
              </a:ext>
            </a:extLst>
          </p:cNvPr>
          <p:cNvSpPr/>
          <p:nvPr/>
        </p:nvSpPr>
        <p:spPr>
          <a:xfrm>
            <a:off x="6096000" y="3599927"/>
            <a:ext cx="907312" cy="577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268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72903" y="964259"/>
            <a:ext cx="11919097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>
                <a:latin typeface="Arial" panose="020B0604020202020204" pitchFamily="34" charset="0"/>
                <a:cs typeface="Arial" panose="020B0604020202020204" pitchFamily="34" charset="0"/>
              </a:rPr>
              <a:t>5. Gerenciar desempenho</a:t>
            </a:r>
            <a:endParaRPr lang="en-US" sz="3400" b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318EC74-202A-4A42-B068-5F72C1E56401}"/>
              </a:ext>
            </a:extLst>
          </p:cNvPr>
          <p:cNvSpPr txBox="1"/>
          <p:nvPr/>
        </p:nvSpPr>
        <p:spPr>
          <a:xfrm>
            <a:off x="883704" y="1914983"/>
            <a:ext cx="4001377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accent1">
                    <a:lumMod val="75000"/>
                  </a:schemeClr>
                </a:solidFill>
              </a:rPr>
              <a:t>1. Definir indicadores</a:t>
            </a:r>
          </a:p>
          <a:p>
            <a:endParaRPr lang="pt-BR" sz="2000"/>
          </a:p>
          <a:p>
            <a:pPr marL="342900" lvl="0" indent="-342900">
              <a:buFont typeface="+mj-lt"/>
              <a:buAutoNum type="alphaLcParenR"/>
            </a:pPr>
            <a:r>
              <a:rPr lang="pt-BR" sz="2000"/>
              <a:t>Qual tipo de desempenho iremos avaliar? Tempo, custo, capacidade, qualidade?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/>
              <a:t>Será avaliado desempenho de custos? Em comparação com qual variável?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/>
              <a:t>Será avaliada a qualidade? Quais critérios serão considerados para definir o que é qualidade?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 sz="2000"/>
              <a:t>Será avaliada rapidez? Mas será rapidez com qualidade?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513B23-86F0-4D9D-8568-A05E8C177C1D}"/>
              </a:ext>
            </a:extLst>
          </p:cNvPr>
          <p:cNvSpPr txBox="1"/>
          <p:nvPr/>
        </p:nvSpPr>
        <p:spPr>
          <a:xfrm>
            <a:off x="6783572" y="1659802"/>
            <a:ext cx="4176243" cy="48013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pt-BR" b="1">
                <a:solidFill>
                  <a:schemeClr val="accent1">
                    <a:lumMod val="75000"/>
                  </a:schemeClr>
                </a:solidFill>
                <a:hlinkClick r:id="rId2"/>
              </a:rPr>
              <a:t>Elaborar Manual do Processo (</a:t>
            </a:r>
            <a:r>
              <a:rPr lang="pt-BR" b="1" err="1">
                <a:solidFill>
                  <a:schemeClr val="accent1">
                    <a:lumMod val="75000"/>
                  </a:schemeClr>
                </a:solidFill>
                <a:hlinkClick r:id="rId2"/>
              </a:rPr>
              <a:t>to</a:t>
            </a:r>
            <a:r>
              <a:rPr lang="pt-BR" b="1">
                <a:solidFill>
                  <a:schemeClr val="accent1">
                    <a:lumMod val="75000"/>
                  </a:schemeClr>
                </a:solidFill>
                <a:hlinkClick r:id="rId2"/>
              </a:rPr>
              <a:t> </a:t>
            </a:r>
            <a:r>
              <a:rPr lang="pt-BR" b="1" err="1">
                <a:solidFill>
                  <a:schemeClr val="accent1">
                    <a:lumMod val="75000"/>
                  </a:schemeClr>
                </a:solidFill>
                <a:hlinkClick r:id="rId2"/>
              </a:rPr>
              <a:t>be</a:t>
            </a:r>
            <a:r>
              <a:rPr lang="pt-BR" b="1">
                <a:solidFill>
                  <a:schemeClr val="accent1">
                    <a:lumMod val="75000"/>
                  </a:schemeClr>
                </a:solidFill>
                <a:hlinkClick r:id="rId2"/>
              </a:rPr>
              <a:t>)</a:t>
            </a:r>
            <a:endParaRPr lang="pt-BR" b="1">
              <a:solidFill>
                <a:schemeClr val="accent1">
                  <a:lumMod val="75000"/>
                </a:schemeClr>
              </a:solidFill>
            </a:endParaRPr>
          </a:p>
          <a:p>
            <a:endParaRPr lang="pt-BR"/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Objetivos principal e específicos;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Diagramas e fluxos;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Referências legais;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Classificação na Cadeia de Valor;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Responsável pelo processo;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Sistemas e ferramentas utilizadas;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Tempo estimado para a execução;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Produtos gerados;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Atores e executores do processo;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Competências necessárias para execução;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Detalhamento das tarefas;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Regras de negócio;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Cronograma previsto para execução;</a:t>
            </a:r>
          </a:p>
          <a:p>
            <a:pPr marL="342900" lvl="0" indent="-342900">
              <a:buFont typeface="+mj-lt"/>
              <a:buAutoNum type="alphaLcParenR"/>
            </a:pPr>
            <a:r>
              <a:rPr lang="pt-BR"/>
              <a:t>Indicadores de desempenho.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E33D65F8-2E67-4500-B12E-A4C29F0CE58A}"/>
              </a:ext>
            </a:extLst>
          </p:cNvPr>
          <p:cNvSpPr/>
          <p:nvPr/>
        </p:nvSpPr>
        <p:spPr>
          <a:xfrm>
            <a:off x="5408429" y="3482998"/>
            <a:ext cx="925032" cy="577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728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72903" y="964259"/>
            <a:ext cx="11919097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>
                <a:latin typeface="Arial" panose="020B0604020202020204" pitchFamily="34" charset="0"/>
                <a:cs typeface="Arial" panose="020B0604020202020204" pitchFamily="34" charset="0"/>
              </a:rPr>
              <a:t>Monitorar processo</a:t>
            </a:r>
            <a:endParaRPr lang="en-US" sz="3400" b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83CA7E5-FDC5-42DE-B933-5C913C36A4E5}"/>
              </a:ext>
            </a:extLst>
          </p:cNvPr>
          <p:cNvSpPr/>
          <p:nvPr/>
        </p:nvSpPr>
        <p:spPr>
          <a:xfrm>
            <a:off x="627321" y="1913860"/>
            <a:ext cx="11057860" cy="4231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 tem sido o desempenho do processo? Ainda existem gargalos?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endParaRPr lang="pt-BR" sz="24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desempenho dos processos está dentro do programado? Como se pode melhorar?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endParaRPr lang="pt-BR" sz="24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processos estão sendo executados do modo como foram modelados durante a fase de desenho? Onde existem diferenças e por que os processos estão sendo executados diferentemente?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lphaLcParenR"/>
            </a:pPr>
            <a:endParaRPr lang="pt-BR" sz="2400" b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4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papéis e responsabilidades definidos estão funcionando como previsto?</a:t>
            </a:r>
          </a:p>
        </p:txBody>
      </p:sp>
    </p:spTree>
    <p:extLst>
      <p:ext uri="{BB962C8B-B14F-4D97-AF65-F5344CB8AC3E}">
        <p14:creationId xmlns:p14="http://schemas.microsoft.com/office/powerpoint/2010/main" val="3493018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335320"/>
            <a:ext cx="11940363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Conceitos fundamentais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30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72903" y="964259"/>
            <a:ext cx="11919097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>
                <a:latin typeface="Arial" panose="020B0604020202020204" pitchFamily="34" charset="0"/>
                <a:cs typeface="Arial" panose="020B0604020202020204" pitchFamily="34" charset="0"/>
              </a:rPr>
              <a:t>Reavaliar processo</a:t>
            </a:r>
            <a:endParaRPr lang="en-US" sz="3400" b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88DB855-ABD6-40DB-AF5A-C42916687C0A}"/>
              </a:ext>
            </a:extLst>
          </p:cNvPr>
          <p:cNvSpPr/>
          <p:nvPr/>
        </p:nvSpPr>
        <p:spPr>
          <a:xfrm>
            <a:off x="646814" y="2317897"/>
            <a:ext cx="10898372" cy="24242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partir das informações obtidas na etapa de monitoramento, o processo pode ter que passar novamente por uma reavaliação. Isso significa que </a:t>
            </a:r>
            <a:r>
              <a:rPr lang="pt-BR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terá de ser realizada uma ou mais etapas do gerenciamento</a:t>
            </a:r>
            <a:r>
              <a:rPr lang="pt-BR" sz="28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 fim de que o processo possa apresentar melhores resultados.</a:t>
            </a:r>
            <a:endParaRPr lang="pt-BR" sz="28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01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72903" y="1208807"/>
            <a:ext cx="11919097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Operacionalização do gerenciamento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5" name="Rectangle 2">
            <a:hlinkClick r:id="rId2"/>
            <a:extLst>
              <a:ext uri="{FF2B5EF4-FFF2-40B4-BE49-F238E27FC236}">
                <a16:creationId xmlns:a16="http://schemas.microsoft.com/office/drawing/2014/main" id="{E82FEBFC-443F-4D3B-8C9D-3DC799D3193E}"/>
              </a:ext>
            </a:extLst>
          </p:cNvPr>
          <p:cNvSpPr txBox="1">
            <a:spLocks noChangeArrowheads="1"/>
          </p:cNvSpPr>
          <p:nvPr/>
        </p:nvSpPr>
        <p:spPr>
          <a:xfrm>
            <a:off x="821832" y="2546174"/>
            <a:ext cx="4034671" cy="1189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EAud</a:t>
            </a: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 – Plano Operacional</a:t>
            </a:r>
          </a:p>
          <a:p>
            <a:pPr algn="ctr">
              <a:defRPr/>
            </a:pP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6" name="Rectangle 2">
            <a:hlinkClick r:id="rId3"/>
            <a:extLst>
              <a:ext uri="{FF2B5EF4-FFF2-40B4-BE49-F238E27FC236}">
                <a16:creationId xmlns:a16="http://schemas.microsoft.com/office/drawing/2014/main" id="{693CA55F-8FFB-47D6-8181-149A024E335D}"/>
              </a:ext>
            </a:extLst>
          </p:cNvPr>
          <p:cNvSpPr txBox="1">
            <a:spLocks noChangeArrowheads="1"/>
          </p:cNvSpPr>
          <p:nvPr/>
        </p:nvSpPr>
        <p:spPr>
          <a:xfrm>
            <a:off x="5901072" y="2341173"/>
            <a:ext cx="5128290" cy="15426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Sistema de Gerenciamento de Processos (SGP)</a:t>
            </a:r>
            <a:endParaRPr lang="en-US" sz="3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7" name="Rectangle 2">
            <a:hlinkClick r:id="rId2"/>
            <a:extLst>
              <a:ext uri="{FF2B5EF4-FFF2-40B4-BE49-F238E27FC236}">
                <a16:creationId xmlns:a16="http://schemas.microsoft.com/office/drawing/2014/main" id="{868CFD5E-39AB-417D-BD26-5778423CA27E}"/>
              </a:ext>
            </a:extLst>
          </p:cNvPr>
          <p:cNvSpPr txBox="1">
            <a:spLocks noChangeArrowheads="1"/>
          </p:cNvSpPr>
          <p:nvPr/>
        </p:nvSpPr>
        <p:spPr>
          <a:xfrm>
            <a:off x="2839168" y="4675315"/>
            <a:ext cx="6368902" cy="10682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 dirty="0">
                <a:latin typeface="Arial" panose="020B0604020202020204" pitchFamily="34" charset="0"/>
                <a:cs typeface="Arial" panose="020B0604020202020204" pitchFamily="34" charset="0"/>
              </a:rPr>
              <a:t>Guias complementares (Indicadores e Modelagem)</a:t>
            </a:r>
          </a:p>
        </p:txBody>
      </p:sp>
    </p:spTree>
    <p:extLst>
      <p:ext uri="{BB962C8B-B14F-4D97-AF65-F5344CB8AC3E}">
        <p14:creationId xmlns:p14="http://schemas.microsoft.com/office/powerpoint/2010/main" val="3974915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F8866C2-FF84-40B3-B78D-9E90050A6766}"/>
              </a:ext>
            </a:extLst>
          </p:cNvPr>
          <p:cNvSpPr/>
          <p:nvPr/>
        </p:nvSpPr>
        <p:spPr>
          <a:xfrm>
            <a:off x="396949" y="2926929"/>
            <a:ext cx="11398101" cy="800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600" b="1" dirty="0">
                <a:solidFill>
                  <a:schemeClr val="accent1">
                    <a:lumMod val="50000"/>
                  </a:schemeClr>
                </a:solidFill>
              </a:rPr>
              <a:t>Exemplo de Manual de Processo</a:t>
            </a:r>
          </a:p>
        </p:txBody>
      </p:sp>
    </p:spTree>
    <p:extLst>
      <p:ext uri="{BB962C8B-B14F-4D97-AF65-F5344CB8AC3E}">
        <p14:creationId xmlns:p14="http://schemas.microsoft.com/office/powerpoint/2010/main" val="1171859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F8866C2-FF84-40B3-B78D-9E90050A6766}"/>
              </a:ext>
            </a:extLst>
          </p:cNvPr>
          <p:cNvSpPr/>
          <p:nvPr/>
        </p:nvSpPr>
        <p:spPr>
          <a:xfrm>
            <a:off x="396949" y="2785039"/>
            <a:ext cx="1139810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</a:rPr>
              <a:t>Escritório de Processos da CGU (CODIN/DIGOV)</a:t>
            </a:r>
          </a:p>
          <a:p>
            <a:pPr algn="ctr">
              <a:defRPr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pt-BR" sz="3000" b="1" dirty="0"/>
              <a:t>digov.codin@cgu.gov.br</a:t>
            </a:r>
          </a:p>
        </p:txBody>
      </p:sp>
    </p:spTree>
    <p:extLst>
      <p:ext uri="{BB962C8B-B14F-4D97-AF65-F5344CB8AC3E}">
        <p14:creationId xmlns:p14="http://schemas.microsoft.com/office/powerpoint/2010/main" val="318243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991293" y="953627"/>
            <a:ext cx="6209414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200" b="1">
                <a:latin typeface="Arial" panose="020B0604020202020204" pitchFamily="34" charset="0"/>
                <a:cs typeface="Arial" panose="020B0604020202020204" pitchFamily="34" charset="0"/>
              </a:rPr>
              <a:t>O que é um processo ?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FB35EB6-76B1-4B2A-B7F4-5A35FFB9ABDD}"/>
              </a:ext>
            </a:extLst>
          </p:cNvPr>
          <p:cNvSpPr/>
          <p:nvPr/>
        </p:nvSpPr>
        <p:spPr>
          <a:xfrm>
            <a:off x="535172" y="1765856"/>
            <a:ext cx="11121655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trabalho iniciado a partir de </a:t>
            </a:r>
            <a:r>
              <a:rPr lang="pt-BR" sz="22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entradas (</a:t>
            </a:r>
            <a:r>
              <a:rPr lang="pt-BR" sz="2200" b="1" i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inputs</a:t>
            </a:r>
            <a:r>
              <a:rPr lang="pt-BR" sz="22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pt-BR" sz="2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que, </a:t>
            </a:r>
            <a:r>
              <a:rPr lang="pt-BR" sz="22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consumindo recursos</a:t>
            </a:r>
            <a:r>
              <a:rPr lang="pt-BR" sz="2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lhe </a:t>
            </a:r>
            <a:r>
              <a:rPr lang="pt-BR" sz="22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agregam valor </a:t>
            </a:r>
            <a:r>
              <a:rPr lang="pt-BR" sz="2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produzir um </a:t>
            </a:r>
            <a:r>
              <a:rPr lang="pt-BR" sz="2200" b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bem, informação ou serviço desejado </a:t>
            </a:r>
            <a:r>
              <a:rPr lang="pt-BR" sz="2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(Metodologia da CGU).</a:t>
            </a:r>
            <a:endParaRPr lang="pt-BR" sz="220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D57392-03CE-40A3-8804-6B3150DFE69D}"/>
              </a:ext>
            </a:extLst>
          </p:cNvPr>
          <p:cNvSpPr txBox="1"/>
          <p:nvPr/>
        </p:nvSpPr>
        <p:spPr>
          <a:xfrm>
            <a:off x="535171" y="2805046"/>
            <a:ext cx="1112165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>
                <a:latin typeface="Calibri" panose="020F0502020204030204" pitchFamily="34" charset="0"/>
                <a:cs typeface="Arial" panose="020B0604020202020204" pitchFamily="34" charset="0"/>
              </a:rPr>
              <a:t>Processo é uma agregação de atividades e comportamentos executados por humanos ou máquinas para alcançar um ou mais resultados (CBOK).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5E4C4A-07CE-476D-83BA-1DA60568B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763" y="3844234"/>
            <a:ext cx="4876802" cy="27679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0D2D842-AC87-418B-80F4-F64A1EED8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435" y="3844234"/>
            <a:ext cx="4366438" cy="28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3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8F143CD-FC9E-42AB-9941-0338E5692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480"/>
            <a:ext cx="11234057" cy="59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7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136451" y="1134380"/>
            <a:ext cx="11919097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Hierarquia de processos</a:t>
            </a:r>
            <a:endParaRPr lang="en-US" sz="3400" b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07C5FD6-25A9-4CA4-B9CB-531F9F87D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28" y="1861770"/>
            <a:ext cx="8064915" cy="4210783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2CA6635-BB6C-488E-AE1E-3E6E92E1E599}"/>
              </a:ext>
            </a:extLst>
          </p:cNvPr>
          <p:cNvSpPr/>
          <p:nvPr/>
        </p:nvSpPr>
        <p:spPr>
          <a:xfrm>
            <a:off x="2806995" y="1871330"/>
            <a:ext cx="6528391" cy="169057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93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3513302" y="803919"/>
            <a:ext cx="4837814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200" b="1">
                <a:latin typeface="Arial" panose="020B0604020202020204" pitchFamily="34" charset="0"/>
                <a:cs typeface="Arial" panose="020B0604020202020204" pitchFamily="34" charset="0"/>
              </a:rPr>
              <a:t>Ciclo PDCA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74F324D-149B-4954-A333-E1AF2B8275BA}"/>
              </a:ext>
            </a:extLst>
          </p:cNvPr>
          <p:cNvSpPr/>
          <p:nvPr/>
        </p:nvSpPr>
        <p:spPr>
          <a:xfrm>
            <a:off x="223283" y="1381380"/>
            <a:ext cx="11578856" cy="7363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t-BR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Ciclo PDCA (</a:t>
            </a:r>
            <a:r>
              <a:rPr lang="pt-BR" sz="2000" i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</a:t>
            </a:r>
            <a:r>
              <a:rPr lang="pt-BR" sz="2000" i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Do, </a:t>
            </a:r>
            <a:r>
              <a:rPr lang="pt-BR" sz="2000" i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</a:t>
            </a:r>
            <a:r>
              <a:rPr lang="pt-BR" sz="2000" i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2000" i="1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r>
              <a:rPr lang="pt-BR" sz="20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é uma técnica aplicável a uma multiplicidade de iniciativas como melhoria de processos e desenvolvimento de projetos. Divide a atuação humana em quatro etapas:</a:t>
            </a:r>
            <a:endParaRPr lang="pt-BR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DBF58CE-23F4-4A87-8BB7-5DCE598260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43" y="2298430"/>
            <a:ext cx="8094537" cy="4327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33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1625009" y="853377"/>
            <a:ext cx="8941982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200" b="1">
                <a:latin typeface="Arial" panose="020B0604020202020204" pitchFamily="34" charset="0"/>
                <a:cs typeface="Arial" panose="020B0604020202020204" pitchFamily="34" charset="0"/>
              </a:rPr>
              <a:t>Mapeamento ou modelagem de processos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FE27A4A-7B65-462E-903F-82CFC1C8C8C3}"/>
              </a:ext>
            </a:extLst>
          </p:cNvPr>
          <p:cNvSpPr/>
          <p:nvPr/>
        </p:nvSpPr>
        <p:spPr>
          <a:xfrm>
            <a:off x="250372" y="1568621"/>
            <a:ext cx="11386457" cy="8008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t-BR" sz="2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Significa construir a representação gráfica do trabalho, indicando os elementos do processo, a relação entre os mesmos com o ambiente, como se comportam e o que executam. </a:t>
            </a:r>
            <a:endParaRPr lang="pt-BR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1CB2333-10B8-4B69-A37C-7CDDA5FA24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32" y="2522036"/>
            <a:ext cx="9784999" cy="3932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2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A9E345-ED58-4D82-BBBC-119AAAF76AA6}"/>
              </a:ext>
            </a:extLst>
          </p:cNvPr>
          <p:cNvSpPr txBox="1">
            <a:spLocks noChangeArrowheads="1"/>
          </p:cNvSpPr>
          <p:nvPr/>
        </p:nvSpPr>
        <p:spPr>
          <a:xfrm>
            <a:off x="2917373" y="1005778"/>
            <a:ext cx="6096000" cy="57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200" b="1">
                <a:latin typeface="Arial" panose="020B0604020202020204" pitchFamily="34" charset="0"/>
                <a:cs typeface="Arial" panose="020B0604020202020204" pitchFamily="34" charset="0"/>
              </a:rPr>
              <a:t>Manual do processo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AB94CCE-EFB8-499F-B325-9C1B302C052D}"/>
              </a:ext>
            </a:extLst>
          </p:cNvPr>
          <p:cNvSpPr/>
          <p:nvPr/>
        </p:nvSpPr>
        <p:spPr>
          <a:xfrm>
            <a:off x="489859" y="2322030"/>
            <a:ext cx="10951028" cy="28472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t-BR" sz="2600" b="1"/>
              <a:t>Documento que reúne todas as informações sobre o processo.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pt-BR" sz="2600" b="1"/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t-BR" sz="2600"/>
              <a:t>Contém os objetivos e a descrição do processo, suas coordenadas na cadeia de valor, os normativos relacionados, os fluxos, o detalhamento das atividades e tarefas, regras de negócio, indicadores do processo, assim como outras informações relevantes.</a:t>
            </a:r>
            <a:endParaRPr lang="pt-BR" sz="2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5355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1_w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465DB345C3DD4EAF4B67B8D324887D" ma:contentTypeVersion="15" ma:contentTypeDescription="Crie um novo documento." ma:contentTypeScope="" ma:versionID="9aac5db67f0dc399cae6b189a8662984">
  <xsd:schema xmlns:xsd="http://www.w3.org/2001/XMLSchema" xmlns:xs="http://www.w3.org/2001/XMLSchema" xmlns:p="http://schemas.microsoft.com/office/2006/metadata/properties" xmlns:ns2="93d72014-7836-4b73-8639-3bf39feb55bb" xmlns:ns3="67d0ff93-9992-4754-ba7a-dbbf76807a01" targetNamespace="http://schemas.microsoft.com/office/2006/metadata/properties" ma:root="true" ma:fieldsID="318d2e87c8353d29105c4ea3e3e26484" ns2:_="" ns3:_="">
    <xsd:import namespace="93d72014-7836-4b73-8639-3bf39feb55bb"/>
    <xsd:import namespace="67d0ff93-9992-4754-ba7a-dbbf76807a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Data_x0020_e_x0020_hora" minOccurs="0"/>
                <xsd:element ref="ns2:MediaServiceAutoKeyPoints" minOccurs="0"/>
                <xsd:element ref="ns2:MediaServiceKeyPoints" minOccurs="0"/>
                <xsd:element ref="ns2:Campo1" minOccurs="0"/>
                <xsd:element ref="ns2:Campo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2014-7836-4b73-8639-3bf39feb5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a_x0020_e_x0020_hora" ma:index="18" nillable="true" ma:displayName="Data e hora" ma:format="DateTime" ma:internalName="Data_x0020_e_x0020_hora">
      <xsd:simpleType>
        <xsd:restriction base="dms:DateTim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description="" ma:internalName="MediaServiceKeyPoints" ma:readOnly="true">
      <xsd:simpleType>
        <xsd:restriction base="dms:Note">
          <xsd:maxLength value="255"/>
        </xsd:restriction>
      </xsd:simpleType>
    </xsd:element>
    <xsd:element name="Campo1" ma:index="21" nillable="true" ma:displayName="Campo1" ma:internalName="Campo1">
      <xsd:simpleType>
        <xsd:restriction base="dms:Note">
          <xsd:maxLength value="255"/>
        </xsd:restriction>
      </xsd:simpleType>
    </xsd:element>
    <xsd:element name="Campo2" ma:index="22" nillable="true" ma:displayName="Campo2" ma:list="{93D72014-7836-4B73-8639-3BF39FEB55BB}" ma:internalName="Campo2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d0ff93-9992-4754-ba7a-dbbf76807a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a_x0020_e_x0020_hora xmlns="93d72014-7836-4b73-8639-3bf39feb55bb" xsi:nil="true"/>
    <SharedWithUsers xmlns="67d0ff93-9992-4754-ba7a-dbbf76807a01">
      <UserInfo>
        <DisplayName>Elga Pedreira Mendes</DisplayName>
        <AccountId>94</AccountId>
        <AccountType/>
      </UserInfo>
      <UserInfo>
        <DisplayName>Maria Eduarda Pacheco da Silva Olcha</DisplayName>
        <AccountId>68</AccountId>
        <AccountType/>
      </UserInfo>
    </SharedWithUsers>
    <Campo2 xmlns="93d72014-7836-4b73-8639-3bf39feb55bb"/>
    <Campo1 xmlns="93d72014-7836-4b73-8639-3bf39feb55b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8164DF-687C-4E15-A00A-7AD1C96E59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72014-7836-4b73-8639-3bf39feb55bb"/>
    <ds:schemaRef ds:uri="67d0ff93-9992-4754-ba7a-dbbf76807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656497-2C44-4944-AD08-28BB259F736C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7d0ff93-9992-4754-ba7a-dbbf76807a01"/>
    <ds:schemaRef ds:uri="93d72014-7836-4b73-8639-3bf39feb55bb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C661F5D-59EE-49D7-B44B-D0B8193905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4101</TotalTime>
  <Words>1864</Words>
  <Application>Microsoft Office PowerPoint</Application>
  <PresentationFormat>Widescreen</PresentationFormat>
  <Paragraphs>239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Symbol</vt:lpstr>
      <vt:lpstr>Wingdings</vt:lpstr>
      <vt:lpstr>modelo1_wide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Elga Pedreira Mendes</dc:creator>
  <cp:lastModifiedBy>Maria Eduarda Pacheco</cp:lastModifiedBy>
  <cp:revision>3</cp:revision>
  <dcterms:created xsi:type="dcterms:W3CDTF">2020-02-06T13:45:22Z</dcterms:created>
  <dcterms:modified xsi:type="dcterms:W3CDTF">2021-01-27T14:35:35Z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0x0101001E465DB345C3DD4EAF4B67B8D324887D</vt:lpwstr>
  </property>
</Properties>
</file>