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82" r:id="rId6"/>
    <p:sldId id="289" r:id="rId7"/>
    <p:sldId id="291" r:id="rId8"/>
    <p:sldId id="287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Francisca Santos Abrita Moro" initials="MFSAM" lastIdx="9" clrIdx="0">
    <p:extLst>
      <p:ext uri="{19B8F6BF-5375-455C-9EA6-DF929625EA0E}">
        <p15:presenceInfo xmlns:p15="http://schemas.microsoft.com/office/powerpoint/2012/main" userId="Maria Francisca Santos Abrita Mor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382D00-F3AA-40D8-A101-E6DF60B6FDC9}" v="34" dt="2020-06-24T03:12:19.714"/>
    <p1510:client id="{61227076-52B7-64D7-8E9E-65333E57F844}" v="53" dt="2020-06-30T12:52:57.6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D59684-1998-4FAF-B5EE-105C60F2C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218080-56F9-4FD6-AAE1-7DC300106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AB8FE9-A187-4E3A-B467-2C4BC0F46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F7D-F9AB-4EAF-9150-CA55112B198C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58BF93-8AAE-478A-8528-68A84EEA0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0EB36A-DFBC-48F2-8503-95086FF89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CABF-53A0-4881-9954-5C6D48F34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66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435A1C-0B70-4753-895C-954628ADC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D641F7D-3D70-42DA-935E-0593AD4BF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BE3742-441F-45F4-97DA-F63C9A7D0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F7D-F9AB-4EAF-9150-CA55112B198C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D523AE-5DFB-4D95-B73E-0C783C658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CA4C590-4DB3-4BFC-859B-40BA1C57D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CABF-53A0-4881-9954-5C6D48F34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706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336DD0C-8379-4525-BD37-D85BC51CED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55E371C-0FA7-444D-828C-1995973C8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15455C-BBA6-44D4-81CC-AAA1F35B5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F7D-F9AB-4EAF-9150-CA55112B198C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4E9692-F1E5-42AB-A705-593B7A18F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F4C27B-7D75-477E-A78C-146ADF9CB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CABF-53A0-4881-9954-5C6D48F34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4268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90313F49-4763-4D0F-9521-1B623F9ADF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1541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899B-7B30-43C9-9803-A93793920398}" type="datetimeFigureOut">
              <a:rPr lang="pt-BR" smtClean="0"/>
              <a:pPr/>
              <a:t>01/06/2021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C286-6721-4EBF-AE7F-590CA9E0FD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139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90506E-52B1-4020-88A9-889168776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9C4182-C551-418E-8422-D41245460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C873CB-0DB3-489C-9EBE-0FE9FB93A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F7D-F9AB-4EAF-9150-CA55112B198C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FE637A-CCA3-416F-A930-A318E3DEB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D7F66F-95CA-41FF-9501-E7303696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CABF-53A0-4881-9954-5C6D48F34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85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175FC9-27E7-47CC-B8C6-5C459E89D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FD6AF27-9D40-41A9-909D-4CE88C3C3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DF4A22-926B-4F48-8C67-E824D2BE6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F7D-F9AB-4EAF-9150-CA55112B198C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6E2D74-F0A1-4BE3-8A56-FAEA2AF3A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C492BF-B462-4684-8E38-F9FF3685C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CABF-53A0-4881-9954-5C6D48F34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1032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C0AC86-2586-4055-A7C8-2C989F4EB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D75483-01D7-4DFC-BF7E-517239A1A7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87A1C8-3010-4D4B-B4C7-DB12EF0BD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89F0A4C-4EC1-4DD2-AF6C-FA5AA23BD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F7D-F9AB-4EAF-9150-CA55112B198C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BA54322-CC01-4E95-A34C-F3C92AE9F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9022041-01D6-4142-9676-2555D8EF6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CABF-53A0-4881-9954-5C6D48F34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680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F1A2CB-3A7B-4003-B9D5-1FD3CE5BF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ED23C10-E872-4673-A6D9-539791D97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38C8BCE-020F-4E2B-8455-9E53844A9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575C083-564B-4FFB-9B95-3175F3F23C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EC910A6-717D-4AE3-B08E-81E2F1B48B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63A56A7-B245-4CC6-AEAD-C8430D95C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F7D-F9AB-4EAF-9150-CA55112B198C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AA69A36-041D-4C89-8347-FC9425EF1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3170F97-5235-4999-A80D-C19D37055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CABF-53A0-4881-9954-5C6D48F34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062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DB31C5-D7D1-4A1E-960D-84B0B621A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BB50CF7-C24F-4C43-A1ED-77DD42AF0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F7D-F9AB-4EAF-9150-CA55112B198C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5C8287E-2A3C-47CC-BAFD-4E819A317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58898D8-E67D-4719-A229-C85CACEC2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CABF-53A0-4881-9954-5C6D48F34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444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4AC16A1-1827-4190-ABBA-EBF7DC327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F7D-F9AB-4EAF-9150-CA55112B198C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4683E53-2A64-4B2C-8CE6-B190BCAC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AE6FD2D-CA86-4B5B-8A31-E4208489C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CABF-53A0-4881-9954-5C6D48F34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54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C07B0-5D71-4188-AE05-28D1502A7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3450B5-5D41-4864-A730-BAE6C0B7F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C674670-EC7F-4420-BA44-AA9A2130C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50ECA65-6465-4B0B-AADA-83354C8B3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F7D-F9AB-4EAF-9150-CA55112B198C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0E133AE-C095-4B51-BEF9-C09834491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BFB4F0B-C8CB-4C99-AE40-6A1609D6C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CABF-53A0-4881-9954-5C6D48F34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18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2E504D-EAD6-4E9A-8DAF-23AC25AC0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50816BD-A446-45C3-B9E5-A7A3736F4C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2718A4F-F998-4C1A-93E5-2F58226F0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3FF5A59-7D42-4882-93A3-D72BB6385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2F7D-F9AB-4EAF-9150-CA55112B198C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98D5D4-573B-40E1-90DB-7D1C25EE0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6654DC4-E1B3-4513-B05D-929B7C0A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1CABF-53A0-4881-9954-5C6D48F34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236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41A0843-48F9-49F3-B35A-56CE472CC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8F58EA3-5078-48C7-BC75-2C453B14B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3C5F9C-3236-4ECB-9395-4DF09C542E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2F7D-F9AB-4EAF-9150-CA55112B198C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05A21F-9228-4B36-A5D1-830B3C0D26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28B625-9C75-4F13-BD68-039C06B02C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1CABF-53A0-4881-9954-5C6D48F34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4808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gov.br/cgu/pt-br/assuntos/transparencia-publica/time-brasil/modulo-de-acesso-a-informacao-integrado-a-plataforma-falabr" TargetMode="External"/><Relationship Id="rId7" Type="http://schemas.openxmlformats.org/officeDocument/2006/relationships/hyperlink" Target="file:///C:\Users\Maria%20Moro\OneDrive%20-%20CGU\E-SIC\Documentos%20importantes\Orienta&#231;&#245;es%20NAOPs\Guia%20Orientacoesa%20SIC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hyperlink" Target="file:///C:\Users\Maria%20Moro\OneDrive%20-%20CGU\E-SIC\Manual%20M&#243;dulo%20Acesso%20&#224;%20Informa&#231;&#227;o\Manual%20Fala%20Br%20Sic%20original.pdf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fulvio.fonseca@cgu.gov.br" TargetMode="External"/><Relationship Id="rId2" Type="http://schemas.openxmlformats.org/officeDocument/2006/relationships/hyperlink" Target="mailto:daniel.esp&#237;nola@cgu.gov.br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adenisio.souza@cgu.gov.br" TargetMode="External"/><Relationship Id="rId4" Type="http://schemas.openxmlformats.org/officeDocument/2006/relationships/hyperlink" Target="mailto:maria.moro@cgu.gov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495037" y="1458685"/>
            <a:ext cx="9201926" cy="11584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pt-BR" sz="6000" b="1" dirty="0">
                <a:solidFill>
                  <a:schemeClr val="accent1">
                    <a:lumMod val="50000"/>
                  </a:schemeClr>
                </a:solidFill>
                <a:latin typeface="Bw Mitga Black" pitchFamily="50" charset="0"/>
                <a:ea typeface="Malgun Gothic" panose="020B0503020000020004" pitchFamily="34" charset="-127"/>
                <a:cs typeface="Calibri" panose="020F0502020204030204" pitchFamily="34" charset="0"/>
              </a:rPr>
              <a:t>Time Brasil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130CF5F-4CC0-48E4-90F7-8BD314D845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5998" y="5983550"/>
            <a:ext cx="4165604" cy="874450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B1A47236-DEEA-40F8-BD8E-E3A4054B1D3C}"/>
              </a:ext>
            </a:extLst>
          </p:cNvPr>
          <p:cNvSpPr txBox="1">
            <a:spLocks/>
          </p:cNvSpPr>
          <p:nvPr/>
        </p:nvSpPr>
        <p:spPr>
          <a:xfrm>
            <a:off x="860540" y="3638352"/>
            <a:ext cx="10470920" cy="661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800" dirty="0">
                <a:solidFill>
                  <a:schemeClr val="accent1">
                    <a:lumMod val="50000"/>
                  </a:schemeClr>
                </a:solidFill>
                <a:latin typeface="Bw Mitga"/>
              </a:rPr>
              <a:t>Módulo de Acesso à Informação integrado à plataforma Fala.BR</a:t>
            </a:r>
          </a:p>
        </p:txBody>
      </p:sp>
    </p:spTree>
    <p:extLst>
      <p:ext uri="{BB962C8B-B14F-4D97-AF65-F5344CB8AC3E}">
        <p14:creationId xmlns:p14="http://schemas.microsoft.com/office/powerpoint/2010/main" val="3075759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m 19">
            <a:extLst>
              <a:ext uri="{FF2B5EF4-FFF2-40B4-BE49-F238E27FC236}">
                <a16:creationId xmlns:a16="http://schemas.microsoft.com/office/drawing/2014/main" id="{4525B84F-CA55-4322-9A19-074E45235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265" y="658274"/>
            <a:ext cx="1692090" cy="13667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72F64BC5-0A50-46A9-A09E-B46B2B2B3AC1}"/>
              </a:ext>
            </a:extLst>
          </p:cNvPr>
          <p:cNvSpPr txBox="1"/>
          <p:nvPr/>
        </p:nvSpPr>
        <p:spPr>
          <a:xfrm>
            <a:off x="835377" y="1589767"/>
            <a:ext cx="6491111" cy="341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Objetivo:</a:t>
            </a:r>
            <a:r>
              <a:rPr lang="pt-BR" dirty="0"/>
              <a:t> orientar a participação dos NAOPs no processo de divulgação, cadastro e suporte de primeiro nível aos estados e municípios aderentes ao módulo de acesso à informação.</a:t>
            </a:r>
          </a:p>
          <a:p>
            <a:endParaRPr lang="pt-BR" dirty="0"/>
          </a:p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Duração:</a:t>
            </a:r>
            <a:r>
              <a:rPr lang="pt-BR" dirty="0"/>
              <a:t> 60’</a:t>
            </a:r>
          </a:p>
          <a:p>
            <a:endParaRPr lang="pt-BR" dirty="0"/>
          </a:p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Pauta: </a:t>
            </a:r>
          </a:p>
          <a:p>
            <a:pPr marL="342900" indent="-342900">
              <a:buAutoNum type="arabicPeriod"/>
            </a:pPr>
            <a:r>
              <a:rPr lang="pt-BR" dirty="0"/>
              <a:t>Exposição sobre o módulo de acesso à informação integrado à plataforma Fala.BR</a:t>
            </a:r>
          </a:p>
          <a:p>
            <a:pPr marL="342900" indent="-342900">
              <a:buAutoNum type="arabicPeriod"/>
            </a:pPr>
            <a:r>
              <a:rPr lang="pt-BR" dirty="0"/>
              <a:t>Atividades e cronograma</a:t>
            </a:r>
          </a:p>
          <a:p>
            <a:r>
              <a:rPr lang="pt-BR" dirty="0"/>
              <a:t>3.   Respostas a dúvidas</a:t>
            </a:r>
          </a:p>
          <a:p>
            <a:endParaRPr lang="pt-BR" dirty="0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CD81E440-510A-4FD6-A179-4EB50D3E4060}"/>
              </a:ext>
            </a:extLst>
          </p:cNvPr>
          <p:cNvSpPr txBox="1">
            <a:spLocks/>
          </p:cNvSpPr>
          <p:nvPr/>
        </p:nvSpPr>
        <p:spPr>
          <a:xfrm>
            <a:off x="704389" y="504928"/>
            <a:ext cx="6946900" cy="661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  <a:latin typeface="Bw Mitga" pitchFamily="50" charset="0"/>
              </a:rPr>
              <a:t>Módulo Acesso à Informação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AAD6E45D-0772-4EAC-85EB-E6FD7490A64D}"/>
              </a:ext>
            </a:extLst>
          </p:cNvPr>
          <p:cNvCxnSpPr/>
          <p:nvPr/>
        </p:nvCxnSpPr>
        <p:spPr>
          <a:xfrm>
            <a:off x="1151999" y="1047347"/>
            <a:ext cx="4647471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007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m 19">
            <a:extLst>
              <a:ext uri="{FF2B5EF4-FFF2-40B4-BE49-F238E27FC236}">
                <a16:creationId xmlns:a16="http://schemas.microsoft.com/office/drawing/2014/main" id="{4525B84F-CA55-4322-9A19-074E45235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245" y="920034"/>
            <a:ext cx="1692090" cy="13667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72F64BC5-0A50-46A9-A09E-B46B2B2B3AC1}"/>
              </a:ext>
            </a:extLst>
          </p:cNvPr>
          <p:cNvSpPr txBox="1"/>
          <p:nvPr/>
        </p:nvSpPr>
        <p:spPr>
          <a:xfrm>
            <a:off x="835377" y="1589767"/>
            <a:ext cx="6491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CD81E440-510A-4FD6-A179-4EB50D3E4060}"/>
              </a:ext>
            </a:extLst>
          </p:cNvPr>
          <p:cNvSpPr txBox="1">
            <a:spLocks/>
          </p:cNvSpPr>
          <p:nvPr/>
        </p:nvSpPr>
        <p:spPr>
          <a:xfrm>
            <a:off x="704389" y="504928"/>
            <a:ext cx="6946900" cy="661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  <a:latin typeface="Bw Mitga" pitchFamily="50" charset="0"/>
              </a:rPr>
              <a:t>Módulo Acesso à Informação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AAD6E45D-0772-4EAC-85EB-E6FD7490A64D}"/>
              </a:ext>
            </a:extLst>
          </p:cNvPr>
          <p:cNvCxnSpPr/>
          <p:nvPr/>
        </p:nvCxnSpPr>
        <p:spPr>
          <a:xfrm>
            <a:off x="1151999" y="1047347"/>
            <a:ext cx="4647471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1B25A016-604F-494F-8774-8AC9F240B8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081123"/>
              </p:ext>
            </p:extLst>
          </p:nvPr>
        </p:nvGraphicFramePr>
        <p:xfrm>
          <a:off x="835377" y="1151247"/>
          <a:ext cx="7416798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7022">
                  <a:extLst>
                    <a:ext uri="{9D8B030D-6E8A-4147-A177-3AD203B41FA5}">
                      <a16:colId xmlns:a16="http://schemas.microsoft.com/office/drawing/2014/main" val="585841093"/>
                    </a:ext>
                  </a:extLst>
                </a:gridCol>
                <a:gridCol w="1749776">
                  <a:extLst>
                    <a:ext uri="{9D8B030D-6E8A-4147-A177-3AD203B41FA5}">
                      <a16:colId xmlns:a16="http://schemas.microsoft.com/office/drawing/2014/main" val="102670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Atividades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586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Reunião com os coordenadores dos NAOPs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30/06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277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Indicação do responsável pelo Módulo de Acesso à Informação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07/07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653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Capacitação dos responsáveis: 20h, sendo 5 horas por semana</a:t>
                      </a:r>
                    </a:p>
                    <a:p>
                      <a:r>
                        <a:rPr lang="pt-BR" dirty="0"/>
                        <a:t>Levantamento dos municípios para adesão: 10h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/>
                        <a:t>14/07 a 30/08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068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Descentralização dos cadastros e suporte de primeiro nível aos NAOPs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01/09/2020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104132"/>
                  </a:ext>
                </a:extLst>
              </a:tr>
            </a:tbl>
          </a:graphicData>
        </a:graphic>
      </p:graphicFrame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3A8C08E8-F2DF-473F-AFF6-03D7FBCDC6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093154"/>
              </p:ext>
            </p:extLst>
          </p:nvPr>
        </p:nvGraphicFramePr>
        <p:xfrm>
          <a:off x="835377" y="4191386"/>
          <a:ext cx="741679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798">
                  <a:extLst>
                    <a:ext uri="{9D8B030D-6E8A-4147-A177-3AD203B41FA5}">
                      <a16:colId xmlns:a16="http://schemas.microsoft.com/office/drawing/2014/main" val="222600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/>
                        <a:t>Objetivo 2020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302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Municípios aderentes ao Time Brasil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462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Municípios cadastrados na plataforma Fala.BR – e-</a:t>
                      </a:r>
                      <a:r>
                        <a:rPr lang="pt-BR" dirty="0" err="1"/>
                        <a:t>ouv</a:t>
                      </a:r>
                      <a:endParaRPr lang="pt-B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122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Municípios que utilizam o </a:t>
                      </a:r>
                      <a:r>
                        <a:rPr lang="pt-BR" dirty="0" err="1"/>
                        <a:t>e-sic</a:t>
                      </a:r>
                      <a:endParaRPr lang="pt-BR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492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Municípios que manifestaram interesse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045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929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m 19">
            <a:extLst>
              <a:ext uri="{FF2B5EF4-FFF2-40B4-BE49-F238E27FC236}">
                <a16:creationId xmlns:a16="http://schemas.microsoft.com/office/drawing/2014/main" id="{4525B84F-CA55-4322-9A19-074E45235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379" y="699920"/>
            <a:ext cx="1692090" cy="13667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72F64BC5-0A50-46A9-A09E-B46B2B2B3AC1}"/>
              </a:ext>
            </a:extLst>
          </p:cNvPr>
          <p:cNvSpPr txBox="1"/>
          <p:nvPr/>
        </p:nvSpPr>
        <p:spPr>
          <a:xfrm>
            <a:off x="561977" y="1250649"/>
            <a:ext cx="6491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Suporte: site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CD81E440-510A-4FD6-A179-4EB50D3E4060}"/>
              </a:ext>
            </a:extLst>
          </p:cNvPr>
          <p:cNvSpPr txBox="1">
            <a:spLocks/>
          </p:cNvSpPr>
          <p:nvPr/>
        </p:nvSpPr>
        <p:spPr>
          <a:xfrm>
            <a:off x="704389" y="504928"/>
            <a:ext cx="6946900" cy="661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chemeClr val="accent1">
                    <a:lumMod val="50000"/>
                  </a:schemeClr>
                </a:solidFill>
                <a:latin typeface="Bw Mitga" pitchFamily="50" charset="0"/>
              </a:rPr>
              <a:t>Módulo Acesso à Informação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AAD6E45D-0772-4EAC-85EB-E6FD7490A64D}"/>
              </a:ext>
            </a:extLst>
          </p:cNvPr>
          <p:cNvCxnSpPr/>
          <p:nvPr/>
        </p:nvCxnSpPr>
        <p:spPr>
          <a:xfrm>
            <a:off x="1151999" y="1047347"/>
            <a:ext cx="4647471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3" name="Imagem 2">
            <a:hlinkClick r:id="rId3"/>
            <a:extLst>
              <a:ext uri="{FF2B5EF4-FFF2-40B4-BE49-F238E27FC236}">
                <a16:creationId xmlns:a16="http://schemas.microsoft.com/office/drawing/2014/main" id="{0A4E6667-71F8-4023-B0FB-0C5C5C9B2E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389" y="1749879"/>
            <a:ext cx="3433586" cy="33582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DDBDC3CD-ED4F-4C1E-AFEC-0DEAD63AAF32}"/>
              </a:ext>
            </a:extLst>
          </p:cNvPr>
          <p:cNvSpPr/>
          <p:nvPr/>
        </p:nvSpPr>
        <p:spPr>
          <a:xfrm>
            <a:off x="778934" y="5412171"/>
            <a:ext cx="37253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hlinkClick r:id="rId3"/>
              </a:rPr>
              <a:t>https://www.gov.br/cgu/pt-br/assuntos/transparencia-publica/time-brasil/modulo-de-acesso-a-informacao-integrado-a-plataforma-falabr</a:t>
            </a:r>
            <a:endParaRPr lang="pt-BR" sz="1200" dirty="0"/>
          </a:p>
        </p:txBody>
      </p:sp>
      <p:pic>
        <p:nvPicPr>
          <p:cNvPr id="7" name="Imagem 6">
            <a:hlinkClick r:id="rId5" action="ppaction://hlinkfile"/>
            <a:extLst>
              <a:ext uri="{FF2B5EF4-FFF2-40B4-BE49-F238E27FC236}">
                <a16:creationId xmlns:a16="http://schemas.microsoft.com/office/drawing/2014/main" id="{9B4404EF-8336-4BDB-8306-52EAFC988E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4267" y="1740604"/>
            <a:ext cx="2573867" cy="34210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5AD377F2-4A03-4AEE-AD07-C633ACF0312B}"/>
              </a:ext>
            </a:extLst>
          </p:cNvPr>
          <p:cNvSpPr txBox="1"/>
          <p:nvPr/>
        </p:nvSpPr>
        <p:spPr>
          <a:xfrm>
            <a:off x="4430604" y="1240196"/>
            <a:ext cx="2370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Manuais e vídeos</a:t>
            </a:r>
          </a:p>
        </p:txBody>
      </p:sp>
      <p:pic>
        <p:nvPicPr>
          <p:cNvPr id="9" name="Imagem 8">
            <a:hlinkClick r:id="rId7" action="ppaction://hlinkfile"/>
            <a:extLst>
              <a:ext uri="{FF2B5EF4-FFF2-40B4-BE49-F238E27FC236}">
                <a16:creationId xmlns:a16="http://schemas.microsoft.com/office/drawing/2014/main" id="{4A55423E-B46A-4764-9131-C5D79394E0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42825" y="1743519"/>
            <a:ext cx="2567401" cy="34210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9C381EB8-5C60-448D-BABE-480261D30A6D}"/>
              </a:ext>
            </a:extLst>
          </p:cNvPr>
          <p:cNvSpPr txBox="1"/>
          <p:nvPr/>
        </p:nvSpPr>
        <p:spPr>
          <a:xfrm>
            <a:off x="7305723" y="1240196"/>
            <a:ext cx="2370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accent1">
                    <a:lumMod val="50000"/>
                  </a:schemeClr>
                </a:solidFill>
              </a:rPr>
              <a:t>Guia de Orientações</a:t>
            </a:r>
          </a:p>
        </p:txBody>
      </p:sp>
    </p:spTree>
    <p:extLst>
      <p:ext uri="{BB962C8B-B14F-4D97-AF65-F5344CB8AC3E}">
        <p14:creationId xmlns:p14="http://schemas.microsoft.com/office/powerpoint/2010/main" val="2547960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>
            <a:extLst>
              <a:ext uri="{FF2B5EF4-FFF2-40B4-BE49-F238E27FC236}">
                <a16:creationId xmlns:a16="http://schemas.microsoft.com/office/drawing/2014/main" id="{8F702398-D98C-4497-AC5D-88CD90ED312E}"/>
              </a:ext>
            </a:extLst>
          </p:cNvPr>
          <p:cNvSpPr/>
          <p:nvPr/>
        </p:nvSpPr>
        <p:spPr>
          <a:xfrm>
            <a:off x="1251214" y="1453216"/>
            <a:ext cx="9689571" cy="4681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/>
              <a:t>Obrigado</a:t>
            </a:r>
          </a:p>
          <a:p>
            <a:endParaRPr lang="pt-BR" b="1" dirty="0"/>
          </a:p>
          <a:p>
            <a:pPr>
              <a:lnSpc>
                <a:spcPct val="150000"/>
              </a:lnSpc>
            </a:pPr>
            <a:r>
              <a:rPr lang="pt-BR" b="1" dirty="0"/>
              <a:t>Equipe Time Brasil/CFECS </a:t>
            </a:r>
          </a:p>
          <a:p>
            <a:pPr>
              <a:lnSpc>
                <a:spcPct val="150000"/>
              </a:lnSpc>
            </a:pPr>
            <a:r>
              <a:rPr lang="pt-BR" dirty="0"/>
              <a:t>Daniel Espínola: </a:t>
            </a:r>
            <a:r>
              <a:rPr lang="pt-BR" u="sng" dirty="0">
                <a:hlinkClick r:id="rId2"/>
              </a:rPr>
              <a:t>daniel.espinola@cgu.gov.br</a:t>
            </a:r>
            <a:endParaRPr lang="pt-BR" dirty="0"/>
          </a:p>
          <a:p>
            <a:pPr>
              <a:lnSpc>
                <a:spcPct val="150000"/>
              </a:lnSpc>
            </a:pPr>
            <a:r>
              <a:rPr lang="pt-BR" dirty="0"/>
              <a:t>Fúlvio Eduardo Fonseca: </a:t>
            </a:r>
            <a:r>
              <a:rPr lang="pt-BR" u="sng" dirty="0">
                <a:hlinkClick r:id="rId3"/>
              </a:rPr>
              <a:t>fulvio.fonseca@cgu.gov.br</a:t>
            </a:r>
            <a:endParaRPr lang="pt-BR" dirty="0"/>
          </a:p>
          <a:p>
            <a:pPr>
              <a:lnSpc>
                <a:spcPct val="150000"/>
              </a:lnSpc>
            </a:pPr>
            <a:r>
              <a:rPr lang="pt-BR" dirty="0"/>
              <a:t>Maria Moro: </a:t>
            </a:r>
            <a:r>
              <a:rPr lang="pt-BR" u="sng" dirty="0">
                <a:hlinkClick r:id="rId4"/>
              </a:rPr>
              <a:t>maria.moro@cgu.gov.br</a:t>
            </a:r>
            <a:endParaRPr lang="pt-BR" dirty="0"/>
          </a:p>
          <a:p>
            <a:pPr>
              <a:lnSpc>
                <a:spcPct val="150000"/>
              </a:lnSpc>
            </a:pPr>
            <a:endParaRPr lang="pt-BR" b="1" dirty="0"/>
          </a:p>
          <a:p>
            <a:pPr>
              <a:lnSpc>
                <a:spcPct val="150000"/>
              </a:lnSpc>
            </a:pPr>
            <a:r>
              <a:rPr lang="pt-BR" b="1" dirty="0"/>
              <a:t>Coordenador de Cooperação Federativa e Controle Social</a:t>
            </a:r>
          </a:p>
          <a:p>
            <a:pPr>
              <a:lnSpc>
                <a:spcPct val="150000"/>
              </a:lnSpc>
            </a:pPr>
            <a:r>
              <a:rPr lang="pt-BR" dirty="0"/>
              <a:t>Adenisio Álvaro: </a:t>
            </a:r>
            <a:r>
              <a:rPr lang="pt-BR" dirty="0">
                <a:hlinkClick r:id="rId5"/>
              </a:rPr>
              <a:t>adenisio.souza@cgu.gov.br</a:t>
            </a:r>
            <a:endParaRPr lang="pt-BR" dirty="0"/>
          </a:p>
          <a:p>
            <a:pPr>
              <a:lnSpc>
                <a:spcPct val="150000"/>
              </a:lnSpc>
            </a:pPr>
            <a:endParaRPr lang="pt-BR" dirty="0"/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67462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7E7099CC2F0334DBC5E3B547314E93C" ma:contentTypeVersion="12" ma:contentTypeDescription="Crie um novo documento." ma:contentTypeScope="" ma:versionID="6d09e883946f4b89b5c53e81c03441a1">
  <xsd:schema xmlns:xsd="http://www.w3.org/2001/XMLSchema" xmlns:xs="http://www.w3.org/2001/XMLSchema" xmlns:p="http://schemas.microsoft.com/office/2006/metadata/properties" xmlns:ns2="81f001d6-c674-4f01-b079-87d775469752" xmlns:ns3="990c20f9-6bba-41eb-95d2-9660196455da" targetNamespace="http://schemas.microsoft.com/office/2006/metadata/properties" ma:root="true" ma:fieldsID="42ab9700dbe043bcf939439733b2a707" ns2:_="" ns3:_="">
    <xsd:import namespace="81f001d6-c674-4f01-b079-87d775469752"/>
    <xsd:import namespace="990c20f9-6bba-41eb-95d2-9660196455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f001d6-c674-4f01-b079-87d7754697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0c20f9-6bba-41eb-95d2-9660196455d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90c20f9-6bba-41eb-95d2-9660196455da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47D51DF-D40E-4AE6-AEB1-B04CB9B09A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E9C822-5684-4E7F-B6FF-DC83C9E189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f001d6-c674-4f01-b079-87d775469752"/>
    <ds:schemaRef ds:uri="990c20f9-6bba-41eb-95d2-9660196455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0F7AEB-CA6F-41B4-B8C0-3550CE945B1F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f328f54e-b18b-45b4-8bf7-55566bb6593d"/>
    <ds:schemaRef ds:uri="http://purl.org/dc/terms/"/>
    <ds:schemaRef ds:uri="http://schemas.openxmlformats.org/package/2006/metadata/core-properties"/>
    <ds:schemaRef ds:uri="http://purl.org/dc/dcmitype/"/>
    <ds:schemaRef ds:uri="9099b878-f925-481b-a42f-5d4779351c67"/>
    <ds:schemaRef ds:uri="http://www.w3.org/XML/1998/namespace"/>
    <ds:schemaRef ds:uri="990c20f9-6bba-41eb-95d2-9660196455d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222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Moro</dc:creator>
  <cp:lastModifiedBy>Maria Moro</cp:lastModifiedBy>
  <cp:revision>22</cp:revision>
  <dcterms:created xsi:type="dcterms:W3CDTF">2020-06-02T15:01:46Z</dcterms:created>
  <dcterms:modified xsi:type="dcterms:W3CDTF">2021-06-01T13:42:41Z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0x010100D7E7099CC2F0334DBC5E3B547314E93C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