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403" r:id="rId5"/>
    <p:sldId id="397" r:id="rId6"/>
    <p:sldId id="39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F6B"/>
    <a:srgbClr val="0E0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8" autoAdjust="0"/>
    <p:restoredTop sz="94660"/>
  </p:normalViewPr>
  <p:slideViewPr>
    <p:cSldViewPr snapToGrid="0">
      <p:cViewPr varScale="1">
        <p:scale>
          <a:sx n="90" d="100"/>
          <a:sy n="90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8F4AD-DC23-49EF-A84D-29FA1F96511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5EF65F3-94BB-4069-96A6-EC99105A8AE9}">
      <dgm:prSet phldrT="[Texto]"/>
      <dgm:spPr/>
      <dgm:t>
        <a:bodyPr/>
        <a:lstStyle/>
        <a:p>
          <a:r>
            <a:rPr lang="pt-BR" dirty="0">
              <a:latin typeface="+mn-lt"/>
            </a:rPr>
            <a:t>Oficina</a:t>
          </a:r>
        </a:p>
      </dgm:t>
    </dgm:pt>
    <dgm:pt modelId="{2E3649BF-7BC4-4EA3-BEF6-09A5AD8819F3}" type="parTrans" cxnId="{DE380CB2-1BA2-445B-88E8-7C778C576A48}">
      <dgm:prSet/>
      <dgm:spPr/>
      <dgm:t>
        <a:bodyPr/>
        <a:lstStyle/>
        <a:p>
          <a:endParaRPr lang="pt-BR"/>
        </a:p>
      </dgm:t>
    </dgm:pt>
    <dgm:pt modelId="{0A00304C-52D6-4A5F-A2EE-8AF915A511A3}" type="sibTrans" cxnId="{DE380CB2-1BA2-445B-88E8-7C778C576A48}">
      <dgm:prSet/>
      <dgm:spPr/>
      <dgm:t>
        <a:bodyPr/>
        <a:lstStyle/>
        <a:p>
          <a:endParaRPr lang="pt-BR"/>
        </a:p>
      </dgm:t>
    </dgm:pt>
    <dgm:pt modelId="{20594563-B5D8-4DE7-A2F8-05335FAE851F}">
      <dgm:prSet phldrT="[Texto]"/>
      <dgm:spPr/>
      <dgm:t>
        <a:bodyPr/>
        <a:lstStyle/>
        <a:p>
          <a:r>
            <a:rPr lang="pt-BR" dirty="0">
              <a:latin typeface="+mn-lt"/>
            </a:rPr>
            <a:t>Palestras</a:t>
          </a:r>
        </a:p>
      </dgm:t>
    </dgm:pt>
    <dgm:pt modelId="{989AFB31-195C-4FFE-B451-449816D9FD37}" type="parTrans" cxnId="{19450682-BE4A-44A3-A656-56C5F57D13CF}">
      <dgm:prSet/>
      <dgm:spPr/>
      <dgm:t>
        <a:bodyPr/>
        <a:lstStyle/>
        <a:p>
          <a:endParaRPr lang="pt-BR"/>
        </a:p>
      </dgm:t>
    </dgm:pt>
    <dgm:pt modelId="{F55351BB-E3E3-4104-B83C-F8AD31CC1786}" type="sibTrans" cxnId="{19450682-BE4A-44A3-A656-56C5F57D13CF}">
      <dgm:prSet/>
      <dgm:spPr/>
      <dgm:t>
        <a:bodyPr/>
        <a:lstStyle/>
        <a:p>
          <a:endParaRPr lang="pt-BR"/>
        </a:p>
      </dgm:t>
    </dgm:pt>
    <dgm:pt modelId="{C8E7B3A5-D44B-4714-A4ED-648D9B338DA3}">
      <dgm:prSet phldrT="[Texto]"/>
      <dgm:spPr/>
      <dgm:t>
        <a:bodyPr/>
        <a:lstStyle/>
        <a:p>
          <a:r>
            <a:rPr lang="pt-BR" dirty="0">
              <a:latin typeface="+mn-lt"/>
            </a:rPr>
            <a:t>Atividades práticas</a:t>
          </a:r>
        </a:p>
      </dgm:t>
    </dgm:pt>
    <dgm:pt modelId="{8C4601BA-FA37-43BC-95A0-CFBB9E060C7F}" type="parTrans" cxnId="{C9B4EB54-811E-4679-AEFE-53F1A84D362F}">
      <dgm:prSet/>
      <dgm:spPr/>
      <dgm:t>
        <a:bodyPr/>
        <a:lstStyle/>
        <a:p>
          <a:endParaRPr lang="pt-BR"/>
        </a:p>
      </dgm:t>
    </dgm:pt>
    <dgm:pt modelId="{7521D160-CE91-4084-8425-34A525E06CCD}" type="sibTrans" cxnId="{C9B4EB54-811E-4679-AEFE-53F1A84D362F}">
      <dgm:prSet/>
      <dgm:spPr/>
      <dgm:t>
        <a:bodyPr/>
        <a:lstStyle/>
        <a:p>
          <a:endParaRPr lang="pt-BR"/>
        </a:p>
      </dgm:t>
    </dgm:pt>
    <dgm:pt modelId="{4F87BC71-F7D3-4D82-A671-6018238C6B74}">
      <dgm:prSet phldrT="[Texto]"/>
      <dgm:spPr/>
      <dgm:t>
        <a:bodyPr/>
        <a:lstStyle/>
        <a:p>
          <a:r>
            <a:rPr lang="pt-BR" dirty="0">
              <a:latin typeface="+mn-lt"/>
            </a:rPr>
            <a:t>Plano de Ação</a:t>
          </a:r>
        </a:p>
      </dgm:t>
    </dgm:pt>
    <dgm:pt modelId="{C8FB2F46-6757-42EA-AB9A-ED5D9827646F}" type="parTrans" cxnId="{0F63D8FD-CFC3-42FE-9BFA-11E015EDF1EE}">
      <dgm:prSet/>
      <dgm:spPr/>
      <dgm:t>
        <a:bodyPr/>
        <a:lstStyle/>
        <a:p>
          <a:endParaRPr lang="pt-BR"/>
        </a:p>
      </dgm:t>
    </dgm:pt>
    <dgm:pt modelId="{E17397CA-DA71-4BAC-867D-54B959B93677}" type="sibTrans" cxnId="{0F63D8FD-CFC3-42FE-9BFA-11E015EDF1EE}">
      <dgm:prSet/>
      <dgm:spPr/>
      <dgm:t>
        <a:bodyPr/>
        <a:lstStyle/>
        <a:p>
          <a:endParaRPr lang="pt-BR"/>
        </a:p>
      </dgm:t>
    </dgm:pt>
    <dgm:pt modelId="{E120C680-82E8-42C2-83C2-3A9A7486A771}">
      <dgm:prSet phldrT="[Texto]"/>
      <dgm:spPr/>
      <dgm:t>
        <a:bodyPr/>
        <a:lstStyle/>
        <a:p>
          <a:r>
            <a:rPr lang="pt-BR" dirty="0">
              <a:latin typeface="+mn-lt"/>
            </a:rPr>
            <a:t>Matriz TIP</a:t>
          </a:r>
        </a:p>
      </dgm:t>
    </dgm:pt>
    <dgm:pt modelId="{31B1AA5F-6325-45B6-B3C3-4094135BB323}" type="parTrans" cxnId="{0F20BD97-EB82-4F61-82E4-420FD8A09270}">
      <dgm:prSet/>
      <dgm:spPr/>
      <dgm:t>
        <a:bodyPr/>
        <a:lstStyle/>
        <a:p>
          <a:endParaRPr lang="pt-BR"/>
        </a:p>
      </dgm:t>
    </dgm:pt>
    <dgm:pt modelId="{C89A6DE3-6704-4406-B583-54276B47B86D}" type="sibTrans" cxnId="{0F20BD97-EB82-4F61-82E4-420FD8A09270}">
      <dgm:prSet/>
      <dgm:spPr/>
      <dgm:t>
        <a:bodyPr/>
        <a:lstStyle/>
        <a:p>
          <a:endParaRPr lang="pt-BR"/>
        </a:p>
      </dgm:t>
    </dgm:pt>
    <dgm:pt modelId="{1988E410-2416-4C70-BC88-256319FB126D}">
      <dgm:prSet phldrT="[Texto]"/>
      <dgm:spPr/>
      <dgm:t>
        <a:bodyPr/>
        <a:lstStyle/>
        <a:p>
          <a:r>
            <a:rPr lang="pt-BR" dirty="0">
              <a:latin typeface="Gill Sans MT" panose="020B0502020104020203" pitchFamily="34" charset="0"/>
            </a:rPr>
            <a:t>Acompanhamento</a:t>
          </a:r>
        </a:p>
      </dgm:t>
    </dgm:pt>
    <dgm:pt modelId="{F6AA9BD9-2F41-441F-A73D-1D4709E389B0}" type="parTrans" cxnId="{8BA7F088-9FE4-4074-89E2-3C9D776481F5}">
      <dgm:prSet/>
      <dgm:spPr/>
      <dgm:t>
        <a:bodyPr/>
        <a:lstStyle/>
        <a:p>
          <a:endParaRPr lang="pt-BR"/>
        </a:p>
      </dgm:t>
    </dgm:pt>
    <dgm:pt modelId="{9BFC5041-A7F8-4523-857D-DD77A14610D0}" type="sibTrans" cxnId="{8BA7F088-9FE4-4074-89E2-3C9D776481F5}">
      <dgm:prSet/>
      <dgm:spPr/>
      <dgm:t>
        <a:bodyPr/>
        <a:lstStyle/>
        <a:p>
          <a:endParaRPr lang="pt-BR"/>
        </a:p>
      </dgm:t>
    </dgm:pt>
    <dgm:pt modelId="{E1BB3D19-F884-49EC-B17C-20F49E07A0A7}">
      <dgm:prSet phldrT="[Texto]"/>
      <dgm:spPr/>
      <dgm:t>
        <a:bodyPr/>
        <a:lstStyle/>
        <a:p>
          <a:r>
            <a:rPr lang="pt-BR" dirty="0">
              <a:latin typeface="+mn-lt"/>
            </a:rPr>
            <a:t>Prazo: 1 ano</a:t>
          </a:r>
        </a:p>
      </dgm:t>
    </dgm:pt>
    <dgm:pt modelId="{1E549F41-97B6-4BD5-90DE-AD679265726E}" type="parTrans" cxnId="{7D488115-B2D4-4837-A5A6-6EE870F3FF1C}">
      <dgm:prSet/>
      <dgm:spPr/>
      <dgm:t>
        <a:bodyPr/>
        <a:lstStyle/>
        <a:p>
          <a:endParaRPr lang="pt-BR"/>
        </a:p>
      </dgm:t>
    </dgm:pt>
    <dgm:pt modelId="{9678D6B4-1584-44D8-878C-BED756D1E3E2}" type="sibTrans" cxnId="{7D488115-B2D4-4837-A5A6-6EE870F3FF1C}">
      <dgm:prSet/>
      <dgm:spPr/>
      <dgm:t>
        <a:bodyPr/>
        <a:lstStyle/>
        <a:p>
          <a:endParaRPr lang="pt-BR"/>
        </a:p>
      </dgm:t>
    </dgm:pt>
    <dgm:pt modelId="{926B769C-965E-4EA9-8D7C-9BE81ABDF5B4}">
      <dgm:prSet phldrT="[Texto]"/>
      <dgm:spPr/>
      <dgm:t>
        <a:bodyPr/>
        <a:lstStyle/>
        <a:p>
          <a:r>
            <a:rPr lang="pt-BR" dirty="0">
              <a:latin typeface="+mn-lt"/>
            </a:rPr>
            <a:t>Orientações e capacitações</a:t>
          </a:r>
        </a:p>
      </dgm:t>
    </dgm:pt>
    <dgm:pt modelId="{66A3ACAB-8A24-4DB0-BEF3-C67D9BABE7B1}" type="parTrans" cxnId="{9B842215-A6F1-40D4-A570-21E18EFE2808}">
      <dgm:prSet/>
      <dgm:spPr/>
      <dgm:t>
        <a:bodyPr/>
        <a:lstStyle/>
        <a:p>
          <a:endParaRPr lang="pt-BR"/>
        </a:p>
      </dgm:t>
    </dgm:pt>
    <dgm:pt modelId="{0C741CE7-1D9E-465F-B39C-E76CF0BB6318}" type="sibTrans" cxnId="{9B842215-A6F1-40D4-A570-21E18EFE2808}">
      <dgm:prSet/>
      <dgm:spPr/>
      <dgm:t>
        <a:bodyPr/>
        <a:lstStyle/>
        <a:p>
          <a:endParaRPr lang="pt-BR"/>
        </a:p>
      </dgm:t>
    </dgm:pt>
    <dgm:pt modelId="{F45ED8B1-7438-435E-940D-45C0D7658931}">
      <dgm:prSet phldrT="[Texto]"/>
      <dgm:spPr/>
      <dgm:t>
        <a:bodyPr/>
        <a:lstStyle/>
        <a:p>
          <a:r>
            <a:rPr lang="pt-BR" dirty="0">
              <a:latin typeface="+mn-lt"/>
            </a:rPr>
            <a:t>Itens recomendados</a:t>
          </a:r>
        </a:p>
      </dgm:t>
    </dgm:pt>
    <dgm:pt modelId="{E1C45EA5-1837-4F5F-A113-B5EE732F8FF3}" type="sibTrans" cxnId="{2B50B317-69C6-422F-A45F-5AC6A6A246F0}">
      <dgm:prSet/>
      <dgm:spPr/>
      <dgm:t>
        <a:bodyPr/>
        <a:lstStyle/>
        <a:p>
          <a:endParaRPr lang="pt-BR"/>
        </a:p>
      </dgm:t>
    </dgm:pt>
    <dgm:pt modelId="{05D6630D-3E98-4D77-A85A-A5F92D9FAFAC}" type="parTrans" cxnId="{2B50B317-69C6-422F-A45F-5AC6A6A246F0}">
      <dgm:prSet/>
      <dgm:spPr/>
      <dgm:t>
        <a:bodyPr/>
        <a:lstStyle/>
        <a:p>
          <a:endParaRPr lang="pt-BR"/>
        </a:p>
      </dgm:t>
    </dgm:pt>
    <dgm:pt modelId="{A3EDD922-5731-49D0-94A0-2B6847CEE166}" type="pres">
      <dgm:prSet presAssocID="{5E48F4AD-DC23-49EF-A84D-29FA1F965118}" presName="linearFlow" presStyleCnt="0">
        <dgm:presLayoutVars>
          <dgm:dir/>
          <dgm:animLvl val="lvl"/>
          <dgm:resizeHandles val="exact"/>
        </dgm:presLayoutVars>
      </dgm:prSet>
      <dgm:spPr/>
    </dgm:pt>
    <dgm:pt modelId="{9F2FFAD4-F26F-4B28-B34D-44874C5834F7}" type="pres">
      <dgm:prSet presAssocID="{55EF65F3-94BB-4069-96A6-EC99105A8AE9}" presName="composite" presStyleCnt="0"/>
      <dgm:spPr/>
    </dgm:pt>
    <dgm:pt modelId="{07BBC725-ACBE-4D29-806F-CB411EE385EE}" type="pres">
      <dgm:prSet presAssocID="{55EF65F3-94BB-4069-96A6-EC99105A8AE9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2EA9E72-4E4C-4171-A244-6B93969C9939}" type="pres">
      <dgm:prSet presAssocID="{55EF65F3-94BB-4069-96A6-EC99105A8AE9}" presName="parSh" presStyleLbl="node1" presStyleIdx="0" presStyleCnt="3"/>
      <dgm:spPr/>
    </dgm:pt>
    <dgm:pt modelId="{8233F767-6C29-4D49-96BA-DB643B57B0E0}" type="pres">
      <dgm:prSet presAssocID="{55EF65F3-94BB-4069-96A6-EC99105A8AE9}" presName="desTx" presStyleLbl="fgAcc1" presStyleIdx="0" presStyleCnt="3">
        <dgm:presLayoutVars>
          <dgm:bulletEnabled val="1"/>
        </dgm:presLayoutVars>
      </dgm:prSet>
      <dgm:spPr/>
    </dgm:pt>
    <dgm:pt modelId="{BD1FDD1C-FA18-4F23-A567-C605AE33AABF}" type="pres">
      <dgm:prSet presAssocID="{0A00304C-52D6-4A5F-A2EE-8AF915A511A3}" presName="sibTrans" presStyleLbl="sibTrans2D1" presStyleIdx="0" presStyleCnt="2"/>
      <dgm:spPr/>
    </dgm:pt>
    <dgm:pt modelId="{8E013A30-C647-4656-930C-4248596AB196}" type="pres">
      <dgm:prSet presAssocID="{0A00304C-52D6-4A5F-A2EE-8AF915A511A3}" presName="connTx" presStyleLbl="sibTrans2D1" presStyleIdx="0" presStyleCnt="2"/>
      <dgm:spPr/>
    </dgm:pt>
    <dgm:pt modelId="{0EF517F0-7DDD-4013-91F2-B7677B4501D7}" type="pres">
      <dgm:prSet presAssocID="{4F87BC71-F7D3-4D82-A671-6018238C6B74}" presName="composite" presStyleCnt="0"/>
      <dgm:spPr/>
    </dgm:pt>
    <dgm:pt modelId="{8E4C4852-6150-418C-89DA-4C25D5E995B8}" type="pres">
      <dgm:prSet presAssocID="{4F87BC71-F7D3-4D82-A671-6018238C6B74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F8D8C58-2EE1-4A98-8225-0BA0BB36901D}" type="pres">
      <dgm:prSet presAssocID="{4F87BC71-F7D3-4D82-A671-6018238C6B74}" presName="parSh" presStyleLbl="node1" presStyleIdx="1" presStyleCnt="3"/>
      <dgm:spPr/>
    </dgm:pt>
    <dgm:pt modelId="{ED66276B-AE57-4D0F-AC84-D184FA5B0BD5}" type="pres">
      <dgm:prSet presAssocID="{4F87BC71-F7D3-4D82-A671-6018238C6B74}" presName="desTx" presStyleLbl="fgAcc1" presStyleIdx="1" presStyleCnt="3">
        <dgm:presLayoutVars>
          <dgm:bulletEnabled val="1"/>
        </dgm:presLayoutVars>
      </dgm:prSet>
      <dgm:spPr/>
    </dgm:pt>
    <dgm:pt modelId="{E473815D-B8FE-4EC6-9551-C090016EFFBB}" type="pres">
      <dgm:prSet presAssocID="{E17397CA-DA71-4BAC-867D-54B959B93677}" presName="sibTrans" presStyleLbl="sibTrans2D1" presStyleIdx="1" presStyleCnt="2"/>
      <dgm:spPr/>
    </dgm:pt>
    <dgm:pt modelId="{2F9ECB64-5EDC-44C3-98F1-ABD568F00CD5}" type="pres">
      <dgm:prSet presAssocID="{E17397CA-DA71-4BAC-867D-54B959B93677}" presName="connTx" presStyleLbl="sibTrans2D1" presStyleIdx="1" presStyleCnt="2"/>
      <dgm:spPr/>
    </dgm:pt>
    <dgm:pt modelId="{0DB061AF-27AD-49DF-AB9F-9F6E96ED8EF4}" type="pres">
      <dgm:prSet presAssocID="{1988E410-2416-4C70-BC88-256319FB126D}" presName="composite" presStyleCnt="0"/>
      <dgm:spPr/>
    </dgm:pt>
    <dgm:pt modelId="{25E7CFB4-514C-42AB-BF36-45F6062112BF}" type="pres">
      <dgm:prSet presAssocID="{1988E410-2416-4C70-BC88-256319FB126D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0BBABEF-BFF9-4E5A-8C82-51D5CA859ED8}" type="pres">
      <dgm:prSet presAssocID="{1988E410-2416-4C70-BC88-256319FB126D}" presName="parSh" presStyleLbl="node1" presStyleIdx="2" presStyleCnt="3"/>
      <dgm:spPr/>
    </dgm:pt>
    <dgm:pt modelId="{E2016CF9-1AD8-4DED-AEC9-243C49B6B412}" type="pres">
      <dgm:prSet presAssocID="{1988E410-2416-4C70-BC88-256319FB126D}" presName="desTx" presStyleLbl="fgAcc1" presStyleIdx="2" presStyleCnt="3">
        <dgm:presLayoutVars>
          <dgm:bulletEnabled val="1"/>
        </dgm:presLayoutVars>
      </dgm:prSet>
      <dgm:spPr/>
    </dgm:pt>
  </dgm:ptLst>
  <dgm:cxnLst>
    <dgm:cxn modelId="{C60AFB06-1A0E-47E4-8CC1-7B5235B67AAF}" type="presOf" srcId="{55EF65F3-94BB-4069-96A6-EC99105A8AE9}" destId="{07BBC725-ACBE-4D29-806F-CB411EE385EE}" srcOrd="0" destOrd="0" presId="urn:microsoft.com/office/officeart/2005/8/layout/process3"/>
    <dgm:cxn modelId="{9B842215-A6F1-40D4-A570-21E18EFE2808}" srcId="{1988E410-2416-4C70-BC88-256319FB126D}" destId="{926B769C-965E-4EA9-8D7C-9BE81ABDF5B4}" srcOrd="1" destOrd="0" parTransId="{66A3ACAB-8A24-4DB0-BEF3-C67D9BABE7B1}" sibTransId="{0C741CE7-1D9E-465F-B39C-E76CF0BB6318}"/>
    <dgm:cxn modelId="{7D488115-B2D4-4837-A5A6-6EE870F3FF1C}" srcId="{1988E410-2416-4C70-BC88-256319FB126D}" destId="{E1BB3D19-F884-49EC-B17C-20F49E07A0A7}" srcOrd="0" destOrd="0" parTransId="{1E549F41-97B6-4BD5-90DE-AD679265726E}" sibTransId="{9678D6B4-1584-44D8-878C-BED756D1E3E2}"/>
    <dgm:cxn modelId="{AE1FC916-F9C2-44E2-9426-3FF35843C1A7}" type="presOf" srcId="{4F87BC71-F7D3-4D82-A671-6018238C6B74}" destId="{4F8D8C58-2EE1-4A98-8225-0BA0BB36901D}" srcOrd="1" destOrd="0" presId="urn:microsoft.com/office/officeart/2005/8/layout/process3"/>
    <dgm:cxn modelId="{2B50B317-69C6-422F-A45F-5AC6A6A246F0}" srcId="{4F87BC71-F7D3-4D82-A671-6018238C6B74}" destId="{F45ED8B1-7438-435E-940D-45C0D7658931}" srcOrd="1" destOrd="0" parTransId="{05D6630D-3E98-4D77-A85A-A5F92D9FAFAC}" sibTransId="{E1C45EA5-1837-4F5F-A113-B5EE732F8FF3}"/>
    <dgm:cxn modelId="{CBC3F829-5B92-4D53-BF3D-5F17F446CEC5}" type="presOf" srcId="{F45ED8B1-7438-435E-940D-45C0D7658931}" destId="{ED66276B-AE57-4D0F-AC84-D184FA5B0BD5}" srcOrd="0" destOrd="1" presId="urn:microsoft.com/office/officeart/2005/8/layout/process3"/>
    <dgm:cxn modelId="{4E84AB31-4BA2-406C-AFE1-667C8CD63A2D}" type="presOf" srcId="{E17397CA-DA71-4BAC-867D-54B959B93677}" destId="{E473815D-B8FE-4EC6-9551-C090016EFFBB}" srcOrd="0" destOrd="0" presId="urn:microsoft.com/office/officeart/2005/8/layout/process3"/>
    <dgm:cxn modelId="{67A96A36-D057-4436-9ECC-8DE8278AE367}" type="presOf" srcId="{E120C680-82E8-42C2-83C2-3A9A7486A771}" destId="{ED66276B-AE57-4D0F-AC84-D184FA5B0BD5}" srcOrd="0" destOrd="0" presId="urn:microsoft.com/office/officeart/2005/8/layout/process3"/>
    <dgm:cxn modelId="{B11B313F-53B4-479B-8F78-74A0ECFACDF1}" type="presOf" srcId="{E17397CA-DA71-4BAC-867D-54B959B93677}" destId="{2F9ECB64-5EDC-44C3-98F1-ABD568F00CD5}" srcOrd="1" destOrd="0" presId="urn:microsoft.com/office/officeart/2005/8/layout/process3"/>
    <dgm:cxn modelId="{BD517C42-41AC-400D-8C05-E1DDC6F9FE5F}" type="presOf" srcId="{926B769C-965E-4EA9-8D7C-9BE81ABDF5B4}" destId="{E2016CF9-1AD8-4DED-AEC9-243C49B6B412}" srcOrd="0" destOrd="1" presId="urn:microsoft.com/office/officeart/2005/8/layout/process3"/>
    <dgm:cxn modelId="{BA6DB151-F553-46FF-9ABB-D58CFEE64A70}" type="presOf" srcId="{20594563-B5D8-4DE7-A2F8-05335FAE851F}" destId="{8233F767-6C29-4D49-96BA-DB643B57B0E0}" srcOrd="0" destOrd="0" presId="urn:microsoft.com/office/officeart/2005/8/layout/process3"/>
    <dgm:cxn modelId="{C9B4EB54-811E-4679-AEFE-53F1A84D362F}" srcId="{55EF65F3-94BB-4069-96A6-EC99105A8AE9}" destId="{C8E7B3A5-D44B-4714-A4ED-648D9B338DA3}" srcOrd="1" destOrd="0" parTransId="{8C4601BA-FA37-43BC-95A0-CFBB9E060C7F}" sibTransId="{7521D160-CE91-4084-8425-34A525E06CCD}"/>
    <dgm:cxn modelId="{A1C0B375-D527-4BD8-87EB-4EBAE007D1AC}" type="presOf" srcId="{5E48F4AD-DC23-49EF-A84D-29FA1F965118}" destId="{A3EDD922-5731-49D0-94A0-2B6847CEE166}" srcOrd="0" destOrd="0" presId="urn:microsoft.com/office/officeart/2005/8/layout/process3"/>
    <dgm:cxn modelId="{AB6CB656-F904-49B1-9A86-8817C1A3F90D}" type="presOf" srcId="{C8E7B3A5-D44B-4714-A4ED-648D9B338DA3}" destId="{8233F767-6C29-4D49-96BA-DB643B57B0E0}" srcOrd="0" destOrd="1" presId="urn:microsoft.com/office/officeart/2005/8/layout/process3"/>
    <dgm:cxn modelId="{E2DC4C7E-24BB-45DA-A5C2-27C0A804BD5E}" type="presOf" srcId="{4F87BC71-F7D3-4D82-A671-6018238C6B74}" destId="{8E4C4852-6150-418C-89DA-4C25D5E995B8}" srcOrd="0" destOrd="0" presId="urn:microsoft.com/office/officeart/2005/8/layout/process3"/>
    <dgm:cxn modelId="{8D2C537E-720F-49A5-91EB-D6094279B5C6}" type="presOf" srcId="{0A00304C-52D6-4A5F-A2EE-8AF915A511A3}" destId="{8E013A30-C647-4656-930C-4248596AB196}" srcOrd="1" destOrd="0" presId="urn:microsoft.com/office/officeart/2005/8/layout/process3"/>
    <dgm:cxn modelId="{19450682-BE4A-44A3-A656-56C5F57D13CF}" srcId="{55EF65F3-94BB-4069-96A6-EC99105A8AE9}" destId="{20594563-B5D8-4DE7-A2F8-05335FAE851F}" srcOrd="0" destOrd="0" parTransId="{989AFB31-195C-4FFE-B451-449816D9FD37}" sibTransId="{F55351BB-E3E3-4104-B83C-F8AD31CC1786}"/>
    <dgm:cxn modelId="{8BA7F088-9FE4-4074-89E2-3C9D776481F5}" srcId="{5E48F4AD-DC23-49EF-A84D-29FA1F965118}" destId="{1988E410-2416-4C70-BC88-256319FB126D}" srcOrd="2" destOrd="0" parTransId="{F6AA9BD9-2F41-441F-A73D-1D4709E389B0}" sibTransId="{9BFC5041-A7F8-4523-857D-DD77A14610D0}"/>
    <dgm:cxn modelId="{0F20BD97-EB82-4F61-82E4-420FD8A09270}" srcId="{4F87BC71-F7D3-4D82-A671-6018238C6B74}" destId="{E120C680-82E8-42C2-83C2-3A9A7486A771}" srcOrd="0" destOrd="0" parTransId="{31B1AA5F-6325-45B6-B3C3-4094135BB323}" sibTransId="{C89A6DE3-6704-4406-B583-54276B47B86D}"/>
    <dgm:cxn modelId="{AC97B6AF-CC21-479B-837A-45F86E552B99}" type="presOf" srcId="{1988E410-2416-4C70-BC88-256319FB126D}" destId="{25E7CFB4-514C-42AB-BF36-45F6062112BF}" srcOrd="0" destOrd="0" presId="urn:microsoft.com/office/officeart/2005/8/layout/process3"/>
    <dgm:cxn modelId="{DE380CB2-1BA2-445B-88E8-7C778C576A48}" srcId="{5E48F4AD-DC23-49EF-A84D-29FA1F965118}" destId="{55EF65F3-94BB-4069-96A6-EC99105A8AE9}" srcOrd="0" destOrd="0" parTransId="{2E3649BF-7BC4-4EA3-BEF6-09A5AD8819F3}" sibTransId="{0A00304C-52D6-4A5F-A2EE-8AF915A511A3}"/>
    <dgm:cxn modelId="{4106BFB2-6B11-49C6-836D-2F4E991F1BFA}" type="presOf" srcId="{55EF65F3-94BB-4069-96A6-EC99105A8AE9}" destId="{D2EA9E72-4E4C-4171-A244-6B93969C9939}" srcOrd="1" destOrd="0" presId="urn:microsoft.com/office/officeart/2005/8/layout/process3"/>
    <dgm:cxn modelId="{0A1A3BC8-4CBD-499D-8C78-E97A60DD1DAB}" type="presOf" srcId="{0A00304C-52D6-4A5F-A2EE-8AF915A511A3}" destId="{BD1FDD1C-FA18-4F23-A567-C605AE33AABF}" srcOrd="0" destOrd="0" presId="urn:microsoft.com/office/officeart/2005/8/layout/process3"/>
    <dgm:cxn modelId="{CA9E24C9-2D4D-4A3C-BB9D-F182D0029215}" type="presOf" srcId="{E1BB3D19-F884-49EC-B17C-20F49E07A0A7}" destId="{E2016CF9-1AD8-4DED-AEC9-243C49B6B412}" srcOrd="0" destOrd="0" presId="urn:microsoft.com/office/officeart/2005/8/layout/process3"/>
    <dgm:cxn modelId="{774DC3DB-33BE-4576-9056-C757F31CC262}" type="presOf" srcId="{1988E410-2416-4C70-BC88-256319FB126D}" destId="{10BBABEF-BFF9-4E5A-8C82-51D5CA859ED8}" srcOrd="1" destOrd="0" presId="urn:microsoft.com/office/officeart/2005/8/layout/process3"/>
    <dgm:cxn modelId="{0F63D8FD-CFC3-42FE-9BFA-11E015EDF1EE}" srcId="{5E48F4AD-DC23-49EF-A84D-29FA1F965118}" destId="{4F87BC71-F7D3-4D82-A671-6018238C6B74}" srcOrd="1" destOrd="0" parTransId="{C8FB2F46-6757-42EA-AB9A-ED5D9827646F}" sibTransId="{E17397CA-DA71-4BAC-867D-54B959B93677}"/>
    <dgm:cxn modelId="{CA87D5AC-9A47-4F15-913B-F404D31B78A6}" type="presParOf" srcId="{A3EDD922-5731-49D0-94A0-2B6847CEE166}" destId="{9F2FFAD4-F26F-4B28-B34D-44874C5834F7}" srcOrd="0" destOrd="0" presId="urn:microsoft.com/office/officeart/2005/8/layout/process3"/>
    <dgm:cxn modelId="{82D01D5D-7691-4240-8833-DCD5E706E24A}" type="presParOf" srcId="{9F2FFAD4-F26F-4B28-B34D-44874C5834F7}" destId="{07BBC725-ACBE-4D29-806F-CB411EE385EE}" srcOrd="0" destOrd="0" presId="urn:microsoft.com/office/officeart/2005/8/layout/process3"/>
    <dgm:cxn modelId="{DEB59747-D73C-4CA5-82D5-6530D5DDDE8C}" type="presParOf" srcId="{9F2FFAD4-F26F-4B28-B34D-44874C5834F7}" destId="{D2EA9E72-4E4C-4171-A244-6B93969C9939}" srcOrd="1" destOrd="0" presId="urn:microsoft.com/office/officeart/2005/8/layout/process3"/>
    <dgm:cxn modelId="{74D3E473-313C-4B96-9C15-167BFAD09676}" type="presParOf" srcId="{9F2FFAD4-F26F-4B28-B34D-44874C5834F7}" destId="{8233F767-6C29-4D49-96BA-DB643B57B0E0}" srcOrd="2" destOrd="0" presId="urn:microsoft.com/office/officeart/2005/8/layout/process3"/>
    <dgm:cxn modelId="{9C3FA637-55ED-40A2-8780-B76577832590}" type="presParOf" srcId="{A3EDD922-5731-49D0-94A0-2B6847CEE166}" destId="{BD1FDD1C-FA18-4F23-A567-C605AE33AABF}" srcOrd="1" destOrd="0" presId="urn:microsoft.com/office/officeart/2005/8/layout/process3"/>
    <dgm:cxn modelId="{FAA0310A-10AA-44D6-A10D-3A6072C17A0A}" type="presParOf" srcId="{BD1FDD1C-FA18-4F23-A567-C605AE33AABF}" destId="{8E013A30-C647-4656-930C-4248596AB196}" srcOrd="0" destOrd="0" presId="urn:microsoft.com/office/officeart/2005/8/layout/process3"/>
    <dgm:cxn modelId="{84D78DC0-AFA8-4B26-B230-D06C5DCAD252}" type="presParOf" srcId="{A3EDD922-5731-49D0-94A0-2B6847CEE166}" destId="{0EF517F0-7DDD-4013-91F2-B7677B4501D7}" srcOrd="2" destOrd="0" presId="urn:microsoft.com/office/officeart/2005/8/layout/process3"/>
    <dgm:cxn modelId="{90092276-E596-4CEB-ACC4-5D0722DD5088}" type="presParOf" srcId="{0EF517F0-7DDD-4013-91F2-B7677B4501D7}" destId="{8E4C4852-6150-418C-89DA-4C25D5E995B8}" srcOrd="0" destOrd="0" presId="urn:microsoft.com/office/officeart/2005/8/layout/process3"/>
    <dgm:cxn modelId="{2AE5008A-8EA8-4E6E-B187-765001147AAE}" type="presParOf" srcId="{0EF517F0-7DDD-4013-91F2-B7677B4501D7}" destId="{4F8D8C58-2EE1-4A98-8225-0BA0BB36901D}" srcOrd="1" destOrd="0" presId="urn:microsoft.com/office/officeart/2005/8/layout/process3"/>
    <dgm:cxn modelId="{5F15870D-B0DA-45AD-A6B1-F35A40A5CD70}" type="presParOf" srcId="{0EF517F0-7DDD-4013-91F2-B7677B4501D7}" destId="{ED66276B-AE57-4D0F-AC84-D184FA5B0BD5}" srcOrd="2" destOrd="0" presId="urn:microsoft.com/office/officeart/2005/8/layout/process3"/>
    <dgm:cxn modelId="{212D6E25-613F-4CC8-90AD-D351A93C7485}" type="presParOf" srcId="{A3EDD922-5731-49D0-94A0-2B6847CEE166}" destId="{E473815D-B8FE-4EC6-9551-C090016EFFBB}" srcOrd="3" destOrd="0" presId="urn:microsoft.com/office/officeart/2005/8/layout/process3"/>
    <dgm:cxn modelId="{DDFEBC25-0B22-4784-8DC1-CEF61E87FA71}" type="presParOf" srcId="{E473815D-B8FE-4EC6-9551-C090016EFFBB}" destId="{2F9ECB64-5EDC-44C3-98F1-ABD568F00CD5}" srcOrd="0" destOrd="0" presId="urn:microsoft.com/office/officeart/2005/8/layout/process3"/>
    <dgm:cxn modelId="{D6E94D06-3AD9-43D0-ABA8-0FB07934526A}" type="presParOf" srcId="{A3EDD922-5731-49D0-94A0-2B6847CEE166}" destId="{0DB061AF-27AD-49DF-AB9F-9F6E96ED8EF4}" srcOrd="4" destOrd="0" presId="urn:microsoft.com/office/officeart/2005/8/layout/process3"/>
    <dgm:cxn modelId="{D36F779B-3C27-433E-B1F4-C0F6347307A8}" type="presParOf" srcId="{0DB061AF-27AD-49DF-AB9F-9F6E96ED8EF4}" destId="{25E7CFB4-514C-42AB-BF36-45F6062112BF}" srcOrd="0" destOrd="0" presId="urn:microsoft.com/office/officeart/2005/8/layout/process3"/>
    <dgm:cxn modelId="{6163BD17-22AA-476F-B794-5396E7D47D11}" type="presParOf" srcId="{0DB061AF-27AD-49DF-AB9F-9F6E96ED8EF4}" destId="{10BBABEF-BFF9-4E5A-8C82-51D5CA859ED8}" srcOrd="1" destOrd="0" presId="urn:microsoft.com/office/officeart/2005/8/layout/process3"/>
    <dgm:cxn modelId="{8F9942AE-75DC-4E86-A2B1-17CED0FC8564}" type="presParOf" srcId="{0DB061AF-27AD-49DF-AB9F-9F6E96ED8EF4}" destId="{E2016CF9-1AD8-4DED-AEC9-243C49B6B41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A9E72-4E4C-4171-A244-6B93969C9939}">
      <dsp:nvSpPr>
        <dsp:cNvPr id="0" name=""/>
        <dsp:cNvSpPr/>
      </dsp:nvSpPr>
      <dsp:spPr>
        <a:xfrm>
          <a:off x="4217" y="1083442"/>
          <a:ext cx="191771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+mn-lt"/>
            </a:rPr>
            <a:t>Oficina</a:t>
          </a:r>
        </a:p>
      </dsp:txBody>
      <dsp:txXfrm>
        <a:off x="4217" y="1083442"/>
        <a:ext cx="1917713" cy="489600"/>
      </dsp:txXfrm>
    </dsp:sp>
    <dsp:sp modelId="{8233F767-6C29-4D49-96BA-DB643B57B0E0}">
      <dsp:nvSpPr>
        <dsp:cNvPr id="0" name=""/>
        <dsp:cNvSpPr/>
      </dsp:nvSpPr>
      <dsp:spPr>
        <a:xfrm>
          <a:off x="397002" y="1573042"/>
          <a:ext cx="1917713" cy="107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+mn-lt"/>
            </a:rPr>
            <a:t>Palestras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+mn-lt"/>
            </a:rPr>
            <a:t>Atividades práticas</a:t>
          </a:r>
        </a:p>
      </dsp:txBody>
      <dsp:txXfrm>
        <a:off x="428371" y="1604411"/>
        <a:ext cx="1854975" cy="1008262"/>
      </dsp:txXfrm>
    </dsp:sp>
    <dsp:sp modelId="{BD1FDD1C-FA18-4F23-A567-C605AE33AABF}">
      <dsp:nvSpPr>
        <dsp:cNvPr id="0" name=""/>
        <dsp:cNvSpPr/>
      </dsp:nvSpPr>
      <dsp:spPr>
        <a:xfrm>
          <a:off x="2212649" y="1089514"/>
          <a:ext cx="616323" cy="477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2212649" y="1185005"/>
        <a:ext cx="473087" cy="286473"/>
      </dsp:txXfrm>
    </dsp:sp>
    <dsp:sp modelId="{4F8D8C58-2EE1-4A98-8225-0BA0BB36901D}">
      <dsp:nvSpPr>
        <dsp:cNvPr id="0" name=""/>
        <dsp:cNvSpPr/>
      </dsp:nvSpPr>
      <dsp:spPr>
        <a:xfrm>
          <a:off x="3084805" y="1083442"/>
          <a:ext cx="191771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+mn-lt"/>
            </a:rPr>
            <a:t>Plano de Ação</a:t>
          </a:r>
        </a:p>
      </dsp:txBody>
      <dsp:txXfrm>
        <a:off x="3084805" y="1083442"/>
        <a:ext cx="1917713" cy="489600"/>
      </dsp:txXfrm>
    </dsp:sp>
    <dsp:sp modelId="{ED66276B-AE57-4D0F-AC84-D184FA5B0BD5}">
      <dsp:nvSpPr>
        <dsp:cNvPr id="0" name=""/>
        <dsp:cNvSpPr/>
      </dsp:nvSpPr>
      <dsp:spPr>
        <a:xfrm>
          <a:off x="3477590" y="1573042"/>
          <a:ext cx="1917713" cy="107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+mn-lt"/>
            </a:rPr>
            <a:t>Matriz TIP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+mn-lt"/>
            </a:rPr>
            <a:t>Itens recomendados</a:t>
          </a:r>
        </a:p>
      </dsp:txBody>
      <dsp:txXfrm>
        <a:off x="3508959" y="1604411"/>
        <a:ext cx="1854975" cy="1008262"/>
      </dsp:txXfrm>
    </dsp:sp>
    <dsp:sp modelId="{E473815D-B8FE-4EC6-9551-C090016EFFBB}">
      <dsp:nvSpPr>
        <dsp:cNvPr id="0" name=""/>
        <dsp:cNvSpPr/>
      </dsp:nvSpPr>
      <dsp:spPr>
        <a:xfrm>
          <a:off x="5293237" y="1089514"/>
          <a:ext cx="616323" cy="477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kern="1200"/>
        </a:p>
      </dsp:txBody>
      <dsp:txXfrm>
        <a:off x="5293237" y="1185005"/>
        <a:ext cx="473087" cy="286473"/>
      </dsp:txXfrm>
    </dsp:sp>
    <dsp:sp modelId="{10BBABEF-BFF9-4E5A-8C82-51D5CA859ED8}">
      <dsp:nvSpPr>
        <dsp:cNvPr id="0" name=""/>
        <dsp:cNvSpPr/>
      </dsp:nvSpPr>
      <dsp:spPr>
        <a:xfrm>
          <a:off x="6165392" y="1083442"/>
          <a:ext cx="1917713" cy="734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Gill Sans MT" panose="020B0502020104020203" pitchFamily="34" charset="0"/>
            </a:rPr>
            <a:t>Acompanhamento</a:t>
          </a:r>
        </a:p>
      </dsp:txBody>
      <dsp:txXfrm>
        <a:off x="6165392" y="1083442"/>
        <a:ext cx="1917713" cy="489600"/>
      </dsp:txXfrm>
    </dsp:sp>
    <dsp:sp modelId="{E2016CF9-1AD8-4DED-AEC9-243C49B6B412}">
      <dsp:nvSpPr>
        <dsp:cNvPr id="0" name=""/>
        <dsp:cNvSpPr/>
      </dsp:nvSpPr>
      <dsp:spPr>
        <a:xfrm>
          <a:off x="6558177" y="1573042"/>
          <a:ext cx="1917713" cy="1071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+mn-lt"/>
            </a:rPr>
            <a:t>Prazo: 1 ano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 dirty="0">
              <a:latin typeface="+mn-lt"/>
            </a:rPr>
            <a:t>Orientações e capacitações</a:t>
          </a:r>
        </a:p>
      </dsp:txBody>
      <dsp:txXfrm>
        <a:off x="6589546" y="1604411"/>
        <a:ext cx="1854975" cy="1008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7F9EE-85AC-4D46-9B66-C35148DA2808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D3943-8EAC-4D09-A4B5-A75A3FBA7F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08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01/06/2021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hyperlink" Target="http://www.cgu.gov.br/timebrasil" TargetMode="Externa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emf"/><Relationship Id="rId4" Type="http://schemas.openxmlformats.org/officeDocument/2006/relationships/diagramLayout" Target="../diagrams/layout1.xml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113F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gu.gov.br/assuntos/transparencia-publica/time-brasil/imagens/timebrasil.png">
            <a:extLst>
              <a:ext uri="{FF2B5EF4-FFF2-40B4-BE49-F238E27FC236}">
                <a16:creationId xmlns:a16="http://schemas.microsoft.com/office/drawing/2014/main" id="{F229C51F-0A2A-4620-B89A-F96C5BAC34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01" b="54538"/>
          <a:stretch/>
        </p:blipFill>
        <p:spPr bwMode="auto">
          <a:xfrm>
            <a:off x="7525265" y="0"/>
            <a:ext cx="4666735" cy="514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8A51FBB-0FD4-4421-BAAE-D61FC6790214}"/>
              </a:ext>
            </a:extLst>
          </p:cNvPr>
          <p:cNvSpPr txBox="1"/>
          <p:nvPr/>
        </p:nvSpPr>
        <p:spPr>
          <a:xfrm>
            <a:off x="583381" y="357036"/>
            <a:ext cx="816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</a:rPr>
              <a:t>Programa de cooperação federativa para: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6AEC6FB-5BCA-40D4-A1AE-0770814DEEF3}"/>
              </a:ext>
            </a:extLst>
          </p:cNvPr>
          <p:cNvSpPr txBox="1"/>
          <p:nvPr/>
        </p:nvSpPr>
        <p:spPr>
          <a:xfrm>
            <a:off x="597901" y="1177093"/>
            <a:ext cx="8262651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bg1"/>
                </a:solidFill>
              </a:rPr>
              <a:t> Melhoria da gestão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bg1"/>
                </a:solidFill>
              </a:rPr>
              <a:t> Fortalecimento do combate à corrupção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chemeClr val="bg1"/>
                </a:solidFill>
              </a:rPr>
              <a:t> Aumento da confiança nos governos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5CC3A40-76A5-4BFB-A7E1-D1F776731909}"/>
              </a:ext>
            </a:extLst>
          </p:cNvPr>
          <p:cNvGrpSpPr/>
          <p:nvPr/>
        </p:nvGrpSpPr>
        <p:grpSpPr>
          <a:xfrm>
            <a:off x="597901" y="3102971"/>
            <a:ext cx="8480109" cy="3727485"/>
            <a:chOff x="618477" y="675131"/>
            <a:chExt cx="7797554" cy="4604863"/>
          </a:xfrm>
        </p:grpSpPr>
        <p:graphicFrame>
          <p:nvGraphicFramePr>
            <p:cNvPr id="8" name="Diagrama 7">
              <a:extLst>
                <a:ext uri="{FF2B5EF4-FFF2-40B4-BE49-F238E27FC236}">
                  <a16:creationId xmlns:a16="http://schemas.microsoft.com/office/drawing/2014/main" id="{3D4FB063-652E-4CBE-AD23-0841F02A062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38643437"/>
                </p:ext>
              </p:extLst>
            </p:nvPr>
          </p:nvGraphicFramePr>
          <p:xfrm>
            <a:off x="618477" y="675131"/>
            <a:ext cx="7797554" cy="46048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84A5556F-59E7-48E6-9029-A605C07617B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20979" y="1229129"/>
              <a:ext cx="1047518" cy="909002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FF04FF42-29F2-4912-BA52-0E45646421A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835153" y="1204701"/>
              <a:ext cx="1047518" cy="957857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5F91FC42-13DE-4413-BF29-695CB86BFC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649327" y="1299778"/>
              <a:ext cx="1047519" cy="838353"/>
            </a:xfrm>
            <a:prstGeom prst="rect">
              <a:avLst/>
            </a:prstGeom>
          </p:spPr>
        </p:pic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2A6AF8F-304F-4F1E-BB4D-2F07B1FE9A37}"/>
              </a:ext>
            </a:extLst>
          </p:cNvPr>
          <p:cNvSpPr txBox="1"/>
          <p:nvPr/>
        </p:nvSpPr>
        <p:spPr>
          <a:xfrm>
            <a:off x="6501961" y="1232177"/>
            <a:ext cx="7554097" cy="22495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5400" b="1" dirty="0">
                <a:solidFill>
                  <a:schemeClr val="bg1"/>
                </a:solidFill>
              </a:rPr>
              <a:t>Time Brasil</a:t>
            </a:r>
          </a:p>
          <a:p>
            <a:pPr algn="ctr">
              <a:lnSpc>
                <a:spcPct val="150000"/>
              </a:lnSpc>
            </a:pPr>
            <a:r>
              <a:rPr lang="pt-BR" sz="4400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3BEBA19-9CAC-4288-9EF1-7040DC62EF5F}"/>
              </a:ext>
            </a:extLst>
          </p:cNvPr>
          <p:cNvSpPr txBox="1"/>
          <p:nvPr/>
        </p:nvSpPr>
        <p:spPr>
          <a:xfrm>
            <a:off x="644083" y="6223867"/>
            <a:ext cx="8670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www.cgu.gov.br/timebrasil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001EFCA-7F95-4C82-9132-1FDA10D286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347847"/>
              </p:ext>
            </p:extLst>
          </p:nvPr>
        </p:nvGraphicFramePr>
        <p:xfrm>
          <a:off x="-1" y="1"/>
          <a:ext cx="12192001" cy="6906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6887">
                  <a:extLst>
                    <a:ext uri="{9D8B030D-6E8A-4147-A177-3AD203B41FA5}">
                      <a16:colId xmlns:a16="http://schemas.microsoft.com/office/drawing/2014/main" val="3565166472"/>
                    </a:ext>
                  </a:extLst>
                </a:gridCol>
                <a:gridCol w="6030098">
                  <a:extLst>
                    <a:ext uri="{9D8B030D-6E8A-4147-A177-3AD203B41FA5}">
                      <a16:colId xmlns:a16="http://schemas.microsoft.com/office/drawing/2014/main" val="565829378"/>
                    </a:ext>
                  </a:extLst>
                </a:gridCol>
                <a:gridCol w="1124465">
                  <a:extLst>
                    <a:ext uri="{9D8B030D-6E8A-4147-A177-3AD203B41FA5}">
                      <a16:colId xmlns:a16="http://schemas.microsoft.com/office/drawing/2014/main" val="3598988012"/>
                    </a:ext>
                  </a:extLst>
                </a:gridCol>
                <a:gridCol w="2603170">
                  <a:extLst>
                    <a:ext uri="{9D8B030D-6E8A-4147-A177-3AD203B41FA5}">
                      <a16:colId xmlns:a16="http://schemas.microsoft.com/office/drawing/2014/main" val="4138999338"/>
                    </a:ext>
                  </a:extLst>
                </a:gridCol>
                <a:gridCol w="1087381">
                  <a:extLst>
                    <a:ext uri="{9D8B030D-6E8A-4147-A177-3AD203B41FA5}">
                      <a16:colId xmlns:a16="http://schemas.microsoft.com/office/drawing/2014/main" val="715342412"/>
                    </a:ext>
                  </a:extLst>
                </a:gridCol>
              </a:tblGrid>
              <a:tr h="3569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Ação</a:t>
                      </a:r>
                      <a:endParaRPr lang="pt-BR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Descrição</a:t>
                      </a:r>
                      <a:endParaRPr lang="pt-BR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NAOP</a:t>
                      </a:r>
                      <a:endParaRPr lang="pt-BR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Meta</a:t>
                      </a:r>
                      <a:endParaRPr lang="pt-BR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Período</a:t>
                      </a:r>
                      <a:endParaRPr lang="pt-BR" sz="17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865032"/>
                  </a:ext>
                </a:extLst>
              </a:tr>
              <a:tr h="135890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Apoio à Gestão do Programa</a:t>
                      </a:r>
                    </a:p>
                  </a:txBody>
                  <a:tcPr marL="7857" marR="7857" marT="785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85750" algn="l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pt-BR" sz="1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Apoiar a equipe do Time Brasil no estabelecimento da metodologia de monitoramento e avaliação; na definição de indicadores de desempenho; e na elaboração de índice de avaliação da gestão pública municipal nas dimensões TIP.</a:t>
                      </a: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AL, CE, GO, MG, PB, PE, SP, RJ, SC</a:t>
                      </a: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Participação em 12 videoconferências e entrega dos produtos estabelecidos nas reuniões, nos prazos definidos. </a:t>
                      </a: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pt-BR" sz="17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Fevereiro a Dezembro</a:t>
                      </a: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20218"/>
                  </a:ext>
                </a:extLst>
              </a:tr>
              <a:tr h="91018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2000" b="1" u="none" strike="noStrike" dirty="0">
                          <a:effectLst/>
                        </a:rPr>
                        <a:t>Time Brasil nos Municípios ou Estados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ctr"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700" u="none" strike="noStrike" dirty="0">
                          <a:effectLst/>
                        </a:rPr>
                        <a:t>Apoiar e capacitar os municípios  participantes do programa. Acompanhar a execução dos planos de ação dos municípios participantes do Programa Time Brasil. 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 dirty="0">
                          <a:effectLst/>
                        </a:rPr>
                        <a:t>GO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08 visitas técnicas, 03 capacitações e 01 encontro do Time Brasil.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 dirty="0">
                          <a:effectLst/>
                        </a:rPr>
                        <a:t>Janeiro a Dezembro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/>
                </a:tc>
                <a:extLst>
                  <a:ext uri="{0D108BD9-81ED-4DB2-BD59-A6C34878D82A}">
                    <a16:rowId xmlns:a16="http://schemas.microsoft.com/office/drawing/2014/main" val="4191108442"/>
                  </a:ext>
                </a:extLst>
              </a:tr>
              <a:tr h="13589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700" u="none" strike="noStrike" dirty="0">
                          <a:effectLst/>
                        </a:rPr>
                        <a:t>Divulgar o programa Time Brasil junto às Controladoria-Gerais dos Estados (</a:t>
                      </a:r>
                      <a:r>
                        <a:rPr lang="pt-BR" sz="1700" u="none" strike="noStrike" dirty="0" err="1">
                          <a:effectLst/>
                        </a:rPr>
                        <a:t>CGEs</a:t>
                      </a:r>
                      <a:r>
                        <a:rPr lang="pt-BR" sz="1700" u="none" strike="noStrike" dirty="0">
                          <a:effectLst/>
                        </a:rPr>
                        <a:t>) e junto aos municípios.  Suporte e capacitação dos municípios ou  </a:t>
                      </a:r>
                      <a:r>
                        <a:rPr lang="pt-BR" sz="1700" u="none" strike="noStrike" dirty="0" err="1">
                          <a:effectLst/>
                        </a:rPr>
                        <a:t>CGEs</a:t>
                      </a:r>
                      <a:r>
                        <a:rPr lang="pt-BR" sz="1700" u="none" strike="noStrike" dirty="0">
                          <a:effectLst/>
                        </a:rPr>
                        <a:t> participantes do programa. Acompanhar a execução dos planos de ação.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 dirty="0">
                          <a:effectLst/>
                        </a:rPr>
                        <a:t>AL, CE, GO, MG, PB, PE, SP, RJ, SC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1 capacitação presencial e/ou 1 atividade de suporte à implementação do plano de ação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 dirty="0">
                          <a:effectLst/>
                        </a:rPr>
                        <a:t>Janeiro a Dezembro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/>
                </a:tc>
                <a:extLst>
                  <a:ext uri="{0D108BD9-81ED-4DB2-BD59-A6C34878D82A}">
                    <a16:rowId xmlns:a16="http://schemas.microsoft.com/office/drawing/2014/main" val="3811411933"/>
                  </a:ext>
                </a:extLst>
              </a:tr>
              <a:tr h="151415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2000" b="1" u="none" strike="noStrike" dirty="0">
                          <a:effectLst/>
                        </a:rPr>
                        <a:t>Produção de conteúdo técnico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pt-BR" sz="1700" u="none" strike="noStrike" dirty="0">
                          <a:effectLst/>
                        </a:rPr>
                        <a:t>Elaborar manuais, cartilhas e documentos para facilitar a implantação dos planos de ação.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i="1" u="none" strike="noStrike" dirty="0">
                          <a:effectLst/>
                        </a:rPr>
                        <a:t>TODOS</a:t>
                      </a:r>
                      <a:endParaRPr lang="pt-BR" sz="1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Produção de 1 cartilha, manual, passo a passo, minuta de lei, decreto ou portaria para municípios, referente aos itens da Matriz TIP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 dirty="0">
                          <a:effectLst/>
                        </a:rPr>
                        <a:t>Janeiro a Dezembro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712405"/>
                  </a:ext>
                </a:extLst>
              </a:tr>
              <a:tr h="13589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pt-BR" sz="1700" u="none" strike="noStrike" dirty="0">
                          <a:effectLst/>
                        </a:rPr>
                        <a:t>Identificar, selecionar e sistematizar boas práticas de prevenção à corrupção e fortalecimento da gestão municipal, nacionais e internacionais, em Transparência, Integridade e Participação Social para Estados e Municípios.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i="1" u="none" strike="noStrike" dirty="0">
                          <a:effectLst/>
                        </a:rPr>
                        <a:t>TODOS</a:t>
                      </a:r>
                      <a:endParaRPr lang="pt-BR" sz="17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700" u="none" strike="noStrike" dirty="0">
                          <a:effectLst/>
                        </a:rPr>
                        <a:t>Identificação de 1 boa prática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700" u="none" strike="noStrike" dirty="0">
                          <a:effectLst/>
                        </a:rPr>
                        <a:t>Janeiro a Dezembro</a:t>
                      </a:r>
                      <a:endParaRPr lang="pt-BR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57" marR="7857" marT="7857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437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13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F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cgu.gov.br/assuntos/transparencia-publica/time-brasil/imagens/timebrasil.png">
            <a:extLst>
              <a:ext uri="{FF2B5EF4-FFF2-40B4-BE49-F238E27FC236}">
                <a16:creationId xmlns:a16="http://schemas.microsoft.com/office/drawing/2014/main" id="{A803B830-65FA-418B-84C2-35BEC061D7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01" b="54538"/>
          <a:stretch/>
        </p:blipFill>
        <p:spPr bwMode="auto">
          <a:xfrm>
            <a:off x="7525265" y="0"/>
            <a:ext cx="4666735" cy="5149553"/>
          </a:xfrm>
          <a:prstGeom prst="rect">
            <a:avLst/>
          </a:prstGeom>
          <a:solidFill>
            <a:srgbClr val="113F6B"/>
          </a:solidFill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7E8D74F-2574-41C4-9D28-EC5AA0F17669}"/>
              </a:ext>
            </a:extLst>
          </p:cNvPr>
          <p:cNvSpPr txBox="1"/>
          <p:nvPr/>
        </p:nvSpPr>
        <p:spPr>
          <a:xfrm>
            <a:off x="484245" y="479284"/>
            <a:ext cx="11259735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>
                <a:solidFill>
                  <a:schemeClr val="bg1"/>
                </a:solidFill>
              </a:rPr>
              <a:t>TIME BRASIL e a Estratégia Nacional de Prevenção à Corrupção – Avaliação da Suscetibilidade à Corrupção nas </a:t>
            </a:r>
            <a:r>
              <a:rPr lang="pt-BR" sz="2800" b="1">
                <a:solidFill>
                  <a:schemeClr val="bg1"/>
                </a:solidFill>
              </a:rPr>
              <a:t>Organizações Públicas/TCU </a:t>
            </a:r>
            <a:endParaRPr lang="pt-BR" sz="2800" b="1" dirty="0">
              <a:solidFill>
                <a:schemeClr val="bg1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840202-6DB4-465D-8CE5-3090A40F2F8A}"/>
              </a:ext>
            </a:extLst>
          </p:cNvPr>
          <p:cNvSpPr txBox="1"/>
          <p:nvPr/>
        </p:nvSpPr>
        <p:spPr>
          <a:xfrm>
            <a:off x="572877" y="2247441"/>
            <a:ext cx="9915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chemeClr val="bg1"/>
                </a:solidFill>
              </a:rPr>
              <a:t>Inclusão da Matriz TIP no questionário de Avaliação da Suscetibilidade à Corrupção nas Organizações Públicas </a:t>
            </a:r>
            <a:endParaRPr lang="pt-BR" b="1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56C41F7-FC74-4150-90C2-D81506F13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875894"/>
              </p:ext>
            </p:extLst>
          </p:nvPr>
        </p:nvGraphicFramePr>
        <p:xfrm>
          <a:off x="572876" y="3518517"/>
          <a:ext cx="8846545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2863">
                  <a:extLst>
                    <a:ext uri="{9D8B030D-6E8A-4147-A177-3AD203B41FA5}">
                      <a16:colId xmlns:a16="http://schemas.microsoft.com/office/drawing/2014/main" val="1508882523"/>
                    </a:ext>
                  </a:extLst>
                </a:gridCol>
                <a:gridCol w="4323682">
                  <a:extLst>
                    <a:ext uri="{9D8B030D-6E8A-4147-A177-3AD203B41FA5}">
                      <a16:colId xmlns:a16="http://schemas.microsoft.com/office/drawing/2014/main" val="2826806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Tarefas Equipe  DTC/CFECS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Tarefas </a:t>
                      </a:r>
                      <a:r>
                        <a:rPr lang="pt-BR" dirty="0" err="1"/>
                        <a:t>NAOPs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916085"/>
                  </a:ext>
                </a:extLst>
              </a:tr>
              <a:tr h="196666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Elaborar a proposta de unificação dos questionários – Matriz TIP e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Avaliação da Suscetibilidade à Corrupção nas Organizações Públicas </a:t>
                      </a:r>
                    </a:p>
                    <a:p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Mobilização dos </a:t>
                      </a:r>
                      <a:r>
                        <a:rPr lang="pt-BR" b="1" dirty="0"/>
                        <a:t>municípios </a:t>
                      </a:r>
                      <a:r>
                        <a:rPr lang="pt-BR" dirty="0"/>
                        <a:t>para preenchimento do questionário, de acordo com o planejamento das redes de controle de cada Estado.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858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Monitorar o processo de mobilização dos municípios em cada 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Apoiar o processo de homologação da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Avaliação da Suscetibilidade à Corrupção nas Organizações Públicas, se houver demanda e disponibilidade de HH no NAOP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9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934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7E7099CC2F0334DBC5E3B547314E93C" ma:contentTypeVersion="12" ma:contentTypeDescription="Crie um novo documento." ma:contentTypeScope="" ma:versionID="6d09e883946f4b89b5c53e81c03441a1">
  <xsd:schema xmlns:xsd="http://www.w3.org/2001/XMLSchema" xmlns:xs="http://www.w3.org/2001/XMLSchema" xmlns:p="http://schemas.microsoft.com/office/2006/metadata/properties" xmlns:ns2="81f001d6-c674-4f01-b079-87d775469752" xmlns:ns3="990c20f9-6bba-41eb-95d2-9660196455da" targetNamespace="http://schemas.microsoft.com/office/2006/metadata/properties" ma:root="true" ma:fieldsID="42ab9700dbe043bcf939439733b2a707" ns2:_="" ns3:_="">
    <xsd:import namespace="81f001d6-c674-4f01-b079-87d775469752"/>
    <xsd:import namespace="990c20f9-6bba-41eb-95d2-9660196455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f001d6-c674-4f01-b079-87d7754697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c20f9-6bba-41eb-95d2-9660196455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90c20f9-6bba-41eb-95d2-9660196455da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A065FD3-6C7A-49A7-93D4-AB2B9704EF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5543AC-FFA5-4944-B8AD-B4A4B2FE36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f001d6-c674-4f01-b079-87d775469752"/>
    <ds:schemaRef ds:uri="990c20f9-6bba-41eb-95d2-9660196455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42D1E4-98C1-49C7-96F9-DC24FC0BDCE6}">
  <ds:schemaRefs>
    <ds:schemaRef ds:uri="http://schemas.microsoft.com/office/2006/metadata/properties"/>
    <ds:schemaRef ds:uri="http://schemas.microsoft.com/office/infopath/2007/PartnerControls"/>
    <ds:schemaRef ds:uri="990c20f9-6bba-41eb-95d2-9660196455d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465</Words>
  <Application>Microsoft Office PowerPoint</Application>
  <PresentationFormat>Widescreen</PresentationFormat>
  <Paragraphs>52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Eliane Ferreira da Rocha</dc:creator>
  <cp:lastModifiedBy>Adenisio Alvaro Oliveira de Souza</cp:lastModifiedBy>
  <cp:revision>165</cp:revision>
  <dcterms:created xsi:type="dcterms:W3CDTF">2019-11-29T14:10:07Z</dcterms:created>
  <dcterms:modified xsi:type="dcterms:W3CDTF">2021-06-01T13:36:19Z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0x010100D7E7099CC2F0334DBC5E3B547314E93C</vt:lpwstr>
  </property>
  <property fmtid="{D5CDD505-2E9C-101B-9397-08002B2CF9AE}" pid="3" name="Order">
    <vt:r8>2524700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