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7" r:id="rId5"/>
    <p:sldId id="259" r:id="rId6"/>
    <p:sldId id="262" r:id="rId7"/>
    <p:sldId id="263" r:id="rId8"/>
    <p:sldId id="27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80" r:id="rId17"/>
    <p:sldId id="272" r:id="rId18"/>
    <p:sldId id="276" r:id="rId19"/>
    <p:sldId id="277" r:id="rId20"/>
    <p:sldId id="278" r:id="rId21"/>
    <p:sldId id="273" r:id="rId22"/>
    <p:sldId id="275" r:id="rId23"/>
    <p:sldId id="281" r:id="rId24"/>
    <p:sldId id="282" r:id="rId25"/>
    <p:sldId id="279" r:id="rId26"/>
    <p:sldId id="283" r:id="rId27"/>
    <p:sldId id="288" r:id="rId28"/>
    <p:sldId id="289" r:id="rId29"/>
    <p:sldId id="290" r:id="rId30"/>
    <p:sldId id="285" r:id="rId31"/>
    <p:sldId id="291" r:id="rId32"/>
    <p:sldId id="286" r:id="rId33"/>
    <p:sldId id="287" r:id="rId34"/>
    <p:sldId id="28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Pacelli Carvalho Lustosa da Costa" initials="GPCLdC" lastIdx="1" clrIdx="0">
    <p:extLst>
      <p:ext uri="{19B8F6BF-5375-455C-9EA6-DF929625EA0E}">
        <p15:presenceInfo xmlns:p15="http://schemas.microsoft.com/office/powerpoint/2012/main" userId="S::giovanni.costa@cgu.gov.br::d5bc9c98-d027-421e-9877-de13475a5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0:28:27.079" idx="1">
    <p:pos x="5249" y="47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39" y="2274838"/>
            <a:ext cx="10029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1ª Reunião de metas da CGU-CE</a:t>
            </a:r>
            <a:endParaRPr lang="pt-BR" sz="4800" dirty="0">
              <a:latin typeface="Segoe UI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91F90A-E401-4883-95F1-564E8ABA5AC3}"/>
              </a:ext>
            </a:extLst>
          </p:cNvPr>
          <p:cNvSpPr/>
          <p:nvPr/>
        </p:nvSpPr>
        <p:spPr>
          <a:xfrm>
            <a:off x="187235" y="6110964"/>
            <a:ext cx="92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Segoe UI" panose="020B0502040204020203" pitchFamily="34" charset="0"/>
              </a:rPr>
              <a:t>Giovanni Pacelli</a:t>
            </a:r>
          </a:p>
          <a:p>
            <a:r>
              <a:rPr lang="pt-BR" b="1" i="0" dirty="0">
                <a:effectLst/>
                <a:latin typeface="Segoe UI" panose="020B0502040204020203" pitchFamily="34" charset="0"/>
              </a:rPr>
              <a:t>Superintende </a:t>
            </a:r>
            <a:r>
              <a:rPr lang="pt-BR" b="1" dirty="0">
                <a:latin typeface="Segoe UI" panose="020B0502040204020203" pitchFamily="34" charset="0"/>
              </a:rPr>
              <a:t>n</a:t>
            </a:r>
            <a:r>
              <a:rPr lang="pt-BR" b="1" i="0" dirty="0">
                <a:effectLst/>
                <a:latin typeface="Segoe UI" panose="020B0502040204020203" pitchFamily="34" charset="0"/>
              </a:rPr>
              <a:t>a CGU-CE</a:t>
            </a:r>
            <a:endParaRPr lang="pt-BR" sz="4800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E1A234C-0EB0-4773-80F9-EDEE1C9A1A9A}"/>
              </a:ext>
            </a:extLst>
          </p:cNvPr>
          <p:cNvSpPr txBox="1">
            <a:spLocks/>
          </p:cNvSpPr>
          <p:nvPr/>
        </p:nvSpPr>
        <p:spPr>
          <a:xfrm>
            <a:off x="310261" y="4254022"/>
            <a:ext cx="11420475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02/02/2021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Foco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599256"/>
            <a:ext cx="11420475" cy="44310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Criar um ambiente de “constrangimento positivo” para que o gestor cumpra as recomendações. 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Atuar sobre o conjunto das recomendações.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Atuar prioritariamente sobre as recomendações: apuração de responsabilidade e envolvendo benefícios financeiros.</a:t>
            </a:r>
          </a:p>
        </p:txBody>
      </p:sp>
    </p:spTree>
    <p:extLst>
      <p:ext uri="{BB962C8B-B14F-4D97-AF65-F5344CB8AC3E}">
        <p14:creationId xmlns:p14="http://schemas.microsoft.com/office/powerpoint/2010/main" val="303175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7743429" y="1254976"/>
            <a:ext cx="4448571" cy="16794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Ata IFCE: </a:t>
            </a:r>
          </a:p>
          <a:p>
            <a:pPr algn="ctr">
              <a:lnSpc>
                <a:spcPct val="170000"/>
              </a:lnSpc>
            </a:pPr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08/08/2019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71BB747-AFCF-4F07-8653-218A74A41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5" y="793101"/>
            <a:ext cx="4040380" cy="57103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4C210B9-E327-488E-A7EF-5DA4DD12C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228" y="755672"/>
            <a:ext cx="4306009" cy="556166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8DF05D9-D786-4D8A-AF45-13421B403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537" y="3429000"/>
            <a:ext cx="415173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7584038" y="1456740"/>
            <a:ext cx="4448571" cy="16794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Ata </a:t>
            </a:r>
            <a:r>
              <a:rPr lang="pt-BR" dirty="0" err="1">
                <a:latin typeface="Segoe UI" panose="020B0502040204020203" pitchFamily="34" charset="0"/>
                <a:ea typeface="+mn-ea"/>
                <a:cs typeface="+mn-cs"/>
              </a:rPr>
              <a:t>Unilab</a:t>
            </a:r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: </a:t>
            </a:r>
          </a:p>
          <a:p>
            <a:pPr algn="ctr">
              <a:lnSpc>
                <a:spcPct val="170000"/>
              </a:lnSpc>
            </a:pPr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05/09/2019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FDC3B2-E6BD-47F6-B1E3-B4034FD9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13"/>
            <a:ext cx="4052654" cy="55330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931FD8-8C03-49B9-B43D-9F297093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654" y="979713"/>
            <a:ext cx="3828620" cy="520643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4E32EF7-F974-41A6-BFC3-387AD82F5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712" y="3677428"/>
            <a:ext cx="4832288" cy="10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7743429" y="1382490"/>
            <a:ext cx="4448571" cy="16794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Ata UFC: </a:t>
            </a:r>
          </a:p>
          <a:p>
            <a:pPr algn="ctr">
              <a:lnSpc>
                <a:spcPct val="170000"/>
              </a:lnSpc>
            </a:pPr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19/12/2019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6CDBAC-B9F4-4A34-9ABD-7A69E7D92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13" y="1664069"/>
            <a:ext cx="3950550" cy="51149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E96B42-2E91-4D25-B2AF-F6FFE3CE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4" y="1443445"/>
            <a:ext cx="3639627" cy="52125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D93F234-1429-4D42-9165-9E5DE02D9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963" y="3247052"/>
            <a:ext cx="4249037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8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252576" y="2257771"/>
            <a:ext cx="3212078" cy="1030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04/07/2019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DB992A-C094-4D61-B885-A0D0036E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80" y="2098473"/>
            <a:ext cx="7690128" cy="165714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2F767D1-88CC-4E41-851B-2D6CEAA86118}"/>
              </a:ext>
            </a:extLst>
          </p:cNvPr>
          <p:cNvSpPr/>
          <p:nvPr/>
        </p:nvSpPr>
        <p:spPr>
          <a:xfrm>
            <a:off x="4194632" y="741404"/>
            <a:ext cx="3578801" cy="1083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pt-BR" sz="4400" dirty="0">
                <a:latin typeface="Segoe UI" panose="020B0502040204020203" pitchFamily="34" charset="0"/>
              </a:rPr>
              <a:t>Atas DNOCS: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5D66C83-FB0E-4A6D-B88E-5D3660B3A701}"/>
              </a:ext>
            </a:extLst>
          </p:cNvPr>
          <p:cNvSpPr txBox="1">
            <a:spLocks/>
          </p:cNvSpPr>
          <p:nvPr/>
        </p:nvSpPr>
        <p:spPr>
          <a:xfrm>
            <a:off x="420355" y="3927479"/>
            <a:ext cx="4847931" cy="1030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08/11/2019 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 Reforço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FFC11CA-F702-4279-B32C-DA27746B0544}"/>
              </a:ext>
            </a:extLst>
          </p:cNvPr>
          <p:cNvSpPr txBox="1">
            <a:spLocks/>
          </p:cNvSpPr>
          <p:nvPr/>
        </p:nvSpPr>
        <p:spPr>
          <a:xfrm>
            <a:off x="420354" y="4958192"/>
            <a:ext cx="4847931" cy="1030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30/12/2019 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 Reforço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28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2F767D1-88CC-4E41-851B-2D6CEAA86118}"/>
              </a:ext>
            </a:extLst>
          </p:cNvPr>
          <p:cNvSpPr/>
          <p:nvPr/>
        </p:nvSpPr>
        <p:spPr>
          <a:xfrm>
            <a:off x="3559557" y="410468"/>
            <a:ext cx="4867615" cy="1083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pt-BR" sz="4400" dirty="0">
                <a:latin typeface="Segoe UI" panose="020B0502040204020203" pitchFamily="34" charset="0"/>
              </a:rPr>
              <a:t>Atas NEMS e CEF: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B43884-1346-4028-A3E5-B6639A9F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172" y="1493906"/>
            <a:ext cx="3865199" cy="49564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822AE66-9A48-4AEB-BE28-D6264269B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16" y="1651565"/>
            <a:ext cx="4035902" cy="5206435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FD40C3C-8D3C-4F8F-9680-A2963CD9994E}"/>
              </a:ext>
            </a:extLst>
          </p:cNvPr>
          <p:cNvSpPr txBox="1">
            <a:spLocks/>
          </p:cNvSpPr>
          <p:nvPr/>
        </p:nvSpPr>
        <p:spPr>
          <a:xfrm>
            <a:off x="-1035221" y="3456788"/>
            <a:ext cx="4847931" cy="1030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27/03/2019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3BF574A-79BD-432B-A740-705E14F6FA56}"/>
              </a:ext>
            </a:extLst>
          </p:cNvPr>
          <p:cNvSpPr txBox="1">
            <a:spLocks/>
          </p:cNvSpPr>
          <p:nvPr/>
        </p:nvSpPr>
        <p:spPr>
          <a:xfrm>
            <a:off x="5151180" y="3224069"/>
            <a:ext cx="4847931" cy="1030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27/12/2019</a:t>
            </a:r>
          </a:p>
        </p:txBody>
      </p:sp>
    </p:spTree>
    <p:extLst>
      <p:ext uri="{BB962C8B-B14F-4D97-AF65-F5344CB8AC3E}">
        <p14:creationId xmlns:p14="http://schemas.microsoft.com/office/powerpoint/2010/main" val="137311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2F767D1-88CC-4E41-851B-2D6CEAA86118}"/>
              </a:ext>
            </a:extLst>
          </p:cNvPr>
          <p:cNvSpPr/>
          <p:nvPr/>
        </p:nvSpPr>
        <p:spPr>
          <a:xfrm>
            <a:off x="3937646" y="410468"/>
            <a:ext cx="4463078" cy="99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pt-BR" sz="4000" dirty="0">
                <a:latin typeface="Segoe UI" panose="020B0502040204020203" pitchFamily="34" charset="0"/>
              </a:rPr>
              <a:t>Atas FUNASA-CE: 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FD40C3C-8D3C-4F8F-9680-A2963CD9994E}"/>
              </a:ext>
            </a:extLst>
          </p:cNvPr>
          <p:cNvSpPr txBox="1">
            <a:spLocks/>
          </p:cNvSpPr>
          <p:nvPr/>
        </p:nvSpPr>
        <p:spPr>
          <a:xfrm>
            <a:off x="-720673" y="5932175"/>
            <a:ext cx="4847931" cy="1030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14/08/2019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147921-0DBE-46F8-9B38-F49D63CA1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4" y="855537"/>
            <a:ext cx="3601818" cy="47169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67314B-CD27-4904-9FEA-0A03FADA9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" y="5454137"/>
            <a:ext cx="4221450" cy="804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AA85720-DC01-4F28-AB05-BF2B2A5D2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981" y="1550427"/>
            <a:ext cx="3884611" cy="4957504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9187E8F-B6F7-4320-AC46-465228480FF4}"/>
              </a:ext>
            </a:extLst>
          </p:cNvPr>
          <p:cNvSpPr txBox="1">
            <a:spLocks/>
          </p:cNvSpPr>
          <p:nvPr/>
        </p:nvSpPr>
        <p:spPr>
          <a:xfrm>
            <a:off x="4962281" y="2946505"/>
            <a:ext cx="3438443" cy="1488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t-BR" sz="2400" dirty="0">
                <a:latin typeface="Segoe UI" panose="020B0502040204020203" pitchFamily="34" charset="0"/>
                <a:ea typeface="+mn-ea"/>
                <a:cs typeface="+mn-cs"/>
              </a:rPr>
              <a:t>11/02/2020 </a:t>
            </a:r>
            <a:r>
              <a:rPr lang="pt-BR" sz="2400" dirty="0">
                <a:latin typeface="Segoe UI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</a:p>
          <a:p>
            <a:pPr algn="ctr">
              <a:lnSpc>
                <a:spcPct val="170000"/>
              </a:lnSpc>
            </a:pPr>
            <a:r>
              <a:rPr lang="pt-BR" sz="2400" dirty="0">
                <a:latin typeface="Segoe UI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Reforço</a:t>
            </a:r>
            <a:r>
              <a:rPr lang="pt-BR" sz="2400" dirty="0">
                <a:latin typeface="Segoe UI" panose="020B05020402040202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41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40" y="2948232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FEF</a:t>
            </a:r>
            <a:endParaRPr lang="pt-BR" sz="4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Fluxo das Entregas: </a:t>
            </a:r>
            <a:r>
              <a:rPr lang="pt-BR" dirty="0" err="1">
                <a:latin typeface="Segoe UI" panose="020B0502040204020203" pitchFamily="34" charset="0"/>
                <a:ea typeface="+mn-ea"/>
                <a:cs typeface="+mn-cs"/>
              </a:rPr>
              <a:t>Ararendá</a:t>
            </a:r>
            <a:endParaRPr lang="pt-BR" dirty="0">
              <a:latin typeface="Segoe UI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689E8D6-4CC4-4980-BF49-2C25C7823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6958"/>
              </p:ext>
            </p:extLst>
          </p:nvPr>
        </p:nvGraphicFramePr>
        <p:xfrm>
          <a:off x="217415" y="2100645"/>
          <a:ext cx="11611063" cy="3027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657">
                  <a:extLst>
                    <a:ext uri="{9D8B030D-6E8A-4147-A177-3AD203B41FA5}">
                      <a16:colId xmlns:a16="http://schemas.microsoft.com/office/drawing/2014/main" val="3770207234"/>
                    </a:ext>
                  </a:extLst>
                </a:gridCol>
                <a:gridCol w="1278205">
                  <a:extLst>
                    <a:ext uri="{9D8B030D-6E8A-4147-A177-3AD203B41FA5}">
                      <a16:colId xmlns:a16="http://schemas.microsoft.com/office/drawing/2014/main" val="2633157042"/>
                    </a:ext>
                  </a:extLst>
                </a:gridCol>
                <a:gridCol w="1278205">
                  <a:extLst>
                    <a:ext uri="{9D8B030D-6E8A-4147-A177-3AD203B41FA5}">
                      <a16:colId xmlns:a16="http://schemas.microsoft.com/office/drawing/2014/main" val="2326210568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val="953967697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val="2759689686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val="20246222"/>
                    </a:ext>
                  </a:extLst>
                </a:gridCol>
                <a:gridCol w="1179396">
                  <a:extLst>
                    <a:ext uri="{9D8B030D-6E8A-4147-A177-3AD203B41FA5}">
                      <a16:colId xmlns:a16="http://schemas.microsoft.com/office/drawing/2014/main" val="1158541886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val="3096204487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val="617448899"/>
                    </a:ext>
                  </a:extLst>
                </a:gridCol>
                <a:gridCol w="916608">
                  <a:extLst>
                    <a:ext uri="{9D8B030D-6E8A-4147-A177-3AD203B41FA5}">
                      <a16:colId xmlns:a16="http://schemas.microsoft.com/office/drawing/2014/main" val="3261481272"/>
                    </a:ext>
                  </a:extLst>
                </a:gridCol>
                <a:gridCol w="674842">
                  <a:extLst>
                    <a:ext uri="{9D8B030D-6E8A-4147-A177-3AD203B41FA5}">
                      <a16:colId xmlns:a16="http://schemas.microsoft.com/office/drawing/2014/main" val="4143526322"/>
                    </a:ext>
                  </a:extLst>
                </a:gridCol>
              </a:tblGrid>
              <a:tr h="5261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Equipe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Matriz de Planejamento elaborada e revisada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Matriz de Planejamento incluída no e-Aud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Escopo de Auditoria elaborado e revisado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Escopo de Auditoria incluído no e-Aud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Matriz de Achados elaborada e revisada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Constatações elaboradas e revisadas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Análise  de Auditoria incluída no e-Aud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Relatório de Auditoria Preliminar incluída no sistema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Achados de Auditoria incluídos no e-aud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Necessidade de viagem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392468"/>
                  </a:ext>
                </a:extLst>
              </a:tr>
              <a:tr h="131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Cristiane e Eduardo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Sim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Sim. Está em supervisão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Parcialmente (1)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269006"/>
                  </a:ext>
                </a:extLst>
              </a:tr>
              <a:tr h="131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Edmilson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838364"/>
                  </a:ext>
                </a:extLst>
              </a:tr>
              <a:tr h="131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Eduardo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Sim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Sim. Está em supervisão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Sim(2)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434473"/>
                  </a:ext>
                </a:extLst>
              </a:tr>
              <a:tr h="1315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Silas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18939"/>
                  </a:ext>
                </a:extLst>
              </a:tr>
              <a:tr h="1429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Nivardo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Sim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Sim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Sim. Está em supervisão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Não(3)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Sim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Não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Não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58660"/>
                  </a:ext>
                </a:extLst>
              </a:tr>
              <a:tr h="22533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Carlos Porto (como responsável)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9" marR="5719" marT="57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719" marR="5719" marT="5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59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00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Fluxo das Entregas: Antonina do Norte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626CC5C-15C9-4843-B7C7-C25C46CE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85915"/>
              </p:ext>
            </p:extLst>
          </p:nvPr>
        </p:nvGraphicFramePr>
        <p:xfrm>
          <a:off x="393583" y="1715168"/>
          <a:ext cx="11543950" cy="451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261">
                  <a:extLst>
                    <a:ext uri="{9D8B030D-6E8A-4147-A177-3AD203B41FA5}">
                      <a16:colId xmlns:a16="http://schemas.microsoft.com/office/drawing/2014/main" val="2703485077"/>
                    </a:ext>
                  </a:extLst>
                </a:gridCol>
                <a:gridCol w="960566">
                  <a:extLst>
                    <a:ext uri="{9D8B030D-6E8A-4147-A177-3AD203B41FA5}">
                      <a16:colId xmlns:a16="http://schemas.microsoft.com/office/drawing/2014/main" val="367745131"/>
                    </a:ext>
                  </a:extLst>
                </a:gridCol>
                <a:gridCol w="962281">
                  <a:extLst>
                    <a:ext uri="{9D8B030D-6E8A-4147-A177-3AD203B41FA5}">
                      <a16:colId xmlns:a16="http://schemas.microsoft.com/office/drawing/2014/main" val="269208711"/>
                    </a:ext>
                  </a:extLst>
                </a:gridCol>
                <a:gridCol w="864510">
                  <a:extLst>
                    <a:ext uri="{9D8B030D-6E8A-4147-A177-3AD203B41FA5}">
                      <a16:colId xmlns:a16="http://schemas.microsoft.com/office/drawing/2014/main" val="297845411"/>
                    </a:ext>
                  </a:extLst>
                </a:gridCol>
                <a:gridCol w="1049762">
                  <a:extLst>
                    <a:ext uri="{9D8B030D-6E8A-4147-A177-3AD203B41FA5}">
                      <a16:colId xmlns:a16="http://schemas.microsoft.com/office/drawing/2014/main" val="2311131901"/>
                    </a:ext>
                  </a:extLst>
                </a:gridCol>
                <a:gridCol w="1049762">
                  <a:extLst>
                    <a:ext uri="{9D8B030D-6E8A-4147-A177-3AD203B41FA5}">
                      <a16:colId xmlns:a16="http://schemas.microsoft.com/office/drawing/2014/main" val="2233686804"/>
                    </a:ext>
                  </a:extLst>
                </a:gridCol>
                <a:gridCol w="1001734">
                  <a:extLst>
                    <a:ext uri="{9D8B030D-6E8A-4147-A177-3AD203B41FA5}">
                      <a16:colId xmlns:a16="http://schemas.microsoft.com/office/drawing/2014/main" val="143239696"/>
                    </a:ext>
                  </a:extLst>
                </a:gridCol>
                <a:gridCol w="885093">
                  <a:extLst>
                    <a:ext uri="{9D8B030D-6E8A-4147-A177-3AD203B41FA5}">
                      <a16:colId xmlns:a16="http://schemas.microsoft.com/office/drawing/2014/main" val="903412139"/>
                    </a:ext>
                  </a:extLst>
                </a:gridCol>
                <a:gridCol w="1145819">
                  <a:extLst>
                    <a:ext uri="{9D8B030D-6E8A-4147-A177-3AD203B41FA5}">
                      <a16:colId xmlns:a16="http://schemas.microsoft.com/office/drawing/2014/main" val="3879226709"/>
                    </a:ext>
                  </a:extLst>
                </a:gridCol>
                <a:gridCol w="1147533">
                  <a:extLst>
                    <a:ext uri="{9D8B030D-6E8A-4147-A177-3AD203B41FA5}">
                      <a16:colId xmlns:a16="http://schemas.microsoft.com/office/drawing/2014/main" val="3831197576"/>
                    </a:ext>
                  </a:extLst>
                </a:gridCol>
                <a:gridCol w="857648">
                  <a:extLst>
                    <a:ext uri="{9D8B030D-6E8A-4147-A177-3AD203B41FA5}">
                      <a16:colId xmlns:a16="http://schemas.microsoft.com/office/drawing/2014/main" val="1924969149"/>
                    </a:ext>
                  </a:extLst>
                </a:gridCol>
                <a:gridCol w="692981">
                  <a:extLst>
                    <a:ext uri="{9D8B030D-6E8A-4147-A177-3AD203B41FA5}">
                      <a16:colId xmlns:a16="http://schemas.microsoft.com/office/drawing/2014/main" val="1254513941"/>
                    </a:ext>
                  </a:extLst>
                </a:gridCol>
              </a:tblGrid>
              <a:tr h="4716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Áreas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Equipe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Matriz de Planejamento elaborada e revisada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Matriz de Planejamento incluída no e-Aud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Escopo de Auditoria elaborado e revisado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Escopo de Auditoria incluído no e-Aud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Matriz de Achados elaborada e revisada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Constatações elaboradas e revisadas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Análise  de Auditoria incluída no e-Aud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Relatório de Auditoria Preliminar incluído no e-Aud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Achados de Auditoria incluídos no e-Aud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Necessidade de viagem</a:t>
                      </a:r>
                      <a:endParaRPr lang="pt-BR" sz="105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146118"/>
                  </a:ext>
                </a:extLst>
              </a:tr>
              <a:tr h="583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Educação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effectLst/>
                        </a:rPr>
                        <a:t>Cristiane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Sim, mas só foi revisado pelo coordenador. Falta o Supervisor revisar os escopos.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Sim, mas precisa ser apenas adaptada ao novo modelo do Nac-1.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 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Não. Ainda não elaborado.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859043"/>
                  </a:ext>
                </a:extLst>
              </a:tr>
              <a:tr h="116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effectLst/>
                        </a:rPr>
                        <a:t>Carlos César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617129"/>
                  </a:ext>
                </a:extLst>
              </a:tr>
              <a:tr h="8013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Saúde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 dirty="0">
                          <a:effectLst/>
                        </a:rPr>
                        <a:t>Eugênia Joeyma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Sim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Sim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Sim, mas só foi revisado pelo coordenador. Falta o Supervisor revisar os escopos.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Não. O Chefe do Nac-2 informou que entrega as constatações revisadas até o dia 08/02/2021.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Não. Ainda não elaborado.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23410"/>
                  </a:ext>
                </a:extLst>
              </a:tr>
              <a:tr h="1166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>
                          <a:effectLst/>
                        </a:rPr>
                        <a:t>Carlos Escóssia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 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81750"/>
                  </a:ext>
                </a:extLst>
              </a:tr>
              <a:tr h="699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Obras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u="none" strike="noStrike">
                          <a:effectLst/>
                        </a:rPr>
                        <a:t>Adriano Bizarria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Sim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Sim, mas só foi revisado pelo coordenador. Falta o Supervisor revisar os escopos.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Sim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Não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Não. As constatações estavam com o ex-chefe do Nac-3 para revisão. A atual chefia ainda não foi contactada . 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Não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Não. Ainda não elaborado.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Não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039306"/>
                  </a:ext>
                </a:extLst>
              </a:tr>
              <a:tr h="1217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u="none" strike="noStrike">
                          <a:effectLst/>
                        </a:rPr>
                        <a:t>Nivardo Maia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2" marR="5072" marT="50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>
                          <a:effectLst/>
                        </a:rPr>
                        <a:t> 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 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 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 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 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072" marR="5072" marT="5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74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47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01EB8B6-EC0A-4F57-9472-51BCE4A47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89850"/>
              </p:ext>
            </p:extLst>
          </p:nvPr>
        </p:nvGraphicFramePr>
        <p:xfrm>
          <a:off x="437560" y="1228655"/>
          <a:ext cx="11316880" cy="519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981">
                  <a:extLst>
                    <a:ext uri="{9D8B030D-6E8A-4147-A177-3AD203B41FA5}">
                      <a16:colId xmlns:a16="http://schemas.microsoft.com/office/drawing/2014/main" val="2177556090"/>
                    </a:ext>
                  </a:extLst>
                </a:gridCol>
                <a:gridCol w="5410899">
                  <a:extLst>
                    <a:ext uri="{9D8B030D-6E8A-4147-A177-3AD203B41FA5}">
                      <a16:colId xmlns:a16="http://schemas.microsoft.com/office/drawing/2014/main" val="40259481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Linha de Trabalho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Observação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084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Apuração de Denúncias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353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Força Tarefa PPP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SESI (ok), FUNASA, CEF e NEMS, UFC, IFCE,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Unilab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, DNOCS.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60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FEF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Antonina do Norte,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Ararendá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Chaval</a:t>
                      </a:r>
                      <a:endParaRPr lang="pt-BR" sz="2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455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Auditorias em Curso: NAC 3 (2) e NAC 2 (1)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721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Monitoramento dos Planos de Integridade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DNOCS, UFC, UFCA,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Unilab</a:t>
                      </a:r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e IFCE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5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Elaboração dos Informes do </a:t>
                      </a:r>
                      <a:r>
                        <a:rPr lang="pt-BR" sz="2800" kern="12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FalaBr</a:t>
                      </a:r>
                      <a:endParaRPr lang="pt-BR" sz="2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28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35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Operações Especiais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1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79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Fluxo das Entregas: </a:t>
            </a:r>
            <a:r>
              <a:rPr lang="pt-BR" dirty="0" err="1">
                <a:latin typeface="Segoe UI" panose="020B0502040204020203" pitchFamily="34" charset="0"/>
                <a:ea typeface="+mn-ea"/>
                <a:cs typeface="+mn-cs"/>
              </a:rPr>
              <a:t>Chaval</a:t>
            </a:r>
            <a:endParaRPr lang="pt-BR" dirty="0">
              <a:latin typeface="Segoe UI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FFB0928-B3AF-44CC-BED1-B85324F5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72361"/>
              </p:ext>
            </p:extLst>
          </p:nvPr>
        </p:nvGraphicFramePr>
        <p:xfrm>
          <a:off x="310242" y="1608569"/>
          <a:ext cx="11571515" cy="4792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761">
                  <a:extLst>
                    <a:ext uri="{9D8B030D-6E8A-4147-A177-3AD203B41FA5}">
                      <a16:colId xmlns:a16="http://schemas.microsoft.com/office/drawing/2014/main" val="2821639951"/>
                    </a:ext>
                  </a:extLst>
                </a:gridCol>
                <a:gridCol w="1041258">
                  <a:extLst>
                    <a:ext uri="{9D8B030D-6E8A-4147-A177-3AD203B41FA5}">
                      <a16:colId xmlns:a16="http://schemas.microsoft.com/office/drawing/2014/main" val="3310706011"/>
                    </a:ext>
                  </a:extLst>
                </a:gridCol>
                <a:gridCol w="1043041">
                  <a:extLst>
                    <a:ext uri="{9D8B030D-6E8A-4147-A177-3AD203B41FA5}">
                      <a16:colId xmlns:a16="http://schemas.microsoft.com/office/drawing/2014/main" val="1859975730"/>
                    </a:ext>
                  </a:extLst>
                </a:gridCol>
                <a:gridCol w="1019863">
                  <a:extLst>
                    <a:ext uri="{9D8B030D-6E8A-4147-A177-3AD203B41FA5}">
                      <a16:colId xmlns:a16="http://schemas.microsoft.com/office/drawing/2014/main" val="3602514043"/>
                    </a:ext>
                  </a:extLst>
                </a:gridCol>
                <a:gridCol w="1021645">
                  <a:extLst>
                    <a:ext uri="{9D8B030D-6E8A-4147-A177-3AD203B41FA5}">
                      <a16:colId xmlns:a16="http://schemas.microsoft.com/office/drawing/2014/main" val="1860358315"/>
                    </a:ext>
                  </a:extLst>
                </a:gridCol>
                <a:gridCol w="905752">
                  <a:extLst>
                    <a:ext uri="{9D8B030D-6E8A-4147-A177-3AD203B41FA5}">
                      <a16:colId xmlns:a16="http://schemas.microsoft.com/office/drawing/2014/main" val="601122674"/>
                    </a:ext>
                  </a:extLst>
                </a:gridCol>
                <a:gridCol w="948543">
                  <a:extLst>
                    <a:ext uri="{9D8B030D-6E8A-4147-A177-3AD203B41FA5}">
                      <a16:colId xmlns:a16="http://schemas.microsoft.com/office/drawing/2014/main" val="3852696150"/>
                    </a:ext>
                  </a:extLst>
                </a:gridCol>
                <a:gridCol w="955676">
                  <a:extLst>
                    <a:ext uri="{9D8B030D-6E8A-4147-A177-3AD203B41FA5}">
                      <a16:colId xmlns:a16="http://schemas.microsoft.com/office/drawing/2014/main" val="1568489262"/>
                    </a:ext>
                  </a:extLst>
                </a:gridCol>
                <a:gridCol w="1319402">
                  <a:extLst>
                    <a:ext uri="{9D8B030D-6E8A-4147-A177-3AD203B41FA5}">
                      <a16:colId xmlns:a16="http://schemas.microsoft.com/office/drawing/2014/main" val="3199781795"/>
                    </a:ext>
                  </a:extLst>
                </a:gridCol>
                <a:gridCol w="1319402">
                  <a:extLst>
                    <a:ext uri="{9D8B030D-6E8A-4147-A177-3AD203B41FA5}">
                      <a16:colId xmlns:a16="http://schemas.microsoft.com/office/drawing/2014/main" val="242423822"/>
                    </a:ext>
                  </a:extLst>
                </a:gridCol>
                <a:gridCol w="934279">
                  <a:extLst>
                    <a:ext uri="{9D8B030D-6E8A-4147-A177-3AD203B41FA5}">
                      <a16:colId xmlns:a16="http://schemas.microsoft.com/office/drawing/2014/main" val="2391104683"/>
                    </a:ext>
                  </a:extLst>
                </a:gridCol>
                <a:gridCol w="534893">
                  <a:extLst>
                    <a:ext uri="{9D8B030D-6E8A-4147-A177-3AD203B41FA5}">
                      <a16:colId xmlns:a16="http://schemas.microsoft.com/office/drawing/2014/main" val="4039203284"/>
                    </a:ext>
                  </a:extLst>
                </a:gridCol>
              </a:tblGrid>
              <a:tr h="3745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Áreas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Equipe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Matriz de Planejamento elaborada e revisada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Matriz de Planejamento incluída no e-Aud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Escopo de Auditoria elaborado e revisado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Escopo de Auditoria incluído no e-Aud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Matriz de Achados elaborada e revisada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Constatações elaboradas e revisadas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Análise  de Auditoria incluída no e-Aud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Relatório de Auditoria Preliminar incluído no e-Aud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Achados de Auditoria incluídos no e-Aud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Necessidade de viagem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038315"/>
                  </a:ext>
                </a:extLst>
              </a:tr>
              <a:tr h="12306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Educação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Victor Hugo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430316"/>
                  </a:ext>
                </a:extLst>
              </a:tr>
              <a:tr h="1230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Carlos César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10794"/>
                  </a:ext>
                </a:extLst>
              </a:tr>
              <a:tr h="12306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Saúde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Denieli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928534"/>
                  </a:ext>
                </a:extLst>
              </a:tr>
              <a:tr h="246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Carlos </a:t>
                      </a:r>
                      <a:r>
                        <a:rPr lang="pt-BR" sz="1600" u="none" strike="noStrike" dirty="0" err="1">
                          <a:effectLst/>
                        </a:rPr>
                        <a:t>Escóssia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643897"/>
                  </a:ext>
                </a:extLst>
              </a:tr>
              <a:tr h="24612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Obras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Adriano Bizarria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NÃO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113619"/>
                  </a:ext>
                </a:extLst>
              </a:tr>
              <a:tr h="1230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600" u="none" strike="noStrike">
                          <a:effectLst/>
                        </a:rPr>
                        <a:t>Carlos Porto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351" marR="5351" marT="5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7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26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Foco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599255"/>
            <a:ext cx="11420475" cy="48434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Coordenadores: </a:t>
            </a:r>
            <a:r>
              <a:rPr lang="pt-BR" sz="3600" dirty="0" err="1">
                <a:latin typeface="Segoe UI" panose="020B0502040204020203" pitchFamily="34" charset="0"/>
                <a:ea typeface="+mn-ea"/>
                <a:cs typeface="+mn-cs"/>
              </a:rPr>
              <a:t>Sâmia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 (</a:t>
            </a:r>
            <a:r>
              <a:rPr lang="pt-BR" sz="3600" dirty="0" err="1">
                <a:latin typeface="Segoe UI" panose="020B0502040204020203" pitchFamily="34" charset="0"/>
                <a:ea typeface="+mn-ea"/>
                <a:cs typeface="+mn-cs"/>
              </a:rPr>
              <a:t>Ararendá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 e </a:t>
            </a:r>
            <a:r>
              <a:rPr lang="pt-BR" sz="3600" dirty="0" err="1">
                <a:latin typeface="Segoe UI" panose="020B0502040204020203" pitchFamily="34" charset="0"/>
                <a:ea typeface="+mn-ea"/>
                <a:cs typeface="+mn-cs"/>
              </a:rPr>
              <a:t>Chaval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) e Silvio Attila (Antonina do Norte).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Fechar todos as Solicitações até 31/05/2021. 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Fechar todas as análises documentais até 30/06/2021.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Ficar em condições de ir a campo para os municípios até 31/08/2021.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Concluir os relatórios até 30/09/2021.</a:t>
            </a:r>
          </a:p>
        </p:txBody>
      </p:sp>
    </p:spTree>
    <p:extLst>
      <p:ext uri="{BB962C8B-B14F-4D97-AF65-F5344CB8AC3E}">
        <p14:creationId xmlns:p14="http://schemas.microsoft.com/office/powerpoint/2010/main" val="955730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Foco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599256"/>
            <a:ext cx="11420475" cy="12530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6. Atuação complementar com demais trabalhos. Comunicação direta com Coordenador e Chefia Imediata. </a:t>
            </a:r>
          </a:p>
        </p:txBody>
      </p:sp>
    </p:spTree>
    <p:extLst>
      <p:ext uri="{BB962C8B-B14F-4D97-AF65-F5344CB8AC3E}">
        <p14:creationId xmlns:p14="http://schemas.microsoft.com/office/powerpoint/2010/main" val="256006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40" y="1555659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Auditorias em Curso</a:t>
            </a:r>
            <a:endParaRPr lang="pt-BR" sz="4800" dirty="0">
              <a:latin typeface="Segoe UI" panose="020B0502040204020203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C89F46D-CD3F-4DFA-B3E9-750442374280}"/>
              </a:ext>
            </a:extLst>
          </p:cNvPr>
          <p:cNvSpPr txBox="1">
            <a:spLocks/>
          </p:cNvSpPr>
          <p:nvPr/>
        </p:nvSpPr>
        <p:spPr>
          <a:xfrm>
            <a:off x="385762" y="2463322"/>
            <a:ext cx="11420475" cy="2444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NAC 1: Apuração de denúncias fase 3 + FEF.</a:t>
            </a:r>
          </a:p>
          <a:p>
            <a:pPr algn="just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NAC 2: Organizações Sociais.</a:t>
            </a:r>
          </a:p>
          <a:p>
            <a:pPr algn="just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NAC 3: PNAFM (SEFIN-Fortaleza), </a:t>
            </a:r>
            <a:r>
              <a:rPr lang="pt-BR" sz="3600" dirty="0" err="1">
                <a:latin typeface="Segoe UI" panose="020B0502040204020203" pitchFamily="34" charset="0"/>
                <a:ea typeface="+mn-ea"/>
                <a:cs typeface="+mn-cs"/>
              </a:rPr>
              <a:t>Metrofor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Foco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792202"/>
            <a:ext cx="11635662" cy="24442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Buscar por benefícios financeiros.</a:t>
            </a:r>
          </a:p>
          <a:p>
            <a:pPr marL="742950" indent="-742950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Em caso de irregularidade: apuração de responsabilidade.</a:t>
            </a:r>
          </a:p>
        </p:txBody>
      </p:sp>
    </p:spTree>
    <p:extLst>
      <p:ext uri="{BB962C8B-B14F-4D97-AF65-F5344CB8AC3E}">
        <p14:creationId xmlns:p14="http://schemas.microsoft.com/office/powerpoint/2010/main" val="2091152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580486" y="1178155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Licenças para Capacitação</a:t>
            </a:r>
            <a:endParaRPr lang="pt-BR" sz="4800" dirty="0">
              <a:latin typeface="Segoe UI" panose="020B050204020402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6BB5E50-2F75-4ADA-A954-39AA68AC2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6404"/>
              </p:ext>
            </p:extLst>
          </p:nvPr>
        </p:nvGraphicFramePr>
        <p:xfrm>
          <a:off x="666574" y="2215236"/>
          <a:ext cx="1044618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742">
                  <a:extLst>
                    <a:ext uri="{9D8B030D-6E8A-4147-A177-3AD203B41FA5}">
                      <a16:colId xmlns:a16="http://schemas.microsoft.com/office/drawing/2014/main" val="669088627"/>
                    </a:ext>
                  </a:extLst>
                </a:gridCol>
                <a:gridCol w="1739742">
                  <a:extLst>
                    <a:ext uri="{9D8B030D-6E8A-4147-A177-3AD203B41FA5}">
                      <a16:colId xmlns:a16="http://schemas.microsoft.com/office/drawing/2014/main" val="599236217"/>
                    </a:ext>
                  </a:extLst>
                </a:gridCol>
                <a:gridCol w="1739742">
                  <a:extLst>
                    <a:ext uri="{9D8B030D-6E8A-4147-A177-3AD203B41FA5}">
                      <a16:colId xmlns:a16="http://schemas.microsoft.com/office/drawing/2014/main" val="2378236770"/>
                    </a:ext>
                  </a:extLst>
                </a:gridCol>
                <a:gridCol w="1739742">
                  <a:extLst>
                    <a:ext uri="{9D8B030D-6E8A-4147-A177-3AD203B41FA5}">
                      <a16:colId xmlns:a16="http://schemas.microsoft.com/office/drawing/2014/main" val="301706358"/>
                    </a:ext>
                  </a:extLst>
                </a:gridCol>
                <a:gridCol w="1739742">
                  <a:extLst>
                    <a:ext uri="{9D8B030D-6E8A-4147-A177-3AD203B41FA5}">
                      <a16:colId xmlns:a16="http://schemas.microsoft.com/office/drawing/2014/main" val="2462569030"/>
                    </a:ext>
                  </a:extLst>
                </a:gridCol>
                <a:gridCol w="1747474">
                  <a:extLst>
                    <a:ext uri="{9D8B030D-6E8A-4147-A177-3AD203B41FA5}">
                      <a16:colId xmlns:a16="http://schemas.microsoft.com/office/drawing/2014/main" val="3869965015"/>
                    </a:ext>
                  </a:extLst>
                </a:gridCol>
              </a:tblGrid>
              <a:tr h="2190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PROGRAMAÇÃO LC - ANUAL - 2021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82193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JANEIRO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FEVEREIRO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MARÇO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ABRIL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MAIO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JUNHO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0724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Adriano Bizarria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Nadja Lopes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Michelle Joyce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Evilásio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02819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Claudio Pacheco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54444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2178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JULHO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AGOSTO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SETEMBRO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OUTUBRO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NOVEMBRO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DEZEMBRO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50659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8606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90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290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40" y="1127821"/>
            <a:ext cx="9265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Monitoramento dos Planos de Integridade</a:t>
            </a:r>
            <a:endParaRPr lang="pt-BR" sz="4800" dirty="0">
              <a:latin typeface="Segoe UI" panose="020B0502040204020203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64130EF-491E-4CA5-9760-CFCFD39AF1F0}"/>
              </a:ext>
            </a:extLst>
          </p:cNvPr>
          <p:cNvSpPr txBox="1">
            <a:spLocks/>
          </p:cNvSpPr>
          <p:nvPr/>
        </p:nvSpPr>
        <p:spPr>
          <a:xfrm>
            <a:off x="385762" y="2798881"/>
            <a:ext cx="11420475" cy="24442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-Data pactuada: até 01/03/2021.</a:t>
            </a:r>
          </a:p>
          <a:p>
            <a:pPr algn="just">
              <a:lnSpc>
                <a:spcPct val="170000"/>
              </a:lnSpc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-Realizar evento reservado com os Dirigentes Máximos: até 15/03/2021.</a:t>
            </a:r>
          </a:p>
          <a:p>
            <a:pPr marL="571500" indent="-571500" algn="just">
              <a:lnSpc>
                <a:spcPct val="170000"/>
              </a:lnSpc>
              <a:buFontTx/>
              <a:buChar char="-"/>
            </a:pPr>
            <a:r>
              <a:rPr lang="pt-BR" sz="3600" dirty="0" err="1">
                <a:latin typeface="Segoe UI" panose="020B0502040204020203" pitchFamily="34" charset="0"/>
                <a:ea typeface="+mn-ea"/>
                <a:cs typeface="+mn-cs"/>
              </a:rPr>
              <a:t>Unilab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: finalizou.</a:t>
            </a:r>
          </a:p>
          <a:p>
            <a:pPr marL="571500" indent="-571500" algn="just">
              <a:lnSpc>
                <a:spcPct val="170000"/>
              </a:lnSpc>
              <a:buFontTx/>
              <a:buChar char="-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UFC, UFCA, IFCE e DNOCS: em curso. </a:t>
            </a:r>
          </a:p>
        </p:txBody>
      </p:sp>
    </p:spTree>
    <p:extLst>
      <p:ext uri="{BB962C8B-B14F-4D97-AF65-F5344CB8AC3E}">
        <p14:creationId xmlns:p14="http://schemas.microsoft.com/office/powerpoint/2010/main" val="326271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511728" y="1127821"/>
            <a:ext cx="10217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Elaboração de Informes do </a:t>
            </a:r>
            <a:r>
              <a:rPr lang="pt-BR" sz="4800" b="1" dirty="0" err="1">
                <a:latin typeface="Segoe UI" panose="020B0502040204020203" pitchFamily="34" charset="0"/>
              </a:rPr>
              <a:t>FalaBr</a:t>
            </a:r>
            <a:endParaRPr lang="pt-BR" sz="4800" dirty="0">
              <a:latin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AD61EEE-F115-444C-B258-0ECE30ABE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43025"/>
              </p:ext>
            </p:extLst>
          </p:nvPr>
        </p:nvGraphicFramePr>
        <p:xfrm>
          <a:off x="458598" y="2750185"/>
          <a:ext cx="10661076" cy="1357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412">
                  <a:extLst>
                    <a:ext uri="{9D8B030D-6E8A-4147-A177-3AD203B41FA5}">
                      <a16:colId xmlns:a16="http://schemas.microsoft.com/office/drawing/2014/main" val="3967305752"/>
                    </a:ext>
                  </a:extLst>
                </a:gridCol>
                <a:gridCol w="6697664">
                  <a:extLst>
                    <a:ext uri="{9D8B030D-6E8A-4147-A177-3AD203B41FA5}">
                      <a16:colId xmlns:a16="http://schemas.microsoft.com/office/drawing/2014/main" val="21775560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Resultados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pt-BR" sz="3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113 informes de 3.099 denúncias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353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pt-BR" sz="3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Escopo Atual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pt-BR" sz="3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Escopo atual: 6.101 denúncias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6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18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40" y="3013501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Operações Especiais</a:t>
            </a:r>
            <a:endParaRPr lang="pt-BR" sz="4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3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Foco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792202"/>
            <a:ext cx="11635662" cy="2444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Analisar o Material Apreendido das Operações Anteriores.</a:t>
            </a:r>
          </a:p>
          <a:p>
            <a:pPr marL="742950" indent="-742950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Acompanhar as apurações de denúncias dos </a:t>
            </a:r>
            <a:r>
              <a:rPr lang="pt-BR" sz="3600" dirty="0" err="1">
                <a:latin typeface="Segoe UI" panose="020B0502040204020203" pitchFamily="34" charset="0"/>
                <a:ea typeface="+mn-ea"/>
                <a:cs typeface="+mn-cs"/>
              </a:rPr>
              <a:t>NACs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 a fim de identificar novos casos.</a:t>
            </a:r>
          </a:p>
        </p:txBody>
      </p:sp>
    </p:spTree>
    <p:extLst>
      <p:ext uri="{BB962C8B-B14F-4D97-AF65-F5344CB8AC3E}">
        <p14:creationId xmlns:p14="http://schemas.microsoft.com/office/powerpoint/2010/main" val="155384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40" y="2948232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Apuração de Denúncias</a:t>
            </a:r>
            <a:endParaRPr lang="pt-BR" sz="4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7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534099" y="2644170"/>
            <a:ext cx="11123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Ficar em condições de apoiar o órgão central nos Trabalhos Nacionais</a:t>
            </a:r>
            <a:endParaRPr lang="pt-BR" sz="4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534099" y="2644170"/>
            <a:ext cx="1112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Rigor técnico do Registro do esforço</a:t>
            </a:r>
            <a:endParaRPr lang="pt-BR" sz="4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6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534099" y="1218042"/>
            <a:ext cx="1112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Alocação do HH</a:t>
            </a:r>
            <a:endParaRPr lang="pt-BR" sz="4800" dirty="0">
              <a:latin typeface="Segoe UI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C554FA-B179-4F7B-954B-B79D859F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80" y="2451507"/>
            <a:ext cx="958983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0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534099" y="1218042"/>
            <a:ext cx="1112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Alocação do HH</a:t>
            </a:r>
            <a:endParaRPr lang="pt-BR" sz="4800" dirty="0">
              <a:latin typeface="Segoe UI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CDE205-7635-495E-B588-3E0458E4C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" t="17499" r="2168" b="17499"/>
          <a:stretch/>
        </p:blipFill>
        <p:spPr>
          <a:xfrm>
            <a:off x="629874" y="2161885"/>
            <a:ext cx="11123802" cy="4332221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C6FAACF6-F699-4486-A5AA-6441E0CB3817}"/>
              </a:ext>
            </a:extLst>
          </p:cNvPr>
          <p:cNvSpPr/>
          <p:nvPr/>
        </p:nvSpPr>
        <p:spPr>
          <a:xfrm rot="14608292">
            <a:off x="4889242" y="1864105"/>
            <a:ext cx="942392" cy="46373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522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40" y="3013501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Obrigado!!!</a:t>
            </a:r>
            <a:endParaRPr lang="pt-BR" sz="4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DCD5B2-8213-4C64-A4A5-22C25E9DF7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701" y="1197959"/>
            <a:ext cx="11068597" cy="51399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D36D97-6950-414D-9FB3-EBA16AE64748}"/>
              </a:ext>
            </a:extLst>
          </p:cNvPr>
          <p:cNvSpPr txBox="1"/>
          <p:nvPr/>
        </p:nvSpPr>
        <p:spPr>
          <a:xfrm>
            <a:off x="0" y="6488668"/>
            <a:ext cx="414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Fonte: </a:t>
            </a:r>
            <a:r>
              <a:rPr lang="pt-BR" dirty="0" err="1"/>
              <a:t>Report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Nations</a:t>
            </a:r>
            <a:r>
              <a:rPr lang="pt-BR" dirty="0"/>
              <a:t> (ACFE, 2016)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308464" y="807346"/>
            <a:ext cx="9900424" cy="4796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/>
              <a:t>Detecção de fraudes – Com ou sem canal de denúncias</a:t>
            </a:r>
          </a:p>
        </p:txBody>
      </p:sp>
    </p:spTree>
    <p:extLst>
      <p:ext uri="{BB962C8B-B14F-4D97-AF65-F5344CB8AC3E}">
        <p14:creationId xmlns:p14="http://schemas.microsoft.com/office/powerpoint/2010/main" val="314192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C56AF93-0F34-4BB8-A908-97AEF98A1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86989"/>
              </p:ext>
            </p:extLst>
          </p:nvPr>
        </p:nvGraphicFramePr>
        <p:xfrm>
          <a:off x="587229" y="1414409"/>
          <a:ext cx="10729520" cy="3440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7452">
                  <a:extLst>
                    <a:ext uri="{9D8B030D-6E8A-4147-A177-3AD203B41FA5}">
                      <a16:colId xmlns:a16="http://schemas.microsoft.com/office/drawing/2014/main" val="1554619779"/>
                    </a:ext>
                  </a:extLst>
                </a:gridCol>
                <a:gridCol w="1981034">
                  <a:extLst>
                    <a:ext uri="{9D8B030D-6E8A-4147-A177-3AD203B41FA5}">
                      <a16:colId xmlns:a16="http://schemas.microsoft.com/office/drawing/2014/main" val="3716644670"/>
                    </a:ext>
                  </a:extLst>
                </a:gridCol>
                <a:gridCol w="1981034">
                  <a:extLst>
                    <a:ext uri="{9D8B030D-6E8A-4147-A177-3AD203B41FA5}">
                      <a16:colId xmlns:a16="http://schemas.microsoft.com/office/drawing/2014/main" val="30001815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Status conforme SEI e BDE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Percentuais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79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kern="1200" dirty="0">
                          <a:solidFill>
                            <a:srgbClr val="0033CC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Aguardando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Análise da Fase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55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kern="1200" dirty="0">
                          <a:solidFill>
                            <a:srgbClr val="0033CC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Encerrados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2400" b="1" kern="12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Improcedente, Perda do Objeto, outros) 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1" kern="1200" dirty="0">
                          <a:solidFill>
                            <a:srgbClr val="0033CC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após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 a Fase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027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Relevantes após a Fase 2: aguardando a fase 3 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Tratados como Planos de Trabalho no E-</a:t>
                      </a:r>
                      <a:r>
                        <a:rPr lang="pt-BR" sz="2400" kern="12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aud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418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Em Apuração 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Inseridos no PO 2021</a:t>
                      </a: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: Fase 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35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Apurados fase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38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206597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319CD81-40FE-468A-B711-4C358056FE80}"/>
              </a:ext>
            </a:extLst>
          </p:cNvPr>
          <p:cNvSpPr txBox="1"/>
          <p:nvPr/>
        </p:nvSpPr>
        <p:spPr>
          <a:xfrm>
            <a:off x="226502" y="5006177"/>
            <a:ext cx="414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Extração realizada em 02/02/2021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00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Lições aprendidas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817370"/>
            <a:ext cx="11420475" cy="44310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O cidadão tem o mesmo peso dos órgãos parceiros.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Definir papéis internos nesse processo transversal. 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Uso intensivo de TI na fase 2.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“Coragem” + Conhecimento Técnico na fase 2 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 reduzir o falso positivo na fase 3</a:t>
            </a:r>
            <a:r>
              <a:rPr lang="pt-BR" sz="3600" dirty="0"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61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Lições aprendidas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636394"/>
            <a:ext cx="11420475" cy="48950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pt-BR" sz="2800" dirty="0">
                <a:latin typeface="Segoe UI" panose="020B0502040204020203" pitchFamily="34" charset="0"/>
              </a:rPr>
              <a:t>5. Na fase 3 não mencionar a denúncia, apenas solicitar as informações (mesmo assim, já ocorreu do gestor mencionar na resposta a denúncia). </a:t>
            </a:r>
          </a:p>
          <a:p>
            <a:pPr algn="just">
              <a:lnSpc>
                <a:spcPct val="170000"/>
              </a:lnSpc>
            </a:pPr>
            <a:r>
              <a:rPr lang="pt-BR" sz="2800" dirty="0">
                <a:latin typeface="Segoe UI" panose="020B0502040204020203" pitchFamily="34" charset="0"/>
              </a:rPr>
              <a:t>6. Os casos “improcedentes” e “perda de objeto” normalmente não possuem autor, fato ou elementos fáticos/verídicos. Há casos também de pedidos de auditorias “abrangentes” sem mencionar autor/fato/elementos fáticos/verídicos.</a:t>
            </a:r>
          </a:p>
          <a:p>
            <a:pPr algn="just">
              <a:lnSpc>
                <a:spcPct val="170000"/>
              </a:lnSpc>
            </a:pPr>
            <a:r>
              <a:rPr lang="pt-BR" sz="2800" dirty="0">
                <a:latin typeface="Segoe UI" panose="020B0502040204020203" pitchFamily="34" charset="0"/>
              </a:rPr>
              <a:t>7. Buscar relatórios de outros órgãos: atuação complementar.</a:t>
            </a:r>
          </a:p>
        </p:txBody>
      </p:sp>
    </p:spTree>
    <p:extLst>
      <p:ext uri="{BB962C8B-B14F-4D97-AF65-F5344CB8AC3E}">
        <p14:creationId xmlns:p14="http://schemas.microsoft.com/office/powerpoint/2010/main" val="350663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F3CEABB-0401-4A6A-ADC0-B99DFA94C5C3}"/>
              </a:ext>
            </a:extLst>
          </p:cNvPr>
          <p:cNvSpPr txBox="1">
            <a:spLocks/>
          </p:cNvSpPr>
          <p:nvPr/>
        </p:nvSpPr>
        <p:spPr>
          <a:xfrm>
            <a:off x="1145788" y="960120"/>
            <a:ext cx="9900424" cy="966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Segoe UI" panose="020B0502040204020203" pitchFamily="34" charset="0"/>
                <a:ea typeface="+mn-ea"/>
                <a:cs typeface="+mn-cs"/>
              </a:rPr>
              <a:t>Foco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A313A2-95F8-4164-8EE1-DD7AC0FED75D}"/>
              </a:ext>
            </a:extLst>
          </p:cNvPr>
          <p:cNvSpPr txBox="1">
            <a:spLocks/>
          </p:cNvSpPr>
          <p:nvPr/>
        </p:nvSpPr>
        <p:spPr>
          <a:xfrm>
            <a:off x="385762" y="1582896"/>
            <a:ext cx="11420475" cy="407170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200" dirty="0">
                <a:latin typeface="Segoe UI" panose="020B0502040204020203" pitchFamily="34" charset="0"/>
                <a:ea typeface="+mn-ea"/>
                <a:cs typeface="+mn-cs"/>
              </a:rPr>
              <a:t>Concluir até 31/12/2021 </a:t>
            </a:r>
            <a:r>
              <a:rPr lang="pt-BR" sz="3200" dirty="0">
                <a:latin typeface="Segoe UI" panose="020B0502040204020203" pitchFamily="34" charset="0"/>
              </a:rPr>
              <a:t>a fase 2 </a:t>
            </a:r>
            <a:r>
              <a:rPr lang="pt-BR" sz="3200" dirty="0">
                <a:latin typeface="Segoe UI" panose="020B0502040204020203" pitchFamily="34" charset="0"/>
                <a:ea typeface="+mn-ea"/>
                <a:cs typeface="+mn-cs"/>
              </a:rPr>
              <a:t>todas as denúncias que estiverem no BDE e que tenham dado entrada até 30/11/2021. 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200" dirty="0">
                <a:latin typeface="Segoe UI" panose="020B0502040204020203" pitchFamily="34" charset="0"/>
                <a:ea typeface="+mn-ea"/>
                <a:cs typeface="+mn-cs"/>
              </a:rPr>
              <a:t>Apurar as 14 denúncias do setor 1 (barreira sanitária da região metropolitana de Fortaleza) até 30/09/2021.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pt-BR" sz="3200" dirty="0">
                <a:latin typeface="Segoe UI" panose="020B0502040204020203" pitchFamily="34" charset="0"/>
                <a:ea typeface="+mn-ea"/>
                <a:cs typeface="+mn-cs"/>
              </a:rPr>
              <a:t>Ficar em condições de apurar as demais denúncias de fase 3.</a:t>
            </a:r>
          </a:p>
        </p:txBody>
      </p:sp>
    </p:spTree>
    <p:extLst>
      <p:ext uri="{BB962C8B-B14F-4D97-AF65-F5344CB8AC3E}">
        <p14:creationId xmlns:p14="http://schemas.microsoft.com/office/powerpoint/2010/main" val="146225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79231-C8B6-41A0-ADCB-62CA68AD0B74}"/>
              </a:ext>
            </a:extLst>
          </p:cNvPr>
          <p:cNvSpPr/>
          <p:nvPr/>
        </p:nvSpPr>
        <p:spPr>
          <a:xfrm>
            <a:off x="1463040" y="2948232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Segoe UI" panose="020B0502040204020203" pitchFamily="34" charset="0"/>
              </a:rPr>
              <a:t>Força Tarefa PPP</a:t>
            </a:r>
            <a:endParaRPr lang="pt-BR" sz="4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60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1256</Words>
  <Application>Microsoft Office PowerPoint</Application>
  <PresentationFormat>Widescreen</PresentationFormat>
  <Paragraphs>388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Giovanni Pacelli Carvalho Lustosa da Costa</cp:lastModifiedBy>
  <cp:revision>24</cp:revision>
  <dcterms:created xsi:type="dcterms:W3CDTF">2017-06-05T18:09:13Z</dcterms:created>
  <dcterms:modified xsi:type="dcterms:W3CDTF">2021-02-02T12:39:54Z</dcterms:modified>
</cp:coreProperties>
</file>