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64"/>
  </p:notesMasterIdLst>
  <p:sldIdLst>
    <p:sldId id="408" r:id="rId5"/>
    <p:sldId id="417" r:id="rId6"/>
    <p:sldId id="418" r:id="rId7"/>
    <p:sldId id="409" r:id="rId8"/>
    <p:sldId id="410" r:id="rId9"/>
    <p:sldId id="412" r:id="rId10"/>
    <p:sldId id="414" r:id="rId11"/>
    <p:sldId id="415" r:id="rId12"/>
    <p:sldId id="416" r:id="rId13"/>
    <p:sldId id="257" r:id="rId14"/>
    <p:sldId id="404" r:id="rId15"/>
    <p:sldId id="259" r:id="rId16"/>
    <p:sldId id="261" r:id="rId17"/>
    <p:sldId id="263" r:id="rId18"/>
    <p:sldId id="279" r:id="rId19"/>
    <p:sldId id="280" r:id="rId20"/>
    <p:sldId id="264" r:id="rId21"/>
    <p:sldId id="266" r:id="rId22"/>
    <p:sldId id="268" r:id="rId23"/>
    <p:sldId id="281" r:id="rId24"/>
    <p:sldId id="282" r:id="rId25"/>
    <p:sldId id="283" r:id="rId26"/>
    <p:sldId id="402" r:id="rId27"/>
    <p:sldId id="285" r:id="rId28"/>
    <p:sldId id="286" r:id="rId29"/>
    <p:sldId id="287" r:id="rId30"/>
    <p:sldId id="289" r:id="rId31"/>
    <p:sldId id="291" r:id="rId32"/>
    <p:sldId id="292" r:id="rId33"/>
    <p:sldId id="293" r:id="rId34"/>
    <p:sldId id="294" r:id="rId35"/>
    <p:sldId id="296" r:id="rId36"/>
    <p:sldId id="298" r:id="rId37"/>
    <p:sldId id="299" r:id="rId38"/>
    <p:sldId id="300" r:id="rId39"/>
    <p:sldId id="301" r:id="rId40"/>
    <p:sldId id="374" r:id="rId41"/>
    <p:sldId id="303" r:id="rId42"/>
    <p:sldId id="304" r:id="rId43"/>
    <p:sldId id="305" r:id="rId44"/>
    <p:sldId id="307" r:id="rId45"/>
    <p:sldId id="309" r:id="rId46"/>
    <p:sldId id="310" r:id="rId47"/>
    <p:sldId id="311" r:id="rId48"/>
    <p:sldId id="312" r:id="rId49"/>
    <p:sldId id="376" r:id="rId50"/>
    <p:sldId id="314" r:id="rId51"/>
    <p:sldId id="333" r:id="rId52"/>
    <p:sldId id="315" r:id="rId53"/>
    <p:sldId id="334" r:id="rId54"/>
    <p:sldId id="403" r:id="rId55"/>
    <p:sldId id="317" r:id="rId56"/>
    <p:sldId id="337" r:id="rId57"/>
    <p:sldId id="369" r:id="rId58"/>
    <p:sldId id="405" r:id="rId59"/>
    <p:sldId id="318" r:id="rId60"/>
    <p:sldId id="406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427" autoAdjust="0"/>
  </p:normalViewPr>
  <p:slideViewPr>
    <p:cSldViewPr snapToGrid="0">
      <p:cViewPr varScale="1">
        <p:scale>
          <a:sx n="80" d="100"/>
          <a:sy n="80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3200" u="sng"/>
            </a:pPr>
            <a:r>
              <a:rPr lang="pt-BR" sz="3200" u="sng" dirty="0"/>
              <a:t>Prefeituras com sítio</a:t>
            </a:r>
            <a:r>
              <a:rPr lang="pt-BR" sz="3200" u="sng" baseline="0" dirty="0"/>
              <a:t> eletrônico</a:t>
            </a:r>
            <a:endParaRPr lang="pt-BR" sz="3200" u="sng" dirty="0"/>
          </a:p>
        </c:rich>
      </c:tx>
      <c:layout>
        <c:manualLayout>
          <c:xMode val="edge"/>
          <c:yMode val="edge"/>
          <c:x val="0.11687930900759454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4"/>
          <c:y val="0.14592211976447081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dLbl>
              <c:idx val="2"/>
              <c:layout>
                <c:manualLayout>
                  <c:x val="-2.4675062309638555E-2"/>
                  <c:y val="-7.1878549387369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2-499C-A415-0ED3284DBA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111</c:v>
                </c:pt>
                <c:pt idx="1">
                  <c:v>120</c:v>
                </c:pt>
                <c:pt idx="2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92-499C-A415-0ED3284DB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50606080"/>
        <c:axId val="50608000"/>
      </c:lineChart>
      <c:catAx>
        <c:axId val="5060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pt-BR" sz="28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50608000"/>
        <c:crosses val="autoZero"/>
        <c:auto val="1"/>
        <c:lblAlgn val="ctr"/>
        <c:lblOffset val="100"/>
        <c:noMultiLvlLbl val="0"/>
      </c:catAx>
      <c:valAx>
        <c:axId val="50608000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pt-BR" sz="2800" dirty="0"/>
                  <a:t>Número</a:t>
                </a:r>
                <a:r>
                  <a:rPr lang="pt-BR" sz="2800" baseline="0" dirty="0"/>
                  <a:t> de Prefeituras</a:t>
                </a:r>
                <a:endParaRPr lang="pt-BR" sz="2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0606080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3100" u="sng"/>
            </a:pPr>
            <a:r>
              <a:rPr lang="pt-BR" sz="3100" u="sng" dirty="0"/>
              <a:t>Prefeituras com Portal da Transparência</a:t>
            </a:r>
          </a:p>
        </c:rich>
      </c:tx>
      <c:layout>
        <c:manualLayout>
          <c:xMode val="edge"/>
          <c:yMode val="edge"/>
          <c:x val="0.12812319488097698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6"/>
          <c:y val="0.14592211976447084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52</c:v>
                </c:pt>
                <c:pt idx="1">
                  <c:v>107</c:v>
                </c:pt>
                <c:pt idx="2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3F-49B8-95EB-5BB4FA0BB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54511104"/>
        <c:axId val="54513024"/>
      </c:lineChart>
      <c:catAx>
        <c:axId val="5451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pt-BR" sz="28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54513024"/>
        <c:crosses val="autoZero"/>
        <c:auto val="1"/>
        <c:lblAlgn val="ctr"/>
        <c:lblOffset val="100"/>
        <c:noMultiLvlLbl val="0"/>
      </c:catAx>
      <c:valAx>
        <c:axId val="54513024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pt-BR" sz="28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4511104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500" u="sng"/>
            </a:pPr>
            <a:r>
              <a:rPr lang="pt-BR" sz="2500" u="sng" dirty="0"/>
              <a:t>Prefeituras com Portal da Transparência Atualizado</a:t>
            </a:r>
          </a:p>
        </c:rich>
      </c:tx>
      <c:layout>
        <c:manualLayout>
          <c:xMode val="edge"/>
          <c:yMode val="edge"/>
          <c:x val="0.1275306745578175"/>
          <c:y val="6.83851624659150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3"/>
          <c:y val="0.14592211976447078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solidFill>
                <a:srgbClr val="FF0000"/>
              </a:solidFill>
              <a:ln w="76200">
                <a:solidFill>
                  <a:srgbClr val="0070C0"/>
                </a:solidFill>
              </a:ln>
            </c:spPr>
          </c:marker>
          <c:dPt>
            <c:idx val="1"/>
            <c:marker>
              <c:spPr>
                <a:solidFill>
                  <a:srgbClr val="FF0000"/>
                </a:solidFill>
                <a:ln w="762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B5E-46A1-B088-131F28E30040}"/>
              </c:ext>
            </c:extLst>
          </c:dPt>
          <c:dPt>
            <c:idx val="2"/>
            <c:marker>
              <c:spPr>
                <a:solidFill>
                  <a:srgbClr val="FF0000"/>
                </a:solidFill>
                <a:ln w="76200">
                  <a:solidFill>
                    <a:srgbClr val="FF0000"/>
                  </a:solidFill>
                </a:ln>
              </c:spPr>
            </c:marker>
            <c:bubble3D val="0"/>
            <c:spPr>
              <a:ln w="762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B5E-46A1-B088-131F28E300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1">
                  <c:v>43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5E-46A1-B088-131F28E300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31377024"/>
        <c:axId val="131383296"/>
      </c:lineChart>
      <c:catAx>
        <c:axId val="13137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500"/>
                </a:pPr>
                <a:r>
                  <a:rPr lang="pt-BR" sz="25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31383296"/>
        <c:crosses val="autoZero"/>
        <c:auto val="1"/>
        <c:lblAlgn val="ctr"/>
        <c:lblOffset val="100"/>
        <c:noMultiLvlLbl val="0"/>
      </c:catAx>
      <c:valAx>
        <c:axId val="131383296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500"/>
                </a:pPr>
                <a:r>
                  <a:rPr lang="pt-BR" sz="25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1377024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3200" u="sng"/>
            </a:pPr>
            <a:r>
              <a:rPr lang="pt-BR" sz="3200" u="sng" dirty="0"/>
              <a:t>Prefeituras com SIC Eletrônico</a:t>
            </a:r>
          </a:p>
        </c:rich>
      </c:tx>
      <c:layout>
        <c:manualLayout>
          <c:xMode val="edge"/>
          <c:yMode val="edge"/>
          <c:x val="0.12761527545157456"/>
          <c:y val="4.559010831061007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7"/>
          <c:y val="0.14592211976447086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6</c:v>
                </c:pt>
                <c:pt idx="1">
                  <c:v>18</c:v>
                </c:pt>
                <c:pt idx="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C-45D1-9CC4-EBB6B86CA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31504000"/>
        <c:axId val="131514368"/>
      </c:lineChart>
      <c:catAx>
        <c:axId val="13150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pt-BR" sz="28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31514368"/>
        <c:crosses val="autoZero"/>
        <c:auto val="1"/>
        <c:lblAlgn val="ctr"/>
        <c:lblOffset val="100"/>
        <c:noMultiLvlLbl val="0"/>
      </c:catAx>
      <c:valAx>
        <c:axId val="131514368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pt-BR" sz="28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1504000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800" u="sng"/>
            </a:pPr>
            <a:r>
              <a:rPr lang="pt-BR" sz="2800" u="sng" dirty="0"/>
              <a:t>Prefeituras que</a:t>
            </a:r>
            <a:r>
              <a:rPr lang="pt-BR" sz="2800" u="sng" baseline="0" dirty="0"/>
              <a:t> divulgam editais de licitação</a:t>
            </a:r>
            <a:endParaRPr lang="pt-BR" sz="2800" u="sng" dirty="0"/>
          </a:p>
        </c:rich>
      </c:tx>
      <c:layout>
        <c:manualLayout>
          <c:xMode val="edge"/>
          <c:yMode val="edge"/>
          <c:x val="0.12428755295533205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9"/>
          <c:y val="0.14592211976447089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10</c:v>
                </c:pt>
                <c:pt idx="1">
                  <c:v>28</c:v>
                </c:pt>
                <c:pt idx="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D-4DBC-BB73-A35F8F2D4B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59516928"/>
        <c:axId val="159539584"/>
      </c:lineChart>
      <c:catAx>
        <c:axId val="1595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pt-BR" sz="28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59539584"/>
        <c:crosses val="autoZero"/>
        <c:auto val="1"/>
        <c:lblAlgn val="ctr"/>
        <c:lblOffset val="100"/>
        <c:noMultiLvlLbl val="0"/>
      </c:catAx>
      <c:valAx>
        <c:axId val="159539584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pt-BR" sz="28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9516928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600" u="sng"/>
            </a:pPr>
            <a:r>
              <a:rPr lang="pt-BR" sz="2600" u="sng" dirty="0"/>
              <a:t>Prefeituras com Editais </a:t>
            </a:r>
            <a:r>
              <a:rPr lang="pt-BR" sz="2600" u="sng" baseline="0" dirty="0"/>
              <a:t>de licitação atualizados</a:t>
            </a:r>
            <a:endParaRPr lang="pt-BR" sz="2600" u="sng" dirty="0"/>
          </a:p>
        </c:rich>
      </c:tx>
      <c:layout>
        <c:manualLayout>
          <c:xMode val="edge"/>
          <c:yMode val="edge"/>
          <c:x val="0.12428755295533203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7"/>
          <c:y val="0.14592211976447086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1">
                  <c:v>23</c:v>
                </c:pt>
                <c:pt idx="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F-4161-A3DB-D3DAC0EC11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60797824"/>
        <c:axId val="160799744"/>
      </c:lineChart>
      <c:catAx>
        <c:axId val="16079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600"/>
                </a:pPr>
                <a:r>
                  <a:rPr lang="pt-BR" sz="26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60799744"/>
        <c:crosses val="autoZero"/>
        <c:auto val="1"/>
        <c:lblAlgn val="ctr"/>
        <c:lblOffset val="100"/>
        <c:noMultiLvlLbl val="0"/>
      </c:catAx>
      <c:valAx>
        <c:axId val="160799744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600"/>
                </a:pPr>
                <a:r>
                  <a:rPr lang="pt-BR" sz="26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0797824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600" u="sng"/>
            </a:pPr>
            <a:r>
              <a:rPr lang="pt-BR" sz="2600" u="sng" dirty="0"/>
              <a:t>Prefeituras que</a:t>
            </a:r>
            <a:r>
              <a:rPr lang="pt-BR" sz="2600" u="sng" baseline="0" dirty="0"/>
              <a:t> divulgam resultados de licitação</a:t>
            </a:r>
            <a:endParaRPr lang="pt-BR" sz="2600" u="sng" dirty="0"/>
          </a:p>
        </c:rich>
      </c:tx>
      <c:layout>
        <c:manualLayout>
          <c:xMode val="edge"/>
          <c:yMode val="edge"/>
          <c:x val="0.12428755295533207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3"/>
          <c:y val="0.14592211976447092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0E-4A04-87AF-00D7EFEA15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71621376"/>
        <c:axId val="171713664"/>
      </c:lineChart>
      <c:catAx>
        <c:axId val="171621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600"/>
                </a:pPr>
                <a:r>
                  <a:rPr lang="pt-BR" sz="26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71713664"/>
        <c:crosses val="autoZero"/>
        <c:auto val="1"/>
        <c:lblAlgn val="ctr"/>
        <c:lblOffset val="100"/>
        <c:noMultiLvlLbl val="0"/>
      </c:catAx>
      <c:valAx>
        <c:axId val="171713664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600"/>
                </a:pPr>
                <a:r>
                  <a:rPr lang="pt-BR" sz="26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1621376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500" u="sng"/>
            </a:pPr>
            <a:r>
              <a:rPr lang="pt-BR" sz="2500" u="sng" dirty="0"/>
              <a:t>Prefeituras com Resultados </a:t>
            </a:r>
            <a:r>
              <a:rPr lang="pt-BR" sz="2500" u="sng" baseline="0" dirty="0"/>
              <a:t>de licitação atualizados</a:t>
            </a:r>
            <a:endParaRPr lang="pt-BR" sz="2500" u="sng" dirty="0"/>
          </a:p>
        </c:rich>
      </c:tx>
      <c:layout>
        <c:manualLayout>
          <c:xMode val="edge"/>
          <c:yMode val="edge"/>
          <c:x val="0.12428755295533203"/>
          <c:y val="1.5956537908713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3173386717727"/>
          <c:y val="0.14592211976447086"/>
          <c:w val="0.85661382175484779"/>
          <c:h val="0.64377920971743885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 com site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pPr>
              <a:ln w="76200"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1">
                  <c:v>6</c:v>
                </c:pt>
                <c:pt idx="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F-4F56-AA04-62F302EDD2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172269568"/>
        <c:axId val="172271488"/>
      </c:lineChart>
      <c:catAx>
        <c:axId val="17226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500"/>
                </a:pPr>
                <a:r>
                  <a:rPr lang="pt-BR" sz="2500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00387243297757"/>
              <c:y val="0.910521825396825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2800"/>
            </a:pPr>
            <a:endParaRPr lang="pt-BR"/>
          </a:p>
        </c:txPr>
        <c:crossAx val="172271488"/>
        <c:crosses val="autoZero"/>
        <c:auto val="1"/>
        <c:lblAlgn val="ctr"/>
        <c:lblOffset val="100"/>
        <c:noMultiLvlLbl val="0"/>
      </c:catAx>
      <c:valAx>
        <c:axId val="172271488"/>
        <c:scaling>
          <c:orientation val="minMax"/>
          <c:max val="14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500"/>
                </a:pPr>
                <a:r>
                  <a:rPr lang="pt-BR" sz="2500" b="1" i="0" baseline="0" dirty="0"/>
                  <a:t>Número de Prefeituras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2269568"/>
        <c:crosses val="autoZero"/>
        <c:crossBetween val="between"/>
        <c:majorUnit val="24"/>
      </c:valAx>
      <c:spPr>
        <a:ln w="28575"/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</a:rPr>
              <a:t>Prefeituras (2014/2015/2016) x Câmaras (2016)</a:t>
            </a:r>
          </a:p>
        </c:rich>
      </c:tx>
      <c:layout>
        <c:manualLayout>
          <c:xMode val="edge"/>
          <c:yMode val="edge"/>
          <c:x val="0.1354265701057798"/>
          <c:y val="1.622558310998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2014 P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Site</c:v>
                </c:pt>
                <c:pt idx="1">
                  <c:v>Portal</c:v>
                </c:pt>
                <c:pt idx="2">
                  <c:v>e-SIC</c:v>
                </c:pt>
                <c:pt idx="3">
                  <c:v>Edital</c:v>
                </c:pt>
                <c:pt idx="4">
                  <c:v>Resultado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111</c:v>
                </c:pt>
                <c:pt idx="1">
                  <c:v>52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3-4DB8-B40D-1CEE0B38269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2015 P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Site</c:v>
                </c:pt>
                <c:pt idx="1">
                  <c:v>Portal</c:v>
                </c:pt>
                <c:pt idx="2">
                  <c:v>e-SIC</c:v>
                </c:pt>
                <c:pt idx="3">
                  <c:v>Edital</c:v>
                </c:pt>
                <c:pt idx="4">
                  <c:v>Resultado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120</c:v>
                </c:pt>
                <c:pt idx="1">
                  <c:v>107</c:v>
                </c:pt>
                <c:pt idx="2">
                  <c:v>18</c:v>
                </c:pt>
                <c:pt idx="3">
                  <c:v>28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3-4DB8-B40D-1CEE0B38269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2016 P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Site</c:v>
                </c:pt>
                <c:pt idx="1">
                  <c:v>Portal</c:v>
                </c:pt>
                <c:pt idx="2">
                  <c:v>e-SIC</c:v>
                </c:pt>
                <c:pt idx="3">
                  <c:v>Edital</c:v>
                </c:pt>
                <c:pt idx="4">
                  <c:v>Resultado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135</c:v>
                </c:pt>
                <c:pt idx="1">
                  <c:v>109</c:v>
                </c:pt>
                <c:pt idx="2">
                  <c:v>71</c:v>
                </c:pt>
                <c:pt idx="3">
                  <c:v>72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3-4DB8-B40D-1CEE0B382697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2016 C</c:v>
                </c:pt>
              </c:strCache>
            </c:strRef>
          </c:tx>
          <c:spPr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Site</c:v>
                </c:pt>
                <c:pt idx="1">
                  <c:v>Portal</c:v>
                </c:pt>
                <c:pt idx="2">
                  <c:v>e-SIC</c:v>
                </c:pt>
                <c:pt idx="3">
                  <c:v>Edital</c:v>
                </c:pt>
                <c:pt idx="4">
                  <c:v>Resultado</c:v>
                </c:pt>
              </c:strCache>
            </c:strRef>
          </c:cat>
          <c:val>
            <c:numRef>
              <c:f>Planilha1!$E$2:$E$6</c:f>
              <c:numCache>
                <c:formatCode>General</c:formatCode>
                <c:ptCount val="5"/>
                <c:pt idx="0">
                  <c:v>111</c:v>
                </c:pt>
                <c:pt idx="1">
                  <c:v>63</c:v>
                </c:pt>
                <c:pt idx="2">
                  <c:v>66</c:v>
                </c:pt>
                <c:pt idx="3">
                  <c:v>44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C3-4DB8-B40D-1CEE0B382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691328"/>
        <c:axId val="180692864"/>
      </c:barChart>
      <c:catAx>
        <c:axId val="1806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92864"/>
        <c:crosses val="autoZero"/>
        <c:auto val="1"/>
        <c:lblAlgn val="ctr"/>
        <c:lblOffset val="100"/>
        <c:noMultiLvlLbl val="0"/>
      </c:catAx>
      <c:valAx>
        <c:axId val="180692864"/>
        <c:scaling>
          <c:orientation val="minMax"/>
          <c:max val="14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91328"/>
        <c:crosses val="autoZero"/>
        <c:crossBetween val="between"/>
        <c:majorUnit val="2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C2235-7F44-41FC-8077-089DE9CFC17C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6D48-7472-4669-A229-285D767D5E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0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Fontes  de pesquisa: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Internet;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Coleta de dados: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preenchimento de formulário;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salvar a tela; avaliação, revisão e consolidação entre os bolsistas; e consolidação geral pelos coordenadores da CGU, UFPA e TCM-PA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Escopo do trabalho: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144 prefeituras e 144 câmaras do Estado do Pará;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 de apresentação: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consolidado do Estado;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2108-99E5-463C-B872-3C431B030FDA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46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23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6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33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2053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5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20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1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10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28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251" y="6337657"/>
            <a:ext cx="2057400" cy="365125"/>
          </a:xfrm>
        </p:spPr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53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6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1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79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44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9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20179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9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248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334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07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712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78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251" y="6337657"/>
            <a:ext cx="2057400" cy="365125"/>
          </a:xfrm>
        </p:spPr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05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465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1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37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902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4464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45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3921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D918169-62D5-41A0-BE46-46BC969DD7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842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2027981"/>
            <a:ext cx="4028256" cy="39212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8544" y="2027981"/>
            <a:ext cx="4028256" cy="39212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D918169-62D5-41A0-BE46-46BC969DD7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</a:lstStyle>
          <a:p>
            <a:r>
              <a:rPr lang="pt-BR" dirty="0"/>
              <a:t>Clique para editar o estilo do título</a:t>
            </a:r>
          </a:p>
        </p:txBody>
      </p:sp>
    </p:spTree>
    <p:extLst>
      <p:ext uri="{BB962C8B-B14F-4D97-AF65-F5344CB8AC3E}">
        <p14:creationId xmlns:p14="http://schemas.microsoft.com/office/powerpoint/2010/main" val="39561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8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6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8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25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03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58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4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7553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630" y="1114097"/>
            <a:ext cx="7886700" cy="102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38703"/>
            <a:ext cx="7886700" cy="3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152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96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7553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630" y="1114097"/>
            <a:ext cx="7886700" cy="102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38703"/>
            <a:ext cx="7886700" cy="3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152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BCD3EE-FBE7-44A8-8A97-501F8350F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1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1"/>
            <a:ext cx="360040" cy="4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 userDrawn="1"/>
        </p:nvSpPr>
        <p:spPr>
          <a:xfrm>
            <a:off x="539552" y="18864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Laboratório de Inovação e Controle do Setor Público (LAIC-UFPA)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37312"/>
            <a:ext cx="1224137" cy="52269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6165304"/>
            <a:ext cx="504057" cy="623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932040" y="6165304"/>
            <a:ext cx="1034835" cy="6926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568777" y="6165304"/>
            <a:ext cx="1171575" cy="692696"/>
          </a:xfrm>
          <a:prstGeom prst="rect">
            <a:avLst/>
          </a:prstGeom>
        </p:spPr>
      </p:pic>
      <p:sp>
        <p:nvSpPr>
          <p:cNvPr id="13" name="Espaço Reservado para Número de Slide 1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ED6EA1-B2F8-41B7-AC36-F7A1DA4238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611560" y="692696"/>
            <a:ext cx="792088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611560" y="6021288"/>
            <a:ext cx="792088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o.depaula@cgu.gov.br" TargetMode="External"/><Relationship Id="rId2" Type="http://schemas.openxmlformats.org/officeDocument/2006/relationships/hyperlink" Target="mailto:lidianedias@ufpa.br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336675"/>
            <a:ext cx="8297863" cy="144621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pt-BR" sz="3400" b="1" dirty="0">
                <a:latin typeface="+mn-lt"/>
                <a:ea typeface="+mn-ea"/>
                <a:cs typeface="+mn-cs"/>
              </a:rPr>
              <a:t>Portais da Transparência dos Municípios Paraenses: 2014 - 2016</a:t>
            </a:r>
          </a:p>
        </p:txBody>
      </p:sp>
      <p:sp>
        <p:nvSpPr>
          <p:cNvPr id="3" name="Subtítulo 2"/>
          <p:cNvSpPr>
            <a:spLocks noGrp="1"/>
          </p:cNvSpPr>
          <p:nvPr>
            <p:ph idx="4294967295"/>
          </p:nvPr>
        </p:nvSpPr>
        <p:spPr>
          <a:xfrm>
            <a:off x="0" y="3192463"/>
            <a:ext cx="7886700" cy="3959225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pt-BR" sz="4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1" dirty="0"/>
              <a:t>Lidiane Nazaré da Silva Dias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/>
              <a:t>Doutora em Ciências Contábeis pela UnB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/>
              <a:t>Coordenadora do Projeto Portais da Transparência Paraenses - UFPA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/>
              <a:t>Vice-Diretora da Faculdade de Ciências Contábeis da UFPA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pt-BR" sz="7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1" dirty="0"/>
              <a:t>Marcelo Morais de Paula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/>
              <a:t>Auditor Federal de Finanças e Controle – CGU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/>
              <a:t>Coordenadora do Projeto Portais da Transparência Paraenses - CGU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pt-BR" sz="1800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24" y="5897631"/>
            <a:ext cx="7813495" cy="7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52623" y="1924493"/>
            <a:ext cx="7432158" cy="3572539"/>
          </a:xfrm>
          <a:prstGeom prst="roundRect">
            <a:avLst>
              <a:gd name="adj" fmla="val 16667"/>
            </a:avLst>
          </a:prstGeom>
          <a:solidFill>
            <a:srgbClr val="F96513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5000" rIns="90000" bIns="4500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RESULTADOS CONSOLIDADOS DO ESTADO DO PARÁ 2016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5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43737" y="2434856"/>
            <a:ext cx="6177517" cy="1988287"/>
          </a:xfrm>
          <a:prstGeom prst="roundRect">
            <a:avLst>
              <a:gd name="adj" fmla="val 16667"/>
            </a:avLst>
          </a:prstGeom>
          <a:solidFill>
            <a:srgbClr val="F96513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5000" rIns="90000" bIns="4500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PREFEITURAS MUNICIPAIS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5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49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Espaço Reservado para Conteúdo 27"/>
          <p:cNvSpPr txBox="1">
            <a:spLocks/>
          </p:cNvSpPr>
          <p:nvPr/>
        </p:nvSpPr>
        <p:spPr>
          <a:xfrm>
            <a:off x="496394" y="1052513"/>
            <a:ext cx="8231188" cy="484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SÍTIO ELETRÔNICO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PREFEITURAS</a:t>
            </a:r>
            <a:endParaRPr kumimoji="0" lang="pt-BR" altLang="pt-BR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44819195"/>
              </p:ext>
            </p:extLst>
          </p:nvPr>
        </p:nvGraphicFramePr>
        <p:xfrm>
          <a:off x="600891" y="1097976"/>
          <a:ext cx="7889965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5" name="Picture 2" descr="C:\Users\Lidiane\Documents\UFPA\Dia Contra corrupção\Relatórios por equipe\Mapas atualizados\Municu00EDpios com ou sem su00ED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67" y="1553494"/>
            <a:ext cx="7053943" cy="52914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012007" y="1016988"/>
            <a:ext cx="8103920" cy="80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Sítio Eletrônico 2014 - Prefeitura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" name="Picture 2" descr="E:\RETA FINAL\Mapas\RESULTADO FINAL\Site 201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0" y="1554480"/>
            <a:ext cx="7058373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40081" y="864588"/>
            <a:ext cx="8103920" cy="80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Sítio Eletrônico 2015 - Prefeitura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1039813" y="865188"/>
            <a:ext cx="8104187" cy="806450"/>
          </a:xfrm>
        </p:spPr>
        <p:txBody>
          <a:bodyPr>
            <a:normAutofit/>
          </a:bodyPr>
          <a:lstStyle/>
          <a:p>
            <a:pPr lvl="0"/>
            <a:r>
              <a:rPr lang="pt-BR" b="1" dirty="0"/>
              <a:t>Sítio Eletrônico 2016 - Prefeitura</a:t>
            </a:r>
            <a:endParaRPr lang="pt-BR" dirty="0"/>
          </a:p>
        </p:txBody>
      </p:sp>
      <p:pic>
        <p:nvPicPr>
          <p:cNvPr id="1026" name="Picture 2" descr="C:\Users\Projeto de Pesquisa\Documents\DICC 2016\pref\SIte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36" y="1496175"/>
            <a:ext cx="5973778" cy="5374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PORTAL DA TRANSPARÊNCIA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PREFEITURAS</a:t>
            </a:r>
            <a:endParaRPr kumimoji="0" lang="pt-BR" altLang="pt-BR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18</a:t>
            </a:fld>
            <a:endParaRPr lang="pt-BR"/>
          </a:p>
        </p:txBody>
      </p:sp>
      <p:graphicFrame>
        <p:nvGraphicFramePr>
          <p:cNvPr id="8" name="Gráfico 7"/>
          <p:cNvGraphicFramePr/>
          <p:nvPr/>
        </p:nvGraphicFramePr>
        <p:xfrm>
          <a:off x="496389" y="1097976"/>
          <a:ext cx="8294913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052738"/>
            <a:ext cx="9110086" cy="632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>
                <a:latin typeface="+mj-lt"/>
                <a:ea typeface="+mj-ea"/>
                <a:cs typeface="+mj-cs"/>
              </a:rPr>
              <a:t>Portal da Transparência 2014 - Prefeituras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 descr="C:\Users\Lidiane\Documents\UFPA\Dia Contra corrupção\Relatórios por equipe\Mapas atualizados\2. Municu00EDpios com ou sem Por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740" y="1663700"/>
            <a:ext cx="7623554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710226"/>
            <a:ext cx="9144000" cy="3384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PROJETO DE EXTENSÃO OUVIDORIA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ATIVA DO PROGRAMA NACIONAL DE ALIMENTAÇÃO ESCOLAR NO ESTADO DO PARÁ: “ÉGUA DA MERENDA, JOÃO !”</a:t>
            </a:r>
          </a:p>
        </p:txBody>
      </p:sp>
    </p:spTree>
    <p:extLst>
      <p:ext uri="{BB962C8B-B14F-4D97-AF65-F5344CB8AC3E}">
        <p14:creationId xmlns:p14="http://schemas.microsoft.com/office/powerpoint/2010/main" val="337600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5" name="Picture 2" descr="E:\RETA FINAL\Mapas\RESULTADO FINAL\Portal 201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70" y="1632003"/>
            <a:ext cx="6908800" cy="52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052738"/>
            <a:ext cx="9110086" cy="632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>
                <a:latin typeface="+mj-lt"/>
                <a:ea typeface="+mj-ea"/>
                <a:cs typeface="+mj-cs"/>
              </a:rPr>
              <a:t>Portal da Transparência 2015 - Prefeituras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3076" name="Picture 4" descr="C:\Users\Projeto de Pesquisa\Documents\DICC 2016\pref\Portais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20" y="1637778"/>
            <a:ext cx="5880100" cy="522022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1026612"/>
            <a:ext cx="9110086" cy="632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>
                <a:latin typeface="+mj-lt"/>
                <a:ea typeface="+mj-ea"/>
                <a:cs typeface="+mj-cs"/>
              </a:rPr>
              <a:t>Portal da Transparência 2016 - Prefeituras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588097"/>
            <a:ext cx="8231188" cy="38460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PORTAL DA TRANSPARÊNCIA PREFEITURAS: </a:t>
            </a:r>
          </a:p>
          <a:p>
            <a:pPr marL="9144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DADOS ATUALIZADOS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23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47433167"/>
              </p:ext>
            </p:extLst>
          </p:nvPr>
        </p:nvGraphicFramePr>
        <p:xfrm>
          <a:off x="395536" y="1097976"/>
          <a:ext cx="8496944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108539" y="1000486"/>
            <a:ext cx="9218625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>
                <a:latin typeface="+mj-lt"/>
                <a:ea typeface="+mj-ea"/>
                <a:cs typeface="+mj-cs"/>
              </a:rPr>
              <a:t>Portal Atualizado 2015 - Prefeituras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G:\RESULTADO FINAL\portal atualizado 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710" y="1621489"/>
            <a:ext cx="6921500" cy="523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4098" name="Picture 2" descr="C:\Users\Projeto de Pesquisa\Documents\DICC 2016\pref\Portais atualizados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65" y="1637777"/>
            <a:ext cx="5880100" cy="5220223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08539" y="1000486"/>
            <a:ext cx="9218625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>
                <a:latin typeface="+mj-lt"/>
                <a:ea typeface="+mj-ea"/>
                <a:cs typeface="+mj-cs"/>
              </a:rPr>
              <a:t>Portal Atualizado 2016 - Prefeituras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noProof="0" dirty="0">
                <a:solidFill>
                  <a:schemeClr val="tx2"/>
                </a:solidFill>
                <a:cs typeface="Times New Roman" pitchFamily="18" charset="0"/>
              </a:rPr>
              <a:t>SIC ELETRÔNICO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PREFEITURAS</a:t>
            </a:r>
            <a:endParaRPr kumimoji="0" lang="pt-BR" altLang="pt-BR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27</a:t>
            </a:fld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683568" y="1097976"/>
          <a:ext cx="8120798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948234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SIC </a:t>
            </a:r>
            <a:r>
              <a:rPr lang="pt-BR" sz="4400" b="1" noProof="0" dirty="0" err="1">
                <a:latin typeface="+mj-lt"/>
                <a:ea typeface="+mj-ea"/>
                <a:cs typeface="+mj-cs"/>
              </a:rPr>
              <a:t>Eletr</a:t>
            </a:r>
            <a:r>
              <a:rPr lang="pt-BR" sz="4400" b="1" dirty="0" err="1">
                <a:latin typeface="+mj-lt"/>
                <a:ea typeface="+mj-ea"/>
                <a:cs typeface="+mj-cs"/>
              </a:rPr>
              <a:t>ônico</a:t>
            </a:r>
            <a:r>
              <a:rPr lang="pt-BR" sz="4400" b="1" dirty="0">
                <a:latin typeface="+mj-lt"/>
                <a:ea typeface="+mj-ea"/>
                <a:cs typeface="+mj-cs"/>
              </a:rPr>
              <a:t> 2014 - Prefeitura</a:t>
            </a:r>
            <a:endParaRPr lang="pt-BR" sz="44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Users\Lidiane\Documents\UFPA\Dia Contra corrupção\Relatórios por equipe\Mapas atualizados\4. Municu00EDpios com ou sem SIC eletru00F4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10" y="1612900"/>
            <a:ext cx="6930414" cy="524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Picture 2" descr="F:\@root\Mapas\mapas 2015\municípios com e sem E-sic 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105" y="1592628"/>
            <a:ext cx="6286500" cy="526537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948234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SIC </a:t>
            </a:r>
            <a:r>
              <a:rPr lang="pt-BR" sz="4400" b="1" noProof="0" dirty="0" err="1">
                <a:latin typeface="+mj-lt"/>
                <a:ea typeface="+mj-ea"/>
                <a:cs typeface="+mj-cs"/>
              </a:rPr>
              <a:t>Eletr</a:t>
            </a:r>
            <a:r>
              <a:rPr lang="pt-BR" sz="4400" b="1" dirty="0" err="1">
                <a:latin typeface="+mj-lt"/>
                <a:ea typeface="+mj-ea"/>
                <a:cs typeface="+mj-cs"/>
              </a:rPr>
              <a:t>ônico</a:t>
            </a:r>
            <a:r>
              <a:rPr lang="pt-BR" sz="4400" b="1" dirty="0">
                <a:latin typeface="+mj-lt"/>
                <a:ea typeface="+mj-ea"/>
                <a:cs typeface="+mj-cs"/>
              </a:rPr>
              <a:t> 2015 - Prefeitura</a:t>
            </a:r>
            <a:endParaRPr lang="pt-BR" sz="44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710226"/>
            <a:ext cx="9144000" cy="3384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PROJETO DE EXTENSÃO OUVIDORIA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ATIVA DO PROGRAMA NACIONAL DE ALIMENTAÇÃO ESCOLAR NO ESTADO DO PARÁ: “ÉGUA DA MERENDA, JOÃO !”</a:t>
            </a:r>
          </a:p>
        </p:txBody>
      </p:sp>
    </p:spTree>
    <p:extLst>
      <p:ext uri="{BB962C8B-B14F-4D97-AF65-F5344CB8AC3E}">
        <p14:creationId xmlns:p14="http://schemas.microsoft.com/office/powerpoint/2010/main" val="4155220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5123" name="Picture 3" descr="C:\Users\Projeto de Pesquisa\Documents\DICC 2016\pref\E-sic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298" y="1581403"/>
            <a:ext cx="5943600" cy="5276597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948234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SIC </a:t>
            </a:r>
            <a:r>
              <a:rPr lang="pt-BR" sz="4400" b="1" noProof="0" dirty="0" err="1">
                <a:latin typeface="+mj-lt"/>
                <a:ea typeface="+mj-ea"/>
                <a:cs typeface="+mj-cs"/>
              </a:rPr>
              <a:t>Eletr</a:t>
            </a:r>
            <a:r>
              <a:rPr lang="pt-BR" sz="4400" b="1" dirty="0" err="1">
                <a:latin typeface="+mj-lt"/>
                <a:ea typeface="+mj-ea"/>
                <a:cs typeface="+mj-cs"/>
              </a:rPr>
              <a:t>ônico</a:t>
            </a:r>
            <a:r>
              <a:rPr lang="pt-BR" sz="4400" b="1" dirty="0">
                <a:latin typeface="+mj-lt"/>
                <a:ea typeface="+mj-ea"/>
                <a:cs typeface="+mj-cs"/>
              </a:rPr>
              <a:t> 2016 - Prefeitura</a:t>
            </a:r>
            <a:endParaRPr lang="pt-BR" sz="44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70268" y="1222330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EDITAL DE LICITAÇÃO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</a:t>
            </a:r>
            <a:endParaRPr kumimoji="0" lang="pt-BR" altLang="pt-BR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32</a:t>
            </a:fld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539552" y="1097976"/>
          <a:ext cx="8280920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961297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Editais de Licitações 2014 - Prefeitura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Users\Lidiane\Documents\UFPA\Dia Contra corrupção\Relatórios por equipe\Mapas atualizados\6. Municu00EDpios com ou sem edit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150" y="1625601"/>
            <a:ext cx="7489659" cy="523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" name="Picture 2" descr="E:\RETA FINAL\Mapas\RESULTADO FINAL\Edital 201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17" y="1592663"/>
            <a:ext cx="6959600" cy="52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961297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Editais de Licitações 2015 - Prefeitura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5" name="Picture 2" descr="C:\Users\Projeto de Pesquisa\Documents\DICC 2016\pref\Edital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14" y="1623681"/>
            <a:ext cx="5918200" cy="5234319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961297"/>
            <a:ext cx="9144000" cy="5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Editais de Licitações 2016 - Prefeitura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548646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lvl="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EDITAL DE LICITAÇÃO</a:t>
            </a:r>
          </a:p>
          <a:p>
            <a:pPr marL="91440" lvl="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PREFEITURA: </a:t>
            </a:r>
            <a:r>
              <a:rPr lang="pt-BR" altLang="pt-BR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ATUALIZADO</a:t>
            </a:r>
            <a:endParaRPr kumimoji="0" lang="pt-BR" altLang="pt-BR" sz="138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37</a:t>
            </a:fld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47207434"/>
              </p:ext>
            </p:extLst>
          </p:nvPr>
        </p:nvGraphicFramePr>
        <p:xfrm>
          <a:off x="323528" y="1097976"/>
          <a:ext cx="8496944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961297"/>
            <a:ext cx="9144000" cy="7024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Editais de Licitação </a:t>
            </a:r>
            <a:r>
              <a:rPr lang="pt-BR" sz="4400" b="1" dirty="0">
                <a:latin typeface="+mj-lt"/>
                <a:ea typeface="+mj-ea"/>
                <a:cs typeface="+mj-cs"/>
              </a:rPr>
              <a:t>atualizados 2015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F:\@root\Mapas\mapas 2015\municípios com e sem Edital atualizado 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654" y="1663701"/>
            <a:ext cx="7203363" cy="519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948234"/>
            <a:ext cx="9144000" cy="5409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Editais de Licitação </a:t>
            </a:r>
            <a:r>
              <a:rPr lang="pt-BR" sz="4400" b="1" dirty="0">
                <a:latin typeface="+mj-lt"/>
                <a:ea typeface="+mj-ea"/>
                <a:cs typeface="+mj-cs"/>
              </a:rPr>
              <a:t>atualizados 2016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89" y="1611630"/>
            <a:ext cx="608076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4763" y="1122639"/>
            <a:ext cx="6943450" cy="14507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PROJETO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37683" y="1845734"/>
            <a:ext cx="7230529" cy="402336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Parceria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UFPA, CGU, Observatório Social de Belém (2014), MPE/PA (2015) e TCM/PA (2016);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Apresentar à sociedade em geral o cenário de atendimento à Lei de Acesso da Informação e à Lei Complementar nº131/2009 pelas prefeituras e câmaras municipais paraenses.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9668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RESULTADO DE LICITAÇÃO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PREFEITURAS</a:t>
            </a:r>
            <a:endParaRPr kumimoji="0" lang="pt-BR" altLang="pt-BR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41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6094062"/>
              </p:ext>
            </p:extLst>
          </p:nvPr>
        </p:nvGraphicFramePr>
        <p:xfrm>
          <a:off x="323528" y="1097976"/>
          <a:ext cx="8496944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447282" y="987422"/>
            <a:ext cx="10025049" cy="6976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latin typeface="+mj-lt"/>
                <a:ea typeface="+mj-ea"/>
                <a:cs typeface="+mj-cs"/>
              </a:rPr>
              <a:t>Resultados de Licitações</a:t>
            </a:r>
            <a:r>
              <a:rPr lang="pt-BR" sz="4200" b="1" noProof="0" dirty="0">
                <a:latin typeface="+mj-lt"/>
                <a:ea typeface="+mj-ea"/>
                <a:cs typeface="+mj-cs"/>
              </a:rPr>
              <a:t> 2014 - Prefeituras</a:t>
            </a:r>
            <a:endParaRPr kumimoji="0" lang="pt-BR" sz="4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Users\Lidiane\Documents\UFPA\Dia Contra corrupção\Relatórios por equipe\Mapas atualizados\7. Municu00EDpios com ou sem resultados de licitau00E7u00E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005" y="1638301"/>
            <a:ext cx="7748681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5" name="Picture 2" descr="E:\RETA FINAL\Mapas\RESULTADO FINAL\Licitação 201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57" y="1650313"/>
            <a:ext cx="6883400" cy="52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447282" y="987422"/>
            <a:ext cx="10025049" cy="6976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latin typeface="+mj-lt"/>
                <a:ea typeface="+mj-ea"/>
                <a:cs typeface="+mj-cs"/>
              </a:rPr>
              <a:t>Resultados de Licitações</a:t>
            </a:r>
            <a:r>
              <a:rPr lang="pt-BR" sz="4200" b="1" noProof="0" dirty="0">
                <a:latin typeface="+mj-lt"/>
                <a:ea typeface="+mj-ea"/>
                <a:cs typeface="+mj-cs"/>
              </a:rPr>
              <a:t> 2015 - Prefeituras</a:t>
            </a:r>
            <a:endParaRPr kumimoji="0" lang="pt-BR" sz="4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7170" name="Picture 2" descr="C:\Users\Projeto de Pesquisa\Documents\DICC 2016\pref\Resultado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865" y="1589985"/>
            <a:ext cx="5956299" cy="526801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447282" y="987422"/>
            <a:ext cx="10025049" cy="6976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latin typeface="+mj-lt"/>
                <a:ea typeface="+mj-ea"/>
                <a:cs typeface="+mj-cs"/>
              </a:rPr>
              <a:t>Resultados de Licitações</a:t>
            </a:r>
            <a:r>
              <a:rPr lang="pt-BR" sz="4200" b="1" noProof="0" dirty="0">
                <a:latin typeface="+mj-lt"/>
                <a:ea typeface="+mj-ea"/>
                <a:cs typeface="+mj-cs"/>
              </a:rPr>
              <a:t> 2016 - Prefeituras</a:t>
            </a:r>
            <a:endParaRPr kumimoji="0" lang="pt-BR" sz="4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RESULTADO DE LICITAÇÃO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PREFEITURAS: 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ATUALIZADO</a:t>
            </a:r>
            <a:endParaRPr kumimoji="0" lang="pt-BR" altLang="pt-BR" sz="138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18037102"/>
              </p:ext>
            </p:extLst>
          </p:nvPr>
        </p:nvGraphicFramePr>
        <p:xfrm>
          <a:off x="323528" y="1097976"/>
          <a:ext cx="8496944" cy="55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987422"/>
            <a:ext cx="9144000" cy="5931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Resultado de Licitação atualizado 2015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F:\@root\Mapas\mapas 2015\municípios com e sem Resultado de licitação atualizado 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75" y="1628844"/>
            <a:ext cx="7133675" cy="52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987422"/>
            <a:ext cx="9144000" cy="5931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>
                <a:latin typeface="+mj-lt"/>
                <a:ea typeface="+mj-ea"/>
                <a:cs typeface="+mj-cs"/>
              </a:rPr>
              <a:t>Resultado de Licitação atualizado 2016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1" y="1640885"/>
            <a:ext cx="6224940" cy="520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lvl="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6600" b="1" dirty="0">
                <a:solidFill>
                  <a:schemeClr val="tx2"/>
                </a:solidFill>
                <a:cs typeface="Times New Roman" pitchFamily="18" charset="0"/>
              </a:rPr>
              <a:t>PREFEITURAS QUE ATENDEM A TODOS OS ITENS PESQUISADOS</a:t>
            </a: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56659" y="1122639"/>
            <a:ext cx="6911553" cy="14507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PROJETO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37682" y="1845734"/>
            <a:ext cx="7324503" cy="43740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Produtos gerados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Matriz de análise: sintética (2014 e 2015) e ampliada (2016);</a:t>
            </a:r>
          </a:p>
          <a:p>
            <a:pPr marL="1371600" marR="0" lvl="2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2016: </a:t>
            </a:r>
            <a:r>
              <a:rPr kumimoji="0" lang="pt-BR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108.288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verificações dos itens em análise;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Metodologia de análise;</a:t>
            </a:r>
          </a:p>
          <a:p>
            <a:pPr marL="1371600" lvl="2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v"/>
              <a:defRPr/>
            </a:pPr>
            <a:r>
              <a:rPr lang="pt-BR" sz="2400" kern="0" dirty="0"/>
              <a:t>Fonte de pesquisa, coleta de dados, escopo e apresentação de resultados;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Série histórica de dados;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Cenário geral dos sítios eletrônicos e dos Portais da Transparência paraenses</a:t>
            </a:r>
            <a:r>
              <a:rPr lang="pt-BR" sz="2700" kern="0" dirty="0"/>
              <a:t>.</a:t>
            </a:r>
            <a:endParaRPr kumimoji="0" lang="pt-BR" sz="2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1545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5" name="Picture 2" descr="C:\Users\Projeto de Pesquisa\Documents\DICC 2016\pref\2014$2015 ger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423" y="1793442"/>
            <a:ext cx="5918200" cy="5064558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561702" y="1021643"/>
            <a:ext cx="10215154" cy="990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Prefeituras que atendem a todos os itens pesquisados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em 2014</a:t>
            </a:r>
            <a:endParaRPr lang="pt-BR" sz="33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5" name="Picture 2" descr="C:\Users\Projeto de Pesquisa\Documents\DICC 2016\pref\2014$2015 ger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423" y="1793442"/>
            <a:ext cx="5918200" cy="5064558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561702" y="1021643"/>
            <a:ext cx="10215154" cy="990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Prefeituras que atendem a todos os itens pesquisados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em 2015</a:t>
            </a:r>
            <a:endParaRPr lang="pt-BR" sz="33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5" name="Picture 2" descr="C:\Users\Projeto de Pesquisa\Documents\DICC 2016\pref\100% prefeitu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749" y="1854926"/>
            <a:ext cx="5642563" cy="5003073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561702" y="1021643"/>
            <a:ext cx="10215154" cy="990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Prefeituras que atendem a todos os itens pesquisados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em 2016 (33)</a:t>
            </a:r>
            <a:endParaRPr lang="pt-BR" sz="33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43737" y="2434856"/>
            <a:ext cx="6177517" cy="1988287"/>
          </a:xfrm>
          <a:prstGeom prst="roundRect">
            <a:avLst>
              <a:gd name="adj" fmla="val 16667"/>
            </a:avLst>
          </a:prstGeom>
          <a:solidFill>
            <a:srgbClr val="F96513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5000" rIns="90000" bIns="4500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400" b="1" dirty="0">
                <a:solidFill>
                  <a:schemeClr val="bg1"/>
                </a:solidFill>
                <a:latin typeface="Arial" charset="0"/>
                <a:cs typeface="Arial" charset="0"/>
              </a:rPr>
              <a:t>CÂMARAS MUNICIPAIS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5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4428" y="926255"/>
            <a:ext cx="8931350" cy="10726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latin typeface="+mj-lt"/>
                <a:ea typeface="+mj-ea"/>
                <a:cs typeface="+mj-cs"/>
              </a:rPr>
              <a:t>Câmaras que atendem a todos os itens pesquisados em 2016 (18)</a:t>
            </a:r>
            <a:endParaRPr lang="pt-BR" sz="3300" b="1" noProof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80" y="1903228"/>
            <a:ext cx="5629413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7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10799536"/>
              </p:ext>
            </p:extLst>
          </p:nvPr>
        </p:nvGraphicFramePr>
        <p:xfrm>
          <a:off x="539552" y="1124744"/>
          <a:ext cx="8136904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232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1477108" y="1052514"/>
            <a:ext cx="6832879" cy="4353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endParaRPr kumimoji="0" lang="pt-BR" altLang="pt-BR" sz="32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kumimoji="0" lang="pt-BR" altLang="pt-B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37770" y="1247119"/>
            <a:ext cx="6911553" cy="7230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REFLEXÕES FINAIS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977662" y="2164819"/>
            <a:ext cx="7537688" cy="43740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atuação em rede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como forma de </a:t>
            </a:r>
            <a:r>
              <a:rPr kumimoji="0" lang="pt-BR" sz="27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otimização de esforços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na busca de </a:t>
            </a:r>
            <a:r>
              <a:rPr kumimoji="0" lang="pt-BR" sz="27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melhores resultados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altLang="pt-BR" sz="2700" dirty="0"/>
              <a:t>Valorização dos </a:t>
            </a:r>
            <a:r>
              <a:rPr lang="pt-BR" altLang="pt-BR" sz="2700" b="1" dirty="0"/>
              <a:t>bons resultados</a:t>
            </a:r>
            <a:r>
              <a:rPr lang="pt-BR" altLang="pt-BR" sz="2700" dirty="0"/>
              <a:t>, sem deixar de lado a ação punitiva;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altLang="pt-BR" sz="2700" dirty="0"/>
              <a:t>Houve </a:t>
            </a:r>
            <a:r>
              <a:rPr lang="pt-BR" altLang="pt-BR" sz="2700" b="1" dirty="0"/>
              <a:t>avanços significativos </a:t>
            </a:r>
            <a:r>
              <a:rPr lang="pt-BR" altLang="pt-BR" sz="2700" dirty="0"/>
              <a:t>na transparência das prefeituras e câmaras dos municípios paraenses;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altLang="pt-BR" sz="2700" dirty="0"/>
              <a:t>Mesmo assim, ainda há </a:t>
            </a:r>
            <a:r>
              <a:rPr lang="pt-BR" altLang="pt-BR" sz="2700" b="1" dirty="0"/>
              <a:t>MUITO</a:t>
            </a:r>
            <a:r>
              <a:rPr lang="pt-BR" altLang="pt-BR" sz="2700" dirty="0"/>
              <a:t> a avançar;</a:t>
            </a: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0" y="1052513"/>
            <a:ext cx="9144000" cy="58054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cs typeface="Times New Roman" pitchFamily="18" charset="0"/>
              </a:rPr>
              <a:t>AGRADECIMENTOS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3200" dirty="0">
                <a:cs typeface="Times New Roman" pitchFamily="18" charset="0"/>
              </a:rPr>
              <a:t>CGU, UFPA, TCM, MPE e </a:t>
            </a:r>
            <a:r>
              <a:rPr lang="pt-BR" altLang="pt-BR" sz="3200" dirty="0" err="1">
                <a:cs typeface="Times New Roman" pitchFamily="18" charset="0"/>
              </a:rPr>
              <a:t>OSBelém</a:t>
            </a:r>
            <a:endParaRPr lang="pt-BR" altLang="pt-BR" sz="3200" dirty="0"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pt-BR" altLang="pt-BR" sz="800" b="1" dirty="0"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4000" b="1" dirty="0">
                <a:cs typeface="Times New Roman" pitchFamily="18" charset="0"/>
              </a:rPr>
              <a:t>EQUIPE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pt-BR" altLang="pt-BR" sz="800" b="1" dirty="0"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Lidiane</a:t>
            </a: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Dias (UFPA)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3200" dirty="0">
                <a:cs typeface="Times New Roman" pitchFamily="18" charset="0"/>
              </a:rPr>
              <a:t>Marcelo de Paula (CGU)</a:t>
            </a:r>
            <a:endParaRPr kumimoji="0" lang="pt-BR" altLang="pt-B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Paola </a:t>
            </a:r>
            <a:r>
              <a:rPr kumimoji="0" lang="pt-BR" altLang="pt-BR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Cals</a:t>
            </a: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(TCM)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3200" dirty="0">
                <a:cs typeface="Times New Roman" pitchFamily="18" charset="0"/>
              </a:rPr>
              <a:t>Karina </a:t>
            </a:r>
            <a:r>
              <a:rPr lang="pt-BR" altLang="pt-BR" sz="3200" dirty="0" err="1">
                <a:cs typeface="Times New Roman" pitchFamily="18" charset="0"/>
              </a:rPr>
              <a:t>Novelino</a:t>
            </a:r>
            <a:r>
              <a:rPr lang="pt-BR" altLang="pt-BR" sz="3200" dirty="0">
                <a:cs typeface="Times New Roman" pitchFamily="18" charset="0"/>
              </a:rPr>
              <a:t> (TCM)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Ricardo de Souza (TCM)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João Cavalcante </a:t>
            </a:r>
            <a:r>
              <a:rPr lang="pt-BR" altLang="pt-BR" sz="3200" dirty="0">
                <a:cs typeface="Times New Roman" pitchFamily="18" charset="0"/>
              </a:rPr>
              <a:t>(Estagiário TCM/UFPA)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Mayara</a:t>
            </a:r>
            <a:r>
              <a:rPr kumimoji="0" lang="pt-BR" altLang="pt-BR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Cruz </a:t>
            </a:r>
            <a:r>
              <a:rPr lang="pt-BR" altLang="pt-BR" sz="3200" dirty="0">
                <a:cs typeface="Times New Roman" pitchFamily="18" charset="0"/>
              </a:rPr>
              <a:t>(Estagiária TCM/UFPA) </a:t>
            </a:r>
          </a:p>
          <a:p>
            <a:pPr marL="9144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pt-BR" altLang="pt-BR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Rodrigo Neves (</a:t>
            </a:r>
            <a:r>
              <a:rPr lang="pt-BR" altLang="pt-BR" sz="3200" dirty="0">
                <a:cs typeface="Times New Roman" pitchFamily="18" charset="0"/>
              </a:rPr>
              <a:t>Estagiário</a:t>
            </a:r>
            <a:r>
              <a:rPr kumimoji="0" lang="pt-BR" altLang="pt-BR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TCM/UFPA)</a:t>
            </a:r>
          </a:p>
          <a:p>
            <a:pPr marL="91440" lvl="0" indent="-91440" algn="ctr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kumimoji="0" lang="pt-BR" altLang="pt-B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82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1052513"/>
            <a:ext cx="8231188" cy="4840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pt-BR" altLang="pt-BR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6600" b="1" dirty="0">
                <a:cs typeface="Times New Roman" pitchFamily="18" charset="0"/>
              </a:rPr>
              <a:t>CONTATOS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endParaRPr lang="pt-BR" altLang="pt-BR" sz="800" dirty="0">
              <a:solidFill>
                <a:schemeClr val="tx2"/>
              </a:solidFill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endParaRPr lang="pt-BR" altLang="pt-BR" sz="3200" dirty="0"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lang="pt-BR" altLang="pt-BR" sz="3200" dirty="0" err="1">
                <a:cs typeface="Times New Roman" pitchFamily="18" charset="0"/>
              </a:rPr>
              <a:t>Lidiane</a:t>
            </a:r>
            <a:r>
              <a:rPr lang="pt-BR" altLang="pt-BR" sz="3200" dirty="0">
                <a:cs typeface="Times New Roman" pitchFamily="18" charset="0"/>
              </a:rPr>
              <a:t> Dias: </a:t>
            </a:r>
            <a:r>
              <a:rPr lang="pt-BR" altLang="pt-BR" sz="3200" dirty="0">
                <a:cs typeface="Times New Roman" pitchFamily="18" charset="0"/>
                <a:hlinkClick r:id="rId2"/>
              </a:rPr>
              <a:t>lidianedias@ufpa.br</a:t>
            </a:r>
            <a:endParaRPr lang="pt-BR" altLang="pt-BR" sz="3200" dirty="0"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endParaRPr kumimoji="0" lang="pt-BR" altLang="pt-B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indent="-91440"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pt-BR" altLang="pt-BR" sz="3200" dirty="0">
                <a:cs typeface="Times New Roman" pitchFamily="18" charset="0"/>
              </a:rPr>
              <a:t>Marcelo de Paula: </a:t>
            </a:r>
            <a:r>
              <a:rPr lang="pt-BR" altLang="pt-BR" sz="3200" dirty="0">
                <a:cs typeface="Times New Roman" pitchFamily="18" charset="0"/>
                <a:hlinkClick r:id="rId3"/>
              </a:rPr>
              <a:t>marcelo.depaula@cgu.gov.br</a:t>
            </a:r>
            <a:endParaRPr lang="pt-BR" altLang="pt-BR" sz="3200" dirty="0"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endParaRPr kumimoji="0" lang="pt-BR" altLang="pt-B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3" name="Espaço Reservado para Conteúdo 27"/>
          <p:cNvSpPr txBox="1">
            <a:spLocks/>
          </p:cNvSpPr>
          <p:nvPr/>
        </p:nvSpPr>
        <p:spPr>
          <a:xfrm>
            <a:off x="404953" y="2594711"/>
            <a:ext cx="8231188" cy="92641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OBRIGADO (A) !!!!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altLang="pt-BR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5821" y="1122640"/>
            <a:ext cx="6912392" cy="61672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EVOLUÇÃO DO PROJETO</a:t>
            </a:r>
            <a:endParaRPr kumimoji="0" lang="pt-BR" sz="48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40597" y="1811552"/>
            <a:ext cx="7822877" cy="47937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600" b="1" dirty="0">
                <a:solidFill>
                  <a:sysClr val="windowText" lastClr="000000"/>
                </a:solidFill>
              </a:rPr>
              <a:t>Em 2014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144 Prefeituras;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Projeto de Extensão da disciplina de TI (FACICON/UFPA);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Foco na existência ou não das informações;</a:t>
            </a:r>
          </a:p>
          <a:p>
            <a:pPr lvl="1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600" b="1" dirty="0">
                <a:solidFill>
                  <a:sysClr val="windowText" lastClr="000000"/>
                </a:solidFill>
              </a:rPr>
              <a:t>Em 2015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144 Prefeituras;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2 bolsistas financiados pelo </a:t>
            </a:r>
            <a:r>
              <a:rPr lang="pt-BR" sz="2600" kern="0" dirty="0" err="1">
                <a:solidFill>
                  <a:sysClr val="windowText" lastClr="000000"/>
                </a:solidFill>
              </a:rPr>
              <a:t>OSBelém</a:t>
            </a:r>
            <a:r>
              <a:rPr lang="pt-BR" sz="2600" kern="0" dirty="0">
                <a:solidFill>
                  <a:sysClr val="windowText" lastClr="000000"/>
                </a:solidFill>
              </a:rPr>
              <a:t>;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Análise qualitativa das informações;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600" kern="0" dirty="0">
                <a:solidFill>
                  <a:sysClr val="windowText" lastClr="000000"/>
                </a:solidFill>
              </a:rPr>
              <a:t>Coleta de dados relacionada a Transparência Ativa (TA) e a Transparência Passiva (TP);</a:t>
            </a:r>
          </a:p>
          <a:p>
            <a:pPr marL="1371600" lvl="2" indent="-45720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0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67853" y="1122639"/>
            <a:ext cx="6900360" cy="145075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PROJETO EM 2016</a:t>
            </a:r>
            <a:endParaRPr kumimoji="0" lang="pt-BR" sz="48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98621" y="1845734"/>
            <a:ext cx="7516728" cy="4023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UFPA, CGU, </a:t>
            </a:r>
            <a:r>
              <a:rPr kumimoji="0" lang="pt-BR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OSBelém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MPE e TCM-PA;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Matriz Única de Análise da Portais da Transparência para Prefeituras e Câmaras Municipais UFPA/CGU/TCM-PA/MPE;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144 Prefeituras e 144 Câmaras Municipais;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 bolsistas financiados pelo TCM-PA;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Análise qualitativa das informações;</a:t>
            </a: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Período da coleta de dados: de 1/8/2016 a 30/11/2016.</a:t>
            </a:r>
          </a:p>
        </p:txBody>
      </p:sp>
    </p:spTree>
    <p:extLst>
      <p:ext uri="{BB962C8B-B14F-4D97-AF65-F5344CB8AC3E}">
        <p14:creationId xmlns:p14="http://schemas.microsoft.com/office/powerpoint/2010/main" val="32353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31757" y="1122639"/>
            <a:ext cx="6936455" cy="72309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OBSERVAÇÕES</a:t>
            </a:r>
            <a:endParaRPr kumimoji="0" lang="pt-BR" sz="48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17270" y="1891454"/>
            <a:ext cx="7631029" cy="4023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NÃO: 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Sem site / Sem portal; Não localizado (inclusive nos casos de relação sem identificação); Site fora do ar; Não funcionou o link (arquivo não abriu, mensagem de erro, não carregou); Link abriu informação diferente;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pt-BR" sz="2600" b="1" kern="0" dirty="0"/>
              <a:t>Restrição do período eleitoral</a:t>
            </a:r>
            <a:r>
              <a:rPr lang="pt-BR" sz="2600" kern="0" dirty="0"/>
              <a:t>: Não se aplica aos itens da pesquisa;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defRPr/>
            </a:pPr>
            <a:r>
              <a:rPr lang="pt-BR" sz="2600" kern="0" dirty="0"/>
              <a:t>Informações extremamente </a:t>
            </a:r>
            <a:r>
              <a:rPr lang="pt-BR" sz="2600" b="1" kern="0" dirty="0"/>
              <a:t>DINÂMICAS</a:t>
            </a:r>
            <a:r>
              <a:rPr lang="pt-BR" sz="2600" kern="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0769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D3EE-FBE7-44A8-8A97-501F8350FA3C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31757" y="1122639"/>
            <a:ext cx="6936455" cy="72309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OBSERVAÇÕES</a:t>
            </a:r>
            <a:endParaRPr kumimoji="0" lang="pt-BR" sz="48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17270" y="1891454"/>
            <a:ext cx="7692390" cy="4589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-45720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pt-BR" sz="2600" kern="0" dirty="0"/>
              <a:t>Utilização da informação </a:t>
            </a:r>
            <a:r>
              <a:rPr lang="pt-BR" sz="2600" b="1" kern="0" dirty="0"/>
              <a:t>mais favorável </a:t>
            </a:r>
            <a:r>
              <a:rPr lang="pt-BR" sz="2600" kern="0" dirty="0"/>
              <a:t>ao ente;</a:t>
            </a:r>
          </a:p>
          <a:p>
            <a:pPr marL="0" marR="0" lvl="1" indent="-457200" algn="just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t-BR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Itens</a:t>
            </a:r>
            <a:r>
              <a:rPr kumimoji="0" lang="pt-BR" sz="26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da Matriz Única utilizados para a apresentação dos resultados do Projeto:</a:t>
            </a:r>
          </a:p>
          <a:p>
            <a:pPr marL="914400" lvl="3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pt-BR" sz="2500" kern="0" baseline="0" dirty="0"/>
              <a:t>Sítio</a:t>
            </a:r>
            <a:r>
              <a:rPr lang="pt-BR" sz="2500" kern="0" dirty="0"/>
              <a:t> eletrônico;</a:t>
            </a:r>
          </a:p>
          <a:p>
            <a:pPr marL="914400" lvl="3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kumimoji="0" lang="pt-BR" sz="2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Portal da Transparência;</a:t>
            </a:r>
          </a:p>
          <a:p>
            <a:pPr marL="914400" lvl="3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pt-BR" sz="2500" kern="0" dirty="0"/>
              <a:t>SIC eletrônico;</a:t>
            </a:r>
          </a:p>
          <a:p>
            <a:pPr marL="914400" lvl="3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kumimoji="0" lang="pt-BR" sz="2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Edital</a:t>
            </a:r>
            <a:r>
              <a:rPr kumimoji="0" lang="pt-BR" sz="25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de licitação;</a:t>
            </a:r>
          </a:p>
          <a:p>
            <a:pPr marL="914400" lvl="3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pt-BR" sz="2500" kern="0" baseline="0" dirty="0"/>
              <a:t>Resultado</a:t>
            </a:r>
            <a:r>
              <a:rPr lang="pt-BR" sz="2500" kern="0" dirty="0"/>
              <a:t> de licitação.</a:t>
            </a:r>
            <a:endParaRPr kumimoji="0" lang="pt-BR" sz="25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0" marR="0" lvl="1" indent="-457200" algn="just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706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992</Words>
  <Application>Microsoft Office PowerPoint</Application>
  <PresentationFormat>Apresentação na tela (4:3)</PresentationFormat>
  <Paragraphs>226</Paragraphs>
  <Slides>59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2_Tema do Office</vt:lpstr>
      <vt:lpstr>3_Tema do Office</vt:lpstr>
      <vt:lpstr>Portais da Transparência dos Municípios Paraenses: 2014 - 2016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Sítio Eletrônico 2016 - Prefeitura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Morais De Paula</dc:creator>
  <cp:lastModifiedBy>Marcelo Morais De Paula</cp:lastModifiedBy>
  <cp:revision>175</cp:revision>
  <dcterms:created xsi:type="dcterms:W3CDTF">2016-12-06T20:15:30Z</dcterms:created>
  <dcterms:modified xsi:type="dcterms:W3CDTF">2017-05-15T22:43:14Z</dcterms:modified>
</cp:coreProperties>
</file>