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77" r:id="rId4"/>
    <p:sldId id="276" r:id="rId5"/>
    <p:sldId id="260" r:id="rId6"/>
    <p:sldId id="275" r:id="rId7"/>
    <p:sldId id="284" r:id="rId8"/>
    <p:sldId id="294" r:id="rId9"/>
    <p:sldId id="285" r:id="rId10"/>
    <p:sldId id="286" r:id="rId11"/>
    <p:sldId id="287" r:id="rId12"/>
    <p:sldId id="288" r:id="rId13"/>
    <p:sldId id="293" r:id="rId14"/>
    <p:sldId id="290" r:id="rId15"/>
    <p:sldId id="292" r:id="rId16"/>
    <p:sldId id="295" r:id="rId17"/>
    <p:sldId id="257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5407" autoAdjust="0"/>
  </p:normalViewPr>
  <p:slideViewPr>
    <p:cSldViewPr snapToGrid="0">
      <p:cViewPr varScale="1">
        <p:scale>
          <a:sx n="82" d="100"/>
          <a:sy n="82" d="100"/>
        </p:scale>
        <p:origin x="16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"/>
            <a:ext cx="12193922" cy="6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10/12/2018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jp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2142577-583E-48DB-8E80-F91A032E8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13" t="49871" r="5667" b="33498"/>
          <a:stretch/>
        </p:blipFill>
        <p:spPr>
          <a:xfrm>
            <a:off x="1" y="2702543"/>
            <a:ext cx="12192000" cy="439608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7910A23-2D4A-4F12-9090-3B32361BCBD4}"/>
              </a:ext>
            </a:extLst>
          </p:cNvPr>
          <p:cNvSpPr txBox="1"/>
          <p:nvPr/>
        </p:nvSpPr>
        <p:spPr>
          <a:xfrm>
            <a:off x="6896560" y="3428999"/>
            <a:ext cx="4655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bg1">
                    <a:lumMod val="50000"/>
                  </a:schemeClr>
                </a:solidFill>
              </a:rPr>
              <a:t>CGU, UFPA e Observatório Social de Belém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C21C21-7F4E-4525-B468-C3B43174EE37}"/>
              </a:ext>
            </a:extLst>
          </p:cNvPr>
          <p:cNvSpPr txBox="1"/>
          <p:nvPr/>
        </p:nvSpPr>
        <p:spPr>
          <a:xfrm>
            <a:off x="5662670" y="874455"/>
            <a:ext cx="59931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i="1" dirty="0">
                <a:solidFill>
                  <a:schemeClr val="accent1">
                    <a:lumMod val="50000"/>
                  </a:schemeClr>
                </a:solidFill>
              </a:rPr>
              <a:t>Ouvidoria Ativa do Programa Nacional de Alimentação Escolar – PNAE “Égua da merenda, João!”</a:t>
            </a:r>
            <a:endParaRPr lang="es-ES_tradnl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F6CBDCB-FD12-43F5-B336-9BC4DBD32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10456"/>
            <a:ext cx="10905066" cy="50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Ã¡ficos Monitorando a Merenda.">
            <a:extLst>
              <a:ext uri="{FF2B5EF4-FFF2-40B4-BE49-F238E27FC236}">
                <a16:creationId xmlns:a16="http://schemas.microsoft.com/office/drawing/2014/main" id="{771F3C0F-8E90-4333-B91C-8E4612532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" r="1526" b="90212"/>
          <a:stretch/>
        </p:blipFill>
        <p:spPr bwMode="auto">
          <a:xfrm>
            <a:off x="3135862" y="771180"/>
            <a:ext cx="6933555" cy="163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Ã¡ficos Monitorando a Merenda.">
            <a:extLst>
              <a:ext uri="{FF2B5EF4-FFF2-40B4-BE49-F238E27FC236}">
                <a16:creationId xmlns:a16="http://schemas.microsoft.com/office/drawing/2014/main" id="{0B336786-3079-40E4-9891-648B0733F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31028" b="48658"/>
          <a:stretch/>
        </p:blipFill>
        <p:spPr bwMode="auto">
          <a:xfrm>
            <a:off x="3248098" y="2405814"/>
            <a:ext cx="6933555" cy="432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4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53E76C4-8795-4179-B5DA-F16ECC70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1" y="875219"/>
            <a:ext cx="9925047" cy="58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rÃ¡ficos Monitorando a Merenda.">
            <a:extLst>
              <a:ext uri="{FF2B5EF4-FFF2-40B4-BE49-F238E27FC236}">
                <a16:creationId xmlns:a16="http://schemas.microsoft.com/office/drawing/2014/main" id="{30790121-42F6-4809-A90A-5969F5AB2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" r="27723" b="94115"/>
          <a:stretch/>
        </p:blipFill>
        <p:spPr bwMode="auto">
          <a:xfrm>
            <a:off x="-2" y="859316"/>
            <a:ext cx="5938527" cy="95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AFAFA08-E14D-488C-9130-6D115428D57D}"/>
              </a:ext>
            </a:extLst>
          </p:cNvPr>
          <p:cNvSpPr txBox="1"/>
          <p:nvPr/>
        </p:nvSpPr>
        <p:spPr>
          <a:xfrm>
            <a:off x="6588087" y="1972800"/>
            <a:ext cx="5355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Ao final do primeiro ano do projeto, a Escola Estadual Magalhães Barata passou a oferecer alimentação a escolar para mais de 1,6 mil alunos, o que não ocorria desde 2009. </a:t>
            </a:r>
            <a:endParaRPr lang="es-ES_tradnl" sz="3600" dirty="0"/>
          </a:p>
        </p:txBody>
      </p:sp>
      <p:pic>
        <p:nvPicPr>
          <p:cNvPr id="9218" name="Picture 2" descr="Resultado de imagem para merenda monitorando">
            <a:extLst>
              <a:ext uri="{FF2B5EF4-FFF2-40B4-BE49-F238E27FC236}">
                <a16:creationId xmlns:a16="http://schemas.microsoft.com/office/drawing/2014/main" id="{EACCF22B-E7AA-4E17-97D7-62F4B37A9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"/>
          <a:stretch/>
        </p:blipFill>
        <p:spPr bwMode="auto">
          <a:xfrm>
            <a:off x="438078" y="1972800"/>
            <a:ext cx="5938528" cy="40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3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brazil map png">
            <a:extLst>
              <a:ext uri="{FF2B5EF4-FFF2-40B4-BE49-F238E27FC236}">
                <a16:creationId xmlns:a16="http://schemas.microsoft.com/office/drawing/2014/main" id="{B16B1073-007C-4475-B6E3-274F61186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74" y="861152"/>
            <a:ext cx="6649452" cy="585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m para icon map">
            <a:extLst>
              <a:ext uri="{FF2B5EF4-FFF2-40B4-BE49-F238E27FC236}">
                <a16:creationId xmlns:a16="http://schemas.microsoft.com/office/drawing/2014/main" id="{2A0FB376-74AE-4AB5-97CC-8227FCA7FD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8ADC46A-65AF-47EF-9094-51977AE148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552">
            <a:off x="7242968" y="2013069"/>
            <a:ext cx="521645" cy="52164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30D8AA8-AB54-4EDD-B28F-F3B1C7348B3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55">
            <a:off x="8238091" y="1809857"/>
            <a:ext cx="559392" cy="55939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B579506-9748-402A-94B5-9E1495FB53B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0768">
            <a:off x="8663634" y="4509687"/>
            <a:ext cx="486510" cy="48651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13C0DE6-ECED-48EC-A2F1-2511EE7D7F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552">
            <a:off x="2693695" y="3973555"/>
            <a:ext cx="596367" cy="59636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941853DB-2ED0-4C7C-AEA9-BD6A222BA29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438">
            <a:off x="2733863" y="4820034"/>
            <a:ext cx="516032" cy="51603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745DB5A9-842C-45F7-AE9A-9AE659F340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0369">
            <a:off x="9629034" y="2801766"/>
            <a:ext cx="390014" cy="390014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9D9076B-3D90-475C-9B4B-979289FE50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552">
            <a:off x="2726221" y="5579390"/>
            <a:ext cx="531314" cy="531314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88CF8DA4-2D3F-4773-A8DC-2CBA18EAC639}"/>
              </a:ext>
            </a:extLst>
          </p:cNvPr>
          <p:cNvSpPr txBox="1"/>
          <p:nvPr/>
        </p:nvSpPr>
        <p:spPr>
          <a:xfrm>
            <a:off x="3312983" y="3801162"/>
            <a:ext cx="2245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Já executaram o piloto e se preparam para nova fase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AA40EA8-27F1-4DA6-89D6-911462993D62}"/>
              </a:ext>
            </a:extLst>
          </p:cNvPr>
          <p:cNvSpPr txBox="1"/>
          <p:nvPr/>
        </p:nvSpPr>
        <p:spPr>
          <a:xfrm>
            <a:off x="3312983" y="4908773"/>
            <a:ext cx="2245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Em execução do piloto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3409536-99A0-4704-9D78-06A86FD3D81A}"/>
              </a:ext>
            </a:extLst>
          </p:cNvPr>
          <p:cNvSpPr txBox="1"/>
          <p:nvPr/>
        </p:nvSpPr>
        <p:spPr>
          <a:xfrm>
            <a:off x="3352299" y="5619349"/>
            <a:ext cx="224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Em planejamento do piloto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CF4BEAD-792D-442C-86FA-783778AD49AE}"/>
              </a:ext>
            </a:extLst>
          </p:cNvPr>
          <p:cNvSpPr txBox="1"/>
          <p:nvPr/>
        </p:nvSpPr>
        <p:spPr>
          <a:xfrm>
            <a:off x="814208" y="2127488"/>
            <a:ext cx="224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accent1">
                    <a:lumMod val="50000"/>
                  </a:schemeClr>
                </a:solidFill>
              </a:rPr>
              <a:t>Nacionalização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3B20CD1-D032-4A3A-9233-6B65BB48E5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552">
            <a:off x="8256965" y="4047907"/>
            <a:ext cx="521645" cy="52164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4BD2D4AA-AB84-47A6-A9E0-4D56EACD39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552">
            <a:off x="7717960" y="4501967"/>
            <a:ext cx="521645" cy="52164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576F5BAF-4F67-41AD-8B13-D26208EDBB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552">
            <a:off x="6861637" y="3373504"/>
            <a:ext cx="521645" cy="521645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19E154CB-7E4B-4240-9CBC-F3CC555682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552">
            <a:off x="7766837" y="2853884"/>
            <a:ext cx="521645" cy="521645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C07A8C1C-1612-42B5-A334-E0978BD8AF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552">
            <a:off x="8672037" y="3168177"/>
            <a:ext cx="521645" cy="521645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759B0799-D79A-4550-82CC-41106A8374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438">
            <a:off x="7209585" y="1137113"/>
            <a:ext cx="516032" cy="516032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BCA58470-8146-4132-971F-80E135A30B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552">
            <a:off x="7561738" y="5258283"/>
            <a:ext cx="531314" cy="531314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7DF49B0F-F752-4901-AF83-48017AB7F3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55">
            <a:off x="9540771" y="2151283"/>
            <a:ext cx="559392" cy="5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4A9A4C-425A-4026-AF46-52E546BDD7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526"/>
          <a:stretch/>
        </p:blipFill>
        <p:spPr>
          <a:xfrm>
            <a:off x="1358154" y="1711923"/>
            <a:ext cx="9592609" cy="496474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6E5844F-1A43-45ED-A30C-DCF67DE6B929}"/>
              </a:ext>
            </a:extLst>
          </p:cNvPr>
          <p:cNvSpPr txBox="1"/>
          <p:nvPr/>
        </p:nvSpPr>
        <p:spPr>
          <a:xfrm>
            <a:off x="1" y="111348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00" b="1" dirty="0"/>
              <a:t>MELHOR TRABALHO DE </a:t>
            </a:r>
            <a:r>
              <a:rPr lang="pt-BR" sz="3100" b="1" u="sng" dirty="0"/>
              <a:t>INOVAÇÃO</a:t>
            </a:r>
            <a:r>
              <a:rPr lang="pt-BR" sz="3100" b="1" dirty="0"/>
              <a:t> EM </a:t>
            </a:r>
            <a:r>
              <a:rPr lang="pt-BR" sz="3100" b="1" i="1" dirty="0"/>
              <a:t>OUVIDORIA</a:t>
            </a:r>
            <a:r>
              <a:rPr lang="pt-BR" sz="3100" b="1" dirty="0"/>
              <a:t> DA CGU 2017/2018</a:t>
            </a:r>
            <a:endParaRPr lang="es-ES_tradnl" sz="3100" b="1" dirty="0"/>
          </a:p>
        </p:txBody>
      </p:sp>
    </p:spTree>
    <p:extLst>
      <p:ext uri="{BB962C8B-B14F-4D97-AF65-F5344CB8AC3E}">
        <p14:creationId xmlns:p14="http://schemas.microsoft.com/office/powerpoint/2010/main" val="106904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5A2A7A9-C722-4F5D-B597-933A3E265C64}"/>
              </a:ext>
            </a:extLst>
          </p:cNvPr>
          <p:cNvSpPr txBox="1"/>
          <p:nvPr/>
        </p:nvSpPr>
        <p:spPr>
          <a:xfrm>
            <a:off x="621702" y="2187645"/>
            <a:ext cx="592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>
                <a:solidFill>
                  <a:schemeClr val="accent1">
                    <a:lumMod val="50000"/>
                  </a:schemeClr>
                </a:solidFill>
              </a:rPr>
              <a:t>Grandes desafios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257039B-C2C4-4D72-892E-2E6B94A32B0A}"/>
              </a:ext>
            </a:extLst>
          </p:cNvPr>
          <p:cNvSpPr txBox="1"/>
          <p:nvPr/>
        </p:nvSpPr>
        <p:spPr>
          <a:xfrm>
            <a:off x="621701" y="2887578"/>
            <a:ext cx="50288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Escala nacional;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Engajamento efetivo de jovens;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Parcerias com a sociedade civil;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Guerras de aplicativos.</a:t>
            </a:r>
            <a:endParaRPr lang="es-ES_tradnl" sz="2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F7DCB07-B839-4493-B797-9B9555092367}"/>
              </a:ext>
            </a:extLst>
          </p:cNvPr>
          <p:cNvSpPr txBox="1"/>
          <p:nvPr/>
        </p:nvSpPr>
        <p:spPr>
          <a:xfrm>
            <a:off x="6424755" y="2185544"/>
            <a:ext cx="592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>
                <a:solidFill>
                  <a:schemeClr val="accent1">
                    <a:lumMod val="50000"/>
                  </a:schemeClr>
                </a:solidFill>
              </a:rPr>
              <a:t>Novas oportunidades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BF4E6B1-0DBF-4AFE-8618-E059977609E2}"/>
              </a:ext>
            </a:extLst>
          </p:cNvPr>
          <p:cNvSpPr txBox="1"/>
          <p:nvPr/>
        </p:nvSpPr>
        <p:spPr>
          <a:xfrm>
            <a:off x="6424755" y="2770319"/>
            <a:ext cx="4852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Parceria nacional com o Observatório Social do Brasil;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Apoio do FNDE;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Estudos sobre engajamento de jovens no controle social; </a:t>
            </a:r>
          </a:p>
        </p:txBody>
      </p:sp>
    </p:spTree>
    <p:extLst>
      <p:ext uri="{BB962C8B-B14F-4D97-AF65-F5344CB8AC3E}">
        <p14:creationId xmlns:p14="http://schemas.microsoft.com/office/powerpoint/2010/main" val="7829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62" y="4715805"/>
            <a:ext cx="3420319" cy="68103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E928C7D-2796-4A19-B7DB-711D2C6675AA}"/>
              </a:ext>
            </a:extLst>
          </p:cNvPr>
          <p:cNvSpPr txBox="1"/>
          <p:nvPr/>
        </p:nvSpPr>
        <p:spPr>
          <a:xfrm>
            <a:off x="393872" y="2378668"/>
            <a:ext cx="50264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Marcelo Morais de Paula</a:t>
            </a:r>
          </a:p>
          <a:p>
            <a:pPr algn="ctr"/>
            <a:r>
              <a:rPr lang="pt-BR" sz="2800" i="1" dirty="0"/>
              <a:t>Núcleo de Ações de Ouvidoria e Prevenção da Corrupção</a:t>
            </a:r>
          </a:p>
          <a:p>
            <a:pPr algn="ctr"/>
            <a:r>
              <a:rPr lang="pt-BR" sz="2800" dirty="0"/>
              <a:t>CGU-Regional Pará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CA90AF-DA37-48C1-B7A1-F1A326A18339}"/>
              </a:ext>
            </a:extLst>
          </p:cNvPr>
          <p:cNvSpPr txBox="1"/>
          <p:nvPr/>
        </p:nvSpPr>
        <p:spPr>
          <a:xfrm>
            <a:off x="5938092" y="2378668"/>
            <a:ext cx="5188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Profa. Dra. Lidiane Dias</a:t>
            </a:r>
          </a:p>
          <a:p>
            <a:pPr algn="ctr"/>
            <a:r>
              <a:rPr lang="pt-BR" sz="2800" i="1" dirty="0"/>
              <a:t>Laboratório de Inovação e Controle no Setor Público</a:t>
            </a:r>
          </a:p>
          <a:p>
            <a:pPr algn="ctr"/>
            <a:r>
              <a:rPr lang="pt-BR" sz="2800" dirty="0"/>
              <a:t>Faculdade de Ciências Contábeis</a:t>
            </a:r>
          </a:p>
          <a:p>
            <a:pPr algn="ctr"/>
            <a:r>
              <a:rPr lang="pt-BR" sz="2800" dirty="0"/>
              <a:t>Universidade Federal do Pará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69CA1DD-0CE2-4ECD-B52B-18BB0556CD0F}"/>
              </a:ext>
            </a:extLst>
          </p:cNvPr>
          <p:cNvSpPr txBox="1"/>
          <p:nvPr/>
        </p:nvSpPr>
        <p:spPr>
          <a:xfrm>
            <a:off x="3145316" y="650516"/>
            <a:ext cx="5585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Obrigado (a)!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C27E0DD-22CA-407C-84DF-36F0E0783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075" y="4715805"/>
            <a:ext cx="1266646" cy="72223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DF9001D-710D-4F7A-A07F-E3906E510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9" y="4715805"/>
            <a:ext cx="746804" cy="74348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D9358EE-7B2F-4DD6-9A67-EF831AB17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22" y="4715805"/>
            <a:ext cx="588332" cy="7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319A6FF-C697-422D-9F33-1F130A052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79" y="1733106"/>
            <a:ext cx="9100119" cy="477756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F8C02FD-2F33-4213-B564-5BB788C6E828}"/>
              </a:ext>
            </a:extLst>
          </p:cNvPr>
          <p:cNvSpPr txBox="1"/>
          <p:nvPr/>
        </p:nvSpPr>
        <p:spPr>
          <a:xfrm>
            <a:off x="2286000" y="990355"/>
            <a:ext cx="785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Ouvidoria de antigamente</a:t>
            </a:r>
          </a:p>
        </p:txBody>
      </p:sp>
    </p:spTree>
    <p:extLst>
      <p:ext uri="{BB962C8B-B14F-4D97-AF65-F5344CB8AC3E}">
        <p14:creationId xmlns:p14="http://schemas.microsoft.com/office/powerpoint/2010/main" val="12326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E4A52A1-6EA5-428F-9F22-0751E72B4671}"/>
              </a:ext>
            </a:extLst>
          </p:cNvPr>
          <p:cNvSpPr txBox="1"/>
          <p:nvPr/>
        </p:nvSpPr>
        <p:spPr>
          <a:xfrm>
            <a:off x="4329629" y="883757"/>
            <a:ext cx="372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Nova Ouvidoria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E44030-FB49-493D-B7E7-FA3F1923E023}"/>
              </a:ext>
            </a:extLst>
          </p:cNvPr>
          <p:cNvSpPr txBox="1"/>
          <p:nvPr/>
        </p:nvSpPr>
        <p:spPr>
          <a:xfrm>
            <a:off x="779718" y="1543233"/>
            <a:ext cx="103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B96804B-55F9-4F29-81F4-88C828EE9180}"/>
              </a:ext>
            </a:extLst>
          </p:cNvPr>
          <p:cNvSpPr txBox="1"/>
          <p:nvPr/>
        </p:nvSpPr>
        <p:spPr>
          <a:xfrm>
            <a:off x="3071953" y="1783406"/>
            <a:ext cx="103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F3053FB-E0EA-4E8C-83C6-4FE16EE0842B}"/>
              </a:ext>
            </a:extLst>
          </p:cNvPr>
          <p:cNvSpPr txBox="1"/>
          <p:nvPr/>
        </p:nvSpPr>
        <p:spPr>
          <a:xfrm>
            <a:off x="5556403" y="1599653"/>
            <a:ext cx="103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6848328-413C-4D1D-AA0C-363EEEAD755E}"/>
              </a:ext>
            </a:extLst>
          </p:cNvPr>
          <p:cNvSpPr txBox="1"/>
          <p:nvPr/>
        </p:nvSpPr>
        <p:spPr>
          <a:xfrm>
            <a:off x="9831473" y="1662654"/>
            <a:ext cx="172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Interage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2057083-ED7E-47A4-BC14-F485E7B27214}"/>
              </a:ext>
            </a:extLst>
          </p:cNvPr>
          <p:cNvSpPr txBox="1"/>
          <p:nvPr/>
        </p:nvSpPr>
        <p:spPr>
          <a:xfrm>
            <a:off x="284153" y="3471655"/>
            <a:ext cx="1662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87FB132-D52A-4723-AA00-7C18FFA86F39}"/>
              </a:ext>
            </a:extLst>
          </p:cNvPr>
          <p:cNvSpPr txBox="1"/>
          <p:nvPr/>
        </p:nvSpPr>
        <p:spPr>
          <a:xfrm>
            <a:off x="5982593" y="2886880"/>
            <a:ext cx="122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Reage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C43BB7-AD37-434D-87E3-BA110A3CA0EC}"/>
              </a:ext>
            </a:extLst>
          </p:cNvPr>
          <p:cNvSpPr txBox="1"/>
          <p:nvPr/>
        </p:nvSpPr>
        <p:spPr>
          <a:xfrm>
            <a:off x="2516374" y="4788747"/>
            <a:ext cx="171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Contribui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CB8F586-3978-48F6-9883-1C79E52EE872}"/>
              </a:ext>
            </a:extLst>
          </p:cNvPr>
          <p:cNvSpPr txBox="1"/>
          <p:nvPr/>
        </p:nvSpPr>
        <p:spPr>
          <a:xfrm>
            <a:off x="5748670" y="5081133"/>
            <a:ext cx="165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Proativa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6B257B7-1ED9-43F5-ABCB-9A5E476FCB96}"/>
              </a:ext>
            </a:extLst>
          </p:cNvPr>
          <p:cNvSpPr txBox="1"/>
          <p:nvPr/>
        </p:nvSpPr>
        <p:spPr>
          <a:xfrm>
            <a:off x="9874098" y="3136612"/>
            <a:ext cx="1935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Gerencial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04DDD61-D580-410A-A1CF-5C9001C91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61" y="2368181"/>
            <a:ext cx="3368847" cy="241883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247F7A0-4A1F-4B15-87D0-231651F66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84" y="1662654"/>
            <a:ext cx="2270042" cy="3124359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992B820E-6F9B-49F4-A797-05288EF2B9A4}"/>
              </a:ext>
            </a:extLst>
          </p:cNvPr>
          <p:cNvSpPr txBox="1"/>
          <p:nvPr/>
        </p:nvSpPr>
        <p:spPr>
          <a:xfrm>
            <a:off x="9287631" y="5081134"/>
            <a:ext cx="2097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Resolutiva</a:t>
            </a:r>
          </a:p>
        </p:txBody>
      </p:sp>
    </p:spTree>
    <p:extLst>
      <p:ext uri="{BB962C8B-B14F-4D97-AF65-F5344CB8AC3E}">
        <p14:creationId xmlns:p14="http://schemas.microsoft.com/office/powerpoint/2010/main" val="241209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08458E1-7742-436F-982A-036F19C1C94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/>
          <a:stretch/>
        </p:blipFill>
        <p:spPr bwMode="auto">
          <a:xfrm>
            <a:off x="761198" y="954053"/>
            <a:ext cx="3693842" cy="1885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3CFF3E0-AB4E-4352-9835-64FE0842CD9E}"/>
              </a:ext>
            </a:extLst>
          </p:cNvPr>
          <p:cNvSpPr txBox="1"/>
          <p:nvPr/>
        </p:nvSpPr>
        <p:spPr>
          <a:xfrm>
            <a:off x="1378425" y="3035949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 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Resultado de imagem para participação social icone">
            <a:extLst>
              <a:ext uri="{FF2B5EF4-FFF2-40B4-BE49-F238E27FC236}">
                <a16:creationId xmlns:a16="http://schemas.microsoft.com/office/drawing/2014/main" id="{4694F867-E278-48CC-90B8-45209EACA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69" b="21885" l="54313" r="701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64" t="5206" r="27754" b="77856"/>
          <a:stretch/>
        </p:blipFill>
        <p:spPr bwMode="auto">
          <a:xfrm>
            <a:off x="1286399" y="3611301"/>
            <a:ext cx="1276350" cy="10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m para participação social icone">
            <a:extLst>
              <a:ext uri="{FF2B5EF4-FFF2-40B4-BE49-F238E27FC236}">
                <a16:creationId xmlns:a16="http://schemas.microsoft.com/office/drawing/2014/main" id="{C1F8CC99-33F5-41A7-853B-39287D847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038" b="92173" l="2556" r="24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604" r="74316" b="8068"/>
          <a:stretch/>
        </p:blipFill>
        <p:spPr bwMode="auto">
          <a:xfrm>
            <a:off x="2562749" y="3706281"/>
            <a:ext cx="1581053" cy="9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ultado de imagem para participação social icone">
            <a:extLst>
              <a:ext uri="{FF2B5EF4-FFF2-40B4-BE49-F238E27FC236}">
                <a16:creationId xmlns:a16="http://schemas.microsoft.com/office/drawing/2014/main" id="{F4E62DD8-1DEC-45A4-AD59-FD327D18E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399" b="91374" l="53514" r="69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64" t="73721" r="28117" b="8510"/>
          <a:stretch/>
        </p:blipFill>
        <p:spPr bwMode="auto">
          <a:xfrm>
            <a:off x="4411579" y="3546471"/>
            <a:ext cx="1260738" cy="110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sultado de imagem para participação social icone">
            <a:extLst>
              <a:ext uri="{FF2B5EF4-FFF2-40B4-BE49-F238E27FC236}">
                <a16:creationId xmlns:a16="http://schemas.microsoft.com/office/drawing/2014/main" id="{51C843F5-B8A0-4C18-92C4-E2D49DC70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75" b="68211" l="7029" r="222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7" t="52127" r="76400" b="30938"/>
          <a:stretch/>
        </p:blipFill>
        <p:spPr bwMode="auto">
          <a:xfrm>
            <a:off x="6128590" y="2703852"/>
            <a:ext cx="1146506" cy="106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Resultado de imagem para participação social icone">
            <a:extLst>
              <a:ext uri="{FF2B5EF4-FFF2-40B4-BE49-F238E27FC236}">
                <a16:creationId xmlns:a16="http://schemas.microsoft.com/office/drawing/2014/main" id="{5FBF65B0-04D1-4D46-8A0C-6C052C19E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93" b="44409" l="30192" r="45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02" t="29604" r="53544" b="55511"/>
          <a:stretch/>
        </p:blipFill>
        <p:spPr bwMode="auto">
          <a:xfrm>
            <a:off x="6261867" y="4704177"/>
            <a:ext cx="1013229" cy="92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1690AAE-E4F7-4C2B-BF29-B82886DBABB0}"/>
              </a:ext>
            </a:extLst>
          </p:cNvPr>
          <p:cNvCxnSpPr/>
          <p:nvPr/>
        </p:nvCxnSpPr>
        <p:spPr>
          <a:xfrm>
            <a:off x="2310063" y="4178064"/>
            <a:ext cx="7579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92DCDED-FA95-4F8F-ADCF-A4FFC36704E5}"/>
              </a:ext>
            </a:extLst>
          </p:cNvPr>
          <p:cNvCxnSpPr/>
          <p:nvPr/>
        </p:nvCxnSpPr>
        <p:spPr>
          <a:xfrm>
            <a:off x="3930316" y="4178064"/>
            <a:ext cx="689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05068E4-EB1F-4121-9930-8073FB129ECB}"/>
              </a:ext>
            </a:extLst>
          </p:cNvPr>
          <p:cNvCxnSpPr/>
          <p:nvPr/>
        </p:nvCxnSpPr>
        <p:spPr>
          <a:xfrm flipV="1">
            <a:off x="5462337" y="3546471"/>
            <a:ext cx="799530" cy="445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2C5C56FE-6B64-4C71-8E22-586474894344}"/>
              </a:ext>
            </a:extLst>
          </p:cNvPr>
          <p:cNvCxnSpPr/>
          <p:nvPr/>
        </p:nvCxnSpPr>
        <p:spPr>
          <a:xfrm>
            <a:off x="5420152" y="4466296"/>
            <a:ext cx="841715" cy="572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1B34544-43AF-46EB-B848-BA6ED574BA10}"/>
              </a:ext>
            </a:extLst>
          </p:cNvPr>
          <p:cNvSpPr txBox="1"/>
          <p:nvPr/>
        </p:nvSpPr>
        <p:spPr>
          <a:xfrm>
            <a:off x="1378425" y="4817275"/>
            <a:ext cx="126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Base de dados de participação social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D5A3DE1-4418-4129-BC8D-397F137277EB}"/>
              </a:ext>
            </a:extLst>
          </p:cNvPr>
          <p:cNvSpPr txBox="1"/>
          <p:nvPr/>
        </p:nvSpPr>
        <p:spPr>
          <a:xfrm>
            <a:off x="3094896" y="4812142"/>
            <a:ext cx="126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Análise de</a:t>
            </a:r>
          </a:p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Dados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14B79EE-271B-4993-916E-AFFDC6D711FC}"/>
              </a:ext>
            </a:extLst>
          </p:cNvPr>
          <p:cNvSpPr txBox="1"/>
          <p:nvPr/>
        </p:nvSpPr>
        <p:spPr>
          <a:xfrm>
            <a:off x="4620126" y="4817275"/>
            <a:ext cx="126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1">
                    <a:lumMod val="50000"/>
                  </a:schemeClr>
                </a:solidFill>
              </a:rPr>
              <a:t>Produção de relatórios e transparência de dados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86B9CCC-9772-4B78-A254-D3E6D07A4A42}"/>
              </a:ext>
            </a:extLst>
          </p:cNvPr>
          <p:cNvSpPr txBox="1"/>
          <p:nvPr/>
        </p:nvSpPr>
        <p:spPr>
          <a:xfrm>
            <a:off x="7251684" y="2852412"/>
            <a:ext cx="1416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Planejamento de ações de controle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2223251-C74F-459E-8962-186610F6740D}"/>
              </a:ext>
            </a:extLst>
          </p:cNvPr>
          <p:cNvSpPr txBox="1"/>
          <p:nvPr/>
        </p:nvSpPr>
        <p:spPr>
          <a:xfrm>
            <a:off x="7264603" y="4855205"/>
            <a:ext cx="189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Produção de alertas tempestivos aos gestores</a:t>
            </a:r>
          </a:p>
        </p:txBody>
      </p:sp>
      <p:pic>
        <p:nvPicPr>
          <p:cNvPr id="23" name="Picture 12" descr="Resultado de imagem para participação social icone">
            <a:extLst>
              <a:ext uri="{FF2B5EF4-FFF2-40B4-BE49-F238E27FC236}">
                <a16:creationId xmlns:a16="http://schemas.microsoft.com/office/drawing/2014/main" id="{92360233-D1D4-4B74-85F5-4E4F96F74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73" b="44569" l="76997" r="972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52" t="29372" b="55511"/>
          <a:stretch/>
        </p:blipFill>
        <p:spPr bwMode="auto">
          <a:xfrm>
            <a:off x="7312625" y="3689840"/>
            <a:ext cx="1575302" cy="93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74944AB8-64DE-452C-BD90-FD513DD3DE9C}"/>
              </a:ext>
            </a:extLst>
          </p:cNvPr>
          <p:cNvCxnSpPr/>
          <p:nvPr/>
        </p:nvCxnSpPr>
        <p:spPr>
          <a:xfrm>
            <a:off x="5544820" y="4157739"/>
            <a:ext cx="1950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212EBEB-FA5D-4DD5-942F-D6DDF60659AB}"/>
              </a:ext>
            </a:extLst>
          </p:cNvPr>
          <p:cNvSpPr txBox="1"/>
          <p:nvPr/>
        </p:nvSpPr>
        <p:spPr>
          <a:xfrm>
            <a:off x="8519032" y="3881521"/>
            <a:ext cx="156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Transparência e controle social</a:t>
            </a:r>
          </a:p>
        </p:txBody>
      </p:sp>
    </p:spTree>
    <p:extLst>
      <p:ext uri="{BB962C8B-B14F-4D97-AF65-F5344CB8AC3E}">
        <p14:creationId xmlns:p14="http://schemas.microsoft.com/office/powerpoint/2010/main" val="21479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BB60A59-8FBD-48CE-BA35-3142065E23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9" t="36582" r="24678" b="9301"/>
          <a:stretch/>
        </p:blipFill>
        <p:spPr>
          <a:xfrm>
            <a:off x="624992" y="2999471"/>
            <a:ext cx="4476106" cy="3479712"/>
          </a:xfrm>
          <a:prstGeom prst="rect">
            <a:avLst/>
          </a:prstGeom>
        </p:spPr>
      </p:pic>
      <p:pic>
        <p:nvPicPr>
          <p:cNvPr id="10" name="Picture 2" descr="Resultado de imagem para todxs">
            <a:extLst>
              <a:ext uri="{FF2B5EF4-FFF2-40B4-BE49-F238E27FC236}">
                <a16:creationId xmlns:a16="http://schemas.microsoft.com/office/drawing/2014/main" id="{12937316-0E79-4F4D-8E9D-5A607EFB2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61" y="5441871"/>
            <a:ext cx="865192" cy="86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1C1C7167-489E-4051-BEB2-9F7D522720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5" t="37094" r="44183" b="53798"/>
          <a:stretch/>
        </p:blipFill>
        <p:spPr>
          <a:xfrm>
            <a:off x="8745769" y="3306777"/>
            <a:ext cx="2369094" cy="491763"/>
          </a:xfrm>
          <a:prstGeom prst="rect">
            <a:avLst/>
          </a:prstGeom>
        </p:spPr>
      </p:pic>
      <p:pic>
        <p:nvPicPr>
          <p:cNvPr id="12" name="Imagem 11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1C1C7167-489E-4051-BEB2-9F7D522720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2" t="52248" r="47492" b="40465"/>
          <a:stretch/>
        </p:blipFill>
        <p:spPr>
          <a:xfrm>
            <a:off x="8745769" y="3906828"/>
            <a:ext cx="2676894" cy="499730"/>
          </a:xfrm>
          <a:prstGeom prst="rect">
            <a:avLst/>
          </a:prstGeom>
        </p:spPr>
      </p:pic>
      <p:pic>
        <p:nvPicPr>
          <p:cNvPr id="1026" name="Picture 2" descr="Resultado de imagem para promise trac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921" y="4279929"/>
            <a:ext cx="1005672" cy="11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632353" y="4676234"/>
            <a:ext cx="2051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Monitorando a Cidade</a:t>
            </a:r>
            <a:endParaRPr lang="es-ES_tradn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632352" y="5699677"/>
            <a:ext cx="64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Todxs</a:t>
            </a:r>
            <a:endParaRPr lang="es-ES_tradn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77035" y="1539575"/>
            <a:ext cx="4166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 de dados de participação social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14139" r="57342" b="53614"/>
          <a:stretch/>
        </p:blipFill>
        <p:spPr>
          <a:xfrm>
            <a:off x="6013324" y="5178057"/>
            <a:ext cx="1936578" cy="110627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5" t="51672" r="10149" b="16081"/>
          <a:stretch/>
        </p:blipFill>
        <p:spPr>
          <a:xfrm>
            <a:off x="5999644" y="3151251"/>
            <a:ext cx="1936578" cy="1106279"/>
          </a:xfrm>
          <a:prstGeom prst="rect">
            <a:avLst/>
          </a:prstGeom>
        </p:spPr>
      </p:pic>
      <p:cxnSp>
        <p:nvCxnSpPr>
          <p:cNvPr id="17" name="Conector reto 16"/>
          <p:cNvCxnSpPr/>
          <p:nvPr/>
        </p:nvCxnSpPr>
        <p:spPr>
          <a:xfrm>
            <a:off x="7827490" y="3704390"/>
            <a:ext cx="556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6813753" y="4333292"/>
            <a:ext cx="0" cy="844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8374624" y="1703770"/>
            <a:ext cx="0" cy="4070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8384458" y="5774417"/>
            <a:ext cx="255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5895474" y="3151251"/>
            <a:ext cx="1932016" cy="1182041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accent1">
                <a:shade val="50000"/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9" name="Picture 2" descr="Resultado de imagem para participação social ico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69" b="21885" l="54313" r="701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64" t="5206" r="27754" b="77856"/>
          <a:stretch/>
        </p:blipFill>
        <p:spPr bwMode="auto">
          <a:xfrm>
            <a:off x="459740" y="1157332"/>
            <a:ext cx="1276350" cy="10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faceboo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866" y="2120644"/>
            <a:ext cx="1046083" cy="10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ector reto 33"/>
          <p:cNvCxnSpPr/>
          <p:nvPr/>
        </p:nvCxnSpPr>
        <p:spPr>
          <a:xfrm>
            <a:off x="8374624" y="1697804"/>
            <a:ext cx="255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9667949" y="1334263"/>
            <a:ext cx="179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Ações de Ouvidoria Ativa</a:t>
            </a:r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2" name="Picture 8" descr="Resultado de imagem para brasil icone map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61" y="1203655"/>
            <a:ext cx="835308" cy="83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0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Resultado de imagem para participação social icone">
            <a:extLst>
              <a:ext uri="{FF2B5EF4-FFF2-40B4-BE49-F238E27FC236}">
                <a16:creationId xmlns:a16="http://schemas.microsoft.com/office/drawing/2014/main" id="{7F8892CF-2184-4AF0-80B1-149FF4619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9" b="21885" l="54313" r="701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64" t="5206" r="27754" b="77856"/>
          <a:stretch/>
        </p:blipFill>
        <p:spPr bwMode="auto">
          <a:xfrm>
            <a:off x="1671423" y="981973"/>
            <a:ext cx="1276350" cy="10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24CEC547-14F2-4933-990B-9ECFB1E5A28C}"/>
              </a:ext>
            </a:extLst>
          </p:cNvPr>
          <p:cNvSpPr txBox="1"/>
          <p:nvPr/>
        </p:nvSpPr>
        <p:spPr>
          <a:xfrm>
            <a:off x="2947773" y="1266801"/>
            <a:ext cx="625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Novos papéis da Ouvidoria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64DFF2B4-26AB-418E-9F6B-AB0AA58F52CF}"/>
              </a:ext>
            </a:extLst>
          </p:cNvPr>
          <p:cNvCxnSpPr/>
          <p:nvPr/>
        </p:nvCxnSpPr>
        <p:spPr>
          <a:xfrm>
            <a:off x="1132165" y="1528411"/>
            <a:ext cx="689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1B5C6E0B-6A4A-4220-8084-C4FD8EAA24D6}"/>
              </a:ext>
            </a:extLst>
          </p:cNvPr>
          <p:cNvSpPr txBox="1"/>
          <p:nvPr/>
        </p:nvSpPr>
        <p:spPr>
          <a:xfrm>
            <a:off x="481492" y="2331105"/>
            <a:ext cx="1148692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/>
              <a:t>Proteção e defesa do usuário de serviços públicos (Lei nº 13.460/2017 e Dec. n.º 9.492/2018);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/>
              <a:t>Desburocratização (Decreto n.º 9.094/2017 e Lei 13.726/2018 ):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/>
              <a:t>Ações de Ouvidoria Ativa: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3000" dirty="0"/>
              <a:t>Proatividade;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3000" dirty="0">
                <a:highlight>
                  <a:srgbClr val="00FF00"/>
                </a:highlight>
              </a:rPr>
              <a:t>Aproximação com o cidadão.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3000" dirty="0"/>
          </a:p>
        </p:txBody>
      </p:sp>
      <p:pic>
        <p:nvPicPr>
          <p:cNvPr id="7" name="Picture 8" descr="Resultado de imagem para participação social icone">
            <a:extLst>
              <a:ext uri="{FF2B5EF4-FFF2-40B4-BE49-F238E27FC236}">
                <a16:creationId xmlns:a16="http://schemas.microsoft.com/office/drawing/2014/main" id="{0476C295-24B5-4122-ADFD-C6167E71F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75" b="68211" l="7029" r="222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7" t="52127" r="76400" b="30938"/>
          <a:stretch/>
        </p:blipFill>
        <p:spPr bwMode="auto">
          <a:xfrm>
            <a:off x="131824" y="981973"/>
            <a:ext cx="1146506" cy="106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3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5A7D427-189D-4630-AE40-98E2CA7EBBB2}"/>
              </a:ext>
            </a:extLst>
          </p:cNvPr>
          <p:cNvSpPr txBox="1"/>
          <p:nvPr/>
        </p:nvSpPr>
        <p:spPr>
          <a:xfrm>
            <a:off x="1330919" y="1858715"/>
            <a:ext cx="93144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Construção em conjunto da metodologia;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Projetos de extensão universitária: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Envolver os universitários fomentando o engajamento;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Dar retorno para a sociedade;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Formar cidadãos mais atuantes.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Termo de Parceria CGU/UFPA: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Desenvolvimento de projetos;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>
                <a:highlight>
                  <a:srgbClr val="00FF00"/>
                </a:highlight>
              </a:rPr>
              <a:t>Foco na formação dos universitários e em melhorias para a sociedade.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5D1481F-A208-486E-810F-D7161977FE5F}"/>
              </a:ext>
            </a:extLst>
          </p:cNvPr>
          <p:cNvSpPr txBox="1"/>
          <p:nvPr/>
        </p:nvSpPr>
        <p:spPr>
          <a:xfrm>
            <a:off x="1330919" y="1170242"/>
            <a:ext cx="1018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a Universidade Federal do Pará, onde entra nessa história?</a:t>
            </a:r>
          </a:p>
        </p:txBody>
      </p:sp>
    </p:spTree>
    <p:extLst>
      <p:ext uri="{BB962C8B-B14F-4D97-AF65-F5344CB8AC3E}">
        <p14:creationId xmlns:p14="http://schemas.microsoft.com/office/powerpoint/2010/main" val="37463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5A7D427-189D-4630-AE40-98E2CA7EBBB2}"/>
              </a:ext>
            </a:extLst>
          </p:cNvPr>
          <p:cNvSpPr txBox="1"/>
          <p:nvPr/>
        </p:nvSpPr>
        <p:spPr>
          <a:xfrm>
            <a:off x="1330919" y="1858715"/>
            <a:ext cx="93144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Extensão universitária: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Universitários como “agentes públicos” e responsáveis por ações reais;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Atividades fora dos muros da Universidade;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Atuação da CGU: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Acompanhar a política pública com o olhar do beneficiário direto;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Obtenção de informações diretamente com o cidadão.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5D1481F-A208-486E-810F-D7161977FE5F}"/>
              </a:ext>
            </a:extLst>
          </p:cNvPr>
          <p:cNvSpPr txBox="1"/>
          <p:nvPr/>
        </p:nvSpPr>
        <p:spPr>
          <a:xfrm>
            <a:off x="1330919" y="1170242"/>
            <a:ext cx="1018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onde entra a INOVAÇÃO nisso tudo?</a:t>
            </a:r>
          </a:p>
        </p:txBody>
      </p:sp>
    </p:spTree>
    <p:extLst>
      <p:ext uri="{BB962C8B-B14F-4D97-AF65-F5344CB8AC3E}">
        <p14:creationId xmlns:p14="http://schemas.microsoft.com/office/powerpoint/2010/main" val="3311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CB26F90-FA81-4096-86C9-9A6AE4407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47" t="54912" r="16727" b="25088"/>
          <a:stretch/>
        </p:blipFill>
        <p:spPr>
          <a:xfrm>
            <a:off x="2189747" y="2697705"/>
            <a:ext cx="9857874" cy="4027948"/>
          </a:xfrm>
          <a:prstGeom prst="rect">
            <a:avLst/>
          </a:prstGeom>
        </p:spPr>
      </p:pic>
      <p:pic>
        <p:nvPicPr>
          <p:cNvPr id="1028" name="Picture 4" descr="Resultado de imagem para monitorando a merenda">
            <a:extLst>
              <a:ext uri="{FF2B5EF4-FFF2-40B4-BE49-F238E27FC236}">
                <a16:creationId xmlns:a16="http://schemas.microsoft.com/office/drawing/2014/main" id="{BDB9C029-D569-4F67-A1D2-BC36B3CA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1624">
            <a:off x="0" y="1056615"/>
            <a:ext cx="2624883" cy="17467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858326E-EAB9-4019-A087-B23A120C5E7E}"/>
              </a:ext>
            </a:extLst>
          </p:cNvPr>
          <p:cNvSpPr txBox="1"/>
          <p:nvPr/>
        </p:nvSpPr>
        <p:spPr>
          <a:xfrm>
            <a:off x="2853369" y="1222099"/>
            <a:ext cx="5144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os resultados?</a:t>
            </a:r>
          </a:p>
        </p:txBody>
      </p:sp>
    </p:spTree>
    <p:extLst>
      <p:ext uri="{BB962C8B-B14F-4D97-AF65-F5344CB8AC3E}">
        <p14:creationId xmlns:p14="http://schemas.microsoft.com/office/powerpoint/2010/main" val="354231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401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Adriano Souza de Freitas</dc:creator>
  <cp:lastModifiedBy>Marcelo Morais De Paula</cp:lastModifiedBy>
  <cp:revision>98</cp:revision>
  <dcterms:created xsi:type="dcterms:W3CDTF">2017-06-05T18:09:13Z</dcterms:created>
  <dcterms:modified xsi:type="dcterms:W3CDTF">2018-12-10T23:03:42Z</dcterms:modified>
</cp:coreProperties>
</file>