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256" r:id="rId5"/>
    <p:sldId id="318" r:id="rId6"/>
    <p:sldId id="260" r:id="rId7"/>
    <p:sldId id="335" r:id="rId8"/>
    <p:sldId id="313" r:id="rId9"/>
    <p:sldId id="287" r:id="rId10"/>
    <p:sldId id="307" r:id="rId11"/>
    <p:sldId id="320" r:id="rId12"/>
    <p:sldId id="323" r:id="rId13"/>
    <p:sldId id="328" r:id="rId14"/>
    <p:sldId id="334" r:id="rId15"/>
    <p:sldId id="336" r:id="rId16"/>
    <p:sldId id="337" r:id="rId17"/>
    <p:sldId id="549" r:id="rId18"/>
    <p:sldId id="1554" r:id="rId19"/>
    <p:sldId id="339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4"/>
  </p:normalViewPr>
  <p:slideViewPr>
    <p:cSldViewPr snapToGrid="0">
      <p:cViewPr varScale="1">
        <p:scale>
          <a:sx n="159" d="100"/>
          <a:sy n="159" d="100"/>
        </p:scale>
        <p:origin x="23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restrito\OPERA&#199;&#213;ES%20ESPECIAIS%20GABINETE\0-Administrativo\1%20-%20CONTROLE%20DE%20OPERA&#199;&#213;ES\Opera&#231;&#245;es%20em%20andamento%20-%20deflagradas%20-%20pris&#245;es%20e%20preju&#237;z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25.3.187\OPERA&#199;&#213;ES%20ESPECIAIS%20GABINETE\0-Administrativo\1%20-%20CONTROLE%20DE%20OPERA&#199;&#213;ES\6.%20PLANILHAS\Opera&#231;&#245;es%20em%20andamento%20-%20deflagradas%20-%20pris&#245;es%20e%20preju&#237;z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restrito\opera&#231;&#245;es%20especiais%20gabinete\0-Administrativo\1%20-%20CONTROLE%20DE%20OPERA&#199;&#213;ES\6.%20PLANILHAS\Opera&#231;&#245;es%20em%20andamento%20-%20deflagradas%20-%20pris&#245;es%20e%20preju&#237;z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25.3.187\OPERA&#199;&#213;ES%20ESPECIAIS%20GABINETE\0-Administrativo\1%20-%20CONTROLE%20DE%20OPERA&#199;&#213;ES\6.%20PLANILHAS\COVID\Valores%20Deflagra&#231;&#227;o-%20TODAS%202020%20-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fc-restrito\OPERA&#199;&#213;ES%20ESPECIAIS%20GABINETE\0-Administrativo\1%20-%20CONTROLE%20DE%20OPERA&#199;&#213;ES\TABELA%20ANO%20A%20ANO%20OPERA&#199;&#213;ES%20ORIGEM%20-%20out%20-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restrito\OPERA&#199;&#213;ES%20ESPECIAIS%20GABINETE\0-Administrativo\1%20-%20CONTROLE%20DE%20OPERA&#199;&#213;ES\Opera&#231;&#245;es%20em%20andamento%20-%20deflagradas%20-%20pris&#245;es%20e%20preju&#237;z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restrito\OPERA&#199;&#213;ES%20ESPECIAIS%20GABINETE\0-Administrativo\1%20-%20CONTROLE%20DE%20OPERA&#199;&#213;ES\Opera&#231;&#245;es%20em%20andamento%20-%20deflagradas%20-%20pris&#245;es%20e%20preju&#237;zo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restrito\opera&#231;&#245;es%20especiais%20gabinete\0-Administrativo\1%20-%20CONTROLE%20DE%20OPERA&#199;&#213;ES\6.%20PLANILHAS\Opera&#231;&#245;es%20em%20andamento%20-%20deflagradas%20-%20pris&#245;es%20e%20preju&#237;z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pivotSource>
    <c:name>[Operações em andamento - deflagradas - prisões e prejuízo.xlsx]DEFLAGRADAS!Tabela dinâmica1</c:name>
    <c:fmtId val="-1"/>
  </c:pivotSource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5910636574958884E-2"/>
          <c:y val="7.4678338527291832E-2"/>
          <c:w val="0.94977438534468905"/>
          <c:h val="0.8323285025989268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9464320"/>
        <c:axId val="128706240"/>
        <c:axId val="0"/>
      </c:bar3DChart>
      <c:catAx>
        <c:axId val="129464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706240"/>
        <c:crosses val="autoZero"/>
        <c:auto val="1"/>
        <c:lblAlgn val="ctr"/>
        <c:lblOffset val="100"/>
        <c:noMultiLvlLbl val="0"/>
      </c:catAx>
      <c:valAx>
        <c:axId val="128706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464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225622740553658E-2"/>
          <c:y val="7.4678338527291818E-2"/>
          <c:w val="0.94977438534468905"/>
          <c:h val="0.83232850259892688"/>
        </c:manualLayout>
      </c:layout>
      <c:bar3DChart>
        <c:barDir val="col"/>
        <c:grouping val="stacked"/>
        <c:varyColors val="0"/>
        <c:ser>
          <c:idx val="0"/>
          <c:order val="0"/>
          <c:tx>
            <c:v>Série1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215686274509803E-3"/>
                  <c:y val="-4.6376803126453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86-400D-B2F2-ED5284F3E98E}"/>
                </c:ext>
              </c:extLst>
            </c:dLbl>
            <c:dLbl>
              <c:idx val="1"/>
              <c:layout>
                <c:manualLayout>
                  <c:x val="0"/>
                  <c:y val="-4.6376803126453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86-400D-B2F2-ED5284F3E98E}"/>
                </c:ext>
              </c:extLst>
            </c:dLbl>
            <c:dLbl>
              <c:idx val="2"/>
              <c:layout>
                <c:manualLayout>
                  <c:x val="9.9850753949873913E-4"/>
                  <c:y val="-9.2753606252907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86-400D-B2F2-ED5284F3E98E}"/>
                </c:ext>
              </c:extLst>
            </c:dLbl>
            <c:dLbl>
              <c:idx val="3"/>
              <c:layout>
                <c:manualLayout>
                  <c:x val="1.6400596984200504E-3"/>
                  <c:y val="-2.3188766734905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86-400D-B2F2-ED5284F3E98E}"/>
                </c:ext>
              </c:extLst>
            </c:dLbl>
            <c:dLbl>
              <c:idx val="4"/>
              <c:layout>
                <c:manualLayout>
                  <c:x val="3.2799135402192372E-3"/>
                  <c:y val="-1.8551086422259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86-400D-B2F2-ED5284F3E98E}"/>
                </c:ext>
              </c:extLst>
            </c:dLbl>
            <c:dLbl>
              <c:idx val="5"/>
              <c:layout>
                <c:manualLayout>
                  <c:x val="2.3426255185843704E-3"/>
                  <c:y val="2.3188401563226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86-400D-B2F2-ED5284F3E98E}"/>
                </c:ext>
              </c:extLst>
            </c:dLbl>
            <c:dLbl>
              <c:idx val="6"/>
              <c:layout>
                <c:manualLayout>
                  <c:x val="1.30718954248366E-3"/>
                  <c:y val="-3.2463762188517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86-400D-B2F2-ED5284F3E98E}"/>
                </c:ext>
              </c:extLst>
            </c:dLbl>
            <c:dLbl>
              <c:idx val="7"/>
              <c:layout>
                <c:manualLayout>
                  <c:x val="2.4534976606185098E-3"/>
                  <c:y val="-7.4203250174004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86-400D-B2F2-ED5284F3E98E}"/>
                </c:ext>
              </c:extLst>
            </c:dLbl>
            <c:dLbl>
              <c:idx val="8"/>
              <c:layout>
                <c:manualLayout>
                  <c:x val="2.1205523222640648E-3"/>
                  <c:y val="-6.9565204689680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86-400D-B2F2-ED5284F3E98E}"/>
                </c:ext>
              </c:extLst>
            </c:dLbl>
            <c:dLbl>
              <c:idx val="9"/>
              <c:layout>
                <c:manualLayout>
                  <c:x val="3.612917950473497E-3"/>
                  <c:y val="-7.4202885002326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86-400D-B2F2-ED5284F3E98E}"/>
                </c:ext>
              </c:extLst>
            </c:dLbl>
            <c:dLbl>
              <c:idx val="10"/>
              <c:layout>
                <c:manualLayout>
                  <c:x val="3.2061214122428247E-3"/>
                  <c:y val="4.6376803126453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86-400D-B2F2-ED5284F3E98E}"/>
                </c:ext>
              </c:extLst>
            </c:dLbl>
            <c:dLbl>
              <c:idx val="11"/>
              <c:layout>
                <c:manualLayout>
                  <c:x val="1.5903606807213615E-3"/>
                  <c:y val="-2.3188401563227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86-400D-B2F2-ED5284F3E98E}"/>
                </c:ext>
              </c:extLst>
            </c:dLbl>
            <c:dLbl>
              <c:idx val="12"/>
              <c:layout>
                <c:manualLayout>
                  <c:x val="4.9200492004918845E-3"/>
                  <c:y val="-9.7391286565553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C86-400D-B2F2-ED5284F3E9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DEFLAGRADAS!$V$4:$AM$4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DEFLAGRADAS!$V$5:$AM$5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  <c:pt idx="4">
                  <c:v>8</c:v>
                </c:pt>
                <c:pt idx="5">
                  <c:v>13</c:v>
                </c:pt>
                <c:pt idx="6">
                  <c:v>12</c:v>
                </c:pt>
                <c:pt idx="7">
                  <c:v>26</c:v>
                </c:pt>
                <c:pt idx="8">
                  <c:v>25</c:v>
                </c:pt>
                <c:pt idx="9">
                  <c:v>27</c:v>
                </c:pt>
                <c:pt idx="10">
                  <c:v>21</c:v>
                </c:pt>
                <c:pt idx="11">
                  <c:v>21</c:v>
                </c:pt>
                <c:pt idx="12">
                  <c:v>32</c:v>
                </c:pt>
                <c:pt idx="13">
                  <c:v>53</c:v>
                </c:pt>
                <c:pt idx="14">
                  <c:v>68</c:v>
                </c:pt>
                <c:pt idx="15">
                  <c:v>39</c:v>
                </c:pt>
                <c:pt idx="16">
                  <c:v>58</c:v>
                </c:pt>
                <c:pt idx="17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C86-400D-B2F2-ED5284F3E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52736"/>
        <c:axId val="116581504"/>
        <c:axId val="0"/>
      </c:bar3DChart>
      <c:catAx>
        <c:axId val="11645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581504"/>
        <c:crosses val="autoZero"/>
        <c:auto val="1"/>
        <c:lblAlgn val="ctr"/>
        <c:lblOffset val="100"/>
        <c:noMultiLvlLbl val="0"/>
      </c:catAx>
      <c:valAx>
        <c:axId val="116581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6452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0225648877223687E-2"/>
          <c:y val="7.4678338527291818E-2"/>
          <c:w val="0.60315320958157936"/>
          <c:h val="0.83232850259892688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52736"/>
        <c:axId val="116581504"/>
        <c:axId val="0"/>
      </c:bar3DChart>
      <c:catAx>
        <c:axId val="11645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581504"/>
        <c:crosses val="autoZero"/>
        <c:auto val="1"/>
        <c:lblAlgn val="ctr"/>
        <c:lblOffset val="100"/>
        <c:noMultiLvlLbl val="0"/>
      </c:catAx>
      <c:valAx>
        <c:axId val="116581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452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037190930365961"/>
          <c:y val="0.21953500499189685"/>
          <c:w val="0.61934178784330507"/>
          <c:h val="0.63754592946782074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52736"/>
        <c:axId val="116581504"/>
        <c:axId val="0"/>
      </c:bar3DChart>
      <c:catAx>
        <c:axId val="11645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581504"/>
        <c:crosses val="autoZero"/>
        <c:auto val="1"/>
        <c:lblAlgn val="ctr"/>
        <c:lblOffset val="100"/>
        <c:noMultiLvlLbl val="0"/>
      </c:catAx>
      <c:valAx>
        <c:axId val="116581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6452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[Valores Deflagração- TODAS 2020 - 2019.xlsx]covid!Tabela dinâmica1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6317261731986741E-2"/>
          <c:y val="3.2961529721089018E-2"/>
          <c:w val="0.95368273826801331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covid!$B$3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covid!$A$4:$A$24</c:f>
              <c:strCache>
                <c:ptCount val="20"/>
                <c:pt idx="0">
                  <c:v>AC</c:v>
                </c:pt>
                <c:pt idx="1">
                  <c:v>AM</c:v>
                </c:pt>
                <c:pt idx="2">
                  <c:v>AP</c:v>
                </c:pt>
                <c:pt idx="3">
                  <c:v>CE</c:v>
                </c:pt>
                <c:pt idx="4">
                  <c:v>DF</c:v>
                </c:pt>
                <c:pt idx="5">
                  <c:v>GO</c:v>
                </c:pt>
                <c:pt idx="6">
                  <c:v>MA</c:v>
                </c:pt>
                <c:pt idx="7">
                  <c:v>MG</c:v>
                </c:pt>
                <c:pt idx="8">
                  <c:v>PA</c:v>
                </c:pt>
                <c:pt idx="9">
                  <c:v>PB</c:v>
                </c:pt>
                <c:pt idx="10">
                  <c:v>PE</c:v>
                </c:pt>
                <c:pt idx="11">
                  <c:v>PI</c:v>
                </c:pt>
                <c:pt idx="12">
                  <c:v>RJ</c:v>
                </c:pt>
                <c:pt idx="13">
                  <c:v>RO</c:v>
                </c:pt>
                <c:pt idx="14">
                  <c:v>RR</c:v>
                </c:pt>
                <c:pt idx="15">
                  <c:v>RS</c:v>
                </c:pt>
                <c:pt idx="16">
                  <c:v>SE</c:v>
                </c:pt>
                <c:pt idx="17">
                  <c:v>SP</c:v>
                </c:pt>
                <c:pt idx="18">
                  <c:v>TO</c:v>
                </c:pt>
                <c:pt idx="19">
                  <c:v>MS</c:v>
                </c:pt>
              </c:strCache>
            </c:strRef>
          </c:cat>
          <c:val>
            <c:numRef>
              <c:f>covid!$B$4:$B$24</c:f>
              <c:numCache>
                <c:formatCode>General</c:formatCode>
                <c:ptCount val="20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7</c:v>
                </c:pt>
                <c:pt idx="11">
                  <c:v>2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A-9A4B-834E-7EAB181ED9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6893328"/>
        <c:axId val="470723792"/>
      </c:barChart>
      <c:catAx>
        <c:axId val="41689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723792"/>
        <c:crosses val="autoZero"/>
        <c:auto val="1"/>
        <c:lblAlgn val="ctr"/>
        <c:lblOffset val="100"/>
        <c:noMultiLvlLbl val="0"/>
      </c:catAx>
      <c:valAx>
        <c:axId val="470723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89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1EF-B647-B47F-1475D167385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1EF-B647-B47F-1475D167385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1EF-B647-B47F-1475D167385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BD45E83-876C-4206-A70B-880BFC1AEDEB}" type="CATEGORYNAME">
                      <a:rPr lang="en-US" smtClean="0"/>
                      <a:pPr/>
                      <a:t>[NOME DA CATEGORIA]</a:t>
                    </a:fld>
                    <a:r>
                      <a:rPr lang="en-US" baseline="0" dirty="0"/>
                      <a:t>: 56,41%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1EF-B647-B47F-1475D16738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51E5093-4FFA-44BC-A1C3-2E84377F97CC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; 33,33%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1EF-B647-B47F-1475D16738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7E56B0C-1393-40E7-B494-EFE47F778733}" type="CATEGORYNAME">
                      <a:rPr lang="en-US"/>
                      <a:pPr/>
                      <a:t>[NOME DA CATEGORIA]</a:t>
                    </a:fld>
                    <a:r>
                      <a:rPr lang="en-US" baseline="0" dirty="0"/>
                      <a:t>; 10,26%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1EF-B647-B47F-1475D1673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Planilha1!$H$4:$H$6</c:f>
              <c:strCache>
                <c:ptCount val="3"/>
                <c:pt idx="0">
                  <c:v>CGU </c:v>
                </c:pt>
                <c:pt idx="1">
                  <c:v>DPF</c:v>
                </c:pt>
                <c:pt idx="2">
                  <c:v>MP</c:v>
                </c:pt>
              </c:strCache>
            </c:strRef>
          </c:cat>
          <c:val>
            <c:numRef>
              <c:f>Planilha1!$J$4:$J$6</c:f>
              <c:numCache>
                <c:formatCode>0%</c:formatCode>
                <c:ptCount val="3"/>
                <c:pt idx="0">
                  <c:v>0.40502793296089384</c:v>
                </c:pt>
                <c:pt idx="1">
                  <c:v>0.44972067039106145</c:v>
                </c:pt>
                <c:pt idx="2">
                  <c:v>0.14525139664804471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EF-B647-B47F-1475D167385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442309072928184"/>
          <c:y val="0.86020610723857738"/>
          <c:w val="0.54291570988484184"/>
          <c:h val="0.11853997284965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032363345886115E-2"/>
          <c:y val="7.4678338527291832E-2"/>
          <c:w val="0.94977438534468905"/>
          <c:h val="0.83232850259892688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260608"/>
        <c:axId val="109804864"/>
        <c:axId val="0"/>
      </c:bar3DChart>
      <c:catAx>
        <c:axId val="12826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804864"/>
        <c:crosses val="autoZero"/>
        <c:auto val="1"/>
        <c:lblAlgn val="ctr"/>
        <c:lblOffset val="100"/>
        <c:noMultiLvlLbl val="0"/>
      </c:catAx>
      <c:valAx>
        <c:axId val="109804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8260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pivotSource>
    <c:name>[Operações em andamento - deflagradas - prisões e prejuízo.xlsx]DEFLAGRADAS!Tabela dinâmica1</c:name>
    <c:fmtId val="-1"/>
  </c:pivotSource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5910636574958884E-2"/>
          <c:y val="7.4678338527291832E-2"/>
          <c:w val="0.94977438534468905"/>
          <c:h val="0.8323285025989268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9464320"/>
        <c:axId val="128706240"/>
        <c:axId val="0"/>
      </c:bar3DChart>
      <c:catAx>
        <c:axId val="129464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706240"/>
        <c:crosses val="autoZero"/>
        <c:auto val="1"/>
        <c:lblAlgn val="ctr"/>
        <c:lblOffset val="100"/>
        <c:noMultiLvlLbl val="0"/>
      </c:catAx>
      <c:valAx>
        <c:axId val="128706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464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0225648877223687E-2"/>
          <c:y val="7.4678338527291818E-2"/>
          <c:w val="0.60315320958157936"/>
          <c:h val="0.83232850259892688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52736"/>
        <c:axId val="116581504"/>
        <c:axId val="0"/>
      </c:bar3DChart>
      <c:catAx>
        <c:axId val="11645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581504"/>
        <c:crosses val="autoZero"/>
        <c:auto val="1"/>
        <c:lblAlgn val="ctr"/>
        <c:lblOffset val="100"/>
        <c:noMultiLvlLbl val="0"/>
      </c:catAx>
      <c:valAx>
        <c:axId val="116581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6452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037190930365961"/>
          <c:y val="0.21953500499189685"/>
          <c:w val="0.61934178784330507"/>
          <c:h val="0.63754592946782074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52736"/>
        <c:axId val="116581504"/>
        <c:axId val="0"/>
      </c:bar3DChart>
      <c:catAx>
        <c:axId val="11645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581504"/>
        <c:crosses val="autoZero"/>
        <c:auto val="1"/>
        <c:lblAlgn val="ctr"/>
        <c:lblOffset val="100"/>
        <c:noMultiLvlLbl val="0"/>
      </c:catAx>
      <c:valAx>
        <c:axId val="116581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6452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742C6-4735-4C25-8DEB-54FFB4F8924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C799DAA-C440-42ED-A35C-75BE9E49315E}">
      <dgm:prSet phldrT="[Texto]"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>
            <a:spcAft>
              <a:spcPts val="0"/>
            </a:spcAft>
            <a:buSzPct val="100000"/>
            <a:buFont typeface="Arial"/>
            <a:buChar char="•"/>
          </a:pPr>
          <a:r>
            <a:rPr lang="en-US" sz="4400" b="1" dirty="0">
              <a:solidFill>
                <a:srgbClr val="FF0000"/>
              </a:solidFill>
            </a:rPr>
            <a:t>599</a:t>
          </a:r>
          <a:r>
            <a:rPr lang="en-US" sz="2100" dirty="0">
              <a:solidFill>
                <a:schemeClr val="bg1"/>
              </a:solidFill>
            </a:rPr>
            <a:t> </a:t>
          </a:r>
          <a:r>
            <a:rPr lang="en-US" sz="2500" dirty="0" err="1">
              <a:solidFill>
                <a:schemeClr val="bg1"/>
              </a:solidFill>
            </a:rPr>
            <a:t>mandados</a:t>
          </a:r>
          <a:r>
            <a:rPr lang="en-US" sz="2500" dirty="0">
              <a:solidFill>
                <a:schemeClr val="bg1"/>
              </a:solidFill>
            </a:rPr>
            <a:t> de </a:t>
          </a:r>
          <a:r>
            <a:rPr lang="en-US" sz="2500" dirty="0" err="1">
              <a:solidFill>
                <a:schemeClr val="bg1"/>
              </a:solidFill>
            </a:rPr>
            <a:t>busca</a:t>
          </a:r>
          <a:r>
            <a:rPr lang="en-US" sz="2500" dirty="0">
              <a:solidFill>
                <a:schemeClr val="bg1"/>
              </a:solidFill>
            </a:rPr>
            <a:t> e </a:t>
          </a:r>
          <a:r>
            <a:rPr lang="en-US" sz="2500" dirty="0" err="1">
              <a:solidFill>
                <a:schemeClr val="bg1"/>
              </a:solidFill>
            </a:rPr>
            <a:t>apreensão</a:t>
          </a:r>
          <a:endParaRPr lang="en-US" sz="2500" dirty="0">
            <a:solidFill>
              <a:schemeClr val="bg1"/>
            </a:solidFill>
          </a:endParaRPr>
        </a:p>
        <a:p>
          <a:pPr>
            <a:spcAft>
              <a:spcPts val="0"/>
            </a:spcAft>
            <a:buSzPct val="100000"/>
            <a:buFont typeface="Arial"/>
            <a:buChar char="•"/>
          </a:pPr>
          <a:r>
            <a:rPr lang="en-US" sz="4400" b="1" dirty="0">
              <a:solidFill>
                <a:srgbClr val="FF0000"/>
              </a:solidFill>
            </a:rPr>
            <a:t>50</a:t>
          </a:r>
          <a:r>
            <a:rPr lang="en-US" sz="2100" dirty="0">
              <a:solidFill>
                <a:schemeClr val="bg1"/>
              </a:solidFill>
            </a:rPr>
            <a:t> </a:t>
          </a:r>
          <a:r>
            <a:rPr lang="en-US" sz="2500" dirty="0" err="1">
              <a:solidFill>
                <a:schemeClr val="bg1"/>
              </a:solidFill>
            </a:rPr>
            <a:t>mandados</a:t>
          </a:r>
          <a:r>
            <a:rPr lang="en-US" sz="2500" dirty="0">
              <a:solidFill>
                <a:schemeClr val="bg1"/>
              </a:solidFill>
            </a:rPr>
            <a:t> de </a:t>
          </a:r>
          <a:r>
            <a:rPr lang="en-US" sz="2500" dirty="0" err="1">
              <a:solidFill>
                <a:schemeClr val="bg1"/>
              </a:solidFill>
            </a:rPr>
            <a:t>prisão</a:t>
          </a:r>
          <a:endParaRPr lang="en-US" sz="2500" dirty="0">
            <a:solidFill>
              <a:schemeClr val="bg1"/>
            </a:solidFill>
          </a:endParaRPr>
        </a:p>
        <a:p>
          <a:pPr>
            <a:spcAft>
              <a:spcPts val="0"/>
            </a:spcAft>
            <a:buSzPct val="100000"/>
            <a:buFont typeface="Arial"/>
            <a:buChar char="•"/>
          </a:pPr>
          <a:r>
            <a:rPr lang="en-US" sz="4400" b="1" dirty="0">
              <a:solidFill>
                <a:srgbClr val="FF0000"/>
              </a:solidFill>
            </a:rPr>
            <a:t>356</a:t>
          </a:r>
          <a:r>
            <a:rPr lang="en-US" sz="2100" dirty="0">
              <a:solidFill>
                <a:schemeClr val="bg1"/>
              </a:solidFill>
            </a:rPr>
            <a:t> </a:t>
          </a:r>
          <a:r>
            <a:rPr lang="en-US" sz="2500" dirty="0" err="1">
              <a:solidFill>
                <a:schemeClr val="bg1"/>
              </a:solidFill>
            </a:rPr>
            <a:t>pessoas</a:t>
          </a:r>
          <a:r>
            <a:rPr lang="en-US" sz="2500" dirty="0">
              <a:solidFill>
                <a:schemeClr val="bg1"/>
              </a:solidFill>
            </a:rPr>
            <a:t> e</a:t>
          </a:r>
          <a:r>
            <a:rPr lang="en-US" sz="2100" dirty="0">
              <a:solidFill>
                <a:schemeClr val="bg1"/>
              </a:solidFill>
            </a:rPr>
            <a:t> </a:t>
          </a:r>
          <a:r>
            <a:rPr lang="en-US" sz="4400" b="1" dirty="0">
              <a:solidFill>
                <a:srgbClr val="FF0000"/>
              </a:solidFill>
            </a:rPr>
            <a:t>207</a:t>
          </a:r>
          <a:r>
            <a:rPr lang="en-US" sz="4400" dirty="0">
              <a:solidFill>
                <a:schemeClr val="bg1"/>
              </a:solidFill>
            </a:rPr>
            <a:t> </a:t>
          </a:r>
          <a:r>
            <a:rPr lang="en-US" sz="2500" dirty="0" err="1">
              <a:solidFill>
                <a:schemeClr val="bg1"/>
              </a:solidFill>
            </a:rPr>
            <a:t>empresas</a:t>
          </a:r>
          <a:r>
            <a:rPr lang="en-US" sz="2500" dirty="0">
              <a:solidFill>
                <a:schemeClr val="bg1"/>
              </a:solidFill>
            </a:rPr>
            <a:t> sob </a:t>
          </a:r>
          <a:r>
            <a:rPr lang="en-US" sz="2500" dirty="0" err="1">
              <a:solidFill>
                <a:schemeClr val="bg1"/>
              </a:solidFill>
            </a:rPr>
            <a:t>investigação</a:t>
          </a:r>
          <a:endParaRPr lang="pt-BR" sz="2500" dirty="0">
            <a:solidFill>
              <a:schemeClr val="bg1"/>
            </a:solidFill>
          </a:endParaRPr>
        </a:p>
      </dgm:t>
    </dgm:pt>
    <dgm:pt modelId="{40554B67-E30B-4549-B935-533D36EE9411}" type="sibTrans" cxnId="{00C09122-3000-4EB9-BDEF-BB140BC6B616}">
      <dgm:prSet/>
      <dgm:spPr/>
      <dgm:t>
        <a:bodyPr/>
        <a:lstStyle/>
        <a:p>
          <a:endParaRPr lang="pt-BR"/>
        </a:p>
      </dgm:t>
    </dgm:pt>
    <dgm:pt modelId="{15D8FA26-C0C0-4393-9873-89ED6DAE7BEF}" type="parTrans" cxnId="{00C09122-3000-4EB9-BDEF-BB140BC6B616}">
      <dgm:prSet/>
      <dgm:spPr/>
      <dgm:t>
        <a:bodyPr/>
        <a:lstStyle/>
        <a:p>
          <a:endParaRPr lang="pt-BR"/>
        </a:p>
      </dgm:t>
    </dgm:pt>
    <dgm:pt modelId="{EBA52B27-A392-4B50-AFF4-7C136F9AC445}" type="pres">
      <dgm:prSet presAssocID="{34E742C6-4735-4C25-8DEB-54FFB4F89240}" presName="CompostProcess" presStyleCnt="0">
        <dgm:presLayoutVars>
          <dgm:dir/>
          <dgm:resizeHandles val="exact"/>
        </dgm:presLayoutVars>
      </dgm:prSet>
      <dgm:spPr/>
    </dgm:pt>
    <dgm:pt modelId="{86DC8F7B-A202-40D6-BF90-B9CC725097C2}" type="pres">
      <dgm:prSet presAssocID="{34E742C6-4735-4C25-8DEB-54FFB4F89240}" presName="arrow" presStyleLbl="bgShp" presStyleIdx="0" presStyleCnt="1"/>
      <dgm:spPr/>
    </dgm:pt>
    <dgm:pt modelId="{0712AE7A-7695-453B-BC2B-236205ADEB78}" type="pres">
      <dgm:prSet presAssocID="{34E742C6-4735-4C25-8DEB-54FFB4F89240}" presName="linearProcess" presStyleCnt="0"/>
      <dgm:spPr/>
    </dgm:pt>
    <dgm:pt modelId="{9F34E780-5A51-43EF-ADAF-2B18197C51D0}" type="pres">
      <dgm:prSet presAssocID="{2C799DAA-C440-42ED-A35C-75BE9E49315E}" presName="textNode" presStyleLbl="node1" presStyleIdx="0" presStyleCnt="1" custScaleX="101031" custScaleY="202294" custLinFactNeighborX="-2014">
        <dgm:presLayoutVars>
          <dgm:bulletEnabled val="1"/>
        </dgm:presLayoutVars>
      </dgm:prSet>
      <dgm:spPr/>
    </dgm:pt>
  </dgm:ptLst>
  <dgm:cxnLst>
    <dgm:cxn modelId="{00C09122-3000-4EB9-BDEF-BB140BC6B616}" srcId="{34E742C6-4735-4C25-8DEB-54FFB4F89240}" destId="{2C799DAA-C440-42ED-A35C-75BE9E49315E}" srcOrd="0" destOrd="0" parTransId="{15D8FA26-C0C0-4393-9873-89ED6DAE7BEF}" sibTransId="{40554B67-E30B-4549-B935-533D36EE9411}"/>
    <dgm:cxn modelId="{8725CB89-0E74-42D1-B46E-1F20FDBC50C5}" type="presOf" srcId="{34E742C6-4735-4C25-8DEB-54FFB4F89240}" destId="{EBA52B27-A392-4B50-AFF4-7C136F9AC445}" srcOrd="0" destOrd="0" presId="urn:microsoft.com/office/officeart/2005/8/layout/hProcess9"/>
    <dgm:cxn modelId="{C359C7FC-7734-4924-A903-FC8AF4E5F1E1}" type="presOf" srcId="{2C799DAA-C440-42ED-A35C-75BE9E49315E}" destId="{9F34E780-5A51-43EF-ADAF-2B18197C51D0}" srcOrd="0" destOrd="0" presId="urn:microsoft.com/office/officeart/2005/8/layout/hProcess9"/>
    <dgm:cxn modelId="{DAD75392-B066-4312-A485-9C1C0B74FB2B}" type="presParOf" srcId="{EBA52B27-A392-4B50-AFF4-7C136F9AC445}" destId="{86DC8F7B-A202-40D6-BF90-B9CC725097C2}" srcOrd="0" destOrd="0" presId="urn:microsoft.com/office/officeart/2005/8/layout/hProcess9"/>
    <dgm:cxn modelId="{B61853B6-59ED-405B-8281-B4C5AEC403CA}" type="presParOf" srcId="{EBA52B27-A392-4B50-AFF4-7C136F9AC445}" destId="{0712AE7A-7695-453B-BC2B-236205ADEB78}" srcOrd="1" destOrd="0" presId="urn:microsoft.com/office/officeart/2005/8/layout/hProcess9"/>
    <dgm:cxn modelId="{FFF69A23-47A2-4982-8B87-C2B5EBE8D271}" type="presParOf" srcId="{0712AE7A-7695-453B-BC2B-236205ADEB78}" destId="{9F34E780-5A51-43EF-ADAF-2B18197C51D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C8F7B-A202-40D6-BF90-B9CC725097C2}">
      <dsp:nvSpPr>
        <dsp:cNvPr id="0" name=""/>
        <dsp:cNvSpPr/>
      </dsp:nvSpPr>
      <dsp:spPr>
        <a:xfrm>
          <a:off x="671680" y="0"/>
          <a:ext cx="7612379" cy="275298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4E780-5A51-43EF-ADAF-2B18197C51D0}">
      <dsp:nvSpPr>
        <dsp:cNvPr id="0" name=""/>
        <dsp:cNvSpPr/>
      </dsp:nvSpPr>
      <dsp:spPr>
        <a:xfrm>
          <a:off x="699644" y="262667"/>
          <a:ext cx="7266734" cy="2227646"/>
        </a:xfrm>
        <a:prstGeom prst="round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buSzPct val="100000"/>
            <a:buFont typeface="Arial"/>
            <a:buNone/>
          </a:pPr>
          <a:r>
            <a:rPr lang="en-US" sz="4400" b="1" kern="1200" dirty="0">
              <a:solidFill>
                <a:srgbClr val="FF0000"/>
              </a:solidFill>
            </a:rPr>
            <a:t>599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500" kern="1200" dirty="0" err="1">
              <a:solidFill>
                <a:schemeClr val="bg1"/>
              </a:solidFill>
            </a:rPr>
            <a:t>mandados</a:t>
          </a:r>
          <a:r>
            <a:rPr lang="en-US" sz="2500" kern="1200" dirty="0">
              <a:solidFill>
                <a:schemeClr val="bg1"/>
              </a:solidFill>
            </a:rPr>
            <a:t> de </a:t>
          </a:r>
          <a:r>
            <a:rPr lang="en-US" sz="2500" kern="1200" dirty="0" err="1">
              <a:solidFill>
                <a:schemeClr val="bg1"/>
              </a:solidFill>
            </a:rPr>
            <a:t>busca</a:t>
          </a:r>
          <a:r>
            <a:rPr lang="en-US" sz="2500" kern="1200" dirty="0">
              <a:solidFill>
                <a:schemeClr val="bg1"/>
              </a:solidFill>
            </a:rPr>
            <a:t> e </a:t>
          </a:r>
          <a:r>
            <a:rPr lang="en-US" sz="2500" kern="1200" dirty="0" err="1">
              <a:solidFill>
                <a:schemeClr val="bg1"/>
              </a:solidFill>
            </a:rPr>
            <a:t>apreensão</a:t>
          </a:r>
          <a:endParaRPr lang="en-US" sz="2500" kern="1200" dirty="0">
            <a:solidFill>
              <a:schemeClr val="bg1"/>
            </a:solidFill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buSzPct val="100000"/>
            <a:buFont typeface="Arial"/>
            <a:buNone/>
          </a:pPr>
          <a:r>
            <a:rPr lang="en-US" sz="4400" b="1" kern="1200" dirty="0">
              <a:solidFill>
                <a:srgbClr val="FF0000"/>
              </a:solidFill>
            </a:rPr>
            <a:t>50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500" kern="1200" dirty="0" err="1">
              <a:solidFill>
                <a:schemeClr val="bg1"/>
              </a:solidFill>
            </a:rPr>
            <a:t>mandados</a:t>
          </a:r>
          <a:r>
            <a:rPr lang="en-US" sz="2500" kern="1200" dirty="0">
              <a:solidFill>
                <a:schemeClr val="bg1"/>
              </a:solidFill>
            </a:rPr>
            <a:t> de </a:t>
          </a:r>
          <a:r>
            <a:rPr lang="en-US" sz="2500" kern="1200" dirty="0" err="1">
              <a:solidFill>
                <a:schemeClr val="bg1"/>
              </a:solidFill>
            </a:rPr>
            <a:t>prisão</a:t>
          </a:r>
          <a:endParaRPr lang="en-US" sz="2500" kern="1200" dirty="0">
            <a:solidFill>
              <a:schemeClr val="bg1"/>
            </a:solidFill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buSzPct val="100000"/>
            <a:buFont typeface="Arial"/>
            <a:buNone/>
          </a:pPr>
          <a:r>
            <a:rPr lang="en-US" sz="4400" b="1" kern="1200" dirty="0">
              <a:solidFill>
                <a:srgbClr val="FF0000"/>
              </a:solidFill>
            </a:rPr>
            <a:t>356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500" kern="1200" dirty="0" err="1">
              <a:solidFill>
                <a:schemeClr val="bg1"/>
              </a:solidFill>
            </a:rPr>
            <a:t>pessoas</a:t>
          </a:r>
          <a:r>
            <a:rPr lang="en-US" sz="2500" kern="1200" dirty="0">
              <a:solidFill>
                <a:schemeClr val="bg1"/>
              </a:solidFill>
            </a:rPr>
            <a:t> e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4400" b="1" kern="1200" dirty="0">
              <a:solidFill>
                <a:srgbClr val="FF0000"/>
              </a:solidFill>
            </a:rPr>
            <a:t>207</a:t>
          </a:r>
          <a:r>
            <a:rPr lang="en-US" sz="4400" kern="1200" dirty="0">
              <a:solidFill>
                <a:schemeClr val="bg1"/>
              </a:solidFill>
            </a:rPr>
            <a:t> </a:t>
          </a:r>
          <a:r>
            <a:rPr lang="en-US" sz="2500" kern="1200" dirty="0" err="1">
              <a:solidFill>
                <a:schemeClr val="bg1"/>
              </a:solidFill>
            </a:rPr>
            <a:t>empresas</a:t>
          </a:r>
          <a:r>
            <a:rPr lang="en-US" sz="2500" kern="1200" dirty="0">
              <a:solidFill>
                <a:schemeClr val="bg1"/>
              </a:solidFill>
            </a:rPr>
            <a:t> sob </a:t>
          </a:r>
          <a:r>
            <a:rPr lang="en-US" sz="2500" kern="1200" dirty="0" err="1">
              <a:solidFill>
                <a:schemeClr val="bg1"/>
              </a:solidFill>
            </a:rPr>
            <a:t>investigação</a:t>
          </a:r>
          <a:endParaRPr lang="pt-BR" sz="2500" kern="1200" dirty="0">
            <a:solidFill>
              <a:schemeClr val="bg1"/>
            </a:solidFill>
          </a:endParaRPr>
        </a:p>
      </dsp:txBody>
      <dsp:txXfrm>
        <a:off x="808389" y="371412"/>
        <a:ext cx="7049244" cy="2010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7FC68-3627-9C44-9E21-A53AB256697B}" type="datetimeFigureOut">
              <a:rPr lang="pt-BR" smtClean="0"/>
              <a:t>15/12/2020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BA055-36E8-EF42-83A7-BEDD768BF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94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BA055-36E8-EF42-83A7-BEDD768BFCC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74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BA055-36E8-EF42-83A7-BEDD768BFCC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56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2180" y="1843851"/>
            <a:ext cx="4514620" cy="98777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2180" y="2944518"/>
            <a:ext cx="4514620" cy="6114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72-7573-FD43-8762-29231638474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CDC-8102-B14F-8DAF-B5BACC95AF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1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72-7573-FD43-8762-29231638474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CDC-8102-B14F-8DAF-B5BACC95AF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7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72-7573-FD43-8762-29231638474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CDC-8102-B14F-8DAF-B5BACC95AF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7229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elo-ppt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630" y="0"/>
            <a:ext cx="7379169" cy="714963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72-7573-FD43-8762-29231638474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CDC-8102-B14F-8DAF-B5BACC95AF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3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elo-ppt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72-7573-FD43-8762-29231638474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CDC-8102-B14F-8DAF-B5BACC95AF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6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72-7573-FD43-8762-29231638474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CDC-8102-B14F-8DAF-B5BACC95AF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2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72-7573-FD43-8762-29231638474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CDC-8102-B14F-8DAF-B5BACC95AF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72-7573-FD43-8762-29231638474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CDC-8102-B14F-8DAF-B5BACC95AF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0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delo-ppt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72-7573-FD43-8762-29231638474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CDC-8102-B14F-8DAF-B5BACC95AF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72-7573-FD43-8762-29231638474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CDC-8102-B14F-8DAF-B5BACC95AF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6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C072-7573-FD43-8762-29231638474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6CDC-8102-B14F-8DAF-B5BACC95AF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2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elo-ppt-0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C072-7573-FD43-8762-29231638474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6CDC-8102-B14F-8DAF-B5BACC95AF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CC@CGU.GOV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17358" y="1273581"/>
            <a:ext cx="5645889" cy="268676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</a:rPr>
              <a:t>Painel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</a:rPr>
              <a:t>Inovação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 SCC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Untitled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6" y="1828449"/>
            <a:ext cx="2440999" cy="15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D35A20D-5D83-1947-A3C5-3AF4B18E4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532" y="299802"/>
            <a:ext cx="7686468" cy="714963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Principais Irregularidades COVID</a:t>
            </a:r>
            <a:b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634DC46-0E80-9747-8689-4A7F61D935C4}"/>
              </a:ext>
            </a:extLst>
          </p:cNvPr>
          <p:cNvSpPr txBox="1"/>
          <p:nvPr/>
        </p:nvSpPr>
        <p:spPr>
          <a:xfrm>
            <a:off x="239843" y="1184601"/>
            <a:ext cx="8604355" cy="3508653"/>
          </a:xfrm>
          <a:prstGeom prst="rect">
            <a:avLst/>
          </a:prstGeom>
          <a:pattFill prst="pct5">
            <a:fgClr>
              <a:schemeClr val="accent5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Fraudes documentais;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Empresas de alguma forma ligadas ao gestor contratante;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Empresas  que não possuem capacidade técnica/operacional;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Favorecimento/direcionamento na contratação;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Várias empresas constituídas em nome de “laranjas”;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Empresas sem sede e empresas com endereços não localizados;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Aquisições de equipamentos de proteção individual com sobrepreço e superfaturamento</a:t>
            </a:r>
            <a:endParaRPr lang="pt-BR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1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125217C-79A1-6444-8E3B-91FEB1BD368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7DD7F2-369D-3142-AE1D-59F1F4873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28" y="1369192"/>
            <a:ext cx="42869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b="1" dirty="0">
                <a:solidFill>
                  <a:srgbClr val="C00000"/>
                </a:solidFill>
                <a:latin typeface="+mn-lt"/>
              </a:rPr>
              <a:t>44</a:t>
            </a:r>
            <a:r>
              <a:rPr lang="pt-BR" altLang="pt-BR" sz="2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operações deflagradas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b="1" dirty="0">
                <a:solidFill>
                  <a:srgbClr val="C00000"/>
                </a:solidFill>
                <a:latin typeface="+mn-lt"/>
              </a:rPr>
              <a:t>R$ </a:t>
            </a:r>
            <a:r>
              <a:rPr lang="pt-BR" sz="2200" b="1" dirty="0">
                <a:solidFill>
                  <a:srgbClr val="C00000"/>
                </a:solidFill>
              </a:rPr>
              <a:t>1.2 Bilhões</a:t>
            </a:r>
            <a:r>
              <a:rPr lang="pt-BR" sz="2200" b="1" dirty="0">
                <a:solidFill>
                  <a:srgbClr val="FF0000"/>
                </a:solidFill>
              </a:rPr>
              <a:t> </a:t>
            </a:r>
            <a:r>
              <a:rPr lang="pt-BR" sz="2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recursos envolvidos</a:t>
            </a:r>
            <a:endParaRPr lang="pt-BR" altLang="pt-BR" sz="2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0D090A2-18FE-C840-B0F0-39EDE06B5F5B}"/>
              </a:ext>
            </a:extLst>
          </p:cNvPr>
          <p:cNvSpPr/>
          <p:nvPr/>
        </p:nvSpPr>
        <p:spPr>
          <a:xfrm>
            <a:off x="75229" y="39231"/>
            <a:ext cx="9068771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914400"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OPERAÇÕES ESPECIAIS (COVID)</a:t>
            </a:r>
            <a:endParaRPr lang="pt-BR" sz="32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F1D7D3E-C7FB-E74C-BC83-3E6D50C2D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821" y="1369192"/>
            <a:ext cx="46180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sz="2200" b="1" dirty="0">
                <a:solidFill>
                  <a:srgbClr val="C00000"/>
                </a:solidFill>
                <a:latin typeface="+mn-lt"/>
              </a:rPr>
              <a:t>18.8 MILHÕES </a:t>
            </a:r>
            <a:r>
              <a:rPr lang="pt-BR" sz="2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prejuízo efetivo</a:t>
            </a:r>
            <a:endParaRPr lang="pt-BR" altLang="pt-BR" sz="2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2200" b="1" dirty="0">
                <a:solidFill>
                  <a:srgbClr val="C00000"/>
                </a:solidFill>
              </a:rPr>
              <a:t>R$ </a:t>
            </a:r>
            <a:r>
              <a:rPr lang="pt-BR" sz="2200" b="1" dirty="0">
                <a:solidFill>
                  <a:srgbClr val="C00000"/>
                </a:solidFill>
              </a:rPr>
              <a:t>124.3</a:t>
            </a:r>
            <a:r>
              <a:rPr lang="pt-BR" sz="2200" dirty="0"/>
              <a:t> </a:t>
            </a:r>
            <a:r>
              <a:rPr lang="pt-BR" altLang="pt-BR" sz="2200" b="1" dirty="0">
                <a:solidFill>
                  <a:srgbClr val="C00000"/>
                </a:solidFill>
              </a:rPr>
              <a:t> MILHÕES</a:t>
            </a:r>
            <a:r>
              <a:rPr lang="pt-BR" altLang="pt-BR" sz="2200" b="1" dirty="0">
                <a:solidFill>
                  <a:schemeClr val="bg1">
                    <a:lumMod val="50000"/>
                  </a:schemeClr>
                </a:solidFill>
              </a:rPr>
              <a:t> prejuízo potencial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55B2DD71-343F-074E-8166-EB5E8617E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913014"/>
              </p:ext>
            </p:extLst>
          </p:nvPr>
        </p:nvGraphicFramePr>
        <p:xfrm>
          <a:off x="1516830" y="3777158"/>
          <a:ext cx="6593127" cy="1109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C640E053-B2A6-4C40-BFF6-6A14175F6D87}"/>
              </a:ext>
            </a:extLst>
          </p:cNvPr>
          <p:cNvSpPr txBox="1"/>
          <p:nvPr/>
        </p:nvSpPr>
        <p:spPr>
          <a:xfrm>
            <a:off x="3240782" y="769395"/>
            <a:ext cx="183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Em 2020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448E4BCD-185E-764D-99B6-476F0BCB6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516105"/>
              </p:ext>
            </p:extLst>
          </p:nvPr>
        </p:nvGraphicFramePr>
        <p:xfrm>
          <a:off x="4073236" y="4146419"/>
          <a:ext cx="568515" cy="95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6233666B-6E4B-3A4E-8180-D4B076A89F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887854"/>
              </p:ext>
            </p:extLst>
          </p:nvPr>
        </p:nvGraphicFramePr>
        <p:xfrm>
          <a:off x="3770142" y="4146419"/>
          <a:ext cx="1306433" cy="86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71E9BCA9-C6C8-834C-B02D-AA43D2A3C6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907759"/>
              </p:ext>
            </p:extLst>
          </p:nvPr>
        </p:nvGraphicFramePr>
        <p:xfrm>
          <a:off x="75228" y="2276765"/>
          <a:ext cx="8948851" cy="273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7336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C7591D-FA5D-7D43-9366-6BED84EFD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45095B2-EFD2-E04D-8527-EAC21E4A9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F3DAF1C-BC04-5546-8893-E033A06012B3}"/>
              </a:ext>
            </a:extLst>
          </p:cNvPr>
          <p:cNvSpPr/>
          <p:nvPr/>
        </p:nvSpPr>
        <p:spPr>
          <a:xfrm>
            <a:off x="0" y="-1499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">
            <a:extLst>
              <a:ext uri="{FF2B5EF4-FFF2-40B4-BE49-F238E27FC236}">
                <a16:creationId xmlns:a16="http://schemas.microsoft.com/office/drawing/2014/main" id="{227A9B1D-BE18-934C-891E-6115D91C2361}"/>
              </a:ext>
            </a:extLst>
          </p:cNvPr>
          <p:cNvSpPr txBox="1"/>
          <p:nvPr/>
        </p:nvSpPr>
        <p:spPr>
          <a:xfrm>
            <a:off x="188260" y="1387017"/>
            <a:ext cx="8913185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 Light"/>
              </a:rPr>
              <a:t>Ações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 Light"/>
              </a:rPr>
              <a:t> </a:t>
            </a:r>
            <a:r>
              <a:rPr lang="en-US" sz="2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 Light" panose="020F0302020204030204"/>
                <a:sym typeface="Calibri Light"/>
              </a:rPr>
              <a:t>c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 Light"/>
              </a:rPr>
              <a:t>oordenadas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 Light"/>
              </a:rPr>
              <a:t> com a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 Light"/>
              </a:rPr>
              <a:t>Polícia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 Light"/>
              </a:rPr>
              <a:t> Federal e 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 Light"/>
              </a:rPr>
              <a:t>Ministério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 Light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 Light"/>
              </a:rPr>
              <a:t>Público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Calibri Light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38370C3D-3EDA-4045-A429-226047AF3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060679"/>
              </p:ext>
            </p:extLst>
          </p:nvPr>
        </p:nvGraphicFramePr>
        <p:xfrm>
          <a:off x="98320" y="2176931"/>
          <a:ext cx="8955740" cy="275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">
            <a:extLst>
              <a:ext uri="{FF2B5EF4-FFF2-40B4-BE49-F238E27FC236}">
                <a16:creationId xmlns:a16="http://schemas.microsoft.com/office/drawing/2014/main" id="{76A24F80-21F2-734A-B741-EAF34041C8F8}"/>
              </a:ext>
            </a:extLst>
          </p:cNvPr>
          <p:cNvSpPr/>
          <p:nvPr/>
        </p:nvSpPr>
        <p:spPr>
          <a:xfrm>
            <a:off x="0" y="-14990"/>
            <a:ext cx="9158990" cy="1065981"/>
          </a:xfrm>
          <a:prstGeom prst="rect">
            <a:avLst/>
          </a:prstGeom>
          <a:solidFill>
            <a:srgbClr val="002060"/>
          </a:solidFill>
          <a:ln w="6350" cap="flat">
            <a:solidFill>
              <a:schemeClr val="accent3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00FF"/>
                </a:solidFill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mergency Assistance:">
            <a:extLst>
              <a:ext uri="{FF2B5EF4-FFF2-40B4-BE49-F238E27FC236}">
                <a16:creationId xmlns:a16="http://schemas.microsoft.com/office/drawing/2014/main" id="{450D9380-8444-E140-9834-894A61077069}"/>
              </a:ext>
            </a:extLst>
          </p:cNvPr>
          <p:cNvSpPr txBox="1"/>
          <p:nvPr/>
        </p:nvSpPr>
        <p:spPr>
          <a:xfrm>
            <a:off x="44970" y="357481"/>
            <a:ext cx="9101445" cy="5947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normAutofit/>
          </a:bodyPr>
          <a:lstStyle/>
          <a:p>
            <a:pPr marL="0" marR="0" lvl="0" indent="0" algn="ctr" defTabSz="36576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80">
                <a:solidFill>
                  <a:srgbClr val="FFFFFF"/>
                </a:solidFill>
              </a:defRPr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Operações Especiais Monitoramento das Despesas do COVID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36576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120">
                <a:solidFill>
                  <a:srgbClr val="0000FF"/>
                </a:solidFill>
              </a:defRPr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91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373C7A-E325-2049-AF44-465346562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8AC9F584-0D53-2A40-A537-D013BEC5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3CD7C5-4CE1-2946-A98C-22FDDC5EAE2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DF16B0FD-7AC2-3D49-8CA4-6EC315AA8938}"/>
              </a:ext>
            </a:extLst>
          </p:cNvPr>
          <p:cNvSpPr txBox="1">
            <a:spLocks/>
          </p:cNvSpPr>
          <p:nvPr/>
        </p:nvSpPr>
        <p:spPr>
          <a:xfrm>
            <a:off x="180176" y="290392"/>
            <a:ext cx="8506623" cy="8491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Operações Especiais: Panorama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EFAACDD-8521-D844-8D25-DE7C0EB301E5}"/>
              </a:ext>
            </a:extLst>
          </p:cNvPr>
          <p:cNvSpPr txBox="1"/>
          <p:nvPr/>
        </p:nvSpPr>
        <p:spPr>
          <a:xfrm>
            <a:off x="211068" y="1230149"/>
            <a:ext cx="1080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Origem das Operações DE COVID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6F9F383-5731-9D43-8A57-A9655F5F1B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974912"/>
              </p:ext>
            </p:extLst>
          </p:nvPr>
        </p:nvGraphicFramePr>
        <p:xfrm>
          <a:off x="2304583" y="1536356"/>
          <a:ext cx="6504879" cy="358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626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275245" y="2715241"/>
            <a:ext cx="6868755" cy="2474379"/>
          </a:xfrm>
          <a:prstGeom prst="rect">
            <a:avLst/>
          </a:prstGeom>
          <a:solidFill>
            <a:srgbClr val="B3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r="7517"/>
          <a:stretch/>
        </p:blipFill>
        <p:spPr>
          <a:xfrm>
            <a:off x="0" y="2715241"/>
            <a:ext cx="2275245" cy="2474379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0"/>
              </a:schemeClr>
            </a:glow>
          </a:effectLst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19805" y="1506108"/>
            <a:ext cx="46064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3000" b="1" dirty="0">
                <a:solidFill>
                  <a:srgbClr val="C00000"/>
                </a:solidFill>
                <a:latin typeface="+mn-lt"/>
              </a:rPr>
              <a:t>87</a:t>
            </a:r>
            <a:r>
              <a:rPr lang="pt-BR" altLang="pt-BR" sz="3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t-BR" altLang="pt-BR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operações deflagradas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3000" b="1" dirty="0">
                <a:solidFill>
                  <a:srgbClr val="C00000"/>
                </a:solidFill>
                <a:latin typeface="+mn-lt"/>
              </a:rPr>
              <a:t>R$ 233,4</a:t>
            </a:r>
            <a:r>
              <a:rPr lang="pt-BR" altLang="pt-BR" sz="2400" b="1" dirty="0">
                <a:solidFill>
                  <a:srgbClr val="C00000"/>
                </a:solidFill>
                <a:latin typeface="+mn-lt"/>
              </a:rPr>
              <a:t> MILHÕES</a:t>
            </a:r>
            <a:r>
              <a:rPr lang="pt-BR" altLang="pt-BR" sz="3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t-BR" altLang="pt-BR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prejuízo estimado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2DE763E-B743-4DF7-A2B2-596D2909B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143038"/>
              </p:ext>
            </p:extLst>
          </p:nvPr>
        </p:nvGraphicFramePr>
        <p:xfrm>
          <a:off x="1632386" y="2746057"/>
          <a:ext cx="7876897" cy="243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99E8DE2B-FECC-41FF-8043-121F564B9FF0}"/>
              </a:ext>
            </a:extLst>
          </p:cNvPr>
          <p:cNvSpPr/>
          <p:nvPr/>
        </p:nvSpPr>
        <p:spPr>
          <a:xfrm>
            <a:off x="340828" y="235314"/>
            <a:ext cx="8685838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pt-BR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OPERAÇÕES ESPECIAIS (CGU, PF E MPF)</a:t>
            </a:r>
            <a:endParaRPr lang="pt-BR" sz="36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0BCBD5E-C199-4857-A934-3236924B9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97" y="1506107"/>
            <a:ext cx="43323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3000" b="1" dirty="0">
                <a:solidFill>
                  <a:srgbClr val="C00000"/>
                </a:solidFill>
                <a:latin typeface="+mn-lt"/>
              </a:rPr>
              <a:t>505 </a:t>
            </a:r>
            <a:r>
              <a:rPr lang="pt-BR" altLang="pt-BR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operações deflagradas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3000" b="1" dirty="0">
                <a:solidFill>
                  <a:srgbClr val="C00000"/>
                </a:solidFill>
                <a:latin typeface="+mn-lt"/>
              </a:rPr>
              <a:t>R$ 5,64 </a:t>
            </a:r>
            <a:r>
              <a:rPr lang="pt-BR" altLang="pt-BR" sz="2400" b="1" dirty="0">
                <a:solidFill>
                  <a:srgbClr val="C00000"/>
                </a:solidFill>
                <a:latin typeface="+mn-lt"/>
              </a:rPr>
              <a:t>BILHÕES</a:t>
            </a:r>
            <a:r>
              <a:rPr lang="pt-BR" altLang="pt-BR" sz="3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t-BR" altLang="pt-BR" sz="1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prejuízo estimado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8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825054"/>
              </p:ext>
            </p:extLst>
          </p:nvPr>
        </p:nvGraphicFramePr>
        <p:xfrm>
          <a:off x="2157911" y="2832869"/>
          <a:ext cx="6868755" cy="228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262A5187-D26F-4AED-86F1-015C27CDC541}"/>
              </a:ext>
            </a:extLst>
          </p:cNvPr>
          <p:cNvSpPr txBox="1"/>
          <p:nvPr/>
        </p:nvSpPr>
        <p:spPr>
          <a:xfrm>
            <a:off x="1190923" y="1052004"/>
            <a:ext cx="1462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Em 2020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7B14BCB-E5AE-4712-866E-2D8D697C25B1}"/>
              </a:ext>
            </a:extLst>
          </p:cNvPr>
          <p:cNvSpPr/>
          <p:nvPr/>
        </p:nvSpPr>
        <p:spPr>
          <a:xfrm>
            <a:off x="5409816" y="1052004"/>
            <a:ext cx="2243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De 2003 a 2020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8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838524"/>
              </p:ext>
            </p:extLst>
          </p:nvPr>
        </p:nvGraphicFramePr>
        <p:xfrm>
          <a:off x="3054927" y="3109814"/>
          <a:ext cx="592282" cy="1960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8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463162"/>
              </p:ext>
            </p:extLst>
          </p:nvPr>
        </p:nvGraphicFramePr>
        <p:xfrm>
          <a:off x="2827607" y="3109814"/>
          <a:ext cx="1361049" cy="179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8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270348"/>
              </p:ext>
            </p:extLst>
          </p:nvPr>
        </p:nvGraphicFramePr>
        <p:xfrm>
          <a:off x="1784646" y="2710837"/>
          <a:ext cx="7572375" cy="243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0556828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AFF8B7AB-C494-45DA-A34B-111A1172304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6770044-FC22-4F7C-98F1-95DE5AF23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8" y="278751"/>
            <a:ext cx="4545222" cy="833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4E20724-2066-44A3-8BE9-7AC8944F4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17" y="4357001"/>
            <a:ext cx="2438072" cy="5970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3C5F7CC-F1BF-4139-BDFC-808D37824A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1"/>
          <a:stretch/>
        </p:blipFill>
        <p:spPr>
          <a:xfrm>
            <a:off x="2640329" y="4355331"/>
            <a:ext cx="3310268" cy="583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F4A9849-EF4F-4DBA-93E9-2C2D67CEDC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723" r="14014" b="14304"/>
          <a:stretch/>
        </p:blipFill>
        <p:spPr>
          <a:xfrm>
            <a:off x="118217" y="1177338"/>
            <a:ext cx="2135126" cy="866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FD566AC-9F7D-4598-A1E8-2CC09EDA3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18" y="2106230"/>
            <a:ext cx="2422508" cy="966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21B914D-E047-4BB5-8DA7-4C4EB6BD06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0330" y="2102017"/>
            <a:ext cx="3310267" cy="966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9037AE1-4BD5-4738-A191-F66ABCE75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100" y="1329622"/>
            <a:ext cx="4290818" cy="713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D45FC0-24EB-4879-9373-1E2B3F303D2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491" b="14658"/>
          <a:stretch/>
        </p:blipFill>
        <p:spPr>
          <a:xfrm>
            <a:off x="2325189" y="1177338"/>
            <a:ext cx="2338251" cy="866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E9657CA-5DB7-4159-947D-C4DB211E4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217" y="3162389"/>
            <a:ext cx="2422508" cy="1129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57BEA02-6A02-4EDC-936C-50A9432F407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" r="1237"/>
          <a:stretch/>
        </p:blipFill>
        <p:spPr>
          <a:xfrm>
            <a:off x="6050201" y="2106760"/>
            <a:ext cx="3005717" cy="1269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AE1AA12-7FEA-4A2A-B31C-A509606E6C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0329" y="3162389"/>
            <a:ext cx="3320769" cy="1129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F888ACF-544C-430B-8CE7-7AD053A3FA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0703" y="3440159"/>
            <a:ext cx="2999258" cy="1498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5635272-C2C0-4528-AA1B-77D51CB99A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5100" y="263130"/>
            <a:ext cx="4290818" cy="9685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111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6C736EE-4237-524D-AC27-6DF9920C59DD}"/>
              </a:ext>
            </a:extLst>
          </p:cNvPr>
          <p:cNvSpPr txBox="1"/>
          <p:nvPr/>
        </p:nvSpPr>
        <p:spPr>
          <a:xfrm>
            <a:off x="2833141" y="2173574"/>
            <a:ext cx="6310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SCC@CGU.GOV.BR</a:t>
            </a: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Telefone: 2020 6992</a:t>
            </a:r>
          </a:p>
        </p:txBody>
      </p:sp>
    </p:spTree>
    <p:extLst>
      <p:ext uri="{BB962C8B-B14F-4D97-AF65-F5344CB8AC3E}">
        <p14:creationId xmlns:p14="http://schemas.microsoft.com/office/powerpoint/2010/main" val="421527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D8DC5026-B1D1-A644-917E-9162361011B5}"/>
              </a:ext>
            </a:extLst>
          </p:cNvPr>
          <p:cNvSpPr txBox="1">
            <a:spLocks/>
          </p:cNvSpPr>
          <p:nvPr/>
        </p:nvSpPr>
        <p:spPr>
          <a:xfrm>
            <a:off x="3685844" y="704538"/>
            <a:ext cx="5233302" cy="2209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>
                <a:solidFill>
                  <a:schemeClr val="bg1"/>
                </a:solidFill>
              </a:rPr>
              <a:t>Cruzamento de Bases de Dados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6A80E06-BCD3-6048-AE2A-6F477B82DE03}"/>
              </a:ext>
            </a:extLst>
          </p:cNvPr>
          <p:cNvSpPr txBox="1">
            <a:spLocks/>
          </p:cNvSpPr>
          <p:nvPr/>
        </p:nvSpPr>
        <p:spPr>
          <a:xfrm>
            <a:off x="3685844" y="2913638"/>
            <a:ext cx="5233302" cy="20170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>
              <a:solidFill>
                <a:schemeClr val="bg1"/>
              </a:solidFill>
            </a:endParaRPr>
          </a:p>
          <a:p>
            <a:r>
              <a:rPr lang="pt-BR" sz="3200" dirty="0">
                <a:solidFill>
                  <a:schemeClr val="bg1"/>
                </a:solidFill>
              </a:rPr>
              <a:t>AUXÍLIO EMERGENCIAL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371F5BE-0465-5D44-BC3C-D8F43FD8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4" y="1642946"/>
            <a:ext cx="3274315" cy="25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A7D117A-479F-8E48-9455-9BDCDBE831F1}"/>
              </a:ext>
            </a:extLst>
          </p:cNvPr>
          <p:cNvSpPr/>
          <p:nvPr/>
        </p:nvSpPr>
        <p:spPr>
          <a:xfrm>
            <a:off x="2158584" y="0"/>
            <a:ext cx="6985416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E7101DF-00BA-EB44-BB73-4CAAD1A6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B1AAA52-F074-6D43-A5CA-2D15583B0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6114" r="2213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F298C5CE-0793-5C4D-9740-E80436461137}"/>
              </a:ext>
            </a:extLst>
          </p:cNvPr>
          <p:cNvSpPr txBox="1">
            <a:spLocks/>
          </p:cNvSpPr>
          <p:nvPr/>
        </p:nvSpPr>
        <p:spPr>
          <a:xfrm>
            <a:off x="2359741" y="26905"/>
            <a:ext cx="6784259" cy="1419103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</a:rPr>
              <a:t>DUAS ÁREAS: DOIS ENFOQUES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29063D30-EEDE-F146-9409-9480E6F3E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1" y="1334125"/>
            <a:ext cx="6784259" cy="3836279"/>
          </a:xfr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Conformidade com a Lei nº 13.982/2020 </a:t>
            </a:r>
          </a:p>
          <a:p>
            <a:pPr>
              <a:spcBef>
                <a:spcPts val="1800"/>
              </a:spcBef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sócio-econômica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incompatível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(sinais exteriores de riqueza)</a:t>
            </a:r>
          </a:p>
          <a:p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foi feito ?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Cruzamento dos dados dos beneficiários do Auxílio Emergencial com outras bases de dados governamentais </a:t>
            </a:r>
          </a:p>
        </p:txBody>
      </p:sp>
    </p:spTree>
    <p:extLst>
      <p:ext uri="{BB962C8B-B14F-4D97-AF65-F5344CB8AC3E}">
        <p14:creationId xmlns:p14="http://schemas.microsoft.com/office/powerpoint/2010/main" val="367484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0B179F9-36E1-1D4A-A0F7-7ED60D8438B7}"/>
              </a:ext>
            </a:extLst>
          </p:cNvPr>
          <p:cNvSpPr/>
          <p:nvPr/>
        </p:nvSpPr>
        <p:spPr>
          <a:xfrm>
            <a:off x="209862" y="1070987"/>
            <a:ext cx="8739265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Cruzamento de bases de dados governamentais para identificar fraudes e irregularidades na concessão do Auxílio Emergencial.</a:t>
            </a:r>
          </a:p>
          <a:p>
            <a:pPr>
              <a:spcAft>
                <a:spcPts val="600"/>
              </a:spcAft>
            </a:pPr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encaminhados ao Ministério gestor do Programa para análise e eventual cancelamento dos pagamentos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 de melhoramentos nos controles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Encaminhando aos órgãos de persecução para providências no âmbito criminal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7CE3215-D7F5-2D49-8605-269387843C0E}"/>
              </a:ext>
            </a:extLst>
          </p:cNvPr>
          <p:cNvSpPr txBox="1">
            <a:spLocks/>
          </p:cNvSpPr>
          <p:nvPr/>
        </p:nvSpPr>
        <p:spPr>
          <a:xfrm>
            <a:off x="1030740" y="210098"/>
            <a:ext cx="5373643" cy="5868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CRUZAMENTO DE BASES</a:t>
            </a:r>
          </a:p>
        </p:txBody>
      </p:sp>
    </p:spTree>
    <p:extLst>
      <p:ext uri="{BB962C8B-B14F-4D97-AF65-F5344CB8AC3E}">
        <p14:creationId xmlns:p14="http://schemas.microsoft.com/office/powerpoint/2010/main" val="3787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84B4176-6619-E245-B3D0-73A9566D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TRILHAS REALIZADAS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D3F96E3-876B-B345-A724-46E7C5583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81" y="765739"/>
            <a:ext cx="8207322" cy="42428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Públicos civis e militares que solicitaram (e receberam) o auxílio de forma indevida</a:t>
            </a:r>
          </a:p>
          <a:p>
            <a:pPr>
              <a:spcBef>
                <a:spcPts val="600"/>
              </a:spcBef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 com renda incompatível ao Programa</a:t>
            </a:r>
          </a:p>
          <a:p>
            <a:pPr>
              <a:spcBef>
                <a:spcPts val="600"/>
              </a:spcBef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Empresários (não MEI) com vários funcionários cadastrados</a:t>
            </a:r>
          </a:p>
          <a:p>
            <a:pPr>
              <a:spcBef>
                <a:spcPts val="600"/>
              </a:spcBef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Beneficiários em outros programas previdenciários ou assistenciais tais como seguro-desemprego, auxilio-reclusão </a:t>
            </a:r>
            <a:r>
              <a:rPr lang="pt-BR" sz="2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Patrimônio de alto valor, contrariando o objetivo da concessão do benefício</a:t>
            </a:r>
          </a:p>
          <a:p>
            <a:pPr>
              <a:spcBef>
                <a:spcPts val="600"/>
              </a:spcBef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Beneficiários com registro de óbito no SISOBI</a:t>
            </a:r>
          </a:p>
          <a:p>
            <a:pPr>
              <a:spcBef>
                <a:spcPts val="600"/>
              </a:spcBef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 com vínculo empregatício em aberto</a:t>
            </a:r>
          </a:p>
        </p:txBody>
      </p:sp>
    </p:spTree>
    <p:extLst>
      <p:ext uri="{BB962C8B-B14F-4D97-AF65-F5344CB8AC3E}">
        <p14:creationId xmlns:p14="http://schemas.microsoft.com/office/powerpoint/2010/main" val="174645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9E5DF53A-F1FB-4844-A1F2-47546EEE4DD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18741" cy="400802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Revisão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das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concessões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após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atuação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 CGU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979CFDE-D192-A94A-83B0-1ACF955FAC02}"/>
              </a:ext>
            </a:extLst>
          </p:cNvPr>
          <p:cNvSpPr/>
          <p:nvPr/>
        </p:nvSpPr>
        <p:spPr>
          <a:xfrm>
            <a:off x="1918738" y="4008022"/>
            <a:ext cx="7225261" cy="11354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Sócios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funcionários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ativos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MEI)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Proprietários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veículos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alto valor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Doadores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substanciais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campanhas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Proprietário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embarcações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alto valor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Residentes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exterior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B111879-00E2-B240-BA0F-47DD8B634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5723"/>
              </p:ext>
            </p:extLst>
          </p:nvPr>
        </p:nvGraphicFramePr>
        <p:xfrm>
          <a:off x="1918740" y="0"/>
          <a:ext cx="7225257" cy="4008022"/>
        </p:xfrm>
        <a:graphic>
          <a:graphicData uri="http://schemas.openxmlformats.org/drawingml/2006/table">
            <a:tbl>
              <a:tblPr firstRow="1" firstCol="1" bandRow="1"/>
              <a:tblGrid>
                <a:gridCol w="600033">
                  <a:extLst>
                    <a:ext uri="{9D8B030D-6E8A-4147-A177-3AD203B41FA5}">
                      <a16:colId xmlns:a16="http://schemas.microsoft.com/office/drawing/2014/main" val="3393816566"/>
                    </a:ext>
                  </a:extLst>
                </a:gridCol>
                <a:gridCol w="736124">
                  <a:extLst>
                    <a:ext uri="{9D8B030D-6E8A-4147-A177-3AD203B41FA5}">
                      <a16:colId xmlns:a16="http://schemas.microsoft.com/office/drawing/2014/main" val="343444438"/>
                    </a:ext>
                  </a:extLst>
                </a:gridCol>
                <a:gridCol w="1348532">
                  <a:extLst>
                    <a:ext uri="{9D8B030D-6E8A-4147-A177-3AD203B41FA5}">
                      <a16:colId xmlns:a16="http://schemas.microsoft.com/office/drawing/2014/main" val="551030724"/>
                    </a:ext>
                  </a:extLst>
                </a:gridCol>
                <a:gridCol w="816542">
                  <a:extLst>
                    <a:ext uri="{9D8B030D-6E8A-4147-A177-3AD203B41FA5}">
                      <a16:colId xmlns:a16="http://schemas.microsoft.com/office/drawing/2014/main" val="3028511351"/>
                    </a:ext>
                  </a:extLst>
                </a:gridCol>
                <a:gridCol w="1206255">
                  <a:extLst>
                    <a:ext uri="{9D8B030D-6E8A-4147-A177-3AD203B41FA5}">
                      <a16:colId xmlns:a16="http://schemas.microsoft.com/office/drawing/2014/main" val="1834135389"/>
                    </a:ext>
                  </a:extLst>
                </a:gridCol>
                <a:gridCol w="699009">
                  <a:extLst>
                    <a:ext uri="{9D8B030D-6E8A-4147-A177-3AD203B41FA5}">
                      <a16:colId xmlns:a16="http://schemas.microsoft.com/office/drawing/2014/main" val="2653650438"/>
                    </a:ext>
                  </a:extLst>
                </a:gridCol>
                <a:gridCol w="1230999">
                  <a:extLst>
                    <a:ext uri="{9D8B030D-6E8A-4147-A177-3AD203B41FA5}">
                      <a16:colId xmlns:a16="http://schemas.microsoft.com/office/drawing/2014/main" val="2410569503"/>
                    </a:ext>
                  </a:extLst>
                </a:gridCol>
                <a:gridCol w="587763">
                  <a:extLst>
                    <a:ext uri="{9D8B030D-6E8A-4147-A177-3AD203B41FA5}">
                      <a16:colId xmlns:a16="http://schemas.microsoft.com/office/drawing/2014/main" val="2644727769"/>
                    </a:ext>
                  </a:extLst>
                </a:gridCol>
              </a:tblGrid>
              <a:tr h="2654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Trilha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1ª Parcela em abril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2ª Parcela em maio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Redução de abril para maio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29291"/>
                  </a:ext>
                </a:extLst>
              </a:tr>
              <a:tr h="5314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QTD CPF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Valor pago (R$)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QTD CPF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Valor pago (R$) 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QTD CPF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Valor pago (R$) 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5870"/>
                  </a:ext>
                </a:extLst>
              </a:tr>
              <a:tr h="531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74.682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50.262.600,00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12.783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8.784.000,00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61.899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41.478.600,00 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83%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628238"/>
                  </a:ext>
                </a:extLst>
              </a:tr>
              <a:tr h="531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85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55.800,00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 12.600,00 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 43.200,00 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77%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59249"/>
                  </a:ext>
                </a:extLst>
              </a:tr>
              <a:tr h="531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86.632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57.438.600,00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12.020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10.961.400,00 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74.612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46.477.200,00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81%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41956"/>
                  </a:ext>
                </a:extLst>
              </a:tr>
              <a:tr h="531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21.856 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13.591.800,00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4.936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3.132.000,00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16.920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10.459.800,00 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77%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197266"/>
                  </a:ext>
                </a:extLst>
              </a:tr>
              <a:tr h="531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22.942 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16.543.800,00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7.616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5.354.400,00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15.326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11.189.400,00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68%</a:t>
                      </a:r>
                      <a:endParaRPr lang="pt-BR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16079"/>
                  </a:ext>
                </a:extLst>
              </a:tr>
              <a:tr h="553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206.197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137.892.600,00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37.374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28.244.400,00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168.823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109.648.200,00 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80%</a:t>
                      </a:r>
                      <a:endParaRPr lang="pt-B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262863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613DBD9D-D91A-B141-82A6-3C5957D5280F}"/>
              </a:ext>
            </a:extLst>
          </p:cNvPr>
          <p:cNvSpPr/>
          <p:nvPr/>
        </p:nvSpPr>
        <p:spPr>
          <a:xfrm>
            <a:off x="0" y="4008022"/>
            <a:ext cx="1918736" cy="11354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08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BADFF4B-4A5C-1549-85C9-33C6259B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10CC0D0-387E-174C-9722-A179B08C15DF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A350B48-7C9C-B845-A928-9CE9372E4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71422"/>
              </p:ext>
            </p:extLst>
          </p:nvPr>
        </p:nvGraphicFramePr>
        <p:xfrm>
          <a:off x="183000" y="342865"/>
          <a:ext cx="8751813" cy="3315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119">
                  <a:extLst>
                    <a:ext uri="{9D8B030D-6E8A-4147-A177-3AD203B41FA5}">
                      <a16:colId xmlns:a16="http://schemas.microsoft.com/office/drawing/2014/main" val="3830814689"/>
                    </a:ext>
                  </a:extLst>
                </a:gridCol>
                <a:gridCol w="1079826">
                  <a:extLst>
                    <a:ext uri="{9D8B030D-6E8A-4147-A177-3AD203B41FA5}">
                      <a16:colId xmlns:a16="http://schemas.microsoft.com/office/drawing/2014/main" val="1439170420"/>
                    </a:ext>
                  </a:extLst>
                </a:gridCol>
                <a:gridCol w="1701790">
                  <a:extLst>
                    <a:ext uri="{9D8B030D-6E8A-4147-A177-3AD203B41FA5}">
                      <a16:colId xmlns:a16="http://schemas.microsoft.com/office/drawing/2014/main" val="1116626944"/>
                    </a:ext>
                  </a:extLst>
                </a:gridCol>
                <a:gridCol w="2388078">
                  <a:extLst>
                    <a:ext uri="{9D8B030D-6E8A-4147-A177-3AD203B41FA5}">
                      <a16:colId xmlns:a16="http://schemas.microsoft.com/office/drawing/2014/main" val="1683784656"/>
                    </a:ext>
                  </a:extLst>
                </a:gridCol>
              </a:tblGrid>
              <a:tr h="7575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TRILHA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QTD CPFs únicos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QTD PARCELAS PAGAS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VALOR TOTAL PAGO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515205928"/>
                  </a:ext>
                </a:extLst>
              </a:tr>
              <a:tr h="410255">
                <a:tc>
                  <a:txBody>
                    <a:bodyPr/>
                    <a:lstStyle/>
                    <a:p>
                      <a:pPr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1-Sócios_empresas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77.016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289.995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R$ 186.699.000,00 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947999114"/>
                  </a:ext>
                </a:extLst>
              </a:tr>
              <a:tr h="410255">
                <a:tc>
                  <a:txBody>
                    <a:bodyPr/>
                    <a:lstStyle/>
                    <a:p>
                      <a:pPr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2-Doadores_campanhas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98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381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R$ 230.400,00 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312457686"/>
                  </a:ext>
                </a:extLst>
              </a:tr>
              <a:tr h="410255">
                <a:tc>
                  <a:txBody>
                    <a:bodyPr/>
                    <a:lstStyle/>
                    <a:p>
                      <a:pPr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3-Proprietários_veículos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43.106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174.639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R$ 111.830.400,00 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14741581"/>
                  </a:ext>
                </a:extLst>
              </a:tr>
              <a:tr h="410255">
                <a:tc>
                  <a:txBody>
                    <a:bodyPr/>
                    <a:lstStyle/>
                    <a:p>
                      <a:pPr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4-Proprietários_embarcações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20.433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83.882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R$ 50.074.500,00 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85240608"/>
                  </a:ext>
                </a:extLst>
              </a:tr>
              <a:tr h="410255">
                <a:tc>
                  <a:txBody>
                    <a:bodyPr/>
                    <a:lstStyle/>
                    <a:p>
                      <a:pPr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5-Residentes_exterior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27.204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91.036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R$ 57.861.000,00 </a:t>
                      </a:r>
                      <a:endParaRPr lang="pt-B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08073719"/>
                  </a:ext>
                </a:extLst>
              </a:tr>
              <a:tr h="5063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TOTAL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167.857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639.933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pt-BR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R$ 406.695.300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21641319"/>
                  </a:ext>
                </a:extLst>
              </a:tr>
            </a:tbl>
          </a:graphicData>
        </a:graphic>
      </p:graphicFrame>
      <p:sp>
        <p:nvSpPr>
          <p:cNvPr id="9" name="Subtítulo 2">
            <a:extLst>
              <a:ext uri="{FF2B5EF4-FFF2-40B4-BE49-F238E27FC236}">
                <a16:creationId xmlns:a16="http://schemas.microsoft.com/office/drawing/2014/main" id="{65B5FC25-FEE4-8243-B829-81488A705D12}"/>
              </a:ext>
            </a:extLst>
          </p:cNvPr>
          <p:cNvSpPr txBox="1">
            <a:spLocks/>
          </p:cNvSpPr>
          <p:nvPr/>
        </p:nvSpPr>
        <p:spPr>
          <a:xfrm>
            <a:off x="920164" y="4240016"/>
            <a:ext cx="7654954" cy="4153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err="1">
                <a:solidFill>
                  <a:schemeClr val="bg1"/>
                </a:solidFill>
                <a:cs typeface="Calibri"/>
              </a:rPr>
              <a:t>Pagamentos</a:t>
            </a:r>
            <a:r>
              <a:rPr lang="de-DE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de-DE" b="1" dirty="0" err="1">
                <a:solidFill>
                  <a:schemeClr val="bg1"/>
                </a:solidFill>
                <a:cs typeface="Calibri"/>
              </a:rPr>
              <a:t>efetuados</a:t>
            </a:r>
            <a:r>
              <a:rPr lang="de-DE" b="1" dirty="0">
                <a:solidFill>
                  <a:schemeClr val="bg1"/>
                </a:solidFill>
                <a:cs typeface="Calibri"/>
              </a:rPr>
              <a:t> de </a:t>
            </a:r>
            <a:r>
              <a:rPr lang="de-DE" b="1" dirty="0" err="1">
                <a:solidFill>
                  <a:schemeClr val="bg1"/>
                </a:solidFill>
                <a:cs typeface="Calibri"/>
              </a:rPr>
              <a:t>junho</a:t>
            </a:r>
            <a:r>
              <a:rPr lang="de-DE" b="1" dirty="0">
                <a:solidFill>
                  <a:schemeClr val="bg1"/>
                </a:solidFill>
                <a:cs typeface="Calibri"/>
              </a:rPr>
              <a:t> a </a:t>
            </a:r>
            <a:r>
              <a:rPr lang="de-DE" b="1" dirty="0" err="1">
                <a:solidFill>
                  <a:schemeClr val="bg1"/>
                </a:solidFill>
                <a:cs typeface="Calibri"/>
              </a:rPr>
              <a:t>novembro</a:t>
            </a:r>
            <a:r>
              <a:rPr lang="de-DE" b="1" dirty="0">
                <a:solidFill>
                  <a:schemeClr val="bg1"/>
                </a:solidFill>
                <a:cs typeface="Calibri"/>
              </a:rPr>
              <a:t> de 2020</a:t>
            </a:r>
            <a:endParaRPr lang="pt-BR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01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50830DF-6C81-6645-9A84-3EAFC98CCE60}"/>
              </a:ext>
            </a:extLst>
          </p:cNvPr>
          <p:cNvSpPr/>
          <p:nvPr/>
        </p:nvSpPr>
        <p:spPr>
          <a:xfrm>
            <a:off x="985725" y="965936"/>
            <a:ext cx="770107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i="1" dirty="0">
                <a:solidFill>
                  <a:schemeClr val="accent5">
                    <a:lumMod val="50000"/>
                  </a:schemeClr>
                </a:solidFill>
              </a:rPr>
              <a:t>Apoio técnico com o fornecimento de informações de inteligência em  operações, que permitiram aos órgãos de persecução penal capturarem foragidos da justiça com mandados de prisão em aberto. </a:t>
            </a:r>
          </a:p>
          <a:p>
            <a:pPr algn="ctr"/>
            <a:endParaRPr lang="pt-BR" sz="2800" i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endParaRPr lang="pt-BR" sz="28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F68130B-772B-534B-A716-8CA4731C5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13" y="3024959"/>
            <a:ext cx="2723043" cy="173921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38B88C1-B561-4643-9FB9-C05A60C210EA}"/>
              </a:ext>
            </a:extLst>
          </p:cNvPr>
          <p:cNvSpPr txBox="1">
            <a:spLocks/>
          </p:cNvSpPr>
          <p:nvPr/>
        </p:nvSpPr>
        <p:spPr>
          <a:xfrm>
            <a:off x="4435154" y="3894565"/>
            <a:ext cx="2869359" cy="816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Web </a:t>
            </a:r>
            <a:r>
              <a:rPr lang="pt-BR" sz="3200" b="1" dirty="0" err="1">
                <a:solidFill>
                  <a:schemeClr val="accent1">
                    <a:lumMod val="50000"/>
                  </a:schemeClr>
                </a:solidFill>
              </a:rPr>
              <a:t>Scraping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0429FA5-7A57-0641-9BA2-B64CC03AB0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APOIO À OPERAÇÕES</a:t>
            </a:r>
          </a:p>
        </p:txBody>
      </p:sp>
    </p:spTree>
    <p:extLst>
      <p:ext uri="{BB962C8B-B14F-4D97-AF65-F5344CB8AC3E}">
        <p14:creationId xmlns:p14="http://schemas.microsoft.com/office/powerpoint/2010/main" val="421213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C835453-549B-ED4C-91A2-5E2BFEA8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630" y="209798"/>
            <a:ext cx="7836370" cy="714963"/>
          </a:xfrm>
        </p:spPr>
        <p:txBody>
          <a:bodyPr>
            <a:noAutofit/>
          </a:bodyPr>
          <a:lstStyle/>
          <a:p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Monitoramento das despesas relacionadas ao enfrentamento da pandemia de COVID-19</a:t>
            </a:r>
            <a:br>
              <a:rPr lang="es-ES" sz="2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617DEA7-A634-5E43-BD09-F646C6C1D6CC}"/>
              </a:ext>
            </a:extLst>
          </p:cNvPr>
          <p:cNvSpPr/>
          <p:nvPr/>
        </p:nvSpPr>
        <p:spPr>
          <a:xfrm>
            <a:off x="164891" y="2813455"/>
            <a:ext cx="8761029" cy="10544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B2E9DD9-4923-2546-A554-B36DE6B9B0B7}"/>
              </a:ext>
            </a:extLst>
          </p:cNvPr>
          <p:cNvSpPr/>
          <p:nvPr/>
        </p:nvSpPr>
        <p:spPr>
          <a:xfrm>
            <a:off x="164892" y="906013"/>
            <a:ext cx="8770366" cy="11481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E2DF04B-3197-F541-A7C5-C0A75D65FB20}"/>
              </a:ext>
            </a:extLst>
          </p:cNvPr>
          <p:cNvSpPr/>
          <p:nvPr/>
        </p:nvSpPr>
        <p:spPr>
          <a:xfrm>
            <a:off x="0" y="995953"/>
            <a:ext cx="914400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Acompanhamento da execução das despesas com recursos públicos federais por Estados, Distrito Federal, Municípios, órgãos públicos e entidades privadas sem fins lucrativos, com o enfoque em situações de fraude ou corrupção.</a:t>
            </a:r>
          </a:p>
          <a:p>
            <a:pPr algn="ctr"/>
            <a:endParaRPr lang="pt-BR" sz="2000" dirty="0">
              <a:solidFill>
                <a:schemeClr val="bg1"/>
              </a:solidFill>
            </a:endParaRPr>
          </a:p>
          <a:p>
            <a:pPr algn="ctr"/>
            <a:endParaRPr lang="pt-BR" sz="2000" dirty="0">
              <a:solidFill>
                <a:schemeClr val="bg1"/>
              </a:solidFill>
            </a:endParaRPr>
          </a:p>
          <a:p>
            <a:pPr algn="ctr"/>
            <a:endParaRPr lang="pt-BR" sz="2000" dirty="0">
              <a:solidFill>
                <a:schemeClr val="bg1"/>
              </a:solidFill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Identificação de situações relacionadas à prática de corrupção na execução de tais despesas, tais como: sobrepreço, superfaturamento, conluio entre empresas, direcionamento irregular de contratações, etc.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19BDC54-8C77-F342-92C8-07B176B3301C}"/>
              </a:ext>
            </a:extLst>
          </p:cNvPr>
          <p:cNvSpPr/>
          <p:nvPr/>
        </p:nvSpPr>
        <p:spPr>
          <a:xfrm>
            <a:off x="164891" y="4637790"/>
            <a:ext cx="8761029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Atuação emergencial das áreas competentes da CGU.</a:t>
            </a:r>
          </a:p>
        </p:txBody>
      </p:sp>
      <p:sp>
        <p:nvSpPr>
          <p:cNvPr id="16" name="Seta: para Baixo 12">
            <a:extLst>
              <a:ext uri="{FF2B5EF4-FFF2-40B4-BE49-F238E27FC236}">
                <a16:creationId xmlns:a16="http://schemas.microsoft.com/office/drawing/2014/main" id="{7172A518-A1CD-9642-B4B5-766DACABDEF5}"/>
              </a:ext>
            </a:extLst>
          </p:cNvPr>
          <p:cNvSpPr/>
          <p:nvPr/>
        </p:nvSpPr>
        <p:spPr>
          <a:xfrm>
            <a:off x="4191317" y="2145522"/>
            <a:ext cx="458780" cy="55922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Baixo 13">
            <a:extLst>
              <a:ext uri="{FF2B5EF4-FFF2-40B4-BE49-F238E27FC236}">
                <a16:creationId xmlns:a16="http://schemas.microsoft.com/office/drawing/2014/main" id="{EAE0D6F6-6055-FE44-BC26-C1553718E8EC}"/>
              </a:ext>
            </a:extLst>
          </p:cNvPr>
          <p:cNvSpPr/>
          <p:nvPr/>
        </p:nvSpPr>
        <p:spPr>
          <a:xfrm>
            <a:off x="4179867" y="3989028"/>
            <a:ext cx="458780" cy="55922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727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568605FAFB7F4C824C03B306D95C94" ma:contentTypeVersion="10" ma:contentTypeDescription="Crie um novo documento." ma:contentTypeScope="" ma:versionID="212723a30437ec1399e3bb0245f0b041">
  <xsd:schema xmlns:xsd="http://www.w3.org/2001/XMLSchema" xmlns:xs="http://www.w3.org/2001/XMLSchema" xmlns:p="http://schemas.microsoft.com/office/2006/metadata/properties" xmlns:ns3="d6f735ba-f640-4cc4-b8e0-5c0bed52c6c5" xmlns:ns4="27fc69c8-eaab-4e6a-aff7-0950b673dc9b" targetNamespace="http://schemas.microsoft.com/office/2006/metadata/properties" ma:root="true" ma:fieldsID="883362f6cf92b432f0a34d112d4c1b9f" ns3:_="" ns4:_="">
    <xsd:import namespace="d6f735ba-f640-4cc4-b8e0-5c0bed52c6c5"/>
    <xsd:import namespace="27fc69c8-eaab-4e6a-aff7-0950b673dc9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735ba-f640-4cc4-b8e0-5c0bed52c6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c69c8-eaab-4e6a-aff7-0950b673dc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F7C4F7-2C10-4299-B4FB-42F3FE8EC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f735ba-f640-4cc4-b8e0-5c0bed52c6c5"/>
    <ds:schemaRef ds:uri="27fc69c8-eaab-4e6a-aff7-0950b673d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F2622A-0460-4EF3-82F1-2CAA36E07B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56AE5-3AF5-4E55-A545-B96DF76D82C4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27fc69c8-eaab-4e6a-aff7-0950b673dc9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6f735ba-f640-4cc4-b8e0-5c0bed52c6c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686</Words>
  <Application>Microsoft Office PowerPoint</Application>
  <PresentationFormat>Apresentação na tela (16:9)</PresentationFormat>
  <Paragraphs>165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Humanst521 BT</vt:lpstr>
      <vt:lpstr>Wingdings</vt:lpstr>
      <vt:lpstr>Office Theme</vt:lpstr>
      <vt:lpstr>Painel de Inovação SCC</vt:lpstr>
      <vt:lpstr>Apresentação do PowerPoint</vt:lpstr>
      <vt:lpstr>Apresentação do PowerPoint</vt:lpstr>
      <vt:lpstr>Apresentação do PowerPoint</vt:lpstr>
      <vt:lpstr>TRILHAS REALIZADAS</vt:lpstr>
      <vt:lpstr>Apresentação do PowerPoint</vt:lpstr>
      <vt:lpstr>Apresentação do PowerPoint</vt:lpstr>
      <vt:lpstr>APOIO À OPERAÇÕES</vt:lpstr>
      <vt:lpstr>Monitoramento das despesas relacionadas ao enfrentamento da pandemia de COVID-19 </vt:lpstr>
      <vt:lpstr>Principais Irregularidades COVID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Keiko Nakayoshi</cp:lastModifiedBy>
  <cp:revision>182</cp:revision>
  <dcterms:created xsi:type="dcterms:W3CDTF">2020-11-05T19:06:55Z</dcterms:created>
  <dcterms:modified xsi:type="dcterms:W3CDTF">2020-12-15T20:11:11Z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0x01010040568605FAFB7F4C824C03B306D95C94</vt:lpwstr>
  </property>
</Properties>
</file>