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67" r:id="rId2"/>
    <p:sldId id="566" r:id="rId3"/>
    <p:sldId id="567" r:id="rId4"/>
    <p:sldId id="517" r:id="rId5"/>
    <p:sldId id="578" r:id="rId6"/>
    <p:sldId id="576" r:id="rId7"/>
    <p:sldId id="577" r:id="rId8"/>
    <p:sldId id="519" r:id="rId9"/>
    <p:sldId id="581" r:id="rId10"/>
    <p:sldId id="574" r:id="rId11"/>
    <p:sldId id="564" r:id="rId12"/>
    <p:sldId id="568" r:id="rId13"/>
    <p:sldId id="569" r:id="rId14"/>
    <p:sldId id="520" r:id="rId15"/>
    <p:sldId id="563" r:id="rId16"/>
    <p:sldId id="582" r:id="rId17"/>
    <p:sldId id="545" r:id="rId18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0" autoAdjust="0"/>
    <p:restoredTop sz="94630" autoAdjust="0"/>
  </p:normalViewPr>
  <p:slideViewPr>
    <p:cSldViewPr>
      <p:cViewPr varScale="1">
        <p:scale>
          <a:sx n="85" d="100"/>
          <a:sy n="85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C8EF-2226-4E05-8583-1E04AA097A14}" type="datetimeFigureOut">
              <a:rPr lang="pt-BR" smtClean="0"/>
              <a:pPr/>
              <a:t>07/12/2019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14457-DCCA-407D-BE68-6B0659E939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706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A912F-4A6A-4D60-9C35-986A933C2602}" type="datetimeFigureOut">
              <a:rPr lang="pt-BR" smtClean="0"/>
              <a:pPr/>
              <a:t>07/12/2019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2243B-03CD-4807-84E9-300C373B92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17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2243B-03CD-4807-84E9-300C373B9222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780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2243B-03CD-4807-84E9-300C373B9222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7806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2243B-03CD-4807-84E9-300C373B9222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780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A35E22D-1DD4-4756-90EF-5782BEE00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4848" y="88808"/>
            <a:ext cx="1441497" cy="13195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8BD7309-6287-481C-A33A-33FEB455A6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0472"/>
          <a:stretch/>
        </p:blipFill>
        <p:spPr>
          <a:xfrm>
            <a:off x="1" y="-14946"/>
            <a:ext cx="3031679" cy="14233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47836A-E4E2-4559-BD22-4A4561D97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1DE190-8BE0-44C4-92E4-17EBB9558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DE0F347-2F06-45D3-83FC-16C1944BE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7" r="4584" b="14867"/>
          <a:stretch/>
        </p:blipFill>
        <p:spPr>
          <a:xfrm>
            <a:off x="4684957" y="6094252"/>
            <a:ext cx="1080674" cy="65243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4BA0D9F-034E-419A-A65C-A90CD8AD49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09" y="6334748"/>
            <a:ext cx="1844936" cy="41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55F02-6CD2-45A1-88B9-478BAED70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0F61E6-4785-4A93-82CA-71810CD81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ECC0EB-7C51-4F88-86D0-65E90DC6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0B90A2-92CB-47CC-B05E-477ABBDBD24A}" type="datetimeFigureOut">
              <a:rPr lang="pt-BR" smtClean="0"/>
              <a:t>07/12/2019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CFA11B-9F96-48EE-94D4-D74DCDBE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4CDF2A-99FC-474F-9407-B74EE83A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1B9A96-1CA1-4191-94C9-E2AB662AC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5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49ABA8-B51F-4BD7-8A04-AAE551572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90BC82-6C81-43C6-A7F8-36185C2E4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D0712D-2E57-4EB0-89B7-C716AFFE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0B90A2-92CB-47CC-B05E-477ABBDBD24A}" type="datetimeFigureOut">
              <a:rPr lang="pt-BR" smtClean="0"/>
              <a:t>07/12/2019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8F2559-86F7-4C13-8C64-08481378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7A3CF9-3FC4-438E-9D4A-1219C9BA1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1B9A96-1CA1-4191-94C9-E2AB662AC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4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4DA51-CB37-4E1F-908E-CCE2AA44D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CEC610-8259-455E-AEBC-21EA9C278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8574E4-7690-40B6-922E-7FE6E40E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0B90A2-92CB-47CC-B05E-477ABBDBD24A}" type="datetimeFigureOut">
              <a:rPr lang="pt-BR" smtClean="0"/>
              <a:t>07/12/2019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E67C64-ADE6-499F-9FB7-881A9DCD8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0CB1F0-9371-420C-A232-D8522CC1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1B9A96-1CA1-4191-94C9-E2AB662AC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54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0B320-44A7-4B56-A524-BCB1FE02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9CE89F-51BA-486F-AA67-6ECA86F17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9FC700-84E1-4FC5-86F8-B038B158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0B90A2-92CB-47CC-B05E-477ABBDBD24A}" type="datetimeFigureOut">
              <a:rPr lang="pt-BR" smtClean="0"/>
              <a:t>07/12/2019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127D95-2C5D-439D-BEDB-EE604CE6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5C46E5-A87C-40C3-AC71-E74ADAEA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1B9A96-1CA1-4191-94C9-E2AB662AC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39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469A6-2497-4DD2-91F6-A3E2749C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A2B34C-F058-4EE2-8BC0-924039663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6A592D2-BBCD-4929-9AC3-E610CCD2D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7734F5-817F-4788-834F-EDFF84B6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0B90A2-92CB-47CC-B05E-477ABBDBD24A}" type="datetimeFigureOut">
              <a:rPr lang="pt-BR" smtClean="0"/>
              <a:t>07/12/2019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9718A1-6DF6-4844-AD18-33B6AB65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DEE2DD-97BF-4A8F-A54C-F43A4006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1B9A96-1CA1-4191-94C9-E2AB662AC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A6FFD-AB0C-4D6A-9B88-00EE19B4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21F031-5EA1-41E8-B29C-C706BB962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B9EB94-41FC-4FFC-8B2F-BA6C9DD8D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D433CB-D184-4CC5-A23A-C18A929E3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5FB150-4CD6-439A-87A5-275E517C6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A9060C3-DF70-4921-A406-577771C8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0B90A2-92CB-47CC-B05E-477ABBDBD24A}" type="datetimeFigureOut">
              <a:rPr lang="pt-BR" smtClean="0"/>
              <a:t>07/12/2019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F333969-8183-494D-B06A-FF2DD155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78EE662-E77A-4496-B132-6E14A049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1B9A96-1CA1-4191-94C9-E2AB662AC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47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B1103-07E0-41CD-B7FC-2237B2D2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55EF0FD-BF04-443B-9457-1DC778BA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0B90A2-92CB-47CC-B05E-477ABBDBD24A}" type="datetimeFigureOut">
              <a:rPr lang="pt-BR" smtClean="0"/>
              <a:t>07/12/2019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93BA5D5-A82A-46F6-A2EB-CF700969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243DD85-07FA-41A5-918D-2F041488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1B9A96-1CA1-4191-94C9-E2AB662AC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80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B158DCD-6270-4113-9F58-5FE36033A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0B90A2-92CB-47CC-B05E-477ABBDBD24A}" type="datetimeFigureOut">
              <a:rPr lang="pt-BR" smtClean="0"/>
              <a:t>07/12/2019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774CED-B63B-4055-9C2B-E9AA62A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494923-B295-4A06-9A4A-2921D5D3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1B9A96-1CA1-4191-94C9-E2AB662AC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87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316F8-41A5-418A-A7D2-6A6837F3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083457-8EC2-448A-B405-385782D14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77529E-59F1-4C41-9EB9-296D40CC8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394644-0867-45AD-A37A-F36C81E5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0B90A2-92CB-47CC-B05E-477ABBDBD24A}" type="datetimeFigureOut">
              <a:rPr lang="pt-BR" smtClean="0"/>
              <a:t>07/12/2019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A21469-F23E-49F8-9808-082D4C9A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D0D1D6-FE97-4AE1-BA97-46A73B7E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1B9A96-1CA1-4191-94C9-E2AB662AC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22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9014A-C849-46B3-80A2-076EBA75D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51E41C-3941-4B0E-B39B-940CC433A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6B7802-4E37-41A0-953F-A1BE84016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8FEA62-53BA-478D-9D0F-6D5FBD37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0B90A2-92CB-47CC-B05E-477ABBDBD24A}" type="datetimeFigureOut">
              <a:rPr lang="pt-BR" smtClean="0"/>
              <a:t>07/12/2019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FC24B5-80E0-4491-A6A4-F68D3E64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C552DF-0F3D-4F56-BF4A-F99ECD52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1B9A96-1CA1-4191-94C9-E2AB662AC1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81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2AD357-846B-4195-B74F-BAA9CFBA1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938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55B11D-7797-46F9-A57D-D4A621309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979411"/>
            <a:ext cx="7886700" cy="2195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226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/>
          <p:cNvSpPr txBox="1">
            <a:spLocks noChangeArrowheads="1"/>
          </p:cNvSpPr>
          <p:nvPr/>
        </p:nvSpPr>
        <p:spPr bwMode="auto">
          <a:xfrm>
            <a:off x="0" y="1594535"/>
            <a:ext cx="889248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3800" b="1" dirty="0">
                <a:solidFill>
                  <a:srgbClr val="002060"/>
                </a:solidFill>
                <a:latin typeface="+mj-lt"/>
                <a:cs typeface="Vani" panose="020B0502040204020203" pitchFamily="34" charset="0"/>
              </a:rPr>
              <a:t>Impactos da Corrupção e o Papel do Controle Social: a ética e a integridade como guia</a:t>
            </a:r>
          </a:p>
          <a:p>
            <a:pPr algn="ctr" eaLnBrk="1" hangingPunct="1"/>
            <a:endParaRPr lang="pt-BR" altLang="pt-BR" sz="2800" b="1" dirty="0">
              <a:solidFill>
                <a:srgbClr val="002060"/>
              </a:solidFill>
              <a:latin typeface="+mj-lt"/>
              <a:cs typeface="Vani" panose="020B0502040204020203" pitchFamily="34" charset="0"/>
            </a:endParaRPr>
          </a:p>
          <a:p>
            <a:pPr algn="ctr" eaLnBrk="1" hangingPunct="1"/>
            <a:endParaRPr lang="pt-BR" altLang="pt-BR" sz="2800" b="1" dirty="0">
              <a:solidFill>
                <a:srgbClr val="002060"/>
              </a:solidFill>
              <a:latin typeface="+mj-lt"/>
              <a:cs typeface="Vani" panose="020B0502040204020203" pitchFamily="34" charset="0"/>
            </a:endParaRPr>
          </a:p>
          <a:p>
            <a:pPr algn="ctr" eaLnBrk="1" hangingPunct="1"/>
            <a:r>
              <a:rPr lang="pt-BR" altLang="pt-BR" sz="2800" b="1" i="1" dirty="0">
                <a:solidFill>
                  <a:srgbClr val="0070C0"/>
                </a:solidFill>
                <a:latin typeface="+mj-lt"/>
                <a:cs typeface="Vani" panose="020B0502040204020203" pitchFamily="34" charset="0"/>
              </a:rPr>
              <a:t>Edgard Oliveira</a:t>
            </a:r>
          </a:p>
          <a:p>
            <a:pPr algn="ctr" eaLnBrk="1" hangingPunct="1"/>
            <a:r>
              <a:rPr lang="pt-BR" altLang="pt-BR" sz="2800" b="1" i="1" dirty="0">
                <a:solidFill>
                  <a:srgbClr val="0070C0"/>
                </a:solidFill>
                <a:latin typeface="+mj-lt"/>
                <a:cs typeface="Vani" panose="020B0502040204020203" pitchFamily="34" charset="0"/>
              </a:rPr>
              <a:t>Auditor Federal de Finanças e Controle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1600" y="544522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Vani" panose="020B0502040204020203" pitchFamily="34" charset="0"/>
              </a:rPr>
              <a:t>Núcleo de Ações de Ouvidoria e de Prevenção à Corrupção - NAOP 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Vani" panose="020B0502040204020203" pitchFamily="34" charset="0"/>
              </a:rPr>
              <a:t>Controladoria Regional da União no Estado do Pará</a:t>
            </a:r>
          </a:p>
        </p:txBody>
      </p:sp>
    </p:spTree>
    <p:extLst>
      <p:ext uri="{BB962C8B-B14F-4D97-AF65-F5344CB8AC3E}">
        <p14:creationId xmlns:p14="http://schemas.microsoft.com/office/powerpoint/2010/main" val="636294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590895"/>
            <a:ext cx="6858000" cy="94505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Políticas de Enfrentamento da Corrupção</a:t>
            </a:r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640960" cy="4521822"/>
          </a:xfrm>
        </p:spPr>
        <p:txBody>
          <a:bodyPr>
            <a:noAutofit/>
          </a:bodyPr>
          <a:lstStyle/>
          <a:p>
            <a:pPr marL="431800" indent="-342900" algn="just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Melhoria na governança e sistema de mérito</a:t>
            </a:r>
          </a:p>
          <a:p>
            <a:pPr marL="431800" indent="-342900" algn="just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Revisão das políticas regulatórias</a:t>
            </a:r>
          </a:p>
          <a:p>
            <a:pPr marL="431800" indent="-342900" algn="just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Busca de maior competitividade nas licitações</a:t>
            </a:r>
          </a:p>
          <a:p>
            <a:pPr marL="431800" indent="-342900" algn="just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Aumento da transparência orçamentária</a:t>
            </a:r>
          </a:p>
          <a:p>
            <a:pPr marL="431800" indent="-342900" algn="just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Estímulos à participação da sociedade civil</a:t>
            </a:r>
          </a:p>
          <a:p>
            <a:pPr marL="431800" indent="-342900" algn="just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Estímulos à integridade no setor empresarial</a:t>
            </a:r>
          </a:p>
          <a:p>
            <a:pPr marL="431800" indent="-342900" algn="just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Proteção ao denunciante</a:t>
            </a:r>
          </a:p>
          <a:p>
            <a:pPr marL="431800" indent="-342900" algn="just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Adoção de regulação para o lobby</a:t>
            </a:r>
          </a:p>
          <a:p>
            <a:pPr marL="431800" indent="-342900" algn="just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Revisão da regulamentação das empresas estatais</a:t>
            </a:r>
          </a:p>
          <a:p>
            <a:pPr marL="431800" indent="-342900" algn="just">
              <a:spcBef>
                <a:spcPts val="400"/>
              </a:spcBef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Eliminação dos riscos do financiamento de campanhas e partidos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431800" indent="-342900" algn="just">
              <a:spcBef>
                <a:spcPts val="100"/>
              </a:spcBef>
              <a:spcAft>
                <a:spcPts val="1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2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/>
          <p:cNvSpPr txBox="1">
            <a:spLocks noChangeArrowheads="1"/>
          </p:cNvSpPr>
          <p:nvPr/>
        </p:nvSpPr>
        <p:spPr bwMode="auto">
          <a:xfrm>
            <a:off x="2359892" y="683979"/>
            <a:ext cx="49685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5400" b="1" dirty="0">
                <a:solidFill>
                  <a:srgbClr val="002060"/>
                </a:solidFill>
                <a:latin typeface="+mj-lt"/>
                <a:cs typeface="Vani" panose="020B0502040204020203" pitchFamily="34" charset="0"/>
              </a:rPr>
              <a:t>Controle Social </a:t>
            </a:r>
          </a:p>
          <a:p>
            <a:pPr algn="ctr" eaLnBrk="1" hangingPunct="1"/>
            <a:endParaRPr lang="pt-BR" altLang="pt-BR" sz="2400" b="1" dirty="0">
              <a:solidFill>
                <a:srgbClr val="002060"/>
              </a:solidFill>
              <a:latin typeface="+mj-lt"/>
              <a:cs typeface="Vani" panose="020B0502040204020203" pitchFamily="34" charset="0"/>
            </a:endParaRPr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054" y="1772816"/>
            <a:ext cx="432020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35745" y="1772816"/>
            <a:ext cx="46084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dirty="0">
                <a:latin typeface="+mn-lt"/>
              </a:rPr>
              <a:t>O controle social é entendido como a participação do cidadão na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gestão pública</a:t>
            </a:r>
            <a:r>
              <a:rPr lang="pt-BR" sz="2000" dirty="0">
                <a:latin typeface="+mn-lt"/>
              </a:rPr>
              <a:t>, na </a:t>
            </a:r>
            <a:r>
              <a:rPr lang="pt-BR" sz="2000" b="1" dirty="0">
                <a:solidFill>
                  <a:srgbClr val="FF0000"/>
                </a:solidFill>
                <a:latin typeface="+mn-lt"/>
              </a:rPr>
              <a:t>fiscalização</a:t>
            </a:r>
            <a:r>
              <a:rPr lang="pt-BR" sz="2000" dirty="0">
                <a:latin typeface="+mn-lt"/>
              </a:rPr>
              <a:t>, no </a:t>
            </a:r>
            <a:r>
              <a:rPr lang="pt-BR" sz="2000" b="1" dirty="0">
                <a:solidFill>
                  <a:srgbClr val="FF0000"/>
                </a:solidFill>
                <a:latin typeface="+mn-lt"/>
              </a:rPr>
              <a:t>monitoramento</a:t>
            </a:r>
            <a:r>
              <a:rPr lang="pt-BR" sz="2000" dirty="0">
                <a:latin typeface="+mn-lt"/>
              </a:rPr>
              <a:t> e no </a:t>
            </a:r>
            <a:r>
              <a:rPr lang="pt-BR" sz="2000" b="1" dirty="0">
                <a:solidFill>
                  <a:srgbClr val="FF0000"/>
                </a:solidFill>
                <a:latin typeface="+mn-lt"/>
              </a:rPr>
              <a:t>controle</a:t>
            </a:r>
            <a:r>
              <a:rPr lang="pt-BR" sz="2000" dirty="0">
                <a:latin typeface="+mn-lt"/>
              </a:rPr>
              <a:t> das ações da Administração Pública. 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dirty="0">
                <a:latin typeface="+mn-lt"/>
              </a:rPr>
              <a:t>Contribui para </a:t>
            </a:r>
            <a:r>
              <a:rPr lang="pt-BR" sz="2000" b="1" dirty="0">
                <a:solidFill>
                  <a:srgbClr val="FF0000"/>
                </a:solidFill>
                <a:latin typeface="+mn-lt"/>
              </a:rPr>
              <a:t>aproximar a sociedade do Estado</a:t>
            </a:r>
            <a:r>
              <a:rPr lang="pt-BR" sz="2000" dirty="0">
                <a:latin typeface="+mn-lt"/>
              </a:rPr>
              <a:t>, abrindo a </a:t>
            </a:r>
            <a:r>
              <a:rPr lang="pt-BR" sz="2000" b="1" dirty="0">
                <a:latin typeface="+mn-lt"/>
              </a:rPr>
              <a:t>oportunidade </a:t>
            </a:r>
            <a:r>
              <a:rPr lang="pt-BR" sz="2000" b="1" dirty="0"/>
              <a:t>para que os </a:t>
            </a:r>
            <a:r>
              <a:rPr lang="pt-BR" sz="2000" b="1" dirty="0">
                <a:latin typeface="+mn-lt"/>
              </a:rPr>
              <a:t>cidadãos acompanhem as ações dos governos e cobrem uma boa gestão pública</a:t>
            </a:r>
            <a:r>
              <a:rPr lang="pt-BR" sz="2000" dirty="0">
                <a:latin typeface="+mn-lt"/>
              </a:rPr>
              <a:t>.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Trata-se de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importante </a:t>
            </a:r>
            <a:r>
              <a:rPr lang="pt-BR" sz="2000" b="1" dirty="0">
                <a:solidFill>
                  <a:srgbClr val="FF0000"/>
                </a:solidFill>
                <a:latin typeface="+mn-lt"/>
              </a:rPr>
              <a:t>mecanismo de prevenção da corrupção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e de </a:t>
            </a:r>
            <a:r>
              <a:rPr lang="pt-BR" sz="2000" b="1" dirty="0">
                <a:solidFill>
                  <a:srgbClr val="FF0000"/>
                </a:solidFill>
                <a:latin typeface="+mn-lt"/>
              </a:rPr>
              <a:t>fortalecimento da cidadania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629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Eficácia das Políticas Públicas - Educação</a:t>
            </a:r>
          </a:p>
        </p:txBody>
      </p:sp>
      <p:pic>
        <p:nvPicPr>
          <p:cNvPr id="1027" name="Picture 3" descr="L:\PA\grupos\14-AÇÕES DE CONTROLE\3-RDE\DSEDU II\PEFEM\FOTOS LIVROS SEDUC\DSC018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2" y="350043"/>
            <a:ext cx="3451227" cy="25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PA\grupos\14-AÇÕES DE CONTROLE\5-Sorteio de Municípios\38º SORTEIO\Cachoeira do Arari\FOTOS\Baixo Arari\DSC03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6" y="2158566"/>
            <a:ext cx="2695621" cy="359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:\PA\grupos\14-AÇÕES DE CONTROLE\5-Sorteio de Municípios\38º SORTEIO\Cachoeira do Arari\FOTOS\Bacuri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2" y="2158566"/>
            <a:ext cx="2533650" cy="337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:\PA\grupos\14-AÇÕES DE CONTROLE\5-Sorteio de Municípios\37º SORTEIO\Aurora do Pará\Fotos\Fotos Aurora 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62" y="3429000"/>
            <a:ext cx="3451226" cy="25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1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Eficácia das Políticas Públicas - Saúde</a:t>
            </a:r>
          </a:p>
        </p:txBody>
      </p:sp>
      <p:pic>
        <p:nvPicPr>
          <p:cNvPr id="2050" name="Picture 2" descr="L:\PA\grupos\14-AÇÕES DE CONTROLE\5-Sorteio de Municípios\38º SORTEIO\Cachoeira do Arari\Saúde\PSF Camará\GEDC2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96" y="332656"/>
            <a:ext cx="3435349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PA\grupos\14-AÇÕES DE CONTROLE\5-Sorteio de Municípios\38º SORTEIO\Cachoeira do Arari\Saúde\PSF Jauacá\GEDC2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650331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:\PA\grupos\14-AÇÕES DE CONTROLE\5-Sorteio de Municípios\36º SORTEIO\Palestina do Pará\Fotos\FOTOS USF - SANTA ISABEL\DSC03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21" y="3573016"/>
            <a:ext cx="3213101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L:\PA\grupos\14-AÇÕES DE CONTROLE\5-Sorteio de Municípios\35º SORTEIO\Santa Maria do Pará\Fotos Saúde\USF Barrolândia\211020119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5" y="2381646"/>
            <a:ext cx="2493169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607CDA0-4804-4B39-8917-BC03600367B1}"/>
              </a:ext>
            </a:extLst>
          </p:cNvPr>
          <p:cNvSpPr/>
          <p:nvPr/>
        </p:nvSpPr>
        <p:spPr>
          <a:xfrm>
            <a:off x="3680381" y="1900153"/>
            <a:ext cx="5119275" cy="3604771"/>
          </a:xfrm>
          <a:prstGeom prst="roundRect">
            <a:avLst/>
          </a:prstGeom>
          <a:solidFill>
            <a:schemeClr val="accent4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218" tIns="21109" rIns="42218" bIns="21109"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80380" y="1965774"/>
            <a:ext cx="5119276" cy="1377107"/>
          </a:xfrm>
        </p:spPr>
        <p:txBody>
          <a:bodyPr>
            <a:noAutofit/>
          </a:bodyPr>
          <a:lstStyle/>
          <a:p>
            <a:pPr algn="ctr"/>
            <a:r>
              <a:rPr lang="pt-BR" sz="3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CONTROLE SOCIAL</a:t>
            </a:r>
            <a:br>
              <a:rPr lang="pt-BR" sz="3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Mecanismo de  Enfrentamento da Corrupção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884497" y="3515120"/>
            <a:ext cx="4863967" cy="1858096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t-BR" sz="3000" dirty="0">
                <a:solidFill>
                  <a:srgbClr val="002060"/>
                </a:solidFill>
              </a:rPr>
              <a:t>Vontade Política;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t-BR" sz="3000" dirty="0">
                <a:solidFill>
                  <a:srgbClr val="002060"/>
                </a:solidFill>
              </a:rPr>
              <a:t>Transformação Social;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t-BR" sz="3000" dirty="0">
                <a:solidFill>
                  <a:srgbClr val="002060"/>
                </a:solidFill>
              </a:rPr>
              <a:t>Participação Popular / Exercício da Cidadania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0153"/>
            <a:ext cx="3884497" cy="381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6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607CDA0-4804-4B39-8917-BC03600367B1}"/>
              </a:ext>
            </a:extLst>
          </p:cNvPr>
          <p:cNvSpPr/>
          <p:nvPr/>
        </p:nvSpPr>
        <p:spPr>
          <a:xfrm>
            <a:off x="2104392" y="1628800"/>
            <a:ext cx="6932104" cy="4464496"/>
          </a:xfrm>
          <a:prstGeom prst="roundRect">
            <a:avLst/>
          </a:prstGeom>
          <a:solidFill>
            <a:schemeClr val="accent4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218" tIns="21109" rIns="42218" bIns="21109"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60777" y="1705743"/>
            <a:ext cx="5619334" cy="1377107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CONTROLE SOCIAL </a:t>
            </a:r>
            <a:br>
              <a:rPr lang="pt-BR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Mecanismo de  Enfrentamento da Corrupção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2027073" y="3082850"/>
            <a:ext cx="7086742" cy="16557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900" b="1" dirty="0">
                <a:solidFill>
                  <a:srgbClr val="002060"/>
                </a:solidFill>
              </a:rPr>
              <a:t>Participação popular/Exercício da cidadania</a:t>
            </a:r>
            <a:r>
              <a:rPr lang="pt-BR" sz="2900" dirty="0">
                <a:solidFill>
                  <a:srgbClr val="002060"/>
                </a:solidFill>
              </a:rPr>
              <a:t>:</a:t>
            </a:r>
          </a:p>
          <a:p>
            <a:pPr marL="720000" lvl="2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900" dirty="0">
                <a:solidFill>
                  <a:srgbClr val="002060"/>
                </a:solidFill>
              </a:rPr>
              <a:t>Audiências públicas;</a:t>
            </a:r>
          </a:p>
          <a:p>
            <a:pPr marL="720000" lvl="2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900" dirty="0">
                <a:solidFill>
                  <a:srgbClr val="002060"/>
                </a:solidFill>
              </a:rPr>
              <a:t>Conselhos de fiscalização de políticas públicas x riscos de cooptação política;</a:t>
            </a:r>
          </a:p>
          <a:p>
            <a:pPr marL="720000" lvl="2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900" dirty="0">
                <a:solidFill>
                  <a:srgbClr val="002060"/>
                </a:solidFill>
              </a:rPr>
              <a:t>Cidadania ativa ;</a:t>
            </a:r>
          </a:p>
          <a:p>
            <a:pPr marL="720000" lvl="2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900" dirty="0">
                <a:solidFill>
                  <a:srgbClr val="002060"/>
                </a:solidFill>
              </a:rPr>
              <a:t>Transparência pública.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pt-BR" sz="2900" dirty="0">
              <a:solidFill>
                <a:srgbClr val="00206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55" y="1493316"/>
            <a:ext cx="2279723" cy="223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6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: UNODC">
            <a:extLst>
              <a:ext uri="{FF2B5EF4-FFF2-40B4-BE49-F238E27FC236}">
                <a16:creationId xmlns:a16="http://schemas.microsoft.com/office/drawing/2014/main" id="{DD879C32-C618-4390-A0E2-EE0DDB24EEF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839354"/>
            <a:ext cx="3179291" cy="31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e exemplo">
            <a:extLst>
              <a:ext uri="{FF2B5EF4-FFF2-40B4-BE49-F238E27FC236}">
                <a16:creationId xmlns:a16="http://schemas.microsoft.com/office/drawing/2014/main" id="{39EE49FC-C464-422D-A3EE-2383CF089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98648"/>
            <a:ext cx="5292080" cy="46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834601C-A337-4103-A75B-3FC1D831957E}"/>
              </a:ext>
            </a:extLst>
          </p:cNvPr>
          <p:cNvSpPr/>
          <p:nvPr/>
        </p:nvSpPr>
        <p:spPr>
          <a:xfrm>
            <a:off x="5445307" y="6274284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34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79512" y="1267013"/>
            <a:ext cx="885698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6000" b="1" dirty="0">
                <a:solidFill>
                  <a:srgbClr val="002060"/>
                </a:solidFill>
                <a:latin typeface="+mj-lt"/>
                <a:cs typeface="Vani" panose="020B0502040204020203" pitchFamily="34" charset="0"/>
              </a:rPr>
              <a:t>Obrigado!</a:t>
            </a:r>
          </a:p>
          <a:p>
            <a:pPr algn="ctr" eaLnBrk="1" hangingPunct="1"/>
            <a:endParaRPr lang="pt-BR" altLang="pt-BR" sz="1600" b="1" dirty="0">
              <a:solidFill>
                <a:srgbClr val="002060"/>
              </a:solidFill>
              <a:latin typeface="+mj-lt"/>
              <a:cs typeface="Vani" panose="020B0502040204020203" pitchFamily="34" charset="0"/>
            </a:endParaRPr>
          </a:p>
          <a:p>
            <a:pPr algn="ctr" eaLnBrk="1" hangingPunct="1"/>
            <a:endParaRPr lang="pt-BR" altLang="pt-BR" sz="1600" b="1" dirty="0">
              <a:solidFill>
                <a:srgbClr val="002060"/>
              </a:solidFill>
              <a:latin typeface="+mj-lt"/>
              <a:cs typeface="Vani" panose="020B0502040204020203" pitchFamily="34" charset="0"/>
            </a:endParaRPr>
          </a:p>
          <a:p>
            <a:pPr algn="ctr" eaLnBrk="1" hangingPunct="1"/>
            <a:endParaRPr lang="pt-BR" altLang="pt-BR" sz="1600" b="1" dirty="0">
              <a:solidFill>
                <a:srgbClr val="002060"/>
              </a:solidFill>
              <a:latin typeface="+mj-lt"/>
              <a:cs typeface="Vani" panose="020B0502040204020203" pitchFamily="34" charset="0"/>
            </a:endParaRPr>
          </a:p>
          <a:p>
            <a:pPr algn="ctr" eaLnBrk="1" hangingPunct="1"/>
            <a:endParaRPr lang="pt-BR" altLang="pt-BR" sz="1600" b="1" dirty="0">
              <a:solidFill>
                <a:srgbClr val="002060"/>
              </a:solidFill>
              <a:latin typeface="+mj-lt"/>
              <a:cs typeface="Vani" panose="020B0502040204020203" pitchFamily="34" charset="0"/>
            </a:endParaRPr>
          </a:p>
          <a:p>
            <a:pPr algn="ctr" eaLnBrk="1" hangingPunct="1"/>
            <a:r>
              <a:rPr lang="pt-BR" altLang="pt-BR" sz="2800" b="1" dirty="0">
                <a:solidFill>
                  <a:srgbClr val="002060"/>
                </a:solidFill>
                <a:latin typeface="+mj-lt"/>
                <a:cs typeface="Vani" panose="020B0502040204020203" pitchFamily="34" charset="0"/>
              </a:rPr>
              <a:t>CONTROLADORIA REGIONAL DA UNIÃO NO ESTADO DO PARÁ</a:t>
            </a:r>
          </a:p>
          <a:p>
            <a:pPr algn="ctr" eaLnBrk="1" hangingPunct="1"/>
            <a:r>
              <a:rPr lang="pt-BR" altLang="pt-BR" sz="2800" b="1" dirty="0">
                <a:solidFill>
                  <a:srgbClr val="002060"/>
                </a:solidFill>
                <a:latin typeface="+mj-lt"/>
                <a:cs typeface="Vani" panose="020B0502040204020203" pitchFamily="34" charset="0"/>
              </a:rPr>
              <a:t>NÚCLEO DE AÇÕES DE OUVIDORIA E PREVENÇÃO DA CORRUPÇÃO – NAOP</a:t>
            </a:r>
          </a:p>
          <a:p>
            <a:pPr algn="ctr" eaLnBrk="1" hangingPunct="1"/>
            <a:endParaRPr lang="pt-BR" altLang="pt-BR" sz="1600" b="1" dirty="0">
              <a:solidFill>
                <a:srgbClr val="002060"/>
              </a:solidFill>
              <a:latin typeface="+mj-lt"/>
              <a:cs typeface="Vani" panose="020B0502040204020203" pitchFamily="34" charset="0"/>
            </a:endParaRPr>
          </a:p>
          <a:p>
            <a:pPr algn="ctr" eaLnBrk="1" hangingPunct="1"/>
            <a:endParaRPr lang="pt-BR" altLang="pt-BR" sz="1600" b="1" dirty="0">
              <a:solidFill>
                <a:srgbClr val="002060"/>
              </a:solidFill>
              <a:latin typeface="+mj-lt"/>
              <a:cs typeface="Vani" panose="020B0502040204020203" pitchFamily="34" charset="0"/>
            </a:endParaRPr>
          </a:p>
          <a:p>
            <a:pPr algn="ctr" eaLnBrk="1" hangingPunct="1"/>
            <a:endParaRPr lang="pt-BR" altLang="pt-BR" sz="1600" b="1" dirty="0">
              <a:solidFill>
                <a:srgbClr val="002060"/>
              </a:solidFill>
              <a:latin typeface="+mj-lt"/>
              <a:cs typeface="Vani" panose="020B0502040204020203" pitchFamily="34" charset="0"/>
            </a:endParaRPr>
          </a:p>
          <a:p>
            <a:pPr algn="ctr" eaLnBrk="1" hangingPunct="1"/>
            <a:endParaRPr lang="pt-BR" altLang="pt-BR" sz="1400" b="1" dirty="0">
              <a:solidFill>
                <a:srgbClr val="002060"/>
              </a:solidFill>
              <a:latin typeface="+mj-lt"/>
              <a:cs typeface="Vani" panose="020B0502040204020203" pitchFamily="34" charset="0"/>
            </a:endParaRPr>
          </a:p>
          <a:p>
            <a:pPr algn="ctr" eaLnBrk="1" hangingPunct="1"/>
            <a:r>
              <a:rPr lang="pt-BR" altLang="pt-BR" sz="2400" b="1" dirty="0">
                <a:solidFill>
                  <a:srgbClr val="002060"/>
                </a:solidFill>
                <a:latin typeface="+mj-lt"/>
                <a:cs typeface="Vani" panose="020B0502040204020203" pitchFamily="34" charset="0"/>
              </a:rPr>
              <a:t>cgupa-nap@cgu.gov.br </a:t>
            </a:r>
          </a:p>
          <a:p>
            <a:pPr algn="ctr" eaLnBrk="1" hangingPunct="1"/>
            <a:r>
              <a:rPr lang="pt-BR" altLang="pt-BR" sz="2400" b="1" dirty="0">
                <a:solidFill>
                  <a:srgbClr val="002060"/>
                </a:solidFill>
                <a:latin typeface="+mj-lt"/>
                <a:cs typeface="Vani" panose="020B0502040204020203" pitchFamily="34" charset="0"/>
              </a:rPr>
              <a:t>(91) 3223-5998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/>
          <p:nvPr/>
        </p:nvSpPr>
        <p:spPr>
          <a:xfrm>
            <a:off x="1601798" y="674680"/>
            <a:ext cx="5940404" cy="758065"/>
          </a:xfrm>
          <a:prstGeom prst="rect">
            <a:avLst/>
          </a:prstGeom>
          <a:noFill/>
          <a:ln>
            <a:noFill/>
          </a:ln>
        </p:spPr>
        <p:txBody>
          <a:bodyPr vert="horz" wrap="square" lIns="80165" tIns="40087" rIns="80165" bIns="40087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4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O que é a </a:t>
            </a:r>
            <a:r>
              <a:rPr lang="es-AR" sz="44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corrupção</a:t>
            </a:r>
            <a:r>
              <a:rPr lang="es-AR" sz="4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?</a:t>
            </a:r>
            <a:endParaRPr lang="es-ES" sz="44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grpSp>
        <p:nvGrpSpPr>
          <p:cNvPr id="3" name="Diagrama 1"/>
          <p:cNvGrpSpPr/>
          <p:nvPr/>
        </p:nvGrpSpPr>
        <p:grpSpPr>
          <a:xfrm>
            <a:off x="827584" y="1700808"/>
            <a:ext cx="7328001" cy="4397966"/>
            <a:chOff x="785908" y="1196812"/>
            <a:chExt cx="7328001" cy="4397966"/>
          </a:xfrm>
        </p:grpSpPr>
        <p:sp>
          <p:nvSpPr>
            <p:cNvPr id="4" name="Forma livre 3"/>
            <p:cNvSpPr/>
            <p:nvPr/>
          </p:nvSpPr>
          <p:spPr>
            <a:xfrm>
              <a:off x="785908" y="1196812"/>
              <a:ext cx="3489524" cy="20937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9525"/>
                <a:gd name="f7" fmla="val 2093715"/>
                <a:gd name="f8" fmla="+- 0 0 -90"/>
                <a:gd name="f9" fmla="*/ f3 1 3489525"/>
                <a:gd name="f10" fmla="*/ f4 1 209371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3489525"/>
                <a:gd name="f19" fmla="*/ f15 1 2093715"/>
                <a:gd name="f20" fmla="*/ 0 f16 1"/>
                <a:gd name="f21" fmla="*/ 0 f15 1"/>
                <a:gd name="f22" fmla="*/ 3489525 f16 1"/>
                <a:gd name="f23" fmla="*/ 2093715 f15 1"/>
                <a:gd name="f24" fmla="+- f17 0 f1"/>
                <a:gd name="f25" fmla="*/ f20 1 3489525"/>
                <a:gd name="f26" fmla="*/ f21 1 2093715"/>
                <a:gd name="f27" fmla="*/ f22 1 3489525"/>
                <a:gd name="f28" fmla="*/ f23 1 209371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3489525" h="209371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  <a:prstDash val="solid"/>
            </a:ln>
          </p:spPr>
          <p:txBody>
            <a:bodyPr vert="horz" wrap="square" lIns="72393" tIns="72393" rIns="72393" bIns="72393" anchor="t" anchorCtr="0" compatLnSpc="1"/>
            <a:lstStyle/>
            <a:p>
              <a:pPr marL="0" marR="0" lvl="0" indent="0" algn="l" defTabSz="8445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9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“</a:t>
              </a:r>
              <a:r>
                <a:rPr lang="pt-BR" sz="1900" b="1" i="0" u="sng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Conduta desonesta </a:t>
              </a:r>
              <a:r>
                <a:rPr lang="pt-BR" sz="19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ou fraudulenta daqueles que detêm o poder, que costuma implicar subornos.	</a:t>
              </a:r>
            </a:p>
            <a:p>
              <a:pPr marL="114300" marR="0" lvl="1" indent="-114300" algn="l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Tradução da definição do Oxford </a:t>
              </a:r>
              <a:r>
                <a:rPr lang="pt-BR" sz="15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Dictionary</a:t>
              </a:r>
              <a:endParaRPr lang="pt-BR" sz="15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" name="Forma livre 4"/>
            <p:cNvSpPr/>
            <p:nvPr/>
          </p:nvSpPr>
          <p:spPr>
            <a:xfrm>
              <a:off x="4624385" y="1196812"/>
              <a:ext cx="3489524" cy="20937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9525"/>
                <a:gd name="f7" fmla="val 2093715"/>
                <a:gd name="f8" fmla="+- 0 0 -90"/>
                <a:gd name="f9" fmla="*/ f3 1 3489525"/>
                <a:gd name="f10" fmla="*/ f4 1 209371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3489525"/>
                <a:gd name="f19" fmla="*/ f15 1 2093715"/>
                <a:gd name="f20" fmla="*/ 0 f16 1"/>
                <a:gd name="f21" fmla="*/ 0 f15 1"/>
                <a:gd name="f22" fmla="*/ 3489525 f16 1"/>
                <a:gd name="f23" fmla="*/ 2093715 f15 1"/>
                <a:gd name="f24" fmla="+- f17 0 f1"/>
                <a:gd name="f25" fmla="*/ f20 1 3489525"/>
                <a:gd name="f26" fmla="*/ f21 1 2093715"/>
                <a:gd name="f27" fmla="*/ f22 1 3489525"/>
                <a:gd name="f28" fmla="*/ f23 1 209371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3489525" h="209371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  <a:prstDash val="solid"/>
            </a:ln>
          </p:spPr>
          <p:txBody>
            <a:bodyPr vert="horz" wrap="square" lIns="72393" tIns="72393" rIns="72393" bIns="72393" anchor="t" anchorCtr="0" compatLnSpc="1"/>
            <a:lstStyle/>
            <a:p>
              <a:pPr marL="0" marR="0" lvl="0" indent="0" algn="l" defTabSz="8445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9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"Corrupção é o </a:t>
              </a:r>
              <a:r>
                <a:rPr lang="pt-BR" sz="1900" b="1" i="0" u="sng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abuso do poder</a:t>
              </a:r>
              <a:r>
                <a:rPr lang="pt-BR" sz="19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 confiado para obter benefícios privados"</a:t>
              </a:r>
            </a:p>
            <a:p>
              <a:pPr marL="114300" marR="0" lvl="1" indent="-114300" algn="l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Transparency International 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785908" y="3501068"/>
              <a:ext cx="3489524" cy="20937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9525"/>
                <a:gd name="f7" fmla="val 2093715"/>
                <a:gd name="f8" fmla="+- 0 0 -90"/>
                <a:gd name="f9" fmla="*/ f3 1 3489525"/>
                <a:gd name="f10" fmla="*/ f4 1 209371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3489525"/>
                <a:gd name="f19" fmla="*/ f15 1 2093715"/>
                <a:gd name="f20" fmla="*/ 0 f16 1"/>
                <a:gd name="f21" fmla="*/ 0 f15 1"/>
                <a:gd name="f22" fmla="*/ 3489525 f16 1"/>
                <a:gd name="f23" fmla="*/ 2093715 f15 1"/>
                <a:gd name="f24" fmla="+- f17 0 f1"/>
                <a:gd name="f25" fmla="*/ f20 1 3489525"/>
                <a:gd name="f26" fmla="*/ f21 1 2093715"/>
                <a:gd name="f27" fmla="*/ f22 1 3489525"/>
                <a:gd name="f28" fmla="*/ f23 1 209371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3489525" h="209371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  <a:prstDash val="solid"/>
            </a:ln>
          </p:spPr>
          <p:txBody>
            <a:bodyPr vert="horz" wrap="square" lIns="72393" tIns="72393" rIns="72393" bIns="72393" anchor="t" anchorCtr="0" compatLnSpc="1"/>
            <a:lstStyle/>
            <a:p>
              <a:pPr marL="0" marR="0" lvl="0" indent="0" algn="l" defTabSz="8445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9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“O uso dos </a:t>
              </a:r>
              <a:r>
                <a:rPr lang="pt-BR" sz="1900" b="1" i="0" u="sng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bens públicos </a:t>
              </a:r>
              <a:r>
                <a:rPr lang="pt-BR" sz="19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para </a:t>
              </a:r>
              <a:r>
                <a:rPr lang="pt-BR" sz="1900" b="1" i="0" u="sng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benefício privado</a:t>
              </a:r>
              <a:r>
                <a:rPr lang="pt-BR" sz="19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”</a:t>
              </a:r>
            </a:p>
            <a:p>
              <a:pPr marL="114300" marR="0" lvl="1" indent="-114300" algn="l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Chatham</a:t>
              </a:r>
              <a:r>
                <a:rPr lang="pt-BR" sz="15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</a:t>
              </a:r>
              <a:r>
                <a:rPr lang="pt-BR" sz="1500" b="0" i="0" u="none" strike="noStrike" kern="1200" cap="none" spc="0" baseline="0" dirty="0" err="1">
                  <a:solidFill>
                    <a:srgbClr val="FFFFFF"/>
                  </a:solidFill>
                  <a:uFillTx/>
                  <a:latin typeface="Calibri"/>
                </a:rPr>
                <a:t>House</a:t>
              </a:r>
              <a:r>
                <a:rPr lang="pt-BR" sz="15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– Programa do Oriente Médio e da África do Norte: Oficina de Diálogo com o Egito 2012 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4624385" y="3501068"/>
              <a:ext cx="3489524" cy="20937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9525"/>
                <a:gd name="f7" fmla="val 2093715"/>
                <a:gd name="f8" fmla="+- 0 0 -90"/>
                <a:gd name="f9" fmla="*/ f3 1 3489525"/>
                <a:gd name="f10" fmla="*/ f4 1 2093715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3489525"/>
                <a:gd name="f19" fmla="*/ f15 1 2093715"/>
                <a:gd name="f20" fmla="*/ 0 f16 1"/>
                <a:gd name="f21" fmla="*/ 0 f15 1"/>
                <a:gd name="f22" fmla="*/ 3489525 f16 1"/>
                <a:gd name="f23" fmla="*/ 2093715 f15 1"/>
                <a:gd name="f24" fmla="+- f17 0 f1"/>
                <a:gd name="f25" fmla="*/ f20 1 3489525"/>
                <a:gd name="f26" fmla="*/ f21 1 2093715"/>
                <a:gd name="f27" fmla="*/ f22 1 3489525"/>
                <a:gd name="f28" fmla="*/ f23 1 2093715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3489525" h="209371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  <a:prstDash val="solid"/>
            </a:ln>
          </p:spPr>
          <p:txBody>
            <a:bodyPr vert="horz" wrap="square" lIns="72393" tIns="72393" rIns="72393" bIns="72393" anchor="t" anchorCtr="0" compatLnSpc="1"/>
            <a:lstStyle/>
            <a:p>
              <a:pPr marL="0" marR="0" lvl="0" indent="0" algn="l" defTabSz="8445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9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“Corrupção é o </a:t>
              </a:r>
              <a:r>
                <a:rPr lang="pt-BR" sz="1900" b="1" i="0" u="sng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ato</a:t>
              </a:r>
              <a:r>
                <a:rPr lang="pt-BR" sz="19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 ou efeito de se corromper, </a:t>
              </a:r>
              <a:r>
                <a:rPr lang="pt-BR" sz="1900" b="1" i="0" u="sng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oferecer algo para obter vantagem </a:t>
              </a:r>
              <a:r>
                <a:rPr lang="pt-BR" sz="19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em negociata; busca dar ou prometer vantagem indevida a agente público”  </a:t>
              </a:r>
            </a:p>
            <a:p>
              <a:pPr marL="114300" marR="0" lvl="1" indent="-114300" algn="l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Leonardo Boff, teólogo, filósofo, escritor, professor, ecologista</a:t>
              </a:r>
            </a:p>
          </p:txBody>
        </p:sp>
      </p:grpSp>
      <p:sp>
        <p:nvSpPr>
          <p:cNvPr id="8" name="CaixaDeTexto 2"/>
          <p:cNvSpPr txBox="1"/>
          <p:nvPr/>
        </p:nvSpPr>
        <p:spPr>
          <a:xfrm>
            <a:off x="76590" y="3131673"/>
            <a:ext cx="1800197" cy="3693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DESONESTO</a:t>
            </a:r>
          </a:p>
        </p:txBody>
      </p:sp>
      <p:sp>
        <p:nvSpPr>
          <p:cNvPr id="9" name="CaixaDeTexto 22"/>
          <p:cNvSpPr txBox="1"/>
          <p:nvPr/>
        </p:nvSpPr>
        <p:spPr>
          <a:xfrm>
            <a:off x="6767464" y="3131672"/>
            <a:ext cx="2268251" cy="3693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ABUSO DE PODER</a:t>
            </a:r>
          </a:p>
        </p:txBody>
      </p:sp>
      <p:sp>
        <p:nvSpPr>
          <p:cNvPr id="10" name="CaixaDeTexto 23"/>
          <p:cNvSpPr txBox="1"/>
          <p:nvPr/>
        </p:nvSpPr>
        <p:spPr>
          <a:xfrm>
            <a:off x="107506" y="5363925"/>
            <a:ext cx="2592287" cy="3693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BENEFÍCIO PRIVADO</a:t>
            </a:r>
          </a:p>
        </p:txBody>
      </p:sp>
      <p:sp>
        <p:nvSpPr>
          <p:cNvPr id="11" name="CaixaDeTexto 24"/>
          <p:cNvSpPr txBox="1"/>
          <p:nvPr/>
        </p:nvSpPr>
        <p:spPr>
          <a:xfrm>
            <a:off x="6515704" y="5363925"/>
            <a:ext cx="2628296" cy="3693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OBTER VANTAGEM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8505" cy="490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4721" y="3719102"/>
            <a:ext cx="3133721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1"/>
          <p:cNvSpPr/>
          <p:nvPr/>
        </p:nvSpPr>
        <p:spPr>
          <a:xfrm>
            <a:off x="107504" y="4878564"/>
            <a:ext cx="897455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>
                <a:solidFill>
                  <a:srgbClr val="FF0000"/>
                </a:solidFill>
                <a:uFillTx/>
                <a:latin typeface="Georgia" pitchFamily="18"/>
                <a:cs typeface="Arial" pitchFamily="34"/>
              </a:rPr>
              <a:t>O custo anual da corrupção é estimado em até </a:t>
            </a:r>
            <a:r>
              <a:rPr lang="pt-BR" sz="2400" b="1" i="0" u="none" strike="noStrike" kern="1200" cap="none" spc="0" baseline="0" dirty="0">
                <a:solidFill>
                  <a:srgbClr val="FF0000"/>
                </a:solidFill>
                <a:uFillTx/>
                <a:latin typeface="Georgia" pitchFamily="18"/>
                <a:cs typeface="Arial" pitchFamily="34"/>
              </a:rPr>
              <a:t>US$ 2 trilhões </a:t>
            </a:r>
            <a:r>
              <a:rPr lang="pt-BR" sz="2400" b="0" i="0" u="none" strike="noStrike" kern="1200" cap="none" spc="0" baseline="0" dirty="0">
                <a:solidFill>
                  <a:srgbClr val="FF0000"/>
                </a:solidFill>
                <a:uFillTx/>
                <a:latin typeface="Georgia" pitchFamily="18"/>
                <a:cs typeface="Arial" pitchFamily="34"/>
              </a:rPr>
              <a:t>(R$ 6,9 trilhões) com base em cálculos atualizados em 2015, o equivalente a 2% do PIB mundial	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dirty="0" err="1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International</a:t>
            </a:r>
            <a:r>
              <a:rPr lang="pt-BR" sz="1600" b="0" i="0" u="none" strike="noStrike" kern="1200" cap="none" spc="0" baseline="0" dirty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pt-BR" sz="1600" b="0" i="0" u="none" strike="noStrike" kern="1200" cap="none" spc="0" baseline="0" dirty="0" err="1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Monetary</a:t>
            </a:r>
            <a:r>
              <a:rPr lang="pt-BR" sz="1600" b="0" i="0" u="none" strike="noStrike" kern="1200" cap="none" spc="0" baseline="0" dirty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pt-BR" sz="1600" b="0" i="0" u="none" strike="noStrike" kern="1200" cap="none" spc="0" baseline="0" dirty="0" err="1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Fund</a:t>
            </a:r>
            <a:r>
              <a:rPr lang="pt-BR" sz="1600" b="0" i="0" u="none" strike="noStrike" kern="1200" cap="none" spc="0" baseline="0" dirty="0">
                <a:solidFill>
                  <a:srgbClr val="FF0000"/>
                </a:solidFill>
                <a:uFillTx/>
                <a:latin typeface="Arial" pitchFamily="34"/>
                <a:cs typeface="Arial" pitchFamily="34"/>
              </a:rPr>
              <a:t>, 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/>
          <p:cNvSpPr txBox="1">
            <a:spLocks noChangeArrowheads="1"/>
          </p:cNvSpPr>
          <p:nvPr/>
        </p:nvSpPr>
        <p:spPr bwMode="auto">
          <a:xfrm>
            <a:off x="323528" y="764704"/>
            <a:ext cx="842327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800" b="1" dirty="0">
                <a:solidFill>
                  <a:srgbClr val="002060"/>
                </a:solidFill>
                <a:latin typeface="+mj-lt"/>
                <a:cs typeface="Vani" panose="020B0502040204020203" pitchFamily="34" charset="0"/>
              </a:rPr>
              <a:t> Percepção da Corrupção nas Américas</a:t>
            </a:r>
          </a:p>
          <a:p>
            <a:pPr algn="ctr" eaLnBrk="1" hangingPunct="1"/>
            <a:endParaRPr lang="pt-BR" altLang="pt-BR" sz="5400" b="1" dirty="0">
              <a:solidFill>
                <a:srgbClr val="002060"/>
              </a:solidFill>
              <a:latin typeface="+mj-lt"/>
              <a:cs typeface="Vani" panose="020B0502040204020203" pitchFamily="34" charset="0"/>
            </a:endParaRPr>
          </a:p>
          <a:p>
            <a:pPr algn="ctr" eaLnBrk="1" hangingPunct="1"/>
            <a:endParaRPr lang="pt-BR" altLang="pt-BR" sz="5400" b="1" dirty="0">
              <a:solidFill>
                <a:srgbClr val="002060"/>
              </a:solidFill>
              <a:latin typeface="+mj-lt"/>
              <a:cs typeface="Vani" panose="020B0502040204020203" pitchFamily="34" charset="0"/>
            </a:endParaRPr>
          </a:p>
          <a:p>
            <a:pPr algn="ctr" eaLnBrk="1" hangingPunct="1"/>
            <a:endParaRPr lang="pt-BR" altLang="pt-BR" sz="5400" b="1" dirty="0">
              <a:solidFill>
                <a:srgbClr val="002060"/>
              </a:solidFill>
              <a:latin typeface="+mj-lt"/>
              <a:cs typeface="Vani" panose="020B0502040204020203" pitchFamily="34" charset="0"/>
            </a:endParaRPr>
          </a:p>
          <a:p>
            <a:pPr algn="ctr" eaLnBrk="1" hangingPunct="1"/>
            <a:endParaRPr lang="pt-BR" altLang="pt-BR" sz="2400" b="1" dirty="0">
              <a:solidFill>
                <a:srgbClr val="002060"/>
              </a:solidFill>
              <a:latin typeface="+mj-lt"/>
              <a:cs typeface="Vani" panose="020B0502040204020203" pitchFamily="34" charset="0"/>
            </a:endParaRPr>
          </a:p>
        </p:txBody>
      </p:sp>
      <p:sp>
        <p:nvSpPr>
          <p:cNvPr id="7170" name="AutoShape 2" descr="http://ipc2018.transparenciainternacional.org.br/wp-content/uploads/2019/01/xmundo.png.pagespeed.ic.I51KXD3BW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72" name="AutoShape 4" descr="http://ipc2018.transparenciainternacional.org.br/wp-content/uploads/2019/01/xmundo.png.pagespeed.ic.I51KXD3BW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3" name="Picture 5" descr="C:\Users\Edgard\Pictures\Saved Pictures\IPC 2018 Améric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824536" cy="4767629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5129808" y="1340768"/>
            <a:ext cx="4014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O Brasil ocupa a 20º posição entre os 32 países americanos em 2018</a:t>
            </a:r>
            <a:endParaRPr lang="pt-BR" sz="2400" dirty="0"/>
          </a:p>
        </p:txBody>
      </p:sp>
      <p:pic>
        <p:nvPicPr>
          <p:cNvPr id="118785" name="Picture 1" descr="C:\Users\Edgard\Pictures\Saved Pictures\Integridade Empresarial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564904"/>
            <a:ext cx="3384376" cy="3593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629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9BE2F0F4-0113-478C-8C29-644B127A3E0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 t="27100" r="3808"/>
          <a:stretch/>
        </p:blipFill>
        <p:spPr>
          <a:xfrm>
            <a:off x="971600" y="1340768"/>
            <a:ext cx="6984776" cy="4730508"/>
          </a:xfrm>
        </p:spPr>
      </p:pic>
      <p:pic>
        <p:nvPicPr>
          <p:cNvPr id="5" name="Espaço Reservado para Conteúdo 8">
            <a:extLst>
              <a:ext uri="{FF2B5EF4-FFF2-40B4-BE49-F238E27FC236}">
                <a16:creationId xmlns:a16="http://schemas.microsoft.com/office/drawing/2014/main" id="{030E6DBF-669D-428E-94BD-7532B2C952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2" r="32259" b="79353"/>
          <a:stretch/>
        </p:blipFill>
        <p:spPr>
          <a:xfrm>
            <a:off x="3275856" y="5609"/>
            <a:ext cx="3148229" cy="14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2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F7EB2A9-93AA-457E-A06D-D7379CE8D0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22537" r="1351" b="7760"/>
          <a:stretch/>
        </p:blipFill>
        <p:spPr>
          <a:xfrm>
            <a:off x="141391" y="1628800"/>
            <a:ext cx="8933228" cy="4392488"/>
          </a:xfrm>
        </p:spPr>
      </p:pic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C54B223A-02F7-4835-9A63-8BD5DA778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2928" r="25084" b="81722"/>
          <a:stretch/>
        </p:blipFill>
        <p:spPr>
          <a:xfrm>
            <a:off x="1623865" y="735572"/>
            <a:ext cx="5968279" cy="8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8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8E98CA8-EFB3-48D6-B0C4-E2040E024EA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3176" r="19231" b="79260"/>
          <a:stretch/>
        </p:blipFill>
        <p:spPr>
          <a:xfrm>
            <a:off x="3059832" y="116632"/>
            <a:ext cx="4166484" cy="1224136"/>
          </a:xfr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FB9D3B9-DCBA-4FBA-AB93-F646C59E08FE}"/>
              </a:ext>
            </a:extLst>
          </p:cNvPr>
          <p:cNvSpPr/>
          <p:nvPr/>
        </p:nvSpPr>
        <p:spPr>
          <a:xfrm>
            <a:off x="1907704" y="6381328"/>
            <a:ext cx="360040" cy="720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9AA9F1-939B-4492-8FFE-9ED49822B546}"/>
              </a:ext>
            </a:extLst>
          </p:cNvPr>
          <p:cNvSpPr/>
          <p:nvPr/>
        </p:nvSpPr>
        <p:spPr>
          <a:xfrm>
            <a:off x="1907704" y="6381328"/>
            <a:ext cx="28803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Espaço Reservado para Conteúdo 4">
            <a:extLst>
              <a:ext uri="{FF2B5EF4-FFF2-40B4-BE49-F238E27FC236}">
                <a16:creationId xmlns:a16="http://schemas.microsoft.com/office/drawing/2014/main" id="{8757ADCC-CAC4-44C8-9F32-5FD74DA245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28059" r="2983" b="1055"/>
          <a:stretch/>
        </p:blipFill>
        <p:spPr>
          <a:xfrm>
            <a:off x="1007604" y="1369317"/>
            <a:ext cx="7128792" cy="46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9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8088" y="179685"/>
            <a:ext cx="4536504" cy="123309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700" b="1" dirty="0">
                <a:solidFill>
                  <a:srgbClr val="002060"/>
                </a:solidFill>
                <a:latin typeface="+mn-lt"/>
              </a:rPr>
              <a:t>PREOCUPAÇÃO COM A CORRUPÇÃO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23528" y="5704064"/>
            <a:ext cx="8568952" cy="535073"/>
          </a:xfrm>
          <a:prstGeom prst="rect">
            <a:avLst/>
          </a:prstGeom>
        </p:spPr>
        <p:txBody>
          <a:bodyPr wrap="square" lIns="42218" tIns="21109" rIns="42218" bIns="21109">
            <a:spAutoFit/>
          </a:bodyPr>
          <a:lstStyle/>
          <a:p>
            <a:r>
              <a:rPr lang="pt-BR" sz="1600" b="1" dirty="0"/>
              <a:t>FONTE: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Relatório “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Retratos da Sociedade Brasileira”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da CNI, divulgado em janeiro/2018, que aponta os problemas e prioridades para 2018</a:t>
            </a:r>
            <a:endParaRPr lang="pt-BR" sz="16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r="5868"/>
          <a:stretch/>
        </p:blipFill>
        <p:spPr>
          <a:xfrm>
            <a:off x="323528" y="1172457"/>
            <a:ext cx="8568952" cy="432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6D18F-FCF3-4D6E-8C74-DB832F6AE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20688"/>
            <a:ext cx="6858000" cy="65940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</a:rPr>
              <a:t>Podemos “zerar” a corrupção?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F1C2221A-EF5C-4979-B20B-134996538E1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 t="5462" r="11880" b="20025"/>
          <a:stretch/>
        </p:blipFill>
        <p:spPr>
          <a:xfrm>
            <a:off x="1403647" y="1628800"/>
            <a:ext cx="6192689" cy="446449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29E1FA3-3A7E-4C5D-BDCF-C2D4051D5659}"/>
              </a:ext>
            </a:extLst>
          </p:cNvPr>
          <p:cNvSpPr/>
          <p:nvPr/>
        </p:nvSpPr>
        <p:spPr>
          <a:xfrm>
            <a:off x="2023706" y="1518027"/>
            <a:ext cx="676086" cy="21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1F8D51"/>
              </a:highlight>
            </a:endParaRPr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7C192A7C-5603-4E4A-8FB6-8B84275A5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 t="1272" r="1565" b="94539"/>
          <a:stretch/>
        </p:blipFill>
        <p:spPr>
          <a:xfrm>
            <a:off x="1143000" y="1329730"/>
            <a:ext cx="5723292" cy="233258"/>
          </a:xfrm>
          <a:prstGeom prst="rect">
            <a:avLst/>
          </a:prstGeom>
        </p:spPr>
      </p:pic>
      <p:pic>
        <p:nvPicPr>
          <p:cNvPr id="7" name="Espaço Reservado para Conteúdo 4">
            <a:extLst>
              <a:ext uri="{FF2B5EF4-FFF2-40B4-BE49-F238E27FC236}">
                <a16:creationId xmlns:a16="http://schemas.microsoft.com/office/drawing/2014/main" id="{EAF3FA1B-C3F3-46E3-A38F-9DEE4F8E56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9" r="71659" b="12165"/>
          <a:stretch/>
        </p:blipFill>
        <p:spPr>
          <a:xfrm>
            <a:off x="1143000" y="5877272"/>
            <a:ext cx="187584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05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475</Words>
  <Application>Microsoft Office PowerPoint</Application>
  <PresentationFormat>Apresentação na tela (4:3)</PresentationFormat>
  <Paragraphs>72</Paragraphs>
  <Slides>17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Georgia</vt:lpstr>
      <vt:lpstr>Vani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PREOCUPAÇÃO COM A CORRUPÇÃO</vt:lpstr>
      <vt:lpstr>Podemos “zerar” a corrupção?</vt:lpstr>
      <vt:lpstr>Políticas de Enfrentamento da Corrupção</vt:lpstr>
      <vt:lpstr>Apresentação do PowerPoint</vt:lpstr>
      <vt:lpstr>Eficácia das Políticas Públicas - Educação</vt:lpstr>
      <vt:lpstr>Eficácia das Políticas Públicas - Saúde</vt:lpstr>
      <vt:lpstr>CONTROLE SOCIAL  Mecanismo de  Enfrentamento da Corrupção</vt:lpstr>
      <vt:lpstr>CONTROLE SOCIAL   Mecanismo de  Enfrentamento da Corrupção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Edgard Augusto de Oliveira</dc:creator>
  <cp:lastModifiedBy>Marcelo Morais De Paula</cp:lastModifiedBy>
  <cp:revision>20</cp:revision>
  <dcterms:created xsi:type="dcterms:W3CDTF">2019-12-03T21:14:28Z</dcterms:created>
  <dcterms:modified xsi:type="dcterms:W3CDTF">2019-12-07T21:24:40Z</dcterms:modified>
</cp:coreProperties>
</file>