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4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A35E22D-1DD4-4756-90EF-5782BEE00C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59797" y="88807"/>
            <a:ext cx="1921996" cy="131957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8BD7309-6287-481C-A33A-33FEB455A6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0472"/>
          <a:stretch/>
        </p:blipFill>
        <p:spPr>
          <a:xfrm>
            <a:off x="0" y="-14946"/>
            <a:ext cx="4042239" cy="142333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047836A-E4E2-4559-BD22-4A4561D97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1DE190-8BE0-44C4-92E4-17EBB9558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DE0F347-2F06-45D3-83FC-16C1944BEE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07" r="4584" b="14867"/>
          <a:stretch/>
        </p:blipFill>
        <p:spPr>
          <a:xfrm>
            <a:off x="6246609" y="6094252"/>
            <a:ext cx="1440898" cy="65243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94BA0D9F-034E-419A-A65C-A90CD8AD49B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478" y="6334748"/>
            <a:ext cx="2459915" cy="41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0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55F02-6CD2-45A1-88B9-478BAED70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70F61E6-4785-4A93-82CA-71810CD81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ECC0EB-7C51-4F88-86D0-65E90DC67A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B90A2-92CB-47CC-B05E-477ABBDBD24A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CFA11B-9F96-48EE-94D4-D74DCDBE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4CDF2A-99FC-474F-9407-B74EE83A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1B9A96-1CA1-4191-94C9-E2AB662AC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18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49ABA8-B51F-4BD7-8A04-AAE551572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090BC82-6C81-43C6-A7F8-36185C2E4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D0712D-2E57-4EB0-89B7-C716AFFEC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B90A2-92CB-47CC-B05E-477ABBDBD24A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8F2559-86F7-4C13-8C64-084813783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7A3CF9-3FC4-438E-9D4A-1219C9BA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1B9A96-1CA1-4191-94C9-E2AB662AC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4DA51-CB37-4E1F-908E-CCE2AA44D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CEC610-8259-455E-AEBC-21EA9C278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8574E4-7690-40B6-922E-7FE6E40EE0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B90A2-92CB-47CC-B05E-477ABBDBD24A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E67C64-ADE6-499F-9FB7-881A9DCD8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0CB1F0-9371-420C-A232-D8522CC1F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1B9A96-1CA1-4191-94C9-E2AB662AC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10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0B320-44A7-4B56-A524-BCB1FE02E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9CE89F-51BA-486F-AA67-6ECA86F17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9FC700-84E1-4FC5-86F8-B038B158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B90A2-92CB-47CC-B05E-477ABBDBD24A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127D95-2C5D-439D-BEDB-EE604CE6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5C46E5-A87C-40C3-AC71-E74ADAEA5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1B9A96-1CA1-4191-94C9-E2AB662AC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9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469A6-2497-4DD2-91F6-A3E2749CF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A2B34C-F058-4EE2-8BC0-924039663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6A592D2-BBCD-4929-9AC3-E610CCD2D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17734F5-817F-4788-834F-EDFF84B6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B90A2-92CB-47CC-B05E-477ABBDBD24A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9718A1-6DF6-4844-AD18-33B6AB65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DEE2DD-97BF-4A8F-A54C-F43A4006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1B9A96-1CA1-4191-94C9-E2AB662AC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68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A6FFD-AB0C-4D6A-9B88-00EE19B42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B21F031-5EA1-41E8-B29C-C706BB962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AB9EB94-41FC-4FFC-8B2F-BA6C9DD8D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8D433CB-D184-4CC5-A23A-C18A929E34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05FB150-4CD6-439A-87A5-275E517C6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A9060C3-DF70-4921-A406-577771C8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B90A2-92CB-47CC-B05E-477ABBDBD24A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F333969-8183-494D-B06A-FF2DD155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78EE662-E77A-4496-B132-6E14A049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1B9A96-1CA1-4191-94C9-E2AB662AC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00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B1103-07E0-41CD-B7FC-2237B2D22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55EF0FD-BF04-443B-9457-1DC778BA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B90A2-92CB-47CC-B05E-477ABBDBD24A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93BA5D5-A82A-46F6-A2EB-CF700969B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243DD85-07FA-41A5-918D-2F041488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1B9A96-1CA1-4191-94C9-E2AB662AC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17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B158DCD-6270-4113-9F58-5FE36033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B90A2-92CB-47CC-B05E-477ABBDBD24A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0774CED-B63B-4055-9C2B-E9AA62A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A494923-B295-4A06-9A4A-2921D5D3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1B9A96-1CA1-4191-94C9-E2AB662AC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60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6316F8-41A5-418A-A7D2-6A6837F3D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083457-8EC2-448A-B405-385782D14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277529E-59F1-4C41-9EB9-296D40CC8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9394644-0867-45AD-A37A-F36C81E56A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B90A2-92CB-47CC-B05E-477ABBDBD24A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A21469-F23E-49F8-9808-082D4C9AC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ED0D1D6-FE97-4AE1-BA97-46A73B7E9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1B9A96-1CA1-4191-94C9-E2AB662AC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09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9014A-C849-46B3-80A2-076EBA75D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451E41C-3941-4B0E-B39B-940CC433AA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06B7802-4E37-41A0-953F-A1BE84016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8FEA62-53BA-478D-9D0F-6D5FBD37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B90A2-92CB-47CC-B05E-477ABBDBD24A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C24B5-80E0-4491-A6A4-F68D3E64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C552DF-0F3D-4F56-BF4A-F99ECD523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1B9A96-1CA1-4191-94C9-E2AB662AC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937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D2AD357-846B-4195-B74F-BAA9CFBA1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93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55B11D-7797-46F9-A57D-D4A621309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979411"/>
            <a:ext cx="10515600" cy="2195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05911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8BE4E-EC02-4760-8D44-BB3533C99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04D68E-B08B-4725-94C6-2FF2A02ADD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25AB5CC-00F6-4CB6-A825-EF6471768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00199"/>
            <a:ext cx="9143999" cy="438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18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D8AA6AD-D46D-4941-B725-0D92B7E726B5}"/>
              </a:ext>
            </a:extLst>
          </p:cNvPr>
          <p:cNvSpPr txBox="1">
            <a:spLocks/>
          </p:cNvSpPr>
          <p:nvPr/>
        </p:nvSpPr>
        <p:spPr>
          <a:xfrm>
            <a:off x="1332615" y="659218"/>
            <a:ext cx="9144000" cy="53588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/>
              <a:t>Concurso de Desenho e Redação</a:t>
            </a:r>
          </a:p>
          <a:p>
            <a:pPr algn="l"/>
            <a:endParaRPr lang="pt-BR" dirty="0"/>
          </a:p>
          <a:p>
            <a:pPr marL="857250" indent="-857250" algn="just">
              <a:buFont typeface="Wingdings" panose="05000000000000000000" pitchFamily="2" charset="2"/>
              <a:buChar char="ü"/>
            </a:pPr>
            <a:r>
              <a:rPr lang="pt-BR" sz="5300" dirty="0"/>
              <a:t>Objetivo principal é despertar nos estudantes o interesse pelos temas relativos ao controle social, ética e cidadania, por meio da reflexão e do debate desses assuntos nos ambientes educacionais, na família e na comunidade;</a:t>
            </a:r>
          </a:p>
          <a:p>
            <a:pPr marL="857250" indent="-857250" algn="just">
              <a:buFont typeface="Wingdings" panose="05000000000000000000" pitchFamily="2" charset="2"/>
              <a:buChar char="ü"/>
            </a:pPr>
            <a:r>
              <a:rPr lang="pt-BR" sz="5300" dirty="0"/>
              <a:t>Promovido desde 2007, já mobilizou mais de </a:t>
            </a:r>
            <a:r>
              <a:rPr lang="pt-BR" sz="5300" b="1" dirty="0"/>
              <a:t>3,5 milhões de participantes;</a:t>
            </a:r>
            <a:br>
              <a:rPr lang="pt-BR" sz="5300" dirty="0"/>
            </a:br>
            <a:endParaRPr lang="pt-BR" sz="5300" dirty="0"/>
          </a:p>
        </p:txBody>
      </p:sp>
    </p:spTree>
    <p:extLst>
      <p:ext uri="{BB962C8B-B14F-4D97-AF65-F5344CB8AC3E}">
        <p14:creationId xmlns:p14="http://schemas.microsoft.com/office/powerpoint/2010/main" val="129231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D4F3D-60AA-46D1-BDF6-EB996746A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942" y="3724048"/>
            <a:ext cx="9144000" cy="3715451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/>
              <a:t>.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4E3EDA2-736F-4512-83D0-2EE0D9CD5A42}"/>
              </a:ext>
            </a:extLst>
          </p:cNvPr>
          <p:cNvSpPr txBox="1">
            <a:spLocks/>
          </p:cNvSpPr>
          <p:nvPr/>
        </p:nvSpPr>
        <p:spPr>
          <a:xfrm>
            <a:off x="967564" y="1818167"/>
            <a:ext cx="9675628" cy="49122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3200" b="1" dirty="0"/>
          </a:p>
          <a:p>
            <a:pPr algn="l"/>
            <a:r>
              <a:rPr lang="pt-BR" sz="3200" dirty="0"/>
              <a:t> </a:t>
            </a:r>
          </a:p>
          <a:p>
            <a:pPr marL="857250" indent="-857250" algn="just">
              <a:buFont typeface="Wingdings" panose="05000000000000000000" pitchFamily="2" charset="2"/>
              <a:buChar char="ü"/>
            </a:pPr>
            <a:r>
              <a:rPr lang="pt-BR" sz="3600" dirty="0"/>
              <a:t>Concurso direcionado a estudantes matriculados em escolas públicas e privadas de todo o Brasil;</a:t>
            </a:r>
          </a:p>
          <a:p>
            <a:pPr marL="857250" indent="-857250" algn="just">
              <a:buFont typeface="Wingdings" panose="05000000000000000000" pitchFamily="2" charset="2"/>
              <a:buChar char="ü"/>
            </a:pPr>
            <a:r>
              <a:rPr lang="pt-BR" sz="3600" dirty="0"/>
              <a:t>Tema desta edição foi</a:t>
            </a:r>
            <a:r>
              <a:rPr lang="pt-BR" sz="3600" b="1" dirty="0"/>
              <a:t> FAÇA O QUE É CERTO, AINDA QUE NINGUÉM VEJA! </a:t>
            </a:r>
          </a:p>
          <a:p>
            <a:pPr marL="857250" indent="-857250" algn="just">
              <a:buFont typeface="Wingdings" panose="05000000000000000000" pitchFamily="2" charset="2"/>
              <a:buChar char="ü"/>
            </a:pPr>
            <a:r>
              <a:rPr lang="pt-BR" sz="3600" dirty="0"/>
              <a:t>1º ao 5º ano – “</a:t>
            </a:r>
            <a:r>
              <a:rPr lang="pt-BR" sz="3600" b="1" dirty="0"/>
              <a:t>Desenho</a:t>
            </a:r>
            <a:r>
              <a:rPr lang="pt-BR" sz="3600" dirty="0"/>
              <a:t>”;</a:t>
            </a:r>
          </a:p>
          <a:p>
            <a:pPr marL="857250" indent="-857250" algn="just">
              <a:buFont typeface="Wingdings" panose="05000000000000000000" pitchFamily="2" charset="2"/>
              <a:buChar char="ü"/>
            </a:pPr>
            <a:r>
              <a:rPr lang="pt-BR" sz="3600" dirty="0"/>
              <a:t>6º ao 9º ano do ensino fundamental, ensino médio, incluindo a modalidade de educação de jovens e adultos (EJA) - “</a:t>
            </a:r>
            <a:r>
              <a:rPr lang="pt-BR" sz="3600" b="1" dirty="0"/>
              <a:t>Redação</a:t>
            </a:r>
            <a:r>
              <a:rPr lang="pt-BR" sz="3600" dirty="0"/>
              <a:t>”, de 20 a 30 linhas.</a:t>
            </a:r>
          </a:p>
          <a:p>
            <a:pPr marL="857250" indent="-857250" algn="just">
              <a:buFont typeface="Wingdings" panose="05000000000000000000" pitchFamily="2" charset="2"/>
              <a:buChar char="ü"/>
            </a:pPr>
            <a:endParaRPr lang="pt-BR" sz="3200" dirty="0"/>
          </a:p>
          <a:p>
            <a:pPr marL="857250" indent="-857250" algn="just">
              <a:buFont typeface="Wingdings" panose="05000000000000000000" pitchFamily="2" charset="2"/>
              <a:buChar char="ü"/>
            </a:pPr>
            <a:endParaRPr lang="pt-BR" sz="3200" b="1" dirty="0"/>
          </a:p>
          <a:p>
            <a:pPr marL="857250" indent="-857250" algn="just">
              <a:buFont typeface="Wingdings" panose="05000000000000000000" pitchFamily="2" charset="2"/>
              <a:buChar char="ü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8526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CD3828-2D07-4A6D-8C3D-DDB77A602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66174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 </a:t>
            </a:r>
            <a:br>
              <a:rPr lang="pt-BR" dirty="0"/>
            </a:b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E15FF4F-7DAE-4FBA-BA98-2C6949C0389E}"/>
              </a:ext>
            </a:extLst>
          </p:cNvPr>
          <p:cNvSpPr/>
          <p:nvPr/>
        </p:nvSpPr>
        <p:spPr>
          <a:xfrm>
            <a:off x="1231604" y="741815"/>
            <a:ext cx="9728791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300" dirty="0">
              <a:latin typeface="+mj-lt"/>
            </a:endParaRPr>
          </a:p>
          <a:p>
            <a:pPr algn="just"/>
            <a:r>
              <a:rPr lang="pt-BR" sz="3300" dirty="0">
                <a:latin typeface="+mj-lt"/>
              </a:rPr>
              <a:t>Premiados:</a:t>
            </a:r>
          </a:p>
          <a:p>
            <a:pPr marL="857250" indent="-857250" algn="just">
              <a:buFont typeface="Wingdings" panose="05000000000000000000" pitchFamily="2" charset="2"/>
              <a:buChar char="ü"/>
            </a:pPr>
            <a:r>
              <a:rPr lang="pt-BR" sz="3300" dirty="0">
                <a:latin typeface="+mj-lt"/>
              </a:rPr>
              <a:t>03 melhores trabalhos de cada categoria;</a:t>
            </a:r>
          </a:p>
          <a:p>
            <a:pPr marL="857250" indent="-857250" algn="just">
              <a:buFont typeface="Wingdings" panose="05000000000000000000" pitchFamily="2" charset="2"/>
              <a:buChar char="ü"/>
            </a:pPr>
            <a:r>
              <a:rPr lang="pt-BR" sz="3300" dirty="0">
                <a:latin typeface="+mj-lt"/>
              </a:rPr>
              <a:t>Professores orientadores;</a:t>
            </a:r>
          </a:p>
          <a:p>
            <a:pPr marL="857250" indent="-857250" algn="just">
              <a:buFont typeface="Wingdings" panose="05000000000000000000" pitchFamily="2" charset="2"/>
              <a:buChar char="ü"/>
            </a:pPr>
            <a:r>
              <a:rPr lang="pt-BR" sz="3300" dirty="0">
                <a:latin typeface="+mj-lt"/>
              </a:rPr>
              <a:t>Escola – Plano de Mobilização (03 melhores trabalhos)</a:t>
            </a:r>
          </a:p>
          <a:p>
            <a:pPr algn="just"/>
            <a:r>
              <a:rPr lang="pt-BR" sz="3300" dirty="0">
                <a:latin typeface="+mj-lt"/>
              </a:rPr>
              <a:t>Neste ano:</a:t>
            </a:r>
          </a:p>
          <a:p>
            <a:pPr marL="857250" indent="-857250" algn="just">
              <a:buFont typeface="Wingdings" panose="05000000000000000000" pitchFamily="2" charset="2"/>
              <a:buChar char="ü"/>
            </a:pPr>
            <a:r>
              <a:rPr lang="pt-BR" sz="3300" dirty="0">
                <a:latin typeface="+mj-lt"/>
              </a:rPr>
              <a:t>818.317 estudantes, 27.665 professores, 4.049 escolas, em 1.192 municípios e 851.182 trabalhos produzidos em sala de aula.</a:t>
            </a:r>
            <a:br>
              <a:rPr lang="pt-BR" sz="3300" dirty="0">
                <a:latin typeface="+mj-lt"/>
              </a:rPr>
            </a:br>
            <a:br>
              <a:rPr lang="pt-BR" sz="3600" dirty="0">
                <a:latin typeface="+mj-lt"/>
              </a:rPr>
            </a:br>
            <a:endParaRPr lang="pt-BR" sz="3300" dirty="0">
              <a:latin typeface="+mj-lt"/>
            </a:endParaRPr>
          </a:p>
          <a:p>
            <a:pPr marL="857250" indent="-857250" algn="just">
              <a:buFont typeface="Wingdings" panose="05000000000000000000" pitchFamily="2" charset="2"/>
              <a:buChar char="ü"/>
            </a:pPr>
            <a:endParaRPr lang="pt-BR" sz="3300" dirty="0">
              <a:latin typeface="+mj-lt"/>
            </a:endParaRPr>
          </a:p>
          <a:p>
            <a:pPr marL="857250" indent="-857250" algn="just"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568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5EFB26-865E-4A2C-9437-41DFCA918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1274" y="2126512"/>
            <a:ext cx="4986670" cy="2881423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6F7CB87-1C36-430E-BEA5-AB1E488DD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792021"/>
              </p:ext>
            </p:extLst>
          </p:nvPr>
        </p:nvGraphicFramePr>
        <p:xfrm>
          <a:off x="1275907" y="1424763"/>
          <a:ext cx="8814392" cy="4660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613">
                  <a:extLst>
                    <a:ext uri="{9D8B030D-6E8A-4147-A177-3AD203B41FA5}">
                      <a16:colId xmlns:a16="http://schemas.microsoft.com/office/drawing/2014/main" val="313105532"/>
                    </a:ext>
                  </a:extLst>
                </a:gridCol>
                <a:gridCol w="791563">
                  <a:extLst>
                    <a:ext uri="{9D8B030D-6E8A-4147-A177-3AD203B41FA5}">
                      <a16:colId xmlns:a16="http://schemas.microsoft.com/office/drawing/2014/main" val="2833527760"/>
                    </a:ext>
                  </a:extLst>
                </a:gridCol>
                <a:gridCol w="1368746">
                  <a:extLst>
                    <a:ext uri="{9D8B030D-6E8A-4147-A177-3AD203B41FA5}">
                      <a16:colId xmlns:a16="http://schemas.microsoft.com/office/drawing/2014/main" val="3567307286"/>
                    </a:ext>
                  </a:extLst>
                </a:gridCol>
                <a:gridCol w="1368746">
                  <a:extLst>
                    <a:ext uri="{9D8B030D-6E8A-4147-A177-3AD203B41FA5}">
                      <a16:colId xmlns:a16="http://schemas.microsoft.com/office/drawing/2014/main" val="4218272495"/>
                    </a:ext>
                  </a:extLst>
                </a:gridCol>
                <a:gridCol w="1368746">
                  <a:extLst>
                    <a:ext uri="{9D8B030D-6E8A-4147-A177-3AD203B41FA5}">
                      <a16:colId xmlns:a16="http://schemas.microsoft.com/office/drawing/2014/main" val="269904337"/>
                    </a:ext>
                  </a:extLst>
                </a:gridCol>
                <a:gridCol w="1368746">
                  <a:extLst>
                    <a:ext uri="{9D8B030D-6E8A-4147-A177-3AD203B41FA5}">
                      <a16:colId xmlns:a16="http://schemas.microsoft.com/office/drawing/2014/main" val="4128344507"/>
                    </a:ext>
                  </a:extLst>
                </a:gridCol>
                <a:gridCol w="1620232">
                  <a:extLst>
                    <a:ext uri="{9D8B030D-6E8A-4147-A177-3AD203B41FA5}">
                      <a16:colId xmlns:a16="http://schemas.microsoft.com/office/drawing/2014/main" val="484658562"/>
                    </a:ext>
                  </a:extLst>
                </a:gridCol>
              </a:tblGrid>
              <a:tr h="5554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Edição CDR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1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ALUNOS MOBILIZADOS</a:t>
                      </a:r>
                      <a:endParaRPr lang="pt-BR" sz="1600" b="0" i="1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PROFESSORES MOBILIZADOS</a:t>
                      </a:r>
                      <a:endParaRPr lang="pt-BR" sz="1600" b="0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ESCOLAS MOBILIZADAS</a:t>
                      </a:r>
                      <a:endParaRPr lang="pt-BR" sz="1600" b="0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MUNICÍPIOS MOBILIZADOS</a:t>
                      </a:r>
                      <a:endParaRPr lang="pt-BR" sz="1600" b="0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TOTAL DE TRABALHOS PRODUZIDOS</a:t>
                      </a:r>
                      <a:endParaRPr lang="pt-BR" sz="1600" b="0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extLst>
                  <a:ext uri="{0D108BD9-81ED-4DB2-BD59-A6C34878D82A}">
                    <a16:rowId xmlns:a16="http://schemas.microsoft.com/office/drawing/2014/main" val="2496764774"/>
                  </a:ext>
                </a:extLst>
              </a:tr>
              <a:tr h="3267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1º CDR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2007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109.193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3.824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844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116.226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extLst>
                  <a:ext uri="{0D108BD9-81ED-4DB2-BD59-A6C34878D82A}">
                    <a16:rowId xmlns:a16="http://schemas.microsoft.com/office/drawing/2014/main" val="1443193374"/>
                  </a:ext>
                </a:extLst>
              </a:tr>
              <a:tr h="3267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2º CDR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2008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361.734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12.060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2.878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964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254.138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extLst>
                  <a:ext uri="{0D108BD9-81ED-4DB2-BD59-A6C34878D82A}">
                    <a16:rowId xmlns:a16="http://schemas.microsoft.com/office/drawing/2014/main" val="696050561"/>
                  </a:ext>
                </a:extLst>
              </a:tr>
              <a:tr h="3267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3º CDR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2009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147.228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5.938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1.118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608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104.245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extLst>
                  <a:ext uri="{0D108BD9-81ED-4DB2-BD59-A6C34878D82A}">
                    <a16:rowId xmlns:a16="http://schemas.microsoft.com/office/drawing/2014/main" val="1027906640"/>
                  </a:ext>
                </a:extLst>
              </a:tr>
              <a:tr h="3267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4º CDR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2010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188.666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6.042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1.083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536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141.905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extLst>
                  <a:ext uri="{0D108BD9-81ED-4DB2-BD59-A6C34878D82A}">
                    <a16:rowId xmlns:a16="http://schemas.microsoft.com/office/drawing/2014/main" val="3002242207"/>
                  </a:ext>
                </a:extLst>
              </a:tr>
              <a:tr h="3267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5º CDR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2011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206.507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7.702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1.321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690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148.726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extLst>
                  <a:ext uri="{0D108BD9-81ED-4DB2-BD59-A6C34878D82A}">
                    <a16:rowId xmlns:a16="http://schemas.microsoft.com/office/drawing/2014/main" val="1585241590"/>
                  </a:ext>
                </a:extLst>
              </a:tr>
              <a:tr h="3267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6º CDR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2014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196.082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6.909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1.223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573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158.575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extLst>
                  <a:ext uri="{0D108BD9-81ED-4DB2-BD59-A6C34878D82A}">
                    <a16:rowId xmlns:a16="http://schemas.microsoft.com/office/drawing/2014/main" val="4294875342"/>
                  </a:ext>
                </a:extLst>
              </a:tr>
              <a:tr h="3267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7º CDR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2015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468.853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17.291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2.520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1.136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346.414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extLst>
                  <a:ext uri="{0D108BD9-81ED-4DB2-BD59-A6C34878D82A}">
                    <a16:rowId xmlns:a16="http://schemas.microsoft.com/office/drawing/2014/main" val="3284784916"/>
                  </a:ext>
                </a:extLst>
              </a:tr>
              <a:tr h="3267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8º CDR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2016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343.058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14.076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1.504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772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269.255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extLst>
                  <a:ext uri="{0D108BD9-81ED-4DB2-BD59-A6C34878D82A}">
                    <a16:rowId xmlns:a16="http://schemas.microsoft.com/office/drawing/2014/main" val="1701389491"/>
                  </a:ext>
                </a:extLst>
              </a:tr>
              <a:tr h="3267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9ºCDR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2017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404.744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13.708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1.937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687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332.007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extLst>
                  <a:ext uri="{0D108BD9-81ED-4DB2-BD59-A6C34878D82A}">
                    <a16:rowId xmlns:a16="http://schemas.microsoft.com/office/drawing/2014/main" val="2586993315"/>
                  </a:ext>
                </a:extLst>
              </a:tr>
              <a:tr h="3267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10º CDR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2018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610.679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21.435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2.994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1.020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520.222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extLst>
                  <a:ext uri="{0D108BD9-81ED-4DB2-BD59-A6C34878D82A}">
                    <a16:rowId xmlns:a16="http://schemas.microsoft.com/office/drawing/2014/main" val="101563371"/>
                  </a:ext>
                </a:extLst>
              </a:tr>
              <a:tr h="3267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11º CDR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2019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818.317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27.665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4.100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1.192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851.182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extLst>
                  <a:ext uri="{0D108BD9-81ED-4DB2-BD59-A6C34878D82A}">
                    <a16:rowId xmlns:a16="http://schemas.microsoft.com/office/drawing/2014/main" val="1361355234"/>
                  </a:ext>
                </a:extLst>
              </a:tr>
              <a:tr h="3267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TOTAL</a:t>
                      </a:r>
                      <a:endParaRPr lang="pt-BR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3.855.061</a:t>
                      </a:r>
                      <a:endParaRPr lang="pt-BR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136.650</a:t>
                      </a:r>
                      <a:endParaRPr lang="pt-BR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21.522</a:t>
                      </a:r>
                      <a:endParaRPr lang="pt-BR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8.378</a:t>
                      </a:r>
                      <a:endParaRPr lang="pt-BR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3.242.895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7" marR="8007" marT="8007" marB="0" anchor="ctr"/>
                </a:tc>
                <a:extLst>
                  <a:ext uri="{0D108BD9-81ED-4DB2-BD59-A6C34878D82A}">
                    <a16:rowId xmlns:a16="http://schemas.microsoft.com/office/drawing/2014/main" val="2563624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36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D78E0-0432-459E-824F-FC9822615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3034" y="590735"/>
            <a:ext cx="4385931" cy="950985"/>
          </a:xfrm>
        </p:spPr>
        <p:txBody>
          <a:bodyPr>
            <a:noAutofit/>
          </a:bodyPr>
          <a:lstStyle/>
          <a:p>
            <a:r>
              <a:rPr lang="pt-BR" sz="5400" b="1" dirty="0"/>
              <a:t>O Pará no CDR: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CFB4AB9-0643-47C1-8150-73434B9D3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153480"/>
              </p:ext>
            </p:extLst>
          </p:nvPr>
        </p:nvGraphicFramePr>
        <p:xfrm>
          <a:off x="971106" y="1568301"/>
          <a:ext cx="10249786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4884">
                  <a:extLst>
                    <a:ext uri="{9D8B030D-6E8A-4147-A177-3AD203B41FA5}">
                      <a16:colId xmlns:a16="http://schemas.microsoft.com/office/drawing/2014/main" val="1452029139"/>
                    </a:ext>
                  </a:extLst>
                </a:gridCol>
                <a:gridCol w="1398365">
                  <a:extLst>
                    <a:ext uri="{9D8B030D-6E8A-4147-A177-3AD203B41FA5}">
                      <a16:colId xmlns:a16="http://schemas.microsoft.com/office/drawing/2014/main" val="1900392447"/>
                    </a:ext>
                  </a:extLst>
                </a:gridCol>
                <a:gridCol w="1957940">
                  <a:extLst>
                    <a:ext uri="{9D8B030D-6E8A-4147-A177-3AD203B41FA5}">
                      <a16:colId xmlns:a16="http://schemas.microsoft.com/office/drawing/2014/main" val="3483251613"/>
                    </a:ext>
                  </a:extLst>
                </a:gridCol>
                <a:gridCol w="2784297">
                  <a:extLst>
                    <a:ext uri="{9D8B030D-6E8A-4147-A177-3AD203B41FA5}">
                      <a16:colId xmlns:a16="http://schemas.microsoft.com/office/drawing/2014/main" val="2481495566"/>
                    </a:ext>
                  </a:extLst>
                </a:gridCol>
                <a:gridCol w="3044300">
                  <a:extLst>
                    <a:ext uri="{9D8B030D-6E8A-4147-A177-3AD203B41FA5}">
                      <a16:colId xmlns:a16="http://schemas.microsoft.com/office/drawing/2014/main" val="1121765520"/>
                    </a:ext>
                  </a:extLst>
                </a:gridCol>
              </a:tblGrid>
              <a:tr h="319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Edição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Categoria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Ano escolar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Aluno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Escola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3775113"/>
                  </a:ext>
                </a:extLst>
              </a:tr>
              <a:tr h="638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2008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Desenho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1º ao 4º do fundamental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Ervylin Alves Nunes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EMEF Arnaldo Manoel Fernandes - Paragominas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2011092"/>
                  </a:ext>
                </a:extLst>
              </a:tr>
              <a:tr h="638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2014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Redação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3º ano do ensino médio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Laura Caroline Ferreira Cardoso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Dom Ângelo Frozi - Barcarena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6438685"/>
                  </a:ext>
                </a:extLst>
              </a:tr>
              <a:tr h="638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2017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Desenho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3º ano do fundamental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Laura Menezes da Costa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Equipe Cristal - Belém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3831405"/>
                  </a:ext>
                </a:extLst>
              </a:tr>
              <a:tr h="638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2017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Redação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6º ano do fundamental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João Guilherme Juarez Peres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Equipe Integrado - Belém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6732748"/>
                  </a:ext>
                </a:extLst>
              </a:tr>
              <a:tr h="638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2018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Redação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2º ano do ensino médio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Naira Jaques de Almeida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Sistema Equipe - Ananindeua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7601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27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C76A8-F9E7-4979-A94A-7E68E1148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7576" y="808074"/>
            <a:ext cx="7006857" cy="1930365"/>
          </a:xfrm>
        </p:spPr>
        <p:txBody>
          <a:bodyPr>
            <a:normAutofit fontScale="90000"/>
          </a:bodyPr>
          <a:lstStyle/>
          <a:p>
            <a:pPr algn="just"/>
            <a:br>
              <a:rPr lang="pt-BR" dirty="0"/>
            </a:br>
            <a:r>
              <a:rPr lang="pt-BR" sz="4900" dirty="0"/>
              <a:t>E em 2019, como premiada no Pará, na categoria redação: </a:t>
            </a:r>
            <a:br>
              <a:rPr lang="pt-BR" sz="4900" dirty="0"/>
            </a:br>
            <a:r>
              <a:rPr lang="pt-BR" sz="4900" dirty="0"/>
              <a:t>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939233-D229-4DAD-913B-3E74F7AEB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7159" y="2512217"/>
            <a:ext cx="9374820" cy="3537709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pt-BR" sz="4000" b="1" dirty="0"/>
              <a:t>SUZANA SANTOS DOS SANTOS</a:t>
            </a:r>
            <a:r>
              <a:rPr lang="pt-BR" sz="4000" dirty="0"/>
              <a:t>, aluna do 3° ano do ensino médio do Escola E. E. F. Prof. Jorge Raposo.</a:t>
            </a:r>
          </a:p>
          <a:p>
            <a:pPr algn="just">
              <a:spcAft>
                <a:spcPts val="600"/>
              </a:spcAft>
            </a:pPr>
            <a:r>
              <a:rPr lang="pt-BR" sz="4000" dirty="0"/>
              <a:t>E </a:t>
            </a:r>
            <a:r>
              <a:rPr lang="pt-BR" sz="4000" b="1" dirty="0"/>
              <a:t>JEANE KARLA PIRES DOS SANTOS</a:t>
            </a:r>
            <a:r>
              <a:rPr lang="pt-BR" sz="4000" dirty="0"/>
              <a:t>,</a:t>
            </a:r>
            <a:r>
              <a:rPr lang="pt-BR" sz="4000" b="1" dirty="0"/>
              <a:t> </a:t>
            </a:r>
            <a:r>
              <a:rPr lang="pt-BR" sz="4000" dirty="0"/>
              <a:t>sua professora orientadora.</a:t>
            </a:r>
          </a:p>
        </p:txBody>
      </p:sp>
      <p:pic>
        <p:nvPicPr>
          <p:cNvPr id="3074" name="Picture 2" descr="Resultado de imagem para emoji premio">
            <a:extLst>
              <a:ext uri="{FF2B5EF4-FFF2-40B4-BE49-F238E27FC236}">
                <a16:creationId xmlns:a16="http://schemas.microsoft.com/office/drawing/2014/main" id="{EC9C947D-A470-4E34-8D69-D381C87B0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48" y="2665557"/>
            <a:ext cx="1880618" cy="146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m para emoji papel escrito">
            <a:extLst>
              <a:ext uri="{FF2B5EF4-FFF2-40B4-BE49-F238E27FC236}">
                <a16:creationId xmlns:a16="http://schemas.microsoft.com/office/drawing/2014/main" id="{113EBA4C-479A-4B1B-8E07-7EFEACCDB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63" y="907333"/>
            <a:ext cx="910585" cy="97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sultado de imagem para emoji premio">
            <a:extLst>
              <a:ext uri="{FF2B5EF4-FFF2-40B4-BE49-F238E27FC236}">
                <a16:creationId xmlns:a16="http://schemas.microsoft.com/office/drawing/2014/main" id="{3EB8A399-742A-4BEA-AE2A-6B72A0B3C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48" y="4357741"/>
            <a:ext cx="1880618" cy="146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9650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406</Words>
  <Application>Microsoft Office PowerPoint</Application>
  <PresentationFormat>Widescreen</PresentationFormat>
  <Paragraphs>145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. </vt:lpstr>
      <vt:lpstr>  </vt:lpstr>
      <vt:lpstr>Apresentação do PowerPoint</vt:lpstr>
      <vt:lpstr>O Pará no CDR:</vt:lpstr>
      <vt:lpstr> E em 2019, como premiada no Pará, na categoria redação: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Morais De Paula</dc:creator>
  <cp:lastModifiedBy>Wanaia Tomé de Nazaré Almeida</cp:lastModifiedBy>
  <cp:revision>25</cp:revision>
  <dcterms:created xsi:type="dcterms:W3CDTF">2019-12-05T13:10:22Z</dcterms:created>
  <dcterms:modified xsi:type="dcterms:W3CDTF">2019-12-06T18:18:26Z</dcterms:modified>
</cp:coreProperties>
</file>