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319" r:id="rId5"/>
    <p:sldId id="320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72" r:id="rId14"/>
    <p:sldId id="273" r:id="rId15"/>
    <p:sldId id="274" r:id="rId16"/>
    <p:sldId id="317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60" autoAdjust="0"/>
    <p:restoredTop sz="94660"/>
  </p:normalViewPr>
  <p:slideViewPr>
    <p:cSldViewPr snapToGrid="0">
      <p:cViewPr varScale="1">
        <p:scale>
          <a:sx n="52" d="100"/>
          <a:sy n="52" d="100"/>
        </p:scale>
        <p:origin x="108" y="30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8"/>
            <a:ext cx="12193922" cy="685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475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28/02/2020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7007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28/02/2020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4977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28/02/2020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842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28/02/2020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9600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28/02/2020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8234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28/02/2020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8667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28/02/2020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5867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28/02/2020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217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28/02/2020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154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28/02/2020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423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7C14E-9AA3-40E0-BA2F-8ABEB8D63F17}" type="datetimeFigureOut">
              <a:rPr lang="pt-BR" smtClean="0"/>
              <a:t>28/02/2020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9718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leandro.Alves@cgu.gov.br" TargetMode="External"/><Relationship Id="rId2" Type="http://schemas.openxmlformats.org/officeDocument/2006/relationships/hyperlink" Target="mailto:cguto@cgu.gov.b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leis/L6932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604026" y="2188203"/>
            <a:ext cx="10805002" cy="84914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800" b="1" dirty="0">
                <a:latin typeface="+mn-lt"/>
              </a:rPr>
              <a:t>Acumulação de trabalhos e residência médica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472108" y="4512143"/>
            <a:ext cx="755409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Leandro Alves</a:t>
            </a:r>
          </a:p>
          <a:p>
            <a:pPr algn="ctr"/>
            <a:r>
              <a:rPr lang="en-US" sz="2000" b="1" dirty="0"/>
              <a:t>Auditor Federal de </a:t>
            </a:r>
            <a:r>
              <a:rPr lang="en-US" sz="2000" b="1" dirty="0" err="1"/>
              <a:t>Finanças</a:t>
            </a:r>
            <a:r>
              <a:rPr lang="en-US" sz="2000" b="1" dirty="0"/>
              <a:t> e </a:t>
            </a:r>
            <a:r>
              <a:rPr lang="en-US" sz="2000" b="1" dirty="0" err="1"/>
              <a:t>Controle</a:t>
            </a:r>
            <a:endParaRPr lang="en-US" sz="2000" b="1" dirty="0"/>
          </a:p>
          <a:p>
            <a:pPr algn="ctr"/>
            <a:r>
              <a:rPr lang="en-US" sz="2000" b="1" dirty="0"/>
              <a:t>Controladoria Regional da União no Estado do Tocantins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Palmas/TO, 02 de </a:t>
            </a:r>
            <a:r>
              <a:rPr lang="en-US" sz="2000" b="1" dirty="0" err="1"/>
              <a:t>março</a:t>
            </a:r>
            <a:r>
              <a:rPr lang="en-US" sz="2000" b="1" dirty="0"/>
              <a:t> de 2020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50808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FBCE718-A7FA-44CB-A346-B1B5BC63D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Art. 1º O </a:t>
            </a:r>
            <a:r>
              <a:rPr lang="pt-BR" b="1" dirty="0"/>
              <a:t>plantão presencial </a:t>
            </a:r>
            <a:r>
              <a:rPr lang="pt-BR" dirty="0"/>
              <a:t>do Médico Residente sob supervisão de preceptor capacitado é a única modalidade de plantão reconhecida pela Comissão Nacional de Residência Médica.</a:t>
            </a:r>
          </a:p>
          <a:p>
            <a:r>
              <a:rPr lang="pt-BR" dirty="0"/>
              <a:t>Art. 2º Consideram-se irregulares, no âmbito do programa de residência médica, outras modalidades de plantão, incluindo os de sobreaviso, a distância, acompanhados ou não por preceptores.</a:t>
            </a:r>
          </a:p>
          <a:p>
            <a:r>
              <a:rPr lang="pt-BR" dirty="0"/>
              <a:t>Parágrafo único. A irregularidade descrita no caput enseja a </a:t>
            </a:r>
            <a:r>
              <a:rPr lang="pt-BR" b="1" dirty="0"/>
              <a:t>restituição dos valores </a:t>
            </a:r>
            <a:r>
              <a:rPr lang="pt-BR" dirty="0"/>
              <a:t>recebidos a título de bolsa no período em que se der o plantão irregular, sem prejuízo de outras medidas cabíveis, nos termos da legislação aplicável.</a:t>
            </a:r>
          </a:p>
          <a:p>
            <a:endParaRPr lang="pt-BR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B862F0CD-FA24-49C9-8572-358A16E63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5068"/>
            <a:ext cx="10515600" cy="67562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Resolução CNRM nº 4/2010</a:t>
            </a:r>
            <a:br>
              <a:rPr lang="pt-BR" sz="3600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0606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A4C38C-B2DC-4F0E-B507-105505664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0931"/>
            <a:ext cx="10515600" cy="626998"/>
          </a:xfrm>
        </p:spPr>
        <p:txBody>
          <a:bodyPr>
            <a:noAutofit/>
          </a:bodyPr>
          <a:lstStyle/>
          <a:p>
            <a:pPr algn="ctr"/>
            <a:r>
              <a:rPr lang="pt-BR" altLang="pt-BR" sz="4000" b="1" dirty="0"/>
              <a:t>Regimento da Comissão de Residência Médica – Resolução nº 12/2010</a:t>
            </a:r>
            <a:br>
              <a:rPr lang="pt-BR" altLang="pt-BR" sz="4000" b="1" dirty="0"/>
            </a:br>
            <a:endParaRPr lang="pt-BR" sz="40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EB62CBC-52DB-42F0-9135-77CAA40E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6669"/>
            <a:ext cx="10515600" cy="3900294"/>
          </a:xfrm>
        </p:spPr>
        <p:txBody>
          <a:bodyPr>
            <a:normAutofit/>
          </a:bodyPr>
          <a:lstStyle/>
          <a:p>
            <a:pPr marL="0" indent="0" algn="just">
              <a:buClr>
                <a:schemeClr val="tx1"/>
              </a:buClr>
              <a:buNone/>
              <a:defRPr/>
            </a:pPr>
            <a:r>
              <a:rPr lang="pt-BR" sz="3200" dirty="0"/>
              <a:t>Art. 16. Os residentes estarão sujeitos às seguintes sanções disciplinares: </a:t>
            </a:r>
          </a:p>
          <a:p>
            <a:pPr marL="0" indent="0" algn="just">
              <a:buClr>
                <a:schemeClr val="tx1"/>
              </a:buClr>
              <a:buNone/>
              <a:defRPr/>
            </a:pPr>
            <a:r>
              <a:rPr lang="pt-BR" sz="3200" dirty="0"/>
              <a:t>IV - Aplicar-se-á a penalidade de EXCLUSÃO ao Residente que: a) Reincidir em falta grave; b) Não comparecer as atividades do PRM, sem justificativa, por 3 (três) dias consecutivos ou 15 (quinze) dias intercalados no período de seis meses;</a:t>
            </a:r>
          </a:p>
          <a:p>
            <a:pPr marL="0" indent="0" algn="just">
              <a:buClr>
                <a:schemeClr val="tx1"/>
              </a:buClr>
              <a:buNone/>
              <a:defRPr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602910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E6A29F-F664-4D51-A5EC-D813531A4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8624"/>
            <a:ext cx="10515600" cy="642064"/>
          </a:xfrm>
        </p:spPr>
        <p:txBody>
          <a:bodyPr>
            <a:normAutofit fontScale="90000"/>
          </a:bodyPr>
          <a:lstStyle/>
          <a:p>
            <a:pPr algn="ctr"/>
            <a:br>
              <a:rPr lang="pt-BR" altLang="pt-BR" sz="8800" b="1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0336F34-7034-4BFA-AEE2-E5D040680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§ 1º. Serão consideradas condições agravantes que podem causar ampliação das penalidades: </a:t>
            </a:r>
          </a:p>
          <a:p>
            <a:r>
              <a:rPr lang="pt-BR" dirty="0"/>
              <a:t>a) Reincidência; </a:t>
            </a:r>
          </a:p>
          <a:p>
            <a:r>
              <a:rPr lang="pt-BR" dirty="0"/>
              <a:t>b) </a:t>
            </a:r>
            <a:r>
              <a:rPr lang="pt-BR" b="1" dirty="0"/>
              <a:t>Ação intencional ou má fé; </a:t>
            </a:r>
          </a:p>
          <a:p>
            <a:r>
              <a:rPr lang="pt-BR" dirty="0"/>
              <a:t>c) </a:t>
            </a:r>
            <a:r>
              <a:rPr lang="pt-BR" b="1" dirty="0"/>
              <a:t>Ação premeditada; </a:t>
            </a:r>
          </a:p>
          <a:p>
            <a:r>
              <a:rPr lang="pt-BR" dirty="0"/>
              <a:t>d) Alegação de desconhecimento das normas do Serviço ou alegação de desconhecimento do Regimento Interno da COREME;</a:t>
            </a:r>
          </a:p>
        </p:txBody>
      </p:sp>
    </p:spTree>
    <p:extLst>
      <p:ext uri="{BB962C8B-B14F-4D97-AF65-F5344CB8AC3E}">
        <p14:creationId xmlns:p14="http://schemas.microsoft.com/office/powerpoint/2010/main" val="973560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4C2EC7-694E-4286-9F5D-A174D5297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5" y="1208015"/>
            <a:ext cx="10515600" cy="851789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b="1" dirty="0">
                <a:latin typeface="+mn-lt"/>
              </a:rPr>
              <a:t>Acumulação Residência médica e outros</a:t>
            </a:r>
            <a:br>
              <a:rPr lang="pt-BR" b="1" dirty="0"/>
            </a:br>
            <a:endParaRPr lang="pt-BR" dirty="0"/>
          </a:p>
        </p:txBody>
      </p:sp>
      <p:grpSp>
        <p:nvGrpSpPr>
          <p:cNvPr id="4" name="Agrupar 7">
            <a:extLst>
              <a:ext uri="{FF2B5EF4-FFF2-40B4-BE49-F238E27FC236}">
                <a16:creationId xmlns:a16="http://schemas.microsoft.com/office/drawing/2014/main" id="{2FF893BC-FEA6-4AD6-88EE-2210A4C4A2F5}"/>
              </a:ext>
            </a:extLst>
          </p:cNvPr>
          <p:cNvGrpSpPr/>
          <p:nvPr/>
        </p:nvGrpSpPr>
        <p:grpSpPr>
          <a:xfrm>
            <a:off x="4108173" y="2946167"/>
            <a:ext cx="3975653" cy="1954380"/>
            <a:chOff x="2133600" y="1523999"/>
            <a:chExt cx="1828800" cy="1016000"/>
          </a:xfrm>
        </p:grpSpPr>
        <p:sp>
          <p:nvSpPr>
            <p:cNvPr id="5" name="Retângulo: Cantos Arredondados 4">
              <a:extLst>
                <a:ext uri="{FF2B5EF4-FFF2-40B4-BE49-F238E27FC236}">
                  <a16:creationId xmlns:a16="http://schemas.microsoft.com/office/drawing/2014/main" id="{3902F04F-BF4D-412C-BC4E-ACF99C657009}"/>
                </a:ext>
              </a:extLst>
            </p:cNvPr>
            <p:cNvSpPr/>
            <p:nvPr/>
          </p:nvSpPr>
          <p:spPr>
            <a:xfrm>
              <a:off x="2133600" y="1523999"/>
              <a:ext cx="1828800" cy="1016000"/>
            </a:xfrm>
            <a:prstGeom prst="roundRect">
              <a:avLst/>
            </a:prstGeom>
            <a:solidFill>
              <a:srgbClr val="5B9BD5">
                <a:tint val="60000"/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</p:sp>
        <p:sp>
          <p:nvSpPr>
            <p:cNvPr id="6" name="Retângulo: Cantos Arredondados 4">
              <a:extLst>
                <a:ext uri="{FF2B5EF4-FFF2-40B4-BE49-F238E27FC236}">
                  <a16:creationId xmlns:a16="http://schemas.microsoft.com/office/drawing/2014/main" id="{DD1A00C5-D54E-433C-B8F5-D1E37C7B732D}"/>
                </a:ext>
              </a:extLst>
            </p:cNvPr>
            <p:cNvSpPr txBox="1"/>
            <p:nvPr/>
          </p:nvSpPr>
          <p:spPr>
            <a:xfrm>
              <a:off x="2183195" y="1573596"/>
              <a:ext cx="1729606" cy="91680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marL="0" marR="0" lvl="0" indent="0" algn="ctr" defTabSz="1289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4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Jurisprudência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33874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65590D-3E35-4891-B8CD-A6A0B15D6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6403"/>
            <a:ext cx="10515600" cy="873653"/>
          </a:xfrm>
        </p:spPr>
        <p:txBody>
          <a:bodyPr>
            <a:normAutofit fontScale="90000"/>
          </a:bodyPr>
          <a:lstStyle/>
          <a:p>
            <a:pPr>
              <a:lnSpc>
                <a:spcPct val="75000"/>
              </a:lnSpc>
            </a:pPr>
            <a:r>
              <a:rPr lang="pt-BR" altLang="pt-BR" sz="4000" b="1" dirty="0"/>
              <a:t>Tribunal Regional Federal – Apelação Criminal nº 5001155-13.2015.4.04.7102/RS</a:t>
            </a:r>
            <a:br>
              <a:rPr lang="pt-BR" altLang="pt-BR" sz="8800" b="1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EAB9B13-2442-4F7D-A533-C549302BF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3991"/>
            <a:ext cx="10675776" cy="3862971"/>
          </a:xfrm>
        </p:spPr>
        <p:txBody>
          <a:bodyPr>
            <a:normAutofit/>
          </a:bodyPr>
          <a:lstStyle/>
          <a:p>
            <a:r>
              <a:rPr lang="pt-BR" sz="3200" dirty="0"/>
              <a:t>TRF aceitou o argumento do MPF que qualificou réu que registrava indevidamente a presença (assinava a folha de ponto e não comparecia ao local de trabalho) como estelionato, artigo 171 do Código Penal.</a:t>
            </a:r>
          </a:p>
          <a:p>
            <a:r>
              <a:rPr lang="pt-BR" sz="3200" dirty="0"/>
              <a:t>Para o MPF existe a vantagem ilícita e o prejuízo alheio.</a:t>
            </a:r>
          </a:p>
        </p:txBody>
      </p:sp>
    </p:spTree>
    <p:extLst>
      <p:ext uri="{BB962C8B-B14F-4D97-AF65-F5344CB8AC3E}">
        <p14:creationId xmlns:p14="http://schemas.microsoft.com/office/powerpoint/2010/main" val="37372592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55DA55-3CD7-4688-A39C-A458CDA0C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1846"/>
            <a:ext cx="10515600" cy="658842"/>
          </a:xfrm>
        </p:spPr>
        <p:txBody>
          <a:bodyPr>
            <a:normAutofit fontScale="90000"/>
          </a:bodyPr>
          <a:lstStyle/>
          <a:p>
            <a:r>
              <a:rPr lang="pt-BR" altLang="pt-BR" sz="3600" b="1" dirty="0">
                <a:latin typeface="+mn-lt"/>
              </a:rPr>
              <a:t>Relatório CGU – Principais constatações</a:t>
            </a:r>
            <a:br>
              <a:rPr lang="pt-BR" altLang="pt-BR" sz="8800" b="1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A500C1-4C8F-4C73-B3A0-2456A3E12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Fragilidades no controle de frequência do Programa de Residência Médica;</a:t>
            </a:r>
          </a:p>
          <a:p>
            <a:endParaRPr lang="pt-BR" b="1" dirty="0"/>
          </a:p>
          <a:p>
            <a:r>
              <a:rPr lang="pt-BR" b="1" dirty="0"/>
              <a:t>Descumprimento da carga horária semanal estabelecida pela Lei de Residência Médica – </a:t>
            </a:r>
            <a:r>
              <a:rPr lang="pt-BR" dirty="0"/>
              <a:t>Fiscalização in loco que 5 dos 18 médicos não estavam na unidade de saúde quando deveriam estar</a:t>
            </a:r>
          </a:p>
          <a:p>
            <a:endParaRPr lang="pt-BR" dirty="0"/>
          </a:p>
          <a:p>
            <a:r>
              <a:rPr lang="pt-BR" b="1" dirty="0"/>
              <a:t>Pagamentos indevidos das bolsas de estudos do Programa de Residência Médica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9564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1BAEAB3-FB12-4FA3-8B93-A2CD4342E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dirty="0"/>
              <a:t>Obrigado!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C4CA969-8F72-412F-8136-E691C4770E66}"/>
              </a:ext>
            </a:extLst>
          </p:cNvPr>
          <p:cNvSpPr txBox="1"/>
          <p:nvPr/>
        </p:nvSpPr>
        <p:spPr>
          <a:xfrm>
            <a:off x="5637402" y="2973897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1B653E8-7289-4639-A026-C264D578F60A}"/>
              </a:ext>
            </a:extLst>
          </p:cNvPr>
          <p:cNvSpPr txBox="1"/>
          <p:nvPr/>
        </p:nvSpPr>
        <p:spPr>
          <a:xfrm>
            <a:off x="5637402" y="2973897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AAFC83D-65CF-4914-B39C-E5F30470BD35}"/>
              </a:ext>
            </a:extLst>
          </p:cNvPr>
          <p:cNvSpPr txBox="1"/>
          <p:nvPr/>
        </p:nvSpPr>
        <p:spPr>
          <a:xfrm>
            <a:off x="4110605" y="3241966"/>
            <a:ext cx="39679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hlinkClick r:id="rId2"/>
              </a:rPr>
              <a:t>cguto@cgu.gov.br</a:t>
            </a:r>
            <a:endParaRPr lang="pt-BR" dirty="0"/>
          </a:p>
          <a:p>
            <a:pPr algn="ctr"/>
            <a:r>
              <a:rPr lang="pt-BR" dirty="0">
                <a:hlinkClick r:id="rId3"/>
              </a:rPr>
              <a:t>leandro.alves@cgu.gov.br</a:t>
            </a:r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dirty="0"/>
              <a:t>(63) 3232-9350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11FB6AE8-C666-427D-A5F1-FDD91BB7C7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1326" y="5143500"/>
            <a:ext cx="668655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001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6155D3-0D3D-4C0C-98DF-A35120BCA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308" y="1094967"/>
            <a:ext cx="10515600" cy="1325563"/>
          </a:xfrm>
        </p:spPr>
        <p:txBody>
          <a:bodyPr>
            <a:normAutofit/>
          </a:bodyPr>
          <a:lstStyle/>
          <a:p>
            <a:pPr algn="ctr"/>
            <a:br>
              <a:rPr lang="pt-BR" b="1" dirty="0"/>
            </a:br>
            <a:endParaRPr lang="pt-BR" dirty="0"/>
          </a:p>
        </p:txBody>
      </p:sp>
      <p:grpSp>
        <p:nvGrpSpPr>
          <p:cNvPr id="4" name="Agrupar 7">
            <a:extLst>
              <a:ext uri="{FF2B5EF4-FFF2-40B4-BE49-F238E27FC236}">
                <a16:creationId xmlns:a16="http://schemas.microsoft.com/office/drawing/2014/main" id="{66CE2E0C-1C18-481E-AA54-5ACED9ADD39F}"/>
              </a:ext>
            </a:extLst>
          </p:cNvPr>
          <p:cNvGrpSpPr/>
          <p:nvPr/>
        </p:nvGrpSpPr>
        <p:grpSpPr>
          <a:xfrm>
            <a:off x="3834286" y="2929389"/>
            <a:ext cx="3975653" cy="1954380"/>
            <a:chOff x="2133600" y="1523999"/>
            <a:chExt cx="1828800" cy="1016000"/>
          </a:xfrm>
        </p:grpSpPr>
        <p:sp>
          <p:nvSpPr>
            <p:cNvPr id="5" name="Retângulo: Cantos Arredondados 4">
              <a:extLst>
                <a:ext uri="{FF2B5EF4-FFF2-40B4-BE49-F238E27FC236}">
                  <a16:creationId xmlns:a16="http://schemas.microsoft.com/office/drawing/2014/main" id="{3956E056-9FE2-4B45-A987-168C0D3A30B6}"/>
                </a:ext>
              </a:extLst>
            </p:cNvPr>
            <p:cNvSpPr/>
            <p:nvPr/>
          </p:nvSpPr>
          <p:spPr>
            <a:xfrm>
              <a:off x="2133600" y="1523999"/>
              <a:ext cx="1828800" cy="10160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Retângulo: Cantos Arredondados 4">
              <a:extLst>
                <a:ext uri="{FF2B5EF4-FFF2-40B4-BE49-F238E27FC236}">
                  <a16:creationId xmlns:a16="http://schemas.microsoft.com/office/drawing/2014/main" id="{5532F937-3797-42EE-B88C-E403808393D9}"/>
                </a:ext>
              </a:extLst>
            </p:cNvPr>
            <p:cNvSpPr txBox="1"/>
            <p:nvPr/>
          </p:nvSpPr>
          <p:spPr>
            <a:xfrm>
              <a:off x="2183195" y="1573596"/>
              <a:ext cx="1729606" cy="9168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marL="0" lvl="0" indent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4400" kern="1200" dirty="0"/>
                <a:t>Conceitos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50736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4141BA-DFDE-4C3D-AB2B-9FD3BB172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001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altLang="pt-BR" sz="3200" b="1" dirty="0">
                <a:latin typeface="+mn-lt"/>
              </a:rPr>
              <a:t>Conceitos - Legislação</a:t>
            </a:r>
            <a:endParaRPr lang="pt-BR" sz="3200" b="1" dirty="0">
              <a:latin typeface="+mn-lt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BC9ADF0-D6C7-46DF-BAC7-5ED070549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Lei 6.932/81: Art. 1º - A Residência Médica constitui modalidade de ensino de pós-graduação, destinada a médicos, </a:t>
            </a:r>
            <a:r>
              <a:rPr lang="pt-BR" b="1" dirty="0"/>
              <a:t>sob a forma de cursos de especialização</a:t>
            </a:r>
            <a:r>
              <a:rPr lang="pt-BR" dirty="0"/>
              <a:t>, caracterizada por treinamento em serviço, funcionando sob a responsabilidade de instituições de saúde, universitárias ou não, sob a orientação de profissionais médicos de elevada qualificação ética e profissional.</a:t>
            </a:r>
          </a:p>
          <a:p>
            <a:r>
              <a:rPr lang="pt-BR" dirty="0"/>
              <a:t>Art. 4º § 1</a:t>
            </a:r>
            <a:r>
              <a:rPr lang="pt-BR" u="sng" baseline="30000" dirty="0"/>
              <a:t>o</a:t>
            </a:r>
            <a:r>
              <a:rPr lang="pt-BR" dirty="0"/>
              <a:t>  O médico-residente é filiado ao Regime Geral de Previdência Social - RGPS como contribuinte individual.   </a:t>
            </a:r>
          </a:p>
        </p:txBody>
      </p:sp>
    </p:spTree>
    <p:extLst>
      <p:ext uri="{BB962C8B-B14F-4D97-AF65-F5344CB8AC3E}">
        <p14:creationId xmlns:p14="http://schemas.microsoft.com/office/powerpoint/2010/main" val="4275648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pPr algn="ctr"/>
            <a:r>
              <a:rPr lang="pt-BR" dirty="0">
                <a:latin typeface="+mn-lt"/>
              </a:rPr>
              <a:t>Conceitos – Ministério da Educação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1866A935-29C0-41B9-B5C3-26521F4B5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De acordo com a (</a:t>
            </a:r>
            <a:r>
              <a:rPr lang="pt-BR" dirty="0">
                <a:hlinkClick r:id="rId2"/>
              </a:rPr>
              <a:t>Lei nº 6.932, de 7 de julho de 1981, e atualizações</a:t>
            </a:r>
            <a:r>
              <a:rPr lang="pt-BR" dirty="0"/>
              <a:t>),a Residência Médica “constitui modalidade de ensino de pós graduação, destinada a médicos, sob a forma de cursos de especialização, caracterizada por treinamento em serviço” . O médico residente tem direito a bolsa, cujo valor deverá constar no contrato padrão de matrícula. Contudo, </a:t>
            </a:r>
            <a:r>
              <a:rPr lang="pt-BR" b="1" dirty="0"/>
              <a:t>dada a inexistência de vínculo empregatício </a:t>
            </a:r>
            <a:r>
              <a:rPr lang="pt-BR" dirty="0"/>
              <a:t>do residente com a instituição, não existe o direito ao benefício do 13º salário.</a:t>
            </a:r>
          </a:p>
        </p:txBody>
      </p:sp>
    </p:spTree>
    <p:extLst>
      <p:ext uri="{BB962C8B-B14F-4D97-AF65-F5344CB8AC3E}">
        <p14:creationId xmlns:p14="http://schemas.microsoft.com/office/powerpoint/2010/main" val="1782451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42B474-AE5E-4026-A62E-9307E2004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Conceito – Acumulação de cargo público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4116947-B6CB-4D88-BB25-3CB3DB71B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Art. 37, Inciso XVI, CF: XVI – </a:t>
            </a:r>
            <a:r>
              <a:rPr lang="pt-BR" b="1" u="sng" dirty="0"/>
              <a:t>é vedada a acumulação remunerada de cargos públicos, exceto, quando houver compatibilidade de horários</a:t>
            </a:r>
            <a:r>
              <a:rPr lang="pt-BR" dirty="0"/>
              <a:t>, observado em qualquer caso o disposto no inciso XI:</a:t>
            </a:r>
          </a:p>
          <a:p>
            <a:r>
              <a:rPr lang="pt-BR" dirty="0"/>
              <a:t>a) a de dois cargos de professor;</a:t>
            </a:r>
          </a:p>
          <a:p>
            <a:r>
              <a:rPr lang="pt-BR" dirty="0"/>
              <a:t>b) a de um cargo de professor com outro técnico ou científico; </a:t>
            </a:r>
          </a:p>
          <a:p>
            <a:r>
              <a:rPr lang="pt-BR" dirty="0"/>
              <a:t>c) </a:t>
            </a:r>
            <a:r>
              <a:rPr lang="pt-BR" b="1" u="sng" dirty="0"/>
              <a:t>a de dois cargos ou empregos privativos de profissionais de saúde</a:t>
            </a:r>
            <a:r>
              <a:rPr lang="pt-BR" dirty="0"/>
              <a:t>, com profissões regulamentadas; </a:t>
            </a:r>
          </a:p>
          <a:p>
            <a:r>
              <a:rPr lang="pt-BR" dirty="0">
                <a:solidFill>
                  <a:srgbClr val="FF0000"/>
                </a:solidFill>
              </a:rPr>
              <a:t>NÃO SE APLICA AO RESIDENTE </a:t>
            </a:r>
          </a:p>
        </p:txBody>
      </p:sp>
    </p:spTree>
    <p:extLst>
      <p:ext uri="{BB962C8B-B14F-4D97-AF65-F5344CB8AC3E}">
        <p14:creationId xmlns:p14="http://schemas.microsoft.com/office/powerpoint/2010/main" val="4285824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414E46-F1A2-430D-9DD4-AC6A44CD3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4" y="1098958"/>
            <a:ext cx="10515600" cy="893734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4000" b="1" dirty="0">
                <a:latin typeface="+mn-lt"/>
              </a:rPr>
            </a:br>
            <a:r>
              <a:rPr lang="pt-BR" sz="4000" b="1" dirty="0">
                <a:latin typeface="+mn-lt"/>
              </a:rPr>
              <a:t>Residência Médica</a:t>
            </a:r>
            <a:br>
              <a:rPr lang="pt-BR" b="1" dirty="0"/>
            </a:br>
            <a:endParaRPr lang="pt-BR" dirty="0"/>
          </a:p>
        </p:txBody>
      </p:sp>
      <p:grpSp>
        <p:nvGrpSpPr>
          <p:cNvPr id="4" name="Agrupar 7">
            <a:extLst>
              <a:ext uri="{FF2B5EF4-FFF2-40B4-BE49-F238E27FC236}">
                <a16:creationId xmlns:a16="http://schemas.microsoft.com/office/drawing/2014/main" id="{0076BE2F-611F-47B4-84F2-0177ED5E9B3B}"/>
              </a:ext>
            </a:extLst>
          </p:cNvPr>
          <p:cNvGrpSpPr/>
          <p:nvPr/>
        </p:nvGrpSpPr>
        <p:grpSpPr>
          <a:xfrm>
            <a:off x="3487528" y="2919318"/>
            <a:ext cx="5216944" cy="1954380"/>
            <a:chOff x="2133600" y="1523999"/>
            <a:chExt cx="1828800" cy="1016000"/>
          </a:xfrm>
        </p:grpSpPr>
        <p:sp>
          <p:nvSpPr>
            <p:cNvPr id="5" name="Retângulo: Cantos Arredondados 4">
              <a:extLst>
                <a:ext uri="{FF2B5EF4-FFF2-40B4-BE49-F238E27FC236}">
                  <a16:creationId xmlns:a16="http://schemas.microsoft.com/office/drawing/2014/main" id="{929F0E14-9736-4743-9E2E-B5A8728FD403}"/>
                </a:ext>
              </a:extLst>
            </p:cNvPr>
            <p:cNvSpPr/>
            <p:nvPr/>
          </p:nvSpPr>
          <p:spPr>
            <a:xfrm>
              <a:off x="2133600" y="1523999"/>
              <a:ext cx="1828800" cy="10160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Retângulo: Cantos Arredondados 4">
              <a:extLst>
                <a:ext uri="{FF2B5EF4-FFF2-40B4-BE49-F238E27FC236}">
                  <a16:creationId xmlns:a16="http://schemas.microsoft.com/office/drawing/2014/main" id="{43F2E6A5-0951-4EFD-9A99-0F339DD692D0}"/>
                </a:ext>
              </a:extLst>
            </p:cNvPr>
            <p:cNvSpPr txBox="1"/>
            <p:nvPr/>
          </p:nvSpPr>
          <p:spPr>
            <a:xfrm>
              <a:off x="2183195" y="1573596"/>
              <a:ext cx="1729606" cy="9168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marL="0" lvl="0" indent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4400" kern="1200" dirty="0"/>
                <a:t>Legislação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0414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1F0257-A1AD-4A94-82D6-24DFE6034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365" y="931177"/>
            <a:ext cx="10515600" cy="894447"/>
          </a:xfrm>
        </p:spPr>
        <p:txBody>
          <a:bodyPr>
            <a:normAutofit fontScale="90000"/>
          </a:bodyPr>
          <a:lstStyle/>
          <a:p>
            <a:pPr algn="ctr"/>
            <a:r>
              <a:rPr lang="pt-BR" altLang="pt-BR" sz="3600" b="1" dirty="0">
                <a:latin typeface="+mn-lt"/>
              </a:rPr>
              <a:t>Constituição Federal</a:t>
            </a:r>
            <a:br>
              <a:rPr lang="pt-BR" altLang="pt-BR" sz="8800" b="1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D1D09D8-F3CE-4431-A60C-7CEE7F9AC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Art. 37. A administração pública direta e indireta de qualquer dos Poderes da União, dos Estados, do Distrito Federal e dos Municípios obedecerá aos </a:t>
            </a:r>
            <a:r>
              <a:rPr lang="pt-BR" b="1" u="sng" dirty="0"/>
              <a:t>princípios de legalidade, impessoalidade, moralidade, publicidade e eficiência...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2608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129D81-E656-4E08-AB63-5A56A6443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6345"/>
            <a:ext cx="10515600" cy="734343"/>
          </a:xfrm>
        </p:spPr>
        <p:txBody>
          <a:bodyPr>
            <a:normAutofit fontScale="90000"/>
          </a:bodyPr>
          <a:lstStyle/>
          <a:p>
            <a:pPr algn="ctr"/>
            <a:r>
              <a:rPr lang="pt-BR" altLang="pt-BR" sz="3200" b="1" dirty="0">
                <a:latin typeface="+mn-lt"/>
              </a:rPr>
              <a:t>Lei nº 6.932/81</a:t>
            </a:r>
            <a:br>
              <a:rPr lang="pt-BR" altLang="pt-BR" b="1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1841A3-ED22-4318-A819-318CAE0B6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  Art. 5º - Os programas dos cursos de Residência Médica respeitarão o </a:t>
            </a:r>
            <a:r>
              <a:rPr lang="pt-BR" b="1" dirty="0"/>
              <a:t>máximo de 60 </a:t>
            </a:r>
            <a:r>
              <a:rPr lang="pt-BR" dirty="0"/>
              <a:t>(sessenta) horas semanais, </a:t>
            </a:r>
            <a:r>
              <a:rPr lang="pt-BR" dirty="0" err="1"/>
              <a:t>neIas</a:t>
            </a:r>
            <a:r>
              <a:rPr lang="pt-BR" dirty="0"/>
              <a:t> incluídas um máximo de 24 (vinte e quatro) horas de plantão.</a:t>
            </a:r>
          </a:p>
          <a:p>
            <a:r>
              <a:rPr lang="pt-BR" dirty="0"/>
              <a:t>§ 2º - Os programas dos cursos de Residência Médica compreenderão, num mínimo de 10% (dez por cento) e num máximo de 20% (vinte por cento) de sua carga horária, atividades teórico-práticas, sob a forma de sessões atualizadas, seminários, correlações clínico-patológicas ou outras, de acordo com os programas pré-estabelecidos.</a:t>
            </a:r>
          </a:p>
        </p:txBody>
      </p:sp>
    </p:spTree>
    <p:extLst>
      <p:ext uri="{BB962C8B-B14F-4D97-AF65-F5344CB8AC3E}">
        <p14:creationId xmlns:p14="http://schemas.microsoft.com/office/powerpoint/2010/main" val="2855029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D71E8B-1726-44C3-9D36-D41FA7439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3457"/>
            <a:ext cx="10515600" cy="667231"/>
          </a:xfrm>
        </p:spPr>
        <p:txBody>
          <a:bodyPr>
            <a:normAutofit fontScale="90000"/>
          </a:bodyPr>
          <a:lstStyle/>
          <a:p>
            <a:pPr algn="ctr"/>
            <a:r>
              <a:rPr lang="pt-BR" altLang="pt-BR" sz="3200" b="1" dirty="0">
                <a:latin typeface="+mn-lt"/>
              </a:rPr>
              <a:t>Edital nº 02/2019 – COREME/COPESE</a:t>
            </a:r>
            <a:br>
              <a:rPr lang="pt-BR" altLang="pt-BR" sz="8800" b="1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3DDD7A-85ED-406F-BE23-3C18E1687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Clr>
                <a:schemeClr val="tx1"/>
              </a:buClr>
              <a:buNone/>
              <a:defRPr/>
            </a:pPr>
            <a:r>
              <a:rPr lang="pt-BR" dirty="0"/>
              <a:t>2. DA RESIDÊNCIA MÉDICA</a:t>
            </a:r>
          </a:p>
          <a:p>
            <a:pPr marL="0" indent="0" algn="just">
              <a:buClr>
                <a:schemeClr val="tx1"/>
              </a:buClr>
              <a:buNone/>
              <a:defRPr/>
            </a:pPr>
            <a:r>
              <a:rPr lang="pt-BR" dirty="0"/>
              <a:t>2.2. Os Programas de treinamento em serviço são cumpridos em regime de tempo integral e plantões, </a:t>
            </a:r>
            <a:r>
              <a:rPr lang="pt-BR" b="1" dirty="0"/>
              <a:t>totalizando 60 horas semanais </a:t>
            </a:r>
            <a:r>
              <a:rPr lang="pt-BR" dirty="0"/>
              <a:t>e perfazendo um total de 2.880 horas anuais. A coordenação acadêmica técnico-pedagógica cabe a Universidade Federal do Tocantins (UFT) e a gestão administrativa dos serviços de saúde a Secretaria de Estado da Saúde do Tocantins e a Secretaria Municipal de Saúde de Palmas e outros entes gestores de serviços públicos, filantrópicos ou privados de saúde desde que exista convênio formal com a UFT.</a:t>
            </a:r>
          </a:p>
        </p:txBody>
      </p:sp>
    </p:spTree>
    <p:extLst>
      <p:ext uri="{BB962C8B-B14F-4D97-AF65-F5344CB8AC3E}">
        <p14:creationId xmlns:p14="http://schemas.microsoft.com/office/powerpoint/2010/main" val="7267990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2917</TotalTime>
  <Words>808</Words>
  <Application>Microsoft Office PowerPoint</Application>
  <PresentationFormat>Widescreen</PresentationFormat>
  <Paragraphs>58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do Office</vt:lpstr>
      <vt:lpstr>Apresentação do PowerPoint</vt:lpstr>
      <vt:lpstr> </vt:lpstr>
      <vt:lpstr>Conceitos - Legislação</vt:lpstr>
      <vt:lpstr>Conceitos – Ministério da Educação</vt:lpstr>
      <vt:lpstr>Conceito – Acumulação de cargo público</vt:lpstr>
      <vt:lpstr> Residência Médica </vt:lpstr>
      <vt:lpstr>Constituição Federal </vt:lpstr>
      <vt:lpstr>Lei nº 6.932/81 </vt:lpstr>
      <vt:lpstr>Edital nº 02/2019 – COREME/COPESE </vt:lpstr>
      <vt:lpstr>Resolução CNRM nº 4/2010 </vt:lpstr>
      <vt:lpstr>Regimento da Comissão de Residência Médica – Resolução nº 12/2010 </vt:lpstr>
      <vt:lpstr> </vt:lpstr>
      <vt:lpstr>Acumulação Residência médica e outros </vt:lpstr>
      <vt:lpstr>Tribunal Regional Federal – Apelação Criminal nº 5001155-13.2015.4.04.7102/RS </vt:lpstr>
      <vt:lpstr>Relatório CGU – Principais constatações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Anne Nogueira Hernandes</dc:creator>
  <cp:lastModifiedBy>Leandro da Cruz Alves</cp:lastModifiedBy>
  <cp:revision>85</cp:revision>
  <dcterms:created xsi:type="dcterms:W3CDTF">2017-06-05T18:09:13Z</dcterms:created>
  <dcterms:modified xsi:type="dcterms:W3CDTF">2020-02-28T18:39:04Z</dcterms:modified>
</cp:coreProperties>
</file>