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2"/>
  </p:notesMasterIdLst>
  <p:handoutMasterIdLst>
    <p:handoutMasterId r:id="rId133"/>
  </p:handoutMasterIdLst>
  <p:sldIdLst>
    <p:sldId id="617" r:id="rId2"/>
    <p:sldId id="637" r:id="rId3"/>
    <p:sldId id="659" r:id="rId4"/>
    <p:sldId id="469" r:id="rId5"/>
    <p:sldId id="580" r:id="rId6"/>
    <p:sldId id="480" r:id="rId7"/>
    <p:sldId id="495" r:id="rId8"/>
    <p:sldId id="496" r:id="rId9"/>
    <p:sldId id="567" r:id="rId10"/>
    <p:sldId id="606" r:id="rId11"/>
    <p:sldId id="630" r:id="rId12"/>
    <p:sldId id="472" r:id="rId13"/>
    <p:sldId id="478" r:id="rId14"/>
    <p:sldId id="568" r:id="rId15"/>
    <p:sldId id="488" r:id="rId16"/>
    <p:sldId id="486" r:id="rId17"/>
    <p:sldId id="489" r:id="rId18"/>
    <p:sldId id="452" r:id="rId19"/>
    <p:sldId id="539" r:id="rId20"/>
    <p:sldId id="451" r:id="rId21"/>
    <p:sldId id="446" r:id="rId22"/>
    <p:sldId id="483" r:id="rId23"/>
    <p:sldId id="499" r:id="rId24"/>
    <p:sldId id="485" r:id="rId25"/>
    <p:sldId id="581" r:id="rId26"/>
    <p:sldId id="600" r:id="rId27"/>
    <p:sldId id="440" r:id="rId28"/>
    <p:sldId id="442" r:id="rId29"/>
    <p:sldId id="562" r:id="rId30"/>
    <p:sldId id="536" r:id="rId31"/>
    <p:sldId id="449" r:id="rId32"/>
    <p:sldId id="517" r:id="rId33"/>
    <p:sldId id="518" r:id="rId34"/>
    <p:sldId id="519" r:id="rId35"/>
    <p:sldId id="520" r:id="rId36"/>
    <p:sldId id="521" r:id="rId37"/>
    <p:sldId id="522" r:id="rId38"/>
    <p:sldId id="523" r:id="rId39"/>
    <p:sldId id="524" r:id="rId40"/>
    <p:sldId id="525" r:id="rId41"/>
    <p:sldId id="526" r:id="rId42"/>
    <p:sldId id="527" r:id="rId43"/>
    <p:sldId id="528" r:id="rId44"/>
    <p:sldId id="529" r:id="rId45"/>
    <p:sldId id="638" r:id="rId46"/>
    <p:sldId id="549" r:id="rId47"/>
    <p:sldId id="550" r:id="rId48"/>
    <p:sldId id="618" r:id="rId49"/>
    <p:sldId id="558" r:id="rId50"/>
    <p:sldId id="553" r:id="rId51"/>
    <p:sldId id="619" r:id="rId52"/>
    <p:sldId id="582" r:id="rId53"/>
    <p:sldId id="583" r:id="rId54"/>
    <p:sldId id="557" r:id="rId55"/>
    <p:sldId id="532" r:id="rId56"/>
    <p:sldId id="563" r:id="rId57"/>
    <p:sldId id="438" r:id="rId58"/>
    <p:sldId id="533" r:id="rId59"/>
    <p:sldId id="399" r:id="rId60"/>
    <p:sldId id="591" r:id="rId61"/>
    <p:sldId id="592" r:id="rId62"/>
    <p:sldId id="593" r:id="rId63"/>
    <p:sldId id="594" r:id="rId64"/>
    <p:sldId id="608" r:id="rId65"/>
    <p:sldId id="595" r:id="rId66"/>
    <p:sldId id="410" r:id="rId67"/>
    <p:sldId id="535" r:id="rId68"/>
    <p:sldId id="542" r:id="rId69"/>
    <p:sldId id="543" r:id="rId70"/>
    <p:sldId id="544" r:id="rId71"/>
    <p:sldId id="545" r:id="rId72"/>
    <p:sldId id="546" r:id="rId73"/>
    <p:sldId id="564" r:id="rId74"/>
    <p:sldId id="417" r:id="rId75"/>
    <p:sldId id="597" r:id="rId76"/>
    <p:sldId id="601" r:id="rId77"/>
    <p:sldId id="599" r:id="rId78"/>
    <p:sldId id="423" r:id="rId79"/>
    <p:sldId id="373" r:id="rId80"/>
    <p:sldId id="487" r:id="rId81"/>
    <p:sldId id="605" r:id="rId82"/>
    <p:sldId id="376" r:id="rId83"/>
    <p:sldId id="632" r:id="rId84"/>
    <p:sldId id="375" r:id="rId85"/>
    <p:sldId id="629" r:id="rId86"/>
    <p:sldId id="610" r:id="rId87"/>
    <p:sldId id="609" r:id="rId88"/>
    <p:sldId id="614" r:id="rId89"/>
    <p:sldId id="611" r:id="rId90"/>
    <p:sldId id="612" r:id="rId91"/>
    <p:sldId id="639" r:id="rId92"/>
    <p:sldId id="355" r:id="rId93"/>
    <p:sldId id="613" r:id="rId94"/>
    <p:sldId id="615" r:id="rId95"/>
    <p:sldId id="385" r:id="rId96"/>
    <p:sldId id="361" r:id="rId97"/>
    <p:sldId id="636" r:id="rId98"/>
    <p:sldId id="379" r:id="rId99"/>
    <p:sldId id="291" r:id="rId100"/>
    <p:sldId id="346" r:id="rId101"/>
    <p:sldId id="390" r:id="rId102"/>
    <p:sldId id="347" r:id="rId103"/>
    <p:sldId id="388" r:id="rId104"/>
    <p:sldId id="380" r:id="rId105"/>
    <p:sldId id="631" r:id="rId106"/>
    <p:sldId id="640" r:id="rId107"/>
    <p:sldId id="602" r:id="rId108"/>
    <p:sldId id="621" r:id="rId109"/>
    <p:sldId id="402" r:id="rId110"/>
    <p:sldId id="641" r:id="rId111"/>
    <p:sldId id="642" r:id="rId112"/>
    <p:sldId id="643" r:id="rId113"/>
    <p:sldId id="607" r:id="rId114"/>
    <p:sldId id="633" r:id="rId115"/>
    <p:sldId id="645" r:id="rId116"/>
    <p:sldId id="646" r:id="rId117"/>
    <p:sldId id="647" r:id="rId118"/>
    <p:sldId id="648" r:id="rId119"/>
    <p:sldId id="649" r:id="rId120"/>
    <p:sldId id="650" r:id="rId121"/>
    <p:sldId id="652" r:id="rId122"/>
    <p:sldId id="316" r:id="rId123"/>
    <p:sldId id="653" r:id="rId124"/>
    <p:sldId id="654" r:id="rId125"/>
    <p:sldId id="655" r:id="rId126"/>
    <p:sldId id="656" r:id="rId127"/>
    <p:sldId id="657" r:id="rId128"/>
    <p:sldId id="658" r:id="rId129"/>
    <p:sldId id="257" r:id="rId130"/>
    <p:sldId id="622" r:id="rId131"/>
  </p:sldIdLst>
  <p:sldSz cx="12192000" cy="6858000"/>
  <p:notesSz cx="7086600" cy="93726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DCFF"/>
    <a:srgbClr val="BBF7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presProps" Target="presProp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viewProps" Target="viewProp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notesMaster" Target="notesMasters/notesMaster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F0FC61-94ED-43A0-84AC-D060DB467469}" type="doc">
      <dgm:prSet loTypeId="urn:microsoft.com/office/officeart/2005/8/layout/arrow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1E62084D-8727-4FD6-A7B7-0EF688E8F5E9}">
      <dgm:prSet phldrT="[Texto]" custT="1"/>
      <dgm:spPr/>
      <dgm:t>
        <a:bodyPr/>
        <a:lstStyle/>
        <a:p>
          <a:r>
            <a:rPr lang="pt-BR" sz="2400" b="1" dirty="0"/>
            <a:t>Regime Autoritário</a:t>
          </a:r>
        </a:p>
        <a:p>
          <a:r>
            <a:rPr lang="pt-BR" sz="2400" b="1" dirty="0"/>
            <a:t>Reprime os conflitos, geralmente, por meio da violência</a:t>
          </a:r>
        </a:p>
      </dgm:t>
    </dgm:pt>
    <dgm:pt modelId="{CE744D94-58FF-41DB-A108-516B4710D465}" type="parTrans" cxnId="{EDCF8841-89F8-4683-98A2-211A9074C3D3}">
      <dgm:prSet/>
      <dgm:spPr/>
      <dgm:t>
        <a:bodyPr/>
        <a:lstStyle/>
        <a:p>
          <a:endParaRPr lang="pt-BR"/>
        </a:p>
      </dgm:t>
    </dgm:pt>
    <dgm:pt modelId="{B1A9EF1E-8404-460C-B5C5-DFA458D0FDF3}" type="sibTrans" cxnId="{EDCF8841-89F8-4683-98A2-211A9074C3D3}">
      <dgm:prSet/>
      <dgm:spPr/>
      <dgm:t>
        <a:bodyPr/>
        <a:lstStyle/>
        <a:p>
          <a:endParaRPr lang="pt-BR"/>
        </a:p>
      </dgm:t>
    </dgm:pt>
    <dgm:pt modelId="{4DA11E35-1C1D-40B4-8A67-7400280AAA64}">
      <dgm:prSet phldrT="[Texto]" custT="1"/>
      <dgm:spPr/>
      <dgm:t>
        <a:bodyPr/>
        <a:lstStyle/>
        <a:p>
          <a:r>
            <a:rPr lang="pt-BR" sz="2400" b="1" dirty="0"/>
            <a:t>Democracia Plural</a:t>
          </a:r>
        </a:p>
        <a:p>
          <a:r>
            <a:rPr lang="pt-BR" sz="2400" b="1" dirty="0"/>
            <a:t>Respeita os conflitos e institucionaliza processos de resolução consensual, pacífica</a:t>
          </a:r>
        </a:p>
      </dgm:t>
    </dgm:pt>
    <dgm:pt modelId="{8AFDF5B1-698C-4D3C-B378-DD099864F0BC}" type="parTrans" cxnId="{CE2AAFA7-F8B5-4C9C-BA77-E0DD0D6DA148}">
      <dgm:prSet/>
      <dgm:spPr/>
      <dgm:t>
        <a:bodyPr/>
        <a:lstStyle/>
        <a:p>
          <a:endParaRPr lang="pt-BR"/>
        </a:p>
      </dgm:t>
    </dgm:pt>
    <dgm:pt modelId="{8283BD5B-BB3E-419F-8565-0E463EF39C06}" type="sibTrans" cxnId="{CE2AAFA7-F8B5-4C9C-BA77-E0DD0D6DA148}">
      <dgm:prSet/>
      <dgm:spPr/>
      <dgm:t>
        <a:bodyPr/>
        <a:lstStyle/>
        <a:p>
          <a:endParaRPr lang="pt-BR"/>
        </a:p>
      </dgm:t>
    </dgm:pt>
    <dgm:pt modelId="{9C52DF34-0003-4ECC-937F-16A24F4EAB27}" type="pres">
      <dgm:prSet presAssocID="{56F0FC61-94ED-43A0-84AC-D060DB467469}" presName="compositeShape" presStyleCnt="0">
        <dgm:presLayoutVars>
          <dgm:chMax val="2"/>
          <dgm:dir/>
          <dgm:resizeHandles val="exact"/>
        </dgm:presLayoutVars>
      </dgm:prSet>
      <dgm:spPr/>
    </dgm:pt>
    <dgm:pt modelId="{C0FF1635-AEB4-483F-A533-4E8DCC500BDA}" type="pres">
      <dgm:prSet presAssocID="{56F0FC61-94ED-43A0-84AC-D060DB467469}" presName="ribbon" presStyleLbl="node1" presStyleIdx="0" presStyleCnt="1" custLinFactNeighborX="-1847"/>
      <dgm:spPr>
        <a:solidFill>
          <a:srgbClr val="002060"/>
        </a:solidFill>
      </dgm:spPr>
    </dgm:pt>
    <dgm:pt modelId="{D38636BD-F009-4E54-BB59-247F1AA78171}" type="pres">
      <dgm:prSet presAssocID="{56F0FC61-94ED-43A0-84AC-D060DB467469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C0A1C8F0-829D-437A-94C1-655595F0C921}" type="pres">
      <dgm:prSet presAssocID="{56F0FC61-94ED-43A0-84AC-D060DB467469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EDCF8841-89F8-4683-98A2-211A9074C3D3}" srcId="{56F0FC61-94ED-43A0-84AC-D060DB467469}" destId="{1E62084D-8727-4FD6-A7B7-0EF688E8F5E9}" srcOrd="0" destOrd="0" parTransId="{CE744D94-58FF-41DB-A108-516B4710D465}" sibTransId="{B1A9EF1E-8404-460C-B5C5-DFA458D0FDF3}"/>
    <dgm:cxn modelId="{3DD25972-DAE4-40BC-8464-F74F4E9CCFBF}" type="presOf" srcId="{4DA11E35-1C1D-40B4-8A67-7400280AAA64}" destId="{C0A1C8F0-829D-437A-94C1-655595F0C921}" srcOrd="0" destOrd="0" presId="urn:microsoft.com/office/officeart/2005/8/layout/arrow6"/>
    <dgm:cxn modelId="{AB5ED757-0E8E-4D4B-91FA-FD9A870EAFA7}" type="presOf" srcId="{56F0FC61-94ED-43A0-84AC-D060DB467469}" destId="{9C52DF34-0003-4ECC-937F-16A24F4EAB27}" srcOrd="0" destOrd="0" presId="urn:microsoft.com/office/officeart/2005/8/layout/arrow6"/>
    <dgm:cxn modelId="{CE2AAFA7-F8B5-4C9C-BA77-E0DD0D6DA148}" srcId="{56F0FC61-94ED-43A0-84AC-D060DB467469}" destId="{4DA11E35-1C1D-40B4-8A67-7400280AAA64}" srcOrd="1" destOrd="0" parTransId="{8AFDF5B1-698C-4D3C-B378-DD099864F0BC}" sibTransId="{8283BD5B-BB3E-419F-8565-0E463EF39C06}"/>
    <dgm:cxn modelId="{BDCE10CD-0F33-49B5-A0B8-23C3C8B45E3B}" type="presOf" srcId="{1E62084D-8727-4FD6-A7B7-0EF688E8F5E9}" destId="{D38636BD-F009-4E54-BB59-247F1AA78171}" srcOrd="0" destOrd="0" presId="urn:microsoft.com/office/officeart/2005/8/layout/arrow6"/>
    <dgm:cxn modelId="{5DB59243-A355-4A15-A48A-987E349D4DDF}" type="presParOf" srcId="{9C52DF34-0003-4ECC-937F-16A24F4EAB27}" destId="{C0FF1635-AEB4-483F-A533-4E8DCC500BDA}" srcOrd="0" destOrd="0" presId="urn:microsoft.com/office/officeart/2005/8/layout/arrow6"/>
    <dgm:cxn modelId="{EE95F42C-FC19-4C26-86F3-365CDA7F8BF6}" type="presParOf" srcId="{9C52DF34-0003-4ECC-937F-16A24F4EAB27}" destId="{D38636BD-F009-4E54-BB59-247F1AA78171}" srcOrd="1" destOrd="0" presId="urn:microsoft.com/office/officeart/2005/8/layout/arrow6"/>
    <dgm:cxn modelId="{62F8D25B-776A-4764-A352-50AE4E2668C3}" type="presParOf" srcId="{9C52DF34-0003-4ECC-937F-16A24F4EAB27}" destId="{C0A1C8F0-829D-437A-94C1-655595F0C921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FF1635-AEB4-483F-A533-4E8DCC500BDA}">
      <dsp:nvSpPr>
        <dsp:cNvPr id="0" name=""/>
        <dsp:cNvSpPr/>
      </dsp:nvSpPr>
      <dsp:spPr>
        <a:xfrm>
          <a:off x="0" y="0"/>
          <a:ext cx="11045380" cy="4418152"/>
        </a:xfrm>
        <a:prstGeom prst="leftRightRibbon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8636BD-F009-4E54-BB59-247F1AA78171}">
      <dsp:nvSpPr>
        <dsp:cNvPr id="0" name=""/>
        <dsp:cNvSpPr/>
      </dsp:nvSpPr>
      <dsp:spPr>
        <a:xfrm>
          <a:off x="1478051" y="773176"/>
          <a:ext cx="3644975" cy="216489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5344" rIns="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/>
            <a:t>Regime Autoritário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/>
            <a:t>Reprime os conflitos, geralmente, por meio da violência</a:t>
          </a:r>
        </a:p>
      </dsp:txBody>
      <dsp:txXfrm>
        <a:off x="1478051" y="773176"/>
        <a:ext cx="3644975" cy="2164894"/>
      </dsp:txXfrm>
    </dsp:sp>
    <dsp:sp modelId="{C0A1C8F0-829D-437A-94C1-655595F0C921}">
      <dsp:nvSpPr>
        <dsp:cNvPr id="0" name=""/>
        <dsp:cNvSpPr/>
      </dsp:nvSpPr>
      <dsp:spPr>
        <a:xfrm>
          <a:off x="5675295" y="1480080"/>
          <a:ext cx="4307698" cy="216489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5344" rIns="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/>
            <a:t>Democracia Plural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/>
            <a:t>Respeita os conflitos e institucionaliza processos de resolução consensual, pacífica</a:t>
          </a:r>
        </a:p>
      </dsp:txBody>
      <dsp:txXfrm>
        <a:off x="5675295" y="1480080"/>
        <a:ext cx="4307698" cy="21648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860" cy="470258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4014100" y="0"/>
            <a:ext cx="3070860" cy="470258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r">
              <a:defRPr sz="1200"/>
            </a:lvl1pPr>
          </a:lstStyle>
          <a:p>
            <a:fld id="{D88FC4AB-15C1-44C2-9C2B-4CBB593A9E43}" type="datetimeFigureOut">
              <a:rPr lang="pt-BR" smtClean="0"/>
              <a:t>30/04/2020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902344"/>
            <a:ext cx="3070860" cy="470257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4014100" y="8902344"/>
            <a:ext cx="3070860" cy="470257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r">
              <a:defRPr sz="1200"/>
            </a:lvl1pPr>
          </a:lstStyle>
          <a:p>
            <a:fld id="{488B8968-424C-4274-BD4A-F4600F21A97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6034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225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014788" y="0"/>
            <a:ext cx="3070225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C742B2-800D-4AEB-B6FF-9C5E5576E53D}" type="datetimeFigureOut">
              <a:rPr lang="pt-BR" smtClean="0"/>
              <a:t>30/04/2020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730250" y="1171575"/>
            <a:ext cx="5626100" cy="31638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08025" y="4510088"/>
            <a:ext cx="5670550" cy="36909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902700"/>
            <a:ext cx="3070225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014788" y="8902700"/>
            <a:ext cx="3070225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67A089-AB68-4515-8186-7BE3CD2E9D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9123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3475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30/04/2020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7007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30/04/2020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4977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30/04/2020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8423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30/04/2020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9600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30/04/2020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8234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30/04/2020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8667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30/04/2020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5867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30/04/2020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2170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30/04/2020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1542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30/04/2020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4238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7C14E-9AA3-40E0-BA2F-8ABEB8D63F17}" type="datetimeFigureOut">
              <a:rPr lang="pt-BR" smtClean="0"/>
              <a:t>30/04/2020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49FA1582-F4D4-4F05-90D2-71BBFB46BC39}"/>
              </a:ext>
            </a:extLst>
          </p:cNvPr>
          <p:cNvPicPr/>
          <p:nvPr userDrawn="1"/>
        </p:nvPicPr>
        <p:blipFill rotWithShape="1">
          <a:blip r:embed="rId13"/>
          <a:srcRect l="23575" t="21928" r="8154" b="68190"/>
          <a:stretch/>
        </p:blipFill>
        <p:spPr bwMode="auto">
          <a:xfrm>
            <a:off x="0" y="-32296"/>
            <a:ext cx="12192000" cy="11948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49718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planalto.gov.br/ccivil_03/Constituicao/Constituicao.htm#art37%C2%A73i" TargetMode="External"/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-11430" y="1629251"/>
            <a:ext cx="12192000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sz="2000" b="1" dirty="0">
              <a:solidFill>
                <a:srgbClr val="002060"/>
              </a:solidFill>
              <a:latin typeface="Verdana" panose="020B0604030504040204" pitchFamily="34" charset="0"/>
            </a:endParaRPr>
          </a:p>
          <a:p>
            <a:pPr algn="ctr"/>
            <a:r>
              <a:rPr lang="pt-BR" sz="6500" b="1" i="1">
                <a:solidFill>
                  <a:srgbClr val="002060"/>
                </a:solidFill>
                <a:latin typeface="Verdana" panose="020B0604030504040204" pitchFamily="34" charset="0"/>
              </a:rPr>
              <a:t>“Este </a:t>
            </a:r>
            <a:r>
              <a:rPr lang="pt-BR" sz="6500" b="1" i="1" dirty="0">
                <a:solidFill>
                  <a:srgbClr val="002060"/>
                </a:solidFill>
                <a:latin typeface="Verdana" panose="020B0604030504040204" pitchFamily="34" charset="0"/>
              </a:rPr>
              <a:t>é o dia que o Senhor fez, alegremo-nos e regozijemo-nos nele”</a:t>
            </a:r>
          </a:p>
          <a:p>
            <a:pPr algn="r"/>
            <a:endParaRPr lang="pt-BR" sz="2000" dirty="0">
              <a:solidFill>
                <a:srgbClr val="002060"/>
              </a:solidFill>
              <a:latin typeface="Verdana" panose="020B0604030504040204" pitchFamily="34" charset="0"/>
            </a:endParaRPr>
          </a:p>
          <a:p>
            <a:pPr algn="r"/>
            <a:r>
              <a:rPr lang="pt-BR" sz="4400" dirty="0">
                <a:solidFill>
                  <a:srgbClr val="002060"/>
                </a:solidFill>
                <a:latin typeface="Verdana" panose="020B0604030504040204" pitchFamily="34" charset="0"/>
              </a:rPr>
              <a:t>Salmo 118.24</a:t>
            </a:r>
            <a:endParaRPr lang="pt-BR" sz="2400" dirty="0">
              <a:solidFill>
                <a:srgbClr val="002060"/>
              </a:solidFill>
              <a:latin typeface="Verdana" panose="020B0604030504040204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0E6B40CC-E162-4501-AF68-963B9E4F28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7299" y="6128201"/>
            <a:ext cx="1004701" cy="72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054555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5"/>
          <p:cNvSpPr txBox="1">
            <a:spLocks noChangeArrowheads="1"/>
          </p:cNvSpPr>
          <p:nvPr/>
        </p:nvSpPr>
        <p:spPr bwMode="auto">
          <a:xfrm>
            <a:off x="2293939" y="2565401"/>
            <a:ext cx="7488237" cy="14763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85750" indent="-285750" algn="just">
              <a:buFontTx/>
              <a:buChar char="-"/>
              <a:defRPr/>
            </a:pPr>
            <a:endParaRPr lang="pt-BR" dirty="0">
              <a:ea typeface="MS PGothic" pitchFamily="34" charset="-128"/>
            </a:endParaRPr>
          </a:p>
          <a:p>
            <a:pPr algn="just">
              <a:defRPr/>
            </a:pPr>
            <a:endParaRPr lang="pt-BR" dirty="0">
              <a:ea typeface="MS PGothic" pitchFamily="34" charset="-128"/>
            </a:endParaRPr>
          </a:p>
          <a:p>
            <a:pPr algn="just" eaLnBrk="1" hangingPunct="1">
              <a:lnSpc>
                <a:spcPct val="150000"/>
              </a:lnSpc>
              <a:defRPr/>
            </a:pPr>
            <a:endParaRPr lang="pt-BR" dirty="0">
              <a:ea typeface="MS PGothic" pitchFamily="34" charset="-128"/>
            </a:endParaRPr>
          </a:p>
          <a:p>
            <a:pPr algn="just" eaLnBrk="1" hangingPunct="1">
              <a:lnSpc>
                <a:spcPct val="150000"/>
              </a:lnSpc>
              <a:defRPr/>
            </a:pPr>
            <a:endParaRPr lang="pt-BR" altLang="pt-BR" dirty="0">
              <a:ea typeface="MS PGothic" pitchFamily="34" charset="-128"/>
              <a:sym typeface="Wingdings" pitchFamily="2" charset="2"/>
            </a:endParaRPr>
          </a:p>
        </p:txBody>
      </p:sp>
      <p:sp>
        <p:nvSpPr>
          <p:cNvPr id="4" name="Retângulo 5"/>
          <p:cNvSpPr>
            <a:spLocks noChangeArrowheads="1"/>
          </p:cNvSpPr>
          <p:nvPr/>
        </p:nvSpPr>
        <p:spPr bwMode="auto">
          <a:xfrm>
            <a:off x="2495550" y="2828926"/>
            <a:ext cx="7488238" cy="9239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  <a:buFontTx/>
              <a:buChar char="-"/>
              <a:defRPr/>
            </a:pPr>
            <a:endParaRPr lang="pt-BR" altLang="pt-BR" dirty="0">
              <a:ea typeface="MS PGothic" pitchFamily="34" charset="-128"/>
            </a:endParaRPr>
          </a:p>
          <a:p>
            <a:pPr marL="0" indent="0" eaLnBrk="1" hangingPunct="1">
              <a:lnSpc>
                <a:spcPct val="150000"/>
              </a:lnSpc>
              <a:defRPr/>
            </a:pPr>
            <a:r>
              <a:rPr lang="pt-BR" altLang="pt-BR" dirty="0">
                <a:ea typeface="MS PGothic" pitchFamily="34" charset="-128"/>
              </a:rPr>
              <a:t> </a:t>
            </a:r>
          </a:p>
        </p:txBody>
      </p:sp>
      <p:sp>
        <p:nvSpPr>
          <p:cNvPr id="2" name="Retângulo 1"/>
          <p:cNvSpPr/>
          <p:nvPr/>
        </p:nvSpPr>
        <p:spPr>
          <a:xfrm>
            <a:off x="727094" y="1157769"/>
            <a:ext cx="101393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pt-BR" sz="2000" b="1" dirty="0">
              <a:solidFill>
                <a:srgbClr val="002060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pt-BR" sz="2000" b="1" dirty="0">
                <a:solidFill>
                  <a:srgbClr val="00206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                                </a:t>
            </a:r>
          </a:p>
          <a:p>
            <a:pPr algn="just">
              <a:lnSpc>
                <a:spcPct val="150000"/>
              </a:lnSpc>
            </a:pPr>
            <a:endParaRPr lang="pt-BR" sz="2000" b="1" dirty="0">
              <a:solidFill>
                <a:srgbClr val="002060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pt-BR" sz="2000" dirty="0"/>
          </a:p>
        </p:txBody>
      </p:sp>
      <p:sp>
        <p:nvSpPr>
          <p:cNvPr id="7" name="Retângulo 6"/>
          <p:cNvSpPr/>
          <p:nvPr/>
        </p:nvSpPr>
        <p:spPr>
          <a:xfrm>
            <a:off x="0" y="3209253"/>
            <a:ext cx="12192000" cy="147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altLang="pt-BR" sz="3200" b="1" dirty="0">
                <a:solidFill>
                  <a:srgbClr val="00206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pt-BR" sz="3200" b="1" dirty="0">
                <a:solidFill>
                  <a:srgbClr val="00206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DEFINIÇÕES, CONCEITUAÇÕES E CONTEXTUALIZAÇÃO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124E4411-56C0-49E1-A0D8-1074F0D216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7299" y="6128201"/>
            <a:ext cx="1004701" cy="72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110652"/>
      </p:ext>
    </p:extLst>
  </p:cSld>
  <p:clrMapOvr>
    <a:masterClrMapping/>
  </p:clrMapOvr>
  <p:transition spd="med">
    <p:fade/>
  </p:transition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5"/>
          <p:cNvSpPr txBox="1">
            <a:spLocks noChangeArrowheads="1"/>
          </p:cNvSpPr>
          <p:nvPr/>
        </p:nvSpPr>
        <p:spPr bwMode="auto">
          <a:xfrm>
            <a:off x="2293939" y="2565401"/>
            <a:ext cx="7488237" cy="14763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85750" indent="-285750" algn="just">
              <a:buFontTx/>
              <a:buChar char="-"/>
              <a:defRPr/>
            </a:pPr>
            <a:endParaRPr lang="pt-BR" dirty="0">
              <a:ea typeface="MS PGothic" pitchFamily="34" charset="-128"/>
            </a:endParaRPr>
          </a:p>
          <a:p>
            <a:pPr algn="just">
              <a:defRPr/>
            </a:pPr>
            <a:endParaRPr lang="pt-BR" dirty="0">
              <a:ea typeface="MS PGothic" pitchFamily="34" charset="-128"/>
            </a:endParaRPr>
          </a:p>
          <a:p>
            <a:pPr algn="just" eaLnBrk="1" hangingPunct="1">
              <a:lnSpc>
                <a:spcPct val="150000"/>
              </a:lnSpc>
              <a:defRPr/>
            </a:pPr>
            <a:endParaRPr lang="pt-BR" dirty="0">
              <a:ea typeface="MS PGothic" pitchFamily="34" charset="-128"/>
            </a:endParaRPr>
          </a:p>
          <a:p>
            <a:pPr algn="just" eaLnBrk="1" hangingPunct="1">
              <a:lnSpc>
                <a:spcPct val="150000"/>
              </a:lnSpc>
              <a:defRPr/>
            </a:pPr>
            <a:endParaRPr lang="pt-BR" altLang="pt-BR" dirty="0">
              <a:ea typeface="MS PGothic" pitchFamily="34" charset="-128"/>
              <a:sym typeface="Wingdings" pitchFamily="2" charset="2"/>
            </a:endParaRPr>
          </a:p>
        </p:txBody>
      </p:sp>
      <p:sp>
        <p:nvSpPr>
          <p:cNvPr id="4" name="Retângulo 5"/>
          <p:cNvSpPr>
            <a:spLocks noChangeArrowheads="1"/>
          </p:cNvSpPr>
          <p:nvPr/>
        </p:nvSpPr>
        <p:spPr bwMode="auto">
          <a:xfrm>
            <a:off x="2495550" y="2828926"/>
            <a:ext cx="7488238" cy="9239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  <a:buFontTx/>
              <a:buChar char="-"/>
              <a:defRPr/>
            </a:pPr>
            <a:endParaRPr lang="pt-BR" altLang="pt-BR" dirty="0">
              <a:ea typeface="MS PGothic" pitchFamily="34" charset="-128"/>
            </a:endParaRPr>
          </a:p>
          <a:p>
            <a:pPr marL="0" indent="0" eaLnBrk="1" hangingPunct="1">
              <a:lnSpc>
                <a:spcPct val="150000"/>
              </a:lnSpc>
              <a:defRPr/>
            </a:pPr>
            <a:r>
              <a:rPr lang="pt-BR" altLang="pt-BR" dirty="0">
                <a:ea typeface="MS PGothic" pitchFamily="34" charset="-128"/>
              </a:rPr>
              <a:t> </a:t>
            </a:r>
          </a:p>
        </p:txBody>
      </p:sp>
      <p:sp>
        <p:nvSpPr>
          <p:cNvPr id="14" name="Retângulo 4"/>
          <p:cNvSpPr>
            <a:spLocks noChangeArrowheads="1"/>
          </p:cNvSpPr>
          <p:nvPr/>
        </p:nvSpPr>
        <p:spPr bwMode="auto">
          <a:xfrm>
            <a:off x="1524000" y="1071564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pt-BR" altLang="pt-BR" sz="2400" b="1" dirty="0">
                <a:solidFill>
                  <a:srgbClr val="002060"/>
                </a:solidFill>
              </a:rPr>
              <a:t>MODALIDADES DE RESOLUÇÃO DE CONFLITOS</a:t>
            </a:r>
            <a:endParaRPr lang="pt-BR" altLang="pt-BR" sz="2400" dirty="0">
              <a:solidFill>
                <a:srgbClr val="002060"/>
              </a:solidFill>
            </a:endParaRPr>
          </a:p>
        </p:txBody>
      </p:sp>
      <p:sp>
        <p:nvSpPr>
          <p:cNvPr id="15" name="Seta para a direita 7"/>
          <p:cNvSpPr/>
          <p:nvPr/>
        </p:nvSpPr>
        <p:spPr bwMode="auto">
          <a:xfrm>
            <a:off x="2166939" y="1714500"/>
            <a:ext cx="7858125" cy="8572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6" name="CaixaDeTexto 8"/>
          <p:cNvSpPr txBox="1">
            <a:spLocks noChangeArrowheads="1"/>
          </p:cNvSpPr>
          <p:nvPr/>
        </p:nvSpPr>
        <p:spPr bwMode="auto">
          <a:xfrm>
            <a:off x="3329942" y="1963322"/>
            <a:ext cx="7072313" cy="400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pt-BR" altLang="pt-BR" sz="2000" b="1" dirty="0">
                <a:solidFill>
                  <a:schemeClr val="bg1"/>
                </a:solidFill>
              </a:rPr>
              <a:t>MENOR USO DE FORÇA, </a:t>
            </a:r>
            <a:r>
              <a:rPr lang="pt-BR" altLang="pt-BR" sz="2000" b="1" dirty="0">
                <a:solidFill>
                  <a:schemeClr val="bg1"/>
                </a:solidFill>
                <a:sym typeface="Wingdings" panose="05000000000000000000" pitchFamily="2" charset="2"/>
              </a:rPr>
              <a:t>MAIOR DIÁLOGO</a:t>
            </a:r>
            <a:endParaRPr lang="pt-BR" altLang="pt-BR" b="1" dirty="0">
              <a:solidFill>
                <a:schemeClr val="bg1"/>
              </a:solidFill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1" y="5802314"/>
            <a:ext cx="78962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CaixaDeTexto 12"/>
          <p:cNvSpPr txBox="1">
            <a:spLocks noChangeArrowheads="1"/>
          </p:cNvSpPr>
          <p:nvPr/>
        </p:nvSpPr>
        <p:spPr bwMode="auto">
          <a:xfrm>
            <a:off x="3324226" y="6057900"/>
            <a:ext cx="7072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pt-BR" altLang="pt-BR" sz="2000" b="1" dirty="0">
                <a:solidFill>
                  <a:schemeClr val="bg1"/>
                </a:solidFill>
              </a:rPr>
              <a:t>MAIOR USO DE FORÇA, MENOR DIÁLOGO</a:t>
            </a:r>
            <a:endParaRPr lang="pt-BR" altLang="pt-BR" b="1" dirty="0">
              <a:solidFill>
                <a:schemeClr val="bg1"/>
              </a:solidFill>
            </a:endParaRPr>
          </a:p>
        </p:txBody>
      </p:sp>
      <p:sp>
        <p:nvSpPr>
          <p:cNvPr id="19" name="Forma Livre: Forma 18"/>
          <p:cNvSpPr/>
          <p:nvPr/>
        </p:nvSpPr>
        <p:spPr>
          <a:xfrm>
            <a:off x="716605" y="2576410"/>
            <a:ext cx="2700000" cy="900000"/>
          </a:xfrm>
          <a:custGeom>
            <a:avLst/>
            <a:gdLst>
              <a:gd name="connsiteX0" fmla="*/ 0 w 2279252"/>
              <a:gd name="connsiteY0" fmla="*/ 0 h 907743"/>
              <a:gd name="connsiteX1" fmla="*/ 2279252 w 2279252"/>
              <a:gd name="connsiteY1" fmla="*/ 0 h 907743"/>
              <a:gd name="connsiteX2" fmla="*/ 2279252 w 2279252"/>
              <a:gd name="connsiteY2" fmla="*/ 907743 h 907743"/>
              <a:gd name="connsiteX3" fmla="*/ 0 w 2279252"/>
              <a:gd name="connsiteY3" fmla="*/ 907743 h 907743"/>
              <a:gd name="connsiteX4" fmla="*/ 0 w 2279252"/>
              <a:gd name="connsiteY4" fmla="*/ 0 h 907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79252" h="907743">
                <a:moveTo>
                  <a:pt x="0" y="0"/>
                </a:moveTo>
                <a:lnTo>
                  <a:pt x="2279252" y="0"/>
                </a:lnTo>
                <a:lnTo>
                  <a:pt x="2279252" y="907743"/>
                </a:lnTo>
                <a:lnTo>
                  <a:pt x="0" y="907743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</p:spPr>
        <p:style>
          <a:lnRef idx="2">
            <a:schemeClr val="accent6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3792" tIns="65024" rIns="113792" bIns="65024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1600" b="1" kern="1200" dirty="0">
                <a:solidFill>
                  <a:schemeClr val="tx1"/>
                </a:solidFill>
              </a:rPr>
              <a:t>AUTOTUTELA</a:t>
            </a:r>
          </a:p>
        </p:txBody>
      </p:sp>
      <p:sp>
        <p:nvSpPr>
          <p:cNvPr id="20" name="Forma Livre: Forma 19"/>
          <p:cNvSpPr/>
          <p:nvPr/>
        </p:nvSpPr>
        <p:spPr>
          <a:xfrm>
            <a:off x="716603" y="3513924"/>
            <a:ext cx="2700000" cy="2320138"/>
          </a:xfrm>
          <a:custGeom>
            <a:avLst/>
            <a:gdLst>
              <a:gd name="connsiteX0" fmla="*/ 0 w 2278594"/>
              <a:gd name="connsiteY0" fmla="*/ 0 h 2854800"/>
              <a:gd name="connsiteX1" fmla="*/ 2278594 w 2278594"/>
              <a:gd name="connsiteY1" fmla="*/ 0 h 2854800"/>
              <a:gd name="connsiteX2" fmla="*/ 2278594 w 2278594"/>
              <a:gd name="connsiteY2" fmla="*/ 2854800 h 2854800"/>
              <a:gd name="connsiteX3" fmla="*/ 0 w 2278594"/>
              <a:gd name="connsiteY3" fmla="*/ 2854800 h 2854800"/>
              <a:gd name="connsiteX4" fmla="*/ 0 w 2278594"/>
              <a:gd name="connsiteY4" fmla="*/ 0 h 285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78594" h="2854800">
                <a:moveTo>
                  <a:pt x="0" y="0"/>
                </a:moveTo>
                <a:lnTo>
                  <a:pt x="2278594" y="0"/>
                </a:lnTo>
                <a:lnTo>
                  <a:pt x="2278594" y="2854800"/>
                </a:lnTo>
                <a:lnTo>
                  <a:pt x="0" y="2854800"/>
                </a:lnTo>
                <a:lnTo>
                  <a:pt x="0" y="0"/>
                </a:lnTo>
                <a:close/>
              </a:path>
            </a:pathLst>
          </a:custGeom>
          <a:solidFill>
            <a:srgbClr val="79DCFF">
              <a:alpha val="89804"/>
            </a:srgbClr>
          </a:solidFill>
        </p:spPr>
        <p:style>
          <a:lnRef idx="2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4676" tIns="74676" rIns="99568" bIns="112014" numCol="1" spcCol="1270" anchor="t" anchorCtr="0">
            <a:noAutofit/>
          </a:bodyPr>
          <a:lstStyle/>
          <a:p>
            <a:pPr marL="114300" lvl="1" indent="-114300" algn="just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pt-BR" sz="1400" b="1" kern="1200" dirty="0"/>
              <a:t>Resolução da questão com uso da força</a:t>
            </a:r>
          </a:p>
          <a:p>
            <a:pPr marL="114300" lvl="1" indent="-114300" algn="just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pt-BR" sz="1400" b="1" kern="1200" dirty="0"/>
          </a:p>
          <a:p>
            <a:pPr marL="114300" lvl="1" indent="-114300" algn="just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pt-BR" sz="1400" b="1" kern="1200" dirty="0"/>
              <a:t>Exemplo:</a:t>
            </a:r>
          </a:p>
          <a:p>
            <a:pPr marL="114300" lvl="1" indent="-114300" algn="just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pt-BR" sz="1400" b="1" kern="1200" dirty="0"/>
          </a:p>
          <a:p>
            <a:pPr marL="114300" lvl="1" indent="-114300" algn="just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pt-BR" sz="1400" b="1" kern="1200" dirty="0"/>
              <a:t>Legítima defesa</a:t>
            </a:r>
          </a:p>
          <a:p>
            <a:pPr marL="228600" lvl="1" indent="-22860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pt-BR" sz="2400" kern="1200" dirty="0"/>
          </a:p>
        </p:txBody>
      </p:sp>
      <p:sp>
        <p:nvSpPr>
          <p:cNvPr id="21" name="Forma Livre: Forma 20"/>
          <p:cNvSpPr/>
          <p:nvPr/>
        </p:nvSpPr>
        <p:spPr>
          <a:xfrm>
            <a:off x="8753604" y="2593147"/>
            <a:ext cx="2700000" cy="900000"/>
          </a:xfrm>
          <a:custGeom>
            <a:avLst/>
            <a:gdLst>
              <a:gd name="connsiteX0" fmla="*/ 0 w 2579079"/>
              <a:gd name="connsiteY0" fmla="*/ 0 h 907743"/>
              <a:gd name="connsiteX1" fmla="*/ 2579079 w 2579079"/>
              <a:gd name="connsiteY1" fmla="*/ 0 h 907743"/>
              <a:gd name="connsiteX2" fmla="*/ 2579079 w 2579079"/>
              <a:gd name="connsiteY2" fmla="*/ 907743 h 907743"/>
              <a:gd name="connsiteX3" fmla="*/ 0 w 2579079"/>
              <a:gd name="connsiteY3" fmla="*/ 907743 h 907743"/>
              <a:gd name="connsiteX4" fmla="*/ 0 w 2579079"/>
              <a:gd name="connsiteY4" fmla="*/ 0 h 907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9079" h="907743">
                <a:moveTo>
                  <a:pt x="0" y="0"/>
                </a:moveTo>
                <a:lnTo>
                  <a:pt x="2579079" y="0"/>
                </a:lnTo>
                <a:lnTo>
                  <a:pt x="2579079" y="907743"/>
                </a:lnTo>
                <a:lnTo>
                  <a:pt x="0" y="90774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6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3792" tIns="65024" rIns="113792" bIns="65024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1600" b="1" kern="1200" dirty="0">
                <a:solidFill>
                  <a:schemeClr val="tx1"/>
                </a:solidFill>
              </a:rPr>
              <a:t>AUTOCOMPOSIÇÃO</a:t>
            </a:r>
          </a:p>
        </p:txBody>
      </p:sp>
      <p:sp>
        <p:nvSpPr>
          <p:cNvPr id="22" name="Forma Livre: Forma 21"/>
          <p:cNvSpPr/>
          <p:nvPr/>
        </p:nvSpPr>
        <p:spPr>
          <a:xfrm>
            <a:off x="8765156" y="3524497"/>
            <a:ext cx="2700000" cy="2309565"/>
          </a:xfrm>
          <a:custGeom>
            <a:avLst/>
            <a:gdLst>
              <a:gd name="connsiteX0" fmla="*/ 0 w 2549941"/>
              <a:gd name="connsiteY0" fmla="*/ 0 h 2854800"/>
              <a:gd name="connsiteX1" fmla="*/ 2549941 w 2549941"/>
              <a:gd name="connsiteY1" fmla="*/ 0 h 2854800"/>
              <a:gd name="connsiteX2" fmla="*/ 2549941 w 2549941"/>
              <a:gd name="connsiteY2" fmla="*/ 2854800 h 2854800"/>
              <a:gd name="connsiteX3" fmla="*/ 0 w 2549941"/>
              <a:gd name="connsiteY3" fmla="*/ 2854800 h 2854800"/>
              <a:gd name="connsiteX4" fmla="*/ 0 w 2549941"/>
              <a:gd name="connsiteY4" fmla="*/ 0 h 285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49941" h="2854800">
                <a:moveTo>
                  <a:pt x="0" y="0"/>
                </a:moveTo>
                <a:lnTo>
                  <a:pt x="2549941" y="0"/>
                </a:lnTo>
                <a:lnTo>
                  <a:pt x="2549941" y="2854800"/>
                </a:lnTo>
                <a:lnTo>
                  <a:pt x="0" y="2854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  <a:alpha val="89804"/>
            </a:schemeClr>
          </a:solidFill>
        </p:spPr>
        <p:style>
          <a:lnRef idx="2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4676" tIns="74676" rIns="99568" bIns="112014" numCol="1" spcCol="1270" anchor="t" anchorCtr="0">
            <a:noAutofit/>
          </a:bodyPr>
          <a:lstStyle/>
          <a:p>
            <a:pPr marL="114300" lvl="1" indent="-114300" algn="just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pt-BR" sz="1400" b="1" kern="1200" dirty="0"/>
              <a:t>Solução pelas partes por meio do diálogo e do consenso – resolução </a:t>
            </a:r>
            <a:r>
              <a:rPr lang="pt-BR" sz="1400" b="1" u="sng" kern="1200" dirty="0"/>
              <a:t>consensual</a:t>
            </a:r>
            <a:r>
              <a:rPr lang="pt-BR" sz="1400" b="1" kern="1200" dirty="0"/>
              <a:t> de conflitos </a:t>
            </a:r>
          </a:p>
          <a:p>
            <a:pPr marL="114300" lvl="1" indent="-114300" algn="just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pt-BR" sz="1400" b="1" kern="1200" dirty="0"/>
          </a:p>
          <a:p>
            <a:pPr marL="114300" lvl="1" indent="-114300" algn="just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pt-BR" sz="1400" b="1" kern="1200" dirty="0"/>
              <a:t>Exemplos:</a:t>
            </a:r>
          </a:p>
          <a:p>
            <a:pPr marL="114300" lvl="1" indent="-114300" algn="just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pt-BR" sz="1400" b="1" kern="1200" dirty="0"/>
          </a:p>
          <a:p>
            <a:pPr marL="114300" lvl="1" indent="-114300" algn="just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pt-BR" sz="1400" b="1" kern="1200" dirty="0"/>
              <a:t>Negociação,</a:t>
            </a:r>
          </a:p>
          <a:p>
            <a:pPr marL="114300" lvl="1" indent="-114300" algn="just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pt-BR" sz="1400" b="1" kern="1200" dirty="0"/>
              <a:t>Conciliação</a:t>
            </a:r>
          </a:p>
          <a:p>
            <a:pPr marL="114300" lvl="1" indent="-114300" algn="just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pt-BR" sz="1400" b="1" kern="1200" dirty="0"/>
              <a:t>Mediação</a:t>
            </a:r>
          </a:p>
        </p:txBody>
      </p:sp>
      <p:sp>
        <p:nvSpPr>
          <p:cNvPr id="23" name="Forma Livre: Forma 22"/>
          <p:cNvSpPr/>
          <p:nvPr/>
        </p:nvSpPr>
        <p:spPr>
          <a:xfrm>
            <a:off x="4806000" y="2574609"/>
            <a:ext cx="2700000" cy="900000"/>
          </a:xfrm>
          <a:custGeom>
            <a:avLst/>
            <a:gdLst>
              <a:gd name="connsiteX0" fmla="*/ 0 w 2547149"/>
              <a:gd name="connsiteY0" fmla="*/ 0 h 907743"/>
              <a:gd name="connsiteX1" fmla="*/ 2547149 w 2547149"/>
              <a:gd name="connsiteY1" fmla="*/ 0 h 907743"/>
              <a:gd name="connsiteX2" fmla="*/ 2547149 w 2547149"/>
              <a:gd name="connsiteY2" fmla="*/ 907743 h 907743"/>
              <a:gd name="connsiteX3" fmla="*/ 0 w 2547149"/>
              <a:gd name="connsiteY3" fmla="*/ 907743 h 907743"/>
              <a:gd name="connsiteX4" fmla="*/ 0 w 2547149"/>
              <a:gd name="connsiteY4" fmla="*/ 0 h 907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47149" h="907743">
                <a:moveTo>
                  <a:pt x="0" y="0"/>
                </a:moveTo>
                <a:lnTo>
                  <a:pt x="2547149" y="0"/>
                </a:lnTo>
                <a:lnTo>
                  <a:pt x="2547149" y="907743"/>
                </a:lnTo>
                <a:lnTo>
                  <a:pt x="0" y="9077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6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3792" tIns="65024" rIns="113792" bIns="65024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1600" b="1" kern="1200" dirty="0">
                <a:solidFill>
                  <a:schemeClr val="tx1"/>
                </a:solidFill>
              </a:rPr>
              <a:t>HETEROCOMPOSIÇÃO</a:t>
            </a:r>
          </a:p>
        </p:txBody>
      </p:sp>
      <p:sp>
        <p:nvSpPr>
          <p:cNvPr id="24" name="Forma Livre: Forma 23"/>
          <p:cNvSpPr/>
          <p:nvPr/>
        </p:nvSpPr>
        <p:spPr>
          <a:xfrm>
            <a:off x="4806349" y="3514318"/>
            <a:ext cx="2700000" cy="2319744"/>
          </a:xfrm>
          <a:custGeom>
            <a:avLst/>
            <a:gdLst>
              <a:gd name="connsiteX0" fmla="*/ 0 w 2545742"/>
              <a:gd name="connsiteY0" fmla="*/ 0 h 2854800"/>
              <a:gd name="connsiteX1" fmla="*/ 2545742 w 2545742"/>
              <a:gd name="connsiteY1" fmla="*/ 0 h 2854800"/>
              <a:gd name="connsiteX2" fmla="*/ 2545742 w 2545742"/>
              <a:gd name="connsiteY2" fmla="*/ 2854800 h 2854800"/>
              <a:gd name="connsiteX3" fmla="*/ 0 w 2545742"/>
              <a:gd name="connsiteY3" fmla="*/ 2854800 h 2854800"/>
              <a:gd name="connsiteX4" fmla="*/ 0 w 2545742"/>
              <a:gd name="connsiteY4" fmla="*/ 0 h 285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45742" h="2854800">
                <a:moveTo>
                  <a:pt x="0" y="0"/>
                </a:moveTo>
                <a:lnTo>
                  <a:pt x="2545742" y="0"/>
                </a:lnTo>
                <a:lnTo>
                  <a:pt x="2545742" y="2854800"/>
                </a:lnTo>
                <a:lnTo>
                  <a:pt x="0" y="2854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90000"/>
            </a:schemeClr>
          </a:solidFill>
        </p:spPr>
        <p:style>
          <a:lnRef idx="2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4676" tIns="74676" rIns="99568" bIns="112014" numCol="1" spcCol="1270" anchor="t" anchorCtr="0">
            <a:noAutofit/>
          </a:bodyPr>
          <a:lstStyle/>
          <a:p>
            <a:pPr marL="114300" lvl="1" indent="-114300" algn="just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pt-BR" sz="1400" b="1" kern="1200" dirty="0"/>
              <a:t>Solução por meio de uma terceira parte, que é chamada para dar a decisão</a:t>
            </a: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pt-BR" sz="1400" b="1" kern="1200" dirty="0"/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pt-BR" sz="1400" b="1" kern="1200" dirty="0"/>
              <a:t>Exemplos:</a:t>
            </a: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pt-BR" sz="1400" b="1" kern="1200" dirty="0"/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pt-BR" sz="1400" b="1" kern="1200" dirty="0"/>
              <a:t>Arbitragem</a:t>
            </a: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pt-BR" sz="1400" b="1" kern="1200" dirty="0"/>
              <a:t>Resolução Judicial</a:t>
            </a:r>
          </a:p>
        </p:txBody>
      </p:sp>
      <p:pic>
        <p:nvPicPr>
          <p:cNvPr id="25" name="Imagem 24">
            <a:extLst>
              <a:ext uri="{FF2B5EF4-FFF2-40B4-BE49-F238E27FC236}">
                <a16:creationId xmlns:a16="http://schemas.microsoft.com/office/drawing/2014/main" id="{36E0D8D7-32F5-407C-9663-750B2457AF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7299" y="6128201"/>
            <a:ext cx="1004701" cy="72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4565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m 18">
            <a:extLst>
              <a:ext uri="{FF2B5EF4-FFF2-40B4-BE49-F238E27FC236}">
                <a16:creationId xmlns:a16="http://schemas.microsoft.com/office/drawing/2014/main" id="{3A842E3E-A9C0-4D4C-929F-66BC20672C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7299" y="6128201"/>
            <a:ext cx="1004701" cy="729799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BC0B2B0B-7F24-4DC5-8B08-D0627CBA63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404" y="5180454"/>
            <a:ext cx="1228725" cy="733425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0" y="770145"/>
            <a:ext cx="12192000" cy="147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altLang="pt-BR" sz="3200" b="1" dirty="0">
                <a:solidFill>
                  <a:srgbClr val="00206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Mapa mental das</a:t>
            </a:r>
          </a:p>
          <a:p>
            <a:pPr algn="ctr">
              <a:lnSpc>
                <a:spcPct val="150000"/>
              </a:lnSpc>
            </a:pPr>
            <a:r>
              <a:rPr lang="pt-BR" altLang="pt-BR" sz="3200" b="1" dirty="0">
                <a:solidFill>
                  <a:srgbClr val="00206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Modalidades de Resolução de Conflitos</a:t>
            </a:r>
            <a:endParaRPr lang="pt-BR" altLang="pt-BR" sz="2400" b="1" dirty="0">
              <a:solidFill>
                <a:srgbClr val="002060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aixaDeTexto 5"/>
          <p:cNvSpPr txBox="1">
            <a:spLocks noChangeArrowheads="1"/>
          </p:cNvSpPr>
          <p:nvPr/>
        </p:nvSpPr>
        <p:spPr bwMode="auto">
          <a:xfrm>
            <a:off x="2293939" y="2565401"/>
            <a:ext cx="7488237" cy="14763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85750" indent="-285750" algn="just">
              <a:buFontTx/>
              <a:buChar char="-"/>
              <a:defRPr/>
            </a:pPr>
            <a:endParaRPr lang="pt-BR" dirty="0">
              <a:ea typeface="MS PGothic" pitchFamily="34" charset="-128"/>
            </a:endParaRPr>
          </a:p>
          <a:p>
            <a:pPr algn="just">
              <a:defRPr/>
            </a:pPr>
            <a:endParaRPr lang="pt-BR" dirty="0">
              <a:ea typeface="MS PGothic" pitchFamily="34" charset="-128"/>
            </a:endParaRPr>
          </a:p>
          <a:p>
            <a:pPr algn="just" eaLnBrk="1" hangingPunct="1">
              <a:lnSpc>
                <a:spcPct val="150000"/>
              </a:lnSpc>
              <a:defRPr/>
            </a:pPr>
            <a:endParaRPr lang="pt-BR" dirty="0">
              <a:ea typeface="MS PGothic" pitchFamily="34" charset="-128"/>
            </a:endParaRPr>
          </a:p>
          <a:p>
            <a:pPr algn="just" eaLnBrk="1" hangingPunct="1">
              <a:lnSpc>
                <a:spcPct val="150000"/>
              </a:lnSpc>
              <a:defRPr/>
            </a:pPr>
            <a:endParaRPr lang="pt-BR" altLang="pt-BR" dirty="0">
              <a:ea typeface="MS PGothic" pitchFamily="34" charset="-128"/>
              <a:sym typeface="Wingdings" pitchFamily="2" charset="2"/>
            </a:endParaRPr>
          </a:p>
        </p:txBody>
      </p:sp>
      <p:sp>
        <p:nvSpPr>
          <p:cNvPr id="4" name="Retângulo 5"/>
          <p:cNvSpPr>
            <a:spLocks noChangeArrowheads="1"/>
          </p:cNvSpPr>
          <p:nvPr/>
        </p:nvSpPr>
        <p:spPr bwMode="auto">
          <a:xfrm>
            <a:off x="2495550" y="2828926"/>
            <a:ext cx="7488238" cy="9239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  <a:buFontTx/>
              <a:buChar char="-"/>
              <a:defRPr/>
            </a:pPr>
            <a:endParaRPr lang="pt-BR" altLang="pt-BR" dirty="0">
              <a:ea typeface="MS PGothic" pitchFamily="34" charset="-128"/>
            </a:endParaRPr>
          </a:p>
          <a:p>
            <a:pPr marL="0" indent="0" eaLnBrk="1" hangingPunct="1">
              <a:lnSpc>
                <a:spcPct val="150000"/>
              </a:lnSpc>
              <a:defRPr/>
            </a:pPr>
            <a:r>
              <a:rPr lang="pt-BR" altLang="pt-BR" dirty="0">
                <a:ea typeface="MS PGothic" pitchFamily="34" charset="-128"/>
              </a:rPr>
              <a:t> </a:t>
            </a:r>
          </a:p>
        </p:txBody>
      </p:sp>
      <p:sp>
        <p:nvSpPr>
          <p:cNvPr id="2" name="Retângulo 1"/>
          <p:cNvSpPr/>
          <p:nvPr/>
        </p:nvSpPr>
        <p:spPr>
          <a:xfrm>
            <a:off x="727094" y="1157769"/>
            <a:ext cx="101393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pt-BR" sz="2000" b="1" dirty="0">
              <a:solidFill>
                <a:srgbClr val="002060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pt-BR" sz="2000" b="1" dirty="0">
                <a:solidFill>
                  <a:srgbClr val="00206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                                </a:t>
            </a:r>
          </a:p>
          <a:p>
            <a:pPr algn="just">
              <a:lnSpc>
                <a:spcPct val="150000"/>
              </a:lnSpc>
            </a:pPr>
            <a:endParaRPr lang="pt-BR" sz="2000" b="1" dirty="0">
              <a:solidFill>
                <a:srgbClr val="002060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pt-BR" sz="20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4944" y="2545268"/>
            <a:ext cx="1438275" cy="1000125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0669" y="2950899"/>
            <a:ext cx="3724275" cy="2752725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F671E20E-98D6-493C-823B-B041CB9CD3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36233" y="5060005"/>
            <a:ext cx="2095500" cy="904875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E428F31E-CF0B-4A87-BFBB-0C2E683A30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84374" y="4638854"/>
            <a:ext cx="238125" cy="172402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7609C61-3C54-4DB4-B290-02C3F0DD0F7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5391" y="4464870"/>
            <a:ext cx="1285875" cy="752475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EF9DD9E4-51D4-4119-AFDC-B81127FC3E4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8873" y="5920629"/>
            <a:ext cx="1409700" cy="838200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C914A78F-79C2-47DC-951E-09B4F2429D7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46526" y="4994167"/>
            <a:ext cx="2124075" cy="942975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717776E8-A303-4E3F-A4A4-C5C0690F267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782176" y="4969403"/>
            <a:ext cx="228600" cy="942975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2AD8CFB7-9A90-4482-BDAC-1C25818EBF0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014584" y="4680940"/>
            <a:ext cx="1104900" cy="771525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C296F1C2-576E-4198-A814-9B89888AF72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010776" y="5452465"/>
            <a:ext cx="1581150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11553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orma Livre: Forma 24"/>
          <p:cNvSpPr/>
          <p:nvPr/>
        </p:nvSpPr>
        <p:spPr>
          <a:xfrm>
            <a:off x="697230" y="1873057"/>
            <a:ext cx="10756374" cy="900000"/>
          </a:xfrm>
          <a:custGeom>
            <a:avLst/>
            <a:gdLst>
              <a:gd name="connsiteX0" fmla="*/ 0 w 2579079"/>
              <a:gd name="connsiteY0" fmla="*/ 0 h 907743"/>
              <a:gd name="connsiteX1" fmla="*/ 2579079 w 2579079"/>
              <a:gd name="connsiteY1" fmla="*/ 0 h 907743"/>
              <a:gd name="connsiteX2" fmla="*/ 2579079 w 2579079"/>
              <a:gd name="connsiteY2" fmla="*/ 907743 h 907743"/>
              <a:gd name="connsiteX3" fmla="*/ 0 w 2579079"/>
              <a:gd name="connsiteY3" fmla="*/ 907743 h 907743"/>
              <a:gd name="connsiteX4" fmla="*/ 0 w 2579079"/>
              <a:gd name="connsiteY4" fmla="*/ 0 h 907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9079" h="907743">
                <a:moveTo>
                  <a:pt x="0" y="0"/>
                </a:moveTo>
                <a:lnTo>
                  <a:pt x="2579079" y="0"/>
                </a:lnTo>
                <a:lnTo>
                  <a:pt x="2579079" y="907743"/>
                </a:lnTo>
                <a:lnTo>
                  <a:pt x="0" y="90774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6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3792" tIns="65024" rIns="113792" bIns="65024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3600" b="1" kern="1200" dirty="0">
                <a:solidFill>
                  <a:schemeClr val="tx1"/>
                </a:solidFill>
              </a:rPr>
              <a:t>AUTOCOMPOSIÇÃO</a:t>
            </a:r>
          </a:p>
        </p:txBody>
      </p:sp>
      <p:sp>
        <p:nvSpPr>
          <p:cNvPr id="26" name="Forma Livre: Forma 25"/>
          <p:cNvSpPr/>
          <p:nvPr/>
        </p:nvSpPr>
        <p:spPr>
          <a:xfrm>
            <a:off x="697230" y="2804407"/>
            <a:ext cx="10767926" cy="3104903"/>
          </a:xfrm>
          <a:custGeom>
            <a:avLst/>
            <a:gdLst>
              <a:gd name="connsiteX0" fmla="*/ 0 w 2549941"/>
              <a:gd name="connsiteY0" fmla="*/ 0 h 2854800"/>
              <a:gd name="connsiteX1" fmla="*/ 2549941 w 2549941"/>
              <a:gd name="connsiteY1" fmla="*/ 0 h 2854800"/>
              <a:gd name="connsiteX2" fmla="*/ 2549941 w 2549941"/>
              <a:gd name="connsiteY2" fmla="*/ 2854800 h 2854800"/>
              <a:gd name="connsiteX3" fmla="*/ 0 w 2549941"/>
              <a:gd name="connsiteY3" fmla="*/ 2854800 h 2854800"/>
              <a:gd name="connsiteX4" fmla="*/ 0 w 2549941"/>
              <a:gd name="connsiteY4" fmla="*/ 0 h 285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49941" h="2854800">
                <a:moveTo>
                  <a:pt x="0" y="0"/>
                </a:moveTo>
                <a:lnTo>
                  <a:pt x="2549941" y="0"/>
                </a:lnTo>
                <a:lnTo>
                  <a:pt x="2549941" y="2854800"/>
                </a:lnTo>
                <a:lnTo>
                  <a:pt x="0" y="2854800"/>
                </a:lnTo>
                <a:lnTo>
                  <a:pt x="0" y="0"/>
                </a:lnTo>
                <a:close/>
              </a:path>
            </a:pathLst>
          </a:custGeom>
          <a:solidFill>
            <a:srgbClr val="BBF7C9">
              <a:alpha val="89804"/>
            </a:srgbClr>
          </a:solidFill>
        </p:spPr>
        <p:style>
          <a:lnRef idx="2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4676" tIns="74676" rIns="99568" bIns="112014" numCol="1" spcCol="1270" anchor="t" anchorCtr="0">
            <a:noAutofit/>
          </a:bodyPr>
          <a:lstStyle/>
          <a:p>
            <a:pPr marL="0" lvl="1" algn="ctr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pt-BR" sz="2800" b="1" kern="1200" dirty="0"/>
              <a:t>Solução pelas partes, por meio do diálogo e do consenso.</a:t>
            </a:r>
          </a:p>
          <a:p>
            <a:pPr marL="0" lvl="1" algn="ctr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pt-BR" sz="2800" b="1" kern="1200" dirty="0"/>
              <a:t>Resolução </a:t>
            </a:r>
            <a:r>
              <a:rPr lang="pt-BR" sz="2800" b="1" u="sng" kern="1200" dirty="0"/>
              <a:t>consensual</a:t>
            </a:r>
            <a:r>
              <a:rPr lang="pt-BR" sz="2800" b="1" kern="1200" dirty="0"/>
              <a:t> (ou pacífica) de conflitos:</a:t>
            </a:r>
          </a:p>
        </p:txBody>
      </p:sp>
      <p:sp>
        <p:nvSpPr>
          <p:cNvPr id="27" name="Retângulo 26"/>
          <p:cNvSpPr/>
          <p:nvPr/>
        </p:nvSpPr>
        <p:spPr>
          <a:xfrm>
            <a:off x="4671538" y="4135498"/>
            <a:ext cx="2767230" cy="17738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Forma Livre: Forma 4">
            <a:extLst>
              <a:ext uri="{FF2B5EF4-FFF2-40B4-BE49-F238E27FC236}">
                <a16:creationId xmlns:a16="http://schemas.microsoft.com/office/drawing/2014/main" id="{237A1348-BE69-49F3-8564-19AB9AA5E982}"/>
              </a:ext>
            </a:extLst>
          </p:cNvPr>
          <p:cNvSpPr/>
          <p:nvPr/>
        </p:nvSpPr>
        <p:spPr>
          <a:xfrm>
            <a:off x="4903032" y="4334197"/>
            <a:ext cx="2458468" cy="1499448"/>
          </a:xfrm>
          <a:custGeom>
            <a:avLst/>
            <a:gdLst>
              <a:gd name="connsiteX0" fmla="*/ 0 w 2549941"/>
              <a:gd name="connsiteY0" fmla="*/ 0 h 2854800"/>
              <a:gd name="connsiteX1" fmla="*/ 2549941 w 2549941"/>
              <a:gd name="connsiteY1" fmla="*/ 0 h 2854800"/>
              <a:gd name="connsiteX2" fmla="*/ 2549941 w 2549941"/>
              <a:gd name="connsiteY2" fmla="*/ 2854800 h 2854800"/>
              <a:gd name="connsiteX3" fmla="*/ 0 w 2549941"/>
              <a:gd name="connsiteY3" fmla="*/ 2854800 h 2854800"/>
              <a:gd name="connsiteX4" fmla="*/ 0 w 2549941"/>
              <a:gd name="connsiteY4" fmla="*/ 0 h 285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49941" h="2854800">
                <a:moveTo>
                  <a:pt x="0" y="0"/>
                </a:moveTo>
                <a:lnTo>
                  <a:pt x="2549941" y="0"/>
                </a:lnTo>
                <a:lnTo>
                  <a:pt x="2549941" y="2854800"/>
                </a:lnTo>
                <a:lnTo>
                  <a:pt x="0" y="2854800"/>
                </a:lnTo>
                <a:lnTo>
                  <a:pt x="0" y="0"/>
                </a:lnTo>
                <a:close/>
              </a:path>
            </a:pathLst>
          </a:custGeom>
          <a:solidFill>
            <a:srgbClr val="BBF7C9">
              <a:alpha val="89804"/>
            </a:srgbClr>
          </a:solidFill>
        </p:spPr>
        <p:style>
          <a:lnRef idx="2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4676" tIns="74676" rIns="99568" bIns="112014" numCol="1" spcCol="1270" anchor="t" anchorCtr="0">
            <a:noAutofit/>
          </a:bodyPr>
          <a:lstStyle/>
          <a:p>
            <a:pPr lvl="1" indent="-4572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q"/>
            </a:pPr>
            <a:r>
              <a:rPr lang="pt-BR" sz="2800" b="1" kern="1200" dirty="0"/>
              <a:t>Negociação</a:t>
            </a:r>
          </a:p>
          <a:p>
            <a:pPr lvl="1" indent="-457200" defTabSz="622300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pt-BR" sz="2800" b="1" kern="1200" dirty="0"/>
              <a:t>Conciliação</a:t>
            </a:r>
          </a:p>
          <a:p>
            <a:pPr lvl="1" indent="-457200" defTabSz="622300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pt-BR" sz="2800" b="1" kern="1200" dirty="0"/>
              <a:t>Mediação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3DDC4445-9331-485C-872E-AE1ECC00CA36}"/>
              </a:ext>
            </a:extLst>
          </p:cNvPr>
          <p:cNvSpPr/>
          <p:nvPr/>
        </p:nvSpPr>
        <p:spPr>
          <a:xfrm>
            <a:off x="4949332" y="5271313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X</a:t>
            </a:r>
            <a:endParaRPr lang="pt-BR" b="1" dirty="0">
              <a:solidFill>
                <a:srgbClr val="FF0000"/>
              </a:solidFill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BF289374-7716-470C-8601-A7F8875D0A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7299" y="6128201"/>
            <a:ext cx="1004701" cy="72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73808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" grpId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5"/>
          <p:cNvSpPr>
            <a:spLocks noChangeArrowheads="1"/>
          </p:cNvSpPr>
          <p:nvPr/>
        </p:nvSpPr>
        <p:spPr bwMode="auto">
          <a:xfrm>
            <a:off x="2495550" y="2828926"/>
            <a:ext cx="7488238" cy="9239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  <a:buFontTx/>
              <a:buChar char="-"/>
              <a:defRPr/>
            </a:pPr>
            <a:endParaRPr lang="pt-BR" altLang="pt-BR" dirty="0">
              <a:ea typeface="MS PGothic" pitchFamily="34" charset="-128"/>
            </a:endParaRPr>
          </a:p>
          <a:p>
            <a:pPr marL="0" indent="0" eaLnBrk="1" hangingPunct="1">
              <a:lnSpc>
                <a:spcPct val="150000"/>
              </a:lnSpc>
              <a:defRPr/>
            </a:pPr>
            <a:r>
              <a:rPr lang="pt-BR" altLang="pt-BR" dirty="0">
                <a:ea typeface="MS PGothic" pitchFamily="34" charset="-128"/>
              </a:rPr>
              <a:t> </a:t>
            </a:r>
          </a:p>
        </p:txBody>
      </p:sp>
      <p:sp>
        <p:nvSpPr>
          <p:cNvPr id="14" name="Retângulo 4"/>
          <p:cNvSpPr>
            <a:spLocks noChangeArrowheads="1"/>
          </p:cNvSpPr>
          <p:nvPr/>
        </p:nvSpPr>
        <p:spPr bwMode="auto">
          <a:xfrm>
            <a:off x="1509712" y="971548"/>
            <a:ext cx="9144000" cy="739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pt-BR" altLang="pt-BR" sz="3200" b="1" dirty="0">
                <a:solidFill>
                  <a:srgbClr val="002060"/>
                </a:solidFill>
              </a:rPr>
              <a:t>Modalidade: AUTOCOMPOSIÇÃO</a:t>
            </a:r>
            <a:endParaRPr lang="pt-BR" altLang="pt-BR" sz="3200" dirty="0">
              <a:solidFill>
                <a:srgbClr val="002060"/>
              </a:solidFill>
            </a:endParaRPr>
          </a:p>
        </p:txBody>
      </p:sp>
      <p:sp>
        <p:nvSpPr>
          <p:cNvPr id="16" name="CaixaDeTexto 8"/>
          <p:cNvSpPr txBox="1">
            <a:spLocks noChangeArrowheads="1"/>
          </p:cNvSpPr>
          <p:nvPr/>
        </p:nvSpPr>
        <p:spPr bwMode="auto">
          <a:xfrm>
            <a:off x="3329942" y="1963322"/>
            <a:ext cx="7072313" cy="400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pt-BR" altLang="pt-BR" sz="2000" b="1" dirty="0">
                <a:solidFill>
                  <a:schemeClr val="bg1"/>
                </a:solidFill>
              </a:rPr>
              <a:t>MENOR USO DE FORÇA, </a:t>
            </a:r>
            <a:r>
              <a:rPr lang="pt-BR" altLang="pt-BR" sz="2000" b="1" dirty="0">
                <a:solidFill>
                  <a:schemeClr val="bg1"/>
                </a:solidFill>
                <a:sym typeface="Wingdings" panose="05000000000000000000" pitchFamily="2" charset="2"/>
              </a:rPr>
              <a:t>MAIOR DIÁLOGO</a:t>
            </a:r>
            <a:endParaRPr lang="pt-BR" altLang="pt-BR" b="1" dirty="0">
              <a:solidFill>
                <a:schemeClr val="bg1"/>
              </a:solidFill>
            </a:endParaRPr>
          </a:p>
        </p:txBody>
      </p:sp>
      <p:sp>
        <p:nvSpPr>
          <p:cNvPr id="19" name="Forma Livre: Forma 18"/>
          <p:cNvSpPr/>
          <p:nvPr/>
        </p:nvSpPr>
        <p:spPr>
          <a:xfrm>
            <a:off x="345117" y="1876320"/>
            <a:ext cx="3420000" cy="900000"/>
          </a:xfrm>
          <a:custGeom>
            <a:avLst/>
            <a:gdLst>
              <a:gd name="connsiteX0" fmla="*/ 0 w 2279252"/>
              <a:gd name="connsiteY0" fmla="*/ 0 h 907743"/>
              <a:gd name="connsiteX1" fmla="*/ 2279252 w 2279252"/>
              <a:gd name="connsiteY1" fmla="*/ 0 h 907743"/>
              <a:gd name="connsiteX2" fmla="*/ 2279252 w 2279252"/>
              <a:gd name="connsiteY2" fmla="*/ 907743 h 907743"/>
              <a:gd name="connsiteX3" fmla="*/ 0 w 2279252"/>
              <a:gd name="connsiteY3" fmla="*/ 907743 h 907743"/>
              <a:gd name="connsiteX4" fmla="*/ 0 w 2279252"/>
              <a:gd name="connsiteY4" fmla="*/ 0 h 907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79252" h="907743">
                <a:moveTo>
                  <a:pt x="0" y="0"/>
                </a:moveTo>
                <a:lnTo>
                  <a:pt x="2279252" y="0"/>
                </a:lnTo>
                <a:lnTo>
                  <a:pt x="2279252" y="907743"/>
                </a:lnTo>
                <a:lnTo>
                  <a:pt x="0" y="907743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</p:spPr>
        <p:style>
          <a:lnRef idx="2">
            <a:schemeClr val="accent6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3792" tIns="65024" rIns="113792" bIns="65024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4000" b="1" kern="1200" dirty="0">
                <a:solidFill>
                  <a:schemeClr val="tx1"/>
                </a:solidFill>
              </a:rPr>
              <a:t>NEGOCIAÇÃO</a:t>
            </a:r>
          </a:p>
        </p:txBody>
      </p:sp>
      <p:sp>
        <p:nvSpPr>
          <p:cNvPr id="20" name="Forma Livre: Forma 19"/>
          <p:cNvSpPr/>
          <p:nvPr/>
        </p:nvSpPr>
        <p:spPr>
          <a:xfrm>
            <a:off x="345115" y="2863322"/>
            <a:ext cx="3420000" cy="3960000"/>
          </a:xfrm>
          <a:custGeom>
            <a:avLst/>
            <a:gdLst>
              <a:gd name="connsiteX0" fmla="*/ 0 w 2278594"/>
              <a:gd name="connsiteY0" fmla="*/ 0 h 2854800"/>
              <a:gd name="connsiteX1" fmla="*/ 2278594 w 2278594"/>
              <a:gd name="connsiteY1" fmla="*/ 0 h 2854800"/>
              <a:gd name="connsiteX2" fmla="*/ 2278594 w 2278594"/>
              <a:gd name="connsiteY2" fmla="*/ 2854800 h 2854800"/>
              <a:gd name="connsiteX3" fmla="*/ 0 w 2278594"/>
              <a:gd name="connsiteY3" fmla="*/ 2854800 h 2854800"/>
              <a:gd name="connsiteX4" fmla="*/ 0 w 2278594"/>
              <a:gd name="connsiteY4" fmla="*/ 0 h 285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78594" h="2854800">
                <a:moveTo>
                  <a:pt x="0" y="0"/>
                </a:moveTo>
                <a:lnTo>
                  <a:pt x="2278594" y="0"/>
                </a:lnTo>
                <a:lnTo>
                  <a:pt x="2278594" y="2854800"/>
                </a:lnTo>
                <a:lnTo>
                  <a:pt x="0" y="2854800"/>
                </a:lnTo>
                <a:lnTo>
                  <a:pt x="0" y="0"/>
                </a:lnTo>
                <a:close/>
              </a:path>
            </a:pathLst>
          </a:custGeom>
          <a:solidFill>
            <a:srgbClr val="79DCFF">
              <a:alpha val="89804"/>
            </a:srgbClr>
          </a:solidFill>
        </p:spPr>
        <p:style>
          <a:lnRef idx="2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4676" tIns="74676" rIns="99568" bIns="112014" numCol="1" spcCol="1270" anchor="t" anchorCtr="0">
            <a:noAutofit/>
          </a:bodyPr>
          <a:lstStyle/>
          <a:p>
            <a:pPr marL="0" lvl="1" algn="ctr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pt-BR" altLang="pt-BR" sz="23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 </a:t>
            </a:r>
            <a:r>
              <a:rPr lang="pt-BR" altLang="pt-BR" sz="23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próprias partes conseguem chegar a um acordo</a:t>
            </a:r>
            <a:endParaRPr lang="pt-BR" sz="2300" kern="1200" dirty="0"/>
          </a:p>
        </p:txBody>
      </p:sp>
      <p:sp>
        <p:nvSpPr>
          <p:cNvPr id="21" name="Forma Livre: Forma 20"/>
          <p:cNvSpPr/>
          <p:nvPr/>
        </p:nvSpPr>
        <p:spPr>
          <a:xfrm>
            <a:off x="7526717" y="1874519"/>
            <a:ext cx="3420000" cy="900000"/>
          </a:xfrm>
          <a:custGeom>
            <a:avLst/>
            <a:gdLst>
              <a:gd name="connsiteX0" fmla="*/ 0 w 2579079"/>
              <a:gd name="connsiteY0" fmla="*/ 0 h 907743"/>
              <a:gd name="connsiteX1" fmla="*/ 2579079 w 2579079"/>
              <a:gd name="connsiteY1" fmla="*/ 0 h 907743"/>
              <a:gd name="connsiteX2" fmla="*/ 2579079 w 2579079"/>
              <a:gd name="connsiteY2" fmla="*/ 907743 h 907743"/>
              <a:gd name="connsiteX3" fmla="*/ 0 w 2579079"/>
              <a:gd name="connsiteY3" fmla="*/ 907743 h 907743"/>
              <a:gd name="connsiteX4" fmla="*/ 0 w 2579079"/>
              <a:gd name="connsiteY4" fmla="*/ 0 h 907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9079" h="907743">
                <a:moveTo>
                  <a:pt x="0" y="0"/>
                </a:moveTo>
                <a:lnTo>
                  <a:pt x="2579079" y="0"/>
                </a:lnTo>
                <a:lnTo>
                  <a:pt x="2579079" y="907743"/>
                </a:lnTo>
                <a:lnTo>
                  <a:pt x="0" y="90774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6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3792" tIns="65024" rIns="113792" bIns="65024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4000" b="1" kern="1200" dirty="0">
                <a:solidFill>
                  <a:schemeClr val="tx1"/>
                </a:solidFill>
              </a:rPr>
              <a:t>MEDIAÇÃO</a:t>
            </a:r>
          </a:p>
        </p:txBody>
      </p:sp>
      <p:sp>
        <p:nvSpPr>
          <p:cNvPr id="22" name="Forma Livre: Forma 21"/>
          <p:cNvSpPr/>
          <p:nvPr/>
        </p:nvSpPr>
        <p:spPr>
          <a:xfrm>
            <a:off x="7526717" y="2856671"/>
            <a:ext cx="3420000" cy="3960000"/>
          </a:xfrm>
          <a:custGeom>
            <a:avLst/>
            <a:gdLst>
              <a:gd name="connsiteX0" fmla="*/ 0 w 2549941"/>
              <a:gd name="connsiteY0" fmla="*/ 0 h 2854800"/>
              <a:gd name="connsiteX1" fmla="*/ 2549941 w 2549941"/>
              <a:gd name="connsiteY1" fmla="*/ 0 h 2854800"/>
              <a:gd name="connsiteX2" fmla="*/ 2549941 w 2549941"/>
              <a:gd name="connsiteY2" fmla="*/ 2854800 h 2854800"/>
              <a:gd name="connsiteX3" fmla="*/ 0 w 2549941"/>
              <a:gd name="connsiteY3" fmla="*/ 2854800 h 2854800"/>
              <a:gd name="connsiteX4" fmla="*/ 0 w 2549941"/>
              <a:gd name="connsiteY4" fmla="*/ 0 h 285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49941" h="2854800">
                <a:moveTo>
                  <a:pt x="0" y="0"/>
                </a:moveTo>
                <a:lnTo>
                  <a:pt x="2549941" y="0"/>
                </a:lnTo>
                <a:lnTo>
                  <a:pt x="2549941" y="2854800"/>
                </a:lnTo>
                <a:lnTo>
                  <a:pt x="0" y="2854800"/>
                </a:lnTo>
                <a:lnTo>
                  <a:pt x="0" y="0"/>
                </a:lnTo>
                <a:close/>
              </a:path>
            </a:pathLst>
          </a:custGeom>
          <a:solidFill>
            <a:srgbClr val="92D050">
              <a:alpha val="89804"/>
            </a:srgbClr>
          </a:solidFill>
        </p:spPr>
        <p:style>
          <a:lnRef idx="2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4676" tIns="74676" rIns="99568" bIns="112014" numCol="1" spcCol="1270" anchor="t" anchorCtr="0">
            <a:no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altLang="pt-BR" sz="23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</a:t>
            </a:r>
            <a:r>
              <a:rPr lang="pt-BR" altLang="pt-BR" sz="23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mediador auxilia as partes</a:t>
            </a:r>
            <a:r>
              <a:rPr lang="pt-BR" altLang="pt-BR" sz="23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mediante técnicas adequadas, </a:t>
            </a:r>
            <a:r>
              <a:rPr lang="pt-BR" altLang="pt-BR" sz="23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estabelecerem um canal de comunicação </a:t>
            </a:r>
            <a:r>
              <a:rPr lang="pt-BR" altLang="pt-BR" sz="23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para que </a:t>
            </a:r>
            <a:r>
              <a:rPr lang="pt-BR" altLang="pt-BR" sz="23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elas construam</a:t>
            </a:r>
            <a:r>
              <a:rPr lang="pt-BR" altLang="pt-BR" sz="23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por si, a </a:t>
            </a:r>
            <a:r>
              <a:rPr lang="pt-BR" altLang="pt-BR" sz="23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composição do conflito da maneira mais satisfatória</a:t>
            </a:r>
            <a:endParaRPr lang="pt-BR" sz="2300" dirty="0"/>
          </a:p>
        </p:txBody>
      </p:sp>
      <p:sp>
        <p:nvSpPr>
          <p:cNvPr id="23" name="Forma Livre: Forma 22"/>
          <p:cNvSpPr/>
          <p:nvPr/>
        </p:nvSpPr>
        <p:spPr>
          <a:xfrm>
            <a:off x="3935917" y="1874519"/>
            <a:ext cx="3420000" cy="900000"/>
          </a:xfrm>
          <a:custGeom>
            <a:avLst/>
            <a:gdLst>
              <a:gd name="connsiteX0" fmla="*/ 0 w 2547149"/>
              <a:gd name="connsiteY0" fmla="*/ 0 h 907743"/>
              <a:gd name="connsiteX1" fmla="*/ 2547149 w 2547149"/>
              <a:gd name="connsiteY1" fmla="*/ 0 h 907743"/>
              <a:gd name="connsiteX2" fmla="*/ 2547149 w 2547149"/>
              <a:gd name="connsiteY2" fmla="*/ 907743 h 907743"/>
              <a:gd name="connsiteX3" fmla="*/ 0 w 2547149"/>
              <a:gd name="connsiteY3" fmla="*/ 907743 h 907743"/>
              <a:gd name="connsiteX4" fmla="*/ 0 w 2547149"/>
              <a:gd name="connsiteY4" fmla="*/ 0 h 907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47149" h="907743">
                <a:moveTo>
                  <a:pt x="0" y="0"/>
                </a:moveTo>
                <a:lnTo>
                  <a:pt x="2547149" y="0"/>
                </a:lnTo>
                <a:lnTo>
                  <a:pt x="2547149" y="907743"/>
                </a:lnTo>
                <a:lnTo>
                  <a:pt x="0" y="9077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6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3792" tIns="65024" rIns="113792" bIns="65024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4000" b="1" kern="1200" dirty="0">
                <a:solidFill>
                  <a:schemeClr val="tx1"/>
                </a:solidFill>
              </a:rPr>
              <a:t>CONCILIAÇÃO</a:t>
            </a:r>
          </a:p>
        </p:txBody>
      </p:sp>
      <p:sp>
        <p:nvSpPr>
          <p:cNvPr id="24" name="Forma Livre: Forma 23"/>
          <p:cNvSpPr/>
          <p:nvPr/>
        </p:nvSpPr>
        <p:spPr>
          <a:xfrm>
            <a:off x="3935917" y="2856671"/>
            <a:ext cx="3420000" cy="3960000"/>
          </a:xfrm>
          <a:custGeom>
            <a:avLst/>
            <a:gdLst>
              <a:gd name="connsiteX0" fmla="*/ 0 w 2545742"/>
              <a:gd name="connsiteY0" fmla="*/ 0 h 2854800"/>
              <a:gd name="connsiteX1" fmla="*/ 2545742 w 2545742"/>
              <a:gd name="connsiteY1" fmla="*/ 0 h 2854800"/>
              <a:gd name="connsiteX2" fmla="*/ 2545742 w 2545742"/>
              <a:gd name="connsiteY2" fmla="*/ 2854800 h 2854800"/>
              <a:gd name="connsiteX3" fmla="*/ 0 w 2545742"/>
              <a:gd name="connsiteY3" fmla="*/ 2854800 h 2854800"/>
              <a:gd name="connsiteX4" fmla="*/ 0 w 2545742"/>
              <a:gd name="connsiteY4" fmla="*/ 0 h 285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45742" h="2854800">
                <a:moveTo>
                  <a:pt x="0" y="0"/>
                </a:moveTo>
                <a:lnTo>
                  <a:pt x="2545742" y="0"/>
                </a:lnTo>
                <a:lnTo>
                  <a:pt x="2545742" y="2854800"/>
                </a:lnTo>
                <a:lnTo>
                  <a:pt x="0" y="2854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90000"/>
            </a:schemeClr>
          </a:solidFill>
        </p:spPr>
        <p:style>
          <a:lnRef idx="2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4676" tIns="74676" rIns="99568" bIns="112014" numCol="1" spcCol="1270" anchor="t" anchorCtr="0">
            <a:noAutofit/>
          </a:bodyPr>
          <a:lstStyle/>
          <a:p>
            <a:pPr marL="0" lvl="1" algn="ctr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pt-BR" altLang="pt-BR" sz="23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</a:t>
            </a:r>
            <a:r>
              <a:rPr lang="pt-BR" altLang="pt-BR" sz="23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conciliador auxilia as partes </a:t>
            </a:r>
            <a:r>
              <a:rPr lang="pt-BR" altLang="pt-BR" sz="23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chegarem a um acordo, mas sem forçá-las, </a:t>
            </a:r>
            <a:r>
              <a:rPr lang="pt-BR" altLang="pt-BR" sz="23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expondo as vantagens e desvantagens </a:t>
            </a:r>
            <a:r>
              <a:rPr lang="pt-BR" altLang="pt-BR" sz="23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 suas posições e </a:t>
            </a:r>
            <a:r>
              <a:rPr lang="pt-BR" altLang="pt-BR" sz="23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propondo saídas e alternativas para a controvérsia</a:t>
            </a:r>
            <a:endParaRPr lang="pt-BR" sz="2300" b="1" kern="1200" dirty="0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A5DF5116-91A7-44D4-B123-ACA9910870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7299" y="6128201"/>
            <a:ext cx="1004701" cy="72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963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5"/>
          <p:cNvSpPr txBox="1">
            <a:spLocks noChangeArrowheads="1"/>
          </p:cNvSpPr>
          <p:nvPr/>
        </p:nvSpPr>
        <p:spPr bwMode="auto">
          <a:xfrm>
            <a:off x="2293939" y="2565401"/>
            <a:ext cx="7488237" cy="14763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85750" indent="-285750" algn="just">
              <a:buFontTx/>
              <a:buChar char="-"/>
              <a:defRPr/>
            </a:pPr>
            <a:endParaRPr lang="pt-BR" dirty="0">
              <a:ea typeface="MS PGothic" pitchFamily="34" charset="-128"/>
            </a:endParaRPr>
          </a:p>
          <a:p>
            <a:pPr algn="just">
              <a:defRPr/>
            </a:pPr>
            <a:endParaRPr lang="pt-BR" dirty="0">
              <a:ea typeface="MS PGothic" pitchFamily="34" charset="-128"/>
            </a:endParaRPr>
          </a:p>
          <a:p>
            <a:pPr algn="just" eaLnBrk="1" hangingPunct="1">
              <a:lnSpc>
                <a:spcPct val="150000"/>
              </a:lnSpc>
              <a:defRPr/>
            </a:pPr>
            <a:endParaRPr lang="pt-BR" dirty="0">
              <a:ea typeface="MS PGothic" pitchFamily="34" charset="-128"/>
            </a:endParaRPr>
          </a:p>
          <a:p>
            <a:pPr algn="just" eaLnBrk="1" hangingPunct="1">
              <a:lnSpc>
                <a:spcPct val="150000"/>
              </a:lnSpc>
              <a:defRPr/>
            </a:pPr>
            <a:endParaRPr lang="pt-BR" altLang="pt-BR" dirty="0">
              <a:ea typeface="MS PGothic" pitchFamily="34" charset="-128"/>
              <a:sym typeface="Wingdings" pitchFamily="2" charset="2"/>
            </a:endParaRPr>
          </a:p>
        </p:txBody>
      </p:sp>
      <p:sp>
        <p:nvSpPr>
          <p:cNvPr id="4" name="Retângulo 5"/>
          <p:cNvSpPr>
            <a:spLocks noChangeArrowheads="1"/>
          </p:cNvSpPr>
          <p:nvPr/>
        </p:nvSpPr>
        <p:spPr bwMode="auto">
          <a:xfrm>
            <a:off x="2495550" y="2828926"/>
            <a:ext cx="7488238" cy="9239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  <a:buFontTx/>
              <a:buChar char="-"/>
              <a:defRPr/>
            </a:pPr>
            <a:endParaRPr lang="pt-BR" altLang="pt-BR" dirty="0">
              <a:ea typeface="MS PGothic" pitchFamily="34" charset="-128"/>
            </a:endParaRPr>
          </a:p>
          <a:p>
            <a:pPr marL="0" indent="0" eaLnBrk="1" hangingPunct="1">
              <a:lnSpc>
                <a:spcPct val="150000"/>
              </a:lnSpc>
              <a:defRPr/>
            </a:pPr>
            <a:r>
              <a:rPr lang="pt-BR" altLang="pt-BR" dirty="0">
                <a:ea typeface="MS PGothic" pitchFamily="34" charset="-128"/>
              </a:rPr>
              <a:t> </a:t>
            </a:r>
          </a:p>
        </p:txBody>
      </p:sp>
      <p:sp>
        <p:nvSpPr>
          <p:cNvPr id="2" name="Retângulo 1"/>
          <p:cNvSpPr/>
          <p:nvPr/>
        </p:nvSpPr>
        <p:spPr>
          <a:xfrm>
            <a:off x="727094" y="1157769"/>
            <a:ext cx="101393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pt-BR" sz="2000" b="1" dirty="0">
              <a:solidFill>
                <a:srgbClr val="002060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pt-BR" sz="2000" b="1" dirty="0">
                <a:solidFill>
                  <a:srgbClr val="00206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                                </a:t>
            </a:r>
          </a:p>
          <a:p>
            <a:pPr algn="just">
              <a:lnSpc>
                <a:spcPct val="150000"/>
              </a:lnSpc>
            </a:pPr>
            <a:endParaRPr lang="pt-BR" sz="2000" b="1" dirty="0">
              <a:solidFill>
                <a:srgbClr val="002060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pt-BR" sz="2000" dirty="0"/>
          </a:p>
        </p:txBody>
      </p:sp>
      <p:sp>
        <p:nvSpPr>
          <p:cNvPr id="7" name="Retângulo 6"/>
          <p:cNvSpPr/>
          <p:nvPr/>
        </p:nvSpPr>
        <p:spPr>
          <a:xfrm>
            <a:off x="369512" y="2734128"/>
            <a:ext cx="11430000" cy="2947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altLang="pt-BR" sz="3200" b="1" dirty="0">
                <a:solidFill>
                  <a:srgbClr val="00206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PROCEDIMENTOS, CONDIÇÕES E ALGUMAS TÉCNICAS DE RESOLUÇÃO PACÍFICA DE CONFLITOS</a:t>
            </a:r>
          </a:p>
          <a:p>
            <a:pPr algn="ctr">
              <a:lnSpc>
                <a:spcPct val="150000"/>
              </a:lnSpc>
            </a:pPr>
            <a:r>
              <a:rPr lang="pt-BR" altLang="pt-BR" sz="3200" b="1" dirty="0">
                <a:solidFill>
                  <a:srgbClr val="00206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(Considerando o uso da Mediação)</a:t>
            </a:r>
            <a:endParaRPr lang="pt-BR" altLang="pt-BR" sz="2400" b="1" dirty="0">
              <a:solidFill>
                <a:srgbClr val="002060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0C8CA30F-615E-4560-9973-C989837537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7299" y="6128201"/>
            <a:ext cx="1004701" cy="72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46720"/>
      </p:ext>
    </p:extLst>
  </p:cSld>
  <p:clrMapOvr>
    <a:masterClrMapping/>
  </p:clrMapOvr>
  <p:transition spd="med">
    <p:fade/>
  </p:transition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5"/>
          <p:cNvSpPr txBox="1">
            <a:spLocks noChangeArrowheads="1"/>
          </p:cNvSpPr>
          <p:nvPr/>
        </p:nvSpPr>
        <p:spPr bwMode="auto">
          <a:xfrm>
            <a:off x="2293939" y="2565401"/>
            <a:ext cx="7488237" cy="14763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85750" indent="-285750" algn="just">
              <a:buFontTx/>
              <a:buChar char="-"/>
              <a:defRPr/>
            </a:pPr>
            <a:endParaRPr lang="pt-BR" dirty="0">
              <a:ea typeface="MS PGothic" pitchFamily="34" charset="-128"/>
            </a:endParaRPr>
          </a:p>
          <a:p>
            <a:pPr algn="just">
              <a:defRPr/>
            </a:pPr>
            <a:endParaRPr lang="pt-BR" dirty="0">
              <a:ea typeface="MS PGothic" pitchFamily="34" charset="-128"/>
            </a:endParaRPr>
          </a:p>
          <a:p>
            <a:pPr algn="just" eaLnBrk="1" hangingPunct="1">
              <a:lnSpc>
                <a:spcPct val="150000"/>
              </a:lnSpc>
              <a:defRPr/>
            </a:pPr>
            <a:endParaRPr lang="pt-BR" dirty="0">
              <a:ea typeface="MS PGothic" pitchFamily="34" charset="-128"/>
            </a:endParaRPr>
          </a:p>
          <a:p>
            <a:pPr algn="just" eaLnBrk="1" hangingPunct="1">
              <a:lnSpc>
                <a:spcPct val="150000"/>
              </a:lnSpc>
              <a:defRPr/>
            </a:pPr>
            <a:endParaRPr lang="pt-BR" altLang="pt-BR" dirty="0">
              <a:ea typeface="MS PGothic" pitchFamily="34" charset="-128"/>
              <a:sym typeface="Wingdings" pitchFamily="2" charset="2"/>
            </a:endParaRPr>
          </a:p>
        </p:txBody>
      </p:sp>
      <p:sp>
        <p:nvSpPr>
          <p:cNvPr id="4" name="Retângulo 5"/>
          <p:cNvSpPr>
            <a:spLocks noChangeArrowheads="1"/>
          </p:cNvSpPr>
          <p:nvPr/>
        </p:nvSpPr>
        <p:spPr bwMode="auto">
          <a:xfrm>
            <a:off x="2495550" y="2828926"/>
            <a:ext cx="7488238" cy="9239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  <a:buFontTx/>
              <a:buChar char="-"/>
              <a:defRPr/>
            </a:pPr>
            <a:endParaRPr lang="pt-BR" altLang="pt-BR" dirty="0">
              <a:ea typeface="MS PGothic" pitchFamily="34" charset="-128"/>
            </a:endParaRPr>
          </a:p>
          <a:p>
            <a:pPr marL="0" indent="0" eaLnBrk="1" hangingPunct="1">
              <a:lnSpc>
                <a:spcPct val="150000"/>
              </a:lnSpc>
              <a:defRPr/>
            </a:pPr>
            <a:r>
              <a:rPr lang="pt-BR" altLang="pt-BR" dirty="0">
                <a:ea typeface="MS PGothic" pitchFamily="34" charset="-128"/>
              </a:rPr>
              <a:t> </a:t>
            </a:r>
          </a:p>
        </p:txBody>
      </p:sp>
      <p:sp>
        <p:nvSpPr>
          <p:cNvPr id="2" name="Retângulo 1"/>
          <p:cNvSpPr/>
          <p:nvPr/>
        </p:nvSpPr>
        <p:spPr>
          <a:xfrm>
            <a:off x="727094" y="1157769"/>
            <a:ext cx="101393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pt-BR" sz="2000" b="1" dirty="0">
              <a:solidFill>
                <a:srgbClr val="002060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pt-BR" sz="2000" b="1" dirty="0">
                <a:solidFill>
                  <a:srgbClr val="00206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                                </a:t>
            </a:r>
          </a:p>
          <a:p>
            <a:pPr algn="just">
              <a:lnSpc>
                <a:spcPct val="150000"/>
              </a:lnSpc>
            </a:pPr>
            <a:endParaRPr lang="pt-BR" sz="2000" b="1" dirty="0">
              <a:solidFill>
                <a:srgbClr val="002060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pt-BR" sz="2000" dirty="0"/>
          </a:p>
        </p:txBody>
      </p:sp>
      <p:pic>
        <p:nvPicPr>
          <p:cNvPr id="1026" name="Picture 2" descr="Resultado de imagem para ferramentas">
            <a:extLst>
              <a:ext uri="{FF2B5EF4-FFF2-40B4-BE49-F238E27FC236}">
                <a16:creationId xmlns:a16="http://schemas.microsoft.com/office/drawing/2014/main" id="{84D68B42-942E-4038-8D23-FAE6A36FF4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783" y="660401"/>
            <a:ext cx="6364432" cy="636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3AB21FC4-3878-4906-AB3C-1A0043F91D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7299" y="6128201"/>
            <a:ext cx="1004701" cy="72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313497"/>
      </p:ext>
    </p:extLst>
  </p:cSld>
  <p:clrMapOvr>
    <a:masterClrMapping/>
  </p:clrMapOvr>
  <p:transition spd="med">
    <p:fade/>
  </p:transition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65760" y="1108710"/>
            <a:ext cx="11372850" cy="5616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400" b="1" i="1" dirty="0"/>
              <a:t>“Independente da escolha de uma ferramenta mais simples ou mais elaborada, ou até mesmo a não utilização de qualquer técnica específica, o papel da liderança é que vai fazer toda a diferença”.</a:t>
            </a:r>
            <a:endParaRPr lang="pt-BR" sz="7200" b="1" i="1" dirty="0"/>
          </a:p>
          <a:p>
            <a:pPr algn="r"/>
            <a:endParaRPr lang="pt-BR" sz="4400" b="1" dirty="0"/>
          </a:p>
          <a:p>
            <a:r>
              <a:rPr lang="pt-BR" sz="2800" b="1" dirty="0"/>
              <a:t>Samantha </a:t>
            </a:r>
            <a:r>
              <a:rPr lang="pt-BR" sz="2800" b="1" dirty="0" err="1"/>
              <a:t>Luchini</a:t>
            </a:r>
            <a:endParaRPr lang="pt-BR" sz="2800" b="1" dirty="0"/>
          </a:p>
          <a:p>
            <a:endParaRPr lang="pt-BR" b="1" dirty="0"/>
          </a:p>
          <a:p>
            <a:r>
              <a:rPr lang="pt-BR" dirty="0"/>
              <a:t>Consultora especializada em Desenvolvimento Humano que oferece soluções personalizadas em Treinamentos Comportamentais, Palestras Motivacionais e Processos de Coaching</a:t>
            </a:r>
          </a:p>
          <a:p>
            <a:r>
              <a:rPr lang="pt-BR" sz="1300" dirty="0"/>
              <a:t>http://www.adpf.org.br/adpf/admin/painelcontrole/materia/materia_portal.wsp?tmp.edt.materia_codigo=6882&amp;tit=Lideranca-e-gestao-de-conflitos#.WdeJZ1tSzb0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843D044A-3705-4372-9D32-1FEA609A09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7299" y="6128201"/>
            <a:ext cx="1004701" cy="72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30230"/>
      </p:ext>
    </p:extLst>
  </p:cSld>
  <p:clrMapOvr>
    <a:masterClrMapping/>
  </p:clrMapOvr>
  <p:transition spd="med">
    <p:fade/>
  </p:transition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53390" y="2337529"/>
            <a:ext cx="1113663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800" b="1" i="1" dirty="0">
                <a:solidFill>
                  <a:srgbClr val="002060"/>
                </a:solidFill>
              </a:rPr>
              <a:t>Atualmente, existem diversas técnicas e ferramentas que podem ajudar os líderes na gestão dos conflitos. Não há fórmula mágica, mas alguns passos são básicos...</a:t>
            </a:r>
            <a:endParaRPr lang="pt-BR" sz="4800" dirty="0">
              <a:solidFill>
                <a:srgbClr val="002060"/>
              </a:solidFill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BBEE24B-4341-44FC-B05A-F62CB68AF9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7299" y="6128201"/>
            <a:ext cx="1004701" cy="72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76536"/>
      </p:ext>
    </p:extLst>
  </p:cSld>
  <p:clrMapOvr>
    <a:masterClrMapping/>
  </p:clrMapOvr>
  <p:transition spd="med">
    <p:fade/>
  </p:transition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81005" y="1579382"/>
            <a:ext cx="11136630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pt-BR" sz="3200" b="1" i="1" dirty="0">
                <a:solidFill>
                  <a:srgbClr val="002060"/>
                </a:solidFill>
              </a:rPr>
              <a:t>criar uma atmosfera afetiva entre os litigantes;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t-BR" sz="3200" b="1" i="1" dirty="0">
                <a:solidFill>
                  <a:srgbClr val="002060"/>
                </a:solidFill>
              </a:rPr>
              <a:t>esclarecer as percepções individuais;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t-BR" sz="3200" b="1" i="1" dirty="0">
                <a:solidFill>
                  <a:srgbClr val="002060"/>
                </a:solidFill>
              </a:rPr>
              <a:t>melhorar a comunicação;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t-BR" sz="3200" b="1" i="1" dirty="0">
                <a:solidFill>
                  <a:srgbClr val="002060"/>
                </a:solidFill>
              </a:rPr>
              <a:t>focalizar em necessidades individuais e compartilhadas;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t-BR" sz="3200" b="1" i="1" dirty="0">
                <a:solidFill>
                  <a:srgbClr val="002060"/>
                </a:solidFill>
              </a:rPr>
              <a:t>construir objetivos de ordem superior que não podem ser alcançados individualmente;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t-BR" sz="3200" b="1" i="1" dirty="0">
                <a:solidFill>
                  <a:srgbClr val="002060"/>
                </a:solidFill>
              </a:rPr>
              <a:t>olhar para o futuro e, em seguida, aprender com o passado;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t-BR" sz="3200" b="1" i="1" dirty="0">
                <a:solidFill>
                  <a:srgbClr val="002060"/>
                </a:solidFill>
              </a:rPr>
              <a:t>gerar opções de ganhos mútuos;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t-BR" sz="3200" b="1" i="1" dirty="0">
                <a:solidFill>
                  <a:srgbClr val="002060"/>
                </a:solidFill>
              </a:rPr>
              <a:t>desenvolver passos para a ação a ser efetivada; e,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t-BR" sz="3200" b="1" i="1" dirty="0">
                <a:solidFill>
                  <a:srgbClr val="002060"/>
                </a:solidFill>
              </a:rPr>
              <a:t>estabelecer acordos de benefícios mútuos.</a:t>
            </a:r>
          </a:p>
          <a:p>
            <a:r>
              <a:rPr lang="pt-BR" sz="1200" dirty="0">
                <a:solidFill>
                  <a:srgbClr val="002060"/>
                </a:solidFill>
              </a:rPr>
              <a:t>http://www.adpf.org.br/adpf/admin/painelcontrole/materia/materia_portal.wsp?tmp.edt.materia_codigo=6882&amp;tit=Lideranca-e-gestao-de-conflitos#.WdeJZ1tSzb0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33C0E1D0-11E3-46C8-BC5A-F0F4CA0AE74B}"/>
              </a:ext>
            </a:extLst>
          </p:cNvPr>
          <p:cNvSpPr/>
          <p:nvPr/>
        </p:nvSpPr>
        <p:spPr>
          <a:xfrm>
            <a:off x="-750377" y="1041155"/>
            <a:ext cx="121552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b="1" i="1" dirty="0">
                <a:solidFill>
                  <a:srgbClr val="002060"/>
                </a:solidFill>
              </a:rPr>
              <a:t>Passos básicos para uma boa gestão de conflitos:</a:t>
            </a:r>
            <a:endParaRPr lang="pt-BR" sz="4800" dirty="0">
              <a:solidFill>
                <a:srgbClr val="002060"/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EB64AD5-7ECD-41B8-8ADC-FD7520DB14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7299" y="6128201"/>
            <a:ext cx="1004701" cy="72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48895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1059211"/>
            <a:ext cx="12192000" cy="492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1950" b="1" dirty="0">
                <a:solidFill>
                  <a:srgbClr val="00206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PROCEDIMENTOS, CONDIÇÕES E TÉCNICAS DE RESOLUÇÃO PACÍFICA DE CONFLITOS</a:t>
            </a:r>
            <a:endParaRPr lang="pt-BR" sz="1950" dirty="0"/>
          </a:p>
        </p:txBody>
      </p:sp>
      <p:sp>
        <p:nvSpPr>
          <p:cNvPr id="8" name="Retângulo 4"/>
          <p:cNvSpPr>
            <a:spLocks noChangeArrowheads="1"/>
          </p:cNvSpPr>
          <p:nvPr/>
        </p:nvSpPr>
        <p:spPr bwMode="auto">
          <a:xfrm>
            <a:off x="175756" y="2953708"/>
            <a:ext cx="3455988" cy="300082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marL="285750" indent="-285750" eaLnBrk="1" hangingPunct="1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pt-BR" altLang="pt-BR" sz="18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Sigilo ou Confidencialidade;</a:t>
            </a:r>
          </a:p>
          <a:p>
            <a:pPr marL="285750" indent="-285750" eaLnBrk="1" hangingPunct="1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pt-BR" altLang="pt-BR" sz="18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Igualdade entre as partes;</a:t>
            </a:r>
          </a:p>
          <a:p>
            <a:pPr marL="285750" indent="-285750" eaLnBrk="1" hangingPunct="1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pt-BR" altLang="pt-BR" sz="18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Ambiente de parceria e diálogo;</a:t>
            </a:r>
          </a:p>
          <a:p>
            <a:pPr marL="285750" indent="-285750" eaLnBrk="1" hangingPunct="1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pt-BR" altLang="pt-BR" sz="18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Plano de Trabalho.</a:t>
            </a:r>
            <a:endParaRPr lang="pt-BR" altLang="pt-BR" b="1" dirty="0">
              <a:solidFill>
                <a:srgbClr val="002060"/>
              </a:solidFill>
            </a:endParaRPr>
          </a:p>
        </p:txBody>
      </p:sp>
      <p:sp>
        <p:nvSpPr>
          <p:cNvPr id="9" name="Retângulo 4"/>
          <p:cNvSpPr>
            <a:spLocks noChangeArrowheads="1"/>
          </p:cNvSpPr>
          <p:nvPr/>
        </p:nvSpPr>
        <p:spPr bwMode="auto">
          <a:xfrm>
            <a:off x="4129317" y="2953708"/>
            <a:ext cx="3148886" cy="34163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marL="285750" indent="-285750" eaLnBrk="1" hangingPunct="1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pt-BR" altLang="pt-BR" sz="1800" b="1" dirty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Acolhimento;</a:t>
            </a:r>
          </a:p>
          <a:p>
            <a:pPr marL="285750" indent="-285750" eaLnBrk="1" hangingPunct="1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pt-BR" altLang="pt-BR" sz="1800" b="1" dirty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Organização das propostas e resumo das ideias;</a:t>
            </a:r>
          </a:p>
          <a:p>
            <a:pPr marL="285750" indent="-285750" eaLnBrk="1" hangingPunct="1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pt-BR" altLang="pt-BR" sz="1800" b="1" dirty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Redefinição com conotação positiva;</a:t>
            </a:r>
          </a:p>
          <a:p>
            <a:pPr marL="285750" indent="-285750" eaLnBrk="1" hangingPunct="1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pt-BR" altLang="pt-BR" sz="1800" b="1" dirty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Constitucionalização da Controvérsia.</a:t>
            </a:r>
            <a:endParaRPr lang="pt-BR" altLang="pt-BR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" name="Retângulo 4"/>
          <p:cNvSpPr>
            <a:spLocks noChangeArrowheads="1"/>
          </p:cNvSpPr>
          <p:nvPr/>
        </p:nvSpPr>
        <p:spPr bwMode="auto">
          <a:xfrm>
            <a:off x="8120183" y="2953708"/>
            <a:ext cx="4195656" cy="38318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marL="285750" indent="-285750" eaLnBrk="1" hangingPunct="1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pt-BR" altLang="pt-BR" sz="1800" b="1" dirty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Escuta Ativa;</a:t>
            </a:r>
          </a:p>
          <a:p>
            <a:pPr marL="285750" indent="-285750" eaLnBrk="1" hangingPunct="1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pt-BR" altLang="pt-BR" sz="1800" b="1" dirty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Valorização da opinião dos participantes;</a:t>
            </a:r>
          </a:p>
          <a:p>
            <a:pPr marL="285750" indent="-285750" eaLnBrk="1" hangingPunct="1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pt-BR" altLang="pt-BR" sz="1800" b="1" dirty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Troca de papeis;</a:t>
            </a:r>
          </a:p>
          <a:p>
            <a:pPr marL="285750" indent="-285750" eaLnBrk="1" hangingPunct="1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pt-BR" altLang="pt-BR" sz="1800" b="1" dirty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Uso de perguntas </a:t>
            </a:r>
            <a:r>
              <a:rPr lang="pt-BR" altLang="pt-BR" sz="1800" b="1" dirty="0" err="1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autoimplicativas</a:t>
            </a:r>
            <a:r>
              <a:rPr lang="pt-BR" altLang="pt-BR" sz="1800" b="1" dirty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</a:p>
          <a:p>
            <a:pPr marL="285750" indent="-285750" eaLnBrk="1" hangingPunct="1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pt-BR" altLang="pt-BR" sz="1800" b="1" dirty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Superação da abordagem </a:t>
            </a:r>
            <a:r>
              <a:rPr lang="pt-BR" altLang="pt-BR" sz="1800" b="1" dirty="0" err="1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adversarial</a:t>
            </a:r>
            <a:r>
              <a:rPr lang="pt-BR" altLang="pt-BR" sz="1800" b="1" dirty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</a:p>
          <a:p>
            <a:pPr marL="285750" indent="-285750" eaLnBrk="1" hangingPunct="1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pt-BR" altLang="pt-BR" sz="1800" b="1" dirty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Focalização no futuro.</a:t>
            </a:r>
            <a:endParaRPr lang="pt-BR" altLang="pt-BR" b="1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11" name="Agrupar 10"/>
          <p:cNvGrpSpPr/>
          <p:nvPr/>
        </p:nvGrpSpPr>
        <p:grpSpPr>
          <a:xfrm>
            <a:off x="524594" y="1735816"/>
            <a:ext cx="2520000" cy="1178195"/>
            <a:chOff x="0" y="1586249"/>
            <a:chExt cx="1875733" cy="1178195"/>
          </a:xfrm>
          <a:solidFill>
            <a:schemeClr val="accent4">
              <a:lumMod val="75000"/>
            </a:schemeClr>
          </a:solidFill>
        </p:grpSpPr>
        <p:sp>
          <p:nvSpPr>
            <p:cNvPr id="12" name="Retângulo Arredondado 11"/>
            <p:cNvSpPr/>
            <p:nvPr/>
          </p:nvSpPr>
          <p:spPr>
            <a:xfrm>
              <a:off x="0" y="1586249"/>
              <a:ext cx="1875733" cy="1178195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CaixaDeTexto 12"/>
            <p:cNvSpPr txBox="1"/>
            <p:nvPr/>
          </p:nvSpPr>
          <p:spPr>
            <a:xfrm>
              <a:off x="34507" y="1620757"/>
              <a:ext cx="1831538" cy="110917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spcBef>
                  <a:spcPct val="0"/>
                </a:spcBef>
                <a:spcAft>
                  <a:spcPts val="600"/>
                </a:spcAft>
              </a:pPr>
              <a:r>
                <a:rPr lang="pt-BR" sz="2000" b="1" kern="1200" dirty="0"/>
                <a:t>CONDIÇÕES PARA INÍCIO DO PROCESSO</a:t>
              </a:r>
            </a:p>
          </p:txBody>
        </p:sp>
      </p:grpSp>
      <p:grpSp>
        <p:nvGrpSpPr>
          <p:cNvPr id="14" name="Agrupar 13"/>
          <p:cNvGrpSpPr/>
          <p:nvPr/>
        </p:nvGrpSpPr>
        <p:grpSpPr>
          <a:xfrm>
            <a:off x="3433612" y="2038981"/>
            <a:ext cx="720000" cy="720000"/>
            <a:chOff x="2064875" y="1943718"/>
            <a:chExt cx="400981" cy="465181"/>
          </a:xfrm>
          <a:solidFill>
            <a:schemeClr val="bg2"/>
          </a:solidFill>
        </p:grpSpPr>
        <p:sp>
          <p:nvSpPr>
            <p:cNvPr id="15" name="Seta para a Direita 14"/>
            <p:cNvSpPr/>
            <p:nvPr/>
          </p:nvSpPr>
          <p:spPr>
            <a:xfrm rot="2493">
              <a:off x="2064875" y="1943718"/>
              <a:ext cx="400981" cy="465181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Seta para a Direita 4"/>
            <p:cNvSpPr txBox="1"/>
            <p:nvPr/>
          </p:nvSpPr>
          <p:spPr>
            <a:xfrm rot="2493">
              <a:off x="2064875" y="2036710"/>
              <a:ext cx="280687" cy="27910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400" kern="120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grpSp>
        <p:nvGrpSpPr>
          <p:cNvPr id="17" name="Agrupar 16"/>
          <p:cNvGrpSpPr/>
          <p:nvPr/>
        </p:nvGrpSpPr>
        <p:grpSpPr>
          <a:xfrm>
            <a:off x="4504746" y="1735200"/>
            <a:ext cx="2520000" cy="1178195"/>
            <a:chOff x="2632302" y="1588158"/>
            <a:chExt cx="1875733" cy="1178195"/>
          </a:xfrm>
          <a:solidFill>
            <a:schemeClr val="bg2"/>
          </a:solidFill>
        </p:grpSpPr>
        <p:sp>
          <p:nvSpPr>
            <p:cNvPr id="18" name="Retângulo Arredondado 17"/>
            <p:cNvSpPr/>
            <p:nvPr/>
          </p:nvSpPr>
          <p:spPr>
            <a:xfrm>
              <a:off x="2632302" y="1588158"/>
              <a:ext cx="1875733" cy="1178195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5197846"/>
                <a:satOff val="-23984"/>
                <a:lumOff val="883"/>
                <a:alphaOff val="0"/>
              </a:schemeClr>
            </a:fillRef>
            <a:effectRef idx="0">
              <a:schemeClr val="accent4">
                <a:hueOff val="5197846"/>
                <a:satOff val="-23984"/>
                <a:lumOff val="88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CaixaDeTexto 18"/>
            <p:cNvSpPr txBox="1"/>
            <p:nvPr/>
          </p:nvSpPr>
          <p:spPr>
            <a:xfrm>
              <a:off x="2666810" y="1622666"/>
              <a:ext cx="1806717" cy="110917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spcBef>
                  <a:spcPct val="0"/>
                </a:spcBef>
                <a:spcAft>
                  <a:spcPts val="600"/>
                </a:spcAft>
              </a:pPr>
              <a:r>
                <a:rPr lang="pt-BR" sz="2000" b="1" kern="1200" dirty="0">
                  <a:solidFill>
                    <a:schemeClr val="bg1">
                      <a:lumMod val="75000"/>
                    </a:schemeClr>
                  </a:solidFill>
                </a:rPr>
                <a:t>DIAGNÓSTICO </a:t>
              </a:r>
            </a:p>
            <a:p>
              <a:pPr lvl="0" algn="ctr" defTabSz="800100">
                <a:spcBef>
                  <a:spcPct val="0"/>
                </a:spcBef>
                <a:spcAft>
                  <a:spcPts val="600"/>
                </a:spcAft>
              </a:pPr>
              <a:r>
                <a:rPr lang="pt-BR" sz="2000" b="1" kern="1200" dirty="0">
                  <a:solidFill>
                    <a:schemeClr val="bg1">
                      <a:lumMod val="75000"/>
                    </a:schemeClr>
                  </a:solidFill>
                </a:rPr>
                <a:t>DO</a:t>
              </a:r>
            </a:p>
            <a:p>
              <a:pPr lvl="0" algn="ctr" defTabSz="800100">
                <a:spcBef>
                  <a:spcPct val="0"/>
                </a:spcBef>
                <a:spcAft>
                  <a:spcPts val="600"/>
                </a:spcAft>
              </a:pPr>
              <a:r>
                <a:rPr lang="pt-BR" sz="2000" b="1" kern="1200" dirty="0">
                  <a:solidFill>
                    <a:schemeClr val="bg1">
                      <a:lumMod val="75000"/>
                    </a:schemeClr>
                  </a:solidFill>
                </a:rPr>
                <a:t>CONFLITO</a:t>
              </a:r>
            </a:p>
          </p:txBody>
        </p:sp>
      </p:grpSp>
      <p:grpSp>
        <p:nvGrpSpPr>
          <p:cNvPr id="20" name="Agrupar 19"/>
          <p:cNvGrpSpPr/>
          <p:nvPr/>
        </p:nvGrpSpPr>
        <p:grpSpPr>
          <a:xfrm>
            <a:off x="7426200" y="2038936"/>
            <a:ext cx="720000" cy="720000"/>
            <a:chOff x="4695609" y="1944665"/>
            <a:chExt cx="397655" cy="465181"/>
          </a:xfrm>
          <a:solidFill>
            <a:schemeClr val="bg2"/>
          </a:solidFill>
        </p:grpSpPr>
        <p:sp>
          <p:nvSpPr>
            <p:cNvPr id="21" name="Seta para a Direita 20"/>
            <p:cNvSpPr/>
            <p:nvPr/>
          </p:nvSpPr>
          <p:spPr>
            <a:xfrm>
              <a:off x="4695609" y="1944665"/>
              <a:ext cx="397655" cy="465181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10395692"/>
                <a:satOff val="-47968"/>
                <a:lumOff val="1765"/>
                <a:alphaOff val="0"/>
              </a:schemeClr>
            </a:fillRef>
            <a:effectRef idx="0">
              <a:schemeClr val="accent4">
                <a:hueOff val="10395692"/>
                <a:satOff val="-47968"/>
                <a:lumOff val="176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Seta para a Direita 4"/>
            <p:cNvSpPr txBox="1"/>
            <p:nvPr/>
          </p:nvSpPr>
          <p:spPr>
            <a:xfrm>
              <a:off x="4695609" y="2037701"/>
              <a:ext cx="278359" cy="27910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400" kern="12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grpSp>
        <p:nvGrpSpPr>
          <p:cNvPr id="23" name="Agrupar 22"/>
          <p:cNvGrpSpPr/>
          <p:nvPr/>
        </p:nvGrpSpPr>
        <p:grpSpPr>
          <a:xfrm>
            <a:off x="8505947" y="1735280"/>
            <a:ext cx="2520000" cy="1178195"/>
            <a:chOff x="5258329" y="1588158"/>
            <a:chExt cx="1875733" cy="1178195"/>
          </a:xfrm>
          <a:solidFill>
            <a:schemeClr val="bg2"/>
          </a:solidFill>
        </p:grpSpPr>
        <p:sp>
          <p:nvSpPr>
            <p:cNvPr id="24" name="Retângulo Arredondado 23"/>
            <p:cNvSpPr/>
            <p:nvPr/>
          </p:nvSpPr>
          <p:spPr>
            <a:xfrm>
              <a:off x="5258329" y="1588158"/>
              <a:ext cx="1875733" cy="1178195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10395692"/>
                <a:satOff val="-47968"/>
                <a:lumOff val="1765"/>
                <a:alphaOff val="0"/>
              </a:schemeClr>
            </a:fillRef>
            <a:effectRef idx="0">
              <a:schemeClr val="accent4">
                <a:hueOff val="10395692"/>
                <a:satOff val="-47968"/>
                <a:lumOff val="176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CaixaDeTexto 24"/>
            <p:cNvSpPr txBox="1"/>
            <p:nvPr/>
          </p:nvSpPr>
          <p:spPr>
            <a:xfrm>
              <a:off x="5292837" y="1622666"/>
              <a:ext cx="1806717" cy="110917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spcBef>
                  <a:spcPct val="0"/>
                </a:spcBef>
                <a:spcAft>
                  <a:spcPts val="600"/>
                </a:spcAft>
              </a:pPr>
              <a:r>
                <a:rPr lang="pt-BR" sz="2000" b="1" kern="1200" dirty="0">
                  <a:solidFill>
                    <a:schemeClr val="bg1">
                      <a:lumMod val="75000"/>
                    </a:schemeClr>
                  </a:solidFill>
                </a:rPr>
                <a:t>RESOLUÇÃO</a:t>
              </a:r>
            </a:p>
            <a:p>
              <a:pPr lvl="0" algn="ctr" defTabSz="800100">
                <a:spcBef>
                  <a:spcPct val="0"/>
                </a:spcBef>
                <a:spcAft>
                  <a:spcPts val="600"/>
                </a:spcAft>
              </a:pPr>
              <a:r>
                <a:rPr lang="pt-BR" sz="2000" b="1" kern="1200" dirty="0">
                  <a:solidFill>
                    <a:schemeClr val="bg1">
                      <a:lumMod val="75000"/>
                    </a:schemeClr>
                  </a:solidFill>
                </a:rPr>
                <a:t>DO</a:t>
              </a:r>
            </a:p>
            <a:p>
              <a:pPr lvl="0" algn="ctr" defTabSz="800100">
                <a:spcBef>
                  <a:spcPct val="0"/>
                </a:spcBef>
                <a:spcAft>
                  <a:spcPts val="600"/>
                </a:spcAft>
              </a:pPr>
              <a:r>
                <a:rPr lang="pt-BR" sz="2000" b="1" kern="1200" dirty="0">
                  <a:solidFill>
                    <a:schemeClr val="bg1">
                      <a:lumMod val="75000"/>
                    </a:schemeClr>
                  </a:solidFill>
                </a:rPr>
                <a:t>CONFLITO</a:t>
              </a:r>
            </a:p>
          </p:txBody>
        </p:sp>
      </p:grpSp>
      <p:sp>
        <p:nvSpPr>
          <p:cNvPr id="4" name="Retângulo 3"/>
          <p:cNvSpPr/>
          <p:nvPr/>
        </p:nvSpPr>
        <p:spPr>
          <a:xfrm>
            <a:off x="175756" y="1552166"/>
            <a:ext cx="3257595" cy="454859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6" name="Imagem 25">
            <a:extLst>
              <a:ext uri="{FF2B5EF4-FFF2-40B4-BE49-F238E27FC236}">
                <a16:creationId xmlns:a16="http://schemas.microsoft.com/office/drawing/2014/main" id="{2BD1ED1F-4108-4E87-B40F-A8357FED06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7299" y="6128201"/>
            <a:ext cx="1004701" cy="72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8122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986B3C75-03F1-4A07-A769-E116FA0165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7299" y="6128201"/>
            <a:ext cx="1004701" cy="729799"/>
          </a:xfrm>
          <a:prstGeom prst="rect">
            <a:avLst/>
          </a:prstGeom>
        </p:spPr>
      </p:pic>
      <p:pic>
        <p:nvPicPr>
          <p:cNvPr id="1026" name="Picture 2" descr="Resultado de imagem para exame oftalmolÃ³gico">
            <a:extLst>
              <a:ext uri="{FF2B5EF4-FFF2-40B4-BE49-F238E27FC236}">
                <a16:creationId xmlns:a16="http://schemas.microsoft.com/office/drawing/2014/main" id="{73E9AB87-8D51-4124-83CE-60DDED35F5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844" y="1095571"/>
            <a:ext cx="8646311" cy="5762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6449823"/>
      </p:ext>
    </p:extLst>
  </p:cSld>
  <p:clrMapOvr>
    <a:masterClrMapping/>
  </p:clrMapOvr>
  <p:transition spd="med">
    <p:fade/>
  </p:transition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5"/>
          <p:cNvSpPr txBox="1">
            <a:spLocks noChangeArrowheads="1"/>
          </p:cNvSpPr>
          <p:nvPr/>
        </p:nvSpPr>
        <p:spPr bwMode="auto">
          <a:xfrm>
            <a:off x="2293939" y="2565401"/>
            <a:ext cx="7488237" cy="14763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85750" indent="-285750" algn="just">
              <a:buFontTx/>
              <a:buChar char="-"/>
              <a:defRPr/>
            </a:pPr>
            <a:endParaRPr lang="pt-BR" dirty="0">
              <a:ea typeface="MS PGothic" pitchFamily="34" charset="-128"/>
            </a:endParaRPr>
          </a:p>
          <a:p>
            <a:pPr algn="just">
              <a:defRPr/>
            </a:pPr>
            <a:endParaRPr lang="pt-BR" dirty="0">
              <a:ea typeface="MS PGothic" pitchFamily="34" charset="-128"/>
            </a:endParaRPr>
          </a:p>
          <a:p>
            <a:pPr algn="just" eaLnBrk="1" hangingPunct="1">
              <a:lnSpc>
                <a:spcPct val="150000"/>
              </a:lnSpc>
              <a:defRPr/>
            </a:pPr>
            <a:endParaRPr lang="pt-BR" dirty="0">
              <a:ea typeface="MS PGothic" pitchFamily="34" charset="-128"/>
            </a:endParaRPr>
          </a:p>
          <a:p>
            <a:pPr algn="just" eaLnBrk="1" hangingPunct="1">
              <a:lnSpc>
                <a:spcPct val="150000"/>
              </a:lnSpc>
              <a:defRPr/>
            </a:pPr>
            <a:endParaRPr lang="pt-BR" altLang="pt-BR" dirty="0">
              <a:ea typeface="MS PGothic" pitchFamily="34" charset="-128"/>
              <a:sym typeface="Wingdings" pitchFamily="2" charset="2"/>
            </a:endParaRPr>
          </a:p>
        </p:txBody>
      </p:sp>
      <p:sp>
        <p:nvSpPr>
          <p:cNvPr id="4" name="Retângulo 5"/>
          <p:cNvSpPr>
            <a:spLocks noChangeArrowheads="1"/>
          </p:cNvSpPr>
          <p:nvPr/>
        </p:nvSpPr>
        <p:spPr bwMode="auto">
          <a:xfrm>
            <a:off x="2495550" y="2828926"/>
            <a:ext cx="7488238" cy="9239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  <a:buFontTx/>
              <a:buChar char="-"/>
              <a:defRPr/>
            </a:pPr>
            <a:endParaRPr lang="pt-BR" altLang="pt-BR" dirty="0">
              <a:ea typeface="MS PGothic" pitchFamily="34" charset="-128"/>
            </a:endParaRPr>
          </a:p>
          <a:p>
            <a:pPr marL="0" indent="0" eaLnBrk="1" hangingPunct="1">
              <a:lnSpc>
                <a:spcPct val="150000"/>
              </a:lnSpc>
              <a:defRPr/>
            </a:pPr>
            <a:r>
              <a:rPr lang="pt-BR" altLang="pt-BR" dirty="0">
                <a:ea typeface="MS PGothic" pitchFamily="34" charset="-128"/>
              </a:rPr>
              <a:t> </a:t>
            </a:r>
          </a:p>
        </p:txBody>
      </p:sp>
      <p:sp>
        <p:nvSpPr>
          <p:cNvPr id="2" name="Retângulo 1"/>
          <p:cNvSpPr/>
          <p:nvPr/>
        </p:nvSpPr>
        <p:spPr>
          <a:xfrm>
            <a:off x="727094" y="1157769"/>
            <a:ext cx="101393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pt-BR" sz="2000" b="1" dirty="0">
              <a:solidFill>
                <a:srgbClr val="002060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pt-BR" sz="2000" b="1" dirty="0">
                <a:solidFill>
                  <a:srgbClr val="00206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                                </a:t>
            </a:r>
          </a:p>
          <a:p>
            <a:pPr algn="just">
              <a:lnSpc>
                <a:spcPct val="150000"/>
              </a:lnSpc>
            </a:pPr>
            <a:endParaRPr lang="pt-BR" sz="2000" b="1" dirty="0">
              <a:solidFill>
                <a:srgbClr val="002060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pt-BR" sz="2000" dirty="0"/>
          </a:p>
        </p:txBody>
      </p:sp>
      <p:pic>
        <p:nvPicPr>
          <p:cNvPr id="1028" name="Picture 4" descr="Resultado de imagem para termos de uso">
            <a:extLst>
              <a:ext uri="{FF2B5EF4-FFF2-40B4-BE49-F238E27FC236}">
                <a16:creationId xmlns:a16="http://schemas.microsoft.com/office/drawing/2014/main" id="{AEB67D14-9CC5-40F8-A1F5-D7C5280DE9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46" y="1125089"/>
            <a:ext cx="11390917" cy="5746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EB00810B-7195-412B-B18E-6FA5EE2D55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7299" y="6128201"/>
            <a:ext cx="1004701" cy="72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786234"/>
      </p:ext>
    </p:extLst>
  </p:cSld>
  <p:clrMapOvr>
    <a:masterClrMapping/>
  </p:clrMapOvr>
  <p:transition spd="med">
    <p:fade/>
  </p:transition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sultado de imagem para sigilo">
            <a:extLst>
              <a:ext uri="{FF2B5EF4-FFF2-40B4-BE49-F238E27FC236}">
                <a16:creationId xmlns:a16="http://schemas.microsoft.com/office/drawing/2014/main" id="{920B6010-F7B2-404E-8F85-7E995D6E7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614" y="973484"/>
            <a:ext cx="5716855" cy="4161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5"/>
          <p:cNvSpPr txBox="1">
            <a:spLocks noChangeArrowheads="1"/>
          </p:cNvSpPr>
          <p:nvPr/>
        </p:nvSpPr>
        <p:spPr bwMode="auto">
          <a:xfrm>
            <a:off x="2293939" y="2565401"/>
            <a:ext cx="7488237" cy="14763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85750" indent="-285750" algn="just">
              <a:buFontTx/>
              <a:buChar char="-"/>
              <a:defRPr/>
            </a:pPr>
            <a:endParaRPr lang="pt-BR" dirty="0">
              <a:ea typeface="MS PGothic" pitchFamily="34" charset="-128"/>
            </a:endParaRPr>
          </a:p>
          <a:p>
            <a:pPr algn="just">
              <a:defRPr/>
            </a:pPr>
            <a:endParaRPr lang="pt-BR" dirty="0">
              <a:ea typeface="MS PGothic" pitchFamily="34" charset="-128"/>
            </a:endParaRPr>
          </a:p>
          <a:p>
            <a:pPr algn="just" eaLnBrk="1" hangingPunct="1">
              <a:lnSpc>
                <a:spcPct val="150000"/>
              </a:lnSpc>
              <a:defRPr/>
            </a:pPr>
            <a:endParaRPr lang="pt-BR" dirty="0">
              <a:ea typeface="MS PGothic" pitchFamily="34" charset="-128"/>
            </a:endParaRPr>
          </a:p>
          <a:p>
            <a:pPr algn="just" eaLnBrk="1" hangingPunct="1">
              <a:lnSpc>
                <a:spcPct val="150000"/>
              </a:lnSpc>
              <a:defRPr/>
            </a:pPr>
            <a:endParaRPr lang="pt-BR" altLang="pt-BR" dirty="0">
              <a:ea typeface="MS PGothic" pitchFamily="34" charset="-128"/>
              <a:sym typeface="Wingdings" pitchFamily="2" charset="2"/>
            </a:endParaRPr>
          </a:p>
        </p:txBody>
      </p:sp>
      <p:sp>
        <p:nvSpPr>
          <p:cNvPr id="4" name="Retângulo 5"/>
          <p:cNvSpPr>
            <a:spLocks noChangeArrowheads="1"/>
          </p:cNvSpPr>
          <p:nvPr/>
        </p:nvSpPr>
        <p:spPr bwMode="auto">
          <a:xfrm>
            <a:off x="2495550" y="2828926"/>
            <a:ext cx="7488238" cy="9239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  <a:buFontTx/>
              <a:buChar char="-"/>
              <a:defRPr/>
            </a:pPr>
            <a:endParaRPr lang="pt-BR" altLang="pt-BR" dirty="0">
              <a:ea typeface="MS PGothic" pitchFamily="34" charset="-128"/>
            </a:endParaRPr>
          </a:p>
          <a:p>
            <a:pPr marL="0" indent="0" eaLnBrk="1" hangingPunct="1">
              <a:lnSpc>
                <a:spcPct val="150000"/>
              </a:lnSpc>
              <a:defRPr/>
            </a:pPr>
            <a:r>
              <a:rPr lang="pt-BR" altLang="pt-BR" dirty="0">
                <a:ea typeface="MS PGothic" pitchFamily="34" charset="-128"/>
              </a:rPr>
              <a:t> </a:t>
            </a:r>
          </a:p>
        </p:txBody>
      </p:sp>
      <p:sp>
        <p:nvSpPr>
          <p:cNvPr id="2" name="Retângulo 1"/>
          <p:cNvSpPr/>
          <p:nvPr/>
        </p:nvSpPr>
        <p:spPr>
          <a:xfrm>
            <a:off x="1162678" y="1059211"/>
            <a:ext cx="1124924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pt-BR" b="1" dirty="0">
              <a:solidFill>
                <a:srgbClr val="002060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pt-BR" b="1" dirty="0">
              <a:solidFill>
                <a:srgbClr val="002060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sz="2000" b="1" dirty="0">
              <a:solidFill>
                <a:srgbClr val="002060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sz="2000" b="1" dirty="0">
              <a:solidFill>
                <a:srgbClr val="002060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sz="2000" b="1" dirty="0">
              <a:solidFill>
                <a:srgbClr val="002060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sz="2000" b="1" dirty="0">
              <a:solidFill>
                <a:srgbClr val="002060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sz="2000" b="1" dirty="0">
              <a:solidFill>
                <a:srgbClr val="002060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pt-BR" sz="2000" dirty="0"/>
          </a:p>
        </p:txBody>
      </p:sp>
      <p:sp>
        <p:nvSpPr>
          <p:cNvPr id="6" name="Retângulo 4"/>
          <p:cNvSpPr>
            <a:spLocks noChangeArrowheads="1"/>
          </p:cNvSpPr>
          <p:nvPr/>
        </p:nvSpPr>
        <p:spPr bwMode="auto">
          <a:xfrm>
            <a:off x="123258" y="842753"/>
            <a:ext cx="6324317" cy="466281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  <a:defRPr/>
            </a:pPr>
            <a:r>
              <a:rPr lang="pt-BR" altLang="pt-BR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CONDIÇÕES PARA RESOLUÇÃO PACÍFICA DE CONFLITOS:</a:t>
            </a:r>
          </a:p>
          <a:p>
            <a:pPr algn="ctr" eaLnBrk="1" hangingPunct="1">
              <a:lnSpc>
                <a:spcPct val="150000"/>
              </a:lnSpc>
              <a:defRPr/>
            </a:pPr>
            <a:endParaRPr lang="pt-BR" altLang="pt-BR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 eaLnBrk="1" hangingPunct="1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pt-BR" altLang="pt-BR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Sigilo ou Confidencialidade: </a:t>
            </a:r>
            <a:r>
              <a:rPr lang="pt-BR" altLang="pt-BR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 </a:t>
            </a:r>
            <a:r>
              <a:rPr lang="pt-BR" altLang="pt-BR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informações relativas ao procedimento de mediação </a:t>
            </a:r>
            <a:r>
              <a:rPr lang="pt-BR" altLang="pt-BR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são </a:t>
            </a:r>
            <a:r>
              <a:rPr lang="pt-BR" altLang="pt-BR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confidenciais em relação a terceiros</a:t>
            </a:r>
            <a:r>
              <a:rPr lang="pt-BR" altLang="pt-BR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pt-BR" altLang="pt-BR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não podendo ser reveladas </a:t>
            </a:r>
            <a:r>
              <a:rPr lang="pt-BR" altLang="pt-BR" u="sng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salvo</a:t>
            </a:r>
            <a:r>
              <a:rPr lang="pt-BR" altLang="pt-BR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altLang="pt-BR" u="sng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 as partes expressamente decidirem de forma diversa</a:t>
            </a:r>
            <a:r>
              <a:rPr lang="pt-BR" altLang="pt-BR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ou </a:t>
            </a:r>
            <a:r>
              <a:rPr lang="pt-BR" altLang="pt-BR" u="sng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quando sua divulgação for exigida por lei</a:t>
            </a:r>
            <a:r>
              <a:rPr lang="pt-BR" altLang="pt-BR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ou </a:t>
            </a:r>
            <a:r>
              <a:rPr lang="pt-BR" altLang="pt-BR" u="sng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necessária para cumprimento de acordo obtido pela mediação</a:t>
            </a:r>
            <a:r>
              <a:rPr lang="pt-BR" altLang="pt-BR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pt-BR" altLang="pt-BR" b="1" dirty="0">
              <a:solidFill>
                <a:srgbClr val="00B0F0"/>
              </a:solidFill>
            </a:endParaRPr>
          </a:p>
        </p:txBody>
      </p:sp>
      <p:sp>
        <p:nvSpPr>
          <p:cNvPr id="7" name="Retângulo 4">
            <a:extLst>
              <a:ext uri="{FF2B5EF4-FFF2-40B4-BE49-F238E27FC236}">
                <a16:creationId xmlns:a16="http://schemas.microsoft.com/office/drawing/2014/main" id="{843F68C9-EAC6-4861-AE60-EEB8A07C43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726" y="5070274"/>
            <a:ext cx="11695710" cy="175432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marL="285750" indent="-285750" algn="just" eaLnBrk="1" hangingPunct="1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endParaRPr lang="pt-BR" altLang="pt-BR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 eaLnBrk="1" hangingPunct="1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pt-BR" altLang="pt-BR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Somente com </a:t>
            </a:r>
            <a:r>
              <a:rPr lang="pt-BR" altLang="pt-BR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privacidade</a:t>
            </a:r>
            <a:r>
              <a:rPr lang="pt-BR" altLang="pt-BR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as </a:t>
            </a:r>
            <a:r>
              <a:rPr lang="pt-BR" altLang="pt-BR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pessoas expressam </a:t>
            </a:r>
            <a:r>
              <a:rPr lang="pt-BR" altLang="pt-BR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seus sentimentos de maneira sincera, e a sinceridade e honestidade das pessoas que participam do processo é imprescindível</a:t>
            </a:r>
          </a:p>
          <a:p>
            <a:pPr algn="just" eaLnBrk="1" hangingPunct="1">
              <a:lnSpc>
                <a:spcPct val="150000"/>
              </a:lnSpc>
              <a:defRPr/>
            </a:pPr>
            <a:r>
              <a:rPr lang="pt-BR" altLang="pt-BR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para atingir um resultado satisfativo para todos os envolvidos.</a:t>
            </a:r>
            <a:endParaRPr lang="pt-BR" altLang="pt-BR" b="1" dirty="0">
              <a:solidFill>
                <a:srgbClr val="00B0F0"/>
              </a:solidFill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97DB6933-8866-4A7D-8D29-AA80B91F69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7299" y="6128201"/>
            <a:ext cx="1004701" cy="72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624103"/>
      </p:ext>
    </p:extLst>
  </p:cSld>
  <p:clrMapOvr>
    <a:masterClrMapping/>
  </p:clrMapOvr>
  <p:transition spd="med">
    <p:fade/>
  </p:transition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5"/>
          <p:cNvSpPr txBox="1">
            <a:spLocks noChangeArrowheads="1"/>
          </p:cNvSpPr>
          <p:nvPr/>
        </p:nvSpPr>
        <p:spPr bwMode="auto">
          <a:xfrm>
            <a:off x="1859830" y="1767879"/>
            <a:ext cx="7488237" cy="14763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85750" indent="-285750" algn="just">
              <a:buFontTx/>
              <a:buChar char="-"/>
              <a:defRPr/>
            </a:pPr>
            <a:endParaRPr lang="pt-BR" dirty="0">
              <a:ea typeface="MS PGothic" pitchFamily="34" charset="-128"/>
            </a:endParaRPr>
          </a:p>
          <a:p>
            <a:pPr algn="just">
              <a:defRPr/>
            </a:pPr>
            <a:endParaRPr lang="pt-BR" dirty="0">
              <a:ea typeface="MS PGothic" pitchFamily="34" charset="-128"/>
            </a:endParaRPr>
          </a:p>
          <a:p>
            <a:pPr algn="just" eaLnBrk="1" hangingPunct="1">
              <a:lnSpc>
                <a:spcPct val="150000"/>
              </a:lnSpc>
              <a:defRPr/>
            </a:pPr>
            <a:endParaRPr lang="pt-BR" dirty="0">
              <a:ea typeface="MS PGothic" pitchFamily="34" charset="-128"/>
            </a:endParaRPr>
          </a:p>
          <a:p>
            <a:pPr algn="just" eaLnBrk="1" hangingPunct="1">
              <a:lnSpc>
                <a:spcPct val="150000"/>
              </a:lnSpc>
              <a:defRPr/>
            </a:pPr>
            <a:endParaRPr lang="pt-BR" altLang="pt-BR" dirty="0">
              <a:ea typeface="MS PGothic" pitchFamily="34" charset="-128"/>
              <a:sym typeface="Wingdings" pitchFamily="2" charset="2"/>
            </a:endParaRPr>
          </a:p>
        </p:txBody>
      </p:sp>
      <p:sp>
        <p:nvSpPr>
          <p:cNvPr id="4" name="Retângulo 5"/>
          <p:cNvSpPr>
            <a:spLocks noChangeArrowheads="1"/>
          </p:cNvSpPr>
          <p:nvPr/>
        </p:nvSpPr>
        <p:spPr bwMode="auto">
          <a:xfrm>
            <a:off x="2495550" y="2828926"/>
            <a:ext cx="7488238" cy="9239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  <a:buFontTx/>
              <a:buChar char="-"/>
              <a:defRPr/>
            </a:pPr>
            <a:endParaRPr lang="pt-BR" altLang="pt-BR" dirty="0">
              <a:ea typeface="MS PGothic" pitchFamily="34" charset="-128"/>
            </a:endParaRPr>
          </a:p>
          <a:p>
            <a:pPr marL="0" indent="0" eaLnBrk="1" hangingPunct="1">
              <a:lnSpc>
                <a:spcPct val="150000"/>
              </a:lnSpc>
              <a:defRPr/>
            </a:pPr>
            <a:r>
              <a:rPr lang="pt-BR" altLang="pt-BR" dirty="0">
                <a:ea typeface="MS PGothic" pitchFamily="34" charset="-128"/>
              </a:rPr>
              <a:t> </a:t>
            </a:r>
          </a:p>
        </p:txBody>
      </p:sp>
      <p:sp>
        <p:nvSpPr>
          <p:cNvPr id="6" name="Retângulo 4"/>
          <p:cNvSpPr>
            <a:spLocks noChangeArrowheads="1"/>
          </p:cNvSpPr>
          <p:nvPr/>
        </p:nvSpPr>
        <p:spPr bwMode="auto">
          <a:xfrm>
            <a:off x="0" y="1005945"/>
            <a:ext cx="4953636" cy="549381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  <a:defRPr/>
            </a:pPr>
            <a:r>
              <a:rPr lang="pt-BR" altLang="pt-BR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CONDIÇÕES PARA RESOLUÇÃO CONSENSUAL DE CONFLITOS:</a:t>
            </a:r>
          </a:p>
          <a:p>
            <a:pPr algn="just" eaLnBrk="1" hangingPunct="1">
              <a:lnSpc>
                <a:spcPct val="150000"/>
              </a:lnSpc>
              <a:defRPr/>
            </a:pPr>
            <a:endParaRPr lang="pt-BR" altLang="pt-BR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 eaLnBrk="1" hangingPunct="1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pt-BR" altLang="pt-BR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Igualdade entre as partes: </a:t>
            </a:r>
            <a:r>
              <a:rPr lang="pt-BR" altLang="pt-BR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todos os participantes devem ter </a:t>
            </a:r>
            <a:r>
              <a:rPr lang="pt-BR" altLang="pt-BR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direitos comunicativos iguais</a:t>
            </a:r>
            <a:r>
              <a:rPr lang="pt-BR" altLang="pt-BR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</a:p>
          <a:p>
            <a:pPr marL="285750" indent="-285750" algn="just" eaLnBrk="1" hangingPunct="1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endParaRPr lang="pt-BR" altLang="pt-BR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 eaLnBrk="1" hangingPunct="1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pt-BR" altLang="pt-BR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Ambiente de parceria e de diálogo: </a:t>
            </a:r>
            <a:r>
              <a:rPr lang="pt-BR" altLang="pt-BR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 partes devem considerar o outro como parceiro, </a:t>
            </a:r>
            <a:r>
              <a:rPr lang="pt-BR" altLang="pt-BR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envolver-se proativamente </a:t>
            </a:r>
            <a:r>
              <a:rPr lang="pt-BR" altLang="pt-BR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 busca pelas decisões em conjunto, dar crédito ao que o outro tem a falar.</a:t>
            </a:r>
          </a:p>
        </p:txBody>
      </p:sp>
      <p:pic>
        <p:nvPicPr>
          <p:cNvPr id="5122" name="Picture 2" descr="Resultado de imagem para igualdade de direitos">
            <a:extLst>
              <a:ext uri="{FF2B5EF4-FFF2-40B4-BE49-F238E27FC236}">
                <a16:creationId xmlns:a16="http://schemas.microsoft.com/office/drawing/2014/main" id="{D6A372BD-266E-403D-A4C4-FBF4B1C22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6558" y="2267064"/>
            <a:ext cx="6685442" cy="3729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Conector de Seta Reta 9">
            <a:extLst>
              <a:ext uri="{FF2B5EF4-FFF2-40B4-BE49-F238E27FC236}">
                <a16:creationId xmlns:a16="http://schemas.microsoft.com/office/drawing/2014/main" id="{6010AEB6-C768-439A-9E57-9CC8CDFAA0C1}"/>
              </a:ext>
            </a:extLst>
          </p:cNvPr>
          <p:cNvCxnSpPr/>
          <p:nvPr/>
        </p:nvCxnSpPr>
        <p:spPr>
          <a:xfrm>
            <a:off x="7509164" y="1743903"/>
            <a:ext cx="0" cy="479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m 7">
            <a:extLst>
              <a:ext uri="{FF2B5EF4-FFF2-40B4-BE49-F238E27FC236}">
                <a16:creationId xmlns:a16="http://schemas.microsoft.com/office/drawing/2014/main" id="{A77C368C-6619-4130-B4E7-79CFD36427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7299" y="6128201"/>
            <a:ext cx="1004701" cy="729799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FD473F15-0C4B-49FC-98E9-C446CFDC4D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39699" y="6280601"/>
            <a:ext cx="1004701" cy="72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75139"/>
      </p:ext>
    </p:extLst>
  </p:cSld>
  <p:clrMapOvr>
    <a:masterClrMapping/>
  </p:clrMapOvr>
  <p:transition spd="med">
    <p:fade/>
  </p:transition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42900" y="1165860"/>
            <a:ext cx="1133856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i="1" dirty="0"/>
              <a:t>Bons líderes fazem as pessoas sentir que elas estão no centro das coisas, e não na periferia. Cada um sente que ele ou ela faz a diferença para o sucesso da organização. Quando isso acontece, as pessoas se sentem centradas e isso dá sentido ao seu trabalho</a:t>
            </a:r>
            <a:r>
              <a:rPr lang="pt-BR" dirty="0"/>
              <a:t> </a:t>
            </a:r>
          </a:p>
          <a:p>
            <a:endParaRPr lang="pt-BR" dirty="0"/>
          </a:p>
          <a:p>
            <a:r>
              <a:rPr lang="pt-BR" sz="2800" b="1" dirty="0"/>
              <a:t>Warren </a:t>
            </a:r>
            <a:r>
              <a:rPr lang="pt-BR" sz="2800" b="1" dirty="0" err="1"/>
              <a:t>Bennis</a:t>
            </a:r>
            <a:endParaRPr lang="pt-BR" sz="2800" b="1" dirty="0"/>
          </a:p>
          <a:p>
            <a:endParaRPr lang="pt-BR" altLang="pt-BR" dirty="0">
              <a:cs typeface="Arial" panose="020B0604020202020204" pitchFamily="34" charset="0"/>
            </a:endParaRPr>
          </a:p>
          <a:p>
            <a:r>
              <a:rPr lang="pt-BR" altLang="pt-BR" dirty="0">
                <a:cs typeface="Arial" panose="020B0604020202020204" pitchFamily="34" charset="0"/>
              </a:rPr>
              <a:t>Nascido em 1925, psicólogo e conselheiro de quatro presidentes norte-americanos, </a:t>
            </a:r>
            <a:r>
              <a:rPr lang="pt-BR" altLang="pt-BR" b="1" dirty="0">
                <a:cs typeface="Arial" panose="020B0604020202020204" pitchFamily="34" charset="0"/>
              </a:rPr>
              <a:t>Warren G. </a:t>
            </a:r>
            <a:r>
              <a:rPr lang="pt-BR" altLang="pt-BR" b="1" dirty="0" err="1">
                <a:cs typeface="Arial" panose="020B0604020202020204" pitchFamily="34" charset="0"/>
              </a:rPr>
              <a:t>Bennis</a:t>
            </a:r>
            <a:r>
              <a:rPr lang="pt-BR" altLang="pt-BR" dirty="0">
                <a:cs typeface="Arial" panose="020B0604020202020204" pitchFamily="34" charset="0"/>
              </a:rPr>
              <a:t> foi um dos profetas da liderança e ficou conhecido pela frase: </a:t>
            </a:r>
            <a:r>
              <a:rPr lang="pt-BR" altLang="pt-BR" b="1" dirty="0">
                <a:cs typeface="Arial" panose="020B0604020202020204" pitchFamily="34" charset="0"/>
              </a:rPr>
              <a:t>"Os gestores fazem as coisas de forma certa. Os líderes fazem as coisas certas."</a:t>
            </a:r>
            <a:r>
              <a:rPr lang="pt-BR" altLang="pt-BR" dirty="0">
                <a:cs typeface="Arial" panose="020B0604020202020204" pitchFamily="34" charset="0"/>
              </a:rPr>
              <a:t> Hoje ele é professor de Gestão na </a:t>
            </a:r>
            <a:r>
              <a:rPr lang="pt-BR" altLang="pt-BR" dirty="0" err="1">
                <a:cs typeface="Arial" panose="020B0604020202020204" pitchFamily="34" charset="0"/>
              </a:rPr>
              <a:t>University</a:t>
            </a:r>
            <a:r>
              <a:rPr lang="pt-BR" altLang="pt-BR" dirty="0">
                <a:cs typeface="Arial" panose="020B0604020202020204" pitchFamily="34" charset="0"/>
              </a:rPr>
              <a:t> </a:t>
            </a:r>
            <a:r>
              <a:rPr lang="pt-BR" altLang="pt-BR" dirty="0" err="1">
                <a:cs typeface="Arial" panose="020B0604020202020204" pitchFamily="34" charset="0"/>
              </a:rPr>
              <a:t>of</a:t>
            </a:r>
            <a:r>
              <a:rPr lang="pt-BR" altLang="pt-BR" dirty="0">
                <a:cs typeface="Arial" panose="020B0604020202020204" pitchFamily="34" charset="0"/>
              </a:rPr>
              <a:t> Southern Califórnia</a:t>
            </a:r>
            <a:endParaRPr lang="pt-BR" dirty="0"/>
          </a:p>
          <a:p>
            <a:r>
              <a:rPr lang="pt-BR" dirty="0"/>
              <a:t>http://www.portalinfluenciar.com.br/2013/04/frases-sobre-lideranca-parte-2.html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4CBBA8D5-E0DD-4F40-BC5D-C46BB84BCF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7299" y="6128201"/>
            <a:ext cx="1004701" cy="72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246586"/>
      </p:ext>
    </p:extLst>
  </p:cSld>
  <p:clrMapOvr>
    <a:masterClrMapping/>
  </p:clrMapOvr>
  <p:transition spd="med">
    <p:fade/>
  </p:transition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5"/>
          <p:cNvSpPr>
            <a:spLocks noChangeArrowheads="1"/>
          </p:cNvSpPr>
          <p:nvPr/>
        </p:nvSpPr>
        <p:spPr bwMode="auto">
          <a:xfrm>
            <a:off x="2495550" y="2819689"/>
            <a:ext cx="7488238" cy="9239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  <a:buFontTx/>
              <a:buChar char="-"/>
              <a:defRPr/>
            </a:pPr>
            <a:endParaRPr lang="pt-BR" altLang="pt-BR" dirty="0">
              <a:ea typeface="MS PGothic" pitchFamily="34" charset="-128"/>
            </a:endParaRPr>
          </a:p>
          <a:p>
            <a:pPr marL="0" indent="0" eaLnBrk="1" hangingPunct="1">
              <a:lnSpc>
                <a:spcPct val="150000"/>
              </a:lnSpc>
              <a:defRPr/>
            </a:pPr>
            <a:r>
              <a:rPr lang="pt-BR" altLang="pt-BR" dirty="0">
                <a:ea typeface="MS PGothic" pitchFamily="34" charset="-128"/>
              </a:rPr>
              <a:t> </a:t>
            </a:r>
          </a:p>
        </p:txBody>
      </p:sp>
      <p:sp>
        <p:nvSpPr>
          <p:cNvPr id="6" name="Retângulo 4"/>
          <p:cNvSpPr>
            <a:spLocks noChangeArrowheads="1"/>
          </p:cNvSpPr>
          <p:nvPr/>
        </p:nvSpPr>
        <p:spPr bwMode="auto">
          <a:xfrm>
            <a:off x="0" y="963589"/>
            <a:ext cx="12192000" cy="5078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  <a:defRPr/>
            </a:pPr>
            <a:r>
              <a:rPr lang="pt-BR" altLang="pt-BR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CONDIÇÕES PARA RESOLUÇÃO CONSENSUAL DE CONFLITOS:</a:t>
            </a:r>
          </a:p>
        </p:txBody>
      </p:sp>
      <p:sp>
        <p:nvSpPr>
          <p:cNvPr id="8" name="Retângulo 4">
            <a:extLst>
              <a:ext uri="{FF2B5EF4-FFF2-40B4-BE49-F238E27FC236}">
                <a16:creationId xmlns:a16="http://schemas.microsoft.com/office/drawing/2014/main" id="{F1102F5C-E472-4DD2-8B48-BD9F28BE5D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08364"/>
            <a:ext cx="4873557" cy="507831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marL="285750" indent="-285750" algn="just" eaLnBrk="1" hangingPunct="1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pt-BR" altLang="pt-BR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Plano de trabalho: </a:t>
            </a:r>
            <a:r>
              <a:rPr lang="pt-BR" altLang="pt-BR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facilitador deve apresentar as </a:t>
            </a:r>
            <a:r>
              <a:rPr lang="pt-BR" altLang="pt-BR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etapas e objetivos </a:t>
            </a:r>
            <a:r>
              <a:rPr lang="pt-BR" altLang="pt-BR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previstos ao longo do </a:t>
            </a:r>
            <a:r>
              <a:rPr lang="pt-BR" altLang="pt-BR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processo de construção consensual de soluções</a:t>
            </a:r>
            <a:r>
              <a:rPr lang="pt-BR" altLang="pt-BR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Este plano de trabalho deve deixar claros os aspectos operacionais, tais como o nome do facilitador e de sua instituição, o lugar em que ocorrerão os encontros, a frequência e o tempo estimado das reuniões, os objetivos da proposta.</a:t>
            </a:r>
            <a:endParaRPr lang="pt-BR" altLang="pt-BR" b="1" dirty="0">
              <a:solidFill>
                <a:srgbClr val="00B0F0"/>
              </a:solidFill>
            </a:endParaRPr>
          </a:p>
        </p:txBody>
      </p:sp>
      <p:pic>
        <p:nvPicPr>
          <p:cNvPr id="6146" name="Picture 2" descr="Resultado de imagem para plano de trabalho">
            <a:extLst>
              <a:ext uri="{FF2B5EF4-FFF2-40B4-BE49-F238E27FC236}">
                <a16:creationId xmlns:a16="http://schemas.microsoft.com/office/drawing/2014/main" id="{CCD756C5-8E8B-4D35-9483-51F77162D7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605" y="1755925"/>
            <a:ext cx="6941225" cy="5097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F4931829-D6F1-48AE-B82E-9F956B5E85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7299" y="6128201"/>
            <a:ext cx="1004701" cy="72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967602"/>
      </p:ext>
    </p:extLst>
  </p:cSld>
  <p:clrMapOvr>
    <a:masterClrMapping/>
  </p:clrMapOvr>
  <p:transition spd="med">
    <p:fade/>
  </p:transition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1059211"/>
            <a:ext cx="12192000" cy="492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1950" b="1" dirty="0">
                <a:solidFill>
                  <a:srgbClr val="00206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PROCEDIMENTOS, CONDIÇÕES E TÉCNICAS DE RESOLUÇÃO PACÍFICA DE CONFLITOS</a:t>
            </a:r>
            <a:endParaRPr lang="pt-BR" sz="1950" dirty="0"/>
          </a:p>
        </p:txBody>
      </p:sp>
      <p:sp>
        <p:nvSpPr>
          <p:cNvPr id="8" name="Retângulo 4"/>
          <p:cNvSpPr>
            <a:spLocks noChangeArrowheads="1"/>
          </p:cNvSpPr>
          <p:nvPr/>
        </p:nvSpPr>
        <p:spPr bwMode="auto">
          <a:xfrm>
            <a:off x="175756" y="2953708"/>
            <a:ext cx="3455988" cy="300082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marL="285750" indent="-285750" eaLnBrk="1" hangingPunct="1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pt-BR" altLang="pt-BR" sz="1800" b="1" dirty="0">
                <a:solidFill>
                  <a:schemeClr val="bg2">
                    <a:lumMod val="9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Sigilo ou Confidencialidade;</a:t>
            </a:r>
          </a:p>
          <a:p>
            <a:pPr marL="285750" indent="-285750" eaLnBrk="1" hangingPunct="1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pt-BR" altLang="pt-BR" sz="1800" b="1" dirty="0">
                <a:solidFill>
                  <a:schemeClr val="bg2">
                    <a:lumMod val="9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Igualdade entre as partes;</a:t>
            </a:r>
          </a:p>
          <a:p>
            <a:pPr marL="285750" indent="-285750" eaLnBrk="1" hangingPunct="1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pt-BR" altLang="pt-BR" sz="1800" b="1" dirty="0">
                <a:solidFill>
                  <a:schemeClr val="bg2">
                    <a:lumMod val="9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Ambiente de parceria e diálogo;</a:t>
            </a:r>
          </a:p>
          <a:p>
            <a:pPr marL="285750" indent="-285750" eaLnBrk="1" hangingPunct="1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pt-BR" altLang="pt-BR" sz="1800" b="1" dirty="0">
                <a:solidFill>
                  <a:schemeClr val="bg2">
                    <a:lumMod val="9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Plano de Trabalho.</a:t>
            </a:r>
            <a:endParaRPr lang="pt-BR" altLang="pt-BR" b="1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9" name="Retângulo 4"/>
          <p:cNvSpPr>
            <a:spLocks noChangeArrowheads="1"/>
          </p:cNvSpPr>
          <p:nvPr/>
        </p:nvSpPr>
        <p:spPr bwMode="auto">
          <a:xfrm>
            <a:off x="4129317" y="2953708"/>
            <a:ext cx="3148886" cy="34163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marL="285750" indent="-285750" eaLnBrk="1" hangingPunct="1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pt-BR" altLang="pt-BR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Acolhimento;</a:t>
            </a:r>
          </a:p>
          <a:p>
            <a:pPr marL="285750" indent="-285750" eaLnBrk="1" hangingPunct="1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pt-BR" altLang="pt-BR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Organização das propostas e resumo das ideias;</a:t>
            </a:r>
          </a:p>
          <a:p>
            <a:pPr marL="285750" indent="-285750" eaLnBrk="1" hangingPunct="1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pt-BR" altLang="pt-BR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Redefinição com conotação positiva;</a:t>
            </a:r>
          </a:p>
          <a:p>
            <a:pPr marL="285750" indent="-285750" eaLnBrk="1" hangingPunct="1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pt-BR" altLang="pt-BR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Constitucionalização da Controvérsia.</a:t>
            </a:r>
            <a:endParaRPr lang="pt-BR" altLang="pt-BR" b="1" dirty="0"/>
          </a:p>
        </p:txBody>
      </p:sp>
      <p:sp>
        <p:nvSpPr>
          <p:cNvPr id="10" name="Retângulo 4"/>
          <p:cNvSpPr>
            <a:spLocks noChangeArrowheads="1"/>
          </p:cNvSpPr>
          <p:nvPr/>
        </p:nvSpPr>
        <p:spPr bwMode="auto">
          <a:xfrm>
            <a:off x="8120183" y="2953708"/>
            <a:ext cx="4195656" cy="38318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marL="285750" indent="-285750" eaLnBrk="1" hangingPunct="1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pt-BR" altLang="pt-BR" sz="1800" b="1" dirty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Escuta Ativa;</a:t>
            </a:r>
          </a:p>
          <a:p>
            <a:pPr marL="285750" indent="-285750" eaLnBrk="1" hangingPunct="1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pt-BR" altLang="pt-BR" sz="1800" b="1" dirty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Valorização da opinião dos participantes;</a:t>
            </a:r>
          </a:p>
          <a:p>
            <a:pPr marL="285750" indent="-285750" eaLnBrk="1" hangingPunct="1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pt-BR" altLang="pt-BR" sz="1800" b="1" dirty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Troca de papeis;</a:t>
            </a:r>
          </a:p>
          <a:p>
            <a:pPr marL="285750" indent="-285750" eaLnBrk="1" hangingPunct="1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pt-BR" altLang="pt-BR" sz="1800" b="1" dirty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Uso de perguntas </a:t>
            </a:r>
            <a:r>
              <a:rPr lang="pt-BR" altLang="pt-BR" sz="1800" b="1" dirty="0" err="1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autoimplicativas</a:t>
            </a:r>
            <a:r>
              <a:rPr lang="pt-BR" altLang="pt-BR" sz="1800" b="1" dirty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</a:p>
          <a:p>
            <a:pPr marL="285750" indent="-285750" eaLnBrk="1" hangingPunct="1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pt-BR" altLang="pt-BR" sz="1800" b="1" dirty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Superação da abordagem </a:t>
            </a:r>
            <a:r>
              <a:rPr lang="pt-BR" altLang="pt-BR" sz="1800" b="1" dirty="0" err="1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adversarial</a:t>
            </a:r>
            <a:r>
              <a:rPr lang="pt-BR" altLang="pt-BR" sz="1800" b="1" dirty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</a:p>
          <a:p>
            <a:pPr marL="285750" indent="-285750" eaLnBrk="1" hangingPunct="1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pt-BR" altLang="pt-BR" sz="1800" b="1" dirty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Focalização no futuro.</a:t>
            </a:r>
            <a:endParaRPr lang="pt-BR" altLang="pt-BR" b="1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11" name="Agrupar 10"/>
          <p:cNvGrpSpPr/>
          <p:nvPr/>
        </p:nvGrpSpPr>
        <p:grpSpPr>
          <a:xfrm>
            <a:off x="524594" y="1735816"/>
            <a:ext cx="2520000" cy="1178195"/>
            <a:chOff x="0" y="1586249"/>
            <a:chExt cx="1875733" cy="1178195"/>
          </a:xfrm>
          <a:solidFill>
            <a:schemeClr val="bg2"/>
          </a:solidFill>
        </p:grpSpPr>
        <p:sp>
          <p:nvSpPr>
            <p:cNvPr id="12" name="Retângulo Arredondado 11"/>
            <p:cNvSpPr/>
            <p:nvPr/>
          </p:nvSpPr>
          <p:spPr>
            <a:xfrm>
              <a:off x="0" y="1586249"/>
              <a:ext cx="1875733" cy="1178195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CaixaDeTexto 12"/>
            <p:cNvSpPr txBox="1"/>
            <p:nvPr/>
          </p:nvSpPr>
          <p:spPr>
            <a:xfrm>
              <a:off x="34507" y="1620757"/>
              <a:ext cx="1831538" cy="110917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spcBef>
                  <a:spcPct val="0"/>
                </a:spcBef>
                <a:spcAft>
                  <a:spcPts val="600"/>
                </a:spcAft>
              </a:pPr>
              <a:r>
                <a:rPr lang="pt-BR" sz="2000" b="1" kern="1200" dirty="0">
                  <a:solidFill>
                    <a:schemeClr val="bg2">
                      <a:lumMod val="90000"/>
                    </a:schemeClr>
                  </a:solidFill>
                </a:rPr>
                <a:t>CONDIÇÕES PARA INÍCIO DO PROCESSO</a:t>
              </a:r>
            </a:p>
          </p:txBody>
        </p:sp>
      </p:grpSp>
      <p:grpSp>
        <p:nvGrpSpPr>
          <p:cNvPr id="14" name="Agrupar 13"/>
          <p:cNvGrpSpPr/>
          <p:nvPr/>
        </p:nvGrpSpPr>
        <p:grpSpPr>
          <a:xfrm>
            <a:off x="3433612" y="2038981"/>
            <a:ext cx="720000" cy="720000"/>
            <a:chOff x="2064875" y="1943718"/>
            <a:chExt cx="400981" cy="465181"/>
          </a:xfrm>
          <a:solidFill>
            <a:schemeClr val="bg2"/>
          </a:solidFill>
        </p:grpSpPr>
        <p:sp>
          <p:nvSpPr>
            <p:cNvPr id="15" name="Seta para a Direita 14"/>
            <p:cNvSpPr/>
            <p:nvPr/>
          </p:nvSpPr>
          <p:spPr>
            <a:xfrm rot="2493">
              <a:off x="2064875" y="1943718"/>
              <a:ext cx="400981" cy="465181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Seta para a Direita 4"/>
            <p:cNvSpPr txBox="1"/>
            <p:nvPr/>
          </p:nvSpPr>
          <p:spPr>
            <a:xfrm rot="2493">
              <a:off x="2064875" y="2036710"/>
              <a:ext cx="280687" cy="27910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400" kern="120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grpSp>
        <p:nvGrpSpPr>
          <p:cNvPr id="17" name="Agrupar 16"/>
          <p:cNvGrpSpPr/>
          <p:nvPr/>
        </p:nvGrpSpPr>
        <p:grpSpPr>
          <a:xfrm>
            <a:off x="4504746" y="1735200"/>
            <a:ext cx="2520000" cy="1178195"/>
            <a:chOff x="2632302" y="1588158"/>
            <a:chExt cx="1875733" cy="1178195"/>
          </a:xfrm>
          <a:solidFill>
            <a:schemeClr val="bg2"/>
          </a:solidFill>
        </p:grpSpPr>
        <p:sp>
          <p:nvSpPr>
            <p:cNvPr id="18" name="Retângulo Arredondado 17"/>
            <p:cNvSpPr/>
            <p:nvPr/>
          </p:nvSpPr>
          <p:spPr>
            <a:xfrm>
              <a:off x="2632302" y="1588158"/>
              <a:ext cx="1875733" cy="1178195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5197846"/>
                <a:satOff val="-23984"/>
                <a:lumOff val="883"/>
                <a:alphaOff val="0"/>
              </a:schemeClr>
            </a:fillRef>
            <a:effectRef idx="0">
              <a:schemeClr val="accent4">
                <a:hueOff val="5197846"/>
                <a:satOff val="-23984"/>
                <a:lumOff val="88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CaixaDeTexto 18"/>
            <p:cNvSpPr txBox="1"/>
            <p:nvPr/>
          </p:nvSpPr>
          <p:spPr>
            <a:xfrm>
              <a:off x="2666810" y="1622666"/>
              <a:ext cx="1806717" cy="110917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spcBef>
                  <a:spcPct val="0"/>
                </a:spcBef>
                <a:spcAft>
                  <a:spcPts val="600"/>
                </a:spcAft>
              </a:pPr>
              <a:r>
                <a:rPr lang="pt-BR" sz="2000" b="1" kern="1200" dirty="0">
                  <a:solidFill>
                    <a:schemeClr val="bg1"/>
                  </a:solidFill>
                </a:rPr>
                <a:t>DIAGNÓSTICO </a:t>
              </a:r>
            </a:p>
            <a:p>
              <a:pPr lvl="0" algn="ctr" defTabSz="800100">
                <a:spcBef>
                  <a:spcPct val="0"/>
                </a:spcBef>
                <a:spcAft>
                  <a:spcPts val="600"/>
                </a:spcAft>
              </a:pPr>
              <a:r>
                <a:rPr lang="pt-BR" sz="2000" b="1" kern="1200" dirty="0">
                  <a:solidFill>
                    <a:schemeClr val="bg1"/>
                  </a:solidFill>
                </a:rPr>
                <a:t>DO</a:t>
              </a:r>
            </a:p>
            <a:p>
              <a:pPr lvl="0" algn="ctr" defTabSz="800100">
                <a:spcBef>
                  <a:spcPct val="0"/>
                </a:spcBef>
                <a:spcAft>
                  <a:spcPts val="600"/>
                </a:spcAft>
              </a:pPr>
              <a:r>
                <a:rPr lang="pt-BR" sz="2000" b="1" kern="1200" dirty="0">
                  <a:solidFill>
                    <a:schemeClr val="bg1"/>
                  </a:solidFill>
                </a:rPr>
                <a:t>CONFLITO</a:t>
              </a:r>
            </a:p>
          </p:txBody>
        </p:sp>
      </p:grpSp>
      <p:grpSp>
        <p:nvGrpSpPr>
          <p:cNvPr id="20" name="Agrupar 19"/>
          <p:cNvGrpSpPr/>
          <p:nvPr/>
        </p:nvGrpSpPr>
        <p:grpSpPr>
          <a:xfrm>
            <a:off x="7426200" y="2038936"/>
            <a:ext cx="720000" cy="720000"/>
            <a:chOff x="4695609" y="1944665"/>
            <a:chExt cx="397655" cy="465181"/>
          </a:xfrm>
          <a:solidFill>
            <a:schemeClr val="bg2"/>
          </a:solidFill>
        </p:grpSpPr>
        <p:sp>
          <p:nvSpPr>
            <p:cNvPr id="21" name="Seta para a Direita 20"/>
            <p:cNvSpPr/>
            <p:nvPr/>
          </p:nvSpPr>
          <p:spPr>
            <a:xfrm>
              <a:off x="4695609" y="1944665"/>
              <a:ext cx="397655" cy="465181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10395692"/>
                <a:satOff val="-47968"/>
                <a:lumOff val="1765"/>
                <a:alphaOff val="0"/>
              </a:schemeClr>
            </a:fillRef>
            <a:effectRef idx="0">
              <a:schemeClr val="accent4">
                <a:hueOff val="10395692"/>
                <a:satOff val="-47968"/>
                <a:lumOff val="176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Seta para a Direita 4"/>
            <p:cNvSpPr txBox="1"/>
            <p:nvPr/>
          </p:nvSpPr>
          <p:spPr>
            <a:xfrm>
              <a:off x="4695609" y="2037701"/>
              <a:ext cx="278359" cy="27910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400" kern="12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grpSp>
        <p:nvGrpSpPr>
          <p:cNvPr id="23" name="Agrupar 22"/>
          <p:cNvGrpSpPr/>
          <p:nvPr/>
        </p:nvGrpSpPr>
        <p:grpSpPr>
          <a:xfrm>
            <a:off x="8505947" y="1735280"/>
            <a:ext cx="2520000" cy="1178195"/>
            <a:chOff x="5258329" y="1588158"/>
            <a:chExt cx="1875733" cy="1178195"/>
          </a:xfrm>
          <a:solidFill>
            <a:schemeClr val="bg2"/>
          </a:solidFill>
        </p:grpSpPr>
        <p:sp>
          <p:nvSpPr>
            <p:cNvPr id="24" name="Retângulo Arredondado 23"/>
            <p:cNvSpPr/>
            <p:nvPr/>
          </p:nvSpPr>
          <p:spPr>
            <a:xfrm>
              <a:off x="5258329" y="1588158"/>
              <a:ext cx="1875733" cy="1178195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10395692"/>
                <a:satOff val="-47968"/>
                <a:lumOff val="1765"/>
                <a:alphaOff val="0"/>
              </a:schemeClr>
            </a:fillRef>
            <a:effectRef idx="0">
              <a:schemeClr val="accent4">
                <a:hueOff val="10395692"/>
                <a:satOff val="-47968"/>
                <a:lumOff val="176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CaixaDeTexto 24"/>
            <p:cNvSpPr txBox="1"/>
            <p:nvPr/>
          </p:nvSpPr>
          <p:spPr>
            <a:xfrm>
              <a:off x="5292837" y="1622666"/>
              <a:ext cx="1806717" cy="110917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spcBef>
                  <a:spcPct val="0"/>
                </a:spcBef>
                <a:spcAft>
                  <a:spcPts val="600"/>
                </a:spcAft>
              </a:pPr>
              <a:r>
                <a:rPr lang="pt-BR" sz="2000" b="1" kern="1200" dirty="0">
                  <a:solidFill>
                    <a:schemeClr val="bg1">
                      <a:lumMod val="75000"/>
                    </a:schemeClr>
                  </a:solidFill>
                </a:rPr>
                <a:t>RESOLUÇÃO</a:t>
              </a:r>
            </a:p>
            <a:p>
              <a:pPr lvl="0" algn="ctr" defTabSz="800100">
                <a:spcBef>
                  <a:spcPct val="0"/>
                </a:spcBef>
                <a:spcAft>
                  <a:spcPts val="600"/>
                </a:spcAft>
              </a:pPr>
              <a:r>
                <a:rPr lang="pt-BR" sz="2000" b="1" kern="1200" dirty="0">
                  <a:solidFill>
                    <a:schemeClr val="bg1">
                      <a:lumMod val="75000"/>
                    </a:schemeClr>
                  </a:solidFill>
                </a:rPr>
                <a:t>DO</a:t>
              </a:r>
            </a:p>
            <a:p>
              <a:pPr lvl="0" algn="ctr" defTabSz="800100">
                <a:spcBef>
                  <a:spcPct val="0"/>
                </a:spcBef>
                <a:spcAft>
                  <a:spcPts val="600"/>
                </a:spcAft>
              </a:pPr>
              <a:r>
                <a:rPr lang="pt-BR" sz="2000" b="1" kern="1200" dirty="0">
                  <a:solidFill>
                    <a:schemeClr val="bg1">
                      <a:lumMod val="75000"/>
                    </a:schemeClr>
                  </a:solidFill>
                </a:rPr>
                <a:t>CONFLITO</a:t>
              </a:r>
            </a:p>
          </p:txBody>
        </p:sp>
      </p:grpSp>
      <p:sp>
        <p:nvSpPr>
          <p:cNvPr id="4" name="Retângulo 3"/>
          <p:cNvSpPr/>
          <p:nvPr/>
        </p:nvSpPr>
        <p:spPr>
          <a:xfrm>
            <a:off x="4121987" y="1678048"/>
            <a:ext cx="3257595" cy="487991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6" name="Imagem 25">
            <a:extLst>
              <a:ext uri="{FF2B5EF4-FFF2-40B4-BE49-F238E27FC236}">
                <a16:creationId xmlns:a16="http://schemas.microsoft.com/office/drawing/2014/main" id="{DA70019D-4916-4F04-B5A3-364873E766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7299" y="6128201"/>
            <a:ext cx="1004701" cy="72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6136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m relacionada">
            <a:extLst>
              <a:ext uri="{FF2B5EF4-FFF2-40B4-BE49-F238E27FC236}">
                <a16:creationId xmlns:a16="http://schemas.microsoft.com/office/drawing/2014/main" id="{43635F05-D282-45AD-AB79-2991F72141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377" y="938048"/>
            <a:ext cx="6002270" cy="592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6F6E960A-B85A-4F09-A5B4-8608BB5792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7299" y="6128201"/>
            <a:ext cx="1004701" cy="72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3072"/>
      </p:ext>
    </p:extLst>
  </p:cSld>
  <p:clrMapOvr>
    <a:masterClrMapping/>
  </p:clrMapOvr>
  <p:transition spd="med">
    <p:fade/>
  </p:transition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5"/>
          <p:cNvSpPr txBox="1">
            <a:spLocks noChangeArrowheads="1"/>
          </p:cNvSpPr>
          <p:nvPr/>
        </p:nvSpPr>
        <p:spPr bwMode="auto">
          <a:xfrm>
            <a:off x="2293939" y="2565401"/>
            <a:ext cx="7488237" cy="14763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85750" indent="-285750" algn="just">
              <a:buFontTx/>
              <a:buChar char="-"/>
              <a:defRPr/>
            </a:pPr>
            <a:endParaRPr lang="pt-BR" dirty="0">
              <a:ea typeface="MS PGothic" pitchFamily="34" charset="-128"/>
            </a:endParaRPr>
          </a:p>
          <a:p>
            <a:pPr algn="just">
              <a:defRPr/>
            </a:pPr>
            <a:endParaRPr lang="pt-BR" dirty="0">
              <a:ea typeface="MS PGothic" pitchFamily="34" charset="-128"/>
            </a:endParaRPr>
          </a:p>
          <a:p>
            <a:pPr algn="just" eaLnBrk="1" hangingPunct="1">
              <a:lnSpc>
                <a:spcPct val="150000"/>
              </a:lnSpc>
              <a:defRPr/>
            </a:pPr>
            <a:endParaRPr lang="pt-BR" dirty="0">
              <a:ea typeface="MS PGothic" pitchFamily="34" charset="-128"/>
            </a:endParaRPr>
          </a:p>
          <a:p>
            <a:pPr algn="just" eaLnBrk="1" hangingPunct="1">
              <a:lnSpc>
                <a:spcPct val="150000"/>
              </a:lnSpc>
              <a:defRPr/>
            </a:pPr>
            <a:endParaRPr lang="pt-BR" altLang="pt-BR" dirty="0">
              <a:ea typeface="MS PGothic" pitchFamily="34" charset="-128"/>
              <a:sym typeface="Wingdings" pitchFamily="2" charset="2"/>
            </a:endParaRPr>
          </a:p>
        </p:txBody>
      </p:sp>
      <p:sp>
        <p:nvSpPr>
          <p:cNvPr id="4" name="Retângulo 5"/>
          <p:cNvSpPr>
            <a:spLocks noChangeArrowheads="1"/>
          </p:cNvSpPr>
          <p:nvPr/>
        </p:nvSpPr>
        <p:spPr bwMode="auto">
          <a:xfrm>
            <a:off x="2495550" y="2828926"/>
            <a:ext cx="7488238" cy="9239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  <a:buFontTx/>
              <a:buChar char="-"/>
              <a:defRPr/>
            </a:pPr>
            <a:endParaRPr lang="pt-BR" altLang="pt-BR" dirty="0">
              <a:ea typeface="MS PGothic" pitchFamily="34" charset="-128"/>
            </a:endParaRPr>
          </a:p>
          <a:p>
            <a:pPr marL="0" indent="0" eaLnBrk="1" hangingPunct="1">
              <a:lnSpc>
                <a:spcPct val="150000"/>
              </a:lnSpc>
              <a:defRPr/>
            </a:pPr>
            <a:r>
              <a:rPr lang="pt-BR" altLang="pt-BR" dirty="0">
                <a:ea typeface="MS PGothic" pitchFamily="34" charset="-128"/>
              </a:rPr>
              <a:t> </a:t>
            </a:r>
          </a:p>
        </p:txBody>
      </p:sp>
      <p:sp>
        <p:nvSpPr>
          <p:cNvPr id="2" name="Retângulo 1"/>
          <p:cNvSpPr/>
          <p:nvPr/>
        </p:nvSpPr>
        <p:spPr>
          <a:xfrm>
            <a:off x="1162678" y="1059211"/>
            <a:ext cx="1124924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pt-BR" b="1" dirty="0">
              <a:solidFill>
                <a:srgbClr val="002060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pt-BR" b="1" dirty="0">
              <a:solidFill>
                <a:srgbClr val="002060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sz="2000" b="1" dirty="0">
              <a:solidFill>
                <a:srgbClr val="002060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sz="2000" b="1" dirty="0">
              <a:solidFill>
                <a:srgbClr val="002060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sz="2000" b="1" dirty="0">
              <a:solidFill>
                <a:srgbClr val="002060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sz="2000" b="1" dirty="0">
              <a:solidFill>
                <a:srgbClr val="002060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sz="2000" b="1" dirty="0">
              <a:solidFill>
                <a:srgbClr val="002060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pt-BR" sz="2000" dirty="0"/>
          </a:p>
        </p:txBody>
      </p:sp>
      <p:sp>
        <p:nvSpPr>
          <p:cNvPr id="6" name="Retângulo 4"/>
          <p:cNvSpPr>
            <a:spLocks noChangeArrowheads="1"/>
          </p:cNvSpPr>
          <p:nvPr/>
        </p:nvSpPr>
        <p:spPr bwMode="auto">
          <a:xfrm>
            <a:off x="111560" y="2217509"/>
            <a:ext cx="5736043" cy="424731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marL="342900" indent="-342900" algn="just" eaLnBrk="1" hangingPunct="1">
              <a:lnSpc>
                <a:spcPct val="150000"/>
              </a:lnSpc>
              <a:buFontTx/>
              <a:buAutoNum type="arabicParenR"/>
              <a:defRPr/>
            </a:pPr>
            <a:r>
              <a:rPr lang="pt-BR" altLang="pt-BR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Acolhimento:</a:t>
            </a:r>
          </a:p>
          <a:p>
            <a:pPr marL="342900" indent="-342900" algn="just" eaLnBrk="1" hangingPunct="1">
              <a:lnSpc>
                <a:spcPct val="150000"/>
              </a:lnSpc>
              <a:buFontTx/>
              <a:buAutoNum type="arabicParenR"/>
              <a:defRPr/>
            </a:pPr>
            <a:endParaRPr lang="pt-BR" altLang="pt-BR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 eaLnBrk="1" hangingPunct="1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pt-BR" altLang="pt-BR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 pessoas devem ser recebidas pelo mediador com </a:t>
            </a:r>
            <a:r>
              <a:rPr lang="pt-BR" altLang="pt-BR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cortesia</a:t>
            </a:r>
            <a:r>
              <a:rPr lang="pt-BR" altLang="pt-BR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de preferência sendo </a:t>
            </a:r>
            <a:r>
              <a:rPr lang="pt-BR" altLang="pt-BR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tratadas pelo nome</a:t>
            </a:r>
            <a:r>
              <a:rPr lang="pt-BR" altLang="pt-BR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de forma que possam se sentir confortáveis. </a:t>
            </a:r>
          </a:p>
          <a:p>
            <a:pPr marL="285750" indent="-285750" algn="just" eaLnBrk="1" hangingPunct="1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endParaRPr lang="pt-BR" altLang="pt-BR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 eaLnBrk="1" hangingPunct="1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pt-BR" altLang="pt-BR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 mediador deve esforçar-se para validar a participação de cada um dos envolvidos tanto de </a:t>
            </a:r>
            <a:r>
              <a:rPr lang="pt-BR" altLang="pt-BR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forma verbal </a:t>
            </a:r>
            <a:r>
              <a:rPr lang="pt-BR" altLang="pt-BR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quanto </a:t>
            </a:r>
            <a:r>
              <a:rPr lang="pt-BR" altLang="pt-BR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não verbal.</a:t>
            </a:r>
            <a:endParaRPr lang="pt-BR" altLang="pt-BR" b="1" dirty="0">
              <a:solidFill>
                <a:srgbClr val="00B0F0"/>
              </a:solidFill>
            </a:endParaRPr>
          </a:p>
        </p:txBody>
      </p:sp>
      <p:pic>
        <p:nvPicPr>
          <p:cNvPr id="7" name="Picture 2" descr="Resultado de imagem para negócio fechado">
            <a:extLst>
              <a:ext uri="{FF2B5EF4-FFF2-40B4-BE49-F238E27FC236}">
                <a16:creationId xmlns:a16="http://schemas.microsoft.com/office/drawing/2014/main" id="{9820558B-0AB2-4DCB-8BFF-98BEF1669F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946" y="2706255"/>
            <a:ext cx="6223644" cy="4154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4">
            <a:extLst>
              <a:ext uri="{FF2B5EF4-FFF2-40B4-BE49-F238E27FC236}">
                <a16:creationId xmlns:a16="http://schemas.microsoft.com/office/drawing/2014/main" id="{1C48BDDB-6C33-4F5D-B8CC-0B891C50CA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019" y="1146320"/>
            <a:ext cx="10106066" cy="5078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  <a:defRPr/>
            </a:pPr>
            <a:r>
              <a:rPr lang="pt-BR" altLang="pt-BR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TÉCNICAS DE RESOLUÇÃO CONSENSUAL DE CONFLITOS</a:t>
            </a:r>
            <a:endParaRPr lang="pt-BR" altLang="pt-BR" b="1" dirty="0">
              <a:solidFill>
                <a:srgbClr val="00B0F0"/>
              </a:solidFill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35EF9133-5B35-4CF3-A983-0928DC3B68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7299" y="6128201"/>
            <a:ext cx="1004701" cy="72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382627"/>
      </p:ext>
    </p:extLst>
  </p:cSld>
  <p:clrMapOvr>
    <a:masterClrMapping/>
  </p:clrMapOvr>
  <p:transition spd="med">
    <p:fade/>
  </p:transition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5"/>
          <p:cNvSpPr txBox="1">
            <a:spLocks noChangeArrowheads="1"/>
          </p:cNvSpPr>
          <p:nvPr/>
        </p:nvSpPr>
        <p:spPr bwMode="auto">
          <a:xfrm>
            <a:off x="2293939" y="2565401"/>
            <a:ext cx="7488237" cy="14763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85750" indent="-285750" algn="just">
              <a:buFontTx/>
              <a:buChar char="-"/>
              <a:defRPr/>
            </a:pPr>
            <a:endParaRPr lang="pt-BR" dirty="0">
              <a:ea typeface="MS PGothic" pitchFamily="34" charset="-128"/>
            </a:endParaRPr>
          </a:p>
          <a:p>
            <a:pPr algn="just">
              <a:defRPr/>
            </a:pPr>
            <a:endParaRPr lang="pt-BR" dirty="0">
              <a:ea typeface="MS PGothic" pitchFamily="34" charset="-128"/>
            </a:endParaRPr>
          </a:p>
          <a:p>
            <a:pPr algn="just" eaLnBrk="1" hangingPunct="1">
              <a:lnSpc>
                <a:spcPct val="150000"/>
              </a:lnSpc>
              <a:defRPr/>
            </a:pPr>
            <a:endParaRPr lang="pt-BR" dirty="0">
              <a:ea typeface="MS PGothic" pitchFamily="34" charset="-128"/>
            </a:endParaRPr>
          </a:p>
          <a:p>
            <a:pPr algn="just" eaLnBrk="1" hangingPunct="1">
              <a:lnSpc>
                <a:spcPct val="150000"/>
              </a:lnSpc>
              <a:defRPr/>
            </a:pPr>
            <a:endParaRPr lang="pt-BR" altLang="pt-BR" dirty="0">
              <a:ea typeface="MS PGothic" pitchFamily="34" charset="-128"/>
              <a:sym typeface="Wingdings" pitchFamily="2" charset="2"/>
            </a:endParaRPr>
          </a:p>
        </p:txBody>
      </p:sp>
      <p:sp>
        <p:nvSpPr>
          <p:cNvPr id="4" name="Retângulo 5"/>
          <p:cNvSpPr>
            <a:spLocks noChangeArrowheads="1"/>
          </p:cNvSpPr>
          <p:nvPr/>
        </p:nvSpPr>
        <p:spPr bwMode="auto">
          <a:xfrm>
            <a:off x="2495550" y="2828926"/>
            <a:ext cx="7488238" cy="9239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  <a:buFontTx/>
              <a:buChar char="-"/>
              <a:defRPr/>
            </a:pPr>
            <a:endParaRPr lang="pt-BR" altLang="pt-BR" dirty="0">
              <a:ea typeface="MS PGothic" pitchFamily="34" charset="-128"/>
            </a:endParaRPr>
          </a:p>
          <a:p>
            <a:pPr marL="0" indent="0" eaLnBrk="1" hangingPunct="1">
              <a:lnSpc>
                <a:spcPct val="150000"/>
              </a:lnSpc>
              <a:defRPr/>
            </a:pPr>
            <a:r>
              <a:rPr lang="pt-BR" altLang="pt-BR" dirty="0">
                <a:ea typeface="MS PGothic" pitchFamily="34" charset="-128"/>
              </a:rPr>
              <a:t> </a:t>
            </a:r>
          </a:p>
        </p:txBody>
      </p:sp>
      <p:sp>
        <p:nvSpPr>
          <p:cNvPr id="2" name="Retângulo 1"/>
          <p:cNvSpPr/>
          <p:nvPr/>
        </p:nvSpPr>
        <p:spPr>
          <a:xfrm>
            <a:off x="1162678" y="1059211"/>
            <a:ext cx="1124924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pt-BR" b="1" dirty="0">
              <a:solidFill>
                <a:srgbClr val="002060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pt-BR" b="1" dirty="0">
              <a:solidFill>
                <a:srgbClr val="002060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sz="2000" b="1" dirty="0">
              <a:solidFill>
                <a:srgbClr val="002060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sz="2000" b="1" dirty="0">
              <a:solidFill>
                <a:srgbClr val="002060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sz="2000" b="1" dirty="0">
              <a:solidFill>
                <a:srgbClr val="002060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sz="2000" b="1" dirty="0">
              <a:solidFill>
                <a:srgbClr val="002060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sz="2000" b="1" dirty="0">
              <a:solidFill>
                <a:srgbClr val="002060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pt-BR" sz="2000" dirty="0"/>
          </a:p>
        </p:txBody>
      </p:sp>
      <p:sp>
        <p:nvSpPr>
          <p:cNvPr id="6" name="Retângulo 4"/>
          <p:cNvSpPr>
            <a:spLocks noChangeArrowheads="1"/>
          </p:cNvSpPr>
          <p:nvPr/>
        </p:nvSpPr>
        <p:spPr bwMode="auto">
          <a:xfrm>
            <a:off x="170040" y="1461116"/>
            <a:ext cx="7440723" cy="549381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lvl="0" algn="just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BR" altLang="pt-BR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2) Organização das propostas e resumo das ideias: </a:t>
            </a:r>
            <a:r>
              <a:rPr lang="pt-BR" altLang="pt-BR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 papel do facilitador captar e resumir as propostas que foram levantadas ao longo do processo.</a:t>
            </a:r>
          </a:p>
          <a:p>
            <a:pPr lvl="0" algn="just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pt-BR" altLang="pt-BR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lvl="0" indent="-285750" algn="just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pt-BR" altLang="pt-BR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IMPORTANTE!</a:t>
            </a:r>
            <a:r>
              <a:rPr lang="pt-BR" altLang="pt-BR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altLang="pt-BR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Ao final de cada fala ou depois que todos os presentes se expressarem, o facilitador deve resumir o que foi dito, trazendo uma perspectiva positiva</a:t>
            </a:r>
            <a:r>
              <a:rPr lang="pt-BR" altLang="pt-BR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285750" lvl="0" indent="-285750" algn="just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endParaRPr lang="pt-BR" altLang="pt-BR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lvl="0" indent="-285750" algn="just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pt-BR" altLang="pt-BR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facilitador deve </a:t>
            </a:r>
            <a:r>
              <a:rPr lang="pt-BR" altLang="pt-BR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tomar notas acerca das intervenções </a:t>
            </a:r>
            <a:r>
              <a:rPr lang="pt-BR" altLang="pt-BR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 pessoas envolvidas no conflito, de forma a possibilitar que todas as percepções levadas à sua atenção sejam consideradas nos resumos oferecidos ao longo da narrativa.</a:t>
            </a:r>
            <a:endParaRPr lang="pt-BR" altLang="pt-BR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Retângulo 4">
            <a:extLst>
              <a:ext uri="{FF2B5EF4-FFF2-40B4-BE49-F238E27FC236}">
                <a16:creationId xmlns:a16="http://schemas.microsoft.com/office/drawing/2014/main" id="{6E67FEE5-8130-467A-B346-39A1F9F85C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2498" y="861642"/>
            <a:ext cx="10331117" cy="45179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  <a:defRPr/>
            </a:pPr>
            <a:r>
              <a:rPr lang="pt-BR" altLang="pt-BR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TÉCNICAS DE RESOLUÇÃO CONSENSUAL DE CONFLITOS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D74A8B91-51F4-4E39-8A81-4AC03BA12E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9334" y="1484860"/>
            <a:ext cx="4186694" cy="4630366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227734D5-0613-4BD4-97E0-AF3D98A373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7299" y="6128201"/>
            <a:ext cx="1004701" cy="72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287494"/>
      </p:ext>
    </p:extLst>
  </p:cSld>
  <p:clrMapOvr>
    <a:masterClrMapping/>
  </p:clrMapOvr>
  <p:transition spd="med">
    <p:fade/>
  </p:transition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5"/>
          <p:cNvSpPr txBox="1">
            <a:spLocks noChangeArrowheads="1"/>
          </p:cNvSpPr>
          <p:nvPr/>
        </p:nvSpPr>
        <p:spPr bwMode="auto">
          <a:xfrm>
            <a:off x="2293939" y="2565401"/>
            <a:ext cx="7488237" cy="14763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85750" indent="-285750" algn="just">
              <a:buFontTx/>
              <a:buChar char="-"/>
              <a:defRPr/>
            </a:pPr>
            <a:endParaRPr lang="pt-BR" dirty="0">
              <a:ea typeface="MS PGothic" pitchFamily="34" charset="-128"/>
            </a:endParaRPr>
          </a:p>
          <a:p>
            <a:pPr algn="just">
              <a:defRPr/>
            </a:pPr>
            <a:endParaRPr lang="pt-BR" dirty="0">
              <a:ea typeface="MS PGothic" pitchFamily="34" charset="-128"/>
            </a:endParaRPr>
          </a:p>
          <a:p>
            <a:pPr algn="just" eaLnBrk="1" hangingPunct="1">
              <a:lnSpc>
                <a:spcPct val="150000"/>
              </a:lnSpc>
              <a:defRPr/>
            </a:pPr>
            <a:endParaRPr lang="pt-BR" dirty="0">
              <a:ea typeface="MS PGothic" pitchFamily="34" charset="-128"/>
            </a:endParaRPr>
          </a:p>
          <a:p>
            <a:pPr algn="just" eaLnBrk="1" hangingPunct="1">
              <a:lnSpc>
                <a:spcPct val="150000"/>
              </a:lnSpc>
              <a:defRPr/>
            </a:pPr>
            <a:endParaRPr lang="pt-BR" altLang="pt-BR" dirty="0">
              <a:ea typeface="MS PGothic" pitchFamily="34" charset="-128"/>
              <a:sym typeface="Wingdings" pitchFamily="2" charset="2"/>
            </a:endParaRPr>
          </a:p>
        </p:txBody>
      </p:sp>
      <p:sp>
        <p:nvSpPr>
          <p:cNvPr id="4" name="Retângulo 5"/>
          <p:cNvSpPr>
            <a:spLocks noChangeArrowheads="1"/>
          </p:cNvSpPr>
          <p:nvPr/>
        </p:nvSpPr>
        <p:spPr bwMode="auto">
          <a:xfrm>
            <a:off x="2495550" y="2828926"/>
            <a:ext cx="7488238" cy="9239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  <a:buFontTx/>
              <a:buChar char="-"/>
              <a:defRPr/>
            </a:pPr>
            <a:endParaRPr lang="pt-BR" altLang="pt-BR" dirty="0">
              <a:ea typeface="MS PGothic" pitchFamily="34" charset="-128"/>
            </a:endParaRPr>
          </a:p>
          <a:p>
            <a:pPr marL="0" indent="0" eaLnBrk="1" hangingPunct="1">
              <a:lnSpc>
                <a:spcPct val="150000"/>
              </a:lnSpc>
              <a:defRPr/>
            </a:pPr>
            <a:r>
              <a:rPr lang="pt-BR" altLang="pt-BR" dirty="0">
                <a:ea typeface="MS PGothic" pitchFamily="34" charset="-128"/>
              </a:rPr>
              <a:t> </a:t>
            </a:r>
          </a:p>
        </p:txBody>
      </p:sp>
      <p:sp>
        <p:nvSpPr>
          <p:cNvPr id="2" name="Retângulo 1"/>
          <p:cNvSpPr/>
          <p:nvPr/>
        </p:nvSpPr>
        <p:spPr>
          <a:xfrm>
            <a:off x="1162678" y="1059211"/>
            <a:ext cx="11249246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pt-BR" b="1" dirty="0">
              <a:solidFill>
                <a:srgbClr val="002060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pt-BR" b="1" dirty="0">
              <a:solidFill>
                <a:srgbClr val="002060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pt-BR" sz="2000" dirty="0"/>
          </a:p>
        </p:txBody>
      </p:sp>
      <p:sp>
        <p:nvSpPr>
          <p:cNvPr id="6" name="Retângulo 4"/>
          <p:cNvSpPr>
            <a:spLocks noChangeArrowheads="1"/>
          </p:cNvSpPr>
          <p:nvPr/>
        </p:nvSpPr>
        <p:spPr bwMode="auto">
          <a:xfrm>
            <a:off x="872498" y="1119386"/>
            <a:ext cx="10331117" cy="45179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  <a:defRPr/>
            </a:pPr>
            <a:r>
              <a:rPr lang="pt-BR" altLang="pt-BR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TÉCNICAS DE RESOLUÇÃO CONSENSUAL DE CONFLITOS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1EB2535F-E58A-4C1E-9D1C-FD8A32F309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86110"/>
            <a:ext cx="4872518" cy="4867268"/>
          </a:xfrm>
          <a:prstGeom prst="rect">
            <a:avLst/>
          </a:prstGeom>
        </p:spPr>
      </p:pic>
      <p:sp>
        <p:nvSpPr>
          <p:cNvPr id="8" name="Retângulo 4">
            <a:extLst>
              <a:ext uri="{FF2B5EF4-FFF2-40B4-BE49-F238E27FC236}">
                <a16:creationId xmlns:a16="http://schemas.microsoft.com/office/drawing/2014/main" id="{C8E4EC0D-046A-4D6E-84BF-4BF1C022AB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1787" y="2144610"/>
            <a:ext cx="7066155" cy="446827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lvl="0" algn="just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BR" altLang="pt-BR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3) Redefinição com conotação positiva: </a:t>
            </a:r>
            <a:r>
              <a:rPr lang="pt-BR" altLang="pt-BR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facilitador pode </a:t>
            </a:r>
            <a:r>
              <a:rPr lang="pt-BR" altLang="pt-BR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acolher as atitudes negativas e contextualizá-las positivamente</a:t>
            </a:r>
            <a:r>
              <a:rPr lang="pt-BR" altLang="pt-BR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traduzindo-as em preocupações ou necessidades desatendidas.</a:t>
            </a:r>
          </a:p>
          <a:p>
            <a:pPr lvl="0" algn="just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pt-BR" altLang="pt-BR" sz="11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lvl="0" indent="-285750" algn="just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pt-BR" altLang="pt-BR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Esta técnica é especialmente útil quando as pessoas envolvidas no conflito se expressam de maneira dura ou agressiva, e consiste em </a:t>
            </a:r>
            <a:r>
              <a:rPr lang="pt-BR" altLang="pt-BR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redesenhar uma fala </a:t>
            </a:r>
            <a:r>
              <a:rPr lang="pt-BR" altLang="pt-BR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dessa natureza, </a:t>
            </a:r>
            <a:r>
              <a:rPr lang="pt-BR" altLang="pt-BR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oferecendo uma narrativa reestruturada em conteúdo e forma, que traduza de maneira positiva</a:t>
            </a:r>
            <a:r>
              <a:rPr lang="pt-BR" altLang="pt-BR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pt-BR" altLang="pt-BR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9A61BA97-E87A-46BD-8959-9BFADF65A6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7299" y="6128201"/>
            <a:ext cx="1004701" cy="72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349021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5"/>
          <p:cNvSpPr txBox="1">
            <a:spLocks noChangeArrowheads="1"/>
          </p:cNvSpPr>
          <p:nvPr/>
        </p:nvSpPr>
        <p:spPr bwMode="auto">
          <a:xfrm>
            <a:off x="2293939" y="2565401"/>
            <a:ext cx="7488237" cy="14763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85750" indent="-285750" algn="just">
              <a:buFontTx/>
              <a:buChar char="-"/>
              <a:defRPr/>
            </a:pPr>
            <a:endParaRPr lang="pt-BR" dirty="0">
              <a:ea typeface="MS PGothic" pitchFamily="34" charset="-128"/>
            </a:endParaRPr>
          </a:p>
          <a:p>
            <a:pPr algn="just">
              <a:defRPr/>
            </a:pPr>
            <a:endParaRPr lang="pt-BR" dirty="0">
              <a:ea typeface="MS PGothic" pitchFamily="34" charset="-128"/>
            </a:endParaRPr>
          </a:p>
          <a:p>
            <a:pPr algn="just" eaLnBrk="1" hangingPunct="1">
              <a:lnSpc>
                <a:spcPct val="150000"/>
              </a:lnSpc>
              <a:defRPr/>
            </a:pPr>
            <a:endParaRPr lang="pt-BR" dirty="0">
              <a:ea typeface="MS PGothic" pitchFamily="34" charset="-128"/>
            </a:endParaRPr>
          </a:p>
          <a:p>
            <a:pPr algn="just" eaLnBrk="1" hangingPunct="1">
              <a:lnSpc>
                <a:spcPct val="150000"/>
              </a:lnSpc>
              <a:defRPr/>
            </a:pPr>
            <a:endParaRPr lang="pt-BR" altLang="pt-BR" dirty="0">
              <a:ea typeface="MS PGothic" pitchFamily="34" charset="-128"/>
              <a:sym typeface="Wingdings" pitchFamily="2" charset="2"/>
            </a:endParaRPr>
          </a:p>
        </p:txBody>
      </p:sp>
      <p:sp>
        <p:nvSpPr>
          <p:cNvPr id="4" name="Retângulo 5"/>
          <p:cNvSpPr>
            <a:spLocks noChangeArrowheads="1"/>
          </p:cNvSpPr>
          <p:nvPr/>
        </p:nvSpPr>
        <p:spPr bwMode="auto">
          <a:xfrm>
            <a:off x="2495550" y="2828926"/>
            <a:ext cx="7488238" cy="9239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  <a:buFontTx/>
              <a:buChar char="-"/>
              <a:defRPr/>
            </a:pPr>
            <a:endParaRPr lang="pt-BR" altLang="pt-BR" dirty="0">
              <a:ea typeface="MS PGothic" pitchFamily="34" charset="-128"/>
            </a:endParaRPr>
          </a:p>
          <a:p>
            <a:pPr marL="0" indent="0" eaLnBrk="1" hangingPunct="1">
              <a:lnSpc>
                <a:spcPct val="150000"/>
              </a:lnSpc>
              <a:defRPr/>
            </a:pPr>
            <a:r>
              <a:rPr lang="pt-BR" altLang="pt-BR" dirty="0">
                <a:ea typeface="MS PGothic" pitchFamily="34" charset="-128"/>
              </a:rPr>
              <a:t> </a:t>
            </a:r>
          </a:p>
        </p:txBody>
      </p:sp>
      <p:sp>
        <p:nvSpPr>
          <p:cNvPr id="2" name="Retângulo 1"/>
          <p:cNvSpPr/>
          <p:nvPr/>
        </p:nvSpPr>
        <p:spPr>
          <a:xfrm>
            <a:off x="727094" y="1157769"/>
            <a:ext cx="101393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pt-BR" sz="2000" b="1" dirty="0">
              <a:solidFill>
                <a:srgbClr val="002060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pt-BR" sz="2000" b="1" dirty="0">
                <a:solidFill>
                  <a:srgbClr val="00206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                                </a:t>
            </a:r>
          </a:p>
          <a:p>
            <a:pPr algn="just">
              <a:lnSpc>
                <a:spcPct val="150000"/>
              </a:lnSpc>
            </a:pPr>
            <a:endParaRPr lang="pt-BR" sz="2000" b="1" dirty="0">
              <a:solidFill>
                <a:srgbClr val="002060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pt-BR" sz="2000" dirty="0"/>
          </a:p>
        </p:txBody>
      </p:sp>
      <p:pic>
        <p:nvPicPr>
          <p:cNvPr id="7" name="Imagem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6392"/>
            <a:ext cx="12192000" cy="5881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7037B80F-5EA4-48CF-A659-7FC881BF0E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7299" y="6128201"/>
            <a:ext cx="1004701" cy="72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292113"/>
      </p:ext>
    </p:extLst>
  </p:cSld>
  <p:clrMapOvr>
    <a:masterClrMapping/>
  </p:clrMapOvr>
  <p:transition spd="med">
    <p:fade/>
  </p:transition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5"/>
          <p:cNvSpPr>
            <a:spLocks noChangeArrowheads="1"/>
          </p:cNvSpPr>
          <p:nvPr/>
        </p:nvSpPr>
        <p:spPr bwMode="auto">
          <a:xfrm>
            <a:off x="2495550" y="2828926"/>
            <a:ext cx="7488238" cy="9239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  <a:buFontTx/>
              <a:buChar char="-"/>
              <a:defRPr/>
            </a:pPr>
            <a:endParaRPr lang="pt-BR" altLang="pt-BR" dirty="0">
              <a:ea typeface="MS PGothic" pitchFamily="34" charset="-128"/>
            </a:endParaRPr>
          </a:p>
          <a:p>
            <a:pPr marL="0" indent="0" eaLnBrk="1" hangingPunct="1">
              <a:lnSpc>
                <a:spcPct val="150000"/>
              </a:lnSpc>
              <a:defRPr/>
            </a:pPr>
            <a:r>
              <a:rPr lang="pt-BR" altLang="pt-BR" dirty="0">
                <a:ea typeface="MS PGothic" pitchFamily="34" charset="-128"/>
              </a:rPr>
              <a:t> </a:t>
            </a:r>
          </a:p>
        </p:txBody>
      </p:sp>
      <p:sp>
        <p:nvSpPr>
          <p:cNvPr id="2" name="Retângulo 1"/>
          <p:cNvSpPr/>
          <p:nvPr/>
        </p:nvSpPr>
        <p:spPr>
          <a:xfrm>
            <a:off x="1162678" y="1059211"/>
            <a:ext cx="1124924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pt-BR" b="1" dirty="0">
              <a:solidFill>
                <a:srgbClr val="002060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pt-BR" b="1" dirty="0">
              <a:solidFill>
                <a:srgbClr val="002060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sz="2000" b="1" dirty="0">
              <a:solidFill>
                <a:srgbClr val="002060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sz="2000" b="1" dirty="0">
              <a:solidFill>
                <a:srgbClr val="002060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sz="2000" b="1" dirty="0">
              <a:solidFill>
                <a:srgbClr val="002060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sz="2000" b="1" dirty="0">
              <a:solidFill>
                <a:srgbClr val="002060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sz="2000" b="1" dirty="0">
              <a:solidFill>
                <a:srgbClr val="002060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pt-BR" sz="2000" dirty="0"/>
          </a:p>
        </p:txBody>
      </p:sp>
      <p:sp>
        <p:nvSpPr>
          <p:cNvPr id="6" name="Retângulo 4"/>
          <p:cNvSpPr>
            <a:spLocks noChangeArrowheads="1"/>
          </p:cNvSpPr>
          <p:nvPr/>
        </p:nvSpPr>
        <p:spPr bwMode="auto">
          <a:xfrm>
            <a:off x="166250" y="805349"/>
            <a:ext cx="11877963" cy="175432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  <a:defRPr/>
            </a:pPr>
            <a:r>
              <a:rPr lang="pt-BR" altLang="pt-BR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TÉCNICAS DE RESOLUÇÃO CONSENSUAL DE CONFLITOS</a:t>
            </a:r>
          </a:p>
          <a:p>
            <a:pPr lvl="0" algn="just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BR" altLang="pt-BR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4) Constitucionalização da controvérsia: </a:t>
            </a:r>
            <a:r>
              <a:rPr lang="pt-BR" altLang="pt-BR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 fundamental que o facilitador compreenda os </a:t>
            </a:r>
            <a:r>
              <a:rPr lang="pt-BR" altLang="pt-BR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fundamentos constitucionais </a:t>
            </a:r>
            <a:r>
              <a:rPr lang="pt-BR" altLang="pt-BR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 controvérsia que lhe é apresentada e busque uma visão mais abrangente do que está sendo discutido.</a:t>
            </a:r>
          </a:p>
        </p:txBody>
      </p:sp>
      <p:pic>
        <p:nvPicPr>
          <p:cNvPr id="10242" name="Picture 2" descr="Resultado de imagem para valores">
            <a:extLst>
              <a:ext uri="{FF2B5EF4-FFF2-40B4-BE49-F238E27FC236}">
                <a16:creationId xmlns:a16="http://schemas.microsoft.com/office/drawing/2014/main" id="{1D866279-E88C-4D5F-8055-E791A07430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944" y="2906860"/>
            <a:ext cx="6567055" cy="392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4">
            <a:extLst>
              <a:ext uri="{FF2B5EF4-FFF2-40B4-BE49-F238E27FC236}">
                <a16:creationId xmlns:a16="http://schemas.microsoft.com/office/drawing/2014/main" id="{C7CE1501-CE1F-442A-8487-9C2EBE877C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2506271"/>
            <a:ext cx="12044212" cy="45179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marL="285750" lvl="0" indent="-285750" algn="just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pt-BR" altLang="pt-BR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ATENÇÃO!</a:t>
            </a:r>
            <a:r>
              <a:rPr lang="pt-BR" altLang="pt-BR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Não confunda a constitucionalização da controvérsia com um mero enquadramento dos</a:t>
            </a:r>
            <a:endParaRPr lang="pt-BR" altLang="pt-BR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etângulo 4">
            <a:extLst>
              <a:ext uri="{FF2B5EF4-FFF2-40B4-BE49-F238E27FC236}">
                <a16:creationId xmlns:a16="http://schemas.microsoft.com/office/drawing/2014/main" id="{3FD34887-2E0C-4C74-A258-049F5BBB76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563" y="2843486"/>
            <a:ext cx="5411492" cy="424731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lvl="0" algn="just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BR" altLang="pt-BR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fatos envolvidos com dispositivos do texto constitucional. Constitucionalizar a controvérsia é mais do que isso: é compreender os </a:t>
            </a:r>
            <a:r>
              <a:rPr lang="pt-BR" altLang="pt-BR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valores e direitos que constituem o pano de fundo do conflito</a:t>
            </a:r>
            <a:r>
              <a:rPr lang="pt-BR" altLang="pt-BR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lvl="0" algn="just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BR" altLang="pt-BR" sz="17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Exemplo do direito do consumidor de água, enquanto cidadão (dignidade da pessoa humana) e da distribuidora de água, enquanto empresa pública, com metas econômico-financeiras.</a:t>
            </a:r>
            <a:endParaRPr lang="pt-BR" altLang="pt-BR" sz="17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CFAF2AD8-0F0D-4A58-9E17-82C62CEA07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7299" y="6128201"/>
            <a:ext cx="1004701" cy="72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247256"/>
      </p:ext>
    </p:extLst>
  </p:cSld>
  <p:clrMapOvr>
    <a:masterClrMapping/>
  </p:clrMapOvr>
  <p:transition spd="med">
    <p:fade/>
  </p:transition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1059211"/>
            <a:ext cx="12192000" cy="492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1950" b="1" dirty="0">
                <a:solidFill>
                  <a:srgbClr val="00206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PROCEDIMENTOS, CONDIÇÕES E TÉCNICAS DE RESOLUÇÃO PACÍFICA DE CONFLITOS</a:t>
            </a:r>
            <a:endParaRPr lang="pt-BR" sz="1950" dirty="0"/>
          </a:p>
        </p:txBody>
      </p:sp>
      <p:sp>
        <p:nvSpPr>
          <p:cNvPr id="8" name="Retângulo 4"/>
          <p:cNvSpPr>
            <a:spLocks noChangeArrowheads="1"/>
          </p:cNvSpPr>
          <p:nvPr/>
        </p:nvSpPr>
        <p:spPr bwMode="auto">
          <a:xfrm>
            <a:off x="175756" y="2953708"/>
            <a:ext cx="3455988" cy="300082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marL="285750" indent="-285750" eaLnBrk="1" hangingPunct="1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pt-BR" altLang="pt-BR" sz="1800" b="1" dirty="0">
                <a:solidFill>
                  <a:schemeClr val="bg2">
                    <a:lumMod val="9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Sigilo ou Confidencialidade;</a:t>
            </a:r>
          </a:p>
          <a:p>
            <a:pPr marL="285750" indent="-285750" eaLnBrk="1" hangingPunct="1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pt-BR" altLang="pt-BR" sz="1800" b="1" dirty="0">
                <a:solidFill>
                  <a:schemeClr val="bg2">
                    <a:lumMod val="9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Igualdade entre as partes;</a:t>
            </a:r>
          </a:p>
          <a:p>
            <a:pPr marL="285750" indent="-285750" eaLnBrk="1" hangingPunct="1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pt-BR" altLang="pt-BR" sz="1800" b="1" dirty="0">
                <a:solidFill>
                  <a:schemeClr val="bg2">
                    <a:lumMod val="9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Ambiente de parceria e diálogo;</a:t>
            </a:r>
          </a:p>
          <a:p>
            <a:pPr marL="285750" indent="-285750" eaLnBrk="1" hangingPunct="1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pt-BR" altLang="pt-BR" sz="1800" b="1" dirty="0">
                <a:solidFill>
                  <a:schemeClr val="bg2">
                    <a:lumMod val="9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Plano de Trabalho.</a:t>
            </a:r>
            <a:endParaRPr lang="pt-BR" altLang="pt-BR" b="1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9" name="Retângulo 4"/>
          <p:cNvSpPr>
            <a:spLocks noChangeArrowheads="1"/>
          </p:cNvSpPr>
          <p:nvPr/>
        </p:nvSpPr>
        <p:spPr bwMode="auto">
          <a:xfrm>
            <a:off x="4129317" y="2953708"/>
            <a:ext cx="3148886" cy="34163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marL="285750" indent="-285750" eaLnBrk="1" hangingPunct="1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pt-BR" altLang="pt-BR" sz="1800" b="1" dirty="0">
                <a:solidFill>
                  <a:schemeClr val="bg2">
                    <a:lumMod val="9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Acolhimento;</a:t>
            </a:r>
          </a:p>
          <a:p>
            <a:pPr marL="285750" indent="-285750" eaLnBrk="1" hangingPunct="1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pt-BR" altLang="pt-BR" sz="1800" b="1" dirty="0">
                <a:solidFill>
                  <a:schemeClr val="bg2">
                    <a:lumMod val="9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Organização das propostas e resumo das ideias;</a:t>
            </a:r>
          </a:p>
          <a:p>
            <a:pPr marL="285750" indent="-285750" eaLnBrk="1" hangingPunct="1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pt-BR" altLang="pt-BR" sz="1800" b="1" dirty="0">
                <a:solidFill>
                  <a:schemeClr val="bg2">
                    <a:lumMod val="9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Redefinição com conotação positiva;</a:t>
            </a:r>
          </a:p>
          <a:p>
            <a:pPr marL="285750" indent="-285750" eaLnBrk="1" hangingPunct="1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pt-BR" altLang="pt-BR" sz="1800" b="1" dirty="0">
                <a:solidFill>
                  <a:schemeClr val="bg2">
                    <a:lumMod val="9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Constitucionalização da Controvérsia.</a:t>
            </a:r>
          </a:p>
        </p:txBody>
      </p:sp>
      <p:sp>
        <p:nvSpPr>
          <p:cNvPr id="10" name="Retângulo 4"/>
          <p:cNvSpPr>
            <a:spLocks noChangeArrowheads="1"/>
          </p:cNvSpPr>
          <p:nvPr/>
        </p:nvSpPr>
        <p:spPr bwMode="auto">
          <a:xfrm>
            <a:off x="8120183" y="2953708"/>
            <a:ext cx="4195656" cy="38318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marL="285750" indent="-285750" eaLnBrk="1" hangingPunct="1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pt-BR" altLang="pt-BR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Escuta Ativa;</a:t>
            </a:r>
          </a:p>
          <a:p>
            <a:pPr marL="285750" indent="-285750" eaLnBrk="1" hangingPunct="1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pt-BR" altLang="pt-BR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Valorização da opinião dos participantes;</a:t>
            </a:r>
          </a:p>
          <a:p>
            <a:pPr marL="285750" indent="-285750" eaLnBrk="1" hangingPunct="1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pt-BR" altLang="pt-BR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Troca de papeis;</a:t>
            </a:r>
          </a:p>
          <a:p>
            <a:pPr marL="285750" indent="-285750" eaLnBrk="1" hangingPunct="1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pt-BR" altLang="pt-BR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Uso de perguntas </a:t>
            </a:r>
            <a:r>
              <a:rPr lang="pt-BR" altLang="pt-BR" sz="18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autoimplicativas</a:t>
            </a:r>
            <a:r>
              <a:rPr lang="pt-BR" altLang="pt-BR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</a:p>
          <a:p>
            <a:pPr marL="285750" indent="-285750" eaLnBrk="1" hangingPunct="1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pt-BR" altLang="pt-BR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Superação da abordagem </a:t>
            </a:r>
            <a:r>
              <a:rPr lang="pt-BR" altLang="pt-BR" sz="18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adversarial</a:t>
            </a:r>
            <a:r>
              <a:rPr lang="pt-BR" altLang="pt-BR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</a:p>
          <a:p>
            <a:pPr marL="285750" indent="-285750" eaLnBrk="1" hangingPunct="1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pt-BR" altLang="pt-BR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Focalização no futuro.</a:t>
            </a:r>
            <a:endParaRPr lang="pt-BR" altLang="pt-BR" b="1" dirty="0"/>
          </a:p>
        </p:txBody>
      </p:sp>
      <p:grpSp>
        <p:nvGrpSpPr>
          <p:cNvPr id="11" name="Agrupar 10"/>
          <p:cNvGrpSpPr/>
          <p:nvPr/>
        </p:nvGrpSpPr>
        <p:grpSpPr>
          <a:xfrm>
            <a:off x="524594" y="1735816"/>
            <a:ext cx="2520000" cy="1178195"/>
            <a:chOff x="0" y="1586249"/>
            <a:chExt cx="1875733" cy="1178195"/>
          </a:xfrm>
          <a:solidFill>
            <a:schemeClr val="bg2"/>
          </a:solidFill>
        </p:grpSpPr>
        <p:sp>
          <p:nvSpPr>
            <p:cNvPr id="12" name="Retângulo Arredondado 11"/>
            <p:cNvSpPr/>
            <p:nvPr/>
          </p:nvSpPr>
          <p:spPr>
            <a:xfrm>
              <a:off x="0" y="1586249"/>
              <a:ext cx="1875733" cy="1178195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CaixaDeTexto 12"/>
            <p:cNvSpPr txBox="1"/>
            <p:nvPr/>
          </p:nvSpPr>
          <p:spPr>
            <a:xfrm>
              <a:off x="34507" y="1620757"/>
              <a:ext cx="1831538" cy="110917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spcBef>
                  <a:spcPct val="0"/>
                </a:spcBef>
                <a:spcAft>
                  <a:spcPts val="600"/>
                </a:spcAft>
              </a:pPr>
              <a:r>
                <a:rPr lang="pt-BR" sz="2000" b="1" kern="1200" dirty="0">
                  <a:solidFill>
                    <a:schemeClr val="bg2">
                      <a:lumMod val="90000"/>
                    </a:schemeClr>
                  </a:solidFill>
                </a:rPr>
                <a:t>CONDIÇÕES PARA INÍCIO DO PROCESSO</a:t>
              </a:r>
            </a:p>
          </p:txBody>
        </p:sp>
      </p:grpSp>
      <p:grpSp>
        <p:nvGrpSpPr>
          <p:cNvPr id="14" name="Agrupar 13"/>
          <p:cNvGrpSpPr/>
          <p:nvPr/>
        </p:nvGrpSpPr>
        <p:grpSpPr>
          <a:xfrm>
            <a:off x="3433612" y="2038981"/>
            <a:ext cx="720000" cy="720000"/>
            <a:chOff x="2064875" y="1943718"/>
            <a:chExt cx="400981" cy="465181"/>
          </a:xfrm>
          <a:solidFill>
            <a:schemeClr val="bg2"/>
          </a:solidFill>
        </p:grpSpPr>
        <p:sp>
          <p:nvSpPr>
            <p:cNvPr id="15" name="Seta para a Direita 14"/>
            <p:cNvSpPr/>
            <p:nvPr/>
          </p:nvSpPr>
          <p:spPr>
            <a:xfrm rot="2493">
              <a:off x="2064875" y="1943718"/>
              <a:ext cx="400981" cy="465181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Seta para a Direita 4"/>
            <p:cNvSpPr txBox="1"/>
            <p:nvPr/>
          </p:nvSpPr>
          <p:spPr>
            <a:xfrm rot="2493">
              <a:off x="2064875" y="2036710"/>
              <a:ext cx="280687" cy="27910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400" kern="120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grpSp>
        <p:nvGrpSpPr>
          <p:cNvPr id="17" name="Agrupar 16"/>
          <p:cNvGrpSpPr/>
          <p:nvPr/>
        </p:nvGrpSpPr>
        <p:grpSpPr>
          <a:xfrm>
            <a:off x="4504746" y="1735200"/>
            <a:ext cx="2520000" cy="1178195"/>
            <a:chOff x="2632302" y="1588158"/>
            <a:chExt cx="1875733" cy="1178195"/>
          </a:xfrm>
          <a:solidFill>
            <a:schemeClr val="bg2"/>
          </a:solidFill>
        </p:grpSpPr>
        <p:sp>
          <p:nvSpPr>
            <p:cNvPr id="18" name="Retângulo Arredondado 17"/>
            <p:cNvSpPr/>
            <p:nvPr/>
          </p:nvSpPr>
          <p:spPr>
            <a:xfrm>
              <a:off x="2632302" y="1588158"/>
              <a:ext cx="1875733" cy="1178195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5197846"/>
                <a:satOff val="-23984"/>
                <a:lumOff val="883"/>
                <a:alphaOff val="0"/>
              </a:schemeClr>
            </a:fillRef>
            <a:effectRef idx="0">
              <a:schemeClr val="accent4">
                <a:hueOff val="5197846"/>
                <a:satOff val="-23984"/>
                <a:lumOff val="88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CaixaDeTexto 18"/>
            <p:cNvSpPr txBox="1"/>
            <p:nvPr/>
          </p:nvSpPr>
          <p:spPr>
            <a:xfrm>
              <a:off x="2666810" y="1622666"/>
              <a:ext cx="1806717" cy="1109179"/>
            </a:xfrm>
            <a:prstGeom prst="rect">
              <a:avLst/>
            </a:prstGeom>
            <a:solidFill>
              <a:schemeClr val="bg2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algn="ctr" defTabSz="800100">
                <a:spcBef>
                  <a:spcPct val="0"/>
                </a:spcBef>
                <a:spcAft>
                  <a:spcPts val="600"/>
                </a:spcAft>
              </a:pPr>
              <a:r>
                <a:rPr lang="pt-BR" sz="2000" b="1" dirty="0">
                  <a:solidFill>
                    <a:schemeClr val="bg2">
                      <a:lumMod val="90000"/>
                    </a:schemeClr>
                  </a:solidFill>
                </a:rPr>
                <a:t>DIAGNÓSTICO </a:t>
              </a:r>
            </a:p>
            <a:p>
              <a:pPr algn="ctr" defTabSz="800100">
                <a:spcBef>
                  <a:spcPct val="0"/>
                </a:spcBef>
                <a:spcAft>
                  <a:spcPts val="600"/>
                </a:spcAft>
              </a:pPr>
              <a:r>
                <a:rPr lang="pt-BR" sz="2000" b="1" dirty="0">
                  <a:solidFill>
                    <a:schemeClr val="bg2">
                      <a:lumMod val="90000"/>
                    </a:schemeClr>
                  </a:solidFill>
                </a:rPr>
                <a:t>DO</a:t>
              </a:r>
            </a:p>
            <a:p>
              <a:pPr algn="ctr" defTabSz="800100">
                <a:spcBef>
                  <a:spcPct val="0"/>
                </a:spcBef>
                <a:spcAft>
                  <a:spcPts val="600"/>
                </a:spcAft>
              </a:pPr>
              <a:r>
                <a:rPr lang="pt-BR" sz="2000" b="1" dirty="0">
                  <a:solidFill>
                    <a:schemeClr val="bg2">
                      <a:lumMod val="90000"/>
                    </a:schemeClr>
                  </a:solidFill>
                </a:rPr>
                <a:t>CONFLITO</a:t>
              </a:r>
            </a:p>
          </p:txBody>
        </p:sp>
      </p:grpSp>
      <p:grpSp>
        <p:nvGrpSpPr>
          <p:cNvPr id="20" name="Agrupar 19"/>
          <p:cNvGrpSpPr/>
          <p:nvPr/>
        </p:nvGrpSpPr>
        <p:grpSpPr>
          <a:xfrm>
            <a:off x="7426200" y="2038936"/>
            <a:ext cx="720000" cy="720000"/>
            <a:chOff x="4695609" y="1944665"/>
            <a:chExt cx="397655" cy="465181"/>
          </a:xfrm>
          <a:solidFill>
            <a:schemeClr val="bg2"/>
          </a:solidFill>
        </p:grpSpPr>
        <p:sp>
          <p:nvSpPr>
            <p:cNvPr id="21" name="Seta para a Direita 20"/>
            <p:cNvSpPr/>
            <p:nvPr/>
          </p:nvSpPr>
          <p:spPr>
            <a:xfrm>
              <a:off x="4695609" y="1944665"/>
              <a:ext cx="397655" cy="465181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10395692"/>
                <a:satOff val="-47968"/>
                <a:lumOff val="1765"/>
                <a:alphaOff val="0"/>
              </a:schemeClr>
            </a:fillRef>
            <a:effectRef idx="0">
              <a:schemeClr val="accent4">
                <a:hueOff val="10395692"/>
                <a:satOff val="-47968"/>
                <a:lumOff val="176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Seta para a Direita 4"/>
            <p:cNvSpPr txBox="1"/>
            <p:nvPr/>
          </p:nvSpPr>
          <p:spPr>
            <a:xfrm>
              <a:off x="4695609" y="2037701"/>
              <a:ext cx="278359" cy="27910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400" kern="12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grpSp>
        <p:nvGrpSpPr>
          <p:cNvPr id="23" name="Agrupar 22"/>
          <p:cNvGrpSpPr/>
          <p:nvPr/>
        </p:nvGrpSpPr>
        <p:grpSpPr>
          <a:xfrm>
            <a:off x="8505947" y="1735280"/>
            <a:ext cx="2520000" cy="1178195"/>
            <a:chOff x="5258329" y="1588158"/>
            <a:chExt cx="1875733" cy="1178195"/>
          </a:xfrm>
          <a:solidFill>
            <a:schemeClr val="accent5">
              <a:lumMod val="75000"/>
            </a:schemeClr>
          </a:solidFill>
        </p:grpSpPr>
        <p:sp>
          <p:nvSpPr>
            <p:cNvPr id="24" name="Retângulo Arredondado 23"/>
            <p:cNvSpPr/>
            <p:nvPr/>
          </p:nvSpPr>
          <p:spPr>
            <a:xfrm>
              <a:off x="5258329" y="1588158"/>
              <a:ext cx="1875733" cy="1178195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10395692"/>
                <a:satOff val="-47968"/>
                <a:lumOff val="1765"/>
                <a:alphaOff val="0"/>
              </a:schemeClr>
            </a:fillRef>
            <a:effectRef idx="0">
              <a:schemeClr val="accent4">
                <a:hueOff val="10395692"/>
                <a:satOff val="-47968"/>
                <a:lumOff val="176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CaixaDeTexto 24"/>
            <p:cNvSpPr txBox="1"/>
            <p:nvPr/>
          </p:nvSpPr>
          <p:spPr>
            <a:xfrm>
              <a:off x="5292837" y="1622666"/>
              <a:ext cx="1806717" cy="110917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spcBef>
                  <a:spcPct val="0"/>
                </a:spcBef>
                <a:spcAft>
                  <a:spcPts val="600"/>
                </a:spcAft>
              </a:pPr>
              <a:r>
                <a:rPr lang="pt-BR" sz="2000" b="1" kern="1200" dirty="0">
                  <a:solidFill>
                    <a:schemeClr val="bg1"/>
                  </a:solidFill>
                </a:rPr>
                <a:t>RESOLUÇÃO</a:t>
              </a:r>
            </a:p>
            <a:p>
              <a:pPr lvl="0" algn="ctr" defTabSz="800100">
                <a:spcBef>
                  <a:spcPct val="0"/>
                </a:spcBef>
                <a:spcAft>
                  <a:spcPts val="600"/>
                </a:spcAft>
              </a:pPr>
              <a:r>
                <a:rPr lang="pt-BR" sz="2000" b="1" kern="1200" dirty="0">
                  <a:solidFill>
                    <a:schemeClr val="bg1"/>
                  </a:solidFill>
                </a:rPr>
                <a:t>DO</a:t>
              </a:r>
            </a:p>
            <a:p>
              <a:pPr lvl="0" algn="ctr" defTabSz="800100">
                <a:spcBef>
                  <a:spcPct val="0"/>
                </a:spcBef>
                <a:spcAft>
                  <a:spcPts val="600"/>
                </a:spcAft>
              </a:pPr>
              <a:r>
                <a:rPr lang="pt-BR" sz="2000" b="1" kern="1200" dirty="0">
                  <a:solidFill>
                    <a:schemeClr val="bg1"/>
                  </a:solidFill>
                </a:rPr>
                <a:t>CONFLITO</a:t>
              </a:r>
            </a:p>
          </p:txBody>
        </p:sp>
      </p:grpSp>
      <p:sp>
        <p:nvSpPr>
          <p:cNvPr id="4" name="Retângulo 3"/>
          <p:cNvSpPr/>
          <p:nvPr/>
        </p:nvSpPr>
        <p:spPr>
          <a:xfrm>
            <a:off x="8171475" y="1661210"/>
            <a:ext cx="3830025" cy="512431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6" name="Imagem 25">
            <a:extLst>
              <a:ext uri="{FF2B5EF4-FFF2-40B4-BE49-F238E27FC236}">
                <a16:creationId xmlns:a16="http://schemas.microsoft.com/office/drawing/2014/main" id="{57CF34B3-5AB7-42FF-AC74-AFF097DCAB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7299" y="6128201"/>
            <a:ext cx="1004701" cy="72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3097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5"/>
          <p:cNvSpPr>
            <a:spLocks noChangeArrowheads="1"/>
          </p:cNvSpPr>
          <p:nvPr/>
        </p:nvSpPr>
        <p:spPr bwMode="auto">
          <a:xfrm>
            <a:off x="2495550" y="2828926"/>
            <a:ext cx="7488238" cy="9239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  <a:buFontTx/>
              <a:buChar char="-"/>
              <a:defRPr/>
            </a:pPr>
            <a:endParaRPr lang="pt-BR" altLang="pt-BR" dirty="0">
              <a:ea typeface="MS PGothic" pitchFamily="34" charset="-128"/>
            </a:endParaRPr>
          </a:p>
          <a:p>
            <a:pPr marL="0" indent="0" eaLnBrk="1" hangingPunct="1">
              <a:lnSpc>
                <a:spcPct val="150000"/>
              </a:lnSpc>
              <a:defRPr/>
            </a:pPr>
            <a:r>
              <a:rPr lang="pt-BR" altLang="pt-BR" dirty="0">
                <a:ea typeface="MS PGothic" pitchFamily="34" charset="-128"/>
              </a:rPr>
              <a:t> </a:t>
            </a:r>
          </a:p>
        </p:txBody>
      </p:sp>
      <p:pic>
        <p:nvPicPr>
          <p:cNvPr id="11268" name="Picture 4" descr="Resultado de imagem para equaÃ§Ã£o complexa">
            <a:extLst>
              <a:ext uri="{FF2B5EF4-FFF2-40B4-BE49-F238E27FC236}">
                <a16:creationId xmlns:a16="http://schemas.microsoft.com/office/drawing/2014/main" id="{6B5E910E-F485-4D16-856B-CA0CABFFA6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7738"/>
            <a:ext cx="12192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03A44E09-3594-4266-B953-5BC9270185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7299" y="6128201"/>
            <a:ext cx="1004701" cy="72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777418"/>
      </p:ext>
    </p:extLst>
  </p:cSld>
  <p:clrMapOvr>
    <a:masterClrMapping/>
  </p:clrMapOvr>
  <p:transition spd="med">
    <p:fade/>
  </p:transition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5"/>
          <p:cNvSpPr txBox="1">
            <a:spLocks noChangeArrowheads="1"/>
          </p:cNvSpPr>
          <p:nvPr/>
        </p:nvSpPr>
        <p:spPr bwMode="auto">
          <a:xfrm>
            <a:off x="2293939" y="2565401"/>
            <a:ext cx="7488237" cy="14763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85750" indent="-285750" algn="just">
              <a:buFontTx/>
              <a:buChar char="-"/>
              <a:defRPr/>
            </a:pPr>
            <a:endParaRPr lang="pt-BR" dirty="0">
              <a:ea typeface="MS PGothic" pitchFamily="34" charset="-128"/>
            </a:endParaRPr>
          </a:p>
          <a:p>
            <a:pPr algn="just">
              <a:defRPr/>
            </a:pPr>
            <a:endParaRPr lang="pt-BR" dirty="0">
              <a:ea typeface="MS PGothic" pitchFamily="34" charset="-128"/>
            </a:endParaRPr>
          </a:p>
          <a:p>
            <a:pPr algn="just" eaLnBrk="1" hangingPunct="1">
              <a:lnSpc>
                <a:spcPct val="150000"/>
              </a:lnSpc>
              <a:defRPr/>
            </a:pPr>
            <a:endParaRPr lang="pt-BR" dirty="0">
              <a:ea typeface="MS PGothic" pitchFamily="34" charset="-128"/>
            </a:endParaRPr>
          </a:p>
          <a:p>
            <a:pPr algn="just" eaLnBrk="1" hangingPunct="1">
              <a:lnSpc>
                <a:spcPct val="150000"/>
              </a:lnSpc>
              <a:defRPr/>
            </a:pPr>
            <a:endParaRPr lang="pt-BR" altLang="pt-BR" dirty="0">
              <a:ea typeface="MS PGothic" pitchFamily="34" charset="-128"/>
              <a:sym typeface="Wingdings" pitchFamily="2" charset="2"/>
            </a:endParaRPr>
          </a:p>
        </p:txBody>
      </p:sp>
      <p:sp>
        <p:nvSpPr>
          <p:cNvPr id="4" name="Retângulo 5"/>
          <p:cNvSpPr>
            <a:spLocks noChangeArrowheads="1"/>
          </p:cNvSpPr>
          <p:nvPr/>
        </p:nvSpPr>
        <p:spPr bwMode="auto">
          <a:xfrm>
            <a:off x="2495550" y="2828926"/>
            <a:ext cx="7488238" cy="9239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  <a:buFontTx/>
              <a:buChar char="-"/>
              <a:defRPr/>
            </a:pPr>
            <a:endParaRPr lang="pt-BR" altLang="pt-BR" dirty="0">
              <a:ea typeface="MS PGothic" pitchFamily="34" charset="-128"/>
            </a:endParaRPr>
          </a:p>
          <a:p>
            <a:pPr marL="0" indent="0" eaLnBrk="1" hangingPunct="1">
              <a:lnSpc>
                <a:spcPct val="150000"/>
              </a:lnSpc>
              <a:defRPr/>
            </a:pPr>
            <a:r>
              <a:rPr lang="pt-BR" altLang="pt-BR" dirty="0">
                <a:ea typeface="MS PGothic" pitchFamily="34" charset="-128"/>
              </a:rPr>
              <a:t> </a:t>
            </a:r>
          </a:p>
        </p:txBody>
      </p:sp>
      <p:sp>
        <p:nvSpPr>
          <p:cNvPr id="2" name="Retângulo 1"/>
          <p:cNvSpPr/>
          <p:nvPr/>
        </p:nvSpPr>
        <p:spPr>
          <a:xfrm>
            <a:off x="1162678" y="1059211"/>
            <a:ext cx="1124924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pt-BR" b="1" dirty="0">
              <a:solidFill>
                <a:srgbClr val="002060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pt-BR" b="1" dirty="0">
              <a:solidFill>
                <a:srgbClr val="002060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sz="2000" b="1" dirty="0">
              <a:solidFill>
                <a:srgbClr val="002060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sz="2000" b="1" dirty="0">
              <a:solidFill>
                <a:srgbClr val="002060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sz="2000" b="1" dirty="0">
              <a:solidFill>
                <a:srgbClr val="002060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sz="2000" b="1" dirty="0">
              <a:solidFill>
                <a:srgbClr val="002060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sz="2000" b="1" dirty="0">
              <a:solidFill>
                <a:srgbClr val="002060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pt-BR" sz="2000" dirty="0"/>
          </a:p>
        </p:txBody>
      </p:sp>
      <p:sp>
        <p:nvSpPr>
          <p:cNvPr id="6" name="Retângulo 4"/>
          <p:cNvSpPr>
            <a:spLocks noChangeArrowheads="1"/>
          </p:cNvSpPr>
          <p:nvPr/>
        </p:nvSpPr>
        <p:spPr bwMode="auto">
          <a:xfrm>
            <a:off x="6653709" y="1802865"/>
            <a:ext cx="5362793" cy="460677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lvl="0" algn="just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BR" altLang="pt-BR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5) Escuta ativa: </a:t>
            </a:r>
            <a:r>
              <a:rPr lang="pt-BR" altLang="pt-BR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facilitador deve demonstrar </a:t>
            </a:r>
            <a:r>
              <a:rPr lang="pt-BR" altLang="pt-BR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respeito e atenção ao coordenar o diálogo</a:t>
            </a:r>
            <a:r>
              <a:rPr lang="pt-BR" altLang="pt-BR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tanto por meio da linguagem verbal, quanto da linguagem não verbal.</a:t>
            </a:r>
          </a:p>
          <a:p>
            <a:pPr lvl="0" algn="just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pt-BR" altLang="pt-BR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just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BR" altLang="pt-BR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ATENÇÃO! </a:t>
            </a:r>
            <a:r>
              <a:rPr lang="pt-BR" altLang="pt-BR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Esta técnica tem por objetivo o </a:t>
            </a:r>
            <a:r>
              <a:rPr lang="pt-BR" altLang="pt-BR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incremento da qualidade da interlocução</a:t>
            </a:r>
            <a:r>
              <a:rPr lang="pt-BR" altLang="pt-BR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possibilitando que as pessoas, por meio do acolhimento, sintam-se legitimadas nas suas contribuições.</a:t>
            </a:r>
            <a:endParaRPr lang="pt-BR" altLang="pt-BR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AutoShape 2" descr="Resultado de imagem para pessoas conversando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A32D7FA4-C958-4E1B-A826-EC65749D94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550" y="1959206"/>
            <a:ext cx="6234730" cy="4136927"/>
          </a:xfrm>
          <a:prstGeom prst="rect">
            <a:avLst/>
          </a:prstGeom>
        </p:spPr>
      </p:pic>
      <p:sp>
        <p:nvSpPr>
          <p:cNvPr id="9" name="Retângulo 4">
            <a:extLst>
              <a:ext uri="{FF2B5EF4-FFF2-40B4-BE49-F238E27FC236}">
                <a16:creationId xmlns:a16="http://schemas.microsoft.com/office/drawing/2014/main" id="{84F799BE-202F-49A6-BCE4-33AB68F932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68794"/>
            <a:ext cx="12191999" cy="45179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  <a:defRPr/>
            </a:pPr>
            <a:r>
              <a:rPr lang="pt-BR" altLang="pt-BR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TÉCNICAS DE RESOLUÇÃO PACÍFICA DE CONFLITOS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1E2194A6-D7BE-4C34-821D-DFB62A05FD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7299" y="6128201"/>
            <a:ext cx="1004701" cy="72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606139"/>
      </p:ext>
    </p:extLst>
  </p:cSld>
  <p:clrMapOvr>
    <a:masterClrMapping/>
  </p:clrMapOvr>
  <p:transition spd="med">
    <p:fade/>
  </p:transition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5"/>
          <p:cNvSpPr txBox="1">
            <a:spLocks noChangeArrowheads="1"/>
          </p:cNvSpPr>
          <p:nvPr/>
        </p:nvSpPr>
        <p:spPr bwMode="auto">
          <a:xfrm>
            <a:off x="2293939" y="2565401"/>
            <a:ext cx="7488237" cy="14763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85750" indent="-285750" algn="just">
              <a:buFontTx/>
              <a:buChar char="-"/>
              <a:defRPr/>
            </a:pPr>
            <a:endParaRPr lang="pt-BR" dirty="0">
              <a:ea typeface="MS PGothic" pitchFamily="34" charset="-128"/>
            </a:endParaRPr>
          </a:p>
          <a:p>
            <a:pPr algn="just">
              <a:defRPr/>
            </a:pPr>
            <a:endParaRPr lang="pt-BR" dirty="0">
              <a:ea typeface="MS PGothic" pitchFamily="34" charset="-128"/>
            </a:endParaRPr>
          </a:p>
          <a:p>
            <a:pPr algn="just" eaLnBrk="1" hangingPunct="1">
              <a:lnSpc>
                <a:spcPct val="150000"/>
              </a:lnSpc>
              <a:defRPr/>
            </a:pPr>
            <a:endParaRPr lang="pt-BR" dirty="0">
              <a:ea typeface="MS PGothic" pitchFamily="34" charset="-128"/>
            </a:endParaRPr>
          </a:p>
          <a:p>
            <a:pPr algn="just" eaLnBrk="1" hangingPunct="1">
              <a:lnSpc>
                <a:spcPct val="150000"/>
              </a:lnSpc>
              <a:defRPr/>
            </a:pPr>
            <a:endParaRPr lang="pt-BR" altLang="pt-BR" dirty="0">
              <a:ea typeface="MS PGothic" pitchFamily="34" charset="-128"/>
              <a:sym typeface="Wingdings" pitchFamily="2" charset="2"/>
            </a:endParaRPr>
          </a:p>
        </p:txBody>
      </p:sp>
      <p:sp>
        <p:nvSpPr>
          <p:cNvPr id="4" name="Retângulo 5"/>
          <p:cNvSpPr>
            <a:spLocks noChangeArrowheads="1"/>
          </p:cNvSpPr>
          <p:nvPr/>
        </p:nvSpPr>
        <p:spPr bwMode="auto">
          <a:xfrm>
            <a:off x="2495550" y="2828926"/>
            <a:ext cx="7488238" cy="9239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  <a:buFontTx/>
              <a:buChar char="-"/>
              <a:defRPr/>
            </a:pPr>
            <a:endParaRPr lang="pt-BR" altLang="pt-BR" dirty="0">
              <a:ea typeface="MS PGothic" pitchFamily="34" charset="-128"/>
            </a:endParaRPr>
          </a:p>
          <a:p>
            <a:pPr marL="0" indent="0" eaLnBrk="1" hangingPunct="1">
              <a:lnSpc>
                <a:spcPct val="150000"/>
              </a:lnSpc>
              <a:defRPr/>
            </a:pPr>
            <a:r>
              <a:rPr lang="pt-BR" altLang="pt-BR" dirty="0">
                <a:ea typeface="MS PGothic" pitchFamily="34" charset="-128"/>
              </a:rPr>
              <a:t> </a:t>
            </a:r>
          </a:p>
        </p:txBody>
      </p:sp>
      <p:sp>
        <p:nvSpPr>
          <p:cNvPr id="2" name="Retângulo 1"/>
          <p:cNvSpPr/>
          <p:nvPr/>
        </p:nvSpPr>
        <p:spPr>
          <a:xfrm>
            <a:off x="1162678" y="1059211"/>
            <a:ext cx="1124924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pt-BR" b="1" dirty="0">
              <a:solidFill>
                <a:srgbClr val="002060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pt-BR" b="1" dirty="0">
              <a:solidFill>
                <a:srgbClr val="002060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sz="2000" b="1" dirty="0">
              <a:solidFill>
                <a:srgbClr val="002060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sz="2000" b="1" dirty="0">
              <a:solidFill>
                <a:srgbClr val="002060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sz="2000" b="1" dirty="0">
              <a:solidFill>
                <a:srgbClr val="002060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sz="2000" b="1" dirty="0">
              <a:solidFill>
                <a:srgbClr val="002060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sz="2000" b="1" dirty="0">
              <a:solidFill>
                <a:srgbClr val="002060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pt-BR" sz="2000" dirty="0"/>
          </a:p>
        </p:txBody>
      </p:sp>
      <p:sp>
        <p:nvSpPr>
          <p:cNvPr id="6" name="Retângulo 4"/>
          <p:cNvSpPr>
            <a:spLocks noChangeArrowheads="1"/>
          </p:cNvSpPr>
          <p:nvPr/>
        </p:nvSpPr>
        <p:spPr bwMode="auto">
          <a:xfrm>
            <a:off x="205294" y="1087121"/>
            <a:ext cx="11665526" cy="59093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  <a:defRPr/>
            </a:pPr>
            <a:r>
              <a:rPr lang="pt-BR" altLang="pt-BR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TÉCNICAS DE RESOLUÇÃO PACÍFICA DE CONFLITOS</a:t>
            </a:r>
          </a:p>
          <a:p>
            <a:pPr algn="ctr" eaLnBrk="1" hangingPunct="1">
              <a:lnSpc>
                <a:spcPct val="150000"/>
              </a:lnSpc>
              <a:defRPr/>
            </a:pPr>
            <a:endParaRPr lang="pt-BR" altLang="pt-BR" sz="14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just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BR" altLang="pt-BR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6) Valorização da opinião dos participantes: </a:t>
            </a:r>
            <a:r>
              <a:rPr lang="pt-BR" altLang="pt-BR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 importante que o facilitador </a:t>
            </a:r>
            <a:r>
              <a:rPr lang="pt-BR" altLang="pt-BR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busque o máximo de cada intervenção</a:t>
            </a:r>
            <a:r>
              <a:rPr lang="pt-BR" altLang="pt-BR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pt-BR" altLang="pt-BR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elogiando a fala dos participantes </a:t>
            </a:r>
            <a:r>
              <a:rPr lang="pt-BR" altLang="pt-BR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e, se possível, </a:t>
            </a:r>
            <a:r>
              <a:rPr lang="pt-BR" altLang="pt-BR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agregando-lhe valor</a:t>
            </a:r>
            <a:r>
              <a:rPr lang="pt-BR" altLang="pt-BR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</a:p>
          <a:p>
            <a:pPr lvl="0" algn="just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pt-BR" altLang="pt-BR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just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pt-BR" altLang="pt-BR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just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pt-BR" altLang="pt-BR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just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pt-BR" altLang="pt-BR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just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pt-BR" altLang="pt-BR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just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pt-BR" altLang="pt-BR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just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BR" altLang="pt-BR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EXEMPLO: </a:t>
            </a:r>
            <a:r>
              <a:rPr lang="pt-BR" altLang="pt-BR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 o interlocutor é tímido ou não articula bem sua fala, o facilitador pode elogiar seu esforço, ajudando-o a desenvolver-se um pouco mais; ao tempo em que busca conter</a:t>
            </a:r>
          </a:p>
          <a:p>
            <a:pPr lvl="0" algn="just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BR" altLang="pt-BR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um pouco aquele muito extrovertido e que tende a monopolizar a conversa.</a:t>
            </a:r>
            <a:endParaRPr lang="pt-BR" altLang="pt-BR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DB395B3F-6124-4CF2-8A69-09709FA515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8024" y="2820864"/>
            <a:ext cx="5638790" cy="2784153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F8DDCDC8-66FE-4EE1-A0D7-EECA3F2BBC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7299" y="6128201"/>
            <a:ext cx="1004701" cy="72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249636"/>
      </p:ext>
    </p:extLst>
  </p:cSld>
  <p:clrMapOvr>
    <a:masterClrMapping/>
  </p:clrMapOvr>
  <p:transition spd="med">
    <p:fade/>
  </p:transition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5"/>
          <p:cNvSpPr txBox="1">
            <a:spLocks noChangeArrowheads="1"/>
          </p:cNvSpPr>
          <p:nvPr/>
        </p:nvSpPr>
        <p:spPr bwMode="auto">
          <a:xfrm>
            <a:off x="2293939" y="2565401"/>
            <a:ext cx="7488237" cy="14763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85750" indent="-285750" algn="just">
              <a:buFontTx/>
              <a:buChar char="-"/>
              <a:defRPr/>
            </a:pPr>
            <a:endParaRPr lang="pt-BR" dirty="0">
              <a:ea typeface="MS PGothic" pitchFamily="34" charset="-128"/>
            </a:endParaRPr>
          </a:p>
          <a:p>
            <a:pPr algn="just">
              <a:defRPr/>
            </a:pPr>
            <a:endParaRPr lang="pt-BR" dirty="0">
              <a:ea typeface="MS PGothic" pitchFamily="34" charset="-128"/>
            </a:endParaRPr>
          </a:p>
          <a:p>
            <a:pPr algn="just" eaLnBrk="1" hangingPunct="1">
              <a:lnSpc>
                <a:spcPct val="150000"/>
              </a:lnSpc>
              <a:defRPr/>
            </a:pPr>
            <a:endParaRPr lang="pt-BR" dirty="0">
              <a:ea typeface="MS PGothic" pitchFamily="34" charset="-128"/>
            </a:endParaRPr>
          </a:p>
          <a:p>
            <a:pPr algn="just" eaLnBrk="1" hangingPunct="1">
              <a:lnSpc>
                <a:spcPct val="150000"/>
              </a:lnSpc>
              <a:defRPr/>
            </a:pPr>
            <a:endParaRPr lang="pt-BR" altLang="pt-BR" dirty="0">
              <a:ea typeface="MS PGothic" pitchFamily="34" charset="-128"/>
              <a:sym typeface="Wingdings" pitchFamily="2" charset="2"/>
            </a:endParaRPr>
          </a:p>
        </p:txBody>
      </p:sp>
      <p:sp>
        <p:nvSpPr>
          <p:cNvPr id="4" name="Retângulo 5"/>
          <p:cNvSpPr>
            <a:spLocks noChangeArrowheads="1"/>
          </p:cNvSpPr>
          <p:nvPr/>
        </p:nvSpPr>
        <p:spPr bwMode="auto">
          <a:xfrm>
            <a:off x="2495550" y="2828926"/>
            <a:ext cx="7488238" cy="9239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  <a:buFontTx/>
              <a:buChar char="-"/>
              <a:defRPr/>
            </a:pPr>
            <a:endParaRPr lang="pt-BR" altLang="pt-BR" dirty="0">
              <a:ea typeface="MS PGothic" pitchFamily="34" charset="-128"/>
            </a:endParaRPr>
          </a:p>
          <a:p>
            <a:pPr marL="0" indent="0" eaLnBrk="1" hangingPunct="1">
              <a:lnSpc>
                <a:spcPct val="150000"/>
              </a:lnSpc>
              <a:defRPr/>
            </a:pPr>
            <a:r>
              <a:rPr lang="pt-BR" altLang="pt-BR" dirty="0">
                <a:ea typeface="MS PGothic" pitchFamily="34" charset="-128"/>
              </a:rPr>
              <a:t> </a:t>
            </a:r>
          </a:p>
        </p:txBody>
      </p:sp>
      <p:sp>
        <p:nvSpPr>
          <p:cNvPr id="2" name="Retângulo 1"/>
          <p:cNvSpPr/>
          <p:nvPr/>
        </p:nvSpPr>
        <p:spPr>
          <a:xfrm>
            <a:off x="2209584" y="1180207"/>
            <a:ext cx="1124924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pt-BR" b="1" dirty="0">
              <a:solidFill>
                <a:srgbClr val="002060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pt-BR" b="1" dirty="0">
              <a:solidFill>
                <a:srgbClr val="002060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sz="2000" b="1" dirty="0">
              <a:solidFill>
                <a:srgbClr val="002060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sz="2000" b="1" dirty="0">
              <a:solidFill>
                <a:srgbClr val="002060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sz="2000" b="1" dirty="0">
              <a:solidFill>
                <a:srgbClr val="002060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sz="2000" b="1" dirty="0">
              <a:solidFill>
                <a:srgbClr val="002060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sz="2000" b="1" dirty="0">
              <a:solidFill>
                <a:srgbClr val="002060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pt-BR" sz="2000" dirty="0"/>
          </a:p>
        </p:txBody>
      </p:sp>
      <p:sp>
        <p:nvSpPr>
          <p:cNvPr id="6" name="Retângulo 4"/>
          <p:cNvSpPr>
            <a:spLocks noChangeArrowheads="1"/>
          </p:cNvSpPr>
          <p:nvPr/>
        </p:nvSpPr>
        <p:spPr bwMode="auto">
          <a:xfrm>
            <a:off x="397163" y="1702296"/>
            <a:ext cx="11453089" cy="86728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pt-BR" altLang="pt-BR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7) Troca de papeis: </a:t>
            </a:r>
            <a:r>
              <a:rPr lang="pt-BR" altLang="pt-BR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</a:t>
            </a:r>
            <a:r>
              <a:rPr lang="pt-BR" altLang="pt-BR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esforço para compreender a posição contrária </a:t>
            </a:r>
            <a:r>
              <a:rPr lang="pt-BR" altLang="pt-BR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 fundamental para construir uma solução comum.</a:t>
            </a:r>
            <a:endParaRPr lang="pt-BR" altLang="pt-BR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etângulo 1"/>
          <p:cNvSpPr>
            <a:spLocks noChangeArrowheads="1"/>
          </p:cNvSpPr>
          <p:nvPr/>
        </p:nvSpPr>
        <p:spPr bwMode="auto">
          <a:xfrm>
            <a:off x="378038" y="2704141"/>
            <a:ext cx="7001229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algn="just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pt-BR" altLang="pt-BR" sz="18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Por meio de perguntas simples, como “</a:t>
            </a:r>
            <a:r>
              <a:rPr lang="pt-BR" altLang="pt-BR" sz="18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que você faria se estivesse no lugar do outro?</a:t>
            </a:r>
            <a:r>
              <a:rPr lang="pt-BR" altLang="pt-BR" sz="18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”, o facilitador pode conseguir resultados importantes, como o apaziguamento dos ânimos e uma real sensibilização das pessoas em torno da visão e da perspectiva da outra parte.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None/>
            </a:pPr>
            <a:endParaRPr lang="pt-BR" altLang="pt-BR" sz="14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pt-BR" altLang="pt-BR" sz="18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troca de papéis estimula cada parte a colocar-se no lugar do outro</a:t>
            </a:r>
            <a:r>
              <a:rPr lang="pt-BR" altLang="pt-BR" sz="18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buscando compreender a posição contrária</a:t>
            </a:r>
          </a:p>
        </p:txBody>
      </p:sp>
      <p:sp>
        <p:nvSpPr>
          <p:cNvPr id="9" name="Retângulo 4">
            <a:extLst>
              <a:ext uri="{FF2B5EF4-FFF2-40B4-BE49-F238E27FC236}">
                <a16:creationId xmlns:a16="http://schemas.microsoft.com/office/drawing/2014/main" id="{8388619F-5E45-402E-BFFC-AC9DE77C18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744" y="1069614"/>
            <a:ext cx="10331117" cy="45179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  <a:defRPr/>
            </a:pPr>
            <a:r>
              <a:rPr lang="pt-BR" altLang="pt-BR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TÉCNICAS DE RESOLUÇÃO PACÍFICA DE CONFLITOS</a:t>
            </a:r>
          </a:p>
        </p:txBody>
      </p:sp>
      <p:pic>
        <p:nvPicPr>
          <p:cNvPr id="2050" name="Picture 2" descr="Resultado de imagem para colocar-se no lugar do outro">
            <a:extLst>
              <a:ext uri="{FF2B5EF4-FFF2-40B4-BE49-F238E27FC236}">
                <a16:creationId xmlns:a16="http://schemas.microsoft.com/office/drawing/2014/main" id="{DD6503AD-6238-4F27-9523-56060F36BB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758" y="2274642"/>
            <a:ext cx="4580174" cy="4583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463726D7-FFAE-46B2-A389-FC9660250B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7299" y="6128201"/>
            <a:ext cx="1004701" cy="72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447812"/>
      </p:ext>
    </p:extLst>
  </p:cSld>
  <p:clrMapOvr>
    <a:masterClrMapping/>
  </p:clrMapOvr>
  <p:transition spd="med">
    <p:fade/>
  </p:transition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5"/>
          <p:cNvSpPr txBox="1">
            <a:spLocks noChangeArrowheads="1"/>
          </p:cNvSpPr>
          <p:nvPr/>
        </p:nvSpPr>
        <p:spPr bwMode="auto">
          <a:xfrm>
            <a:off x="2293939" y="2565401"/>
            <a:ext cx="7488237" cy="14763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85750" indent="-285750" algn="just">
              <a:buFontTx/>
              <a:buChar char="-"/>
              <a:defRPr/>
            </a:pPr>
            <a:endParaRPr lang="pt-BR" dirty="0">
              <a:ea typeface="MS PGothic" pitchFamily="34" charset="-128"/>
            </a:endParaRPr>
          </a:p>
          <a:p>
            <a:pPr algn="just">
              <a:defRPr/>
            </a:pPr>
            <a:endParaRPr lang="pt-BR" dirty="0">
              <a:ea typeface="MS PGothic" pitchFamily="34" charset="-128"/>
            </a:endParaRPr>
          </a:p>
          <a:p>
            <a:pPr algn="just" eaLnBrk="1" hangingPunct="1">
              <a:lnSpc>
                <a:spcPct val="150000"/>
              </a:lnSpc>
              <a:defRPr/>
            </a:pPr>
            <a:endParaRPr lang="pt-BR" dirty="0">
              <a:ea typeface="MS PGothic" pitchFamily="34" charset="-128"/>
            </a:endParaRPr>
          </a:p>
          <a:p>
            <a:pPr algn="just" eaLnBrk="1" hangingPunct="1">
              <a:lnSpc>
                <a:spcPct val="150000"/>
              </a:lnSpc>
              <a:defRPr/>
            </a:pPr>
            <a:endParaRPr lang="pt-BR" altLang="pt-BR" dirty="0">
              <a:ea typeface="MS PGothic" pitchFamily="34" charset="-128"/>
              <a:sym typeface="Wingdings" pitchFamily="2" charset="2"/>
            </a:endParaRPr>
          </a:p>
        </p:txBody>
      </p:sp>
      <p:sp>
        <p:nvSpPr>
          <p:cNvPr id="4" name="Retângulo 5"/>
          <p:cNvSpPr>
            <a:spLocks noChangeArrowheads="1"/>
          </p:cNvSpPr>
          <p:nvPr/>
        </p:nvSpPr>
        <p:spPr bwMode="auto">
          <a:xfrm>
            <a:off x="2495550" y="2828926"/>
            <a:ext cx="7488238" cy="9239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  <a:buFontTx/>
              <a:buChar char="-"/>
              <a:defRPr/>
            </a:pPr>
            <a:endParaRPr lang="pt-BR" altLang="pt-BR" dirty="0">
              <a:ea typeface="MS PGothic" pitchFamily="34" charset="-128"/>
            </a:endParaRPr>
          </a:p>
          <a:p>
            <a:pPr marL="0" indent="0" eaLnBrk="1" hangingPunct="1">
              <a:lnSpc>
                <a:spcPct val="150000"/>
              </a:lnSpc>
              <a:defRPr/>
            </a:pPr>
            <a:r>
              <a:rPr lang="pt-BR" altLang="pt-BR" dirty="0">
                <a:ea typeface="MS PGothic" pitchFamily="34" charset="-128"/>
              </a:rPr>
              <a:t> </a:t>
            </a:r>
          </a:p>
        </p:txBody>
      </p:sp>
      <p:sp>
        <p:nvSpPr>
          <p:cNvPr id="6" name="Retângulo 4"/>
          <p:cNvSpPr>
            <a:spLocks noChangeArrowheads="1"/>
          </p:cNvSpPr>
          <p:nvPr/>
        </p:nvSpPr>
        <p:spPr bwMode="auto">
          <a:xfrm>
            <a:off x="301842" y="1123122"/>
            <a:ext cx="10901774" cy="216982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  <a:defRPr/>
            </a:pPr>
            <a:r>
              <a:rPr lang="pt-BR" altLang="pt-BR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TÉCNICAS DE RESOLUÇÃO PACÍFICA DE CONFLITOS</a:t>
            </a:r>
          </a:p>
          <a:p>
            <a:pPr algn="ctr" eaLnBrk="1" hangingPunct="1">
              <a:lnSpc>
                <a:spcPct val="150000"/>
              </a:lnSpc>
              <a:defRPr/>
            </a:pPr>
            <a:endParaRPr lang="pt-BR" altLang="pt-BR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just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BR" altLang="pt-BR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8) Incentivo ao uso de perguntas </a:t>
            </a:r>
            <a:r>
              <a:rPr lang="pt-BR" altLang="pt-BR" b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autoimplicativas</a:t>
            </a:r>
            <a:r>
              <a:rPr lang="pt-BR" altLang="pt-BR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pt-BR" altLang="pt-BR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facilitador deve ajudar as pessoas envolvidas no conflito a produzir intervenções adequadas aos propósitos de cada momento da negociação.</a:t>
            </a:r>
            <a:endParaRPr lang="pt-BR" altLang="pt-BR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Retângulo 1"/>
          <p:cNvSpPr>
            <a:spLocks noChangeArrowheads="1"/>
          </p:cNvSpPr>
          <p:nvPr/>
        </p:nvSpPr>
        <p:spPr bwMode="auto">
          <a:xfrm>
            <a:off x="390618" y="3474361"/>
            <a:ext cx="6394496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algn="just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pt-BR" altLang="pt-BR" sz="18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pergunta </a:t>
            </a:r>
            <a:r>
              <a:rPr lang="pt-BR" altLang="pt-BR" sz="18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autoimplicativa</a:t>
            </a:r>
            <a:r>
              <a:rPr lang="pt-BR" altLang="pt-BR" sz="18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é aquela que ajuda a pessoa envolvida no conflito a trocar a 3ª pessoa do singular (ele/ela) pela 1ª (eu).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None/>
            </a:pPr>
            <a:endParaRPr lang="pt-BR" altLang="pt-BR" sz="18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pt-BR" altLang="pt-BR" sz="18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uso de perguntas </a:t>
            </a:r>
            <a:r>
              <a:rPr lang="pt-BR" altLang="pt-BR" sz="1800" b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autoimplicativas</a:t>
            </a:r>
            <a:r>
              <a:rPr lang="pt-BR" altLang="pt-BR" sz="18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incentiva que cada parte olhe para si </a:t>
            </a:r>
            <a:r>
              <a:rPr lang="pt-BR" altLang="pt-BR" sz="18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 identifique qual a sua contribuição para a geração do conflito.</a:t>
            </a:r>
            <a:endParaRPr lang="pt-BR" altLang="pt-BR" sz="1800" dirty="0">
              <a:solidFill>
                <a:srgbClr val="00B0F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6" name="Picture 2" descr="Resultado de imagem para olhe-se no espelho">
            <a:extLst>
              <a:ext uri="{FF2B5EF4-FFF2-40B4-BE49-F238E27FC236}">
                <a16:creationId xmlns:a16="http://schemas.microsoft.com/office/drawing/2014/main" id="{386A3951-F3E7-403C-B022-D99E37693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725" y="2829655"/>
            <a:ext cx="5205275" cy="4022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6419F779-5149-4703-A94E-B70C17CBF3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7299" y="6128201"/>
            <a:ext cx="1004701" cy="72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607628"/>
      </p:ext>
    </p:extLst>
  </p:cSld>
  <p:clrMapOvr>
    <a:masterClrMapping/>
  </p:clrMapOvr>
  <p:transition spd="med">
    <p:fade/>
  </p:transition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5"/>
          <p:cNvSpPr txBox="1">
            <a:spLocks noChangeArrowheads="1"/>
          </p:cNvSpPr>
          <p:nvPr/>
        </p:nvSpPr>
        <p:spPr bwMode="auto">
          <a:xfrm>
            <a:off x="2293939" y="2565401"/>
            <a:ext cx="7488237" cy="14763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85750" indent="-285750" algn="just">
              <a:buFontTx/>
              <a:buChar char="-"/>
              <a:defRPr/>
            </a:pPr>
            <a:endParaRPr lang="pt-BR" dirty="0">
              <a:ea typeface="MS PGothic" pitchFamily="34" charset="-128"/>
            </a:endParaRPr>
          </a:p>
          <a:p>
            <a:pPr algn="just">
              <a:defRPr/>
            </a:pPr>
            <a:endParaRPr lang="pt-BR" dirty="0">
              <a:ea typeface="MS PGothic" pitchFamily="34" charset="-128"/>
            </a:endParaRPr>
          </a:p>
          <a:p>
            <a:pPr algn="just" eaLnBrk="1" hangingPunct="1">
              <a:lnSpc>
                <a:spcPct val="150000"/>
              </a:lnSpc>
              <a:defRPr/>
            </a:pPr>
            <a:endParaRPr lang="pt-BR" dirty="0">
              <a:ea typeface="MS PGothic" pitchFamily="34" charset="-128"/>
            </a:endParaRPr>
          </a:p>
          <a:p>
            <a:pPr algn="just" eaLnBrk="1" hangingPunct="1">
              <a:lnSpc>
                <a:spcPct val="150000"/>
              </a:lnSpc>
              <a:defRPr/>
            </a:pPr>
            <a:endParaRPr lang="pt-BR" altLang="pt-BR" dirty="0">
              <a:ea typeface="MS PGothic" pitchFamily="34" charset="-128"/>
              <a:sym typeface="Wingdings" pitchFamily="2" charset="2"/>
            </a:endParaRPr>
          </a:p>
        </p:txBody>
      </p:sp>
      <p:sp>
        <p:nvSpPr>
          <p:cNvPr id="4" name="Retângulo 5"/>
          <p:cNvSpPr>
            <a:spLocks noChangeArrowheads="1"/>
          </p:cNvSpPr>
          <p:nvPr/>
        </p:nvSpPr>
        <p:spPr bwMode="auto">
          <a:xfrm>
            <a:off x="2495550" y="2828926"/>
            <a:ext cx="7488238" cy="9239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  <a:buFontTx/>
              <a:buChar char="-"/>
              <a:defRPr/>
            </a:pPr>
            <a:endParaRPr lang="pt-BR" altLang="pt-BR" dirty="0">
              <a:ea typeface="MS PGothic" pitchFamily="34" charset="-128"/>
            </a:endParaRPr>
          </a:p>
          <a:p>
            <a:pPr marL="0" indent="0" eaLnBrk="1" hangingPunct="1">
              <a:lnSpc>
                <a:spcPct val="150000"/>
              </a:lnSpc>
              <a:defRPr/>
            </a:pPr>
            <a:r>
              <a:rPr lang="pt-BR" altLang="pt-BR" dirty="0">
                <a:ea typeface="MS PGothic" pitchFamily="34" charset="-128"/>
              </a:rPr>
              <a:t> </a:t>
            </a:r>
          </a:p>
        </p:txBody>
      </p:sp>
      <p:sp>
        <p:nvSpPr>
          <p:cNvPr id="2" name="Retângulo 1"/>
          <p:cNvSpPr/>
          <p:nvPr/>
        </p:nvSpPr>
        <p:spPr>
          <a:xfrm>
            <a:off x="2135693" y="1180207"/>
            <a:ext cx="1124924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pt-BR" b="1" dirty="0">
              <a:solidFill>
                <a:srgbClr val="002060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pt-BR" b="1" dirty="0">
              <a:solidFill>
                <a:srgbClr val="002060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sz="2000" b="1" dirty="0">
              <a:solidFill>
                <a:srgbClr val="002060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sz="2000" b="1" dirty="0">
              <a:solidFill>
                <a:srgbClr val="002060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sz="2000" b="1" dirty="0">
              <a:solidFill>
                <a:srgbClr val="002060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sz="2000" b="1" dirty="0">
              <a:solidFill>
                <a:srgbClr val="002060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sz="2000" b="1" dirty="0">
              <a:solidFill>
                <a:srgbClr val="002060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pt-BR" sz="2000" dirty="0"/>
          </a:p>
        </p:txBody>
      </p:sp>
      <p:sp>
        <p:nvSpPr>
          <p:cNvPr id="6" name="Retângulo 4"/>
          <p:cNvSpPr>
            <a:spLocks noChangeArrowheads="1"/>
          </p:cNvSpPr>
          <p:nvPr/>
        </p:nvSpPr>
        <p:spPr bwMode="auto">
          <a:xfrm>
            <a:off x="286327" y="972829"/>
            <a:ext cx="11563928" cy="216982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  <a:defRPr/>
            </a:pPr>
            <a:r>
              <a:rPr lang="pt-BR" altLang="pt-BR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TÉCNICAS DE RESOLUÇÃO PACÍFICA DE CONFLITOS</a:t>
            </a:r>
          </a:p>
          <a:p>
            <a:pPr algn="ctr" eaLnBrk="1" hangingPunct="1">
              <a:lnSpc>
                <a:spcPct val="150000"/>
              </a:lnSpc>
              <a:defRPr/>
            </a:pPr>
            <a:endParaRPr lang="pt-BR" altLang="pt-BR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just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BR" altLang="pt-BR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9) Identificação dos interesses divergentes e superação da abordagem adversarial:</a:t>
            </a:r>
            <a:r>
              <a:rPr lang="pt-BR" altLang="pt-BR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é preciso considerar as necessidades e interesses de cada parte, para buscar soluções que sejam satisfatórias para todos os envolvidos.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0363DA23-B9A7-44CF-8944-62A71C50BC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8327" y="2740166"/>
            <a:ext cx="7337015" cy="4127071"/>
          </a:xfrm>
          <a:prstGeom prst="rect">
            <a:avLst/>
          </a:prstGeom>
        </p:spPr>
      </p:pic>
      <p:sp>
        <p:nvSpPr>
          <p:cNvPr id="8" name="Retângulo 4">
            <a:extLst>
              <a:ext uri="{FF2B5EF4-FFF2-40B4-BE49-F238E27FC236}">
                <a16:creationId xmlns:a16="http://schemas.microsoft.com/office/drawing/2014/main" id="{7AC209E6-2D7C-4E31-BE74-2D45997679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23" y="4159370"/>
            <a:ext cx="4111941" cy="216982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marL="285750" lvl="0" indent="-285750" algn="just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pt-BR" altLang="pt-BR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facilitador pode auxiliar as partes a superarem a abordagem adversarial, identificando os interesses em comum.</a:t>
            </a:r>
            <a:endParaRPr lang="pt-BR" altLang="pt-BR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3B2A7694-7F1C-4C52-9A79-6F25DD9D17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7299" y="6128201"/>
            <a:ext cx="1004701" cy="72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049421"/>
      </p:ext>
    </p:extLst>
  </p:cSld>
  <p:clrMapOvr>
    <a:masterClrMapping/>
  </p:clrMapOvr>
  <p:transition spd="med">
    <p:fade/>
  </p:transition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4"/>
          <p:cNvSpPr>
            <a:spLocks noChangeArrowheads="1"/>
          </p:cNvSpPr>
          <p:nvPr/>
        </p:nvSpPr>
        <p:spPr bwMode="auto">
          <a:xfrm>
            <a:off x="0" y="981393"/>
            <a:ext cx="121920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pt-BR" altLang="pt-BR" sz="2800" b="1" dirty="0">
                <a:solidFill>
                  <a:srgbClr val="002060"/>
                </a:solidFill>
              </a:rPr>
              <a:t>FOCALIZANDO NO FUTURO, SEM DEIXAR DE VIVER O PRESENTE</a:t>
            </a:r>
            <a:endParaRPr lang="pt-BR" altLang="pt-BR" sz="1600" b="1" dirty="0">
              <a:solidFill>
                <a:srgbClr val="002060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6" y="1920089"/>
            <a:ext cx="6224330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ângulo 1"/>
          <p:cNvSpPr>
            <a:spLocks noChangeArrowheads="1"/>
          </p:cNvSpPr>
          <p:nvPr/>
        </p:nvSpPr>
        <p:spPr bwMode="auto">
          <a:xfrm>
            <a:off x="6827581" y="1838721"/>
            <a:ext cx="5183187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pt-BR" altLang="pt-BR" sz="2200" b="1" dirty="0">
                <a:solidFill>
                  <a:srgbClr val="002060"/>
                </a:solidFill>
              </a:rPr>
              <a:t>É PREMISSA BÁSICA DA RESOLUÇÃO PACÍFICA DE CONFLITOS, A RESTAURAÇÃO DA CONVIVÊNCIA HARMÔNICA!</a:t>
            </a:r>
          </a:p>
        </p:txBody>
      </p:sp>
      <p:sp>
        <p:nvSpPr>
          <p:cNvPr id="10" name="Retângulo 1"/>
          <p:cNvSpPr>
            <a:spLocks noChangeArrowheads="1"/>
          </p:cNvSpPr>
          <p:nvPr/>
        </p:nvSpPr>
        <p:spPr bwMode="auto">
          <a:xfrm>
            <a:off x="328874" y="6426415"/>
            <a:ext cx="622433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pt-BR" altLang="pt-BR" sz="2000" b="1" dirty="0">
                <a:solidFill>
                  <a:srgbClr val="002060"/>
                </a:solidFill>
              </a:rPr>
              <a:t>Pavimentar o presente, de olho no futuro!</a:t>
            </a:r>
          </a:p>
        </p:txBody>
      </p:sp>
      <p:sp>
        <p:nvSpPr>
          <p:cNvPr id="7" name="Retângulo 1"/>
          <p:cNvSpPr>
            <a:spLocks noChangeArrowheads="1"/>
          </p:cNvSpPr>
          <p:nvPr/>
        </p:nvSpPr>
        <p:spPr bwMode="auto">
          <a:xfrm>
            <a:off x="6820781" y="4115036"/>
            <a:ext cx="5183187" cy="263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pt-BR" altLang="pt-BR" sz="2200" dirty="0">
                <a:solidFill>
                  <a:srgbClr val="002060"/>
                </a:solidFill>
              </a:rPr>
              <a:t>Portanto, ainda que não seja possível mudar o passado, precisamos manter nosso foco no futuro e lançar mão de alternativas para melhorar a situação atual.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771CC90E-1F93-442B-BD63-8DFD53BAED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7299" y="6128201"/>
            <a:ext cx="1004701" cy="72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53177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7" grpId="0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3271731"/>
            <a:ext cx="1219200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pt-BR" altLang="pt-BR" sz="36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Muito obrigado!</a:t>
            </a:r>
          </a:p>
          <a:p>
            <a:pPr algn="ctr">
              <a:spcBef>
                <a:spcPct val="0"/>
              </a:spcBef>
            </a:pPr>
            <a:endParaRPr lang="pt-BR" altLang="pt-BR" sz="20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spcBef>
                <a:spcPct val="0"/>
              </a:spcBef>
            </a:pPr>
            <a:r>
              <a:rPr lang="pt-BR" altLang="pt-BR" sz="36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Valter Matos</a:t>
            </a:r>
            <a:r>
              <a:rPr lang="pt-BR" altLang="pt-BR" sz="2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algn="ctr">
              <a:spcBef>
                <a:spcPct val="0"/>
              </a:spcBef>
            </a:pPr>
            <a:r>
              <a:rPr lang="pt-BR" altLang="pt-BR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Coordenação-Geral de Atendimento ao Cidadão – </a:t>
            </a:r>
            <a:r>
              <a:rPr lang="pt-BR" altLang="pt-BR" sz="20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CGCid</a:t>
            </a:r>
            <a:endParaRPr lang="pt-BR" altLang="pt-BR" sz="20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spcBef>
                <a:spcPct val="0"/>
              </a:spcBef>
            </a:pPr>
            <a:r>
              <a:rPr lang="pt-BR" altLang="pt-BR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valter.matos@cgu.gov.br</a:t>
            </a:r>
          </a:p>
          <a:p>
            <a:pPr algn="ctr">
              <a:spcBef>
                <a:spcPct val="0"/>
              </a:spcBef>
            </a:pPr>
            <a:r>
              <a:rPr lang="pt-BR" altLang="pt-BR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(61) 2020-6769</a:t>
            </a:r>
          </a:p>
          <a:p>
            <a:pPr algn="ctr">
              <a:spcBef>
                <a:spcPct val="0"/>
              </a:spcBef>
            </a:pPr>
            <a:endParaRPr lang="pt-BR" altLang="pt-BR" sz="20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spcBef>
                <a:spcPct val="0"/>
              </a:spcBef>
            </a:pPr>
            <a:r>
              <a:rPr lang="pt-BR" altLang="pt-BR" sz="2000" b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Ouvidoria-Geral</a:t>
            </a:r>
            <a:r>
              <a:rPr lang="pt-BR" altLang="pt-BR" sz="2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da União</a:t>
            </a:r>
          </a:p>
          <a:p>
            <a:pPr algn="ctr">
              <a:spcBef>
                <a:spcPct val="0"/>
              </a:spcBef>
            </a:pPr>
            <a:r>
              <a:rPr lang="pt-BR" altLang="pt-BR" sz="2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Controladoria-Geral da União</a:t>
            </a:r>
            <a:endParaRPr lang="pt-BR" altLang="pt-BR" sz="24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817C0186-132A-48C4-8342-9623498163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2963" y="1075332"/>
            <a:ext cx="2926074" cy="2125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0452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Resultado de imagem para Lí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183372"/>
            <a:ext cx="12191527" cy="5300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2238826D-F4AA-4E7B-817D-6D3CC1B831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7299" y="6128201"/>
            <a:ext cx="1004701" cy="72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048097"/>
      </p:ext>
    </p:extLst>
  </p:cSld>
  <p:clrMapOvr>
    <a:masterClrMapping/>
  </p:clrMapOvr>
  <p:transition spd="med">
    <p:fade/>
  </p:transition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1"/>
          <p:cNvSpPr>
            <a:spLocks noChangeArrowheads="1"/>
          </p:cNvSpPr>
          <p:nvPr/>
        </p:nvSpPr>
        <p:spPr bwMode="auto">
          <a:xfrm>
            <a:off x="356461" y="1287327"/>
            <a:ext cx="11437749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pt-BR" sz="5400" b="1" i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Tudo quanto, pois, quereis que os homens vos façam, assim fazei-o vós também a eles; porque esta é a Lei e os Profetas</a:t>
            </a:r>
            <a:r>
              <a:rPr lang="pt-BR" altLang="pt-BR" sz="5400" b="1" i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.</a:t>
            </a:r>
            <a:endParaRPr lang="pt-BR" altLang="pt-BR" sz="4400" b="1" i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  <a:p>
            <a:pPr algn="r">
              <a:lnSpc>
                <a:spcPct val="150000"/>
              </a:lnSpc>
            </a:pPr>
            <a:endParaRPr lang="pt-BR" altLang="pt-BR" sz="36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r">
              <a:lnSpc>
                <a:spcPct val="150000"/>
              </a:lnSpc>
            </a:pPr>
            <a:r>
              <a:rPr lang="pt-BR" altLang="pt-BR" sz="36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Jesus Cristo</a:t>
            </a:r>
            <a:r>
              <a:rPr lang="pt-BR" altLang="pt-BR" sz="36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, + ou - 31 AD, em Mateus 7.12</a:t>
            </a:r>
            <a:endParaRPr lang="pt-BR" altLang="pt-BR" sz="36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EF29310-7626-442B-B494-D402DE1F30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7299" y="6128201"/>
            <a:ext cx="1004701" cy="72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409511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505" y="982111"/>
            <a:ext cx="10231461" cy="5747302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E43FF534-B5B8-4FF8-A7F8-23D148F0D4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7299" y="6128201"/>
            <a:ext cx="1004701" cy="72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738944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mooc.enap.gov.br/pluginfile.php/483345/mod_book/chapter/76974/mod03_13.jpg"/>
          <p:cNvSpPr>
            <a:spLocks noChangeAspect="1" noChangeArrowheads="1"/>
          </p:cNvSpPr>
          <p:nvPr/>
        </p:nvSpPr>
        <p:spPr bwMode="auto">
          <a:xfrm>
            <a:off x="3703320" y="3276600"/>
            <a:ext cx="2545080" cy="2545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5122" name="Picture 2" descr="Resultado de imagem para reuniÃ£o harmÃ´nica">
            <a:extLst>
              <a:ext uri="{FF2B5EF4-FFF2-40B4-BE49-F238E27FC236}">
                <a16:creationId xmlns:a16="http://schemas.microsoft.com/office/drawing/2014/main" id="{7E4A9E38-1560-4B5D-9E83-F6B2A3F32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981" y="935355"/>
            <a:ext cx="8884394" cy="5919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286BBAF3-BE5F-4A2E-9ED4-6EB474373B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7299" y="6128201"/>
            <a:ext cx="1004701" cy="72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37386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mooc.enap.gov.br/pluginfile.php/483345/mod_book/chapter/76974/mod03_13.jpg"/>
          <p:cNvSpPr>
            <a:spLocks noChangeAspect="1" noChangeArrowheads="1"/>
          </p:cNvSpPr>
          <p:nvPr/>
        </p:nvSpPr>
        <p:spPr bwMode="auto">
          <a:xfrm>
            <a:off x="3703320" y="3276600"/>
            <a:ext cx="2545080" cy="2545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4098" name="Picture 2" descr="Resultado de imagem para conflito casais">
            <a:extLst>
              <a:ext uri="{FF2B5EF4-FFF2-40B4-BE49-F238E27FC236}">
                <a16:creationId xmlns:a16="http://schemas.microsoft.com/office/drawing/2014/main" id="{3C32784D-86D1-4C3C-9AE9-D35BED3C34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057" y="1363798"/>
            <a:ext cx="8928046" cy="5191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5FDD66C9-7DE2-409E-8098-D64F1CE9D3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7299" y="6128201"/>
            <a:ext cx="1004701" cy="72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046380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931" y="851244"/>
            <a:ext cx="8928100" cy="594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459E1DFF-0AEC-44C2-A995-27DA5C0A11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7299" y="6128201"/>
            <a:ext cx="1004701" cy="72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467523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71500" y="1763167"/>
            <a:ext cx="1098423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6600" b="1" dirty="0"/>
              <a:t>Por quê um curso/oficina de “Prevenção e Resolução Pacífica de Conflitos” para Líderes da CGU?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4D4EC74A-AD91-4A4C-847E-958F7A87D2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7299" y="6128201"/>
            <a:ext cx="1004701" cy="72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622391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28600" y="974497"/>
            <a:ext cx="1168146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i="1" dirty="0"/>
              <a:t>“Entre as principais queixas a respeito dos líderes de equipe estão a inabilidade desses elementos para coordenar boas reuniões,</a:t>
            </a:r>
          </a:p>
          <a:p>
            <a:pPr algn="ctr"/>
            <a:r>
              <a:rPr lang="pt-BR" sz="4000" b="1" i="1" dirty="0"/>
              <a:t>envolver todas as discussões,</a:t>
            </a:r>
            <a:r>
              <a:rPr lang="pt-BR" sz="4400" b="1" i="1" dirty="0"/>
              <a:t> </a:t>
            </a:r>
          </a:p>
          <a:p>
            <a:pPr algn="ctr"/>
            <a:r>
              <a:rPr lang="pt-BR" sz="4000" b="1" i="1" dirty="0"/>
              <a:t>resolver conflitos</a:t>
            </a:r>
          </a:p>
          <a:p>
            <a:pPr algn="ctr"/>
            <a:r>
              <a:rPr lang="pt-BR" sz="4000" b="1" i="1" dirty="0"/>
              <a:t>e utilizar eficazmente</a:t>
            </a:r>
          </a:p>
          <a:p>
            <a:pPr algn="ctr"/>
            <a:r>
              <a:rPr lang="pt-BR" sz="4000" b="1" i="1" dirty="0"/>
              <a:t>todos os recursos humanos da equipe.”</a:t>
            </a:r>
          </a:p>
          <a:p>
            <a:pPr algn="r"/>
            <a:r>
              <a:rPr lang="pt-BR" sz="3000" b="1" dirty="0"/>
              <a:t>Max De </a:t>
            </a:r>
            <a:r>
              <a:rPr lang="pt-BR" sz="3000" b="1" dirty="0" err="1"/>
              <a:t>Pree</a:t>
            </a:r>
            <a:endParaRPr lang="pt-BR" sz="3000" b="1" dirty="0"/>
          </a:p>
          <a:p>
            <a:pPr algn="r"/>
            <a:r>
              <a:rPr lang="pt-BR" sz="1400" dirty="0"/>
              <a:t>PREE, Max De. Liderar é uma arte: vencendo a crise e a inércia com uma administração inovadora. 2ª ed. São Paulo: Best </a:t>
            </a:r>
            <a:r>
              <a:rPr lang="pt-BR" sz="1400" dirty="0" err="1"/>
              <a:t>Seller</a:t>
            </a:r>
            <a:r>
              <a:rPr lang="pt-BR" sz="1400" dirty="0"/>
              <a:t>, 1989 (p. 65).</a:t>
            </a:r>
            <a:endParaRPr lang="pt-BR" sz="4000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995248C0-41C2-437E-BD2A-9DE28B348F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7299" y="6128201"/>
            <a:ext cx="1004701" cy="72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100619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5"/>
          <p:cNvSpPr txBox="1">
            <a:spLocks noChangeArrowheads="1"/>
          </p:cNvSpPr>
          <p:nvPr/>
        </p:nvSpPr>
        <p:spPr bwMode="auto">
          <a:xfrm>
            <a:off x="2293939" y="2565401"/>
            <a:ext cx="7488237" cy="14763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85750" indent="-285750" algn="just">
              <a:buFontTx/>
              <a:buChar char="-"/>
              <a:defRPr/>
            </a:pPr>
            <a:endParaRPr lang="pt-BR" dirty="0">
              <a:ea typeface="MS PGothic" pitchFamily="34" charset="-128"/>
            </a:endParaRPr>
          </a:p>
          <a:p>
            <a:pPr algn="just">
              <a:defRPr/>
            </a:pPr>
            <a:endParaRPr lang="pt-BR" dirty="0">
              <a:ea typeface="MS PGothic" pitchFamily="34" charset="-128"/>
            </a:endParaRPr>
          </a:p>
          <a:p>
            <a:pPr algn="just" eaLnBrk="1" hangingPunct="1">
              <a:lnSpc>
                <a:spcPct val="150000"/>
              </a:lnSpc>
              <a:defRPr/>
            </a:pPr>
            <a:endParaRPr lang="pt-BR" dirty="0">
              <a:ea typeface="MS PGothic" pitchFamily="34" charset="-128"/>
            </a:endParaRPr>
          </a:p>
          <a:p>
            <a:pPr algn="just" eaLnBrk="1" hangingPunct="1">
              <a:lnSpc>
                <a:spcPct val="150000"/>
              </a:lnSpc>
              <a:defRPr/>
            </a:pPr>
            <a:endParaRPr lang="pt-BR" altLang="pt-BR" dirty="0">
              <a:ea typeface="MS PGothic" pitchFamily="34" charset="-128"/>
              <a:sym typeface="Wingdings" pitchFamily="2" charset="2"/>
            </a:endParaRPr>
          </a:p>
        </p:txBody>
      </p:sp>
      <p:sp>
        <p:nvSpPr>
          <p:cNvPr id="4" name="Retângulo 5"/>
          <p:cNvSpPr>
            <a:spLocks noChangeArrowheads="1"/>
          </p:cNvSpPr>
          <p:nvPr/>
        </p:nvSpPr>
        <p:spPr bwMode="auto">
          <a:xfrm>
            <a:off x="2495550" y="2828926"/>
            <a:ext cx="7488238" cy="9239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  <a:buFontTx/>
              <a:buChar char="-"/>
              <a:defRPr/>
            </a:pPr>
            <a:endParaRPr lang="pt-BR" altLang="pt-BR" dirty="0">
              <a:ea typeface="MS PGothic" pitchFamily="34" charset="-128"/>
            </a:endParaRPr>
          </a:p>
          <a:p>
            <a:pPr marL="0" indent="0" eaLnBrk="1" hangingPunct="1">
              <a:lnSpc>
                <a:spcPct val="150000"/>
              </a:lnSpc>
              <a:defRPr/>
            </a:pPr>
            <a:r>
              <a:rPr lang="pt-BR" altLang="pt-BR" dirty="0">
                <a:ea typeface="MS PGothic" pitchFamily="34" charset="-128"/>
              </a:rPr>
              <a:t> </a:t>
            </a:r>
          </a:p>
        </p:txBody>
      </p:sp>
      <p:sp>
        <p:nvSpPr>
          <p:cNvPr id="2" name="Retângulo 1"/>
          <p:cNvSpPr/>
          <p:nvPr/>
        </p:nvSpPr>
        <p:spPr>
          <a:xfrm>
            <a:off x="727094" y="1157769"/>
            <a:ext cx="101393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pt-BR" sz="2000" b="1" dirty="0">
              <a:solidFill>
                <a:srgbClr val="002060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pt-BR" sz="2000" b="1" dirty="0">
                <a:solidFill>
                  <a:srgbClr val="00206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                                </a:t>
            </a:r>
          </a:p>
          <a:p>
            <a:pPr algn="just">
              <a:lnSpc>
                <a:spcPct val="150000"/>
              </a:lnSpc>
            </a:pPr>
            <a:endParaRPr lang="pt-BR" sz="2000" b="1" dirty="0">
              <a:solidFill>
                <a:srgbClr val="002060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pt-BR" sz="2000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124E4411-56C0-49E1-A0D8-1074F0D216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0624" y="1984873"/>
            <a:ext cx="5114865" cy="3715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523685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28600" y="974497"/>
            <a:ext cx="1168146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i="1" dirty="0"/>
              <a:t>“Entre as </a:t>
            </a:r>
            <a:r>
              <a:rPr lang="pt-BR" sz="4000" b="1" i="1" dirty="0">
                <a:highlight>
                  <a:srgbClr val="FFFF00"/>
                </a:highlight>
              </a:rPr>
              <a:t>principais queixas a respeito dos líderes</a:t>
            </a:r>
            <a:r>
              <a:rPr lang="pt-BR" sz="4000" b="1" i="1" dirty="0"/>
              <a:t> de equipe estão a </a:t>
            </a:r>
            <a:r>
              <a:rPr lang="pt-BR" sz="4000" b="1" i="1" dirty="0">
                <a:highlight>
                  <a:srgbClr val="FFFF00"/>
                </a:highlight>
              </a:rPr>
              <a:t>inabilidade</a:t>
            </a:r>
            <a:r>
              <a:rPr lang="pt-BR" sz="4000" b="1" i="1" dirty="0"/>
              <a:t> desses elementos </a:t>
            </a:r>
            <a:r>
              <a:rPr lang="pt-BR" sz="4000" b="1" i="1" dirty="0">
                <a:highlight>
                  <a:srgbClr val="FFFF00"/>
                </a:highlight>
              </a:rPr>
              <a:t>para</a:t>
            </a:r>
            <a:r>
              <a:rPr lang="pt-BR" sz="4000" b="1" i="1" dirty="0"/>
              <a:t> coordenar boas reuniões,</a:t>
            </a:r>
          </a:p>
          <a:p>
            <a:pPr algn="ctr"/>
            <a:r>
              <a:rPr lang="pt-BR" sz="4000" b="1" i="1" dirty="0"/>
              <a:t>envolver todas as discussões,</a:t>
            </a:r>
            <a:r>
              <a:rPr lang="pt-BR" sz="4400" b="1" i="1" dirty="0"/>
              <a:t> </a:t>
            </a:r>
          </a:p>
          <a:p>
            <a:pPr algn="ctr"/>
            <a:r>
              <a:rPr lang="pt-BR" sz="6000" b="1" i="1" dirty="0">
                <a:solidFill>
                  <a:schemeClr val="bg1"/>
                </a:solidFill>
                <a:highlight>
                  <a:srgbClr val="000080"/>
                </a:highlight>
              </a:rPr>
              <a:t>resolver conflitos</a:t>
            </a:r>
          </a:p>
          <a:p>
            <a:pPr algn="ctr"/>
            <a:r>
              <a:rPr lang="pt-BR" sz="4000" b="1" i="1" dirty="0"/>
              <a:t>e utilizar eficazmente</a:t>
            </a:r>
          </a:p>
          <a:p>
            <a:pPr algn="ctr"/>
            <a:r>
              <a:rPr lang="pt-BR" sz="4000" b="1" i="1" dirty="0"/>
              <a:t>todos os recursos humanos da equipe.”</a:t>
            </a:r>
          </a:p>
          <a:p>
            <a:endParaRPr lang="pt-BR" sz="3000" b="1" dirty="0"/>
          </a:p>
          <a:p>
            <a:r>
              <a:rPr lang="pt-BR" sz="3000" b="1" dirty="0"/>
              <a:t>Max De </a:t>
            </a:r>
            <a:r>
              <a:rPr lang="pt-BR" sz="3000" b="1" dirty="0" err="1"/>
              <a:t>Pree</a:t>
            </a:r>
            <a:endParaRPr lang="pt-BR" sz="3000" b="1" dirty="0"/>
          </a:p>
          <a:p>
            <a:r>
              <a:rPr lang="pt-BR" sz="1400" dirty="0"/>
              <a:t>PREE, Max De. Liderar é uma arte: vencendo a crise e a inércia com uma administração inovadora. 2ª ed. São Paulo: Best </a:t>
            </a:r>
            <a:r>
              <a:rPr lang="pt-BR" sz="1400" dirty="0" err="1"/>
              <a:t>Seller</a:t>
            </a:r>
            <a:r>
              <a:rPr lang="pt-BR" sz="1400" dirty="0"/>
              <a:t>, 1989 (p. 65).</a:t>
            </a:r>
            <a:endParaRPr lang="pt-BR" sz="4000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B0347FE5-6398-463C-8880-33EED63608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7299" y="6128201"/>
            <a:ext cx="1004701" cy="72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899837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000500" y="847724"/>
            <a:ext cx="3719513" cy="5532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>
                <a:solidFill>
                  <a:srgbClr val="222222"/>
                </a:solidFill>
              </a:rPr>
              <a:t>Max De </a:t>
            </a:r>
            <a:r>
              <a:rPr lang="pt-BR" sz="4000" b="1" dirty="0" err="1">
                <a:solidFill>
                  <a:srgbClr val="222222"/>
                </a:solidFill>
              </a:rPr>
              <a:t>Pree</a:t>
            </a:r>
            <a:r>
              <a:rPr lang="pt-BR" sz="2800" dirty="0">
                <a:solidFill>
                  <a:srgbClr val="222222"/>
                </a:solidFill>
              </a:rPr>
              <a:t> </a:t>
            </a:r>
          </a:p>
          <a:p>
            <a:pPr algn="ctr"/>
            <a:r>
              <a:rPr lang="pt-BR" sz="2850" dirty="0">
                <a:solidFill>
                  <a:srgbClr val="222222"/>
                </a:solidFill>
              </a:rPr>
              <a:t>é empresário e escritor norte-americano. Seu livro: </a:t>
            </a:r>
            <a:r>
              <a:rPr lang="pt-BR" sz="2850" b="1" dirty="0">
                <a:solidFill>
                  <a:srgbClr val="222222"/>
                </a:solidFill>
              </a:rPr>
              <a:t>“</a:t>
            </a:r>
            <a:r>
              <a:rPr lang="pt-BR" sz="2850" b="1" dirty="0"/>
              <a:t>Liderar é uma arte: vencendo a crise e a inércia com uma administração inovadora”</a:t>
            </a:r>
            <a:r>
              <a:rPr lang="pt-BR" sz="2850" dirty="0">
                <a:solidFill>
                  <a:srgbClr val="222222"/>
                </a:solidFill>
              </a:rPr>
              <a:t> já vendeu mais de 800.000 cópias.</a:t>
            </a:r>
          </a:p>
          <a:p>
            <a:pPr algn="ctr"/>
            <a:r>
              <a:rPr lang="pt-BR" sz="2850" dirty="0">
                <a:solidFill>
                  <a:srgbClr val="222222"/>
                </a:solidFill>
              </a:rPr>
              <a:t>Ele fundou em 1996 o </a:t>
            </a:r>
          </a:p>
          <a:p>
            <a:pPr algn="ctr"/>
            <a:r>
              <a:rPr lang="pt-BR" sz="2850" dirty="0">
                <a:solidFill>
                  <a:srgbClr val="222222"/>
                </a:solidFill>
              </a:rPr>
              <a:t>Centro de Liderança </a:t>
            </a:r>
            <a:r>
              <a:rPr lang="pt-BR" sz="2850" b="1" dirty="0">
                <a:solidFill>
                  <a:srgbClr val="222222"/>
                </a:solidFill>
              </a:rPr>
              <a:t>Max De </a:t>
            </a:r>
            <a:r>
              <a:rPr lang="pt-BR" sz="2850" b="1" dirty="0" err="1">
                <a:solidFill>
                  <a:srgbClr val="222222"/>
                </a:solidFill>
              </a:rPr>
              <a:t>Pree</a:t>
            </a:r>
            <a:r>
              <a:rPr lang="pt-BR" sz="2850" dirty="0">
                <a:solidFill>
                  <a:srgbClr val="222222"/>
                </a:solidFill>
              </a:rPr>
              <a:t>.</a:t>
            </a:r>
            <a:endParaRPr lang="pt-BR" sz="2850" dirty="0"/>
          </a:p>
        </p:txBody>
      </p:sp>
      <p:pic>
        <p:nvPicPr>
          <p:cNvPr id="1026" name="Picture 2" descr="Resultado de imagem para &quot;Liderar é uma arte&quot; Max De Pree">
            <a:extLst>
              <a:ext uri="{FF2B5EF4-FFF2-40B4-BE49-F238E27FC236}">
                <a16:creationId xmlns:a16="http://schemas.microsoft.com/office/drawing/2014/main" id="{C3745CC1-72B6-4F10-AA91-4979DD8509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7725"/>
            <a:ext cx="4000500" cy="601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livro liderar é uma arte - max de pree">
            <a:extLst>
              <a:ext uri="{FF2B5EF4-FFF2-40B4-BE49-F238E27FC236}">
                <a16:creationId xmlns:a16="http://schemas.microsoft.com/office/drawing/2014/main" id="{9BAD6D89-E68D-4669-80F9-D79A2040BBF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ED046F1-2090-4497-A666-40201CB68E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3300" y="938048"/>
            <a:ext cx="4471988" cy="5919952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A9BA876B-F88B-4E6F-8A86-7C2EE359AD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87299" y="6128201"/>
            <a:ext cx="1004701" cy="72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952016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5"/>
          <p:cNvSpPr txBox="1">
            <a:spLocks noChangeArrowheads="1"/>
          </p:cNvSpPr>
          <p:nvPr/>
        </p:nvSpPr>
        <p:spPr bwMode="auto">
          <a:xfrm>
            <a:off x="2293939" y="2565401"/>
            <a:ext cx="7488237" cy="14763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85750" indent="-285750" algn="just">
              <a:buFontTx/>
              <a:buChar char="-"/>
              <a:defRPr/>
            </a:pPr>
            <a:endParaRPr lang="pt-BR" dirty="0">
              <a:ea typeface="MS PGothic" pitchFamily="34" charset="-128"/>
            </a:endParaRPr>
          </a:p>
          <a:p>
            <a:pPr algn="just">
              <a:defRPr/>
            </a:pPr>
            <a:endParaRPr lang="pt-BR" dirty="0">
              <a:ea typeface="MS PGothic" pitchFamily="34" charset="-128"/>
            </a:endParaRPr>
          </a:p>
          <a:p>
            <a:pPr algn="just" eaLnBrk="1" hangingPunct="1">
              <a:lnSpc>
                <a:spcPct val="150000"/>
              </a:lnSpc>
              <a:defRPr/>
            </a:pPr>
            <a:endParaRPr lang="pt-BR" dirty="0">
              <a:ea typeface="MS PGothic" pitchFamily="34" charset="-128"/>
            </a:endParaRPr>
          </a:p>
          <a:p>
            <a:pPr algn="just" eaLnBrk="1" hangingPunct="1">
              <a:lnSpc>
                <a:spcPct val="150000"/>
              </a:lnSpc>
              <a:defRPr/>
            </a:pPr>
            <a:endParaRPr lang="pt-BR" altLang="pt-BR" dirty="0">
              <a:ea typeface="MS PGothic" pitchFamily="34" charset="-128"/>
              <a:sym typeface="Wingdings" pitchFamily="2" charset="2"/>
            </a:endParaRPr>
          </a:p>
        </p:txBody>
      </p:sp>
      <p:sp>
        <p:nvSpPr>
          <p:cNvPr id="4" name="Retângulo 5"/>
          <p:cNvSpPr>
            <a:spLocks noChangeArrowheads="1"/>
          </p:cNvSpPr>
          <p:nvPr/>
        </p:nvSpPr>
        <p:spPr bwMode="auto">
          <a:xfrm>
            <a:off x="2495550" y="2828926"/>
            <a:ext cx="7488238" cy="9239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  <a:buFontTx/>
              <a:buChar char="-"/>
              <a:defRPr/>
            </a:pPr>
            <a:endParaRPr lang="pt-BR" altLang="pt-BR" dirty="0">
              <a:ea typeface="MS PGothic" pitchFamily="34" charset="-128"/>
            </a:endParaRPr>
          </a:p>
          <a:p>
            <a:pPr marL="0" indent="0" eaLnBrk="1" hangingPunct="1">
              <a:lnSpc>
                <a:spcPct val="150000"/>
              </a:lnSpc>
              <a:defRPr/>
            </a:pPr>
            <a:r>
              <a:rPr lang="pt-BR" altLang="pt-BR" dirty="0">
                <a:ea typeface="MS PGothic" pitchFamily="34" charset="-128"/>
              </a:rPr>
              <a:t> </a:t>
            </a:r>
          </a:p>
        </p:txBody>
      </p:sp>
      <p:sp>
        <p:nvSpPr>
          <p:cNvPr id="2" name="Retângulo 1"/>
          <p:cNvSpPr/>
          <p:nvPr/>
        </p:nvSpPr>
        <p:spPr>
          <a:xfrm>
            <a:off x="727094" y="1157769"/>
            <a:ext cx="101393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pt-BR" sz="2000" b="1" dirty="0">
              <a:solidFill>
                <a:srgbClr val="002060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pt-BR" sz="2000" b="1" dirty="0">
                <a:solidFill>
                  <a:srgbClr val="00206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                                </a:t>
            </a:r>
          </a:p>
          <a:p>
            <a:pPr algn="just">
              <a:lnSpc>
                <a:spcPct val="150000"/>
              </a:lnSpc>
            </a:pPr>
            <a:endParaRPr lang="pt-BR" sz="2000" b="1" dirty="0">
              <a:solidFill>
                <a:srgbClr val="002060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pt-BR" sz="2000" dirty="0"/>
          </a:p>
        </p:txBody>
      </p:sp>
      <p:sp>
        <p:nvSpPr>
          <p:cNvPr id="7" name="Retângulo 6"/>
          <p:cNvSpPr/>
          <p:nvPr/>
        </p:nvSpPr>
        <p:spPr>
          <a:xfrm>
            <a:off x="0" y="2270368"/>
            <a:ext cx="12192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altLang="pt-BR" sz="6600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LIDERAR:</a:t>
            </a:r>
          </a:p>
          <a:p>
            <a:pPr algn="ctr">
              <a:lnSpc>
                <a:spcPct val="150000"/>
              </a:lnSpc>
            </a:pPr>
            <a:r>
              <a:rPr lang="pt-BR" altLang="pt-BR" sz="6600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QUE É?</a:t>
            </a:r>
            <a:endParaRPr lang="pt-BR" altLang="pt-BR" sz="5400" b="1" dirty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6639CA0D-D47F-43B5-8711-1EB37D2330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7299" y="6128201"/>
            <a:ext cx="1004701" cy="72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629320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5"/>
          <p:cNvSpPr txBox="1">
            <a:spLocks noChangeArrowheads="1"/>
          </p:cNvSpPr>
          <p:nvPr/>
        </p:nvSpPr>
        <p:spPr bwMode="auto">
          <a:xfrm>
            <a:off x="2293939" y="2565401"/>
            <a:ext cx="7488237" cy="14763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85750" indent="-285750" algn="just">
              <a:buFontTx/>
              <a:buChar char="-"/>
              <a:defRPr/>
            </a:pPr>
            <a:endParaRPr lang="pt-BR" dirty="0">
              <a:ea typeface="MS PGothic" pitchFamily="34" charset="-128"/>
            </a:endParaRPr>
          </a:p>
          <a:p>
            <a:pPr algn="just">
              <a:defRPr/>
            </a:pPr>
            <a:endParaRPr lang="pt-BR" dirty="0">
              <a:ea typeface="MS PGothic" pitchFamily="34" charset="-128"/>
            </a:endParaRPr>
          </a:p>
          <a:p>
            <a:pPr algn="just" eaLnBrk="1" hangingPunct="1">
              <a:lnSpc>
                <a:spcPct val="150000"/>
              </a:lnSpc>
              <a:defRPr/>
            </a:pPr>
            <a:endParaRPr lang="pt-BR" dirty="0">
              <a:ea typeface="MS PGothic" pitchFamily="34" charset="-128"/>
            </a:endParaRPr>
          </a:p>
          <a:p>
            <a:pPr algn="just" eaLnBrk="1" hangingPunct="1">
              <a:lnSpc>
                <a:spcPct val="150000"/>
              </a:lnSpc>
              <a:defRPr/>
            </a:pPr>
            <a:endParaRPr lang="pt-BR" altLang="pt-BR" dirty="0">
              <a:ea typeface="MS PGothic" pitchFamily="34" charset="-128"/>
              <a:sym typeface="Wingdings" pitchFamily="2" charset="2"/>
            </a:endParaRPr>
          </a:p>
        </p:txBody>
      </p:sp>
      <p:sp>
        <p:nvSpPr>
          <p:cNvPr id="4" name="Retângulo 5"/>
          <p:cNvSpPr>
            <a:spLocks noChangeArrowheads="1"/>
          </p:cNvSpPr>
          <p:nvPr/>
        </p:nvSpPr>
        <p:spPr bwMode="auto">
          <a:xfrm>
            <a:off x="2495550" y="2828926"/>
            <a:ext cx="7488238" cy="9239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  <a:buFontTx/>
              <a:buChar char="-"/>
              <a:defRPr/>
            </a:pPr>
            <a:endParaRPr lang="pt-BR" altLang="pt-BR" dirty="0">
              <a:ea typeface="MS PGothic" pitchFamily="34" charset="-128"/>
            </a:endParaRPr>
          </a:p>
          <a:p>
            <a:pPr marL="0" indent="0" eaLnBrk="1" hangingPunct="1">
              <a:lnSpc>
                <a:spcPct val="150000"/>
              </a:lnSpc>
              <a:defRPr/>
            </a:pPr>
            <a:r>
              <a:rPr lang="pt-BR" altLang="pt-BR" dirty="0">
                <a:ea typeface="MS PGothic" pitchFamily="34" charset="-128"/>
              </a:rPr>
              <a:t> </a:t>
            </a:r>
          </a:p>
        </p:txBody>
      </p:sp>
      <p:sp>
        <p:nvSpPr>
          <p:cNvPr id="2" name="Retângulo 1"/>
          <p:cNvSpPr/>
          <p:nvPr/>
        </p:nvSpPr>
        <p:spPr>
          <a:xfrm>
            <a:off x="727094" y="1157769"/>
            <a:ext cx="101393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pt-BR" sz="2000" b="1" dirty="0">
              <a:solidFill>
                <a:srgbClr val="002060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pt-BR" sz="2000" b="1" dirty="0">
                <a:solidFill>
                  <a:srgbClr val="00206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                                </a:t>
            </a:r>
          </a:p>
          <a:p>
            <a:pPr algn="just">
              <a:lnSpc>
                <a:spcPct val="150000"/>
              </a:lnSpc>
            </a:pPr>
            <a:endParaRPr lang="pt-BR" sz="2000" b="1" dirty="0">
              <a:solidFill>
                <a:srgbClr val="002060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pt-BR" sz="2000" dirty="0"/>
          </a:p>
        </p:txBody>
      </p:sp>
      <p:pic>
        <p:nvPicPr>
          <p:cNvPr id="14338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625" y="808590"/>
            <a:ext cx="7854018" cy="5988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0295CAC3-F8B6-49A3-9268-93E4BABE8F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7299" y="6128201"/>
            <a:ext cx="1004701" cy="72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800071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sultado de imagem para LIDERANÇ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188" y="859321"/>
            <a:ext cx="6375767" cy="5957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B0A0CCE9-6DD4-46C1-9CD3-E8439AC821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7299" y="6128201"/>
            <a:ext cx="1004701" cy="72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868549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14350" y="1654367"/>
            <a:ext cx="1115568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5400" b="1" i="1" dirty="0"/>
              <a:t>Não se é líder batendo na cabeça das pessoas – isso é ataque, não é liderança.</a:t>
            </a:r>
          </a:p>
          <a:p>
            <a:endParaRPr lang="pt-BR" dirty="0"/>
          </a:p>
          <a:p>
            <a:pPr algn="r"/>
            <a:r>
              <a:rPr lang="pt-BR" sz="2800" b="1" dirty="0"/>
              <a:t>Dwight Eisenhower</a:t>
            </a:r>
          </a:p>
          <a:p>
            <a:endParaRPr lang="pt-BR" dirty="0"/>
          </a:p>
          <a:p>
            <a:pPr algn="r"/>
            <a:r>
              <a:rPr lang="pt-BR" b="1" dirty="0"/>
              <a:t>Dwight</a:t>
            </a:r>
            <a:r>
              <a:rPr lang="pt-BR" dirty="0"/>
              <a:t> David "</a:t>
            </a:r>
            <a:r>
              <a:rPr lang="pt-BR" dirty="0" err="1"/>
              <a:t>Ike</a:t>
            </a:r>
            <a:r>
              <a:rPr lang="pt-BR" dirty="0"/>
              <a:t>" </a:t>
            </a:r>
            <a:r>
              <a:rPr lang="pt-BR" b="1" dirty="0"/>
              <a:t>Eisenhower</a:t>
            </a:r>
            <a:r>
              <a:rPr lang="pt-BR" dirty="0"/>
              <a:t> (</a:t>
            </a:r>
            <a:r>
              <a:rPr lang="pt-BR" dirty="0" err="1"/>
              <a:t>Denison</a:t>
            </a:r>
            <a:r>
              <a:rPr lang="pt-BR" dirty="0"/>
              <a:t>, 14 de outubro de 1890 — Washington, 28 de março de 1969) foi o 34º Presidente dos Estados Unidos, de 1953 até 1961. Antes disso, ele foi general de cinco estrelas do Exército Americano.</a:t>
            </a:r>
          </a:p>
          <a:p>
            <a:pPr algn="r"/>
            <a:r>
              <a:rPr lang="pt-BR" dirty="0"/>
              <a:t>http://www.blogcmmi.com.br/lideranca/21-frases-sobre-lideranca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7EE1AAAE-1E10-4AC7-A35F-C35DF10EB2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7299" y="6128201"/>
            <a:ext cx="1004701" cy="72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897082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69512" y="1435383"/>
            <a:ext cx="1099947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5400" b="1" i="1" dirty="0"/>
              <a:t>Se suas ações inspiram outros a sonhar mais, aprender mais, fazer mais e tornar-se mais,</a:t>
            </a:r>
          </a:p>
          <a:p>
            <a:pPr algn="ctr"/>
            <a:r>
              <a:rPr lang="pt-BR" sz="5400" b="1" i="1" dirty="0"/>
              <a:t>você é um líder.</a:t>
            </a:r>
          </a:p>
          <a:p>
            <a:endParaRPr lang="pt-BR" dirty="0"/>
          </a:p>
          <a:p>
            <a:pPr algn="r"/>
            <a:r>
              <a:rPr lang="pt-BR" sz="2800" b="1" dirty="0"/>
              <a:t>John </a:t>
            </a:r>
            <a:r>
              <a:rPr lang="pt-BR" sz="2800" b="1" dirty="0" err="1"/>
              <a:t>Quincy</a:t>
            </a:r>
            <a:r>
              <a:rPr lang="pt-BR" sz="2800" b="1" dirty="0"/>
              <a:t> Adams</a:t>
            </a:r>
          </a:p>
          <a:p>
            <a:pPr algn="r"/>
            <a:endParaRPr lang="pt-BR" sz="2800" b="1" dirty="0"/>
          </a:p>
          <a:p>
            <a:r>
              <a:rPr lang="pt-BR" b="1" dirty="0"/>
              <a:t>John </a:t>
            </a:r>
            <a:r>
              <a:rPr lang="pt-BR" b="1" dirty="0" err="1"/>
              <a:t>Quincy</a:t>
            </a:r>
            <a:r>
              <a:rPr lang="pt-BR" b="1" dirty="0"/>
              <a:t> Adams</a:t>
            </a:r>
            <a:r>
              <a:rPr lang="pt-BR" dirty="0"/>
              <a:t> (</a:t>
            </a:r>
            <a:r>
              <a:rPr lang="pt-BR" dirty="0" err="1"/>
              <a:t>Braintree</a:t>
            </a:r>
            <a:r>
              <a:rPr lang="pt-BR" dirty="0"/>
              <a:t>, 11 de julho de 1767 – Washington, D.C., 23 de fevereiro de 1848) foi advogado e político norte-americano. Foi o sexto presidente dos Estados Unidos, governando de 1825 a 1829.</a:t>
            </a:r>
          </a:p>
          <a:p>
            <a:r>
              <a:rPr lang="pt-BR" dirty="0"/>
              <a:t>http://www.blogcmmi.com.br/lideranca/25-citacoes-para-inspirar-a-ser-um-lider-melhor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81492F8-0E07-4E07-A69F-984D70F0B2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7299" y="6128201"/>
            <a:ext cx="1004701" cy="72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428929"/>
      </p:ext>
    </p:extLst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385763" y="1657343"/>
            <a:ext cx="11387137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1" dirty="0"/>
              <a:t>O líder é um agente facilitador do desenvolvimento das iniciativas geradas por indivíduos dentro da organização</a:t>
            </a:r>
            <a:r>
              <a:rPr lang="pt-BR" sz="5400" b="1" dirty="0"/>
              <a:t> </a:t>
            </a:r>
          </a:p>
          <a:p>
            <a:pPr algn="r"/>
            <a:endParaRPr lang="pt-BR" sz="4000" b="1" dirty="0"/>
          </a:p>
          <a:p>
            <a:pPr algn="r"/>
            <a:r>
              <a:rPr lang="pt-BR" sz="2800" b="1" dirty="0"/>
              <a:t>(Ramos, 1989 apud </a:t>
            </a:r>
            <a:r>
              <a:rPr lang="pt-BR" sz="2800" b="1" dirty="0" err="1"/>
              <a:t>Namiki</a:t>
            </a:r>
            <a:r>
              <a:rPr lang="pt-BR" sz="2800" b="1" dirty="0"/>
              <a:t>, 2000)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FDEC665-F423-40A5-B2EA-D660090A99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7299" y="6128201"/>
            <a:ext cx="1004701" cy="72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583906"/>
      </p:ext>
    </p:extLst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385763" y="2200683"/>
            <a:ext cx="11387137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1" dirty="0"/>
              <a:t>O líder é um servidor da organização e das pessoas que trabalham com ele.</a:t>
            </a:r>
            <a:r>
              <a:rPr lang="pt-BR" sz="5400" b="1" dirty="0"/>
              <a:t> </a:t>
            </a:r>
          </a:p>
          <a:p>
            <a:pPr algn="ctr"/>
            <a:endParaRPr lang="pt-BR" sz="5400" b="1" dirty="0"/>
          </a:p>
          <a:p>
            <a:pPr algn="r"/>
            <a:r>
              <a:rPr lang="pt-BR" sz="2800" b="1" dirty="0"/>
              <a:t>Max De </a:t>
            </a:r>
            <a:r>
              <a:rPr lang="pt-BR" sz="2800" b="1" dirty="0" err="1"/>
              <a:t>Pree</a:t>
            </a:r>
            <a:r>
              <a:rPr lang="pt-BR" sz="2800" b="1" dirty="0"/>
              <a:t> (1989, p.34)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D2E374C-1233-45C8-BCEA-A1D7260394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7299" y="6128201"/>
            <a:ext cx="1004701" cy="72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446914"/>
      </p:ext>
    </p:extLst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36" y="985837"/>
            <a:ext cx="11767929" cy="5757863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291C55AE-2111-43B4-8B43-44BC6B2709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7299" y="6128201"/>
            <a:ext cx="1004701" cy="72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717508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5"/>
          <p:cNvSpPr txBox="1">
            <a:spLocks noChangeArrowheads="1"/>
          </p:cNvSpPr>
          <p:nvPr/>
        </p:nvSpPr>
        <p:spPr bwMode="auto">
          <a:xfrm>
            <a:off x="2293939" y="2565401"/>
            <a:ext cx="7488237" cy="14763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85750" indent="-285750" algn="just">
              <a:buFontTx/>
              <a:buChar char="-"/>
              <a:defRPr/>
            </a:pPr>
            <a:endParaRPr lang="pt-BR" dirty="0">
              <a:ea typeface="MS PGothic" pitchFamily="34" charset="-128"/>
            </a:endParaRPr>
          </a:p>
          <a:p>
            <a:pPr algn="just">
              <a:defRPr/>
            </a:pPr>
            <a:endParaRPr lang="pt-BR" dirty="0">
              <a:ea typeface="MS PGothic" pitchFamily="34" charset="-128"/>
            </a:endParaRPr>
          </a:p>
          <a:p>
            <a:pPr algn="just" eaLnBrk="1" hangingPunct="1">
              <a:lnSpc>
                <a:spcPct val="150000"/>
              </a:lnSpc>
              <a:defRPr/>
            </a:pPr>
            <a:endParaRPr lang="pt-BR" dirty="0">
              <a:ea typeface="MS PGothic" pitchFamily="34" charset="-128"/>
            </a:endParaRPr>
          </a:p>
          <a:p>
            <a:pPr algn="just" eaLnBrk="1" hangingPunct="1">
              <a:lnSpc>
                <a:spcPct val="150000"/>
              </a:lnSpc>
              <a:defRPr/>
            </a:pPr>
            <a:endParaRPr lang="pt-BR" altLang="pt-BR" dirty="0">
              <a:ea typeface="MS PGothic" pitchFamily="34" charset="-128"/>
              <a:sym typeface="Wingdings" pitchFamily="2" charset="2"/>
            </a:endParaRPr>
          </a:p>
        </p:txBody>
      </p:sp>
      <p:sp>
        <p:nvSpPr>
          <p:cNvPr id="4" name="Retângulo 5"/>
          <p:cNvSpPr>
            <a:spLocks noChangeArrowheads="1"/>
          </p:cNvSpPr>
          <p:nvPr/>
        </p:nvSpPr>
        <p:spPr bwMode="auto">
          <a:xfrm>
            <a:off x="2495550" y="2828926"/>
            <a:ext cx="7488238" cy="9239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  <a:buFontTx/>
              <a:buChar char="-"/>
              <a:defRPr/>
            </a:pPr>
            <a:endParaRPr lang="pt-BR" altLang="pt-BR" dirty="0">
              <a:ea typeface="MS PGothic" pitchFamily="34" charset="-128"/>
            </a:endParaRPr>
          </a:p>
          <a:p>
            <a:pPr marL="0" indent="0" eaLnBrk="1" hangingPunct="1">
              <a:lnSpc>
                <a:spcPct val="150000"/>
              </a:lnSpc>
              <a:defRPr/>
            </a:pPr>
            <a:r>
              <a:rPr lang="pt-BR" altLang="pt-BR" dirty="0">
                <a:ea typeface="MS PGothic" pitchFamily="34" charset="-128"/>
              </a:rPr>
              <a:t> </a:t>
            </a:r>
          </a:p>
        </p:txBody>
      </p:sp>
      <p:sp>
        <p:nvSpPr>
          <p:cNvPr id="2" name="Retângulo 1"/>
          <p:cNvSpPr/>
          <p:nvPr/>
        </p:nvSpPr>
        <p:spPr>
          <a:xfrm>
            <a:off x="2135693" y="1180207"/>
            <a:ext cx="1124924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pt-BR" b="1" dirty="0">
              <a:solidFill>
                <a:srgbClr val="002060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pt-BR" b="1" dirty="0">
              <a:solidFill>
                <a:srgbClr val="002060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sz="2000" b="1" dirty="0">
              <a:solidFill>
                <a:srgbClr val="002060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sz="2000" b="1" dirty="0">
              <a:solidFill>
                <a:srgbClr val="002060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sz="2000" b="1" dirty="0">
              <a:solidFill>
                <a:srgbClr val="002060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sz="2000" b="1" dirty="0">
              <a:solidFill>
                <a:srgbClr val="002060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sz="2000" b="1" dirty="0">
              <a:solidFill>
                <a:srgbClr val="002060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pt-BR" sz="2000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0363DA23-B9A7-44CF-8944-62A71C50BC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160" y="2387790"/>
            <a:ext cx="7337015" cy="4127071"/>
          </a:xfrm>
          <a:prstGeom prst="rect">
            <a:avLst/>
          </a:prstGeom>
        </p:spPr>
      </p:pic>
      <p:sp>
        <p:nvSpPr>
          <p:cNvPr id="8" name="Retângulo 4">
            <a:extLst>
              <a:ext uri="{FF2B5EF4-FFF2-40B4-BE49-F238E27FC236}">
                <a16:creationId xmlns:a16="http://schemas.microsoft.com/office/drawing/2014/main" id="{7AC209E6-2D7C-4E31-BE74-2D45997679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1160" y="1194573"/>
            <a:ext cx="7337015" cy="97110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lvl="0" algn="ctr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BR" altLang="pt-BR" sz="4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JOGO DO EGOÍSMO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3B2A7694-7F1C-4C52-9A79-6F25DD9D17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7299" y="6128201"/>
            <a:ext cx="1004701" cy="72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27939"/>
      </p:ext>
    </p:extLst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3305844" y="6390374"/>
            <a:ext cx="7545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Jesus Cristo, </a:t>
            </a:r>
            <a:r>
              <a:rPr lang="pt-BR" sz="2800" dirty="0"/>
              <a:t>+ ou - 31 AD, em Mateus 10.42-45</a:t>
            </a:r>
            <a:endParaRPr lang="pt-BR" sz="7200" dirty="0"/>
          </a:p>
        </p:txBody>
      </p:sp>
      <p:sp>
        <p:nvSpPr>
          <p:cNvPr id="2" name="Retângulo 1"/>
          <p:cNvSpPr/>
          <p:nvPr/>
        </p:nvSpPr>
        <p:spPr>
          <a:xfrm>
            <a:off x="318051" y="967409"/>
            <a:ext cx="1156914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800" b="1" i="1" dirty="0"/>
              <a:t>“...Sabeis que os que são considerados governadores dos povos têm-nos sob seu domínio, e sobre eles os seus maiorais exercem autoridade.</a:t>
            </a:r>
          </a:p>
          <a:p>
            <a:r>
              <a:rPr lang="pt-BR" sz="3800" b="1" i="1" dirty="0"/>
              <a:t>Mas entre vós não é assim; pelo contrário, </a:t>
            </a:r>
            <a:r>
              <a:rPr lang="pt-BR" sz="3800" b="1" i="1" dirty="0">
                <a:highlight>
                  <a:srgbClr val="FFFF00"/>
                </a:highlight>
              </a:rPr>
              <a:t>quem quiser tornar-se grande entre vós, será esse o que vos sirva; e quem quiser ser o primeiro entre vós será servo de todos.</a:t>
            </a:r>
          </a:p>
          <a:p>
            <a:r>
              <a:rPr lang="pt-BR" sz="3800" b="1" i="1" dirty="0"/>
              <a:t>Pois o próprio Filho do Homem não veio para ser servido, mas para servir e dar a sua vida em resgate por muitos.”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E95CEDD-C5D5-4E7D-B140-101C692B3D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7299" y="6128201"/>
            <a:ext cx="1004701" cy="72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054722"/>
      </p:ext>
    </p:extLst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98445" y="1084174"/>
            <a:ext cx="11123712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800" b="1" i="1" dirty="0"/>
              <a:t>O papel do líder neste milênio é muito mais de um mentor, guia e orientador do que propriamente o de um chefe. Não devemos confundir liderança com chefia, pois existem grandes diferenças comportamentais entre liderança e chefia.</a:t>
            </a:r>
          </a:p>
          <a:p>
            <a:endParaRPr lang="pt-BR" sz="3200" b="1" dirty="0"/>
          </a:p>
          <a:p>
            <a:r>
              <a:rPr lang="pt-BR" sz="2800" b="1" dirty="0"/>
              <a:t>Baggio (2007, </a:t>
            </a:r>
            <a:r>
              <a:rPr lang="pt-BR" sz="2800" b="1" dirty="0" err="1"/>
              <a:t>on</a:t>
            </a:r>
            <a:r>
              <a:rPr lang="pt-BR" sz="2800" b="1" dirty="0"/>
              <a:t> </a:t>
            </a:r>
            <a:r>
              <a:rPr lang="pt-BR" sz="2800" b="1" dirty="0" err="1"/>
              <a:t>line</a:t>
            </a:r>
            <a:r>
              <a:rPr lang="pt-BR" sz="2800" b="1" dirty="0"/>
              <a:t>)</a:t>
            </a:r>
          </a:p>
          <a:p>
            <a:r>
              <a:rPr lang="pt-BR" b="1" dirty="0"/>
              <a:t>http://www.avm.edu.br/docpdf/monografias_publicadas/k216170.pdf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DC59CC0-5D9F-4358-AF65-A36865B2C6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7299" y="6128201"/>
            <a:ext cx="1004701" cy="72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918772"/>
      </p:ext>
    </p:extLst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645352" y="1998429"/>
          <a:ext cx="10910543" cy="4601156"/>
        </p:xfrm>
        <a:graphic>
          <a:graphicData uri="http://schemas.openxmlformats.org/drawingml/2006/table">
            <a:tbl>
              <a:tblPr firstRow="1" firstCol="1" bandRow="1"/>
              <a:tblGrid>
                <a:gridCol w="5301408">
                  <a:extLst>
                    <a:ext uri="{9D8B030D-6E8A-4147-A177-3AD203B41FA5}">
                      <a16:colId xmlns:a16="http://schemas.microsoft.com/office/drawing/2014/main" val="876776912"/>
                    </a:ext>
                  </a:extLst>
                </a:gridCol>
                <a:gridCol w="5609135">
                  <a:extLst>
                    <a:ext uri="{9D8B030D-6E8A-4147-A177-3AD203B41FA5}">
                      <a16:colId xmlns:a16="http://schemas.microsoft.com/office/drawing/2014/main" val="1332875420"/>
                    </a:ext>
                  </a:extLst>
                </a:gridCol>
              </a:tblGrid>
              <a:tr h="6573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75615" algn="l"/>
                          <a:tab pos="1370965" algn="ctr"/>
                        </a:tabLst>
                      </a:pPr>
                      <a:r>
                        <a:rPr lang="pt-BR" sz="4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 H E F E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4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 Í D E R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75291"/>
                  </a:ext>
                </a:extLst>
              </a:tr>
              <a:tr h="6573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3363348"/>
                  </a:ext>
                </a:extLst>
              </a:tr>
              <a:tr h="6573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0013264"/>
                  </a:ext>
                </a:extLst>
              </a:tr>
              <a:tr h="6573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6365194"/>
                  </a:ext>
                </a:extLst>
              </a:tr>
              <a:tr h="6573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2184002"/>
                  </a:ext>
                </a:extLst>
              </a:tr>
              <a:tr h="6573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8557737"/>
                  </a:ext>
                </a:extLst>
              </a:tr>
              <a:tr h="6573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8616092"/>
                  </a:ext>
                </a:extLst>
              </a:tr>
            </a:tbl>
          </a:graphicData>
        </a:graphic>
      </p:graphicFrame>
      <p:sp>
        <p:nvSpPr>
          <p:cNvPr id="7" name="Retângulo 6"/>
          <p:cNvSpPr/>
          <p:nvPr/>
        </p:nvSpPr>
        <p:spPr>
          <a:xfrm>
            <a:off x="677850" y="1114304"/>
            <a:ext cx="10836300" cy="6588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pt-BR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DIFERENÇAS COMPORTAMENTAIS ENTRE CHEFE E LÍDER</a:t>
            </a:r>
            <a:endParaRPr lang="pt-B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11CD6EC-4CE8-4015-9E41-301AA13EB1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7299" y="6128201"/>
            <a:ext cx="1004701" cy="72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519979"/>
      </p:ext>
    </p:extLst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6093592"/>
              </p:ext>
            </p:extLst>
          </p:nvPr>
        </p:nvGraphicFramePr>
        <p:xfrm>
          <a:off x="627321" y="1998429"/>
          <a:ext cx="10928574" cy="4601156"/>
        </p:xfrm>
        <a:graphic>
          <a:graphicData uri="http://schemas.openxmlformats.org/drawingml/2006/table">
            <a:tbl>
              <a:tblPr firstRow="1" firstCol="1" bandRow="1"/>
              <a:tblGrid>
                <a:gridCol w="5319439">
                  <a:extLst>
                    <a:ext uri="{9D8B030D-6E8A-4147-A177-3AD203B41FA5}">
                      <a16:colId xmlns:a16="http://schemas.microsoft.com/office/drawing/2014/main" val="876776912"/>
                    </a:ext>
                  </a:extLst>
                </a:gridCol>
                <a:gridCol w="5609135">
                  <a:extLst>
                    <a:ext uri="{9D8B030D-6E8A-4147-A177-3AD203B41FA5}">
                      <a16:colId xmlns:a16="http://schemas.microsoft.com/office/drawing/2014/main" val="1332875420"/>
                    </a:ext>
                  </a:extLst>
                </a:gridCol>
              </a:tblGrid>
              <a:tr h="6573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75615" algn="l"/>
                          <a:tab pos="1370965" algn="ctr"/>
                        </a:tabLst>
                      </a:pPr>
                      <a:r>
                        <a:rPr lang="pt-BR" sz="4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 H E F E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4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 Í D E R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75291"/>
                  </a:ext>
                </a:extLst>
              </a:tr>
              <a:tr h="6573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4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Manda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3363348"/>
                  </a:ext>
                </a:extLst>
              </a:tr>
              <a:tr h="6573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0013264"/>
                  </a:ext>
                </a:extLst>
              </a:tr>
              <a:tr h="6573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6365194"/>
                  </a:ext>
                </a:extLst>
              </a:tr>
              <a:tr h="6573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2184002"/>
                  </a:ext>
                </a:extLst>
              </a:tr>
              <a:tr h="6573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8557737"/>
                  </a:ext>
                </a:extLst>
              </a:tr>
              <a:tr h="6573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8616092"/>
                  </a:ext>
                </a:extLst>
              </a:tr>
            </a:tbl>
          </a:graphicData>
        </a:graphic>
      </p:graphicFrame>
      <p:sp>
        <p:nvSpPr>
          <p:cNvPr id="7" name="Retângulo 6"/>
          <p:cNvSpPr/>
          <p:nvPr/>
        </p:nvSpPr>
        <p:spPr>
          <a:xfrm>
            <a:off x="677850" y="1114304"/>
            <a:ext cx="10836300" cy="6588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pt-BR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DIFERENÇAS COMPORTAMENTAIS ENTRE CHEFE E LÍDER</a:t>
            </a:r>
            <a:endParaRPr lang="pt-B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B90B3C4-0D6B-45D5-9F58-217A2C9318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7299" y="6128201"/>
            <a:ext cx="1004701" cy="72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919149"/>
      </p:ext>
    </p:extLst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346264"/>
              </p:ext>
            </p:extLst>
          </p:nvPr>
        </p:nvGraphicFramePr>
        <p:xfrm>
          <a:off x="645352" y="1998429"/>
          <a:ext cx="10910543" cy="4601156"/>
        </p:xfrm>
        <a:graphic>
          <a:graphicData uri="http://schemas.openxmlformats.org/drawingml/2006/table">
            <a:tbl>
              <a:tblPr firstRow="1" firstCol="1" bandRow="1"/>
              <a:tblGrid>
                <a:gridCol w="5301408">
                  <a:extLst>
                    <a:ext uri="{9D8B030D-6E8A-4147-A177-3AD203B41FA5}">
                      <a16:colId xmlns:a16="http://schemas.microsoft.com/office/drawing/2014/main" val="876776912"/>
                    </a:ext>
                  </a:extLst>
                </a:gridCol>
                <a:gridCol w="5609135">
                  <a:extLst>
                    <a:ext uri="{9D8B030D-6E8A-4147-A177-3AD203B41FA5}">
                      <a16:colId xmlns:a16="http://schemas.microsoft.com/office/drawing/2014/main" val="1332875420"/>
                    </a:ext>
                  </a:extLst>
                </a:gridCol>
              </a:tblGrid>
              <a:tr h="6573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75615" algn="l"/>
                          <a:tab pos="1370965" algn="ctr"/>
                        </a:tabLst>
                      </a:pPr>
                      <a:r>
                        <a:rPr lang="pt-BR" sz="4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 H E F E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4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 Í D E R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75291"/>
                  </a:ext>
                </a:extLst>
              </a:tr>
              <a:tr h="6573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4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Manda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4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Aconselha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3363348"/>
                  </a:ext>
                </a:extLst>
              </a:tr>
              <a:tr h="6573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0013264"/>
                  </a:ext>
                </a:extLst>
              </a:tr>
              <a:tr h="6573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6365194"/>
                  </a:ext>
                </a:extLst>
              </a:tr>
              <a:tr h="6573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2184002"/>
                  </a:ext>
                </a:extLst>
              </a:tr>
              <a:tr h="6573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8557737"/>
                  </a:ext>
                </a:extLst>
              </a:tr>
              <a:tr h="6573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8616092"/>
                  </a:ext>
                </a:extLst>
              </a:tr>
            </a:tbl>
          </a:graphicData>
        </a:graphic>
      </p:graphicFrame>
      <p:sp>
        <p:nvSpPr>
          <p:cNvPr id="7" name="Retângulo 6"/>
          <p:cNvSpPr/>
          <p:nvPr/>
        </p:nvSpPr>
        <p:spPr>
          <a:xfrm>
            <a:off x="677850" y="1114304"/>
            <a:ext cx="10836300" cy="6588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pt-BR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DIFERENÇAS COMPORTAMENTAIS ENTRE CHEFE E LÍDER</a:t>
            </a:r>
            <a:endParaRPr lang="pt-B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8AC7F1A-6B22-41E3-AD22-9928C6B44B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7299" y="6128201"/>
            <a:ext cx="1004701" cy="72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631823"/>
      </p:ext>
    </p:extLst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9868112"/>
              </p:ext>
            </p:extLst>
          </p:nvPr>
        </p:nvGraphicFramePr>
        <p:xfrm>
          <a:off x="645352" y="1998429"/>
          <a:ext cx="10910543" cy="4601156"/>
        </p:xfrm>
        <a:graphic>
          <a:graphicData uri="http://schemas.openxmlformats.org/drawingml/2006/table">
            <a:tbl>
              <a:tblPr firstRow="1" firstCol="1" bandRow="1"/>
              <a:tblGrid>
                <a:gridCol w="5301408">
                  <a:extLst>
                    <a:ext uri="{9D8B030D-6E8A-4147-A177-3AD203B41FA5}">
                      <a16:colId xmlns:a16="http://schemas.microsoft.com/office/drawing/2014/main" val="876776912"/>
                    </a:ext>
                  </a:extLst>
                </a:gridCol>
                <a:gridCol w="5609135">
                  <a:extLst>
                    <a:ext uri="{9D8B030D-6E8A-4147-A177-3AD203B41FA5}">
                      <a16:colId xmlns:a16="http://schemas.microsoft.com/office/drawing/2014/main" val="1332875420"/>
                    </a:ext>
                  </a:extLst>
                </a:gridCol>
              </a:tblGrid>
              <a:tr h="6573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75615" algn="l"/>
                          <a:tab pos="1370965" algn="ctr"/>
                        </a:tabLst>
                      </a:pPr>
                      <a:r>
                        <a:rPr lang="pt-BR" sz="4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 H E F E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4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 Í D E R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75291"/>
                  </a:ext>
                </a:extLst>
              </a:tr>
              <a:tr h="6573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4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Manda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4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Aconselha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3363348"/>
                  </a:ext>
                </a:extLst>
              </a:tr>
              <a:tr h="6573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4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Inspira medo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0013264"/>
                  </a:ext>
                </a:extLst>
              </a:tr>
              <a:tr h="6573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6365194"/>
                  </a:ext>
                </a:extLst>
              </a:tr>
              <a:tr h="6573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2184002"/>
                  </a:ext>
                </a:extLst>
              </a:tr>
              <a:tr h="6573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8557737"/>
                  </a:ext>
                </a:extLst>
              </a:tr>
              <a:tr h="6573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8616092"/>
                  </a:ext>
                </a:extLst>
              </a:tr>
            </a:tbl>
          </a:graphicData>
        </a:graphic>
      </p:graphicFrame>
      <p:sp>
        <p:nvSpPr>
          <p:cNvPr id="7" name="Retângulo 6"/>
          <p:cNvSpPr/>
          <p:nvPr/>
        </p:nvSpPr>
        <p:spPr>
          <a:xfrm>
            <a:off x="677850" y="1114304"/>
            <a:ext cx="10836300" cy="6588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pt-BR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DIFERENÇAS COMPORTAMENTAIS ENTRE CHEFE E LÍDER</a:t>
            </a:r>
            <a:endParaRPr lang="pt-B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D278E1E-AC5B-4031-B315-126EA7C92C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7299" y="6128201"/>
            <a:ext cx="1004701" cy="72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40555"/>
      </p:ext>
    </p:extLst>
  </p:cSld>
  <p:clrMapOvr>
    <a:masterClrMapping/>
  </p:clrMapOvr>
  <p:transition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7438530"/>
              </p:ext>
            </p:extLst>
          </p:nvPr>
        </p:nvGraphicFramePr>
        <p:xfrm>
          <a:off x="645352" y="1998429"/>
          <a:ext cx="10910543" cy="4601156"/>
        </p:xfrm>
        <a:graphic>
          <a:graphicData uri="http://schemas.openxmlformats.org/drawingml/2006/table">
            <a:tbl>
              <a:tblPr firstRow="1" firstCol="1" bandRow="1"/>
              <a:tblGrid>
                <a:gridCol w="5301408">
                  <a:extLst>
                    <a:ext uri="{9D8B030D-6E8A-4147-A177-3AD203B41FA5}">
                      <a16:colId xmlns:a16="http://schemas.microsoft.com/office/drawing/2014/main" val="876776912"/>
                    </a:ext>
                  </a:extLst>
                </a:gridCol>
                <a:gridCol w="5609135">
                  <a:extLst>
                    <a:ext uri="{9D8B030D-6E8A-4147-A177-3AD203B41FA5}">
                      <a16:colId xmlns:a16="http://schemas.microsoft.com/office/drawing/2014/main" val="1332875420"/>
                    </a:ext>
                  </a:extLst>
                </a:gridCol>
              </a:tblGrid>
              <a:tr h="6573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75615" algn="l"/>
                          <a:tab pos="1370965" algn="ctr"/>
                        </a:tabLst>
                      </a:pPr>
                      <a:r>
                        <a:rPr lang="pt-BR" sz="4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 H E F E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4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 Í D E R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75291"/>
                  </a:ext>
                </a:extLst>
              </a:tr>
              <a:tr h="6573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4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Manda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4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Aconselha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3363348"/>
                  </a:ext>
                </a:extLst>
              </a:tr>
              <a:tr h="6573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4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Inspira medo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4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Inspira entusiasmo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0013264"/>
                  </a:ext>
                </a:extLst>
              </a:tr>
              <a:tr h="6573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6365194"/>
                  </a:ext>
                </a:extLst>
              </a:tr>
              <a:tr h="6573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2184002"/>
                  </a:ext>
                </a:extLst>
              </a:tr>
              <a:tr h="6573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8557737"/>
                  </a:ext>
                </a:extLst>
              </a:tr>
              <a:tr h="6573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8616092"/>
                  </a:ext>
                </a:extLst>
              </a:tr>
            </a:tbl>
          </a:graphicData>
        </a:graphic>
      </p:graphicFrame>
      <p:sp>
        <p:nvSpPr>
          <p:cNvPr id="7" name="Retângulo 6"/>
          <p:cNvSpPr/>
          <p:nvPr/>
        </p:nvSpPr>
        <p:spPr>
          <a:xfrm>
            <a:off x="677850" y="1114304"/>
            <a:ext cx="10836300" cy="6588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pt-BR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DIFERENÇAS COMPORTAMENTAIS ENTRE CHEFE E LÍDER</a:t>
            </a:r>
            <a:endParaRPr lang="pt-B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A32B171-5992-4490-8007-362AF90BF2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7299" y="6128201"/>
            <a:ext cx="1004701" cy="72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96477"/>
      </p:ext>
    </p:extLst>
  </p:cSld>
  <p:clrMapOvr>
    <a:masterClrMapping/>
  </p:clrMapOvr>
  <p:transition spd="med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3404005"/>
              </p:ext>
            </p:extLst>
          </p:nvPr>
        </p:nvGraphicFramePr>
        <p:xfrm>
          <a:off x="645352" y="1998429"/>
          <a:ext cx="10910543" cy="4601156"/>
        </p:xfrm>
        <a:graphic>
          <a:graphicData uri="http://schemas.openxmlformats.org/drawingml/2006/table">
            <a:tbl>
              <a:tblPr firstRow="1" firstCol="1" bandRow="1"/>
              <a:tblGrid>
                <a:gridCol w="5301408">
                  <a:extLst>
                    <a:ext uri="{9D8B030D-6E8A-4147-A177-3AD203B41FA5}">
                      <a16:colId xmlns:a16="http://schemas.microsoft.com/office/drawing/2014/main" val="876776912"/>
                    </a:ext>
                  </a:extLst>
                </a:gridCol>
                <a:gridCol w="5609135">
                  <a:extLst>
                    <a:ext uri="{9D8B030D-6E8A-4147-A177-3AD203B41FA5}">
                      <a16:colId xmlns:a16="http://schemas.microsoft.com/office/drawing/2014/main" val="1332875420"/>
                    </a:ext>
                  </a:extLst>
                </a:gridCol>
              </a:tblGrid>
              <a:tr h="6573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75615" algn="l"/>
                          <a:tab pos="1370965" algn="ctr"/>
                        </a:tabLst>
                      </a:pPr>
                      <a:r>
                        <a:rPr lang="pt-BR" sz="4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 H E F E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4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 Í D E R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75291"/>
                  </a:ext>
                </a:extLst>
              </a:tr>
              <a:tr h="6573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4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Manda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4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Aconselha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3363348"/>
                  </a:ext>
                </a:extLst>
              </a:tr>
              <a:tr h="6573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4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Inspira medo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4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Inspira entusiasmo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0013264"/>
                  </a:ext>
                </a:extLst>
              </a:tr>
              <a:tr h="6573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4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Diz: “EU”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6365194"/>
                  </a:ext>
                </a:extLst>
              </a:tr>
              <a:tr h="6573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2184002"/>
                  </a:ext>
                </a:extLst>
              </a:tr>
              <a:tr h="6573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8557737"/>
                  </a:ext>
                </a:extLst>
              </a:tr>
              <a:tr h="6573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8616092"/>
                  </a:ext>
                </a:extLst>
              </a:tr>
            </a:tbl>
          </a:graphicData>
        </a:graphic>
      </p:graphicFrame>
      <p:sp>
        <p:nvSpPr>
          <p:cNvPr id="7" name="Retângulo 6"/>
          <p:cNvSpPr/>
          <p:nvPr/>
        </p:nvSpPr>
        <p:spPr>
          <a:xfrm>
            <a:off x="677850" y="1114304"/>
            <a:ext cx="10836300" cy="6588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pt-BR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DIFERENÇAS COMPORTAMENTAIS ENTRE CHEFE E LÍDER</a:t>
            </a:r>
            <a:endParaRPr lang="pt-B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7796589-D35B-4D17-85FE-72003F868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7299" y="6128201"/>
            <a:ext cx="1004701" cy="72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256228"/>
      </p:ext>
    </p:extLst>
  </p:cSld>
  <p:clrMapOvr>
    <a:masterClrMapping/>
  </p:clrMapOvr>
  <p:transition spd="med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0302320"/>
              </p:ext>
            </p:extLst>
          </p:nvPr>
        </p:nvGraphicFramePr>
        <p:xfrm>
          <a:off x="645352" y="1998429"/>
          <a:ext cx="10910543" cy="4601156"/>
        </p:xfrm>
        <a:graphic>
          <a:graphicData uri="http://schemas.openxmlformats.org/drawingml/2006/table">
            <a:tbl>
              <a:tblPr firstRow="1" firstCol="1" bandRow="1"/>
              <a:tblGrid>
                <a:gridCol w="5301408">
                  <a:extLst>
                    <a:ext uri="{9D8B030D-6E8A-4147-A177-3AD203B41FA5}">
                      <a16:colId xmlns:a16="http://schemas.microsoft.com/office/drawing/2014/main" val="876776912"/>
                    </a:ext>
                  </a:extLst>
                </a:gridCol>
                <a:gridCol w="5609135">
                  <a:extLst>
                    <a:ext uri="{9D8B030D-6E8A-4147-A177-3AD203B41FA5}">
                      <a16:colId xmlns:a16="http://schemas.microsoft.com/office/drawing/2014/main" val="1332875420"/>
                    </a:ext>
                  </a:extLst>
                </a:gridCol>
              </a:tblGrid>
              <a:tr h="6573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75615" algn="l"/>
                          <a:tab pos="1370965" algn="ctr"/>
                        </a:tabLst>
                      </a:pPr>
                      <a:r>
                        <a:rPr lang="pt-BR" sz="4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 H E F E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4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 Í D E R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75291"/>
                  </a:ext>
                </a:extLst>
              </a:tr>
              <a:tr h="6573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4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Manda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4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Aconselha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3363348"/>
                  </a:ext>
                </a:extLst>
              </a:tr>
              <a:tr h="6573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4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Inspira medo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4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Inspira entusiasmo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0013264"/>
                  </a:ext>
                </a:extLst>
              </a:tr>
              <a:tr h="6573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4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Diz: “EU”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4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Diz: “NÓS”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6365194"/>
                  </a:ext>
                </a:extLst>
              </a:tr>
              <a:tr h="6573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2184002"/>
                  </a:ext>
                </a:extLst>
              </a:tr>
              <a:tr h="6573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8557737"/>
                  </a:ext>
                </a:extLst>
              </a:tr>
              <a:tr h="6573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8616092"/>
                  </a:ext>
                </a:extLst>
              </a:tr>
            </a:tbl>
          </a:graphicData>
        </a:graphic>
      </p:graphicFrame>
      <p:sp>
        <p:nvSpPr>
          <p:cNvPr id="7" name="Retângulo 6"/>
          <p:cNvSpPr/>
          <p:nvPr/>
        </p:nvSpPr>
        <p:spPr>
          <a:xfrm>
            <a:off x="677850" y="1114304"/>
            <a:ext cx="10836300" cy="6588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pt-BR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DIFERENÇAS COMPORTAMENTAIS ENTRE CHEFE E LÍDER</a:t>
            </a:r>
            <a:endParaRPr lang="pt-B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8843D4F-E7B1-44E2-9956-ED9BE7B90F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7299" y="6128201"/>
            <a:ext cx="1004701" cy="72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400487"/>
      </p:ext>
    </p:extLst>
  </p:cSld>
  <p:clrMapOvr>
    <a:masterClrMapping/>
  </p:clrMapOvr>
  <p:transition spd="med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623605"/>
              </p:ext>
            </p:extLst>
          </p:nvPr>
        </p:nvGraphicFramePr>
        <p:xfrm>
          <a:off x="645352" y="1998429"/>
          <a:ext cx="10910543" cy="4601156"/>
        </p:xfrm>
        <a:graphic>
          <a:graphicData uri="http://schemas.openxmlformats.org/drawingml/2006/table">
            <a:tbl>
              <a:tblPr firstRow="1" firstCol="1" bandRow="1"/>
              <a:tblGrid>
                <a:gridCol w="5301408">
                  <a:extLst>
                    <a:ext uri="{9D8B030D-6E8A-4147-A177-3AD203B41FA5}">
                      <a16:colId xmlns:a16="http://schemas.microsoft.com/office/drawing/2014/main" val="876776912"/>
                    </a:ext>
                  </a:extLst>
                </a:gridCol>
                <a:gridCol w="5609135">
                  <a:extLst>
                    <a:ext uri="{9D8B030D-6E8A-4147-A177-3AD203B41FA5}">
                      <a16:colId xmlns:a16="http://schemas.microsoft.com/office/drawing/2014/main" val="1332875420"/>
                    </a:ext>
                  </a:extLst>
                </a:gridCol>
              </a:tblGrid>
              <a:tr h="6573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75615" algn="l"/>
                          <a:tab pos="1370965" algn="ctr"/>
                        </a:tabLst>
                      </a:pPr>
                      <a:r>
                        <a:rPr lang="pt-BR" sz="4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 H E F E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4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 Í D E R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75291"/>
                  </a:ext>
                </a:extLst>
              </a:tr>
              <a:tr h="6573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4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Manda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4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Aconselha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3363348"/>
                  </a:ext>
                </a:extLst>
              </a:tr>
              <a:tr h="6573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4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Inspira medo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4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Inspira entusiasmo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0013264"/>
                  </a:ext>
                </a:extLst>
              </a:tr>
              <a:tr h="6573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4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Diz: “EU”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4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Diz: “NÓS”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6365194"/>
                  </a:ext>
                </a:extLst>
              </a:tr>
              <a:tr h="6573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4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Importa-se com coisas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2184002"/>
                  </a:ext>
                </a:extLst>
              </a:tr>
              <a:tr h="6573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8557737"/>
                  </a:ext>
                </a:extLst>
              </a:tr>
              <a:tr h="6573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8616092"/>
                  </a:ext>
                </a:extLst>
              </a:tr>
            </a:tbl>
          </a:graphicData>
        </a:graphic>
      </p:graphicFrame>
      <p:sp>
        <p:nvSpPr>
          <p:cNvPr id="7" name="Retângulo 6"/>
          <p:cNvSpPr/>
          <p:nvPr/>
        </p:nvSpPr>
        <p:spPr>
          <a:xfrm>
            <a:off x="677850" y="1114304"/>
            <a:ext cx="10836300" cy="6588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pt-BR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DIFERENÇAS COMPORTAMENTAIS ENTRE CHEFE E LÍDER</a:t>
            </a:r>
            <a:endParaRPr lang="pt-B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7087BC2-F31E-440F-88E8-67FA33449E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7299" y="6128201"/>
            <a:ext cx="1004701" cy="72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31103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818586" y="353408"/>
            <a:ext cx="519473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sz="4000" b="1" dirty="0">
              <a:solidFill>
                <a:srgbClr val="002060"/>
              </a:solidFill>
              <a:latin typeface="Verdana" panose="020B0604030504040204" pitchFamily="34" charset="0"/>
            </a:endParaRPr>
          </a:p>
          <a:p>
            <a:pPr algn="ctr"/>
            <a:r>
              <a:rPr lang="pt-BR" sz="4000" b="1" dirty="0">
                <a:solidFill>
                  <a:srgbClr val="002060"/>
                </a:solidFill>
                <a:latin typeface="Verdana" panose="020B0604030504040204" pitchFamily="34" charset="0"/>
              </a:rPr>
              <a:t>Prevenção e Resolução Pacífica de Conflitos no Ambiente Organizacional</a:t>
            </a:r>
          </a:p>
        </p:txBody>
      </p:sp>
      <p:pic>
        <p:nvPicPr>
          <p:cNvPr id="1026" name="Picture 2" descr="Resultado de imagem para acor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2" y="1109536"/>
            <a:ext cx="6692348" cy="5748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/>
          <p:cNvSpPr/>
          <p:nvPr/>
        </p:nvSpPr>
        <p:spPr>
          <a:xfrm>
            <a:off x="6247820" y="5215928"/>
            <a:ext cx="59441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sz="2800" b="1" dirty="0">
              <a:solidFill>
                <a:srgbClr val="002060"/>
              </a:solidFill>
              <a:latin typeface="Verdana" panose="020B0604030504040204" pitchFamily="34" charset="0"/>
            </a:endParaRPr>
          </a:p>
          <a:p>
            <a:pPr algn="ctr"/>
            <a:endParaRPr lang="pt-BR" sz="1400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C215AF8-AE19-4C53-AB0B-31078F60EE80}"/>
              </a:ext>
            </a:extLst>
          </p:cNvPr>
          <p:cNvSpPr/>
          <p:nvPr/>
        </p:nvSpPr>
        <p:spPr>
          <a:xfrm>
            <a:off x="7269877" y="4896441"/>
            <a:ext cx="45510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sz="20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pt-BR" sz="2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Palestra específica para a Regional da CGU na BA</a:t>
            </a:r>
            <a:endParaRPr lang="pt-BR" sz="26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99B7026B-F5EA-438C-AE35-09A17FF289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7299" y="6128201"/>
            <a:ext cx="1004701" cy="72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39389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6542232"/>
              </p:ext>
            </p:extLst>
          </p:nvPr>
        </p:nvGraphicFramePr>
        <p:xfrm>
          <a:off x="627596" y="1998429"/>
          <a:ext cx="10910543" cy="4601156"/>
        </p:xfrm>
        <a:graphic>
          <a:graphicData uri="http://schemas.openxmlformats.org/drawingml/2006/table">
            <a:tbl>
              <a:tblPr firstRow="1" firstCol="1" bandRow="1"/>
              <a:tblGrid>
                <a:gridCol w="5301408">
                  <a:extLst>
                    <a:ext uri="{9D8B030D-6E8A-4147-A177-3AD203B41FA5}">
                      <a16:colId xmlns:a16="http://schemas.microsoft.com/office/drawing/2014/main" val="876776912"/>
                    </a:ext>
                  </a:extLst>
                </a:gridCol>
                <a:gridCol w="5609135">
                  <a:extLst>
                    <a:ext uri="{9D8B030D-6E8A-4147-A177-3AD203B41FA5}">
                      <a16:colId xmlns:a16="http://schemas.microsoft.com/office/drawing/2014/main" val="1332875420"/>
                    </a:ext>
                  </a:extLst>
                </a:gridCol>
              </a:tblGrid>
              <a:tr h="6573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75615" algn="l"/>
                          <a:tab pos="1370965" algn="ctr"/>
                        </a:tabLst>
                      </a:pPr>
                      <a:r>
                        <a:rPr lang="pt-BR" sz="4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 H E F E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4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 Í D E R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75291"/>
                  </a:ext>
                </a:extLst>
              </a:tr>
              <a:tr h="6573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4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Manda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4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Aconselha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3363348"/>
                  </a:ext>
                </a:extLst>
              </a:tr>
              <a:tr h="6573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4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Inspira medo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4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Inspira entusiasmo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0013264"/>
                  </a:ext>
                </a:extLst>
              </a:tr>
              <a:tr h="6573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4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Diz: “EU”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4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Diz: “NÓS”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6365194"/>
                  </a:ext>
                </a:extLst>
              </a:tr>
              <a:tr h="6573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4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Importa-se com coisas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4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Importa-se com pessoas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2184002"/>
                  </a:ext>
                </a:extLst>
              </a:tr>
              <a:tr h="6573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8557737"/>
                  </a:ext>
                </a:extLst>
              </a:tr>
              <a:tr h="6573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8616092"/>
                  </a:ext>
                </a:extLst>
              </a:tr>
            </a:tbl>
          </a:graphicData>
        </a:graphic>
      </p:graphicFrame>
      <p:sp>
        <p:nvSpPr>
          <p:cNvPr id="7" name="Retângulo 6"/>
          <p:cNvSpPr/>
          <p:nvPr/>
        </p:nvSpPr>
        <p:spPr>
          <a:xfrm>
            <a:off x="677850" y="1114304"/>
            <a:ext cx="10836300" cy="6588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pt-BR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DIFERENÇAS COMPORTAMENTAIS ENTRE CHEFE E LÍDER</a:t>
            </a:r>
            <a:endParaRPr lang="pt-B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59A9BC0-D24B-4DCB-A1DE-9D1672846B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7299" y="6128201"/>
            <a:ext cx="1004701" cy="72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063702"/>
      </p:ext>
    </p:extLst>
  </p:cSld>
  <p:clrMapOvr>
    <a:masterClrMapping/>
  </p:clrMapOvr>
  <p:transition spd="med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7406197"/>
              </p:ext>
            </p:extLst>
          </p:nvPr>
        </p:nvGraphicFramePr>
        <p:xfrm>
          <a:off x="645352" y="1998429"/>
          <a:ext cx="10910543" cy="4601156"/>
        </p:xfrm>
        <a:graphic>
          <a:graphicData uri="http://schemas.openxmlformats.org/drawingml/2006/table">
            <a:tbl>
              <a:tblPr firstRow="1" firstCol="1" bandRow="1"/>
              <a:tblGrid>
                <a:gridCol w="5301408">
                  <a:extLst>
                    <a:ext uri="{9D8B030D-6E8A-4147-A177-3AD203B41FA5}">
                      <a16:colId xmlns:a16="http://schemas.microsoft.com/office/drawing/2014/main" val="876776912"/>
                    </a:ext>
                  </a:extLst>
                </a:gridCol>
                <a:gridCol w="5609135">
                  <a:extLst>
                    <a:ext uri="{9D8B030D-6E8A-4147-A177-3AD203B41FA5}">
                      <a16:colId xmlns:a16="http://schemas.microsoft.com/office/drawing/2014/main" val="1332875420"/>
                    </a:ext>
                  </a:extLst>
                </a:gridCol>
              </a:tblGrid>
              <a:tr h="6573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75615" algn="l"/>
                          <a:tab pos="1370965" algn="ctr"/>
                        </a:tabLst>
                      </a:pPr>
                      <a:r>
                        <a:rPr lang="pt-BR" sz="4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 H E F E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4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 Í D E R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75291"/>
                  </a:ext>
                </a:extLst>
              </a:tr>
              <a:tr h="6573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4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Manda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4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Aconselha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3363348"/>
                  </a:ext>
                </a:extLst>
              </a:tr>
              <a:tr h="6573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4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Inspira medo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4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Inspira entusiasmo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0013264"/>
                  </a:ext>
                </a:extLst>
              </a:tr>
              <a:tr h="6573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4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Diz: “EU”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4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Diz: “NÓS”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6365194"/>
                  </a:ext>
                </a:extLst>
              </a:tr>
              <a:tr h="6573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4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Importa-se com coisas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4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Importa-se com pessoas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2184002"/>
                  </a:ext>
                </a:extLst>
              </a:tr>
              <a:tr h="6573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4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Colhe os louros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8557737"/>
                  </a:ext>
                </a:extLst>
              </a:tr>
              <a:tr h="6573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8616092"/>
                  </a:ext>
                </a:extLst>
              </a:tr>
            </a:tbl>
          </a:graphicData>
        </a:graphic>
      </p:graphicFrame>
      <p:sp>
        <p:nvSpPr>
          <p:cNvPr id="7" name="Retângulo 6"/>
          <p:cNvSpPr/>
          <p:nvPr/>
        </p:nvSpPr>
        <p:spPr>
          <a:xfrm>
            <a:off x="677850" y="1114304"/>
            <a:ext cx="10836300" cy="6588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pt-BR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DIFERENÇAS COMPORTAMENTAIS ENTRE CHEFE E LÍDER</a:t>
            </a:r>
            <a:endParaRPr lang="pt-B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E54570C-592B-4F58-88B5-FE619B5CE7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7299" y="6128201"/>
            <a:ext cx="1004701" cy="72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670082"/>
      </p:ext>
    </p:extLst>
  </p:cSld>
  <p:clrMapOvr>
    <a:masterClrMapping/>
  </p:clrMapOvr>
  <p:transition spd="med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1811667"/>
              </p:ext>
            </p:extLst>
          </p:nvPr>
        </p:nvGraphicFramePr>
        <p:xfrm>
          <a:off x="645352" y="1998429"/>
          <a:ext cx="10910543" cy="4601156"/>
        </p:xfrm>
        <a:graphic>
          <a:graphicData uri="http://schemas.openxmlformats.org/drawingml/2006/table">
            <a:tbl>
              <a:tblPr firstRow="1" firstCol="1" bandRow="1"/>
              <a:tblGrid>
                <a:gridCol w="5301408">
                  <a:extLst>
                    <a:ext uri="{9D8B030D-6E8A-4147-A177-3AD203B41FA5}">
                      <a16:colId xmlns:a16="http://schemas.microsoft.com/office/drawing/2014/main" val="876776912"/>
                    </a:ext>
                  </a:extLst>
                </a:gridCol>
                <a:gridCol w="5609135">
                  <a:extLst>
                    <a:ext uri="{9D8B030D-6E8A-4147-A177-3AD203B41FA5}">
                      <a16:colId xmlns:a16="http://schemas.microsoft.com/office/drawing/2014/main" val="1332875420"/>
                    </a:ext>
                  </a:extLst>
                </a:gridCol>
              </a:tblGrid>
              <a:tr h="6573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75615" algn="l"/>
                          <a:tab pos="1370965" algn="ctr"/>
                        </a:tabLst>
                      </a:pPr>
                      <a:r>
                        <a:rPr lang="pt-BR" sz="4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 H E F E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4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 Í D E R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75291"/>
                  </a:ext>
                </a:extLst>
              </a:tr>
              <a:tr h="6573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4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Manda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4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Aconselha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3363348"/>
                  </a:ext>
                </a:extLst>
              </a:tr>
              <a:tr h="6573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4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Inspira medo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4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Inspira entusiasmo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0013264"/>
                  </a:ext>
                </a:extLst>
              </a:tr>
              <a:tr h="6573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4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Diz: “EU”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4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Diz: “NÓS”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6365194"/>
                  </a:ext>
                </a:extLst>
              </a:tr>
              <a:tr h="6573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4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Importa-se com coisas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4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Importa-se com pessoas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2184002"/>
                  </a:ext>
                </a:extLst>
              </a:tr>
              <a:tr h="6573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4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Colhe os louros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4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Distribui os louros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8557737"/>
                  </a:ext>
                </a:extLst>
              </a:tr>
              <a:tr h="6573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8616092"/>
                  </a:ext>
                </a:extLst>
              </a:tr>
            </a:tbl>
          </a:graphicData>
        </a:graphic>
      </p:graphicFrame>
      <p:sp>
        <p:nvSpPr>
          <p:cNvPr id="7" name="Retângulo 6"/>
          <p:cNvSpPr/>
          <p:nvPr/>
        </p:nvSpPr>
        <p:spPr>
          <a:xfrm>
            <a:off x="677850" y="1114304"/>
            <a:ext cx="10836300" cy="6588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pt-BR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DIFERENÇAS COMPORTAMENTAIS ENTRE CHEFE E LÍDER</a:t>
            </a:r>
            <a:endParaRPr lang="pt-B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45B7EFD-8119-4E48-B871-962B468E6A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7299" y="6128201"/>
            <a:ext cx="1004701" cy="72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779592"/>
      </p:ext>
    </p:extLst>
  </p:cSld>
  <p:clrMapOvr>
    <a:masterClrMapping/>
  </p:clrMapOvr>
  <p:transition spd="med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5135542"/>
              </p:ext>
            </p:extLst>
          </p:nvPr>
        </p:nvGraphicFramePr>
        <p:xfrm>
          <a:off x="645352" y="1998429"/>
          <a:ext cx="10910543" cy="4601156"/>
        </p:xfrm>
        <a:graphic>
          <a:graphicData uri="http://schemas.openxmlformats.org/drawingml/2006/table">
            <a:tbl>
              <a:tblPr firstRow="1" firstCol="1" bandRow="1"/>
              <a:tblGrid>
                <a:gridCol w="5301408">
                  <a:extLst>
                    <a:ext uri="{9D8B030D-6E8A-4147-A177-3AD203B41FA5}">
                      <a16:colId xmlns:a16="http://schemas.microsoft.com/office/drawing/2014/main" val="876776912"/>
                    </a:ext>
                  </a:extLst>
                </a:gridCol>
                <a:gridCol w="5609135">
                  <a:extLst>
                    <a:ext uri="{9D8B030D-6E8A-4147-A177-3AD203B41FA5}">
                      <a16:colId xmlns:a16="http://schemas.microsoft.com/office/drawing/2014/main" val="1332875420"/>
                    </a:ext>
                  </a:extLst>
                </a:gridCol>
              </a:tblGrid>
              <a:tr h="6573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75615" algn="l"/>
                          <a:tab pos="1370965" algn="ctr"/>
                        </a:tabLst>
                      </a:pPr>
                      <a:r>
                        <a:rPr lang="pt-BR" sz="4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 H E F E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4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 Í D E R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75291"/>
                  </a:ext>
                </a:extLst>
              </a:tr>
              <a:tr h="6573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4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Manda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4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Aconselha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3363348"/>
                  </a:ext>
                </a:extLst>
              </a:tr>
              <a:tr h="6573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4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Inspira medo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4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Inspira entusiasmo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0013264"/>
                  </a:ext>
                </a:extLst>
              </a:tr>
              <a:tr h="6573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4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Diz: “EU”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4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Diz: “NÓS”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6365194"/>
                  </a:ext>
                </a:extLst>
              </a:tr>
              <a:tr h="6573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4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Importa-se com coisas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4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Importa-se com pessoas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2184002"/>
                  </a:ext>
                </a:extLst>
              </a:tr>
              <a:tr h="6573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4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Colhe os louros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4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Distribui os louros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8557737"/>
                  </a:ext>
                </a:extLst>
              </a:tr>
              <a:tr h="6573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4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Enxerga o hoje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8616092"/>
                  </a:ext>
                </a:extLst>
              </a:tr>
            </a:tbl>
          </a:graphicData>
        </a:graphic>
      </p:graphicFrame>
      <p:sp>
        <p:nvSpPr>
          <p:cNvPr id="7" name="Retângulo 6"/>
          <p:cNvSpPr/>
          <p:nvPr/>
        </p:nvSpPr>
        <p:spPr>
          <a:xfrm>
            <a:off x="677850" y="1114304"/>
            <a:ext cx="10836300" cy="6588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pt-BR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DIFERENÇAS COMPORTAMENTAIS ENTRE CHEFE E LÍDER</a:t>
            </a:r>
            <a:endParaRPr lang="pt-B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5885E54-ACCE-436D-B28C-8D8A309DE6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7299" y="6128201"/>
            <a:ext cx="1004701" cy="72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692012"/>
      </p:ext>
    </p:extLst>
  </p:cSld>
  <p:clrMapOvr>
    <a:masterClrMapping/>
  </p:clrMapOvr>
  <p:transition spd="med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5168055"/>
              </p:ext>
            </p:extLst>
          </p:nvPr>
        </p:nvGraphicFramePr>
        <p:xfrm>
          <a:off x="645352" y="1998429"/>
          <a:ext cx="10910543" cy="4601156"/>
        </p:xfrm>
        <a:graphic>
          <a:graphicData uri="http://schemas.openxmlformats.org/drawingml/2006/table">
            <a:tbl>
              <a:tblPr firstRow="1" firstCol="1" bandRow="1"/>
              <a:tblGrid>
                <a:gridCol w="5301408">
                  <a:extLst>
                    <a:ext uri="{9D8B030D-6E8A-4147-A177-3AD203B41FA5}">
                      <a16:colId xmlns:a16="http://schemas.microsoft.com/office/drawing/2014/main" val="876776912"/>
                    </a:ext>
                  </a:extLst>
                </a:gridCol>
                <a:gridCol w="5609135">
                  <a:extLst>
                    <a:ext uri="{9D8B030D-6E8A-4147-A177-3AD203B41FA5}">
                      <a16:colId xmlns:a16="http://schemas.microsoft.com/office/drawing/2014/main" val="1332875420"/>
                    </a:ext>
                  </a:extLst>
                </a:gridCol>
              </a:tblGrid>
              <a:tr h="6573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75615" algn="l"/>
                          <a:tab pos="1370965" algn="ctr"/>
                        </a:tabLst>
                      </a:pPr>
                      <a:r>
                        <a:rPr lang="pt-BR" sz="4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 H E F E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4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 Í D E R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75291"/>
                  </a:ext>
                </a:extLst>
              </a:tr>
              <a:tr h="6573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4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Manda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4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Aconselha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3363348"/>
                  </a:ext>
                </a:extLst>
              </a:tr>
              <a:tr h="6573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4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Inspira medo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4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Inspira entusiasmo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0013264"/>
                  </a:ext>
                </a:extLst>
              </a:tr>
              <a:tr h="6573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4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Diz: “EU”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4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Diz: “NÓS”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6365194"/>
                  </a:ext>
                </a:extLst>
              </a:tr>
              <a:tr h="6573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4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Importa-se com coisas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4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Importa-se com pessoas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2184002"/>
                  </a:ext>
                </a:extLst>
              </a:tr>
              <a:tr h="6573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4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Colhe os louros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4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Distribui os louros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8557737"/>
                  </a:ext>
                </a:extLst>
              </a:tr>
              <a:tr h="6573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4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Enxerga o hoje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4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Contempla o amanhã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8616092"/>
                  </a:ext>
                </a:extLst>
              </a:tr>
            </a:tbl>
          </a:graphicData>
        </a:graphic>
      </p:graphicFrame>
      <p:sp>
        <p:nvSpPr>
          <p:cNvPr id="7" name="Retângulo 6"/>
          <p:cNvSpPr/>
          <p:nvPr/>
        </p:nvSpPr>
        <p:spPr>
          <a:xfrm>
            <a:off x="677850" y="1114304"/>
            <a:ext cx="10836300" cy="6588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pt-BR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DIFERENÇAS COMPORTAMENTAIS ENTRE CHEFE E LÍDER</a:t>
            </a:r>
            <a:endParaRPr lang="pt-B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45F80DC-26D9-4152-BDA6-A3A56D4CF4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7299" y="6128201"/>
            <a:ext cx="1004701" cy="72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706953"/>
      </p:ext>
    </p:extLst>
  </p:cSld>
  <p:clrMapOvr>
    <a:masterClrMapping/>
  </p:clrMapOvr>
  <p:transition spd="med"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5"/>
          <p:cNvSpPr txBox="1">
            <a:spLocks noChangeArrowheads="1"/>
          </p:cNvSpPr>
          <p:nvPr/>
        </p:nvSpPr>
        <p:spPr bwMode="auto">
          <a:xfrm>
            <a:off x="2293939" y="2565401"/>
            <a:ext cx="7488237" cy="14763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85750" indent="-285750" algn="just">
              <a:buFontTx/>
              <a:buChar char="-"/>
              <a:defRPr/>
            </a:pPr>
            <a:endParaRPr lang="pt-BR" dirty="0">
              <a:ea typeface="MS PGothic" pitchFamily="34" charset="-128"/>
            </a:endParaRPr>
          </a:p>
          <a:p>
            <a:pPr algn="just">
              <a:defRPr/>
            </a:pPr>
            <a:endParaRPr lang="pt-BR" dirty="0">
              <a:ea typeface="MS PGothic" pitchFamily="34" charset="-128"/>
            </a:endParaRPr>
          </a:p>
          <a:p>
            <a:pPr algn="just" eaLnBrk="1" hangingPunct="1">
              <a:lnSpc>
                <a:spcPct val="150000"/>
              </a:lnSpc>
              <a:defRPr/>
            </a:pPr>
            <a:endParaRPr lang="pt-BR" dirty="0">
              <a:ea typeface="MS PGothic" pitchFamily="34" charset="-128"/>
            </a:endParaRPr>
          </a:p>
          <a:p>
            <a:pPr algn="just" eaLnBrk="1" hangingPunct="1">
              <a:lnSpc>
                <a:spcPct val="150000"/>
              </a:lnSpc>
              <a:defRPr/>
            </a:pPr>
            <a:endParaRPr lang="pt-BR" altLang="pt-BR" dirty="0">
              <a:ea typeface="MS PGothic" pitchFamily="34" charset="-128"/>
              <a:sym typeface="Wingdings" pitchFamily="2" charset="2"/>
            </a:endParaRPr>
          </a:p>
        </p:txBody>
      </p:sp>
      <p:sp>
        <p:nvSpPr>
          <p:cNvPr id="4" name="Retângulo 5"/>
          <p:cNvSpPr>
            <a:spLocks noChangeArrowheads="1"/>
          </p:cNvSpPr>
          <p:nvPr/>
        </p:nvSpPr>
        <p:spPr bwMode="auto">
          <a:xfrm>
            <a:off x="2495550" y="2828926"/>
            <a:ext cx="7488238" cy="9239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  <a:buFontTx/>
              <a:buChar char="-"/>
              <a:defRPr/>
            </a:pPr>
            <a:endParaRPr lang="pt-BR" altLang="pt-BR" dirty="0">
              <a:ea typeface="MS PGothic" pitchFamily="34" charset="-128"/>
            </a:endParaRPr>
          </a:p>
          <a:p>
            <a:pPr marL="0" indent="0" eaLnBrk="1" hangingPunct="1">
              <a:lnSpc>
                <a:spcPct val="150000"/>
              </a:lnSpc>
              <a:defRPr/>
            </a:pPr>
            <a:r>
              <a:rPr lang="pt-BR" altLang="pt-BR" dirty="0">
                <a:ea typeface="MS PGothic" pitchFamily="34" charset="-128"/>
              </a:rPr>
              <a:t> </a:t>
            </a:r>
          </a:p>
        </p:txBody>
      </p:sp>
      <p:sp>
        <p:nvSpPr>
          <p:cNvPr id="2" name="Retângulo 1"/>
          <p:cNvSpPr/>
          <p:nvPr/>
        </p:nvSpPr>
        <p:spPr>
          <a:xfrm>
            <a:off x="727094" y="1157769"/>
            <a:ext cx="101393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pt-BR" sz="2000" b="1" dirty="0">
              <a:solidFill>
                <a:srgbClr val="002060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pt-BR" sz="2000" b="1" dirty="0">
                <a:solidFill>
                  <a:srgbClr val="00206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                                </a:t>
            </a:r>
          </a:p>
          <a:p>
            <a:pPr algn="just">
              <a:lnSpc>
                <a:spcPct val="150000"/>
              </a:lnSpc>
            </a:pPr>
            <a:endParaRPr lang="pt-BR" sz="2000" b="1" dirty="0">
              <a:solidFill>
                <a:srgbClr val="002060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pt-BR" sz="2000" dirty="0"/>
          </a:p>
        </p:txBody>
      </p:sp>
      <p:sp>
        <p:nvSpPr>
          <p:cNvPr id="3" name="Retângulo 2"/>
          <p:cNvSpPr/>
          <p:nvPr/>
        </p:nvSpPr>
        <p:spPr>
          <a:xfrm>
            <a:off x="0" y="1648809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rgbClr val="00206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CONFLITO... O que é?</a:t>
            </a:r>
            <a:endParaRPr lang="pt-BR" sz="2800" dirty="0"/>
          </a:p>
        </p:txBody>
      </p:sp>
      <p:pic>
        <p:nvPicPr>
          <p:cNvPr id="3074" name="Picture 2" descr="Resultado de imagem para cabo de guerra">
            <a:extLst>
              <a:ext uri="{FF2B5EF4-FFF2-40B4-BE49-F238E27FC236}">
                <a16:creationId xmlns:a16="http://schemas.microsoft.com/office/drawing/2014/main" id="{F2316CAB-CAC0-4046-A6C0-F2F030A84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60545"/>
            <a:ext cx="12192000" cy="4638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58FD2DB6-CAE7-47DC-994C-F91002E403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7299" y="6128201"/>
            <a:ext cx="1004701" cy="72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061481"/>
      </p:ext>
    </p:extLst>
  </p:cSld>
  <p:clrMapOvr>
    <a:masterClrMapping/>
  </p:clrMapOvr>
  <p:transition spd="med"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5"/>
          <p:cNvSpPr>
            <a:spLocks noChangeArrowheads="1"/>
          </p:cNvSpPr>
          <p:nvPr/>
        </p:nvSpPr>
        <p:spPr bwMode="auto">
          <a:xfrm>
            <a:off x="2495550" y="2828926"/>
            <a:ext cx="7488238" cy="9239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  <a:buFontTx/>
              <a:buChar char="-"/>
              <a:defRPr/>
            </a:pPr>
            <a:endParaRPr lang="pt-BR" altLang="pt-BR" dirty="0">
              <a:ea typeface="MS PGothic" pitchFamily="34" charset="-128"/>
            </a:endParaRPr>
          </a:p>
          <a:p>
            <a:pPr marL="0" indent="0" eaLnBrk="1" hangingPunct="1">
              <a:lnSpc>
                <a:spcPct val="150000"/>
              </a:lnSpc>
              <a:defRPr/>
            </a:pPr>
            <a:r>
              <a:rPr lang="pt-BR" altLang="pt-BR" dirty="0">
                <a:ea typeface="MS PGothic" pitchFamily="34" charset="-128"/>
              </a:rPr>
              <a:t> </a:t>
            </a:r>
          </a:p>
        </p:txBody>
      </p:sp>
      <p:sp>
        <p:nvSpPr>
          <p:cNvPr id="6" name="Retângulo 5"/>
          <p:cNvSpPr/>
          <p:nvPr/>
        </p:nvSpPr>
        <p:spPr>
          <a:xfrm>
            <a:off x="204537" y="1103936"/>
            <a:ext cx="11742821" cy="12978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800" b="1" dirty="0">
                <a:solidFill>
                  <a:srgbClr val="00206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“CONFLITO”, conforme o</a:t>
            </a:r>
          </a:p>
          <a:p>
            <a:pPr algn="ctr">
              <a:lnSpc>
                <a:spcPct val="150000"/>
              </a:lnSpc>
            </a:pPr>
            <a:r>
              <a:rPr lang="pt-BR" sz="2800" b="1" dirty="0">
                <a:solidFill>
                  <a:srgbClr val="00206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Dicionário Online de Português:</a:t>
            </a:r>
          </a:p>
        </p:txBody>
      </p:sp>
      <p:sp>
        <p:nvSpPr>
          <p:cNvPr id="8" name="Retângulo 7"/>
          <p:cNvSpPr/>
          <p:nvPr/>
        </p:nvSpPr>
        <p:spPr>
          <a:xfrm>
            <a:off x="296780" y="2784377"/>
            <a:ext cx="11742821" cy="12978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800" b="1" dirty="0">
                <a:solidFill>
                  <a:srgbClr val="00206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divergência; ausência de concordância ou entendimento; oposição de interesses e de opiniões;</a:t>
            </a:r>
          </a:p>
        </p:txBody>
      </p:sp>
      <p:sp>
        <p:nvSpPr>
          <p:cNvPr id="9" name="Retângulo 8"/>
          <p:cNvSpPr/>
          <p:nvPr/>
        </p:nvSpPr>
        <p:spPr>
          <a:xfrm>
            <a:off x="292764" y="4368551"/>
            <a:ext cx="11742821" cy="651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800" b="1" dirty="0">
                <a:solidFill>
                  <a:srgbClr val="00206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enfrentamento; choque violento; discussão intensa;</a:t>
            </a:r>
          </a:p>
        </p:txBody>
      </p:sp>
      <p:sp>
        <p:nvSpPr>
          <p:cNvPr id="10" name="Retângulo 9"/>
          <p:cNvSpPr/>
          <p:nvPr/>
        </p:nvSpPr>
        <p:spPr>
          <a:xfrm>
            <a:off x="288748" y="5302991"/>
            <a:ext cx="11742821" cy="12978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800" b="1" dirty="0">
                <a:solidFill>
                  <a:srgbClr val="00206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oposição mútua entre as partes que disputam o mesmo direito, competência ou atribuição.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005B7600-ED4A-491E-947D-E8060C8FA2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7299" y="6128201"/>
            <a:ext cx="1004701" cy="72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092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5"/>
          <p:cNvSpPr txBox="1">
            <a:spLocks noChangeArrowheads="1"/>
          </p:cNvSpPr>
          <p:nvPr/>
        </p:nvSpPr>
        <p:spPr bwMode="auto">
          <a:xfrm>
            <a:off x="2293939" y="2565401"/>
            <a:ext cx="7488237" cy="14763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85750" indent="-285750" algn="just">
              <a:buFontTx/>
              <a:buChar char="-"/>
              <a:defRPr/>
            </a:pPr>
            <a:endParaRPr lang="pt-BR" dirty="0">
              <a:ea typeface="MS PGothic" pitchFamily="34" charset="-128"/>
            </a:endParaRPr>
          </a:p>
          <a:p>
            <a:pPr algn="just">
              <a:defRPr/>
            </a:pPr>
            <a:endParaRPr lang="pt-BR" dirty="0">
              <a:ea typeface="MS PGothic" pitchFamily="34" charset="-128"/>
            </a:endParaRPr>
          </a:p>
          <a:p>
            <a:pPr algn="just" eaLnBrk="1" hangingPunct="1">
              <a:lnSpc>
                <a:spcPct val="150000"/>
              </a:lnSpc>
              <a:defRPr/>
            </a:pPr>
            <a:endParaRPr lang="pt-BR" dirty="0">
              <a:ea typeface="MS PGothic" pitchFamily="34" charset="-128"/>
            </a:endParaRPr>
          </a:p>
          <a:p>
            <a:pPr algn="just" eaLnBrk="1" hangingPunct="1">
              <a:lnSpc>
                <a:spcPct val="150000"/>
              </a:lnSpc>
              <a:defRPr/>
            </a:pPr>
            <a:endParaRPr lang="pt-BR" altLang="pt-BR" dirty="0">
              <a:ea typeface="MS PGothic" pitchFamily="34" charset="-128"/>
              <a:sym typeface="Wingdings" pitchFamily="2" charset="2"/>
            </a:endParaRPr>
          </a:p>
        </p:txBody>
      </p:sp>
      <p:sp>
        <p:nvSpPr>
          <p:cNvPr id="4" name="Retângulo 5"/>
          <p:cNvSpPr>
            <a:spLocks noChangeArrowheads="1"/>
          </p:cNvSpPr>
          <p:nvPr/>
        </p:nvSpPr>
        <p:spPr bwMode="auto">
          <a:xfrm>
            <a:off x="2495550" y="2828926"/>
            <a:ext cx="7488238" cy="9239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  <a:buFontTx/>
              <a:buChar char="-"/>
              <a:defRPr/>
            </a:pPr>
            <a:endParaRPr lang="pt-BR" altLang="pt-BR" dirty="0">
              <a:ea typeface="MS PGothic" pitchFamily="34" charset="-128"/>
            </a:endParaRPr>
          </a:p>
          <a:p>
            <a:pPr marL="0" indent="0" eaLnBrk="1" hangingPunct="1">
              <a:lnSpc>
                <a:spcPct val="150000"/>
              </a:lnSpc>
              <a:defRPr/>
            </a:pPr>
            <a:r>
              <a:rPr lang="pt-BR" altLang="pt-BR" dirty="0">
                <a:ea typeface="MS PGothic" pitchFamily="34" charset="-128"/>
              </a:rPr>
              <a:t> </a:t>
            </a:r>
          </a:p>
        </p:txBody>
      </p:sp>
      <p:sp>
        <p:nvSpPr>
          <p:cNvPr id="6" name="Retângulo 5"/>
          <p:cNvSpPr/>
          <p:nvPr/>
        </p:nvSpPr>
        <p:spPr>
          <a:xfrm>
            <a:off x="204537" y="1103936"/>
            <a:ext cx="11742821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b="1" dirty="0">
                <a:solidFill>
                  <a:srgbClr val="00206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“CONFLITO”, segundo Vasconcelos </a:t>
            </a:r>
            <a:r>
              <a:rPr lang="pt-BR" sz="2400" b="1" dirty="0">
                <a:solidFill>
                  <a:srgbClr val="00206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(Mediação de Conflitos e Práticas Restaurativas, RJ: Forense; SP: Método, 2014)</a:t>
            </a:r>
            <a:endParaRPr lang="pt-BR" sz="2800" b="1" dirty="0">
              <a:solidFill>
                <a:srgbClr val="002060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24588" y="2531683"/>
            <a:ext cx="11742821" cy="12978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800" b="1" dirty="0">
                <a:solidFill>
                  <a:srgbClr val="00206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“Conflito é dissenso. Decorre de expectativas, valores e interesses contrariados.”</a:t>
            </a:r>
          </a:p>
        </p:txBody>
      </p:sp>
      <p:sp>
        <p:nvSpPr>
          <p:cNvPr id="9" name="Retângulo 8"/>
          <p:cNvSpPr/>
          <p:nvPr/>
        </p:nvSpPr>
        <p:spPr>
          <a:xfrm>
            <a:off x="220572" y="4043703"/>
            <a:ext cx="11742821" cy="12978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800" b="1" dirty="0">
                <a:solidFill>
                  <a:srgbClr val="00206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“... numa disputa conflituosa costuma-se tratar a outra parte como adversária, infiel ou inimiga.”</a:t>
            </a:r>
            <a:endParaRPr lang="pt-BR" sz="2000" b="1" dirty="0">
              <a:solidFill>
                <a:srgbClr val="002060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220572" y="5555690"/>
            <a:ext cx="1174282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800" b="1" dirty="0">
                <a:solidFill>
                  <a:srgbClr val="00206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“... o conflito ou dissenso é fenômeno inerente às relações humanas.”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C0B86FD1-3F08-475B-88C7-2F87A8244E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7299" y="6128201"/>
            <a:ext cx="1004701" cy="72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300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5"/>
          <p:cNvSpPr txBox="1">
            <a:spLocks noChangeArrowheads="1"/>
          </p:cNvSpPr>
          <p:nvPr/>
        </p:nvSpPr>
        <p:spPr bwMode="auto">
          <a:xfrm>
            <a:off x="2293939" y="2565401"/>
            <a:ext cx="7488237" cy="14763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85750" indent="-285750" algn="just">
              <a:buFontTx/>
              <a:buChar char="-"/>
              <a:defRPr/>
            </a:pPr>
            <a:endParaRPr lang="pt-BR" dirty="0">
              <a:ea typeface="MS PGothic" pitchFamily="34" charset="-128"/>
            </a:endParaRPr>
          </a:p>
          <a:p>
            <a:pPr algn="just">
              <a:defRPr/>
            </a:pPr>
            <a:endParaRPr lang="pt-BR" dirty="0">
              <a:ea typeface="MS PGothic" pitchFamily="34" charset="-128"/>
            </a:endParaRPr>
          </a:p>
          <a:p>
            <a:pPr algn="just" eaLnBrk="1" hangingPunct="1">
              <a:lnSpc>
                <a:spcPct val="150000"/>
              </a:lnSpc>
              <a:defRPr/>
            </a:pPr>
            <a:endParaRPr lang="pt-BR" dirty="0">
              <a:ea typeface="MS PGothic" pitchFamily="34" charset="-128"/>
            </a:endParaRPr>
          </a:p>
          <a:p>
            <a:pPr algn="just" eaLnBrk="1" hangingPunct="1">
              <a:lnSpc>
                <a:spcPct val="150000"/>
              </a:lnSpc>
              <a:defRPr/>
            </a:pPr>
            <a:endParaRPr lang="pt-BR" altLang="pt-BR" dirty="0">
              <a:ea typeface="MS PGothic" pitchFamily="34" charset="-128"/>
              <a:sym typeface="Wingdings" pitchFamily="2" charset="2"/>
            </a:endParaRPr>
          </a:p>
        </p:txBody>
      </p:sp>
      <p:sp>
        <p:nvSpPr>
          <p:cNvPr id="4" name="Retângulo 5"/>
          <p:cNvSpPr>
            <a:spLocks noChangeArrowheads="1"/>
          </p:cNvSpPr>
          <p:nvPr/>
        </p:nvSpPr>
        <p:spPr bwMode="auto">
          <a:xfrm>
            <a:off x="2495550" y="2828926"/>
            <a:ext cx="7488238" cy="9239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  <a:buFontTx/>
              <a:buChar char="-"/>
              <a:defRPr/>
            </a:pPr>
            <a:endParaRPr lang="pt-BR" altLang="pt-BR" dirty="0">
              <a:ea typeface="MS PGothic" pitchFamily="34" charset="-128"/>
            </a:endParaRPr>
          </a:p>
          <a:p>
            <a:pPr marL="0" indent="0" eaLnBrk="1" hangingPunct="1">
              <a:lnSpc>
                <a:spcPct val="150000"/>
              </a:lnSpc>
              <a:defRPr/>
            </a:pPr>
            <a:r>
              <a:rPr lang="pt-BR" altLang="pt-BR" dirty="0">
                <a:ea typeface="MS PGothic" pitchFamily="34" charset="-128"/>
              </a:rPr>
              <a:t> </a:t>
            </a:r>
          </a:p>
        </p:txBody>
      </p:sp>
      <p:sp>
        <p:nvSpPr>
          <p:cNvPr id="2" name="Retângulo 1"/>
          <p:cNvSpPr/>
          <p:nvPr/>
        </p:nvSpPr>
        <p:spPr>
          <a:xfrm>
            <a:off x="727094" y="1157769"/>
            <a:ext cx="101393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pt-BR" sz="2000" b="1" dirty="0">
              <a:solidFill>
                <a:srgbClr val="002060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pt-BR" sz="2000" b="1" dirty="0">
                <a:solidFill>
                  <a:srgbClr val="00206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                                </a:t>
            </a:r>
          </a:p>
          <a:p>
            <a:pPr algn="just">
              <a:lnSpc>
                <a:spcPct val="150000"/>
              </a:lnSpc>
            </a:pPr>
            <a:endParaRPr lang="pt-BR" sz="2000" b="1" dirty="0">
              <a:solidFill>
                <a:srgbClr val="002060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pt-BR" sz="2000" dirty="0"/>
          </a:p>
        </p:txBody>
      </p:sp>
      <p:sp>
        <p:nvSpPr>
          <p:cNvPr id="7" name="Retângulo 6"/>
          <p:cNvSpPr/>
          <p:nvPr/>
        </p:nvSpPr>
        <p:spPr>
          <a:xfrm>
            <a:off x="0" y="1341953"/>
            <a:ext cx="12191999" cy="491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altLang="pt-BR" sz="2000" b="1" dirty="0">
                <a:solidFill>
                  <a:srgbClr val="00206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... outra possibilidade de se entender o “conflito”:</a:t>
            </a:r>
          </a:p>
        </p:txBody>
      </p:sp>
      <p:sp>
        <p:nvSpPr>
          <p:cNvPr id="8" name="Retângulo 7"/>
          <p:cNvSpPr/>
          <p:nvPr/>
        </p:nvSpPr>
        <p:spPr>
          <a:xfrm>
            <a:off x="1" y="1942563"/>
            <a:ext cx="12191998" cy="1254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altLang="pt-BR" sz="2700" b="1" dirty="0">
                <a:solidFill>
                  <a:srgbClr val="00206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oportunidade de maturação de opiniões e relacionamentos</a:t>
            </a:r>
          </a:p>
          <a:p>
            <a:pPr algn="ctr">
              <a:lnSpc>
                <a:spcPct val="150000"/>
              </a:lnSpc>
            </a:pPr>
            <a:r>
              <a:rPr lang="pt-BR" altLang="pt-BR" sz="2700" b="1" dirty="0">
                <a:solidFill>
                  <a:srgbClr val="00206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de crescimento mútuo</a:t>
            </a:r>
          </a:p>
        </p:txBody>
      </p:sp>
      <p:pic>
        <p:nvPicPr>
          <p:cNvPr id="1026" name="Picture 2" descr="Resultado de imagem">
            <a:extLst>
              <a:ext uri="{FF2B5EF4-FFF2-40B4-BE49-F238E27FC236}">
                <a16:creationId xmlns:a16="http://schemas.microsoft.com/office/drawing/2014/main" id="{A64C0944-F44A-4393-92AD-63E3CF841A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104" y="3280945"/>
            <a:ext cx="6441936" cy="3577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DC337818-20C6-4136-8D8D-0807F2FE73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7299" y="6128201"/>
            <a:ext cx="1004701" cy="72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1393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4"/>
          <p:cNvSpPr>
            <a:spLocks noChangeArrowheads="1"/>
          </p:cNvSpPr>
          <p:nvPr/>
        </p:nvSpPr>
        <p:spPr bwMode="auto">
          <a:xfrm>
            <a:off x="320040" y="1086955"/>
            <a:ext cx="11578590" cy="138499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  <a:defRPr/>
            </a:pPr>
            <a:r>
              <a:rPr lang="pt-BR" altLang="pt-BR" sz="28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EXISTÊNCIA E O TRATAMENTO DOS CONFLITOS</a:t>
            </a:r>
          </a:p>
          <a:p>
            <a:pPr algn="ctr" eaLnBrk="1" hangingPunct="1">
              <a:lnSpc>
                <a:spcPct val="150000"/>
              </a:lnSpc>
              <a:defRPr/>
            </a:pPr>
            <a:r>
              <a:rPr lang="pt-BR" altLang="pt-BR" sz="28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(PREVENÇÃO E RESOLUÇÃO PACÍFICA)</a:t>
            </a:r>
            <a:endParaRPr lang="pt-BR" altLang="pt-BR" sz="2400" dirty="0">
              <a:solidFill>
                <a:srgbClr val="002060"/>
              </a:solidFill>
            </a:endParaRPr>
          </a:p>
        </p:txBody>
      </p:sp>
      <p:sp>
        <p:nvSpPr>
          <p:cNvPr id="9" name="Retângulo 4"/>
          <p:cNvSpPr>
            <a:spLocks noChangeArrowheads="1"/>
          </p:cNvSpPr>
          <p:nvPr/>
        </p:nvSpPr>
        <p:spPr bwMode="auto">
          <a:xfrm>
            <a:off x="316024" y="2741390"/>
            <a:ext cx="11578590" cy="323684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just" eaLnBrk="1" hangingPunct="1">
              <a:lnSpc>
                <a:spcPct val="150000"/>
              </a:lnSpc>
              <a:defRPr/>
            </a:pPr>
            <a:r>
              <a:rPr lang="pt-BR" altLang="pt-BR" sz="28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Conflitos e divergências sempre existirão nesta dimensão da vida, pois fazem parte da própria humanidade, desde o Jardim do Éden, a partir da Queda da raça humana da sua condição de santidade perante o Criador. (e.g. Adão e Eva, Caim e Abel...)</a:t>
            </a:r>
          </a:p>
        </p:txBody>
      </p:sp>
      <p:sp>
        <p:nvSpPr>
          <p:cNvPr id="11" name="Retângulo 4"/>
          <p:cNvSpPr>
            <a:spLocks noChangeArrowheads="1"/>
          </p:cNvSpPr>
          <p:nvPr/>
        </p:nvSpPr>
        <p:spPr bwMode="auto">
          <a:xfrm>
            <a:off x="316024" y="5939082"/>
            <a:ext cx="11578590" cy="73821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  <a:defRPr/>
            </a:pPr>
            <a:r>
              <a:rPr lang="pt-BR" altLang="pt-BR" sz="3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que fazer, então, com os conflitos?</a:t>
            </a:r>
            <a:endParaRPr lang="pt-BR" altLang="pt-BR" sz="3200" b="1" dirty="0">
              <a:solidFill>
                <a:srgbClr val="002060"/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D021BC8-FC59-4683-8BB6-9689AAD155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7299" y="6128201"/>
            <a:ext cx="1004701" cy="72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018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71061" y="1192697"/>
            <a:ext cx="11396869" cy="487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800" b="1" dirty="0"/>
              <a:t>Créditos:</a:t>
            </a:r>
          </a:p>
          <a:p>
            <a:r>
              <a:rPr lang="pt-BR" sz="4400" dirty="0"/>
              <a:t>- Material da ESAF</a:t>
            </a:r>
          </a:p>
          <a:p>
            <a:r>
              <a:rPr lang="pt-BR" sz="4400" dirty="0"/>
              <a:t>         </a:t>
            </a:r>
            <a:r>
              <a:rPr lang="pt-BR" sz="4400" dirty="0" err="1"/>
              <a:t>Eneides</a:t>
            </a:r>
            <a:r>
              <a:rPr lang="pt-BR" sz="4400" dirty="0"/>
              <a:t> Batista Soares de Araújo </a:t>
            </a:r>
          </a:p>
          <a:p>
            <a:r>
              <a:rPr lang="pt-BR" sz="4400" dirty="0"/>
              <a:t>         &amp; </a:t>
            </a:r>
          </a:p>
          <a:p>
            <a:r>
              <a:rPr lang="pt-BR" sz="4400" dirty="0"/>
              <a:t>         Maria Verônica </a:t>
            </a:r>
            <a:r>
              <a:rPr lang="pt-BR" sz="4400" dirty="0" err="1"/>
              <a:t>Korílio</a:t>
            </a:r>
            <a:r>
              <a:rPr lang="pt-BR" sz="4400" dirty="0"/>
              <a:t> Campos</a:t>
            </a:r>
          </a:p>
          <a:p>
            <a:endParaRPr lang="pt-BR" sz="2400" dirty="0"/>
          </a:p>
          <a:p>
            <a:r>
              <a:rPr lang="pt-BR" sz="4400" dirty="0"/>
              <a:t>- Material da PROFOCO (</a:t>
            </a:r>
            <a:r>
              <a:rPr lang="pt-BR" sz="4400" dirty="0" err="1"/>
              <a:t>CGOuv</a:t>
            </a:r>
            <a:r>
              <a:rPr lang="pt-BR" sz="4400" dirty="0"/>
              <a:t>/OGU)</a:t>
            </a:r>
          </a:p>
          <a:p>
            <a:pPr algn="r"/>
            <a:r>
              <a:rPr lang="pt-BR" sz="1850" dirty="0"/>
              <a:t>http://www.ouvidorias.gov.br/ouvidorias/resolucao-pacifica-de-conflitos/ferramentas-de-resolucao-de-conflitos.pdf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63771472-0A91-4DD0-ABE2-06173DA020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7299" y="6128201"/>
            <a:ext cx="1004701" cy="72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086183"/>
      </p:ext>
    </p:extLst>
  </p:cSld>
  <p:clrMapOvr>
    <a:masterClrMapping/>
  </p:clrMapOvr>
  <p:transition spd="med"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479" y="1342406"/>
            <a:ext cx="11256895" cy="5578417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8775F16A-3731-4BA7-A1D4-CABED3B015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7299" y="6128201"/>
            <a:ext cx="1004701" cy="72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21885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77B7981B-DEBA-4843-AB80-CD3498671D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4520" y="1179443"/>
            <a:ext cx="7419800" cy="564941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8A426E68-3C28-4E4E-A43C-29BE25A07B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7299" y="6128201"/>
            <a:ext cx="1004701" cy="72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6571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4"/>
          <p:cNvSpPr>
            <a:spLocks noChangeArrowheads="1"/>
          </p:cNvSpPr>
          <p:nvPr/>
        </p:nvSpPr>
        <p:spPr bwMode="auto">
          <a:xfrm>
            <a:off x="201637" y="1535416"/>
            <a:ext cx="11578590" cy="442473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just" eaLnBrk="1" hangingPunct="1">
              <a:defRPr/>
            </a:pPr>
            <a:r>
              <a:rPr lang="pt-BR" altLang="pt-BR" sz="3200" b="1" i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resultante [de conflitos não tratados] são efeitos de violência e instabilidade, manifestados em depressões, medos, neuroses, repressões e efeitos sociais deletérios, os quais reverberam, indo além, do humano aos seres não humanos, numa rede comum, a rede ecológica.</a:t>
            </a:r>
          </a:p>
          <a:p>
            <a:pPr algn="r" eaLnBrk="1" hangingPunct="1">
              <a:lnSpc>
                <a:spcPct val="150000"/>
              </a:lnSpc>
              <a:defRPr/>
            </a:pPr>
            <a:endParaRPr lang="pt-BR" altLang="pt-BR" sz="32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 eaLnBrk="1" hangingPunct="1">
              <a:lnSpc>
                <a:spcPct val="150000"/>
              </a:lnSpc>
              <a:defRPr/>
            </a:pPr>
            <a:r>
              <a:rPr lang="pt-BR" altLang="pt-BR" sz="3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Vasconcelos, 2014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60298E95-01E8-47BF-AAC4-42D0EC17C7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7299" y="6128201"/>
            <a:ext cx="1004701" cy="72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15851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5"/>
          <p:cNvSpPr>
            <a:spLocks noChangeArrowheads="1"/>
          </p:cNvSpPr>
          <p:nvPr/>
        </p:nvSpPr>
        <p:spPr bwMode="auto">
          <a:xfrm>
            <a:off x="2495550" y="2828926"/>
            <a:ext cx="7488238" cy="9239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  <a:buFontTx/>
              <a:buChar char="-"/>
              <a:defRPr/>
            </a:pPr>
            <a:endParaRPr lang="pt-BR" altLang="pt-BR" dirty="0">
              <a:ea typeface="MS PGothic" pitchFamily="34" charset="-128"/>
            </a:endParaRPr>
          </a:p>
          <a:p>
            <a:pPr marL="0" indent="0" eaLnBrk="1" hangingPunct="1">
              <a:lnSpc>
                <a:spcPct val="150000"/>
              </a:lnSpc>
              <a:defRPr/>
            </a:pPr>
            <a:r>
              <a:rPr lang="pt-BR" altLang="pt-BR" dirty="0">
                <a:ea typeface="MS PGothic" pitchFamily="34" charset="-128"/>
              </a:rPr>
              <a:t> </a:t>
            </a:r>
          </a:p>
        </p:txBody>
      </p:sp>
      <p:sp>
        <p:nvSpPr>
          <p:cNvPr id="7" name="Retângulo 4"/>
          <p:cNvSpPr>
            <a:spLocks noChangeArrowheads="1"/>
          </p:cNvSpPr>
          <p:nvPr/>
        </p:nvSpPr>
        <p:spPr bwMode="auto">
          <a:xfrm>
            <a:off x="0" y="1028053"/>
            <a:ext cx="11578590" cy="121725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  <a:defRPr/>
            </a:pPr>
            <a:r>
              <a:rPr lang="pt-BR" altLang="pt-BR" sz="26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MELHOR, ENTÃO, ENTENDÊ-LOS PARA PREVENÍ-LOS E/OU ENFRENTÁ-LOS, DA FORMA CORRETA...</a:t>
            </a:r>
            <a:endParaRPr lang="pt-BR" altLang="pt-BR" sz="2600" b="1" dirty="0">
              <a:solidFill>
                <a:srgbClr val="002060"/>
              </a:solidFill>
            </a:endParaRPr>
          </a:p>
        </p:txBody>
      </p:sp>
      <p:graphicFrame>
        <p:nvGraphicFramePr>
          <p:cNvPr id="8" name="Diagrama 7"/>
          <p:cNvGraphicFramePr/>
          <p:nvPr/>
        </p:nvGraphicFramePr>
        <p:xfrm>
          <a:off x="416293" y="2439848"/>
          <a:ext cx="11350591" cy="441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m 4">
            <a:extLst>
              <a:ext uri="{FF2B5EF4-FFF2-40B4-BE49-F238E27FC236}">
                <a16:creationId xmlns:a16="http://schemas.microsoft.com/office/drawing/2014/main" id="{9AAA886B-DD81-4338-AF84-4BDD9DC830C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87299" y="6128201"/>
            <a:ext cx="1004701" cy="72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32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5"/>
          <p:cNvSpPr txBox="1">
            <a:spLocks noChangeArrowheads="1"/>
          </p:cNvSpPr>
          <p:nvPr/>
        </p:nvSpPr>
        <p:spPr bwMode="auto">
          <a:xfrm>
            <a:off x="2293939" y="2565401"/>
            <a:ext cx="7488237" cy="14763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85750" indent="-285750" algn="just">
              <a:buFontTx/>
              <a:buChar char="-"/>
              <a:defRPr/>
            </a:pPr>
            <a:endParaRPr lang="pt-BR" dirty="0">
              <a:ea typeface="MS PGothic" pitchFamily="34" charset="-128"/>
            </a:endParaRPr>
          </a:p>
          <a:p>
            <a:pPr algn="just">
              <a:defRPr/>
            </a:pPr>
            <a:endParaRPr lang="pt-BR" dirty="0">
              <a:ea typeface="MS PGothic" pitchFamily="34" charset="-128"/>
            </a:endParaRPr>
          </a:p>
          <a:p>
            <a:pPr algn="just" eaLnBrk="1" hangingPunct="1">
              <a:lnSpc>
                <a:spcPct val="150000"/>
              </a:lnSpc>
              <a:defRPr/>
            </a:pPr>
            <a:endParaRPr lang="pt-BR" dirty="0">
              <a:ea typeface="MS PGothic" pitchFamily="34" charset="-128"/>
            </a:endParaRPr>
          </a:p>
          <a:p>
            <a:pPr algn="just" eaLnBrk="1" hangingPunct="1">
              <a:lnSpc>
                <a:spcPct val="150000"/>
              </a:lnSpc>
              <a:defRPr/>
            </a:pPr>
            <a:endParaRPr lang="pt-BR" altLang="pt-BR" dirty="0">
              <a:ea typeface="MS PGothic" pitchFamily="34" charset="-128"/>
              <a:sym typeface="Wingdings" pitchFamily="2" charset="2"/>
            </a:endParaRPr>
          </a:p>
        </p:txBody>
      </p:sp>
      <p:sp>
        <p:nvSpPr>
          <p:cNvPr id="4" name="Retângulo 5"/>
          <p:cNvSpPr>
            <a:spLocks noChangeArrowheads="1"/>
          </p:cNvSpPr>
          <p:nvPr/>
        </p:nvSpPr>
        <p:spPr bwMode="auto">
          <a:xfrm>
            <a:off x="2495550" y="2828926"/>
            <a:ext cx="7488238" cy="9239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  <a:buFontTx/>
              <a:buChar char="-"/>
              <a:defRPr/>
            </a:pPr>
            <a:endParaRPr lang="pt-BR" altLang="pt-BR" dirty="0">
              <a:ea typeface="MS PGothic" pitchFamily="34" charset="-128"/>
            </a:endParaRPr>
          </a:p>
          <a:p>
            <a:pPr marL="0" indent="0" eaLnBrk="1" hangingPunct="1">
              <a:lnSpc>
                <a:spcPct val="150000"/>
              </a:lnSpc>
              <a:defRPr/>
            </a:pPr>
            <a:r>
              <a:rPr lang="pt-BR" altLang="pt-BR" dirty="0">
                <a:ea typeface="MS PGothic" pitchFamily="34" charset="-128"/>
              </a:rPr>
              <a:t> </a:t>
            </a:r>
          </a:p>
        </p:txBody>
      </p:sp>
      <p:sp>
        <p:nvSpPr>
          <p:cNvPr id="2" name="Retângulo 1"/>
          <p:cNvSpPr/>
          <p:nvPr/>
        </p:nvSpPr>
        <p:spPr>
          <a:xfrm>
            <a:off x="727094" y="1157769"/>
            <a:ext cx="101393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pt-BR" sz="2000" b="1" dirty="0">
              <a:solidFill>
                <a:srgbClr val="002060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pt-BR" sz="2000" b="1" dirty="0">
                <a:solidFill>
                  <a:srgbClr val="00206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                                </a:t>
            </a:r>
          </a:p>
          <a:p>
            <a:pPr algn="just">
              <a:lnSpc>
                <a:spcPct val="150000"/>
              </a:lnSpc>
            </a:pPr>
            <a:endParaRPr lang="pt-BR" sz="2000" b="1" dirty="0">
              <a:solidFill>
                <a:srgbClr val="002060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pt-BR" sz="2000" dirty="0"/>
          </a:p>
        </p:txBody>
      </p:sp>
      <p:sp>
        <p:nvSpPr>
          <p:cNvPr id="7" name="Retângulo 6"/>
          <p:cNvSpPr/>
          <p:nvPr/>
        </p:nvSpPr>
        <p:spPr>
          <a:xfrm>
            <a:off x="381000" y="2014157"/>
            <a:ext cx="11430000" cy="3686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altLang="pt-BR" sz="3200" b="1" i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O conflito, quando bem conduzido, evita a violência e pode resultar em mudanças positivas e novas oportunidades de ganho mútuo.</a:t>
            </a:r>
          </a:p>
          <a:p>
            <a:pPr algn="r">
              <a:lnSpc>
                <a:spcPct val="150000"/>
              </a:lnSpc>
            </a:pPr>
            <a:endParaRPr lang="pt-BR" altLang="pt-BR" sz="32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50000"/>
              </a:lnSpc>
            </a:pPr>
            <a:r>
              <a:rPr lang="pt-BR" altLang="pt-BR" sz="3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Vasconcelos, 2014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65491E1E-E84B-4E6F-827D-3A8C26DA49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7299" y="6128201"/>
            <a:ext cx="1004701" cy="72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799828"/>
      </p:ext>
    </p:extLst>
  </p:cSld>
  <p:clrMapOvr>
    <a:masterClrMapping/>
  </p:clrMapOvr>
  <p:transition spd="med">
    <p:fad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mooc.enap.gov.br/pluginfile.php/483345/mod_book/chapter/76974/mod03_13.jpg"/>
          <p:cNvSpPr>
            <a:spLocks noChangeAspect="1" noChangeArrowheads="1"/>
          </p:cNvSpPr>
          <p:nvPr/>
        </p:nvSpPr>
        <p:spPr bwMode="auto">
          <a:xfrm>
            <a:off x="3703320" y="3276600"/>
            <a:ext cx="2545080" cy="2545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8456769" y="1101551"/>
            <a:ext cx="3735231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dirty="0">
                <a:solidFill>
                  <a:prstClr val="black"/>
                </a:solidFill>
              </a:rPr>
              <a:t>- E</a:t>
            </a:r>
            <a:r>
              <a:rPr lang="pt-BR" sz="2600" dirty="0"/>
              <a:t>xpansão da malha nos EUA – meados do século XVIII – Western </a:t>
            </a:r>
            <a:r>
              <a:rPr lang="pt-BR" sz="2600" dirty="0" err="1"/>
              <a:t>Railroad</a:t>
            </a:r>
            <a:r>
              <a:rPr lang="pt-BR" sz="2600" dirty="0"/>
              <a:t>;</a:t>
            </a:r>
          </a:p>
        </p:txBody>
      </p:sp>
      <p:sp>
        <p:nvSpPr>
          <p:cNvPr id="6" name="Retângulo 5"/>
          <p:cNvSpPr/>
          <p:nvPr/>
        </p:nvSpPr>
        <p:spPr>
          <a:xfrm>
            <a:off x="8456768" y="2367607"/>
            <a:ext cx="371409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dirty="0"/>
              <a:t>- Major do Exército George W. </a:t>
            </a:r>
            <a:r>
              <a:rPr lang="pt-BR" sz="2600" dirty="0" err="1"/>
              <a:t>Whistler</a:t>
            </a:r>
            <a:r>
              <a:rPr lang="pt-BR" sz="2600" dirty="0"/>
              <a:t>;</a:t>
            </a:r>
            <a:endParaRPr lang="pt-BR" sz="2600" b="1" dirty="0"/>
          </a:p>
        </p:txBody>
      </p:sp>
      <p:sp>
        <p:nvSpPr>
          <p:cNvPr id="7" name="Retângulo 6"/>
          <p:cNvSpPr/>
          <p:nvPr/>
        </p:nvSpPr>
        <p:spPr>
          <a:xfrm>
            <a:off x="8456768" y="3297840"/>
            <a:ext cx="371409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dirty="0"/>
              <a:t>-</a:t>
            </a:r>
            <a:r>
              <a:rPr lang="pt-BR" sz="2600" b="1" dirty="0"/>
              <a:t> </a:t>
            </a:r>
            <a:r>
              <a:rPr lang="pt-BR" sz="2600" dirty="0"/>
              <a:t>atuação preventiva sobre as causas de situações indesejáveis; </a:t>
            </a:r>
            <a:endParaRPr lang="pt-BR" sz="2600" b="1" dirty="0"/>
          </a:p>
        </p:txBody>
      </p:sp>
      <p:sp>
        <p:nvSpPr>
          <p:cNvPr id="8" name="Retângulo 7"/>
          <p:cNvSpPr/>
          <p:nvPr/>
        </p:nvSpPr>
        <p:spPr>
          <a:xfrm>
            <a:off x="8456767" y="5487595"/>
            <a:ext cx="371409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dirty="0"/>
              <a:t>- pesquisadores de Harvard;</a:t>
            </a:r>
            <a:endParaRPr lang="pt-BR" sz="2600" b="1" dirty="0"/>
          </a:p>
        </p:txBody>
      </p:sp>
      <p:sp>
        <p:nvSpPr>
          <p:cNvPr id="9" name="Retângulo 8"/>
          <p:cNvSpPr/>
          <p:nvPr/>
        </p:nvSpPr>
        <p:spPr>
          <a:xfrm>
            <a:off x="8456767" y="6369521"/>
            <a:ext cx="34701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highlight>
                  <a:srgbClr val="FFFF00"/>
                </a:highlight>
              </a:rPr>
              <a:t>- ORGANOGRAMA</a:t>
            </a:r>
          </a:p>
        </p:txBody>
      </p:sp>
      <p:sp>
        <p:nvSpPr>
          <p:cNvPr id="10" name="Retângulo 9"/>
          <p:cNvSpPr/>
          <p:nvPr/>
        </p:nvSpPr>
        <p:spPr>
          <a:xfrm>
            <a:off x="8463395" y="4602687"/>
            <a:ext cx="370746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dirty="0"/>
              <a:t>- Caminho padrão das informações;</a:t>
            </a:r>
            <a:endParaRPr lang="pt-BR" sz="2600" b="1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6281FEC-D885-43BC-A6B9-E08F30B462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430" y="1070646"/>
            <a:ext cx="8467538" cy="5813225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CFBCA199-5890-4778-B972-72238C9C08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7299" y="6128201"/>
            <a:ext cx="1004701" cy="72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60402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mooc.enap.gov.br/pluginfile.php/483345/mod_book/chapter/76974/mod03_13.jpg"/>
          <p:cNvSpPr>
            <a:spLocks noChangeAspect="1" noChangeArrowheads="1"/>
          </p:cNvSpPr>
          <p:nvPr/>
        </p:nvSpPr>
        <p:spPr bwMode="auto">
          <a:xfrm>
            <a:off x="3703320" y="3276600"/>
            <a:ext cx="2545080" cy="2545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8799442" y="1162190"/>
            <a:ext cx="319377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/>
              <a:t>- Dubai - fogo no trem de pouso – aquecimento dos pneus/rodas</a:t>
            </a:r>
            <a:endParaRPr lang="pt-BR" sz="3600" dirty="0">
              <a:highlight>
                <a:srgbClr val="FFFF00"/>
              </a:highlight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8799442" y="4948998"/>
            <a:ext cx="31937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>
                <a:highlight>
                  <a:srgbClr val="FFFF00"/>
                </a:highlight>
              </a:rPr>
              <a:t>Monitoramento</a:t>
            </a:r>
          </a:p>
          <a:p>
            <a:pPr algn="ctr"/>
            <a:r>
              <a:rPr lang="pt-BR" sz="3600" dirty="0">
                <a:highlight>
                  <a:srgbClr val="FFFF00"/>
                </a:highlight>
              </a:rPr>
              <a:t>por sensor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257" y="1036319"/>
            <a:ext cx="8612533" cy="5722289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568C5CFB-5545-4BA2-BE68-AF739DBC9C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7299" y="6128201"/>
            <a:ext cx="1004701" cy="72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2522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38539" y="1204796"/>
            <a:ext cx="1137036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dirty="0">
                <a:latin typeface="Verdana" panose="020B0604030504040204" pitchFamily="34" charset="0"/>
                <a:ea typeface="Verdana" panose="020B0604030504040204" pitchFamily="34" charset="0"/>
              </a:rPr>
              <a:t>Com a descrição dos dois casos, percebe-se facilmente que as </a:t>
            </a:r>
            <a:r>
              <a:rPr lang="pt-BR" sz="4000" dirty="0">
                <a:highlight>
                  <a:srgbClr val="FFFF00"/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falhas são grandes motivadoras</a:t>
            </a:r>
            <a:r>
              <a:rPr lang="pt-BR" sz="4000" dirty="0">
                <a:latin typeface="Verdana" panose="020B0604030504040204" pitchFamily="34" charset="0"/>
                <a:ea typeface="Verdana" panose="020B0604030504040204" pitchFamily="34" charset="0"/>
              </a:rPr>
              <a:t> para a busca de melhorias e, portanto, elas devem ser sempre tratadas, não simplesmente para sua eliminação, mas também com o intuito de alcançar avanços que, em muitos casos, </a:t>
            </a:r>
            <a:r>
              <a:rPr lang="pt-BR" sz="4000" dirty="0">
                <a:highlight>
                  <a:srgbClr val="FFFF00"/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se tornam referências mundiais</a:t>
            </a:r>
            <a:r>
              <a:rPr lang="pt-BR" sz="4000" dirty="0">
                <a:latin typeface="Verdana" panose="020B0604030504040204" pitchFamily="34" charset="0"/>
                <a:ea typeface="Verdana" panose="020B0604030504040204" pitchFamily="34" charset="0"/>
              </a:rPr>
              <a:t>, conforme visto.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0BA4EDD-E608-4F44-BFA9-BAE6122C2B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7299" y="6128201"/>
            <a:ext cx="1004701" cy="72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379632"/>
      </p:ext>
    </p:extLst>
  </p:cSld>
  <p:clrMapOvr>
    <a:masterClrMapping/>
  </p:clrMapOvr>
  <p:transition spd="med">
    <p:fad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mooc.enap.gov.br/pluginfile.php/483345/mod_book/chapter/76974/mod03_13.jpg"/>
          <p:cNvSpPr>
            <a:spLocks noChangeAspect="1" noChangeArrowheads="1"/>
          </p:cNvSpPr>
          <p:nvPr/>
        </p:nvSpPr>
        <p:spPr bwMode="auto">
          <a:xfrm>
            <a:off x="3703320" y="3276600"/>
            <a:ext cx="2545080" cy="2545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437322" y="1927435"/>
            <a:ext cx="1126699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dirty="0">
                <a:latin typeface="Verdana" panose="020B0604030504040204" pitchFamily="34" charset="0"/>
                <a:ea typeface="Verdana" panose="020B0604030504040204" pitchFamily="34" charset="0"/>
              </a:rPr>
              <a:t>Assim, também os </a:t>
            </a:r>
            <a:r>
              <a:rPr lang="pt-BR" sz="4800" dirty="0">
                <a:highlight>
                  <a:srgbClr val="FFFF00"/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conflitos</a:t>
            </a:r>
            <a:r>
              <a:rPr lang="pt-BR" sz="4800" dirty="0">
                <a:latin typeface="Verdana" panose="020B0604030504040204" pitchFamily="34" charset="0"/>
                <a:ea typeface="Verdana" panose="020B0604030504040204" pitchFamily="34" charset="0"/>
              </a:rPr>
              <a:t> podem ser uma rica fonte para </a:t>
            </a:r>
            <a:r>
              <a:rPr lang="pt-BR" sz="4800" dirty="0">
                <a:highlight>
                  <a:srgbClr val="FFFF00"/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melhorias</a:t>
            </a:r>
            <a:r>
              <a:rPr lang="pt-BR" sz="4800" dirty="0">
                <a:latin typeface="Verdana" panose="020B0604030504040204" pitchFamily="34" charset="0"/>
                <a:ea typeface="Verdana" panose="020B0604030504040204" pitchFamily="34" charset="0"/>
              </a:rPr>
              <a:t> nos </a:t>
            </a:r>
            <a:r>
              <a:rPr lang="pt-BR" sz="4800" dirty="0">
                <a:highlight>
                  <a:srgbClr val="FFFF00"/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relacionamentos</a:t>
            </a:r>
            <a:r>
              <a:rPr lang="pt-BR" sz="4800" dirty="0">
                <a:latin typeface="Verdana" panose="020B0604030504040204" pitchFamily="34" charset="0"/>
                <a:ea typeface="Verdana" panose="020B0604030504040204" pitchFamily="34" charset="0"/>
              </a:rPr>
              <a:t> e na </a:t>
            </a:r>
            <a:r>
              <a:rPr lang="pt-BR" sz="4800" dirty="0">
                <a:highlight>
                  <a:srgbClr val="FFFF00"/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produtividade</a:t>
            </a:r>
            <a:r>
              <a:rPr lang="pt-BR" sz="4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4800" dirty="0" err="1">
                <a:latin typeface="Verdana" panose="020B0604030504040204" pitchFamily="34" charset="0"/>
                <a:ea typeface="Verdana" panose="020B0604030504040204" pitchFamily="34" charset="0"/>
              </a:rPr>
              <a:t>intra</a:t>
            </a:r>
            <a:r>
              <a:rPr lang="pt-BR" sz="4800" dirty="0">
                <a:latin typeface="Verdana" panose="020B0604030504040204" pitchFamily="34" charset="0"/>
                <a:ea typeface="Verdana" panose="020B0604030504040204" pitchFamily="34" charset="0"/>
              </a:rPr>
              <a:t> e </a:t>
            </a:r>
            <a:r>
              <a:rPr lang="pt-BR" sz="4800" dirty="0" err="1">
                <a:latin typeface="Verdana" panose="020B0604030504040204" pitchFamily="34" charset="0"/>
                <a:ea typeface="Verdana" panose="020B0604030504040204" pitchFamily="34" charset="0"/>
              </a:rPr>
              <a:t>interequipes</a:t>
            </a:r>
            <a:r>
              <a:rPr lang="pt-BR" sz="4800" dirty="0">
                <a:latin typeface="Verdana" panose="020B0604030504040204" pitchFamily="34" charset="0"/>
                <a:ea typeface="Verdana" panose="020B0604030504040204" pitchFamily="34" charset="0"/>
              </a:rPr>
              <a:t>, se tratados da forma apropriada!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FC3665B-2878-4C05-B5AC-05F078E458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7299" y="6128201"/>
            <a:ext cx="1004701" cy="72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686524"/>
      </p:ext>
    </p:extLst>
  </p:cSld>
  <p:clrMapOvr>
    <a:masterClrMapping/>
  </p:clrMapOvr>
  <p:transition spd="med">
    <p:fade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24070" y="2276859"/>
            <a:ext cx="112908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800" dirty="0">
                <a:latin typeface="Verdana" panose="020B0604030504040204" pitchFamily="34" charset="0"/>
                <a:ea typeface="Verdana" panose="020B0604030504040204" pitchFamily="34" charset="0"/>
              </a:rPr>
              <a:t>O </a:t>
            </a:r>
            <a:r>
              <a:rPr lang="pt-BR" sz="4800" b="1" dirty="0">
                <a:latin typeface="Verdana" panose="020B0604030504040204" pitchFamily="34" charset="0"/>
                <a:ea typeface="Verdana" panose="020B0604030504040204" pitchFamily="34" charset="0"/>
              </a:rPr>
              <a:t>conflito</a:t>
            </a:r>
            <a:r>
              <a:rPr lang="pt-BR" sz="4800" dirty="0">
                <a:latin typeface="Verdana" panose="020B0604030504040204" pitchFamily="34" charset="0"/>
                <a:ea typeface="Verdana" panose="020B0604030504040204" pitchFamily="34" charset="0"/>
              </a:rPr>
              <a:t> tem várias vertentes. Ele está presente e é intrínseco a todas as circunstâncias em que ocorre a </a:t>
            </a:r>
            <a:r>
              <a:rPr lang="pt-BR" sz="4800" b="1" dirty="0">
                <a:latin typeface="Verdana" panose="020B0604030504040204" pitchFamily="34" charset="0"/>
                <a:ea typeface="Verdana" panose="020B0604030504040204" pitchFamily="34" charset="0"/>
              </a:rPr>
              <a:t>interação humana.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7CF3280E-EECB-4E9F-8B45-CCBC18326F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7299" y="6128201"/>
            <a:ext cx="1004701" cy="72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485741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5"/>
          <p:cNvSpPr txBox="1">
            <a:spLocks noChangeArrowheads="1"/>
          </p:cNvSpPr>
          <p:nvPr/>
        </p:nvSpPr>
        <p:spPr bwMode="auto">
          <a:xfrm>
            <a:off x="2293939" y="2565401"/>
            <a:ext cx="7488237" cy="14763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85750" indent="-285750" algn="just">
              <a:buFontTx/>
              <a:buChar char="-"/>
              <a:defRPr/>
            </a:pPr>
            <a:endParaRPr lang="pt-BR" dirty="0">
              <a:ea typeface="MS PGothic" pitchFamily="34" charset="-128"/>
            </a:endParaRPr>
          </a:p>
          <a:p>
            <a:pPr algn="just">
              <a:defRPr/>
            </a:pPr>
            <a:endParaRPr lang="pt-BR" dirty="0">
              <a:ea typeface="MS PGothic" pitchFamily="34" charset="-128"/>
            </a:endParaRPr>
          </a:p>
          <a:p>
            <a:pPr algn="just" eaLnBrk="1" hangingPunct="1">
              <a:lnSpc>
                <a:spcPct val="150000"/>
              </a:lnSpc>
              <a:defRPr/>
            </a:pPr>
            <a:endParaRPr lang="pt-BR" dirty="0">
              <a:ea typeface="MS PGothic" pitchFamily="34" charset="-128"/>
            </a:endParaRPr>
          </a:p>
          <a:p>
            <a:pPr algn="just" eaLnBrk="1" hangingPunct="1">
              <a:lnSpc>
                <a:spcPct val="150000"/>
              </a:lnSpc>
              <a:defRPr/>
            </a:pPr>
            <a:endParaRPr lang="pt-BR" altLang="pt-BR" dirty="0">
              <a:ea typeface="MS PGothic" pitchFamily="34" charset="-128"/>
              <a:sym typeface="Wingdings" pitchFamily="2" charset="2"/>
            </a:endParaRPr>
          </a:p>
        </p:txBody>
      </p:sp>
      <p:sp>
        <p:nvSpPr>
          <p:cNvPr id="4" name="Retângulo 5"/>
          <p:cNvSpPr>
            <a:spLocks noChangeArrowheads="1"/>
          </p:cNvSpPr>
          <p:nvPr/>
        </p:nvSpPr>
        <p:spPr bwMode="auto">
          <a:xfrm>
            <a:off x="2495550" y="2828926"/>
            <a:ext cx="7488238" cy="9239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  <a:buFontTx/>
              <a:buChar char="-"/>
              <a:defRPr/>
            </a:pPr>
            <a:endParaRPr lang="pt-BR" altLang="pt-BR" dirty="0">
              <a:ea typeface="MS PGothic" pitchFamily="34" charset="-128"/>
            </a:endParaRPr>
          </a:p>
          <a:p>
            <a:pPr marL="0" indent="0" eaLnBrk="1" hangingPunct="1">
              <a:lnSpc>
                <a:spcPct val="150000"/>
              </a:lnSpc>
              <a:defRPr/>
            </a:pPr>
            <a:r>
              <a:rPr lang="pt-BR" altLang="pt-BR" dirty="0">
                <a:ea typeface="MS PGothic" pitchFamily="34" charset="-128"/>
              </a:rPr>
              <a:t> </a:t>
            </a:r>
          </a:p>
        </p:txBody>
      </p:sp>
      <p:sp>
        <p:nvSpPr>
          <p:cNvPr id="2" name="Retângulo 1"/>
          <p:cNvSpPr/>
          <p:nvPr/>
        </p:nvSpPr>
        <p:spPr>
          <a:xfrm>
            <a:off x="727094" y="1157769"/>
            <a:ext cx="101393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pt-BR" sz="2000" b="1" dirty="0">
              <a:solidFill>
                <a:srgbClr val="002060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pt-BR" sz="2000" b="1" dirty="0">
                <a:solidFill>
                  <a:srgbClr val="00206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                                </a:t>
            </a:r>
          </a:p>
          <a:p>
            <a:pPr algn="just">
              <a:lnSpc>
                <a:spcPct val="150000"/>
              </a:lnSpc>
            </a:pPr>
            <a:endParaRPr lang="pt-BR" sz="2000" b="1" dirty="0">
              <a:solidFill>
                <a:srgbClr val="002060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pt-BR" sz="2000" dirty="0"/>
          </a:p>
        </p:txBody>
      </p:sp>
      <p:sp>
        <p:nvSpPr>
          <p:cNvPr id="7" name="Retângulo 6"/>
          <p:cNvSpPr/>
          <p:nvPr/>
        </p:nvSpPr>
        <p:spPr>
          <a:xfrm>
            <a:off x="0" y="2932983"/>
            <a:ext cx="12192000" cy="1410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altLang="pt-BR" sz="6600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EXPECTATIVAS</a:t>
            </a:r>
            <a:endParaRPr lang="pt-BR" altLang="pt-BR" sz="5400" b="1" dirty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88ABF565-EDFC-42F2-80EA-45ABA4DEF1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7299" y="6128201"/>
            <a:ext cx="1004701" cy="72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85351"/>
      </p:ext>
    </p:extLst>
  </p:cSld>
  <p:clrMapOvr>
    <a:masterClrMapping/>
  </p:clrMapOvr>
  <p:transition spd="med">
    <p:fade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4664765" y="4618380"/>
            <a:ext cx="7513983" cy="222636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000" b="1" dirty="0"/>
              <a:t>CONFLITOS SOCIOAFETIVOS </a:t>
            </a:r>
          </a:p>
        </p:txBody>
      </p:sp>
      <p:sp>
        <p:nvSpPr>
          <p:cNvPr id="3" name="Retângulo 2"/>
          <p:cNvSpPr/>
          <p:nvPr/>
        </p:nvSpPr>
        <p:spPr>
          <a:xfrm>
            <a:off x="0" y="2305004"/>
            <a:ext cx="6082748" cy="229349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000" b="1" dirty="0">
                <a:solidFill>
                  <a:schemeClr val="bg1"/>
                </a:solidFill>
              </a:rPr>
              <a:t>CONFLITOS DE TAREFA</a:t>
            </a:r>
          </a:p>
        </p:txBody>
      </p:sp>
      <p:sp>
        <p:nvSpPr>
          <p:cNvPr id="9" name="Retângulo 8"/>
          <p:cNvSpPr/>
          <p:nvPr/>
        </p:nvSpPr>
        <p:spPr>
          <a:xfrm>
            <a:off x="104767" y="1044470"/>
            <a:ext cx="1194942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200" b="1" dirty="0"/>
              <a:t>Segundo </a:t>
            </a:r>
            <a:r>
              <a:rPr lang="pt-BR" sz="3200" b="1" dirty="0" err="1"/>
              <a:t>Jehn</a:t>
            </a:r>
            <a:r>
              <a:rPr lang="pt-BR" sz="3200" b="1" dirty="0"/>
              <a:t>, há duas dimensões </a:t>
            </a:r>
            <a:r>
              <a:rPr lang="pt-BR" sz="3200" b="1" dirty="0" err="1"/>
              <a:t>conflituais</a:t>
            </a:r>
            <a:r>
              <a:rPr lang="pt-BR" sz="3200" b="1" dirty="0"/>
              <a:t> que se inter-relacionam</a:t>
            </a:r>
            <a:endParaRPr lang="pt-BR" sz="4000" b="1" dirty="0"/>
          </a:p>
          <a:p>
            <a:pPr algn="ctr"/>
            <a:r>
              <a:rPr lang="en-US" sz="1200" dirty="0"/>
              <a:t>JEHN, K. A. Enhancing effectiveness: An investigation of advantages and disadvantages of value-based intragroup conflict. </a:t>
            </a:r>
            <a:r>
              <a:rPr lang="en-US" sz="1200" b="1" dirty="0"/>
              <a:t>International Journal of Conflict Management,</a:t>
            </a:r>
            <a:r>
              <a:rPr lang="en-US" sz="1200" i="1" dirty="0"/>
              <a:t> </a:t>
            </a:r>
            <a:r>
              <a:rPr lang="en-US" sz="1200" dirty="0"/>
              <a:t>11(1), 56-73, 1994.</a:t>
            </a:r>
            <a:endParaRPr lang="pt-BR" sz="1200" dirty="0"/>
          </a:p>
        </p:txBody>
      </p:sp>
      <p:sp>
        <p:nvSpPr>
          <p:cNvPr id="10" name="Retângulo 9"/>
          <p:cNvSpPr/>
          <p:nvPr/>
        </p:nvSpPr>
        <p:spPr>
          <a:xfrm>
            <a:off x="966153" y="4618380"/>
            <a:ext cx="379137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>
                <a:solidFill>
                  <a:prstClr val="black"/>
                </a:solidFill>
              </a:rPr>
              <a:t>tensões vividas no grupo devido à presença de diferentes perspectivas relacionadas com o desempenho da tarefa</a:t>
            </a:r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6326578" y="2369760"/>
            <a:ext cx="457996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/>
              <a:t>tensões interpessoais entre os membros do grupo como resultado de diferenças de personalidade, de valores e de atitudes perante a vida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" y="4598503"/>
            <a:ext cx="1039530" cy="224624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8718" y="2369760"/>
            <a:ext cx="1179249" cy="2238681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71632973-BEEA-4A1E-83F5-8AB670D31D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87299" y="6128201"/>
            <a:ext cx="1004701" cy="72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90507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  <p:bldP spid="10" grpId="0"/>
      <p:bldP spid="11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5088835" y="3384637"/>
            <a:ext cx="993912" cy="137468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000" b="1" dirty="0">
                <a:solidFill>
                  <a:schemeClr val="bg1"/>
                </a:solidFill>
              </a:rPr>
              <a:t>e</a:t>
            </a:r>
          </a:p>
        </p:txBody>
      </p:sp>
      <p:sp>
        <p:nvSpPr>
          <p:cNvPr id="2" name="Retângulo 1"/>
          <p:cNvSpPr/>
          <p:nvPr/>
        </p:nvSpPr>
        <p:spPr>
          <a:xfrm>
            <a:off x="609600" y="2072281"/>
            <a:ext cx="10946295" cy="139061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000" b="1" dirty="0">
                <a:solidFill>
                  <a:schemeClr val="bg1"/>
                </a:solidFill>
              </a:rPr>
              <a:t>Essas duas dimensões do conflito:</a:t>
            </a:r>
          </a:p>
        </p:txBody>
      </p:sp>
      <p:sp>
        <p:nvSpPr>
          <p:cNvPr id="7" name="Retângulo 6"/>
          <p:cNvSpPr/>
          <p:nvPr/>
        </p:nvSpPr>
        <p:spPr>
          <a:xfrm>
            <a:off x="238539" y="3353712"/>
            <a:ext cx="4850296" cy="140560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800" b="1" dirty="0">
                <a:solidFill>
                  <a:schemeClr val="bg1"/>
                </a:solidFill>
              </a:rPr>
              <a:t>Conflitos de tarefa</a:t>
            </a:r>
          </a:p>
        </p:txBody>
      </p:sp>
      <p:sp>
        <p:nvSpPr>
          <p:cNvPr id="8" name="Retângulo 7"/>
          <p:cNvSpPr/>
          <p:nvPr/>
        </p:nvSpPr>
        <p:spPr>
          <a:xfrm>
            <a:off x="6079478" y="3353711"/>
            <a:ext cx="5870712" cy="140560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800" b="1" dirty="0"/>
              <a:t>Conflitos </a:t>
            </a:r>
            <a:r>
              <a:rPr lang="pt-BR" sz="4800" b="1" dirty="0" err="1"/>
              <a:t>socioafetivos</a:t>
            </a:r>
            <a:endParaRPr lang="pt-BR" sz="4400" b="1" dirty="0"/>
          </a:p>
        </p:txBody>
      </p:sp>
      <p:sp>
        <p:nvSpPr>
          <p:cNvPr id="9" name="Retângulo 8"/>
          <p:cNvSpPr/>
          <p:nvPr/>
        </p:nvSpPr>
        <p:spPr>
          <a:xfrm>
            <a:off x="606331" y="4764164"/>
            <a:ext cx="10946295" cy="208058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000" b="1" dirty="0">
                <a:solidFill>
                  <a:schemeClr val="bg1"/>
                </a:solidFill>
              </a:rPr>
              <a:t>influenciam a eficácia grupal,</a:t>
            </a:r>
          </a:p>
          <a:p>
            <a:pPr algn="ctr"/>
            <a:r>
              <a:rPr lang="pt-BR" sz="5000" b="1" dirty="0">
                <a:solidFill>
                  <a:schemeClr val="bg1"/>
                </a:solidFill>
              </a:rPr>
              <a:t>podendo impactar: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606332" y="1180948"/>
            <a:ext cx="109462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/>
              <a:t>Ainda, segundo </a:t>
            </a:r>
            <a:r>
              <a:rPr lang="pt-BR" sz="3200" b="1" dirty="0" err="1"/>
              <a:t>Jehn</a:t>
            </a:r>
            <a:r>
              <a:rPr lang="pt-BR" sz="3200" b="1" dirty="0"/>
              <a:t>...</a:t>
            </a:r>
            <a:endParaRPr lang="pt-BR" sz="1200" dirty="0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31AC2272-EF13-45A5-82F3-8665CAE606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7299" y="6128201"/>
            <a:ext cx="1004701" cy="72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52854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  <p:bldP spid="7" grpId="0" animBg="1"/>
      <p:bldP spid="8" grpId="0" animBg="1"/>
      <p:bldP spid="9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-1" y="913526"/>
            <a:ext cx="6082748" cy="229349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000" b="1" dirty="0">
                <a:solidFill>
                  <a:schemeClr val="bg1"/>
                </a:solidFill>
              </a:rPr>
              <a:t>O desempenho</a:t>
            </a:r>
          </a:p>
        </p:txBody>
      </p:sp>
      <p:sp>
        <p:nvSpPr>
          <p:cNvPr id="4" name="Retângulo 3"/>
          <p:cNvSpPr/>
          <p:nvPr/>
        </p:nvSpPr>
        <p:spPr>
          <a:xfrm>
            <a:off x="3336234" y="2534481"/>
            <a:ext cx="4552122" cy="24218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000" b="1" dirty="0">
                <a:solidFill>
                  <a:schemeClr val="bg1"/>
                </a:solidFill>
              </a:rPr>
              <a:t>A satisfação</a:t>
            </a:r>
          </a:p>
          <a:p>
            <a:pPr algn="ctr"/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7421216" y="1202634"/>
            <a:ext cx="4797287" cy="211040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000" b="1" dirty="0"/>
              <a:t>A criatividade</a:t>
            </a:r>
          </a:p>
        </p:txBody>
      </p:sp>
      <p:sp>
        <p:nvSpPr>
          <p:cNvPr id="5" name="Retângulo 4"/>
          <p:cNvSpPr/>
          <p:nvPr/>
        </p:nvSpPr>
        <p:spPr>
          <a:xfrm>
            <a:off x="-1" y="4499115"/>
            <a:ext cx="12192001" cy="222636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000" b="1" dirty="0"/>
              <a:t>A intenção de permanecer no grupo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91C73083-6A39-422E-991F-E1AAA94B9F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7299" y="6128201"/>
            <a:ext cx="1004701" cy="72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0665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5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iângulo isósceles 1"/>
          <p:cNvSpPr/>
          <p:nvPr/>
        </p:nvSpPr>
        <p:spPr>
          <a:xfrm>
            <a:off x="3331722" y="2109083"/>
            <a:ext cx="5518222" cy="4276514"/>
          </a:xfrm>
          <a:prstGeom prst="triangl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4184542" y="3627541"/>
            <a:ext cx="381258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</a:rPr>
              <a:t>Elementos</a:t>
            </a:r>
          </a:p>
          <a:p>
            <a:pPr algn="ctr"/>
            <a:r>
              <a:rPr lang="pt-BR" sz="4000" b="1" dirty="0">
                <a:solidFill>
                  <a:schemeClr val="bg1"/>
                </a:solidFill>
              </a:rPr>
              <a:t>do</a:t>
            </a:r>
          </a:p>
          <a:p>
            <a:pPr algn="ctr"/>
            <a:r>
              <a:rPr lang="pt-BR" sz="4400" b="1" dirty="0">
                <a:solidFill>
                  <a:schemeClr val="bg1"/>
                </a:solidFill>
              </a:rPr>
              <a:t>CONFLITO</a:t>
            </a:r>
          </a:p>
          <a:p>
            <a:pPr algn="ctr"/>
            <a:r>
              <a:rPr lang="pt-BR" sz="4400" b="1" dirty="0">
                <a:solidFill>
                  <a:schemeClr val="bg1"/>
                </a:solidFill>
              </a:rPr>
              <a:t>INTERPESSOAL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2993639" y="1021653"/>
            <a:ext cx="596767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RELAÇÃO INTERPESSOAL</a:t>
            </a:r>
          </a:p>
          <a:p>
            <a:pPr algn="ctr"/>
            <a:r>
              <a:rPr lang="pt-BR" sz="2200" b="1" dirty="0"/>
              <a:t>(Cosmovisão ou Mapa Mental ou Modelo Mental ou Óculos Cultural)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81559" y="5582130"/>
            <a:ext cx="36255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TRAMA OU PROCESSO</a:t>
            </a:r>
          </a:p>
          <a:p>
            <a:pPr algn="ctr"/>
            <a:r>
              <a:rPr lang="pt-BR" sz="2200" b="1" dirty="0"/>
              <a:t>(Como? Quando? Onde?</a:t>
            </a:r>
          </a:p>
          <a:p>
            <a:pPr algn="ctr"/>
            <a:r>
              <a:rPr lang="pt-BR" sz="2200" b="1" dirty="0"/>
              <a:t>Por quê?)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8540231" y="5582458"/>
            <a:ext cx="345029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PROBLEMA OBJETIVO</a:t>
            </a:r>
          </a:p>
          <a:p>
            <a:pPr algn="ctr"/>
            <a:r>
              <a:rPr lang="pt-BR" sz="2200" b="1"/>
              <a:t>(Contrariedade</a:t>
            </a:r>
            <a:r>
              <a:rPr lang="pt-BR" sz="2200" b="1" dirty="0"/>
              <a:t>)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92596A4A-BEEE-4B97-BB60-46643DAF69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7299" y="6128201"/>
            <a:ext cx="1004701" cy="72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18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2" grpId="0"/>
      <p:bldP spid="13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90330" y="1086677"/>
            <a:ext cx="1126434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400" b="1" i="1" dirty="0"/>
              <a:t>A maneira como o </a:t>
            </a:r>
            <a:r>
              <a:rPr lang="pt-BR" sz="4400" b="1" i="1" dirty="0">
                <a:highlight>
                  <a:srgbClr val="FFFF00"/>
                </a:highlight>
              </a:rPr>
              <a:t>modelo mental</a:t>
            </a:r>
            <a:r>
              <a:rPr lang="pt-BR" sz="4400" b="1" i="1" dirty="0"/>
              <a:t> (mapa mental ou cosmovisão ou óculos cultural) modela nossa percepção é importante, muitas vezes </a:t>
            </a:r>
            <a:r>
              <a:rPr lang="pt-BR" sz="4400" b="1" i="1" dirty="0">
                <a:highlight>
                  <a:srgbClr val="FFFF00"/>
                </a:highlight>
              </a:rPr>
              <a:t>determinante</a:t>
            </a:r>
            <a:r>
              <a:rPr lang="pt-BR" sz="4400" b="1" i="1" dirty="0"/>
              <a:t>, para os </a:t>
            </a:r>
            <a:r>
              <a:rPr lang="pt-BR" sz="4400" b="1" i="1" dirty="0">
                <a:highlight>
                  <a:srgbClr val="FFFF00"/>
                </a:highlight>
              </a:rPr>
              <a:t>relacionamentos</a:t>
            </a:r>
            <a:r>
              <a:rPr lang="pt-BR" sz="4400" b="1" i="1" dirty="0"/>
              <a:t>, para o </a:t>
            </a:r>
            <a:r>
              <a:rPr lang="pt-BR" sz="4400" b="1" i="1" dirty="0">
                <a:highlight>
                  <a:srgbClr val="FFFF00"/>
                </a:highlight>
              </a:rPr>
              <a:t>desenvolvimento humano e profissional</a:t>
            </a:r>
            <a:r>
              <a:rPr lang="pt-BR" sz="4400" b="1" i="1" dirty="0"/>
              <a:t> e para o </a:t>
            </a:r>
            <a:r>
              <a:rPr lang="pt-BR" sz="4400" b="1" i="1" dirty="0">
                <a:highlight>
                  <a:srgbClr val="FFFF00"/>
                </a:highlight>
              </a:rPr>
              <a:t>êxito ou o fracasso de indivíduos e de organizações</a:t>
            </a:r>
            <a:r>
              <a:rPr lang="pt-BR" sz="4400" b="1" i="1" dirty="0"/>
              <a:t>, especialmente no que diz respeito à </a:t>
            </a:r>
            <a:r>
              <a:rPr lang="pt-BR" sz="4400" b="1" i="1" dirty="0">
                <a:highlight>
                  <a:srgbClr val="FFFF00"/>
                </a:highlight>
              </a:rPr>
              <a:t>solução de conflitos.</a:t>
            </a:r>
            <a:endParaRPr lang="pt-BR" b="1" i="1" dirty="0">
              <a:highlight>
                <a:srgbClr val="FFFF00"/>
              </a:highlight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6F46F058-3CD6-41B1-A488-2C78458B81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7299" y="6128201"/>
            <a:ext cx="1004701" cy="72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640579"/>
      </p:ext>
    </p:extLst>
  </p:cSld>
  <p:clrMapOvr>
    <a:masterClrMapping/>
  </p:clrMapOvr>
  <p:transition spd="med">
    <p:fade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946488" y="1479884"/>
            <a:ext cx="4668252" cy="2502568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946488" y="4291276"/>
            <a:ext cx="4668252" cy="2502568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5923547" y="4275234"/>
            <a:ext cx="4668252" cy="250256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5923547" y="1479884"/>
            <a:ext cx="4668252" cy="250256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1054772" y="1491910"/>
            <a:ext cx="44516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bg1"/>
                </a:solidFill>
              </a:rPr>
              <a:t>Valores</a:t>
            </a:r>
            <a:endParaRPr lang="pt-BR" sz="1200" b="1" dirty="0">
              <a:solidFill>
                <a:schemeClr val="bg1"/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1054772" y="4303290"/>
            <a:ext cx="44516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bg1"/>
                </a:solidFill>
              </a:rPr>
              <a:t>Estruturais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6031831" y="4287248"/>
            <a:ext cx="44516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bg1"/>
                </a:solidFill>
              </a:rPr>
              <a:t>Interesses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5999755" y="1491923"/>
            <a:ext cx="44516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bg1"/>
                </a:solidFill>
              </a:rPr>
              <a:t>Informação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1014666" y="2221823"/>
            <a:ext cx="44516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</a:rPr>
              <a:t>(morais, ideológicos, religiosos)</a:t>
            </a:r>
            <a:endParaRPr lang="pt-BR" sz="1100" b="1" dirty="0">
              <a:solidFill>
                <a:schemeClr val="bg1"/>
              </a:solidFill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1058778" y="5033210"/>
            <a:ext cx="44516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</a:rPr>
              <a:t>(circunstâncias sociais, políticas e econômicas)</a:t>
            </a:r>
            <a:endParaRPr lang="pt-BR" sz="1100" b="1" dirty="0">
              <a:solidFill>
                <a:schemeClr val="bg1"/>
              </a:solidFill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6011787" y="2225837"/>
            <a:ext cx="44516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</a:rPr>
              <a:t>(incompleta, distorcida, com conotação negativa)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6027823" y="5016136"/>
            <a:ext cx="44516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</a:rPr>
              <a:t>(bens e direitos de interesse comum e contraditório)</a:t>
            </a:r>
            <a:endParaRPr lang="pt-BR" sz="1100" b="1" dirty="0">
              <a:solidFill>
                <a:schemeClr val="bg1"/>
              </a:solidFill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946488" y="904998"/>
            <a:ext cx="9645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/>
              <a:t>Espécies de conflitos (Vasconcelos, 2014)</a:t>
            </a:r>
            <a:endParaRPr lang="pt-BR" sz="1100" b="1" dirty="0"/>
          </a:p>
        </p:txBody>
      </p:sp>
      <p:pic>
        <p:nvPicPr>
          <p:cNvPr id="24" name="Imagem 23">
            <a:extLst>
              <a:ext uri="{FF2B5EF4-FFF2-40B4-BE49-F238E27FC236}">
                <a16:creationId xmlns:a16="http://schemas.microsoft.com/office/drawing/2014/main" id="{84932B57-6B26-4DC8-B8E0-A6287011FB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7299" y="6128201"/>
            <a:ext cx="1004701" cy="72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832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4" grpId="0" animBg="1"/>
      <p:bldP spid="15" grpId="0" animBg="1"/>
      <p:bldP spid="6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77077" y="2186612"/>
            <a:ext cx="1117158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8000" dirty="0"/>
              <a:t>O conflito desenrola-se ao longo de cinco etapas</a:t>
            </a:r>
          </a:p>
          <a:p>
            <a:pPr algn="r"/>
            <a:endParaRPr lang="pt-BR" sz="3200" dirty="0"/>
          </a:p>
          <a:p>
            <a:pPr algn="r"/>
            <a:r>
              <a:rPr lang="pt-BR" sz="2800" b="1" dirty="0"/>
              <a:t>Robbins (1996)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49C68BF7-F3C5-4422-8F48-2B2F71B142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7299" y="6128201"/>
            <a:ext cx="1004701" cy="72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579729"/>
      </p:ext>
    </p:extLst>
  </p:cSld>
  <p:clrMapOvr>
    <a:masterClrMapping/>
  </p:clrMapOvr>
  <p:transition spd="med">
    <p:fade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6255026" y="4631634"/>
            <a:ext cx="5923722" cy="222636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000" b="1" dirty="0"/>
              <a:t>Consequências</a:t>
            </a:r>
          </a:p>
        </p:txBody>
      </p:sp>
      <p:sp>
        <p:nvSpPr>
          <p:cNvPr id="3" name="Retângulo 2"/>
          <p:cNvSpPr/>
          <p:nvPr/>
        </p:nvSpPr>
        <p:spPr>
          <a:xfrm>
            <a:off x="-1" y="926778"/>
            <a:ext cx="6082748" cy="229349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000" b="1" dirty="0">
                <a:solidFill>
                  <a:schemeClr val="bg1"/>
                </a:solidFill>
              </a:rPr>
              <a:t>Oposição potencial</a:t>
            </a:r>
          </a:p>
        </p:txBody>
      </p:sp>
      <p:sp>
        <p:nvSpPr>
          <p:cNvPr id="4" name="Retângulo 3"/>
          <p:cNvSpPr/>
          <p:nvPr/>
        </p:nvSpPr>
        <p:spPr>
          <a:xfrm>
            <a:off x="3336234" y="2534481"/>
            <a:ext cx="4552122" cy="24218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000" b="1" dirty="0">
                <a:solidFill>
                  <a:schemeClr val="bg1"/>
                </a:solidFill>
              </a:rPr>
              <a:t>Intenção</a:t>
            </a:r>
          </a:p>
          <a:p>
            <a:pPr algn="ctr"/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7487478" y="1183834"/>
            <a:ext cx="4704522" cy="2421835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000" b="1" dirty="0"/>
              <a:t>Cognição e personalização</a:t>
            </a:r>
          </a:p>
        </p:txBody>
      </p:sp>
      <p:sp>
        <p:nvSpPr>
          <p:cNvPr id="5" name="Retângulo 4"/>
          <p:cNvSpPr/>
          <p:nvPr/>
        </p:nvSpPr>
        <p:spPr>
          <a:xfrm>
            <a:off x="-1" y="4631635"/>
            <a:ext cx="5579165" cy="222636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000" b="1" dirty="0"/>
              <a:t>Comportamento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CAA10761-D469-4A03-9787-8BB5FB4D5A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7299" y="6128201"/>
            <a:ext cx="1004701" cy="72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8646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  <p:bldP spid="6" grpId="0" animBg="1"/>
      <p:bldP spid="5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927652"/>
            <a:ext cx="5420139" cy="80838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000" b="1" dirty="0">
                <a:solidFill>
                  <a:schemeClr val="bg1"/>
                </a:solidFill>
              </a:rPr>
              <a:t>Oposição potencial</a:t>
            </a:r>
          </a:p>
        </p:txBody>
      </p:sp>
      <p:sp>
        <p:nvSpPr>
          <p:cNvPr id="8" name="Retângulo 7"/>
          <p:cNvSpPr/>
          <p:nvPr/>
        </p:nvSpPr>
        <p:spPr>
          <a:xfrm>
            <a:off x="5420139" y="1736034"/>
            <a:ext cx="6745357" cy="512196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000" b="1" dirty="0">
                <a:solidFill>
                  <a:schemeClr val="bg1"/>
                </a:solidFill>
              </a:rPr>
              <a:t>O conflito tem o seu marco a partir das condições antecedentes que o fazem eclodir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B4E35CB-4E6E-4E17-ABBE-68207FAC27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7299" y="6128201"/>
            <a:ext cx="1004701" cy="72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7437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940904"/>
            <a:ext cx="5022574" cy="1391477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000" b="1" dirty="0"/>
              <a:t>Cognição e personalização</a:t>
            </a:r>
          </a:p>
        </p:txBody>
      </p:sp>
      <p:sp>
        <p:nvSpPr>
          <p:cNvPr id="8" name="Retângulo 7"/>
          <p:cNvSpPr/>
          <p:nvPr/>
        </p:nvSpPr>
        <p:spPr>
          <a:xfrm>
            <a:off x="5022574" y="2332381"/>
            <a:ext cx="7169426" cy="45256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000" b="1" dirty="0"/>
              <a:t>O conflito desenvolve-se à medida que há a percepção ou o conhecimento dessas condições geradoras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94293B4-1A85-4361-94EC-ED9EBF0806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7299" y="6128201"/>
            <a:ext cx="1004701" cy="72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3932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5"/>
          <p:cNvSpPr txBox="1">
            <a:spLocks noChangeArrowheads="1"/>
          </p:cNvSpPr>
          <p:nvPr/>
        </p:nvSpPr>
        <p:spPr bwMode="auto">
          <a:xfrm>
            <a:off x="2293939" y="2565401"/>
            <a:ext cx="7488237" cy="14763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85750" indent="-285750" algn="just">
              <a:buFontTx/>
              <a:buChar char="-"/>
              <a:defRPr/>
            </a:pPr>
            <a:endParaRPr lang="pt-BR" dirty="0">
              <a:ea typeface="MS PGothic" pitchFamily="34" charset="-128"/>
            </a:endParaRPr>
          </a:p>
          <a:p>
            <a:pPr algn="just">
              <a:defRPr/>
            </a:pPr>
            <a:endParaRPr lang="pt-BR" dirty="0">
              <a:ea typeface="MS PGothic" pitchFamily="34" charset="-128"/>
            </a:endParaRPr>
          </a:p>
          <a:p>
            <a:pPr algn="just" eaLnBrk="1" hangingPunct="1">
              <a:lnSpc>
                <a:spcPct val="150000"/>
              </a:lnSpc>
              <a:defRPr/>
            </a:pPr>
            <a:endParaRPr lang="pt-BR" dirty="0">
              <a:ea typeface="MS PGothic" pitchFamily="34" charset="-128"/>
            </a:endParaRPr>
          </a:p>
          <a:p>
            <a:pPr algn="just" eaLnBrk="1" hangingPunct="1">
              <a:lnSpc>
                <a:spcPct val="150000"/>
              </a:lnSpc>
              <a:defRPr/>
            </a:pPr>
            <a:endParaRPr lang="pt-BR" altLang="pt-BR" dirty="0">
              <a:ea typeface="MS PGothic" pitchFamily="34" charset="-128"/>
              <a:sym typeface="Wingdings" pitchFamily="2" charset="2"/>
            </a:endParaRPr>
          </a:p>
        </p:txBody>
      </p:sp>
      <p:sp>
        <p:nvSpPr>
          <p:cNvPr id="4" name="Retângulo 5"/>
          <p:cNvSpPr>
            <a:spLocks noChangeArrowheads="1"/>
          </p:cNvSpPr>
          <p:nvPr/>
        </p:nvSpPr>
        <p:spPr bwMode="auto">
          <a:xfrm>
            <a:off x="2495550" y="2828926"/>
            <a:ext cx="7488238" cy="9239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  <a:buFontTx/>
              <a:buChar char="-"/>
              <a:defRPr/>
            </a:pPr>
            <a:endParaRPr lang="pt-BR" altLang="pt-BR" dirty="0">
              <a:ea typeface="MS PGothic" pitchFamily="34" charset="-128"/>
            </a:endParaRPr>
          </a:p>
          <a:p>
            <a:pPr marL="0" indent="0" eaLnBrk="1" hangingPunct="1">
              <a:lnSpc>
                <a:spcPct val="150000"/>
              </a:lnSpc>
              <a:defRPr/>
            </a:pPr>
            <a:r>
              <a:rPr lang="pt-BR" altLang="pt-BR" dirty="0">
                <a:ea typeface="MS PGothic" pitchFamily="34" charset="-128"/>
              </a:rPr>
              <a:t> </a:t>
            </a:r>
          </a:p>
        </p:txBody>
      </p:sp>
      <p:sp>
        <p:nvSpPr>
          <p:cNvPr id="2" name="Retângulo 1"/>
          <p:cNvSpPr/>
          <p:nvPr/>
        </p:nvSpPr>
        <p:spPr>
          <a:xfrm>
            <a:off x="727094" y="1157769"/>
            <a:ext cx="101393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pt-BR" sz="2000" b="1" dirty="0">
              <a:solidFill>
                <a:srgbClr val="002060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pt-BR" sz="2000" b="1" dirty="0">
                <a:solidFill>
                  <a:srgbClr val="00206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                                </a:t>
            </a:r>
          </a:p>
          <a:p>
            <a:pPr algn="just">
              <a:lnSpc>
                <a:spcPct val="150000"/>
              </a:lnSpc>
            </a:pPr>
            <a:endParaRPr lang="pt-BR" sz="2000" b="1" dirty="0">
              <a:solidFill>
                <a:srgbClr val="002060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pt-BR" sz="2000" dirty="0"/>
          </a:p>
        </p:txBody>
      </p:sp>
      <p:sp>
        <p:nvSpPr>
          <p:cNvPr id="7" name="Retângulo 6"/>
          <p:cNvSpPr/>
          <p:nvPr/>
        </p:nvSpPr>
        <p:spPr>
          <a:xfrm>
            <a:off x="0" y="945156"/>
            <a:ext cx="12192000" cy="1410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altLang="pt-BR" sz="6600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OBJETIVO GERAL</a:t>
            </a:r>
            <a:endParaRPr lang="pt-BR" altLang="pt-BR" sz="5400" b="1" dirty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556591" y="2580826"/>
            <a:ext cx="1106556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dirty="0"/>
              <a:t>Capacitar líderes (formais e informais) para atuar no sentido de prevenir conflitos e/ou mediar a resolução pacífica de conflitos no ambiente organizacional (entre colaboradores de toda ordem – stakeholders), com vistas a desenvolver e manter um ambiente de sinergia </a:t>
            </a:r>
            <a:r>
              <a:rPr lang="pt-BR" sz="3600" dirty="0" err="1"/>
              <a:t>intra</a:t>
            </a:r>
            <a:r>
              <a:rPr lang="pt-BR" sz="3600" dirty="0"/>
              <a:t> e </a:t>
            </a:r>
            <a:r>
              <a:rPr lang="pt-BR" sz="3600" dirty="0" err="1"/>
              <a:t>interequipes</a:t>
            </a:r>
            <a:r>
              <a:rPr lang="pt-BR" sz="3600" dirty="0"/>
              <a:t> na organização, buscando, sempre, maximizar os resultados do trabalho.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31555123-E247-4397-9C30-EDB8E3348B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7299" y="6128201"/>
            <a:ext cx="1004701" cy="72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25768"/>
      </p:ext>
    </p:extLst>
  </p:cSld>
  <p:clrMapOvr>
    <a:masterClrMapping/>
  </p:clrMapOvr>
  <p:transition spd="med">
    <p:fade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940904"/>
            <a:ext cx="3419061" cy="7818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000" b="1" dirty="0">
                <a:solidFill>
                  <a:schemeClr val="bg1"/>
                </a:solidFill>
              </a:rPr>
              <a:t>Intenção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3419061" y="1722783"/>
            <a:ext cx="8772939" cy="51352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000" b="1" dirty="0">
                <a:solidFill>
                  <a:schemeClr val="bg1"/>
                </a:solidFill>
              </a:rPr>
              <a:t>O conflito produz intenções entre as partes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E8B82F7-312A-4BFB-9DC6-2EE2EAC150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7299" y="6128201"/>
            <a:ext cx="1004701" cy="72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4738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" y="927652"/>
            <a:ext cx="4731026" cy="96741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000" b="1" dirty="0"/>
              <a:t>Comportamento</a:t>
            </a:r>
          </a:p>
        </p:txBody>
      </p:sp>
      <p:sp>
        <p:nvSpPr>
          <p:cNvPr id="8" name="Retângulo 7"/>
          <p:cNvSpPr/>
          <p:nvPr/>
        </p:nvSpPr>
        <p:spPr>
          <a:xfrm>
            <a:off x="4731026" y="1895062"/>
            <a:ext cx="7460973" cy="496293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000" b="1" dirty="0"/>
              <a:t>Dessas intenções se </a:t>
            </a:r>
            <a:r>
              <a:rPr lang="pt-BR" sz="5400" dirty="0"/>
              <a:t> </a:t>
            </a:r>
            <a:r>
              <a:rPr lang="pt-BR" sz="5000" b="1" dirty="0"/>
              <a:t>originarão comportamentos tensos, ambiente de elevada ansiedade...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2D63ACC-C3E1-4FF9-BE85-F3E48BA8E2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7299" y="6128201"/>
            <a:ext cx="1004701" cy="72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54326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4280452" y="1802296"/>
            <a:ext cx="7898296" cy="505570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800" b="1" dirty="0"/>
              <a:t>...isso produzirá um movimento de necessidade de mudanças que poderá ocasionar mudanças positivas ou negativas, dependendo do gestor do conflito.</a:t>
            </a:r>
          </a:p>
        </p:txBody>
      </p:sp>
      <p:sp>
        <p:nvSpPr>
          <p:cNvPr id="8" name="Retângulo 7"/>
          <p:cNvSpPr/>
          <p:nvPr/>
        </p:nvSpPr>
        <p:spPr>
          <a:xfrm>
            <a:off x="0" y="927652"/>
            <a:ext cx="4280452" cy="87464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000" b="1" dirty="0"/>
              <a:t>Consequências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A757C80-C41F-4ADE-B644-7735F056FD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7299" y="6128201"/>
            <a:ext cx="1004701" cy="72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4290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77077" y="1298712"/>
            <a:ext cx="11171583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5400" dirty="0">
                <a:solidFill>
                  <a:srgbClr val="002060"/>
                </a:solidFill>
              </a:rPr>
              <a:t>A depender de como será a gestão do conflito, poderão ser gerados crescimento, desenvolvimento, mudanças ou o conflito pode causar um clima destrutivo, deteriorando o ambiente.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BBDF7B99-1DA4-43D4-B7E5-4C76FE326D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7299" y="6128201"/>
            <a:ext cx="1004701" cy="72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086117"/>
      </p:ext>
    </p:extLst>
  </p:cSld>
  <p:clrMapOvr>
    <a:masterClrMapping/>
  </p:clrMapOvr>
  <p:transition spd="med">
    <p:fade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56503"/>
            <a:ext cx="3008244" cy="3340974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5546" y="1606674"/>
            <a:ext cx="3008244" cy="3188310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1033672" y="927653"/>
            <a:ext cx="5791200" cy="261730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800" b="1" dirty="0">
                <a:solidFill>
                  <a:schemeClr val="bg1"/>
                </a:solidFill>
              </a:rPr>
              <a:t>Quando bem gerenciadas as situações de conflito</a:t>
            </a:r>
          </a:p>
        </p:txBody>
      </p:sp>
      <p:sp>
        <p:nvSpPr>
          <p:cNvPr id="3" name="Retângulo 2"/>
          <p:cNvSpPr/>
          <p:nvPr/>
        </p:nvSpPr>
        <p:spPr>
          <a:xfrm>
            <a:off x="5385684" y="4564500"/>
            <a:ext cx="5764696" cy="229349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000" b="1" dirty="0">
                <a:solidFill>
                  <a:schemeClr val="bg1"/>
                </a:solidFill>
              </a:rPr>
              <a:t>Quando mal gerenciadas as situações de conflito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1F836E54-54FC-4F2F-B56E-B9312A765E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87299" y="6128201"/>
            <a:ext cx="1004701" cy="72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57789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23461" y="1643271"/>
            <a:ext cx="1114507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8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 momento atual exige dos gestores novas estratégias para que do conflito possam surgir soluções construtivas e criativas, revertendo em crescimento do grupo como um todo.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D34BB5B1-912A-422B-AD0C-EDF08ABC28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7299" y="6128201"/>
            <a:ext cx="1004701" cy="72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352833"/>
      </p:ext>
    </p:extLst>
  </p:cSld>
  <p:clrMapOvr>
    <a:masterClrMapping/>
  </p:clrMapOvr>
  <p:transition spd="med">
    <p:fade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57200" y="971550"/>
            <a:ext cx="1122426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5400" b="1" i="1" dirty="0"/>
              <a:t>PANELA DE PRESSÃO</a:t>
            </a:r>
            <a:endParaRPr lang="pt-BR" sz="3600" b="1" i="1" dirty="0"/>
          </a:p>
          <a:p>
            <a:pPr algn="ctr"/>
            <a:r>
              <a:rPr lang="pt-BR" sz="3500" b="1" i="1" dirty="0"/>
              <a:t>O líder contribui para a gestão ou para a manutenção do conflito, agindo ou simplesmente ficando inerte.</a:t>
            </a:r>
          </a:p>
          <a:p>
            <a:pPr algn="ctr"/>
            <a:r>
              <a:rPr lang="pt-BR" sz="3500" b="1" i="1" dirty="0"/>
              <a:t>“Muitos líderes se mostram inertes diante dos conflitos (negando sua existência, negligenciando sua complexidade ou ainda acreditando que eles podem se resolver sozinhos) e acabam por manter e alimentar o conflito”.</a:t>
            </a:r>
          </a:p>
          <a:p>
            <a:pPr algn="r"/>
            <a:endParaRPr lang="pt-BR" sz="1400" b="1" dirty="0"/>
          </a:p>
          <a:p>
            <a:pPr algn="r"/>
            <a:r>
              <a:rPr lang="pt-BR" sz="2800" b="1" dirty="0"/>
              <a:t>Samantha </a:t>
            </a:r>
            <a:r>
              <a:rPr lang="pt-BR" sz="2800" b="1" dirty="0" err="1"/>
              <a:t>Luchini</a:t>
            </a:r>
            <a:endParaRPr lang="pt-BR" sz="2800" dirty="0"/>
          </a:p>
          <a:p>
            <a:endParaRPr lang="pt-BR" dirty="0"/>
          </a:p>
          <a:p>
            <a:r>
              <a:rPr lang="pt-BR" dirty="0"/>
              <a:t>Consultora especializada em Desenvolvimento Humano que oferece soluções personalizadas em Treinamentos Comportamentais, Palestras Motivacionais e Processos de Coaching. </a:t>
            </a:r>
            <a:r>
              <a:rPr lang="pt-BR" sz="1200" dirty="0"/>
              <a:t>http://www.adpf.org.br/adpf/admin/painelcontrole/materia/materia_portal.wsp?tmp.edt.materia_codigo=6882&amp;tit=Lideranca-e-gestao-de-conflitos#.WdeJZ1tSzb0</a:t>
            </a:r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BA997A01-19E4-4016-90B3-3BEDF9A0D2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7299" y="6128201"/>
            <a:ext cx="1004701" cy="72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741166"/>
      </p:ext>
    </p:extLst>
  </p:cSld>
  <p:clrMapOvr>
    <a:masterClrMapping/>
  </p:clrMapOvr>
  <p:transition spd="med">
    <p:fade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48640" y="1291590"/>
            <a:ext cx="11109960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800" b="1" i="1" dirty="0"/>
              <a:t>Grandes líderes mudam de estilo para levantar a autoestima de suas equipes. Se as pessoas acreditam nelas mesmas, é impressionante o que elas conseguem realizar.</a:t>
            </a:r>
            <a:endParaRPr lang="pt-BR" sz="1600" dirty="0"/>
          </a:p>
          <a:p>
            <a:endParaRPr lang="pt-BR" sz="1600" dirty="0"/>
          </a:p>
          <a:p>
            <a:r>
              <a:rPr lang="pt-BR" sz="2800" b="1" dirty="0"/>
              <a:t>Sam Walton</a:t>
            </a:r>
          </a:p>
          <a:p>
            <a:r>
              <a:rPr lang="pt-BR" b="1" dirty="0"/>
              <a:t>Sam</a:t>
            </a:r>
            <a:r>
              <a:rPr lang="pt-BR" dirty="0"/>
              <a:t>uel Moore </a:t>
            </a:r>
            <a:r>
              <a:rPr lang="pt-BR" b="1" dirty="0"/>
              <a:t>Walton</a:t>
            </a:r>
            <a:r>
              <a:rPr lang="pt-BR" dirty="0"/>
              <a:t> (Kingfisher, 29 de março de 1918 – 5 de abril de 1992) foi o fundador da maior rede de varejo do mundo, a Wal-Mart, e de outra também entre as maiores, o </a:t>
            </a:r>
            <a:r>
              <a:rPr lang="pt-BR" b="1" dirty="0" err="1"/>
              <a:t>Sam's</a:t>
            </a:r>
            <a:r>
              <a:rPr lang="pt-BR" dirty="0"/>
              <a:t> Club. Ele é o patriarca da Família </a:t>
            </a:r>
            <a:r>
              <a:rPr lang="pt-BR" b="1" dirty="0"/>
              <a:t>Walton</a:t>
            </a:r>
            <a:r>
              <a:rPr lang="pt-BR" dirty="0"/>
              <a:t>, a família mais rica do mundo.</a:t>
            </a:r>
          </a:p>
          <a:p>
            <a:r>
              <a:rPr lang="pt-BR" dirty="0"/>
              <a:t>http://www.blogcmmi.com.br/lideranca/21-frases-sobre-lideranca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4775AEF4-8EC1-4BE4-8B5D-10AFAF7673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7299" y="6128201"/>
            <a:ext cx="1004701" cy="72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46741"/>
      </p:ext>
    </p:extLst>
  </p:cSld>
  <p:clrMapOvr>
    <a:masterClrMapping/>
  </p:clrMapOvr>
  <p:transition spd="med">
    <p:fade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10817" y="1139685"/>
            <a:ext cx="11383617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400" b="1" i="1" dirty="0"/>
              <a:t>Não é difícil, então, entendermos que um líder (formal ou informal) com um modelo mental baseado na confiança mútua, no altruísmo, no compartilhamento aberto de seus saberes e de sua liderança, terá maior facilidade de contribuir efetivamente para a agregação de valor à sua equipe, especialmente na inter-relação e trabalho de seus membros.</a:t>
            </a:r>
            <a:endParaRPr lang="pt-BR" sz="5400" b="1" i="1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451A08D9-EC8F-4EA0-8A11-BF152A2951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7299" y="6128201"/>
            <a:ext cx="1004701" cy="72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927472"/>
      </p:ext>
    </p:extLst>
  </p:cSld>
  <p:clrMapOvr>
    <a:masterClrMapping/>
  </p:clrMapOvr>
  <p:transition spd="med">
    <p:fade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5"/>
          <p:cNvSpPr txBox="1">
            <a:spLocks noChangeArrowheads="1"/>
          </p:cNvSpPr>
          <p:nvPr/>
        </p:nvSpPr>
        <p:spPr bwMode="auto">
          <a:xfrm>
            <a:off x="2293939" y="2565401"/>
            <a:ext cx="7488237" cy="14763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85750" indent="-285750" algn="just">
              <a:buFontTx/>
              <a:buChar char="-"/>
              <a:defRPr/>
            </a:pPr>
            <a:endParaRPr lang="pt-BR" dirty="0">
              <a:ea typeface="MS PGothic" pitchFamily="34" charset="-128"/>
            </a:endParaRPr>
          </a:p>
          <a:p>
            <a:pPr algn="just">
              <a:defRPr/>
            </a:pPr>
            <a:endParaRPr lang="pt-BR" dirty="0">
              <a:ea typeface="MS PGothic" pitchFamily="34" charset="-128"/>
            </a:endParaRPr>
          </a:p>
          <a:p>
            <a:pPr algn="just" eaLnBrk="1" hangingPunct="1">
              <a:lnSpc>
                <a:spcPct val="150000"/>
              </a:lnSpc>
              <a:defRPr/>
            </a:pPr>
            <a:endParaRPr lang="pt-BR" dirty="0">
              <a:ea typeface="MS PGothic" pitchFamily="34" charset="-128"/>
            </a:endParaRPr>
          </a:p>
          <a:p>
            <a:pPr algn="just" eaLnBrk="1" hangingPunct="1">
              <a:lnSpc>
                <a:spcPct val="150000"/>
              </a:lnSpc>
              <a:defRPr/>
            </a:pPr>
            <a:endParaRPr lang="pt-BR" altLang="pt-BR" dirty="0">
              <a:ea typeface="MS PGothic" pitchFamily="34" charset="-128"/>
              <a:sym typeface="Wingdings" pitchFamily="2" charset="2"/>
            </a:endParaRPr>
          </a:p>
        </p:txBody>
      </p:sp>
      <p:sp>
        <p:nvSpPr>
          <p:cNvPr id="4" name="Retângulo 5"/>
          <p:cNvSpPr>
            <a:spLocks noChangeArrowheads="1"/>
          </p:cNvSpPr>
          <p:nvPr/>
        </p:nvSpPr>
        <p:spPr bwMode="auto">
          <a:xfrm>
            <a:off x="2495550" y="2828926"/>
            <a:ext cx="7488238" cy="9239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  <a:buFontTx/>
              <a:buChar char="-"/>
              <a:defRPr/>
            </a:pPr>
            <a:endParaRPr lang="pt-BR" altLang="pt-BR" dirty="0">
              <a:ea typeface="MS PGothic" pitchFamily="34" charset="-128"/>
            </a:endParaRPr>
          </a:p>
          <a:p>
            <a:pPr marL="0" indent="0" eaLnBrk="1" hangingPunct="1">
              <a:lnSpc>
                <a:spcPct val="150000"/>
              </a:lnSpc>
              <a:defRPr/>
            </a:pPr>
            <a:r>
              <a:rPr lang="pt-BR" altLang="pt-BR" dirty="0">
                <a:ea typeface="MS PGothic" pitchFamily="34" charset="-128"/>
              </a:rPr>
              <a:t> </a:t>
            </a:r>
          </a:p>
        </p:txBody>
      </p:sp>
      <p:sp>
        <p:nvSpPr>
          <p:cNvPr id="2" name="Retângulo 1"/>
          <p:cNvSpPr/>
          <p:nvPr/>
        </p:nvSpPr>
        <p:spPr>
          <a:xfrm>
            <a:off x="727094" y="1157769"/>
            <a:ext cx="101393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pt-BR" sz="2000" b="1" dirty="0">
              <a:solidFill>
                <a:srgbClr val="002060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pt-BR" sz="2000" b="1" dirty="0">
                <a:solidFill>
                  <a:srgbClr val="00206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                                </a:t>
            </a:r>
          </a:p>
          <a:p>
            <a:pPr algn="just">
              <a:lnSpc>
                <a:spcPct val="150000"/>
              </a:lnSpc>
            </a:pPr>
            <a:endParaRPr lang="pt-BR" sz="2000" b="1" dirty="0">
              <a:solidFill>
                <a:srgbClr val="002060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pt-BR" sz="2000" dirty="0"/>
          </a:p>
        </p:txBody>
      </p:sp>
      <p:sp>
        <p:nvSpPr>
          <p:cNvPr id="7" name="Retângulo 6"/>
          <p:cNvSpPr/>
          <p:nvPr/>
        </p:nvSpPr>
        <p:spPr>
          <a:xfrm>
            <a:off x="0" y="3209253"/>
            <a:ext cx="12192000" cy="7314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altLang="pt-BR" sz="3200" b="1" dirty="0">
                <a:solidFill>
                  <a:srgbClr val="00206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TRATATIVAS DE PREVENÇÃO DE CONFLITOS</a:t>
            </a:r>
            <a:endParaRPr lang="pt-BR" altLang="pt-BR" sz="2400" b="1" dirty="0">
              <a:solidFill>
                <a:srgbClr val="002060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A75AACA3-CD82-4557-8036-1176F575A4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7299" y="6128201"/>
            <a:ext cx="1004701" cy="72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804863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>
            <a:extLst>
              <a:ext uri="{FF2B5EF4-FFF2-40B4-BE49-F238E27FC236}">
                <a16:creationId xmlns:a16="http://schemas.microsoft.com/office/drawing/2014/main" id="{F6088994-813D-416A-80FC-30425985EE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7299" y="6128201"/>
            <a:ext cx="1004701" cy="729799"/>
          </a:xfrm>
          <a:prstGeom prst="rect">
            <a:avLst/>
          </a:prstGeom>
        </p:spPr>
      </p:pic>
      <p:sp>
        <p:nvSpPr>
          <p:cNvPr id="4" name="Retângulo 5"/>
          <p:cNvSpPr>
            <a:spLocks noChangeArrowheads="1"/>
          </p:cNvSpPr>
          <p:nvPr/>
        </p:nvSpPr>
        <p:spPr bwMode="auto">
          <a:xfrm>
            <a:off x="2495550" y="2828926"/>
            <a:ext cx="7488238" cy="9239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  <a:buFontTx/>
              <a:buChar char="-"/>
              <a:defRPr/>
            </a:pPr>
            <a:endParaRPr lang="pt-BR" altLang="pt-BR" dirty="0">
              <a:ea typeface="MS PGothic" pitchFamily="34" charset="-128"/>
            </a:endParaRPr>
          </a:p>
          <a:p>
            <a:pPr marL="0" indent="0" eaLnBrk="1" hangingPunct="1">
              <a:lnSpc>
                <a:spcPct val="150000"/>
              </a:lnSpc>
              <a:defRPr/>
            </a:pPr>
            <a:r>
              <a:rPr lang="pt-BR" altLang="pt-BR" dirty="0">
                <a:ea typeface="MS PGothic" pitchFamily="34" charset="-128"/>
              </a:rPr>
              <a:t> </a:t>
            </a:r>
          </a:p>
        </p:txBody>
      </p:sp>
      <p:sp>
        <p:nvSpPr>
          <p:cNvPr id="2" name="Retângulo 1"/>
          <p:cNvSpPr/>
          <p:nvPr/>
        </p:nvSpPr>
        <p:spPr>
          <a:xfrm>
            <a:off x="727094" y="1157769"/>
            <a:ext cx="101393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pt-BR" sz="2000" b="1" dirty="0">
              <a:solidFill>
                <a:srgbClr val="002060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pt-BR" sz="2000" b="1" dirty="0">
                <a:solidFill>
                  <a:srgbClr val="00206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                                </a:t>
            </a:r>
          </a:p>
          <a:p>
            <a:pPr algn="just">
              <a:lnSpc>
                <a:spcPct val="150000"/>
              </a:lnSpc>
            </a:pPr>
            <a:endParaRPr lang="pt-BR" sz="2000" b="1" dirty="0">
              <a:solidFill>
                <a:srgbClr val="002060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pt-BR" sz="2000" dirty="0"/>
          </a:p>
        </p:txBody>
      </p:sp>
      <p:sp>
        <p:nvSpPr>
          <p:cNvPr id="3" name="Retângulo 2"/>
          <p:cNvSpPr/>
          <p:nvPr/>
        </p:nvSpPr>
        <p:spPr>
          <a:xfrm>
            <a:off x="251791" y="1808509"/>
            <a:ext cx="117149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540000"/>
            <a:r>
              <a:rPr lang="pt-BR" sz="2800" dirty="0"/>
              <a:t>1 – compreender a inter-relação entre liderança e Prevenção e Resolução </a:t>
            </a:r>
          </a:p>
          <a:p>
            <a:pPr indent="-540000"/>
            <a:r>
              <a:rPr lang="pt-BR" sz="2800" dirty="0"/>
              <a:t>       Pacífica de Conflitos;</a:t>
            </a:r>
          </a:p>
        </p:txBody>
      </p:sp>
      <p:sp>
        <p:nvSpPr>
          <p:cNvPr id="8" name="Retângulo 7"/>
          <p:cNvSpPr/>
          <p:nvPr/>
        </p:nvSpPr>
        <p:spPr>
          <a:xfrm>
            <a:off x="0" y="772873"/>
            <a:ext cx="12192000" cy="1050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altLang="pt-BR" sz="4800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OBJETIVOS ESPECÍFICOS</a:t>
            </a:r>
            <a:endParaRPr lang="pt-BR" altLang="pt-BR" sz="5400" b="1" dirty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251791" y="2756035"/>
            <a:ext cx="1164869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/>
              <a:t>2 – compreender o contexto do conflito e a importância do diálogo como </a:t>
            </a:r>
          </a:p>
          <a:p>
            <a:pPr marL="540000"/>
            <a:r>
              <a:rPr lang="pt-BR" sz="2800" dirty="0"/>
              <a:t>instrumento para a Prevenção e para a Resolução Pacífica de Conflitos;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251790" y="3714582"/>
            <a:ext cx="116486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/>
              <a:t>3 – conhecer as modalidades e técnicas de Resolução Pacífica de Conflitos;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251789" y="4261265"/>
            <a:ext cx="116486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/>
              <a:t>4 – conhecer experiências de Prevenção e/ou Resolução Pacífica de Conflitos;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251788" y="4811477"/>
            <a:ext cx="116486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/>
              <a:t>5 – desenvolver as condições para Prevenção e para Resolução Pacífica de </a:t>
            </a:r>
          </a:p>
          <a:p>
            <a:pPr marL="540000"/>
            <a:r>
              <a:rPr lang="pt-BR" sz="2800" dirty="0"/>
              <a:t>Conflitos;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284904" y="5778436"/>
            <a:ext cx="1161558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/>
              <a:t>6 – aprender o papel, os objetivos e os atributos do facilitador de Resolução </a:t>
            </a:r>
          </a:p>
          <a:p>
            <a:pPr marL="540000"/>
            <a:r>
              <a:rPr lang="pt-BR" sz="2800" dirty="0"/>
              <a:t>Pacífica de Conflitos.</a:t>
            </a:r>
          </a:p>
        </p:txBody>
      </p:sp>
    </p:spTree>
    <p:extLst>
      <p:ext uri="{BB962C8B-B14F-4D97-AF65-F5344CB8AC3E}">
        <p14:creationId xmlns:p14="http://schemas.microsoft.com/office/powerpoint/2010/main" val="26204232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  <p:bldP spid="12" grpId="0"/>
      <p:bldP spid="13" grpId="0"/>
      <p:bldP spid="14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CD68CA7C-5CE2-42E1-967D-7F3EFEDA35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7299" y="6128201"/>
            <a:ext cx="1004701" cy="729799"/>
          </a:xfrm>
          <a:prstGeom prst="rect">
            <a:avLst/>
          </a:prstGeom>
        </p:spPr>
      </p:pic>
      <p:pic>
        <p:nvPicPr>
          <p:cNvPr id="8194" name="Picture 2" descr="Imagem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9093"/>
            <a:ext cx="6986588" cy="5978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A77B548A-A451-4D86-A036-4460D5A63942}"/>
              </a:ext>
            </a:extLst>
          </p:cNvPr>
          <p:cNvSpPr/>
          <p:nvPr/>
        </p:nvSpPr>
        <p:spPr>
          <a:xfrm>
            <a:off x="7178040" y="5287625"/>
            <a:ext cx="461772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222222"/>
                </a:solidFill>
              </a:rPr>
              <a:t>Mario Sergio </a:t>
            </a:r>
            <a:r>
              <a:rPr lang="pt-BR" sz="2800" b="1" dirty="0" err="1">
                <a:solidFill>
                  <a:srgbClr val="222222"/>
                </a:solidFill>
              </a:rPr>
              <a:t>Cortella</a:t>
            </a:r>
            <a:endParaRPr lang="pt-BR" sz="2800" b="1" dirty="0">
              <a:solidFill>
                <a:srgbClr val="222222"/>
              </a:solidFill>
            </a:endParaRPr>
          </a:p>
          <a:p>
            <a:r>
              <a:rPr lang="pt-BR" dirty="0"/>
              <a:t>(Londrina, 5 de março de 1954) é filósofo, escritor, educador, palestrante e professor universitário brasileiro</a:t>
            </a:r>
          </a:p>
        </p:txBody>
      </p:sp>
    </p:spTree>
    <p:extLst>
      <p:ext uri="{BB962C8B-B14F-4D97-AF65-F5344CB8AC3E}">
        <p14:creationId xmlns:p14="http://schemas.microsoft.com/office/powerpoint/2010/main" val="3897457551"/>
      </p:ext>
    </p:extLst>
  </p:cSld>
  <p:clrMapOvr>
    <a:masterClrMapping/>
  </p:clrMapOvr>
  <p:transition spd="med">
    <p:fade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1"/>
          <p:cNvSpPr>
            <a:spLocks noChangeArrowheads="1"/>
          </p:cNvSpPr>
          <p:nvPr/>
        </p:nvSpPr>
        <p:spPr bwMode="auto">
          <a:xfrm>
            <a:off x="356461" y="1287327"/>
            <a:ext cx="11437749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pt-BR" sz="5400" b="1" i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Tudo quanto, pois, quereis que os homens vos façam, assim fazei-o vós também a eles; porque esta é a Lei e os Profetas</a:t>
            </a:r>
            <a:r>
              <a:rPr lang="pt-BR" altLang="pt-BR" sz="5400" b="1" i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.</a:t>
            </a:r>
            <a:endParaRPr lang="pt-BR" altLang="pt-BR" sz="4400" b="1" i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  <a:p>
            <a:pPr algn="r">
              <a:lnSpc>
                <a:spcPct val="150000"/>
              </a:lnSpc>
            </a:pPr>
            <a:endParaRPr lang="pt-BR" altLang="pt-BR" sz="36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r">
              <a:lnSpc>
                <a:spcPct val="150000"/>
              </a:lnSpc>
            </a:pPr>
            <a:r>
              <a:rPr lang="pt-BR" altLang="pt-BR" sz="36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Jesus Cristo</a:t>
            </a:r>
            <a:r>
              <a:rPr lang="pt-BR" altLang="pt-BR" sz="36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, + ou - 31 AD, em Mateus 7.12</a:t>
            </a:r>
            <a:endParaRPr lang="pt-BR" altLang="pt-BR" sz="36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63B2792-5BF7-42DC-B4A3-A1141C122B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7299" y="6128201"/>
            <a:ext cx="1004701" cy="72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09675"/>
      </p:ext>
    </p:extLst>
  </p:cSld>
  <p:clrMapOvr>
    <a:masterClrMapping/>
  </p:clrMapOvr>
  <p:transition spd="med">
    <p:fade/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5"/>
          <p:cNvSpPr txBox="1">
            <a:spLocks noChangeArrowheads="1"/>
          </p:cNvSpPr>
          <p:nvPr/>
        </p:nvSpPr>
        <p:spPr bwMode="auto">
          <a:xfrm>
            <a:off x="2293939" y="2565401"/>
            <a:ext cx="7488237" cy="14763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85750" indent="-285750" algn="just">
              <a:buFontTx/>
              <a:buChar char="-"/>
              <a:defRPr/>
            </a:pPr>
            <a:endParaRPr lang="pt-BR" dirty="0">
              <a:ea typeface="MS PGothic" pitchFamily="34" charset="-128"/>
            </a:endParaRPr>
          </a:p>
          <a:p>
            <a:pPr algn="just">
              <a:defRPr/>
            </a:pPr>
            <a:endParaRPr lang="pt-BR" dirty="0">
              <a:ea typeface="MS PGothic" pitchFamily="34" charset="-128"/>
            </a:endParaRPr>
          </a:p>
          <a:p>
            <a:pPr algn="just" eaLnBrk="1" hangingPunct="1">
              <a:lnSpc>
                <a:spcPct val="150000"/>
              </a:lnSpc>
              <a:defRPr/>
            </a:pPr>
            <a:endParaRPr lang="pt-BR" dirty="0">
              <a:ea typeface="MS PGothic" pitchFamily="34" charset="-128"/>
            </a:endParaRPr>
          </a:p>
          <a:p>
            <a:pPr algn="just" eaLnBrk="1" hangingPunct="1">
              <a:lnSpc>
                <a:spcPct val="150000"/>
              </a:lnSpc>
              <a:defRPr/>
            </a:pPr>
            <a:endParaRPr lang="pt-BR" altLang="pt-BR" dirty="0">
              <a:ea typeface="MS PGothic" pitchFamily="34" charset="-128"/>
              <a:sym typeface="Wingdings" pitchFamily="2" charset="2"/>
            </a:endParaRPr>
          </a:p>
        </p:txBody>
      </p:sp>
      <p:sp>
        <p:nvSpPr>
          <p:cNvPr id="4" name="Retângulo 5"/>
          <p:cNvSpPr>
            <a:spLocks noChangeArrowheads="1"/>
          </p:cNvSpPr>
          <p:nvPr/>
        </p:nvSpPr>
        <p:spPr bwMode="auto">
          <a:xfrm>
            <a:off x="2495550" y="2828926"/>
            <a:ext cx="7488238" cy="9239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  <a:buFontTx/>
              <a:buChar char="-"/>
              <a:defRPr/>
            </a:pPr>
            <a:endParaRPr lang="pt-BR" altLang="pt-BR" dirty="0">
              <a:ea typeface="MS PGothic" pitchFamily="34" charset="-128"/>
            </a:endParaRPr>
          </a:p>
          <a:p>
            <a:pPr marL="0" indent="0" eaLnBrk="1" hangingPunct="1">
              <a:lnSpc>
                <a:spcPct val="150000"/>
              </a:lnSpc>
              <a:defRPr/>
            </a:pPr>
            <a:r>
              <a:rPr lang="pt-BR" altLang="pt-BR" dirty="0">
                <a:ea typeface="MS PGothic" pitchFamily="34" charset="-128"/>
              </a:rPr>
              <a:t> </a:t>
            </a:r>
          </a:p>
        </p:txBody>
      </p:sp>
      <p:sp>
        <p:nvSpPr>
          <p:cNvPr id="2" name="Retângulo 1"/>
          <p:cNvSpPr/>
          <p:nvPr/>
        </p:nvSpPr>
        <p:spPr>
          <a:xfrm>
            <a:off x="727094" y="1157769"/>
            <a:ext cx="101393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pt-BR" sz="2000" b="1" dirty="0">
              <a:solidFill>
                <a:srgbClr val="002060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pt-BR" sz="2000" b="1" dirty="0">
                <a:solidFill>
                  <a:srgbClr val="00206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                                </a:t>
            </a:r>
          </a:p>
          <a:p>
            <a:pPr algn="just">
              <a:lnSpc>
                <a:spcPct val="150000"/>
              </a:lnSpc>
            </a:pPr>
            <a:endParaRPr lang="pt-BR" sz="2000" b="1" dirty="0">
              <a:solidFill>
                <a:srgbClr val="002060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pt-BR" sz="2000" dirty="0"/>
          </a:p>
        </p:txBody>
      </p:sp>
      <p:sp>
        <p:nvSpPr>
          <p:cNvPr id="7" name="Retângulo 6"/>
          <p:cNvSpPr/>
          <p:nvPr/>
        </p:nvSpPr>
        <p:spPr>
          <a:xfrm>
            <a:off x="385010" y="2619702"/>
            <a:ext cx="11430000" cy="22087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altLang="pt-BR" sz="3200" b="1" dirty="0">
                <a:solidFill>
                  <a:srgbClr val="00206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Considerando as espécies de conflitos, de Vasconcelos, podemos pensar em algumas ações práticas de prevenção na organização...</a:t>
            </a:r>
            <a:endParaRPr lang="pt-BR" altLang="pt-BR" sz="2400" b="1" dirty="0">
              <a:solidFill>
                <a:srgbClr val="002060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31D6B89F-FC7D-4C49-B177-77140CBCB3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7299" y="6128201"/>
            <a:ext cx="1004701" cy="72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444723"/>
      </p:ext>
    </p:extLst>
  </p:cSld>
  <p:clrMapOvr>
    <a:masterClrMapping/>
  </p:clrMapOvr>
  <p:transition spd="med">
    <p:fade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946488" y="1479884"/>
            <a:ext cx="4668252" cy="2502568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946488" y="4291276"/>
            <a:ext cx="4668252" cy="2502568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5923547" y="4275234"/>
            <a:ext cx="4668252" cy="250256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5923547" y="1479884"/>
            <a:ext cx="4668252" cy="250256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1054772" y="1491910"/>
            <a:ext cx="44516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bg1"/>
                </a:solidFill>
              </a:rPr>
              <a:t>Valores</a:t>
            </a:r>
            <a:endParaRPr lang="pt-BR" sz="1200" b="1" dirty="0">
              <a:solidFill>
                <a:schemeClr val="bg1"/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1054772" y="4303290"/>
            <a:ext cx="44516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bg1"/>
                </a:solidFill>
              </a:rPr>
              <a:t>Estruturais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6031831" y="4287248"/>
            <a:ext cx="44516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bg1"/>
                </a:solidFill>
              </a:rPr>
              <a:t>Interesses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5999755" y="1491923"/>
            <a:ext cx="44516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bg1"/>
                </a:solidFill>
              </a:rPr>
              <a:t>Informação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1014666" y="2221823"/>
            <a:ext cx="44516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</a:rPr>
              <a:t>(morais, ideológicos, religiosos)</a:t>
            </a:r>
            <a:endParaRPr lang="pt-BR" sz="1100" b="1" dirty="0">
              <a:solidFill>
                <a:schemeClr val="bg1"/>
              </a:solidFill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1058778" y="5033210"/>
            <a:ext cx="44516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</a:rPr>
              <a:t>(circunstâncias sociais, políticas e econômicas)</a:t>
            </a:r>
            <a:endParaRPr lang="pt-BR" sz="1100" b="1" dirty="0">
              <a:solidFill>
                <a:schemeClr val="bg1"/>
              </a:solidFill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6011787" y="2225837"/>
            <a:ext cx="44516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</a:rPr>
              <a:t>(incompleta, distorcida, com conotação negativa)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6027823" y="5016136"/>
            <a:ext cx="44516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</a:rPr>
              <a:t>(bens e direitos de interesse comum e contraditório)</a:t>
            </a:r>
            <a:endParaRPr lang="pt-BR" sz="1100" b="1" dirty="0">
              <a:solidFill>
                <a:schemeClr val="bg1"/>
              </a:solidFill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935153" y="891745"/>
            <a:ext cx="9645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rgbClr val="002060"/>
                </a:solidFill>
              </a:rPr>
              <a:t>Espécies de conflitos (Vasconcelos, 2014)</a:t>
            </a:r>
            <a:endParaRPr lang="pt-BR" sz="1100" b="1" dirty="0">
              <a:solidFill>
                <a:srgbClr val="002060"/>
              </a:solidFill>
            </a:endParaRPr>
          </a:p>
        </p:txBody>
      </p:sp>
      <p:pic>
        <p:nvPicPr>
          <p:cNvPr id="24" name="Imagem 23">
            <a:extLst>
              <a:ext uri="{FF2B5EF4-FFF2-40B4-BE49-F238E27FC236}">
                <a16:creationId xmlns:a16="http://schemas.microsoft.com/office/drawing/2014/main" id="{DC264B0F-1CC2-4CF5-92B0-C0D3011A55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7299" y="6128201"/>
            <a:ext cx="1004701" cy="72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360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9312000" y="1549342"/>
            <a:ext cx="2880000" cy="1800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8016" y="1491910"/>
            <a:ext cx="34089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bg1"/>
                </a:solidFill>
              </a:rPr>
              <a:t>Valores</a:t>
            </a:r>
            <a:endParaRPr lang="pt-BR" sz="1200" b="1" dirty="0">
              <a:solidFill>
                <a:schemeClr val="bg1"/>
              </a:solidFill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9335758" y="2277691"/>
            <a:ext cx="285624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>
                <a:solidFill>
                  <a:schemeClr val="bg1"/>
                </a:solidFill>
              </a:rPr>
              <a:t>(bens e direitos de interesse comum e contraditório)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1005465" y="954449"/>
            <a:ext cx="9645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/>
              <a:t>Espécies de conflitos (Vasconcelos, 2014)</a:t>
            </a:r>
            <a:endParaRPr lang="pt-BR" sz="1100" b="1" dirty="0"/>
          </a:p>
        </p:txBody>
      </p:sp>
      <p:sp>
        <p:nvSpPr>
          <p:cNvPr id="27" name="Retângulo 26"/>
          <p:cNvSpPr/>
          <p:nvPr/>
        </p:nvSpPr>
        <p:spPr>
          <a:xfrm>
            <a:off x="605" y="1550777"/>
            <a:ext cx="2880000" cy="18000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Retângulo 27"/>
          <p:cNvSpPr/>
          <p:nvPr/>
        </p:nvSpPr>
        <p:spPr>
          <a:xfrm>
            <a:off x="3100260" y="1550772"/>
            <a:ext cx="2880000" cy="18000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Retângulo 28"/>
          <p:cNvSpPr/>
          <p:nvPr/>
        </p:nvSpPr>
        <p:spPr>
          <a:xfrm>
            <a:off x="6218009" y="1566276"/>
            <a:ext cx="2880000" cy="180000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CaixaDeTexto 30"/>
          <p:cNvSpPr txBox="1"/>
          <p:nvPr/>
        </p:nvSpPr>
        <p:spPr>
          <a:xfrm>
            <a:off x="20934" y="1566822"/>
            <a:ext cx="28693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</a:rPr>
              <a:t>Valores</a:t>
            </a:r>
            <a:endParaRPr lang="pt-BR" sz="1000" b="1" dirty="0">
              <a:solidFill>
                <a:schemeClr val="bg1"/>
              </a:solidFill>
            </a:endParaRPr>
          </a:p>
        </p:txBody>
      </p:sp>
      <p:sp>
        <p:nvSpPr>
          <p:cNvPr id="32" name="CaixaDeTexto 31"/>
          <p:cNvSpPr txBox="1"/>
          <p:nvPr/>
        </p:nvSpPr>
        <p:spPr>
          <a:xfrm>
            <a:off x="8902" y="2358725"/>
            <a:ext cx="28717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>
                <a:solidFill>
                  <a:schemeClr val="bg1"/>
                </a:solidFill>
              </a:rPr>
              <a:t>(morais, ideológicos, religiosos)</a:t>
            </a:r>
          </a:p>
        </p:txBody>
      </p:sp>
      <p:sp>
        <p:nvSpPr>
          <p:cNvPr id="33" name="CaixaDeTexto 32"/>
          <p:cNvSpPr txBox="1"/>
          <p:nvPr/>
        </p:nvSpPr>
        <p:spPr>
          <a:xfrm>
            <a:off x="3161341" y="1550249"/>
            <a:ext cx="28384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Informação</a:t>
            </a:r>
            <a:endParaRPr lang="pt-BR" sz="5400" b="1" dirty="0">
              <a:solidFill>
                <a:schemeClr val="bg1"/>
              </a:solidFill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3124843" y="2172261"/>
            <a:ext cx="285541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>
                <a:solidFill>
                  <a:schemeClr val="bg1"/>
                </a:solidFill>
              </a:rPr>
              <a:t>(incompleta, distorcida, com conotação negativa)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6265381" y="2274708"/>
            <a:ext cx="28326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>
                <a:solidFill>
                  <a:schemeClr val="bg1"/>
                </a:solidFill>
              </a:rPr>
              <a:t>(circunstâncias sociais, políticas e econômicas)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9537610" y="1550249"/>
            <a:ext cx="24525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Interesses</a:t>
            </a:r>
            <a:endParaRPr lang="pt-BR" sz="1200" b="1" dirty="0">
              <a:solidFill>
                <a:schemeClr val="bg1"/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6406680" y="1588359"/>
            <a:ext cx="2498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Estruturais</a:t>
            </a:r>
            <a:endParaRPr lang="pt-BR" sz="1200" b="1" dirty="0">
              <a:solidFill>
                <a:schemeClr val="bg1"/>
              </a:solidFill>
            </a:endParaRPr>
          </a:p>
        </p:txBody>
      </p:sp>
      <p:sp>
        <p:nvSpPr>
          <p:cNvPr id="34" name="Retângulo 33"/>
          <p:cNvSpPr/>
          <p:nvPr/>
        </p:nvSpPr>
        <p:spPr>
          <a:xfrm>
            <a:off x="0" y="3434794"/>
            <a:ext cx="2880000" cy="342320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Retângulo 34"/>
          <p:cNvSpPr/>
          <p:nvPr/>
        </p:nvSpPr>
        <p:spPr>
          <a:xfrm>
            <a:off x="3097680" y="3454481"/>
            <a:ext cx="2880000" cy="34236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Retângulo 35"/>
          <p:cNvSpPr/>
          <p:nvPr/>
        </p:nvSpPr>
        <p:spPr>
          <a:xfrm>
            <a:off x="6215429" y="3454485"/>
            <a:ext cx="2880000" cy="342360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" name="Retângulo 36"/>
          <p:cNvSpPr/>
          <p:nvPr/>
        </p:nvSpPr>
        <p:spPr>
          <a:xfrm>
            <a:off x="9333178" y="3454479"/>
            <a:ext cx="2880000" cy="34236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8" name="CaixaDeTexto 37">
            <a:hlinkClick r:id="" action="ppaction://noaction"/>
          </p:cNvPr>
          <p:cNvSpPr txBox="1"/>
          <p:nvPr/>
        </p:nvSpPr>
        <p:spPr>
          <a:xfrm>
            <a:off x="14114" y="3551393"/>
            <a:ext cx="287170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>
                <a:solidFill>
                  <a:schemeClr val="bg1"/>
                </a:solidFill>
              </a:rPr>
              <a:t>Observar a Nota </a:t>
            </a:r>
            <a:r>
              <a:rPr lang="pt-BR" sz="2200" b="1" dirty="0" err="1">
                <a:solidFill>
                  <a:schemeClr val="bg1"/>
                </a:solidFill>
              </a:rPr>
              <a:t>Orientativa</a:t>
            </a:r>
            <a:r>
              <a:rPr lang="pt-BR" sz="2200" b="1" dirty="0">
                <a:solidFill>
                  <a:schemeClr val="bg1"/>
                </a:solidFill>
              </a:rPr>
              <a:t> da Comissão de Ética da CGU; tratar a todos com respeito e urbanidade; interessar-se pela “vida” dos membros da equipe</a:t>
            </a:r>
          </a:p>
        </p:txBody>
      </p:sp>
      <p:sp>
        <p:nvSpPr>
          <p:cNvPr id="39" name="CaixaDeTexto 38"/>
          <p:cNvSpPr txBox="1"/>
          <p:nvPr/>
        </p:nvSpPr>
        <p:spPr>
          <a:xfrm>
            <a:off x="3135857" y="3425663"/>
            <a:ext cx="285541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>
                <a:solidFill>
                  <a:schemeClr val="bg1"/>
                </a:solidFill>
              </a:rPr>
              <a:t>Promover reuniões de alinhamento e socialização das informações que devem ser conhecidas de todos para gerar segurança e senso de participação na equipe e evitar os malefícios da </a:t>
            </a:r>
            <a:r>
              <a:rPr lang="pt-BR" sz="2200" b="1" dirty="0" err="1">
                <a:solidFill>
                  <a:schemeClr val="bg1"/>
                </a:solidFill>
              </a:rPr>
              <a:t>rádio-corredor</a:t>
            </a:r>
            <a:endParaRPr lang="pt-BR" sz="2200" b="1" dirty="0">
              <a:solidFill>
                <a:schemeClr val="bg1"/>
              </a:solidFill>
            </a:endParaRPr>
          </a:p>
        </p:txBody>
      </p:sp>
      <p:sp>
        <p:nvSpPr>
          <p:cNvPr id="40" name="CaixaDeTexto 39"/>
          <p:cNvSpPr txBox="1"/>
          <p:nvPr/>
        </p:nvSpPr>
        <p:spPr>
          <a:xfrm>
            <a:off x="6249883" y="3472649"/>
            <a:ext cx="283262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>
                <a:solidFill>
                  <a:schemeClr val="bg1"/>
                </a:solidFill>
              </a:rPr>
              <a:t>Levar em conta as diferenças sociais, políticas e econômicas dos membros da equipe no trato diário, na distribuição de tarefas – especialmente considerando suas especificidades</a:t>
            </a:r>
          </a:p>
        </p:txBody>
      </p:sp>
      <p:sp>
        <p:nvSpPr>
          <p:cNvPr id="41" name="CaixaDeTexto 40"/>
          <p:cNvSpPr txBox="1"/>
          <p:nvPr/>
        </p:nvSpPr>
        <p:spPr>
          <a:xfrm>
            <a:off x="9335380" y="3349654"/>
            <a:ext cx="2856242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100" b="1" dirty="0">
                <a:solidFill>
                  <a:schemeClr val="bg1"/>
                </a:solidFill>
              </a:rPr>
              <a:t>Ser justo com todos os membros da equipe, especialmente nas avaliações de desempenho, na distribuição de tarefas, cobrança de resultados e concessão de direitos comuns</a:t>
            </a:r>
          </a:p>
        </p:txBody>
      </p:sp>
      <p:pic>
        <p:nvPicPr>
          <p:cNvPr id="24" name="Imagem 23">
            <a:extLst>
              <a:ext uri="{FF2B5EF4-FFF2-40B4-BE49-F238E27FC236}">
                <a16:creationId xmlns:a16="http://schemas.microsoft.com/office/drawing/2014/main" id="{300AE82A-45DD-4DD1-81C4-F2912A7ED1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7299" y="6128201"/>
            <a:ext cx="1004701" cy="72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22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7" grpId="0" animBg="1"/>
      <p:bldP spid="28" grpId="0" animBg="1"/>
      <p:bldP spid="29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mooc.enap.gov.br/pluginfile.php/483345/mod_book/chapter/76974/mod03_13.jpg"/>
          <p:cNvSpPr>
            <a:spLocks noChangeAspect="1" noChangeArrowheads="1"/>
          </p:cNvSpPr>
          <p:nvPr/>
        </p:nvSpPr>
        <p:spPr bwMode="auto">
          <a:xfrm>
            <a:off x="3703320" y="3276600"/>
            <a:ext cx="2545080" cy="2545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179402" y="2686382"/>
            <a:ext cx="117763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dirty="0"/>
              <a:t>Sobre o Código de Ética das organizações: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2209649-120B-4984-852D-4F54A758E7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7299" y="6128201"/>
            <a:ext cx="1004701" cy="72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692234"/>
      </p:ext>
    </p:extLst>
  </p:cSld>
  <p:clrMapOvr>
    <a:masterClrMapping/>
  </p:clrMapOvr>
  <p:transition spd="med">
    <p:fade/>
  </p:transition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mooc.enap.gov.br/pluginfile.php/483345/mod_book/chapter/76974/mod03_13.jpg"/>
          <p:cNvSpPr>
            <a:spLocks noChangeAspect="1" noChangeArrowheads="1"/>
          </p:cNvSpPr>
          <p:nvPr/>
        </p:nvSpPr>
        <p:spPr bwMode="auto">
          <a:xfrm>
            <a:off x="3703320" y="3276600"/>
            <a:ext cx="2545080" cy="2545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556592" y="1589102"/>
            <a:ext cx="1108146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/>
              <a:t>O Código de Ética deve ser um instrumento para a resolução de conflitos morais do grupo a que se aplica, e não um instrumento repressivo ou disciplinador.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8247B22-F3BE-4C70-BB93-001E184184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7299" y="6128201"/>
            <a:ext cx="1004701" cy="72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07912"/>
      </p:ext>
    </p:extLst>
  </p:cSld>
  <p:clrMapOvr>
    <a:masterClrMapping/>
  </p:clrMapOvr>
  <p:transition spd="med">
    <p:fade/>
  </p:transition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mooc.enap.gov.br/pluginfile.php/483345/mod_book/chapter/76974/mod03_13.jpg"/>
          <p:cNvSpPr>
            <a:spLocks noChangeAspect="1" noChangeArrowheads="1"/>
          </p:cNvSpPr>
          <p:nvPr/>
        </p:nvSpPr>
        <p:spPr bwMode="auto">
          <a:xfrm>
            <a:off x="3703320" y="3276600"/>
            <a:ext cx="2545080" cy="2545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437322" y="1156574"/>
            <a:ext cx="1128025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i="1" dirty="0"/>
              <a:t>Duas coisas enchem o ânimo com admiração e respeito sempre novos, tanto mais frequentes e detidamente delas se ocupa a reflexão: o céu estrelado sobre mim e a lei moral em mim.</a:t>
            </a:r>
          </a:p>
          <a:p>
            <a:pPr algn="r"/>
            <a:endParaRPr lang="pt-BR" sz="2800" b="1" dirty="0"/>
          </a:p>
          <a:p>
            <a:r>
              <a:rPr lang="pt-BR" sz="2800" b="1" dirty="0"/>
              <a:t>Immanuel Kant</a:t>
            </a:r>
          </a:p>
          <a:p>
            <a:endParaRPr lang="pt-BR" altLang="pt-BR" b="1" dirty="0">
              <a:cs typeface="Arial" panose="020B0604020202020204" pitchFamily="34" charset="0"/>
            </a:endParaRPr>
          </a:p>
          <a:p>
            <a:r>
              <a:rPr lang="pt-BR" altLang="pt-BR" b="1" dirty="0">
                <a:cs typeface="Arial" panose="020B0604020202020204" pitchFamily="34" charset="0"/>
              </a:rPr>
              <a:t>Immanuel Kant</a:t>
            </a:r>
            <a:r>
              <a:rPr lang="pt-BR" altLang="pt-BR" dirty="0">
                <a:cs typeface="Arial" panose="020B0604020202020204" pitchFamily="34" charset="0"/>
              </a:rPr>
              <a:t> (1724-1804) foi filósofo alemão, fundador da “Filosofia Crítica”</a:t>
            </a:r>
          </a:p>
          <a:p>
            <a:r>
              <a:rPr lang="pt-BR" dirty="0"/>
              <a:t>https://www.ebiografia.com/immanuel_kant/</a:t>
            </a:r>
            <a:endParaRPr lang="pt-BR" sz="800" b="1" dirty="0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90DA9680-7B6E-4E42-8F1B-4EBCCE0659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377026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rgbClr val="54545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3CBAE80B-C44E-4A9D-BDC0-C55B4C2241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7299" y="6128201"/>
            <a:ext cx="1004701" cy="72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077788"/>
      </p:ext>
    </p:extLst>
  </p:cSld>
  <p:clrMapOvr>
    <a:masterClrMapping/>
  </p:clrMapOvr>
  <p:transition spd="med">
    <p:fade/>
  </p:transition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8709"/>
            <a:ext cx="11171583" cy="5865081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6353118" y="6562765"/>
            <a:ext cx="44033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https://www.pensador.com/frase/MTk3/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8272C8C-958D-424A-97FB-2FD0DB61C5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7299" y="6128201"/>
            <a:ext cx="1004701" cy="72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831278"/>
      </p:ext>
    </p:extLst>
  </p:cSld>
  <p:clrMapOvr>
    <a:masterClrMapping/>
  </p:clrMapOvr>
  <p:transition spd="med">
    <p:fade/>
  </p:transition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34340" y="1165860"/>
            <a:ext cx="1129284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5400" b="1" i="1" dirty="0"/>
              <a:t>A liderança é uma poderosa combinação de estratégia e caráter. Mas se tiver de passar sem um, que seja a estratégia.</a:t>
            </a:r>
            <a:endParaRPr lang="pt-BR" sz="6600" b="1" i="1" dirty="0"/>
          </a:p>
          <a:p>
            <a:pPr algn="just"/>
            <a:endParaRPr lang="pt-BR" sz="3200" b="1" i="1" dirty="0"/>
          </a:p>
          <a:p>
            <a:r>
              <a:rPr lang="pt-BR" sz="2800" b="1" dirty="0"/>
              <a:t>Gen. Norman </a:t>
            </a:r>
            <a:r>
              <a:rPr lang="pt-BR" sz="2800" b="1" dirty="0" err="1"/>
              <a:t>Schwarzkopf</a:t>
            </a:r>
            <a:endParaRPr lang="pt-BR" sz="2800" b="1" dirty="0"/>
          </a:p>
          <a:p>
            <a:r>
              <a:rPr lang="pt-BR" dirty="0"/>
              <a:t>Herbert </a:t>
            </a:r>
            <a:r>
              <a:rPr lang="pt-BR" b="1" dirty="0"/>
              <a:t>Norman </a:t>
            </a:r>
            <a:r>
              <a:rPr lang="pt-BR" b="1" dirty="0" err="1"/>
              <a:t>Schwarzkopf</a:t>
            </a:r>
            <a:r>
              <a:rPr lang="pt-BR" dirty="0"/>
              <a:t>, Jr. (</a:t>
            </a:r>
            <a:r>
              <a:rPr lang="pt-BR" dirty="0" err="1"/>
              <a:t>Trenton</a:t>
            </a:r>
            <a:r>
              <a:rPr lang="pt-BR" dirty="0"/>
              <a:t>, 22 de agosto de 1934 – Tampa, 27 de dezembro de 2012) foi general do Exército dos Estados Unidos, que em 1991 comandou as forças de coalizão internacional na Operação Tempestade no Deserto, na Guerra do Golfo, contra o Iraque de Saddam Hussein.</a:t>
            </a:r>
          </a:p>
          <a:p>
            <a:r>
              <a:rPr lang="pt-BR" dirty="0"/>
              <a:t>http://www.blogcmmi.com.br/lideranca/21-frases-sobre-lideranca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769146ED-0A1D-404C-84BE-3B260B3A1C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7299" y="6128201"/>
            <a:ext cx="1004701" cy="72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12884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935014"/>
            <a:ext cx="12191999" cy="811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3600" b="1" dirty="0">
                <a:solidFill>
                  <a:srgbClr val="00206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Abordagem</a:t>
            </a:r>
          </a:p>
        </p:txBody>
      </p:sp>
      <p:sp>
        <p:nvSpPr>
          <p:cNvPr id="8" name="Retângulo 7"/>
          <p:cNvSpPr/>
          <p:nvPr/>
        </p:nvSpPr>
        <p:spPr>
          <a:xfrm>
            <a:off x="0" y="1927616"/>
            <a:ext cx="121839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00206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Definições, conceituações e contextualização;</a:t>
            </a:r>
          </a:p>
        </p:txBody>
      </p:sp>
      <p:sp>
        <p:nvSpPr>
          <p:cNvPr id="9" name="Retângulo 8"/>
          <p:cNvSpPr/>
          <p:nvPr/>
        </p:nvSpPr>
        <p:spPr>
          <a:xfrm>
            <a:off x="0" y="2779159"/>
            <a:ext cx="121919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b="1" dirty="0">
                <a:solidFill>
                  <a:srgbClr val="00206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Tratativas de prevenção</a:t>
            </a:r>
            <a:r>
              <a:rPr lang="pt-BR" sz="2800" b="1" dirty="0">
                <a:solidFill>
                  <a:srgbClr val="FF0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800" b="1" dirty="0">
                <a:solidFill>
                  <a:srgbClr val="00206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de conflitos;</a:t>
            </a:r>
          </a:p>
        </p:txBody>
      </p:sp>
      <p:sp>
        <p:nvSpPr>
          <p:cNvPr id="10" name="Retângulo 9"/>
          <p:cNvSpPr/>
          <p:nvPr/>
        </p:nvSpPr>
        <p:spPr>
          <a:xfrm>
            <a:off x="0" y="3649082"/>
            <a:ext cx="1218396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pt-BR" altLang="pt-BR" sz="2800" b="1" dirty="0">
                <a:solidFill>
                  <a:srgbClr val="00206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Embasamento legal para a aplicação da mediação de conflitos em ouvidoria;</a:t>
            </a:r>
            <a:endParaRPr lang="pt-BR" sz="2800" b="1" dirty="0">
              <a:solidFill>
                <a:srgbClr val="002060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8032" y="4923125"/>
            <a:ext cx="121839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pt-BR" sz="2800" b="1" dirty="0">
                <a:solidFill>
                  <a:srgbClr val="00206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Modalidades de resolução pacífica de conflitos; e</a:t>
            </a:r>
            <a:endParaRPr lang="pt-BR" sz="2800" b="1" dirty="0">
              <a:solidFill>
                <a:srgbClr val="002060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0" y="5765922"/>
            <a:ext cx="1219199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pt-BR" sz="2800" b="1" dirty="0">
                <a:solidFill>
                  <a:srgbClr val="00206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Procedimentos, condições e algumas técnicas de mediação de conflitos em ouvidoria.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7D0D60AE-2349-4AFA-88D7-746A609743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7299" y="6128201"/>
            <a:ext cx="1004701" cy="72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085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7" grpId="0"/>
      <p:bldP spid="11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88620" y="1131570"/>
            <a:ext cx="11372850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5400" b="1" i="1" dirty="0"/>
              <a:t>A honestidade no local de trabalho não pode ser regulada. Ela deve ser encorajada pelos líderes, e eles próprios, honestos e dispostos a admitir seus erros.</a:t>
            </a:r>
          </a:p>
          <a:p>
            <a:pPr algn="ctr"/>
            <a:endParaRPr lang="pt-BR" dirty="0"/>
          </a:p>
          <a:p>
            <a:r>
              <a:rPr lang="pt-BR" sz="2800" b="1" dirty="0"/>
              <a:t>Carol </a:t>
            </a:r>
            <a:r>
              <a:rPr lang="pt-BR" sz="2800" b="1" dirty="0" err="1"/>
              <a:t>Hymowitz</a:t>
            </a:r>
            <a:endParaRPr lang="pt-BR" sz="2800" b="1" dirty="0"/>
          </a:p>
          <a:p>
            <a:r>
              <a:rPr lang="pt-BR" b="1" dirty="0"/>
              <a:t>Carol</a:t>
            </a:r>
            <a:r>
              <a:rPr lang="pt-BR" dirty="0"/>
              <a:t> </a:t>
            </a:r>
            <a:r>
              <a:rPr lang="pt-BR" dirty="0" err="1"/>
              <a:t>Finkelstein</a:t>
            </a:r>
            <a:r>
              <a:rPr lang="pt-BR" dirty="0"/>
              <a:t> </a:t>
            </a:r>
            <a:r>
              <a:rPr lang="pt-BR" b="1" dirty="0" err="1"/>
              <a:t>Hymowitz</a:t>
            </a:r>
            <a:r>
              <a:rPr lang="pt-BR" b="1" dirty="0"/>
              <a:t> </a:t>
            </a:r>
            <a:r>
              <a:rPr lang="pt-BR" dirty="0"/>
              <a:t>trabalhou como Editora e Colunista Sênior do Wall Street </a:t>
            </a:r>
            <a:r>
              <a:rPr lang="pt-BR" dirty="0" err="1"/>
              <a:t>Journal</a:t>
            </a:r>
            <a:r>
              <a:rPr lang="pt-BR" dirty="0"/>
              <a:t> na empresa</a:t>
            </a:r>
          </a:p>
          <a:p>
            <a:r>
              <a:rPr lang="pt-BR" dirty="0"/>
              <a:t>Dow Jones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Company</a:t>
            </a:r>
            <a:endParaRPr lang="pt-BR" dirty="0"/>
          </a:p>
          <a:p>
            <a:r>
              <a:rPr lang="pt-BR" dirty="0"/>
              <a:t>http://www.blogcmmi.com.br/lideranca/21-frases-sobre-lideranca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E3CD821-DFD6-42F4-B4C6-7B2A4CAACB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7299" y="6128201"/>
            <a:ext cx="1004701" cy="72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123757"/>
      </p:ext>
    </p:extLst>
  </p:cSld>
  <p:clrMapOvr>
    <a:masterClrMapping/>
  </p:clrMapOvr>
  <p:transition spd="med">
    <p:fade/>
  </p:transition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88620" y="1020403"/>
            <a:ext cx="113728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5400" b="1" i="1" dirty="0"/>
              <a:t>Soluções dialogadas</a:t>
            </a:r>
            <a:endParaRPr lang="pt-BR" dirty="0"/>
          </a:p>
        </p:txBody>
      </p:sp>
      <p:pic>
        <p:nvPicPr>
          <p:cNvPr id="3" name="Picture 2" descr="Resultado de imagem para diÃ¡logos alegres">
            <a:extLst>
              <a:ext uri="{FF2B5EF4-FFF2-40B4-BE49-F238E27FC236}">
                <a16:creationId xmlns:a16="http://schemas.microsoft.com/office/drawing/2014/main" id="{BD020208-FF33-473E-99B3-435A2B1882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021026"/>
            <a:ext cx="12185353" cy="4351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DB3FD820-84DF-465B-BEBE-F84F531EF5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7299" y="6128201"/>
            <a:ext cx="1004701" cy="72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842568"/>
      </p:ext>
    </p:extLst>
  </p:cSld>
  <p:clrMapOvr>
    <a:masterClrMapping/>
  </p:clrMapOvr>
  <p:transition spd="med">
    <p:fade/>
  </p:transition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4"/>
          <p:cNvSpPr>
            <a:spLocks noChangeArrowheads="1"/>
          </p:cNvSpPr>
          <p:nvPr/>
        </p:nvSpPr>
        <p:spPr bwMode="auto">
          <a:xfrm>
            <a:off x="0" y="1150567"/>
            <a:ext cx="121920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pt-BR" altLang="pt-BR" sz="28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VALOR DO DIÁLOGO NA PREVENÇÃO E NA RESOLUÇÃO PACÍFICA DE CONFLITOS</a:t>
            </a:r>
          </a:p>
        </p:txBody>
      </p:sp>
      <p:sp>
        <p:nvSpPr>
          <p:cNvPr id="8" name="Retângulo 4"/>
          <p:cNvSpPr>
            <a:spLocks noChangeArrowheads="1"/>
          </p:cNvSpPr>
          <p:nvPr/>
        </p:nvSpPr>
        <p:spPr bwMode="auto">
          <a:xfrm>
            <a:off x="161524" y="2542236"/>
            <a:ext cx="11372850" cy="415498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marL="342900" indent="-342900" algn="just" eaLnBrk="1" hangingPunct="1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pt-BR" altLang="pt-BR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Como instrumento de prevenção e/ou de resolução de conflitos, o </a:t>
            </a:r>
            <a:r>
              <a:rPr lang="pt-BR" altLang="pt-BR" sz="24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DIÁLOGO</a:t>
            </a:r>
            <a:r>
              <a:rPr lang="pt-BR" altLang="pt-BR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é condição imprescindível, para preservação das relações sociais;</a:t>
            </a:r>
          </a:p>
          <a:p>
            <a:pPr marL="342900" indent="-342900" algn="just" eaLnBrk="1" hangingPunct="1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endParaRPr lang="pt-BR" altLang="pt-BR" sz="12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 eaLnBrk="1" hangingPunct="1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pt-BR" altLang="pt-BR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</a:t>
            </a:r>
            <a:r>
              <a:rPr lang="pt-BR" altLang="pt-BR" sz="24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DIÁLOGO</a:t>
            </a:r>
            <a:r>
              <a:rPr lang="pt-BR" altLang="pt-BR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convida seus participantes a se distanciarem de seus próprios interesses e necessidades e a trabalharem em prol dos interesses e necessidades de todos os envolvidos no conflito;</a:t>
            </a:r>
          </a:p>
          <a:p>
            <a:pPr marL="342900" indent="-342900" algn="just" eaLnBrk="1" hangingPunct="1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endParaRPr lang="pt-BR" altLang="pt-BR" sz="12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 eaLnBrk="1" hangingPunct="1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pt-BR" altLang="pt-BR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Apenas </a:t>
            </a:r>
            <a:r>
              <a:rPr lang="pt-BR" altLang="pt-BR" sz="24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COMUNICANDO-SE</a:t>
            </a:r>
            <a:r>
              <a:rPr lang="pt-BR" altLang="pt-BR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as pessoas podem ser sensibilizadas para valorizar as diferenças e ampliar as alternativas de soluções que beneficiem a todos.</a:t>
            </a:r>
            <a:endParaRPr lang="pt-BR" altLang="pt-BR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71AF0E9-8EEA-49C9-B0C0-C2B7FEB970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7299" y="6128201"/>
            <a:ext cx="1004701" cy="72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0107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E54943F0-BB2D-4F51-8E9C-DFB1EB57D2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52" y="2599434"/>
            <a:ext cx="4776787" cy="358259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466E99F5-6138-4772-9E51-7BE22AFA68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0558" y="2599434"/>
            <a:ext cx="5318491" cy="3564730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1D32CE2A-CDA6-4AC8-94A0-14BB8C3CE8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48603" y="1082277"/>
            <a:ext cx="121920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pt-BR" altLang="pt-BR" sz="28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VALOR DO DIÁLOGO NA PREVENÇÃO E NA RESOLUÇÃO PACÍFICA DE CONFLITOS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D6A6A59B-3884-4F2E-936B-5AFCC522A48A}"/>
              </a:ext>
            </a:extLst>
          </p:cNvPr>
          <p:cNvSpPr/>
          <p:nvPr/>
        </p:nvSpPr>
        <p:spPr>
          <a:xfrm>
            <a:off x="5598795" y="3785938"/>
            <a:ext cx="4972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5400" b="1" i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x</a:t>
            </a:r>
            <a:endParaRPr lang="pt-BR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CB1F28E2-CBAB-441A-A1C6-89C27BC520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87299" y="6128201"/>
            <a:ext cx="1004701" cy="72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779164"/>
      </p:ext>
    </p:extLst>
  </p:cSld>
  <p:clrMapOvr>
    <a:masterClrMapping/>
  </p:clrMapOvr>
  <p:transition spd="med">
    <p:fade/>
  </p:transition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65760" y="960120"/>
            <a:ext cx="11372850" cy="589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i="1" dirty="0"/>
              <a:t>Além disso, para que a negociação possa ocorrer, é necessário que ambas as partes tenham capacidades como: saber comunicar, saber ouvir e saber perguntar. Parece óbvio, mas o fato é que sem comunicação e diálogo não há solução possível para os problemas. Em complementação, mostrar interesse genuíno pela pessoa que fala e pelo assunto ajuda a desarmar os ânimos e facilita o estabelecimento de metas em comum.</a:t>
            </a:r>
          </a:p>
          <a:p>
            <a:r>
              <a:rPr lang="pt-BR" sz="3200" b="1" i="1" dirty="0"/>
              <a:t>Por fim, saber perguntar é outra faceta do saber ouvir e se comunicar.</a:t>
            </a:r>
            <a:r>
              <a:rPr lang="pt-BR" sz="2900" b="1" i="1" dirty="0"/>
              <a:t> </a:t>
            </a:r>
          </a:p>
          <a:p>
            <a:pPr algn="r"/>
            <a:r>
              <a:rPr lang="pt-BR" sz="2800" b="1" dirty="0"/>
              <a:t>Samantha </a:t>
            </a:r>
            <a:r>
              <a:rPr lang="pt-BR" sz="2800" b="1" dirty="0" err="1"/>
              <a:t>Luchini</a:t>
            </a:r>
            <a:endParaRPr lang="pt-BR" sz="2800" b="1" dirty="0"/>
          </a:p>
          <a:p>
            <a:pPr algn="r"/>
            <a:endParaRPr lang="pt-BR" sz="1200" b="1" dirty="0"/>
          </a:p>
          <a:p>
            <a:r>
              <a:rPr lang="pt-BR" dirty="0"/>
              <a:t>Consultora especializada em Desenvolvimento Humano que oferece soluções personalizadas em Treinamentos Comportamentais, Palestras Motivacionais e Processos de Coaching</a:t>
            </a:r>
          </a:p>
          <a:p>
            <a:r>
              <a:rPr lang="pt-BR" sz="1300" dirty="0"/>
              <a:t>http://www.adpf.org.br/adpf/admin/painelcontrole/materia/materia_portal.wsp?tmp.edt.materia_codigo=6882&amp;tit=Lideranca-e-gestao-de-conflitos#.WdeJZ1tSzb0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41D10BDA-9E50-4D5C-92B3-55A8229B5E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7299" y="6128201"/>
            <a:ext cx="1004701" cy="72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783234"/>
      </p:ext>
    </p:extLst>
  </p:cSld>
  <p:clrMapOvr>
    <a:masterClrMapping/>
  </p:clrMapOvr>
  <p:transition spd="med">
    <p:fade/>
  </p:transition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5"/>
          <p:cNvSpPr txBox="1">
            <a:spLocks noChangeArrowheads="1"/>
          </p:cNvSpPr>
          <p:nvPr/>
        </p:nvSpPr>
        <p:spPr bwMode="auto">
          <a:xfrm>
            <a:off x="2293939" y="2565401"/>
            <a:ext cx="7488237" cy="14763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85750" indent="-285750" algn="just">
              <a:buFontTx/>
              <a:buChar char="-"/>
              <a:defRPr/>
            </a:pPr>
            <a:endParaRPr lang="pt-BR" dirty="0">
              <a:ea typeface="MS PGothic" pitchFamily="34" charset="-128"/>
            </a:endParaRPr>
          </a:p>
          <a:p>
            <a:pPr algn="just">
              <a:defRPr/>
            </a:pPr>
            <a:endParaRPr lang="pt-BR" dirty="0">
              <a:ea typeface="MS PGothic" pitchFamily="34" charset="-128"/>
            </a:endParaRPr>
          </a:p>
          <a:p>
            <a:pPr algn="just" eaLnBrk="1" hangingPunct="1">
              <a:lnSpc>
                <a:spcPct val="150000"/>
              </a:lnSpc>
              <a:defRPr/>
            </a:pPr>
            <a:endParaRPr lang="pt-BR" dirty="0">
              <a:ea typeface="MS PGothic" pitchFamily="34" charset="-128"/>
            </a:endParaRPr>
          </a:p>
          <a:p>
            <a:pPr algn="just" eaLnBrk="1" hangingPunct="1">
              <a:lnSpc>
                <a:spcPct val="150000"/>
              </a:lnSpc>
              <a:defRPr/>
            </a:pPr>
            <a:endParaRPr lang="pt-BR" altLang="pt-BR" dirty="0">
              <a:ea typeface="MS PGothic" pitchFamily="34" charset="-128"/>
              <a:sym typeface="Wingdings" pitchFamily="2" charset="2"/>
            </a:endParaRPr>
          </a:p>
        </p:txBody>
      </p:sp>
      <p:sp>
        <p:nvSpPr>
          <p:cNvPr id="4" name="Retângulo 5"/>
          <p:cNvSpPr>
            <a:spLocks noChangeArrowheads="1"/>
          </p:cNvSpPr>
          <p:nvPr/>
        </p:nvSpPr>
        <p:spPr bwMode="auto">
          <a:xfrm>
            <a:off x="2495550" y="2828926"/>
            <a:ext cx="7488238" cy="9239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  <a:buFontTx/>
              <a:buChar char="-"/>
              <a:defRPr/>
            </a:pPr>
            <a:endParaRPr lang="pt-BR" altLang="pt-BR" dirty="0">
              <a:ea typeface="MS PGothic" pitchFamily="34" charset="-128"/>
            </a:endParaRPr>
          </a:p>
          <a:p>
            <a:pPr marL="0" indent="0" eaLnBrk="1" hangingPunct="1">
              <a:lnSpc>
                <a:spcPct val="150000"/>
              </a:lnSpc>
              <a:defRPr/>
            </a:pPr>
            <a:r>
              <a:rPr lang="pt-BR" altLang="pt-BR" dirty="0">
                <a:ea typeface="MS PGothic" pitchFamily="34" charset="-128"/>
              </a:rPr>
              <a:t> </a:t>
            </a:r>
          </a:p>
        </p:txBody>
      </p:sp>
      <p:sp>
        <p:nvSpPr>
          <p:cNvPr id="2" name="Retângulo 1"/>
          <p:cNvSpPr/>
          <p:nvPr/>
        </p:nvSpPr>
        <p:spPr>
          <a:xfrm>
            <a:off x="727094" y="1157769"/>
            <a:ext cx="101393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pt-BR" sz="2000" b="1" dirty="0">
              <a:solidFill>
                <a:srgbClr val="002060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pt-BR" sz="2000" b="1" dirty="0">
                <a:solidFill>
                  <a:srgbClr val="00206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                                </a:t>
            </a:r>
          </a:p>
          <a:p>
            <a:pPr algn="just">
              <a:lnSpc>
                <a:spcPct val="150000"/>
              </a:lnSpc>
            </a:pPr>
            <a:endParaRPr lang="pt-BR" sz="2000" b="1" dirty="0">
              <a:solidFill>
                <a:srgbClr val="002060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pt-BR" sz="2000" dirty="0"/>
          </a:p>
        </p:txBody>
      </p:sp>
      <p:sp>
        <p:nvSpPr>
          <p:cNvPr id="7" name="Retângulo 6"/>
          <p:cNvSpPr/>
          <p:nvPr/>
        </p:nvSpPr>
        <p:spPr>
          <a:xfrm>
            <a:off x="385010" y="2669688"/>
            <a:ext cx="11430000" cy="22087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altLang="pt-BR" sz="3200" b="1" dirty="0">
                <a:solidFill>
                  <a:srgbClr val="00206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EMBASAMENTO LEGAL PARA A APLICAÇÃO DA MEDIAÇÃO DE CONFLITOS NO ÂMBITO DA ADMINISTRAÇÃO PÚBLICA</a:t>
            </a:r>
            <a:endParaRPr lang="pt-BR" altLang="pt-BR" sz="2400" b="1" dirty="0">
              <a:solidFill>
                <a:srgbClr val="002060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2AD92923-0A93-4B81-B966-9CB2A19FD7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7299" y="6128201"/>
            <a:ext cx="1004701" cy="72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826663"/>
      </p:ext>
    </p:extLst>
  </p:cSld>
  <p:clrMapOvr>
    <a:masterClrMapping/>
  </p:clrMapOvr>
  <p:transition spd="med">
    <p:fade/>
  </p:transition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4"/>
          <p:cNvSpPr>
            <a:spLocks noChangeArrowheads="1"/>
          </p:cNvSpPr>
          <p:nvPr/>
        </p:nvSpPr>
        <p:spPr bwMode="auto">
          <a:xfrm>
            <a:off x="0" y="4422367"/>
            <a:ext cx="11778712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/>
            <a:r>
              <a:rPr lang="pt-BR" altLang="pt-BR" sz="28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Lei nº 13.140/2015 regulamenta as formas de resolução consensual de conflitos; </a:t>
            </a:r>
            <a:r>
              <a:rPr lang="pt-BR" altLang="pt-BR" sz="28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trata de procedimentos</a:t>
            </a:r>
            <a:r>
              <a:rPr lang="pt-BR" altLang="pt-BR" sz="28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diferenciando mediadores judiciais dos extrajudiciais; e impõe a </a:t>
            </a:r>
            <a:r>
              <a:rPr lang="pt-BR" altLang="pt-BR" sz="28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confidencialidade</a:t>
            </a:r>
            <a:r>
              <a:rPr lang="pt-BR" altLang="pt-BR" sz="28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como </a:t>
            </a:r>
            <a:r>
              <a:rPr lang="pt-BR" altLang="pt-BR" sz="28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regra nos processos de solução consensual de conflitos</a:t>
            </a:r>
            <a:r>
              <a:rPr lang="pt-BR" altLang="pt-BR" sz="28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pt-BR" altLang="pt-BR" sz="2800" i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tângulo 4"/>
          <p:cNvSpPr>
            <a:spLocks noChangeArrowheads="1"/>
          </p:cNvSpPr>
          <p:nvPr/>
        </p:nvSpPr>
        <p:spPr bwMode="auto">
          <a:xfrm>
            <a:off x="-100013" y="1096048"/>
            <a:ext cx="11778712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pt-BR" altLang="pt-BR" sz="3200" i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Ementa da Lei nº 13.140/2015</a:t>
            </a:r>
          </a:p>
          <a:p>
            <a:pPr algn="ctr" eaLnBrk="1" hangingPunct="1">
              <a:lnSpc>
                <a:spcPct val="150000"/>
              </a:lnSpc>
            </a:pPr>
            <a:r>
              <a:rPr lang="pt-BR" altLang="pt-BR" sz="3200" i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“Dispõe sobre a mediação entre particulares como meio de solução de controvérsias e sobre a autocomposição de conflitos no âmbito da administração pública...”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03D6323-4095-4C58-B885-3CAB0F1BAD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7299" y="6128201"/>
            <a:ext cx="1004701" cy="72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5008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4"/>
          <p:cNvSpPr>
            <a:spLocks noChangeArrowheads="1"/>
          </p:cNvSpPr>
          <p:nvPr/>
        </p:nvSpPr>
        <p:spPr bwMode="auto">
          <a:xfrm>
            <a:off x="201478" y="1207679"/>
            <a:ext cx="1177871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/>
            <a:r>
              <a:rPr lang="pt-BR" altLang="pt-BR" sz="28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Lei nº 13.460/2017 regulamenta o </a:t>
            </a:r>
            <a:r>
              <a:rPr lang="pt-BR" sz="2800" dirty="0">
                <a:hlinkClick r:id="rId2"/>
              </a:rPr>
              <a:t>inciso I do § 3</a:t>
            </a:r>
            <a:r>
              <a:rPr lang="pt-BR" sz="2800" u="sng" baseline="30000" dirty="0">
                <a:hlinkClick r:id="rId2"/>
              </a:rPr>
              <a:t>o</a:t>
            </a:r>
            <a:r>
              <a:rPr lang="pt-BR" sz="2800" dirty="0">
                <a:hlinkClick r:id="rId2"/>
              </a:rPr>
              <a:t> do art. 37 da Constituição Federal</a:t>
            </a:r>
            <a:r>
              <a:rPr lang="pt-BR" dirty="0"/>
              <a:t>.</a:t>
            </a:r>
            <a:endParaRPr lang="pt-BR" altLang="pt-BR" sz="2800" i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tângulo 4"/>
          <p:cNvSpPr>
            <a:spLocks noChangeArrowheads="1"/>
          </p:cNvSpPr>
          <p:nvPr/>
        </p:nvSpPr>
        <p:spPr bwMode="auto">
          <a:xfrm>
            <a:off x="201478" y="2205990"/>
            <a:ext cx="11778712" cy="20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pt-BR" altLang="pt-BR" sz="3000" i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Ementa da Lei nº 13.460/2017</a:t>
            </a:r>
          </a:p>
          <a:p>
            <a:pPr algn="ctr">
              <a:lnSpc>
                <a:spcPct val="150000"/>
              </a:lnSpc>
            </a:pPr>
            <a:r>
              <a:rPr lang="pt-BR" altLang="pt-BR" sz="3000" i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</a:t>
            </a:r>
            <a:r>
              <a:rPr lang="pt-BR" sz="3000" dirty="0">
                <a:solidFill>
                  <a:srgbClr val="002060"/>
                </a:solidFill>
              </a:rPr>
              <a:t>Dispõe sobre participação, proteção e defesa dos direitos do usuário dos serviços públicos da administração pública.</a:t>
            </a:r>
            <a:r>
              <a:rPr lang="pt-BR" altLang="pt-BR" sz="3000" i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AF681E11-DD2F-4203-BA70-13F0151178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478" y="4434560"/>
            <a:ext cx="11778712" cy="2238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2400" dirty="0">
                <a:solidFill>
                  <a:srgbClr val="002060"/>
                </a:solidFill>
              </a:rPr>
              <a:t>Art. 13.  As ouvidorias terão como atribuições precípuas, sem prejuízo de outras estabelecidas em regulamento específico: </a:t>
            </a:r>
          </a:p>
          <a:p>
            <a:pPr>
              <a:lnSpc>
                <a:spcPct val="150000"/>
              </a:lnSpc>
            </a:pPr>
            <a:r>
              <a:rPr lang="pt-BR" sz="2400" b="1" dirty="0">
                <a:solidFill>
                  <a:srgbClr val="002060"/>
                </a:solidFill>
              </a:rPr>
              <a:t>VII - promover a adoção de mediação e conciliação entre o usuário e o órgão ou a entidade pública, sem prejuízo de outros órgãos competentes. </a:t>
            </a:r>
            <a:endParaRPr lang="pt-BR" altLang="pt-BR" sz="4000" b="1" i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332F2000-C234-4943-BD61-BC740C84A8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7299" y="6128201"/>
            <a:ext cx="1004701" cy="72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04832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5"/>
          <p:cNvSpPr txBox="1">
            <a:spLocks noChangeArrowheads="1"/>
          </p:cNvSpPr>
          <p:nvPr/>
        </p:nvSpPr>
        <p:spPr bwMode="auto">
          <a:xfrm>
            <a:off x="2293939" y="2565401"/>
            <a:ext cx="7488237" cy="14763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85750" indent="-285750" algn="just">
              <a:buFontTx/>
              <a:buChar char="-"/>
              <a:defRPr/>
            </a:pPr>
            <a:endParaRPr lang="pt-BR" dirty="0">
              <a:ea typeface="MS PGothic" pitchFamily="34" charset="-128"/>
            </a:endParaRPr>
          </a:p>
          <a:p>
            <a:pPr algn="just">
              <a:defRPr/>
            </a:pPr>
            <a:endParaRPr lang="pt-BR" dirty="0">
              <a:ea typeface="MS PGothic" pitchFamily="34" charset="-128"/>
            </a:endParaRPr>
          </a:p>
          <a:p>
            <a:pPr algn="just" eaLnBrk="1" hangingPunct="1">
              <a:lnSpc>
                <a:spcPct val="150000"/>
              </a:lnSpc>
              <a:defRPr/>
            </a:pPr>
            <a:endParaRPr lang="pt-BR" dirty="0">
              <a:ea typeface="MS PGothic" pitchFamily="34" charset="-128"/>
            </a:endParaRPr>
          </a:p>
          <a:p>
            <a:pPr algn="just" eaLnBrk="1" hangingPunct="1">
              <a:lnSpc>
                <a:spcPct val="150000"/>
              </a:lnSpc>
              <a:defRPr/>
            </a:pPr>
            <a:endParaRPr lang="pt-BR" altLang="pt-BR" dirty="0">
              <a:ea typeface="MS PGothic" pitchFamily="34" charset="-128"/>
              <a:sym typeface="Wingdings" pitchFamily="2" charset="2"/>
            </a:endParaRPr>
          </a:p>
        </p:txBody>
      </p:sp>
      <p:sp>
        <p:nvSpPr>
          <p:cNvPr id="4" name="Retângulo 5"/>
          <p:cNvSpPr>
            <a:spLocks noChangeArrowheads="1"/>
          </p:cNvSpPr>
          <p:nvPr/>
        </p:nvSpPr>
        <p:spPr bwMode="auto">
          <a:xfrm>
            <a:off x="2495550" y="2828926"/>
            <a:ext cx="7488238" cy="9239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  <a:buFontTx/>
              <a:buChar char="-"/>
              <a:defRPr/>
            </a:pPr>
            <a:endParaRPr lang="pt-BR" altLang="pt-BR" dirty="0">
              <a:ea typeface="MS PGothic" pitchFamily="34" charset="-128"/>
            </a:endParaRPr>
          </a:p>
          <a:p>
            <a:pPr marL="0" indent="0" eaLnBrk="1" hangingPunct="1">
              <a:lnSpc>
                <a:spcPct val="150000"/>
              </a:lnSpc>
              <a:defRPr/>
            </a:pPr>
            <a:r>
              <a:rPr lang="pt-BR" altLang="pt-BR" dirty="0">
                <a:ea typeface="MS PGothic" pitchFamily="34" charset="-128"/>
              </a:rPr>
              <a:t> </a:t>
            </a:r>
          </a:p>
        </p:txBody>
      </p:sp>
      <p:sp>
        <p:nvSpPr>
          <p:cNvPr id="2" name="Retângulo 1"/>
          <p:cNvSpPr/>
          <p:nvPr/>
        </p:nvSpPr>
        <p:spPr>
          <a:xfrm>
            <a:off x="727094" y="1157769"/>
            <a:ext cx="101393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pt-BR" sz="2000" b="1" dirty="0">
              <a:solidFill>
                <a:srgbClr val="002060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pt-BR" sz="2000" b="1" dirty="0">
                <a:solidFill>
                  <a:srgbClr val="00206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                                </a:t>
            </a:r>
          </a:p>
          <a:p>
            <a:pPr algn="just">
              <a:lnSpc>
                <a:spcPct val="150000"/>
              </a:lnSpc>
            </a:pPr>
            <a:endParaRPr lang="pt-BR" sz="2000" b="1" dirty="0">
              <a:solidFill>
                <a:srgbClr val="002060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pt-BR" sz="2000" dirty="0"/>
          </a:p>
        </p:txBody>
      </p:sp>
      <p:sp>
        <p:nvSpPr>
          <p:cNvPr id="7" name="Retângulo 6"/>
          <p:cNvSpPr/>
          <p:nvPr/>
        </p:nvSpPr>
        <p:spPr>
          <a:xfrm>
            <a:off x="369512" y="2738691"/>
            <a:ext cx="11430000" cy="1814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altLang="pt-BR" sz="4000" b="1" dirty="0">
                <a:solidFill>
                  <a:srgbClr val="00206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MODALIDADES DE</a:t>
            </a:r>
          </a:p>
          <a:p>
            <a:pPr algn="ctr">
              <a:lnSpc>
                <a:spcPct val="150000"/>
              </a:lnSpc>
            </a:pPr>
            <a:r>
              <a:rPr lang="pt-BR" altLang="pt-BR" sz="4000" b="1" dirty="0">
                <a:solidFill>
                  <a:srgbClr val="00206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RESOLUÇÃO PACÍFICA DE CONFLITOS</a:t>
            </a:r>
            <a:endParaRPr lang="pt-BR" altLang="pt-BR" sz="3200" b="1" dirty="0">
              <a:solidFill>
                <a:srgbClr val="002060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D5FE9C72-9BEC-4199-ACE7-BA04A32B95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7299" y="6128201"/>
            <a:ext cx="1004701" cy="72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534602"/>
      </p:ext>
    </p:extLst>
  </p:cSld>
  <p:clrMapOvr>
    <a:masterClrMapping/>
  </p:clrMapOvr>
  <p:transition spd="med">
    <p:fade/>
  </p:transition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5"/>
          <p:cNvSpPr txBox="1">
            <a:spLocks noChangeArrowheads="1"/>
          </p:cNvSpPr>
          <p:nvPr/>
        </p:nvSpPr>
        <p:spPr bwMode="auto">
          <a:xfrm>
            <a:off x="2293939" y="2565401"/>
            <a:ext cx="7488237" cy="14763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85750" indent="-285750" algn="just">
              <a:buFontTx/>
              <a:buChar char="-"/>
              <a:defRPr/>
            </a:pPr>
            <a:endParaRPr lang="pt-BR" dirty="0">
              <a:ea typeface="MS PGothic" pitchFamily="34" charset="-128"/>
            </a:endParaRPr>
          </a:p>
          <a:p>
            <a:pPr algn="just">
              <a:defRPr/>
            </a:pPr>
            <a:endParaRPr lang="pt-BR" dirty="0">
              <a:ea typeface="MS PGothic" pitchFamily="34" charset="-128"/>
            </a:endParaRPr>
          </a:p>
          <a:p>
            <a:pPr algn="just" eaLnBrk="1" hangingPunct="1">
              <a:lnSpc>
                <a:spcPct val="150000"/>
              </a:lnSpc>
              <a:defRPr/>
            </a:pPr>
            <a:endParaRPr lang="pt-BR" dirty="0">
              <a:ea typeface="MS PGothic" pitchFamily="34" charset="-128"/>
            </a:endParaRPr>
          </a:p>
          <a:p>
            <a:pPr algn="just" eaLnBrk="1" hangingPunct="1">
              <a:lnSpc>
                <a:spcPct val="150000"/>
              </a:lnSpc>
              <a:defRPr/>
            </a:pPr>
            <a:endParaRPr lang="pt-BR" altLang="pt-BR" dirty="0">
              <a:ea typeface="MS PGothic" pitchFamily="34" charset="-128"/>
              <a:sym typeface="Wingdings" pitchFamily="2" charset="2"/>
            </a:endParaRPr>
          </a:p>
        </p:txBody>
      </p:sp>
      <p:sp>
        <p:nvSpPr>
          <p:cNvPr id="4" name="Retângulo 5"/>
          <p:cNvSpPr>
            <a:spLocks noChangeArrowheads="1"/>
          </p:cNvSpPr>
          <p:nvPr/>
        </p:nvSpPr>
        <p:spPr bwMode="auto">
          <a:xfrm>
            <a:off x="2495550" y="2828926"/>
            <a:ext cx="7488238" cy="9239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  <a:buFontTx/>
              <a:buChar char="-"/>
              <a:defRPr/>
            </a:pPr>
            <a:endParaRPr lang="pt-BR" altLang="pt-BR" dirty="0">
              <a:ea typeface="MS PGothic" pitchFamily="34" charset="-128"/>
            </a:endParaRPr>
          </a:p>
          <a:p>
            <a:pPr marL="0" indent="0" eaLnBrk="1" hangingPunct="1">
              <a:lnSpc>
                <a:spcPct val="150000"/>
              </a:lnSpc>
              <a:defRPr/>
            </a:pPr>
            <a:r>
              <a:rPr lang="pt-BR" altLang="pt-BR" dirty="0">
                <a:ea typeface="MS PGothic" pitchFamily="34" charset="-128"/>
              </a:rPr>
              <a:t> </a:t>
            </a:r>
          </a:p>
        </p:txBody>
      </p:sp>
      <p:sp>
        <p:nvSpPr>
          <p:cNvPr id="2" name="Retângulo 1"/>
          <p:cNvSpPr/>
          <p:nvPr/>
        </p:nvSpPr>
        <p:spPr>
          <a:xfrm>
            <a:off x="620486" y="1145389"/>
            <a:ext cx="10940143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b="1" dirty="0">
                <a:solidFill>
                  <a:srgbClr val="00206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Modalidades de Resolução de Conflitos: formas de canalizar conflitos, aproveitando ou não seu aspecto positivo, conferindo ou não voz ativa às pessoas envolvidas.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sz="2000" b="1" dirty="0">
              <a:solidFill>
                <a:srgbClr val="002060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sz="2000" b="1" dirty="0">
              <a:solidFill>
                <a:srgbClr val="002060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sz="2000" b="1" dirty="0">
              <a:solidFill>
                <a:srgbClr val="002060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sz="2000" b="1" dirty="0">
              <a:solidFill>
                <a:srgbClr val="002060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sz="2000" b="1" dirty="0">
              <a:solidFill>
                <a:srgbClr val="002060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pt-BR" sz="2000" dirty="0"/>
          </a:p>
        </p:txBody>
      </p:sp>
      <p:sp>
        <p:nvSpPr>
          <p:cNvPr id="6" name="Forma Livre: Forma 5"/>
          <p:cNvSpPr/>
          <p:nvPr/>
        </p:nvSpPr>
        <p:spPr>
          <a:xfrm>
            <a:off x="716605" y="2707850"/>
            <a:ext cx="3492000" cy="900000"/>
          </a:xfrm>
          <a:custGeom>
            <a:avLst/>
            <a:gdLst>
              <a:gd name="connsiteX0" fmla="*/ 0 w 2279252"/>
              <a:gd name="connsiteY0" fmla="*/ 0 h 907743"/>
              <a:gd name="connsiteX1" fmla="*/ 2279252 w 2279252"/>
              <a:gd name="connsiteY1" fmla="*/ 0 h 907743"/>
              <a:gd name="connsiteX2" fmla="*/ 2279252 w 2279252"/>
              <a:gd name="connsiteY2" fmla="*/ 907743 h 907743"/>
              <a:gd name="connsiteX3" fmla="*/ 0 w 2279252"/>
              <a:gd name="connsiteY3" fmla="*/ 907743 h 907743"/>
              <a:gd name="connsiteX4" fmla="*/ 0 w 2279252"/>
              <a:gd name="connsiteY4" fmla="*/ 0 h 907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79252" h="907743">
                <a:moveTo>
                  <a:pt x="0" y="0"/>
                </a:moveTo>
                <a:lnTo>
                  <a:pt x="2279252" y="0"/>
                </a:lnTo>
                <a:lnTo>
                  <a:pt x="2279252" y="907743"/>
                </a:lnTo>
                <a:lnTo>
                  <a:pt x="0" y="907743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</p:spPr>
        <p:style>
          <a:lnRef idx="2">
            <a:schemeClr val="accent6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3792" tIns="65024" rIns="113792" bIns="65024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2800" b="1" kern="1200" dirty="0">
                <a:solidFill>
                  <a:schemeClr val="tx1"/>
                </a:solidFill>
              </a:rPr>
              <a:t>AUTOTUTELA</a:t>
            </a:r>
          </a:p>
        </p:txBody>
      </p:sp>
      <p:sp>
        <p:nvSpPr>
          <p:cNvPr id="9" name="Forma Livre: Forma 8"/>
          <p:cNvSpPr/>
          <p:nvPr/>
        </p:nvSpPr>
        <p:spPr>
          <a:xfrm>
            <a:off x="716603" y="3624587"/>
            <a:ext cx="3492000" cy="3043657"/>
          </a:xfrm>
          <a:custGeom>
            <a:avLst/>
            <a:gdLst>
              <a:gd name="connsiteX0" fmla="*/ 0 w 2278594"/>
              <a:gd name="connsiteY0" fmla="*/ 0 h 2854800"/>
              <a:gd name="connsiteX1" fmla="*/ 2278594 w 2278594"/>
              <a:gd name="connsiteY1" fmla="*/ 0 h 2854800"/>
              <a:gd name="connsiteX2" fmla="*/ 2278594 w 2278594"/>
              <a:gd name="connsiteY2" fmla="*/ 2854800 h 2854800"/>
              <a:gd name="connsiteX3" fmla="*/ 0 w 2278594"/>
              <a:gd name="connsiteY3" fmla="*/ 2854800 h 2854800"/>
              <a:gd name="connsiteX4" fmla="*/ 0 w 2278594"/>
              <a:gd name="connsiteY4" fmla="*/ 0 h 285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78594" h="2854800">
                <a:moveTo>
                  <a:pt x="0" y="0"/>
                </a:moveTo>
                <a:lnTo>
                  <a:pt x="2278594" y="0"/>
                </a:lnTo>
                <a:lnTo>
                  <a:pt x="2278594" y="2854800"/>
                </a:lnTo>
                <a:lnTo>
                  <a:pt x="0" y="2854800"/>
                </a:lnTo>
                <a:lnTo>
                  <a:pt x="0" y="0"/>
                </a:lnTo>
                <a:close/>
              </a:path>
            </a:pathLst>
          </a:custGeom>
          <a:solidFill>
            <a:srgbClr val="79DCFF">
              <a:alpha val="89804"/>
            </a:srgbClr>
          </a:solidFill>
        </p:spPr>
        <p:style>
          <a:lnRef idx="2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4676" tIns="74676" rIns="99568" bIns="112014" numCol="1" spcCol="1270" anchor="t" anchorCtr="0">
            <a:noAutofit/>
          </a:bodyPr>
          <a:lstStyle/>
          <a:p>
            <a:pPr marL="114300" lvl="1" indent="-114300" algn="just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pt-BR" sz="2000" b="1" kern="1200" dirty="0"/>
              <a:t> Resolução da questão com uso da força</a:t>
            </a:r>
          </a:p>
        </p:txBody>
      </p:sp>
      <p:sp>
        <p:nvSpPr>
          <p:cNvPr id="10" name="Forma Livre: Forma 9"/>
          <p:cNvSpPr/>
          <p:nvPr/>
        </p:nvSpPr>
        <p:spPr>
          <a:xfrm>
            <a:off x="8072438" y="2724587"/>
            <a:ext cx="3492000" cy="900000"/>
          </a:xfrm>
          <a:custGeom>
            <a:avLst/>
            <a:gdLst>
              <a:gd name="connsiteX0" fmla="*/ 0 w 2579079"/>
              <a:gd name="connsiteY0" fmla="*/ 0 h 907743"/>
              <a:gd name="connsiteX1" fmla="*/ 2579079 w 2579079"/>
              <a:gd name="connsiteY1" fmla="*/ 0 h 907743"/>
              <a:gd name="connsiteX2" fmla="*/ 2579079 w 2579079"/>
              <a:gd name="connsiteY2" fmla="*/ 907743 h 907743"/>
              <a:gd name="connsiteX3" fmla="*/ 0 w 2579079"/>
              <a:gd name="connsiteY3" fmla="*/ 907743 h 907743"/>
              <a:gd name="connsiteX4" fmla="*/ 0 w 2579079"/>
              <a:gd name="connsiteY4" fmla="*/ 0 h 907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9079" h="907743">
                <a:moveTo>
                  <a:pt x="0" y="0"/>
                </a:moveTo>
                <a:lnTo>
                  <a:pt x="2579079" y="0"/>
                </a:lnTo>
                <a:lnTo>
                  <a:pt x="2579079" y="907743"/>
                </a:lnTo>
                <a:lnTo>
                  <a:pt x="0" y="90774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6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3792" tIns="65024" rIns="113792" bIns="65024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2800" b="1" kern="1200" dirty="0">
                <a:solidFill>
                  <a:schemeClr val="tx1"/>
                </a:solidFill>
              </a:rPr>
              <a:t>AUTOCOMPOSIÇÃO</a:t>
            </a:r>
          </a:p>
        </p:txBody>
      </p:sp>
      <p:sp>
        <p:nvSpPr>
          <p:cNvPr id="11" name="Forma Livre: Forma 10"/>
          <p:cNvSpPr/>
          <p:nvPr/>
        </p:nvSpPr>
        <p:spPr>
          <a:xfrm>
            <a:off x="8070850" y="3624587"/>
            <a:ext cx="3492000" cy="3045600"/>
          </a:xfrm>
          <a:custGeom>
            <a:avLst/>
            <a:gdLst>
              <a:gd name="connsiteX0" fmla="*/ 0 w 2549941"/>
              <a:gd name="connsiteY0" fmla="*/ 0 h 2854800"/>
              <a:gd name="connsiteX1" fmla="*/ 2549941 w 2549941"/>
              <a:gd name="connsiteY1" fmla="*/ 0 h 2854800"/>
              <a:gd name="connsiteX2" fmla="*/ 2549941 w 2549941"/>
              <a:gd name="connsiteY2" fmla="*/ 2854800 h 2854800"/>
              <a:gd name="connsiteX3" fmla="*/ 0 w 2549941"/>
              <a:gd name="connsiteY3" fmla="*/ 2854800 h 2854800"/>
              <a:gd name="connsiteX4" fmla="*/ 0 w 2549941"/>
              <a:gd name="connsiteY4" fmla="*/ 0 h 285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49941" h="2854800">
                <a:moveTo>
                  <a:pt x="0" y="0"/>
                </a:moveTo>
                <a:lnTo>
                  <a:pt x="2549941" y="0"/>
                </a:lnTo>
                <a:lnTo>
                  <a:pt x="2549941" y="2854800"/>
                </a:lnTo>
                <a:lnTo>
                  <a:pt x="0" y="2854800"/>
                </a:lnTo>
                <a:lnTo>
                  <a:pt x="0" y="0"/>
                </a:lnTo>
                <a:close/>
              </a:path>
            </a:pathLst>
          </a:custGeom>
          <a:solidFill>
            <a:srgbClr val="92D050">
              <a:alpha val="89804"/>
            </a:srgbClr>
          </a:solidFill>
        </p:spPr>
        <p:style>
          <a:lnRef idx="2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4676" tIns="74676" rIns="99568" bIns="112014" numCol="1" spcCol="1270" anchor="t" anchorCtr="0">
            <a:noAutofit/>
          </a:bodyPr>
          <a:lstStyle/>
          <a:p>
            <a:pPr marL="114300" lvl="1" indent="-114300" algn="just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pt-BR" sz="2000" b="1" kern="1200" dirty="0"/>
              <a:t> Resolução pelas partes por meio do diálogo e do consenso – resolução </a:t>
            </a:r>
            <a:r>
              <a:rPr lang="pt-BR" sz="2000" b="1" u="sng" kern="1200" dirty="0"/>
              <a:t>consensual</a:t>
            </a:r>
            <a:r>
              <a:rPr lang="pt-BR" sz="2000" b="1" kern="1200" dirty="0"/>
              <a:t> (ou pacífica) de conflitos</a:t>
            </a:r>
          </a:p>
        </p:txBody>
      </p:sp>
      <p:sp>
        <p:nvSpPr>
          <p:cNvPr id="12" name="Forma Livre: Forma 11"/>
          <p:cNvSpPr/>
          <p:nvPr/>
        </p:nvSpPr>
        <p:spPr>
          <a:xfrm>
            <a:off x="4400551" y="2706049"/>
            <a:ext cx="3492000" cy="900000"/>
          </a:xfrm>
          <a:custGeom>
            <a:avLst/>
            <a:gdLst>
              <a:gd name="connsiteX0" fmla="*/ 0 w 2547149"/>
              <a:gd name="connsiteY0" fmla="*/ 0 h 907743"/>
              <a:gd name="connsiteX1" fmla="*/ 2547149 w 2547149"/>
              <a:gd name="connsiteY1" fmla="*/ 0 h 907743"/>
              <a:gd name="connsiteX2" fmla="*/ 2547149 w 2547149"/>
              <a:gd name="connsiteY2" fmla="*/ 907743 h 907743"/>
              <a:gd name="connsiteX3" fmla="*/ 0 w 2547149"/>
              <a:gd name="connsiteY3" fmla="*/ 907743 h 907743"/>
              <a:gd name="connsiteX4" fmla="*/ 0 w 2547149"/>
              <a:gd name="connsiteY4" fmla="*/ 0 h 907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47149" h="907743">
                <a:moveTo>
                  <a:pt x="0" y="0"/>
                </a:moveTo>
                <a:lnTo>
                  <a:pt x="2547149" y="0"/>
                </a:lnTo>
                <a:lnTo>
                  <a:pt x="2547149" y="907743"/>
                </a:lnTo>
                <a:lnTo>
                  <a:pt x="0" y="9077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6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3792" tIns="65024" rIns="113792" bIns="65024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2800" b="1" kern="1200" dirty="0">
                <a:solidFill>
                  <a:schemeClr val="tx1"/>
                </a:solidFill>
              </a:rPr>
              <a:t>HETEROCOMPOSIÇÃO</a:t>
            </a:r>
          </a:p>
        </p:txBody>
      </p:sp>
      <p:sp>
        <p:nvSpPr>
          <p:cNvPr id="13" name="Forma Livre: Forma 12"/>
          <p:cNvSpPr/>
          <p:nvPr/>
        </p:nvSpPr>
        <p:spPr>
          <a:xfrm>
            <a:off x="4398964" y="3624587"/>
            <a:ext cx="3492000" cy="3044051"/>
          </a:xfrm>
          <a:custGeom>
            <a:avLst/>
            <a:gdLst>
              <a:gd name="connsiteX0" fmla="*/ 0 w 2545742"/>
              <a:gd name="connsiteY0" fmla="*/ 0 h 2854800"/>
              <a:gd name="connsiteX1" fmla="*/ 2545742 w 2545742"/>
              <a:gd name="connsiteY1" fmla="*/ 0 h 2854800"/>
              <a:gd name="connsiteX2" fmla="*/ 2545742 w 2545742"/>
              <a:gd name="connsiteY2" fmla="*/ 2854800 h 2854800"/>
              <a:gd name="connsiteX3" fmla="*/ 0 w 2545742"/>
              <a:gd name="connsiteY3" fmla="*/ 2854800 h 2854800"/>
              <a:gd name="connsiteX4" fmla="*/ 0 w 2545742"/>
              <a:gd name="connsiteY4" fmla="*/ 0 h 285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45742" h="2854800">
                <a:moveTo>
                  <a:pt x="0" y="0"/>
                </a:moveTo>
                <a:lnTo>
                  <a:pt x="2545742" y="0"/>
                </a:lnTo>
                <a:lnTo>
                  <a:pt x="2545742" y="2854800"/>
                </a:lnTo>
                <a:lnTo>
                  <a:pt x="0" y="2854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90000"/>
            </a:schemeClr>
          </a:solidFill>
        </p:spPr>
        <p:style>
          <a:lnRef idx="2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4676" tIns="74676" rIns="99568" bIns="112014" numCol="1" spcCol="1270" anchor="t" anchorCtr="0">
            <a:noAutofit/>
          </a:bodyPr>
          <a:lstStyle/>
          <a:p>
            <a:pPr marL="114300" lvl="1" indent="-114300" algn="just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pt-BR" sz="2000" b="1" kern="1200" dirty="0"/>
              <a:t> Resolução por meio de uma terceira parte, que é chamada para dar a decisão</a:t>
            </a:r>
          </a:p>
        </p:txBody>
      </p:sp>
      <p:sp>
        <p:nvSpPr>
          <p:cNvPr id="7" name="Seta para a direita 5"/>
          <p:cNvSpPr/>
          <p:nvPr/>
        </p:nvSpPr>
        <p:spPr bwMode="auto">
          <a:xfrm rot="12421975">
            <a:off x="9668825" y="6002237"/>
            <a:ext cx="906643" cy="644976"/>
          </a:xfrm>
          <a:prstGeom prst="rightArrow">
            <a:avLst/>
          </a:prstGeom>
          <a:solidFill>
            <a:srgbClr val="FFC000"/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lnSpc>
                <a:spcPct val="150000"/>
              </a:lnSpc>
              <a:spcBef>
                <a:spcPct val="20000"/>
              </a:spcBef>
              <a:defRPr/>
            </a:pPr>
            <a:endParaRPr lang="pt-BR" sz="2000" b="1" dirty="0">
              <a:latin typeface="Verdana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716603" y="4600575"/>
            <a:ext cx="34920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just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pt-BR" sz="2000" b="1" dirty="0"/>
              <a:t>     Exemplo:</a:t>
            </a:r>
          </a:p>
          <a:p>
            <a:pPr marL="114300" lvl="1" indent="-114300" algn="just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pt-BR" sz="2000" b="1" dirty="0"/>
              <a:t> legítima defesa</a:t>
            </a:r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4415997" y="4758966"/>
            <a:ext cx="34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pt-BR" sz="2000" b="1" dirty="0"/>
              <a:t>     Exemplos:</a:t>
            </a: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pt-BR" sz="2000" b="1" dirty="0"/>
              <a:t> arbitragem</a:t>
            </a: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pt-BR" sz="2000" b="1" dirty="0"/>
              <a:t> resolução judicial</a:t>
            </a:r>
            <a:endParaRPr lang="pt-BR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8036176" y="5303583"/>
            <a:ext cx="17460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just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pt-BR" sz="2000" b="1" dirty="0"/>
              <a:t>     Exemplos:</a:t>
            </a:r>
          </a:p>
          <a:p>
            <a:pPr marL="114300" lvl="1" indent="-114300" algn="just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pt-BR" sz="2000" b="1" dirty="0"/>
              <a:t> negociação,</a:t>
            </a:r>
          </a:p>
          <a:p>
            <a:pPr marL="114300" lvl="1" indent="-114300" algn="just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pt-BR" sz="2000" b="1" dirty="0"/>
              <a:t> conciliação</a:t>
            </a:r>
          </a:p>
          <a:p>
            <a:pPr marL="114300" lvl="1" indent="-114300" algn="just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pt-BR" sz="2000" b="1" dirty="0"/>
              <a:t> mediação</a:t>
            </a: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BDE92F55-F85B-4D49-9BC7-3F33E8E464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7299" y="6128201"/>
            <a:ext cx="1004701" cy="72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27333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7" grpId="0" animBg="1"/>
      <p:bldP spid="3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12992</TotalTime>
  <Words>5648</Words>
  <Application>Microsoft Office PowerPoint</Application>
  <PresentationFormat>Widescreen</PresentationFormat>
  <Paragraphs>862</Paragraphs>
  <Slides>130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130</vt:i4>
      </vt:variant>
    </vt:vector>
  </HeadingPairs>
  <TitlesOfParts>
    <vt:vector size="136" baseType="lpstr">
      <vt:lpstr>Arial</vt:lpstr>
      <vt:lpstr>Calibri</vt:lpstr>
      <vt:lpstr>Calibri Light</vt:lpstr>
      <vt:lpstr>Verdana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Anne Nogueira Hernandes</dc:creator>
  <cp:lastModifiedBy>Renata</cp:lastModifiedBy>
  <cp:revision>469</cp:revision>
  <cp:lastPrinted>2017-06-28T00:11:12Z</cp:lastPrinted>
  <dcterms:created xsi:type="dcterms:W3CDTF">2017-06-05T18:09:13Z</dcterms:created>
  <dcterms:modified xsi:type="dcterms:W3CDTF">2020-05-01T00:25:56Z</dcterms:modified>
</cp:coreProperties>
</file>