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345" r:id="rId3"/>
    <p:sldId id="572" r:id="rId4"/>
    <p:sldId id="571" r:id="rId5"/>
    <p:sldId id="265" r:id="rId6"/>
    <p:sldId id="258" r:id="rId7"/>
    <p:sldId id="270" r:id="rId8"/>
    <p:sldId id="365" r:id="rId9"/>
    <p:sldId id="316" r:id="rId10"/>
    <p:sldId id="408" r:id="rId11"/>
    <p:sldId id="271" r:id="rId12"/>
    <p:sldId id="366" r:id="rId13"/>
    <p:sldId id="367" r:id="rId14"/>
    <p:sldId id="360" r:id="rId15"/>
    <p:sldId id="315" r:id="rId16"/>
    <p:sldId id="269" r:id="rId17"/>
    <p:sldId id="317" r:id="rId18"/>
    <p:sldId id="277" r:id="rId19"/>
    <p:sldId id="355" r:id="rId20"/>
    <p:sldId id="414" r:id="rId21"/>
    <p:sldId id="415" r:id="rId22"/>
    <p:sldId id="358" r:id="rId23"/>
    <p:sldId id="359" r:id="rId24"/>
    <p:sldId id="416" r:id="rId25"/>
    <p:sldId id="361" r:id="rId26"/>
    <p:sldId id="278" r:id="rId27"/>
    <p:sldId id="330" r:id="rId28"/>
    <p:sldId id="352" r:id="rId29"/>
    <p:sldId id="356" r:id="rId30"/>
    <p:sldId id="343" r:id="rId31"/>
    <p:sldId id="344" r:id="rId32"/>
    <p:sldId id="281" r:id="rId33"/>
    <p:sldId id="362" r:id="rId34"/>
    <p:sldId id="346" r:id="rId35"/>
    <p:sldId id="348" r:id="rId36"/>
    <p:sldId id="390" r:id="rId37"/>
    <p:sldId id="313" r:id="rId38"/>
    <p:sldId id="327" r:id="rId39"/>
    <p:sldId id="391" r:id="rId40"/>
    <p:sldId id="373" r:id="rId41"/>
    <p:sldId id="392" r:id="rId42"/>
    <p:sldId id="393" r:id="rId43"/>
    <p:sldId id="394" r:id="rId44"/>
    <p:sldId id="314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88" autoAdjust="0"/>
    <p:restoredTop sz="94660"/>
  </p:normalViewPr>
  <p:slideViewPr>
    <p:cSldViewPr snapToGrid="0">
      <p:cViewPr varScale="1">
        <p:scale>
          <a:sx n="90" d="100"/>
          <a:sy n="90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Consultas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Planilha1!$B$2:$B$6</c:f>
              <c:numCache>
                <c:formatCode>###0</c:formatCode>
                <c:ptCount val="5"/>
                <c:pt idx="0">
                  <c:v>290</c:v>
                </c:pt>
                <c:pt idx="1">
                  <c:v>626</c:v>
                </c:pt>
                <c:pt idx="2">
                  <c:v>566</c:v>
                </c:pt>
                <c:pt idx="3">
                  <c:v>442</c:v>
                </c:pt>
                <c:pt idx="4">
                  <c:v>443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A6-44B6-8E5D-40DF270AF8ED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Autorizações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Planilha1!$C$2:$C$6</c:f>
              <c:numCache>
                <c:formatCode>###0</c:formatCode>
                <c:ptCount val="5"/>
                <c:pt idx="0">
                  <c:v>248</c:v>
                </c:pt>
                <c:pt idx="1">
                  <c:v>520</c:v>
                </c:pt>
                <c:pt idx="2">
                  <c:v>549</c:v>
                </c:pt>
                <c:pt idx="3">
                  <c:v>767</c:v>
                </c:pt>
                <c:pt idx="4">
                  <c:v>1023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A6-44B6-8E5D-40DF270AF8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25918448"/>
        <c:axId val="206335184"/>
      </c:barChart>
      <c:catAx>
        <c:axId val="102591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6335184"/>
        <c:crosses val="autoZero"/>
        <c:auto val="1"/>
        <c:lblAlgn val="ctr"/>
        <c:lblOffset val="100"/>
        <c:noMultiLvlLbl val="0"/>
      </c:catAx>
      <c:valAx>
        <c:axId val="206335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25918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Consultas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Planilha1!$B$2:$B$6</c:f>
              <c:numCache>
                <c:formatCode>###0</c:formatCode>
                <c:ptCount val="5"/>
                <c:pt idx="0">
                  <c:v>49</c:v>
                </c:pt>
                <c:pt idx="1">
                  <c:v>75</c:v>
                </c:pt>
                <c:pt idx="2">
                  <c:v>82</c:v>
                </c:pt>
                <c:pt idx="3">
                  <c:v>72</c:v>
                </c:pt>
                <c:pt idx="4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A7-4DBC-B812-16D3CD13F437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Autorizações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Planilha1!$A$2:$A$6</c:f>
              <c:strCach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strCache>
            </c:strRef>
          </c:cat>
          <c:val>
            <c:numRef>
              <c:f>Planilha1!$C$2:$C$6</c:f>
              <c:numCache>
                <c:formatCode>###0</c:formatCode>
                <c:ptCount val="5"/>
                <c:pt idx="0">
                  <c:v>28</c:v>
                </c:pt>
                <c:pt idx="1">
                  <c:v>54</c:v>
                </c:pt>
                <c:pt idx="2">
                  <c:v>61</c:v>
                </c:pt>
                <c:pt idx="3">
                  <c:v>110</c:v>
                </c:pt>
                <c:pt idx="4">
                  <c:v>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A7-4DBC-B812-16D3CD13F4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035936944"/>
        <c:axId val="861087536"/>
      </c:barChart>
      <c:catAx>
        <c:axId val="103593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61087536"/>
        <c:crosses val="autoZero"/>
        <c:auto val="1"/>
        <c:lblAlgn val="ctr"/>
        <c:lblOffset val="100"/>
        <c:noMultiLvlLbl val="0"/>
      </c:catAx>
      <c:valAx>
        <c:axId val="861087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03593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78D89-69F0-4124-9D1C-83F1462DE62B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FA2EE6D-2921-47E2-84C0-861D076FE93D}">
      <dgm:prSet/>
      <dgm:spPr/>
      <dgm:t>
        <a:bodyPr/>
        <a:lstStyle/>
        <a:p>
          <a:r>
            <a:rPr lang="pt-BR" dirty="0"/>
            <a:t>Lei nº 12.813/2013 – Lei de Conflito de Interesses</a:t>
          </a:r>
        </a:p>
      </dgm:t>
    </dgm:pt>
    <dgm:pt modelId="{3159B75B-5227-405F-A6FD-C60E86882070}" type="parTrans" cxnId="{77EB0003-76D1-4369-B367-7BF0F46F037A}">
      <dgm:prSet/>
      <dgm:spPr/>
      <dgm:t>
        <a:bodyPr/>
        <a:lstStyle/>
        <a:p>
          <a:endParaRPr lang="pt-BR"/>
        </a:p>
      </dgm:t>
    </dgm:pt>
    <dgm:pt modelId="{27AC7B33-00F6-4EA3-8150-A28DF85A4330}" type="sibTrans" cxnId="{77EB0003-76D1-4369-B367-7BF0F46F037A}">
      <dgm:prSet/>
      <dgm:spPr/>
      <dgm:t>
        <a:bodyPr/>
        <a:lstStyle/>
        <a:p>
          <a:endParaRPr lang="pt-BR"/>
        </a:p>
      </dgm:t>
    </dgm:pt>
    <dgm:pt modelId="{210FABF8-E859-413E-AF3A-623D7CACB14E}">
      <dgm:prSet/>
      <dgm:spPr/>
      <dgm:t>
        <a:bodyPr/>
        <a:lstStyle/>
        <a:p>
          <a:r>
            <a:rPr lang="pt-BR" dirty="0"/>
            <a:t>Dispõe sobre o conflito de interesses no exercício de cargo ou emprego do Poder Executivo federal e impedimentos posteriores ao exercício do cargo ou emprego</a:t>
          </a:r>
        </a:p>
      </dgm:t>
    </dgm:pt>
    <dgm:pt modelId="{B04DFE3D-B708-4E49-9C26-997615904023}" type="parTrans" cxnId="{B11C3B95-5937-4231-B74E-83A9229EF066}">
      <dgm:prSet/>
      <dgm:spPr/>
      <dgm:t>
        <a:bodyPr/>
        <a:lstStyle/>
        <a:p>
          <a:endParaRPr lang="pt-BR"/>
        </a:p>
      </dgm:t>
    </dgm:pt>
    <dgm:pt modelId="{78A73A04-987A-46ED-A7FE-A45F5172B0D8}" type="sibTrans" cxnId="{B11C3B95-5937-4231-B74E-83A9229EF066}">
      <dgm:prSet/>
      <dgm:spPr/>
      <dgm:t>
        <a:bodyPr/>
        <a:lstStyle/>
        <a:p>
          <a:endParaRPr lang="pt-BR"/>
        </a:p>
      </dgm:t>
    </dgm:pt>
    <dgm:pt modelId="{BF4101D1-5006-4145-A721-F238BCEB527C}">
      <dgm:prSet/>
      <dgm:spPr/>
      <dgm:t>
        <a:bodyPr/>
        <a:lstStyle/>
        <a:p>
          <a:r>
            <a:rPr lang="pt-BR" dirty="0"/>
            <a:t>Portaria Interministerial MP-CGU nº 333/2013</a:t>
          </a:r>
        </a:p>
      </dgm:t>
    </dgm:pt>
    <dgm:pt modelId="{83DC6BAB-CFA1-4AC2-A455-18DABE63B259}" type="parTrans" cxnId="{7DD3E2B3-AAB9-45C2-9500-DBE3F17ECF10}">
      <dgm:prSet/>
      <dgm:spPr/>
      <dgm:t>
        <a:bodyPr/>
        <a:lstStyle/>
        <a:p>
          <a:endParaRPr lang="pt-BR"/>
        </a:p>
      </dgm:t>
    </dgm:pt>
    <dgm:pt modelId="{9E1D260D-6FD5-464B-9842-5C3907E5D3F9}" type="sibTrans" cxnId="{7DD3E2B3-AAB9-45C2-9500-DBE3F17ECF10}">
      <dgm:prSet/>
      <dgm:spPr/>
      <dgm:t>
        <a:bodyPr/>
        <a:lstStyle/>
        <a:p>
          <a:endParaRPr lang="pt-BR"/>
        </a:p>
      </dgm:t>
    </dgm:pt>
    <dgm:pt modelId="{0C39FB30-23C4-46E8-B59B-BC3BE961B61E}">
      <dgm:prSet/>
      <dgm:spPr/>
      <dgm:t>
        <a:bodyPr/>
        <a:lstStyle/>
        <a:p>
          <a:r>
            <a:rPr lang="pt-BR" dirty="0"/>
            <a:t>Disciplina a </a:t>
          </a:r>
          <a:r>
            <a:rPr lang="pt-BR" b="1" dirty="0"/>
            <a:t>consulta sobre a existência de conflito de interesses</a:t>
          </a:r>
          <a:r>
            <a:rPr lang="pt-BR" dirty="0"/>
            <a:t> e o </a:t>
          </a:r>
          <a:r>
            <a:rPr lang="pt-BR" b="1" dirty="0"/>
            <a:t>pedido de autorização</a:t>
          </a:r>
          <a:r>
            <a:rPr lang="pt-BR" dirty="0"/>
            <a:t> para o exercício de atividade privada por servidor ou empregado público do Poder Executivo federal</a:t>
          </a:r>
        </a:p>
      </dgm:t>
    </dgm:pt>
    <dgm:pt modelId="{EF89D6AA-8F56-48CC-B100-5864AAD2E77D}" type="parTrans" cxnId="{B7B557A6-C3FC-4814-AD19-83B225B02DFD}">
      <dgm:prSet/>
      <dgm:spPr/>
      <dgm:t>
        <a:bodyPr/>
        <a:lstStyle/>
        <a:p>
          <a:endParaRPr lang="pt-BR"/>
        </a:p>
      </dgm:t>
    </dgm:pt>
    <dgm:pt modelId="{5A8C15FE-85B6-4C9F-B7FF-371C268ED801}" type="sibTrans" cxnId="{B7B557A6-C3FC-4814-AD19-83B225B02DFD}">
      <dgm:prSet/>
      <dgm:spPr/>
      <dgm:t>
        <a:bodyPr/>
        <a:lstStyle/>
        <a:p>
          <a:endParaRPr lang="pt-BR"/>
        </a:p>
      </dgm:t>
    </dgm:pt>
    <dgm:pt modelId="{52974B3C-9F78-4CAF-A7A3-55E899F59042}">
      <dgm:prSet/>
      <dgm:spPr/>
      <dgm:t>
        <a:bodyPr/>
        <a:lstStyle/>
        <a:p>
          <a:r>
            <a:rPr lang="pt-BR" dirty="0"/>
            <a:t>Portaria CGU nº 1.911/2013</a:t>
          </a:r>
        </a:p>
      </dgm:t>
    </dgm:pt>
    <dgm:pt modelId="{430B47AF-C102-423D-B721-BD301FD56FEE}" type="parTrans" cxnId="{02D4A264-8D89-40D0-88D6-1A711C3F9E2F}">
      <dgm:prSet/>
      <dgm:spPr/>
      <dgm:t>
        <a:bodyPr/>
        <a:lstStyle/>
        <a:p>
          <a:endParaRPr lang="pt-BR"/>
        </a:p>
      </dgm:t>
    </dgm:pt>
    <dgm:pt modelId="{885858EF-C70E-4999-9CE2-4B471E1E6734}" type="sibTrans" cxnId="{02D4A264-8D89-40D0-88D6-1A711C3F9E2F}">
      <dgm:prSet/>
      <dgm:spPr/>
      <dgm:t>
        <a:bodyPr/>
        <a:lstStyle/>
        <a:p>
          <a:endParaRPr lang="pt-BR"/>
        </a:p>
      </dgm:t>
    </dgm:pt>
    <dgm:pt modelId="{AE795C41-0381-46CA-B929-06159B683E1D}">
      <dgm:prSet/>
      <dgm:spPr/>
      <dgm:t>
        <a:bodyPr/>
        <a:lstStyle/>
        <a:p>
          <a:r>
            <a:rPr lang="pt-BR" dirty="0"/>
            <a:t>Define os </a:t>
          </a:r>
          <a:r>
            <a:rPr lang="pt-BR" b="1" dirty="0"/>
            <a:t>procedimentos internos</a:t>
          </a:r>
          <a:r>
            <a:rPr lang="pt-BR" dirty="0"/>
            <a:t> necessários à deliberação da </a:t>
          </a:r>
          <a:r>
            <a:rPr lang="pt-BR" b="1" dirty="0"/>
            <a:t>CGU</a:t>
          </a:r>
          <a:r>
            <a:rPr lang="pt-BR" dirty="0"/>
            <a:t> sobre consultas ou pedido de autorização.</a:t>
          </a:r>
        </a:p>
      </dgm:t>
    </dgm:pt>
    <dgm:pt modelId="{AD4F162D-718D-4E1F-BCF2-913F29729028}" type="parTrans" cxnId="{C8417536-6F84-431A-93EA-EF7BE884D33A}">
      <dgm:prSet/>
      <dgm:spPr/>
      <dgm:t>
        <a:bodyPr/>
        <a:lstStyle/>
        <a:p>
          <a:endParaRPr lang="pt-BR"/>
        </a:p>
      </dgm:t>
    </dgm:pt>
    <dgm:pt modelId="{20DCBC5B-F8AD-4211-8D79-B312851A0C42}" type="sibTrans" cxnId="{C8417536-6F84-431A-93EA-EF7BE884D33A}">
      <dgm:prSet/>
      <dgm:spPr/>
      <dgm:t>
        <a:bodyPr/>
        <a:lstStyle/>
        <a:p>
          <a:endParaRPr lang="pt-BR"/>
        </a:p>
      </dgm:t>
    </dgm:pt>
    <dgm:pt modelId="{FE980206-1C10-4084-B976-0AEF7839316F}">
      <dgm:prSet/>
      <dgm:spPr/>
      <dgm:t>
        <a:bodyPr/>
        <a:lstStyle/>
        <a:p>
          <a:r>
            <a:rPr lang="pt-BR" dirty="0"/>
            <a:t>Orientação Normativa CGU nº 02/2014</a:t>
          </a:r>
        </a:p>
      </dgm:t>
    </dgm:pt>
    <dgm:pt modelId="{F8152AF5-18E7-4371-B6BC-FA170881A3A0}" type="parTrans" cxnId="{E0233B21-ED53-44C0-9E02-3CB80D6211CE}">
      <dgm:prSet/>
      <dgm:spPr/>
      <dgm:t>
        <a:bodyPr/>
        <a:lstStyle/>
        <a:p>
          <a:endParaRPr lang="pt-BR"/>
        </a:p>
      </dgm:t>
    </dgm:pt>
    <dgm:pt modelId="{47AA9692-24D5-462E-AAAE-80B0C3C974D1}" type="sibTrans" cxnId="{E0233B21-ED53-44C0-9E02-3CB80D6211CE}">
      <dgm:prSet/>
      <dgm:spPr/>
      <dgm:t>
        <a:bodyPr/>
        <a:lstStyle/>
        <a:p>
          <a:endParaRPr lang="pt-BR"/>
        </a:p>
      </dgm:t>
    </dgm:pt>
    <dgm:pt modelId="{ED495062-0348-4F0B-A60F-3A54CDFC17A9}">
      <dgm:prSet/>
      <dgm:spPr/>
      <dgm:t>
        <a:bodyPr/>
        <a:lstStyle/>
        <a:p>
          <a:r>
            <a:rPr lang="pt-BR" dirty="0"/>
            <a:t>Dispõe sobre o exercício de atividades de </a:t>
          </a:r>
          <a:r>
            <a:rPr lang="pt-BR" b="1" dirty="0"/>
            <a:t>magistério</a:t>
          </a:r>
          <a:r>
            <a:rPr lang="pt-BR" dirty="0"/>
            <a:t> por agentes públicos do Poder Executivo federal</a:t>
          </a:r>
        </a:p>
      </dgm:t>
    </dgm:pt>
    <dgm:pt modelId="{8A5C3702-E95F-46AB-A515-0ACD816D3961}" type="parTrans" cxnId="{42573E38-E8F5-41DC-8F0F-1E6F4C828D4A}">
      <dgm:prSet/>
      <dgm:spPr/>
      <dgm:t>
        <a:bodyPr/>
        <a:lstStyle/>
        <a:p>
          <a:endParaRPr lang="pt-BR"/>
        </a:p>
      </dgm:t>
    </dgm:pt>
    <dgm:pt modelId="{1B23DB4C-F9CC-460B-AEEB-A5E5F9C126CA}" type="sibTrans" cxnId="{42573E38-E8F5-41DC-8F0F-1E6F4C828D4A}">
      <dgm:prSet/>
      <dgm:spPr/>
      <dgm:t>
        <a:bodyPr/>
        <a:lstStyle/>
        <a:p>
          <a:endParaRPr lang="pt-BR"/>
        </a:p>
      </dgm:t>
    </dgm:pt>
    <dgm:pt modelId="{B561E8DE-949B-4CD1-B38D-A206A7DA638D}">
      <dgm:prSet/>
      <dgm:spPr/>
      <dgm:t>
        <a:bodyPr/>
        <a:lstStyle/>
        <a:p>
          <a:r>
            <a:rPr lang="pt-BR" dirty="0"/>
            <a:t>Orientação Normativa Conjunta CGU-CEP nº 01/2016</a:t>
          </a:r>
        </a:p>
      </dgm:t>
    </dgm:pt>
    <dgm:pt modelId="{4B206D98-2438-44A3-9CBA-89FA18526FD0}" type="parTrans" cxnId="{3391C31C-2708-4BCE-957C-F59917E4CBFE}">
      <dgm:prSet/>
      <dgm:spPr/>
      <dgm:t>
        <a:bodyPr/>
        <a:lstStyle/>
        <a:p>
          <a:endParaRPr lang="pt-BR"/>
        </a:p>
      </dgm:t>
    </dgm:pt>
    <dgm:pt modelId="{0DD18E73-32BE-4724-990F-072BB8839155}" type="sibTrans" cxnId="{3391C31C-2708-4BCE-957C-F59917E4CBFE}">
      <dgm:prSet/>
      <dgm:spPr/>
      <dgm:t>
        <a:bodyPr/>
        <a:lstStyle/>
        <a:p>
          <a:endParaRPr lang="pt-BR"/>
        </a:p>
      </dgm:t>
    </dgm:pt>
    <dgm:pt modelId="{09D6D8D6-28F6-4D5C-BB56-EB4E9E2FE169}">
      <dgm:prSet/>
      <dgm:spPr/>
      <dgm:t>
        <a:bodyPr/>
        <a:lstStyle/>
        <a:p>
          <a:r>
            <a:rPr lang="pt-BR" dirty="0"/>
            <a:t>Dispõe sobre a participação de agentes públicos federais em </a:t>
          </a:r>
          <a:r>
            <a:rPr lang="pt-BR" b="1" dirty="0"/>
            <a:t>eventos e atividades custeados por terceiros</a:t>
          </a:r>
          <a:r>
            <a:rPr lang="pt-BR" dirty="0"/>
            <a:t>.</a:t>
          </a:r>
        </a:p>
      </dgm:t>
    </dgm:pt>
    <dgm:pt modelId="{5A41674C-6A22-474A-A74D-6E75BA3E50F0}" type="parTrans" cxnId="{FA734A8C-B267-41E7-AB77-D2183049C8D7}">
      <dgm:prSet/>
      <dgm:spPr/>
      <dgm:t>
        <a:bodyPr/>
        <a:lstStyle/>
        <a:p>
          <a:endParaRPr lang="pt-BR"/>
        </a:p>
      </dgm:t>
    </dgm:pt>
    <dgm:pt modelId="{E18BBA9B-952D-4D61-9A36-BD4876F6EB56}" type="sibTrans" cxnId="{FA734A8C-B267-41E7-AB77-D2183049C8D7}">
      <dgm:prSet/>
      <dgm:spPr/>
      <dgm:t>
        <a:bodyPr/>
        <a:lstStyle/>
        <a:p>
          <a:endParaRPr lang="pt-BR"/>
        </a:p>
      </dgm:t>
    </dgm:pt>
    <dgm:pt modelId="{24856042-6B1C-40D6-A3D5-43A6292CBDFB}" type="pres">
      <dgm:prSet presAssocID="{94678D89-69F0-4124-9D1C-83F1462DE62B}" presName="linear" presStyleCnt="0">
        <dgm:presLayoutVars>
          <dgm:animLvl val="lvl"/>
          <dgm:resizeHandles val="exact"/>
        </dgm:presLayoutVars>
      </dgm:prSet>
      <dgm:spPr/>
    </dgm:pt>
    <dgm:pt modelId="{EB29FDEF-B38F-46D3-AC85-ECAF97795FF2}" type="pres">
      <dgm:prSet presAssocID="{FFA2EE6D-2921-47E2-84C0-861D076FE93D}" presName="parentText" presStyleLbl="node1" presStyleIdx="0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B9635D33-2E1E-4EEA-9D25-E92FFDBD24BA}" type="pres">
      <dgm:prSet presAssocID="{FFA2EE6D-2921-47E2-84C0-861D076FE93D}" presName="childText" presStyleLbl="revTx" presStyleIdx="0" presStyleCnt="5">
        <dgm:presLayoutVars>
          <dgm:bulletEnabled val="1"/>
        </dgm:presLayoutVars>
      </dgm:prSet>
      <dgm:spPr/>
    </dgm:pt>
    <dgm:pt modelId="{5DC3CA3C-382D-4AB5-8972-040129A63229}" type="pres">
      <dgm:prSet presAssocID="{BF4101D1-5006-4145-A721-F238BCEB527C}" presName="parentText" presStyleLbl="node1" presStyleIdx="1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EF7C07B-F4F7-467E-8DC8-09E722141C15}" type="pres">
      <dgm:prSet presAssocID="{BF4101D1-5006-4145-A721-F238BCEB527C}" presName="childText" presStyleLbl="revTx" presStyleIdx="1" presStyleCnt="5">
        <dgm:presLayoutVars>
          <dgm:bulletEnabled val="1"/>
        </dgm:presLayoutVars>
      </dgm:prSet>
      <dgm:spPr/>
    </dgm:pt>
    <dgm:pt modelId="{5EA29DB4-C1FE-436D-8C46-6C168485E200}" type="pres">
      <dgm:prSet presAssocID="{52974B3C-9F78-4CAF-A7A3-55E899F59042}" presName="parentText" presStyleLbl="node1" presStyleIdx="2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468A312-6E77-4C0C-9A92-9CD5D41594CC}" type="pres">
      <dgm:prSet presAssocID="{52974B3C-9F78-4CAF-A7A3-55E899F59042}" presName="childText" presStyleLbl="revTx" presStyleIdx="2" presStyleCnt="5">
        <dgm:presLayoutVars>
          <dgm:bulletEnabled val="1"/>
        </dgm:presLayoutVars>
      </dgm:prSet>
      <dgm:spPr/>
    </dgm:pt>
    <dgm:pt modelId="{B1E96097-AEBB-4C6D-B061-8230A898946F}" type="pres">
      <dgm:prSet presAssocID="{FE980206-1C10-4084-B976-0AEF7839316F}" presName="parentText" presStyleLbl="node1" presStyleIdx="3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DA741FA8-B080-45E5-903E-CCEC6D4B75F7}" type="pres">
      <dgm:prSet presAssocID="{FE980206-1C10-4084-B976-0AEF7839316F}" presName="childText" presStyleLbl="revTx" presStyleIdx="3" presStyleCnt="5">
        <dgm:presLayoutVars>
          <dgm:bulletEnabled val="1"/>
        </dgm:presLayoutVars>
      </dgm:prSet>
      <dgm:spPr/>
    </dgm:pt>
    <dgm:pt modelId="{A2FD09A8-91D6-4C8E-83C0-52C96E15B7BD}" type="pres">
      <dgm:prSet presAssocID="{B561E8DE-949B-4CD1-B38D-A206A7DA638D}" presName="parentText" presStyleLbl="node1" presStyleIdx="4" presStyleCnt="5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8734203C-6B37-46BB-89F1-27CB352F7E21}" type="pres">
      <dgm:prSet presAssocID="{B561E8DE-949B-4CD1-B38D-A206A7DA638D}" presName="childText" presStyleLbl="revTx" presStyleIdx="4" presStyleCnt="5">
        <dgm:presLayoutVars>
          <dgm:bulletEnabled val="1"/>
        </dgm:presLayoutVars>
      </dgm:prSet>
      <dgm:spPr/>
    </dgm:pt>
  </dgm:ptLst>
  <dgm:cxnLst>
    <dgm:cxn modelId="{77EB0003-76D1-4369-B367-7BF0F46F037A}" srcId="{94678D89-69F0-4124-9D1C-83F1462DE62B}" destId="{FFA2EE6D-2921-47E2-84C0-861D076FE93D}" srcOrd="0" destOrd="0" parTransId="{3159B75B-5227-405F-A6FD-C60E86882070}" sibTransId="{27AC7B33-00F6-4EA3-8150-A28DF85A4330}"/>
    <dgm:cxn modelId="{3391C31C-2708-4BCE-957C-F59917E4CBFE}" srcId="{94678D89-69F0-4124-9D1C-83F1462DE62B}" destId="{B561E8DE-949B-4CD1-B38D-A206A7DA638D}" srcOrd="4" destOrd="0" parTransId="{4B206D98-2438-44A3-9CBA-89FA18526FD0}" sibTransId="{0DD18E73-32BE-4724-990F-072BB8839155}"/>
    <dgm:cxn modelId="{E0233B21-ED53-44C0-9E02-3CB80D6211CE}" srcId="{94678D89-69F0-4124-9D1C-83F1462DE62B}" destId="{FE980206-1C10-4084-B976-0AEF7839316F}" srcOrd="3" destOrd="0" parTransId="{F8152AF5-18E7-4371-B6BC-FA170881A3A0}" sibTransId="{47AA9692-24D5-462E-AAAE-80B0C3C974D1}"/>
    <dgm:cxn modelId="{78C5B421-1DAB-470E-8AE5-269E8F45D9F8}" type="presOf" srcId="{FFA2EE6D-2921-47E2-84C0-861D076FE93D}" destId="{EB29FDEF-B38F-46D3-AC85-ECAF97795FF2}" srcOrd="0" destOrd="0" presId="urn:microsoft.com/office/officeart/2005/8/layout/vList2"/>
    <dgm:cxn modelId="{C8417536-6F84-431A-93EA-EF7BE884D33A}" srcId="{52974B3C-9F78-4CAF-A7A3-55E899F59042}" destId="{AE795C41-0381-46CA-B929-06159B683E1D}" srcOrd="0" destOrd="0" parTransId="{AD4F162D-718D-4E1F-BCF2-913F29729028}" sibTransId="{20DCBC5B-F8AD-4211-8D79-B312851A0C42}"/>
    <dgm:cxn modelId="{42573E38-E8F5-41DC-8F0F-1E6F4C828D4A}" srcId="{FE980206-1C10-4084-B976-0AEF7839316F}" destId="{ED495062-0348-4F0B-A60F-3A54CDFC17A9}" srcOrd="0" destOrd="0" parTransId="{8A5C3702-E95F-46AB-A515-0ACD816D3961}" sibTransId="{1B23DB4C-F9CC-460B-AEEB-A5E5F9C126CA}"/>
    <dgm:cxn modelId="{416DC961-B9B6-4D29-9B81-843B91FD20D0}" type="presOf" srcId="{FE980206-1C10-4084-B976-0AEF7839316F}" destId="{B1E96097-AEBB-4C6D-B061-8230A898946F}" srcOrd="0" destOrd="0" presId="urn:microsoft.com/office/officeart/2005/8/layout/vList2"/>
    <dgm:cxn modelId="{02D4A264-8D89-40D0-88D6-1A711C3F9E2F}" srcId="{94678D89-69F0-4124-9D1C-83F1462DE62B}" destId="{52974B3C-9F78-4CAF-A7A3-55E899F59042}" srcOrd="2" destOrd="0" parTransId="{430B47AF-C102-423D-B721-BD301FD56FEE}" sibTransId="{885858EF-C70E-4999-9CE2-4B471E1E6734}"/>
    <dgm:cxn modelId="{EBBA806C-C93A-4E4E-B90B-D49864C03466}" type="presOf" srcId="{210FABF8-E859-413E-AF3A-623D7CACB14E}" destId="{B9635D33-2E1E-4EEA-9D25-E92FFDBD24BA}" srcOrd="0" destOrd="0" presId="urn:microsoft.com/office/officeart/2005/8/layout/vList2"/>
    <dgm:cxn modelId="{0DCBFD79-663F-45EB-A087-EBF1D098E8C7}" type="presOf" srcId="{52974B3C-9F78-4CAF-A7A3-55E899F59042}" destId="{5EA29DB4-C1FE-436D-8C46-6C168485E200}" srcOrd="0" destOrd="0" presId="urn:microsoft.com/office/officeart/2005/8/layout/vList2"/>
    <dgm:cxn modelId="{B693E381-391C-490F-B906-32F9DC5B4F9C}" type="presOf" srcId="{AE795C41-0381-46CA-B929-06159B683E1D}" destId="{C468A312-6E77-4C0C-9A92-9CD5D41594CC}" srcOrd="0" destOrd="0" presId="urn:microsoft.com/office/officeart/2005/8/layout/vList2"/>
    <dgm:cxn modelId="{BD58998B-3DB9-4F5B-B639-7817DDA6ACB8}" type="presOf" srcId="{BF4101D1-5006-4145-A721-F238BCEB527C}" destId="{5DC3CA3C-382D-4AB5-8972-040129A63229}" srcOrd="0" destOrd="0" presId="urn:microsoft.com/office/officeart/2005/8/layout/vList2"/>
    <dgm:cxn modelId="{FA734A8C-B267-41E7-AB77-D2183049C8D7}" srcId="{B561E8DE-949B-4CD1-B38D-A206A7DA638D}" destId="{09D6D8D6-28F6-4D5C-BB56-EB4E9E2FE169}" srcOrd="0" destOrd="0" parTransId="{5A41674C-6A22-474A-A74D-6E75BA3E50F0}" sibTransId="{E18BBA9B-952D-4D61-9A36-BD4876F6EB56}"/>
    <dgm:cxn modelId="{C0B43A92-93D7-458C-BCC7-AF49CDC1288F}" type="presOf" srcId="{B561E8DE-949B-4CD1-B38D-A206A7DA638D}" destId="{A2FD09A8-91D6-4C8E-83C0-52C96E15B7BD}" srcOrd="0" destOrd="0" presId="urn:microsoft.com/office/officeart/2005/8/layout/vList2"/>
    <dgm:cxn modelId="{B11C3B95-5937-4231-B74E-83A9229EF066}" srcId="{FFA2EE6D-2921-47E2-84C0-861D076FE93D}" destId="{210FABF8-E859-413E-AF3A-623D7CACB14E}" srcOrd="0" destOrd="0" parTransId="{B04DFE3D-B708-4E49-9C26-997615904023}" sibTransId="{78A73A04-987A-46ED-A7FE-A45F5172B0D8}"/>
    <dgm:cxn modelId="{F1A9D0A3-2E14-4881-8E47-8304C9B85308}" type="presOf" srcId="{0C39FB30-23C4-46E8-B59B-BC3BE961B61E}" destId="{8EF7C07B-F4F7-467E-8DC8-09E722141C15}" srcOrd="0" destOrd="0" presId="urn:microsoft.com/office/officeart/2005/8/layout/vList2"/>
    <dgm:cxn modelId="{B7B557A6-C3FC-4814-AD19-83B225B02DFD}" srcId="{BF4101D1-5006-4145-A721-F238BCEB527C}" destId="{0C39FB30-23C4-46E8-B59B-BC3BE961B61E}" srcOrd="0" destOrd="0" parTransId="{EF89D6AA-8F56-48CC-B100-5864AAD2E77D}" sibTransId="{5A8C15FE-85B6-4C9F-B7FF-371C268ED801}"/>
    <dgm:cxn modelId="{4A0BD8A8-4929-40BC-907C-0920C002D525}" type="presOf" srcId="{94678D89-69F0-4124-9D1C-83F1462DE62B}" destId="{24856042-6B1C-40D6-A3D5-43A6292CBDFB}" srcOrd="0" destOrd="0" presId="urn:microsoft.com/office/officeart/2005/8/layout/vList2"/>
    <dgm:cxn modelId="{BE5C11B2-9B31-4AA3-9029-E232074344E0}" type="presOf" srcId="{ED495062-0348-4F0B-A60F-3A54CDFC17A9}" destId="{DA741FA8-B080-45E5-903E-CCEC6D4B75F7}" srcOrd="0" destOrd="0" presId="urn:microsoft.com/office/officeart/2005/8/layout/vList2"/>
    <dgm:cxn modelId="{7DD3E2B3-AAB9-45C2-9500-DBE3F17ECF10}" srcId="{94678D89-69F0-4124-9D1C-83F1462DE62B}" destId="{BF4101D1-5006-4145-A721-F238BCEB527C}" srcOrd="1" destOrd="0" parTransId="{83DC6BAB-CFA1-4AC2-A455-18DABE63B259}" sibTransId="{9E1D260D-6FD5-464B-9842-5C3907E5D3F9}"/>
    <dgm:cxn modelId="{DCE020E3-C2F0-4C0D-B475-B7FA5C681A1C}" type="presOf" srcId="{09D6D8D6-28F6-4D5C-BB56-EB4E9E2FE169}" destId="{8734203C-6B37-46BB-89F1-27CB352F7E21}" srcOrd="0" destOrd="0" presId="urn:microsoft.com/office/officeart/2005/8/layout/vList2"/>
    <dgm:cxn modelId="{5A9A86D8-48E5-4940-BA69-CD4D33EC13DE}" type="presParOf" srcId="{24856042-6B1C-40D6-A3D5-43A6292CBDFB}" destId="{EB29FDEF-B38F-46D3-AC85-ECAF97795FF2}" srcOrd="0" destOrd="0" presId="urn:microsoft.com/office/officeart/2005/8/layout/vList2"/>
    <dgm:cxn modelId="{98CFF428-A211-402F-8ED1-913896197F27}" type="presParOf" srcId="{24856042-6B1C-40D6-A3D5-43A6292CBDFB}" destId="{B9635D33-2E1E-4EEA-9D25-E92FFDBD24BA}" srcOrd="1" destOrd="0" presId="urn:microsoft.com/office/officeart/2005/8/layout/vList2"/>
    <dgm:cxn modelId="{1FAE9CA5-BED9-4708-9041-461E0CCF1F5D}" type="presParOf" srcId="{24856042-6B1C-40D6-A3D5-43A6292CBDFB}" destId="{5DC3CA3C-382D-4AB5-8972-040129A63229}" srcOrd="2" destOrd="0" presId="urn:microsoft.com/office/officeart/2005/8/layout/vList2"/>
    <dgm:cxn modelId="{CA22F647-0445-4E4F-B0A3-4DF4C15AF04D}" type="presParOf" srcId="{24856042-6B1C-40D6-A3D5-43A6292CBDFB}" destId="{8EF7C07B-F4F7-467E-8DC8-09E722141C15}" srcOrd="3" destOrd="0" presId="urn:microsoft.com/office/officeart/2005/8/layout/vList2"/>
    <dgm:cxn modelId="{22577F26-B79E-4FB8-A8DE-EE349C016774}" type="presParOf" srcId="{24856042-6B1C-40D6-A3D5-43A6292CBDFB}" destId="{5EA29DB4-C1FE-436D-8C46-6C168485E200}" srcOrd="4" destOrd="0" presId="urn:microsoft.com/office/officeart/2005/8/layout/vList2"/>
    <dgm:cxn modelId="{C61308E5-83E2-4068-B264-5ED497113976}" type="presParOf" srcId="{24856042-6B1C-40D6-A3D5-43A6292CBDFB}" destId="{C468A312-6E77-4C0C-9A92-9CD5D41594CC}" srcOrd="5" destOrd="0" presId="urn:microsoft.com/office/officeart/2005/8/layout/vList2"/>
    <dgm:cxn modelId="{374898D0-A030-46FF-8255-B1DC170ABCF8}" type="presParOf" srcId="{24856042-6B1C-40D6-A3D5-43A6292CBDFB}" destId="{B1E96097-AEBB-4C6D-B061-8230A898946F}" srcOrd="6" destOrd="0" presId="urn:microsoft.com/office/officeart/2005/8/layout/vList2"/>
    <dgm:cxn modelId="{1045D8C7-4036-4C5D-B29C-D57FAA9854E5}" type="presParOf" srcId="{24856042-6B1C-40D6-A3D5-43A6292CBDFB}" destId="{DA741FA8-B080-45E5-903E-CCEC6D4B75F7}" srcOrd="7" destOrd="0" presId="urn:microsoft.com/office/officeart/2005/8/layout/vList2"/>
    <dgm:cxn modelId="{2D4EABCC-DB80-44E6-9F63-5512F29E83CA}" type="presParOf" srcId="{24856042-6B1C-40D6-A3D5-43A6292CBDFB}" destId="{A2FD09A8-91D6-4C8E-83C0-52C96E15B7BD}" srcOrd="8" destOrd="0" presId="urn:microsoft.com/office/officeart/2005/8/layout/vList2"/>
    <dgm:cxn modelId="{6EDA91FF-970D-43DC-A21A-C57CCFA20705}" type="presParOf" srcId="{24856042-6B1C-40D6-A3D5-43A6292CBDFB}" destId="{8734203C-6B37-46BB-89F1-27CB352F7E2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A5DCF59E-42DA-4DFC-B01E-4630A47B5326}">
      <dgm:prSet custT="1"/>
      <dgm:spPr/>
      <dgm:t>
        <a:bodyPr/>
        <a:lstStyle/>
        <a:p>
          <a:r>
            <a:rPr lang="pt-BR" sz="2400" dirty="0"/>
            <a:t>A qualquer tempo: divulgar ou fazer uso de informação privilegiada</a:t>
          </a:r>
        </a:p>
      </dgm:t>
    </dgm:pt>
    <dgm:pt modelId="{186F72D7-786B-4F8A-AE8C-D0F4D9E9C984}" type="parTrans" cxnId="{60E0B382-EC78-4B1A-B39D-07220BBE9C7F}">
      <dgm:prSet/>
      <dgm:spPr/>
      <dgm:t>
        <a:bodyPr/>
        <a:lstStyle/>
        <a:p>
          <a:endParaRPr lang="pt-BR"/>
        </a:p>
      </dgm:t>
    </dgm:pt>
    <dgm:pt modelId="{09375FDC-FA34-426D-95D5-0A533505BDD8}" type="sibTrans" cxnId="{60E0B382-EC78-4B1A-B39D-07220BBE9C7F}">
      <dgm:prSet/>
      <dgm:spPr/>
      <dgm:t>
        <a:bodyPr/>
        <a:lstStyle/>
        <a:p>
          <a:endParaRPr lang="pt-BR"/>
        </a:p>
      </dgm:t>
    </dgm:pt>
    <dgm:pt modelId="{87C1C68C-E7FD-4C96-BD48-3806EC81C6C3}">
      <dgm:prSet custT="1"/>
      <dgm:spPr/>
      <dgm:t>
        <a:bodyPr/>
        <a:lstStyle/>
        <a:p>
          <a:r>
            <a:rPr lang="pt-BR" sz="2400" dirty="0"/>
            <a:t>No período de 6 (seis) meses, contado da data da dispensa, exoneração, destituição, demissão ou aposentadoria:</a:t>
          </a:r>
        </a:p>
      </dgm:t>
    </dgm:pt>
    <dgm:pt modelId="{E676A1A2-96EC-477C-B598-C59969DE6947}" type="parTrans" cxnId="{C1AE33AB-0773-4EFB-9BD8-52F6B657186B}">
      <dgm:prSet/>
      <dgm:spPr/>
      <dgm:t>
        <a:bodyPr/>
        <a:lstStyle/>
        <a:p>
          <a:endParaRPr lang="pt-BR"/>
        </a:p>
      </dgm:t>
    </dgm:pt>
    <dgm:pt modelId="{C47330AA-BC0B-4ED5-B0AF-66F70DFBD488}" type="sibTrans" cxnId="{C1AE33AB-0773-4EFB-9BD8-52F6B657186B}">
      <dgm:prSet/>
      <dgm:spPr/>
      <dgm:t>
        <a:bodyPr/>
        <a:lstStyle/>
        <a:p>
          <a:endParaRPr lang="pt-BR"/>
        </a:p>
      </dgm:t>
    </dgm:pt>
    <dgm:pt modelId="{FDD0BF6B-ED67-4A6B-B3E0-17AE4C3FCC71}">
      <dgm:prSet/>
      <dgm:spPr/>
      <dgm:t>
        <a:bodyPr/>
        <a:lstStyle/>
        <a:p>
          <a:endParaRPr lang="pt-BR" dirty="0"/>
        </a:p>
      </dgm:t>
    </dgm:pt>
    <dgm:pt modelId="{62973EE4-C780-4207-9474-33D7435F38A7}" type="parTrans" cxnId="{D85EB130-1B89-4AD0-8E7C-84D89E34D618}">
      <dgm:prSet/>
      <dgm:spPr/>
      <dgm:t>
        <a:bodyPr/>
        <a:lstStyle/>
        <a:p>
          <a:endParaRPr lang="pt-BR"/>
        </a:p>
      </dgm:t>
    </dgm:pt>
    <dgm:pt modelId="{AE58476A-39D0-4D91-B486-E9AC20540E93}" type="sibTrans" cxnId="{D85EB130-1B89-4AD0-8E7C-84D89E34D618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479F6F29-BACD-445B-A108-D6433A082D4A}" type="pres">
      <dgm:prSet presAssocID="{A5DCF59E-42DA-4DFC-B01E-4630A47B5326}" presName="parentText" presStyleLbl="node1" presStyleIdx="0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CD1100F6-3012-483A-A07A-364B47046D47}" type="pres">
      <dgm:prSet presAssocID="{09375FDC-FA34-426D-95D5-0A533505BDD8}" presName="spacer" presStyleCnt="0"/>
      <dgm:spPr/>
    </dgm:pt>
    <dgm:pt modelId="{AF6922AD-88DF-4519-AF26-342268714B90}" type="pres">
      <dgm:prSet presAssocID="{87C1C68C-E7FD-4C96-BD48-3806EC81C6C3}" presName="parentText" presStyleLbl="node1" presStyleIdx="1" presStyleCnt="2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0BAEE4AA-CD8E-41FE-B8BC-9012CAF16280}" type="pres">
      <dgm:prSet presAssocID="{87C1C68C-E7FD-4C96-BD48-3806EC81C6C3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85EB130-1B89-4AD0-8E7C-84D89E34D618}" srcId="{87C1C68C-E7FD-4C96-BD48-3806EC81C6C3}" destId="{FDD0BF6B-ED67-4A6B-B3E0-17AE4C3FCC71}" srcOrd="0" destOrd="0" parTransId="{62973EE4-C780-4207-9474-33D7435F38A7}" sibTransId="{AE58476A-39D0-4D91-B486-E9AC20540E93}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60E0B382-EC78-4B1A-B39D-07220BBE9C7F}" srcId="{A35015AF-BBBA-449F-A038-C489516578C5}" destId="{A5DCF59E-42DA-4DFC-B01E-4630A47B5326}" srcOrd="0" destOrd="0" parTransId="{186F72D7-786B-4F8A-AE8C-D0F4D9E9C984}" sibTransId="{09375FDC-FA34-426D-95D5-0A533505BDD8}"/>
    <dgm:cxn modelId="{C1AE33AB-0773-4EFB-9BD8-52F6B657186B}" srcId="{A35015AF-BBBA-449F-A038-C489516578C5}" destId="{87C1C68C-E7FD-4C96-BD48-3806EC81C6C3}" srcOrd="1" destOrd="0" parTransId="{E676A1A2-96EC-477C-B598-C59969DE6947}" sibTransId="{C47330AA-BC0B-4ED5-B0AF-66F70DFBD488}"/>
    <dgm:cxn modelId="{5DA3C0C6-7C63-4F11-A725-ADA60FC316E1}" type="presOf" srcId="{87C1C68C-E7FD-4C96-BD48-3806EC81C6C3}" destId="{AF6922AD-88DF-4519-AF26-342268714B90}" srcOrd="0" destOrd="0" presId="urn:microsoft.com/office/officeart/2005/8/layout/vList2"/>
    <dgm:cxn modelId="{01A0D7ED-A146-44A9-84B4-BEC786CF284E}" type="presOf" srcId="{A5DCF59E-42DA-4DFC-B01E-4630A47B5326}" destId="{479F6F29-BACD-445B-A108-D6433A082D4A}" srcOrd="0" destOrd="0" presId="urn:microsoft.com/office/officeart/2005/8/layout/vList2"/>
    <dgm:cxn modelId="{6883EAED-7672-4773-BD94-361371CB914A}" type="presOf" srcId="{FDD0BF6B-ED67-4A6B-B3E0-17AE4C3FCC71}" destId="{0BAEE4AA-CD8E-41FE-B8BC-9012CAF16280}" srcOrd="0" destOrd="0" presId="urn:microsoft.com/office/officeart/2005/8/layout/vList2"/>
    <dgm:cxn modelId="{8BCFFC4E-7C32-4DCE-B2A9-597C1EC8482D}" type="presParOf" srcId="{08E19A0E-72E7-4B08-A50B-2D6C6BAB4CD5}" destId="{479F6F29-BACD-445B-A108-D6433A082D4A}" srcOrd="0" destOrd="0" presId="urn:microsoft.com/office/officeart/2005/8/layout/vList2"/>
    <dgm:cxn modelId="{0AF77C1A-F559-4585-9408-880ED57436D9}" type="presParOf" srcId="{08E19A0E-72E7-4B08-A50B-2D6C6BAB4CD5}" destId="{CD1100F6-3012-483A-A07A-364B47046D47}" srcOrd="1" destOrd="0" presId="urn:microsoft.com/office/officeart/2005/8/layout/vList2"/>
    <dgm:cxn modelId="{1D3849F9-8266-4811-A7E6-C71E9B96717B}" type="presParOf" srcId="{08E19A0E-72E7-4B08-A50B-2D6C6BAB4CD5}" destId="{AF6922AD-88DF-4519-AF26-342268714B90}" srcOrd="2" destOrd="0" presId="urn:microsoft.com/office/officeart/2005/8/layout/vList2"/>
    <dgm:cxn modelId="{DE5FAE5D-82B7-4E9C-B8C1-F63092A2AA7E}" type="presParOf" srcId="{08E19A0E-72E7-4B08-A50B-2D6C6BAB4CD5}" destId="{0BAEE4AA-CD8E-41FE-B8BC-9012CAF16280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radial4" loCatId="relationship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F05FA9E9-8356-4929-B29C-7B7E1EF6038A}">
      <dgm:prSet/>
      <dgm:spPr/>
      <dgm:t>
        <a:bodyPr/>
        <a:lstStyle/>
        <a:p>
          <a:r>
            <a:rPr lang="pt-BR" dirty="0"/>
            <a:t>Devem divulgar agenda de compromissos públicos</a:t>
          </a:r>
        </a:p>
      </dgm:t>
    </dgm:pt>
    <dgm:pt modelId="{C9C433E4-7D9C-4521-83B6-0857848DC0DF}" type="parTrans" cxnId="{2317683C-DBC4-4F26-99B0-A2A38C5A7A84}">
      <dgm:prSet/>
      <dgm:spPr/>
      <dgm:t>
        <a:bodyPr/>
        <a:lstStyle/>
        <a:p>
          <a:endParaRPr lang="pt-BR"/>
        </a:p>
      </dgm:t>
    </dgm:pt>
    <dgm:pt modelId="{336DBE00-688F-4067-B757-1C766EA9D945}" type="sibTrans" cxnId="{2317683C-DBC4-4F26-99B0-A2A38C5A7A84}">
      <dgm:prSet/>
      <dgm:spPr/>
      <dgm:t>
        <a:bodyPr/>
        <a:lstStyle/>
        <a:p>
          <a:endParaRPr lang="pt-BR"/>
        </a:p>
      </dgm:t>
    </dgm:pt>
    <dgm:pt modelId="{1BB17DF0-0AA5-433B-A2CD-EFB3B8D09773}">
      <dgm:prSet/>
      <dgm:spPr/>
      <dgm:t>
        <a:bodyPr/>
        <a:lstStyle/>
        <a:p>
          <a:r>
            <a:rPr lang="pt-BR" dirty="0"/>
            <a:t>Ministros de Estado</a:t>
          </a:r>
        </a:p>
      </dgm:t>
    </dgm:pt>
    <dgm:pt modelId="{353E8139-70A2-4562-800E-D54FF992438B}" type="parTrans" cxnId="{97E516D8-EFBD-4E4F-B11C-1A0219EB290B}">
      <dgm:prSet/>
      <dgm:spPr/>
      <dgm:t>
        <a:bodyPr/>
        <a:lstStyle/>
        <a:p>
          <a:endParaRPr lang="pt-BR"/>
        </a:p>
      </dgm:t>
    </dgm:pt>
    <dgm:pt modelId="{8A51F389-E3D2-4A6B-AE55-85E5D4875365}" type="sibTrans" cxnId="{97E516D8-EFBD-4E4F-B11C-1A0219EB290B}">
      <dgm:prSet/>
      <dgm:spPr/>
      <dgm:t>
        <a:bodyPr/>
        <a:lstStyle/>
        <a:p>
          <a:endParaRPr lang="pt-BR"/>
        </a:p>
      </dgm:t>
    </dgm:pt>
    <dgm:pt modelId="{DE2E6503-B402-44CD-ACA8-82631A79BDD8}">
      <dgm:prSet/>
      <dgm:spPr/>
      <dgm:t>
        <a:bodyPr/>
        <a:lstStyle/>
        <a:p>
          <a:r>
            <a:rPr lang="pt-BR" dirty="0"/>
            <a:t>Ocupantes de cargos de natureza especial</a:t>
          </a:r>
        </a:p>
      </dgm:t>
    </dgm:pt>
    <dgm:pt modelId="{EA7CE9C0-0DE3-416E-B601-D4E9CFB6EEE1}" type="parTrans" cxnId="{80E601CD-F55C-4B4C-B178-221A7218FE01}">
      <dgm:prSet/>
      <dgm:spPr/>
      <dgm:t>
        <a:bodyPr/>
        <a:lstStyle/>
        <a:p>
          <a:endParaRPr lang="pt-BR"/>
        </a:p>
      </dgm:t>
    </dgm:pt>
    <dgm:pt modelId="{D61E4F94-21DB-431D-A134-0204591EDDC7}" type="sibTrans" cxnId="{80E601CD-F55C-4B4C-B178-221A7218FE01}">
      <dgm:prSet/>
      <dgm:spPr/>
      <dgm:t>
        <a:bodyPr/>
        <a:lstStyle/>
        <a:p>
          <a:endParaRPr lang="pt-BR"/>
        </a:p>
      </dgm:t>
    </dgm:pt>
    <dgm:pt modelId="{DF03937C-5D58-4E11-BD7A-054398A72D9D}">
      <dgm:prSet/>
      <dgm:spPr/>
      <dgm:t>
        <a:bodyPr/>
        <a:lstStyle/>
        <a:p>
          <a:r>
            <a:rPr lang="pt-BR" dirty="0"/>
            <a:t>Presidentes, Vice-Presidentes e Diretores</a:t>
          </a:r>
        </a:p>
      </dgm:t>
    </dgm:pt>
    <dgm:pt modelId="{AD29A54D-E347-4E6E-9CDE-0ED51DB09028}" type="parTrans" cxnId="{9A336847-ACEE-4FA4-A882-E35B42F87CC1}">
      <dgm:prSet/>
      <dgm:spPr/>
      <dgm:t>
        <a:bodyPr/>
        <a:lstStyle/>
        <a:p>
          <a:endParaRPr lang="pt-BR"/>
        </a:p>
      </dgm:t>
    </dgm:pt>
    <dgm:pt modelId="{FA0FDADD-C07F-4699-9AF7-2874C9552231}" type="sibTrans" cxnId="{9A336847-ACEE-4FA4-A882-E35B42F87CC1}">
      <dgm:prSet/>
      <dgm:spPr/>
      <dgm:t>
        <a:bodyPr/>
        <a:lstStyle/>
        <a:p>
          <a:endParaRPr lang="pt-BR"/>
        </a:p>
      </dgm:t>
    </dgm:pt>
    <dgm:pt modelId="{8B2430ED-A934-4DF9-B363-3D4CA9F7534B}">
      <dgm:prSet/>
      <dgm:spPr/>
      <dgm:t>
        <a:bodyPr/>
        <a:lstStyle/>
        <a:p>
          <a:r>
            <a:rPr lang="pt-BR" dirty="0"/>
            <a:t>Ocupantes de cargos DAS 6 e 5</a:t>
          </a:r>
        </a:p>
      </dgm:t>
    </dgm:pt>
    <dgm:pt modelId="{32CEB78B-BB85-47E4-BA11-B864CBE10D0E}" type="parTrans" cxnId="{79093D85-B2EE-4FA4-A648-7A7DA554C797}">
      <dgm:prSet/>
      <dgm:spPr/>
      <dgm:t>
        <a:bodyPr/>
        <a:lstStyle/>
        <a:p>
          <a:endParaRPr lang="pt-BR"/>
        </a:p>
      </dgm:t>
    </dgm:pt>
    <dgm:pt modelId="{1FBACDCC-89B5-4F3C-BBCD-4AF319856681}" type="sibTrans" cxnId="{79093D85-B2EE-4FA4-A648-7A7DA554C797}">
      <dgm:prSet/>
      <dgm:spPr/>
      <dgm:t>
        <a:bodyPr/>
        <a:lstStyle/>
        <a:p>
          <a:endParaRPr lang="pt-BR"/>
        </a:p>
      </dgm:t>
    </dgm:pt>
    <dgm:pt modelId="{5BC37090-698E-41B6-8C35-BA20C867F955}" type="pres">
      <dgm:prSet presAssocID="{A35015AF-BBBA-449F-A038-C489516578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8DFC0BE-FE7B-4078-A0BF-EA6AD4B70899}" type="pres">
      <dgm:prSet presAssocID="{F05FA9E9-8356-4929-B29C-7B7E1EF6038A}" presName="centerShape" presStyleLbl="node0" presStyleIdx="0" presStyleCnt="1"/>
      <dgm:spPr/>
    </dgm:pt>
    <dgm:pt modelId="{08A92609-EF1A-471B-99F0-2B48B2543111}" type="pres">
      <dgm:prSet presAssocID="{353E8139-70A2-4562-800E-D54FF992438B}" presName="parTrans" presStyleLbl="bgSibTrans2D1" presStyleIdx="0" presStyleCnt="4"/>
      <dgm:spPr/>
    </dgm:pt>
    <dgm:pt modelId="{6E8166D5-57D6-491C-AFAE-1BDC143B47DB}" type="pres">
      <dgm:prSet presAssocID="{1BB17DF0-0AA5-433B-A2CD-EFB3B8D09773}" presName="node" presStyleLbl="node1" presStyleIdx="0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FA43629-E45E-4420-8CB5-DF6C3311206A}" type="pres">
      <dgm:prSet presAssocID="{EA7CE9C0-0DE3-416E-B601-D4E9CFB6EEE1}" presName="parTrans" presStyleLbl="bgSibTrans2D1" presStyleIdx="1" presStyleCnt="4"/>
      <dgm:spPr/>
    </dgm:pt>
    <dgm:pt modelId="{EA9DBAD5-190D-424F-BC29-894AF1D0DD31}" type="pres">
      <dgm:prSet presAssocID="{DE2E6503-B402-44CD-ACA8-82631A79BDD8}" presName="node" presStyleLbl="node1" presStyleIdx="1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73EBA09A-FF1B-40A4-A92C-211A541AEEE9}" type="pres">
      <dgm:prSet presAssocID="{AD29A54D-E347-4E6E-9CDE-0ED51DB09028}" presName="parTrans" presStyleLbl="bgSibTrans2D1" presStyleIdx="2" presStyleCnt="4"/>
      <dgm:spPr/>
    </dgm:pt>
    <dgm:pt modelId="{A38B7477-D886-4CA2-959C-01C2F55206CE}" type="pres">
      <dgm:prSet presAssocID="{DF03937C-5D58-4E11-BD7A-054398A72D9D}" presName="node" presStyleLbl="node1" presStyleIdx="2" presStyleCnt="4">
        <dgm:presLayoutVars>
          <dgm:bulletEnabled val="1"/>
        </dgm:presLayoutVars>
      </dgm:prSet>
      <dgm:spPr>
        <a:prstGeom prst="rect">
          <a:avLst/>
        </a:prstGeom>
      </dgm:spPr>
    </dgm:pt>
    <dgm:pt modelId="{9AE2112C-9F39-4BDC-9D23-4BAD42B536E3}" type="pres">
      <dgm:prSet presAssocID="{32CEB78B-BB85-47E4-BA11-B864CBE10D0E}" presName="parTrans" presStyleLbl="bgSibTrans2D1" presStyleIdx="3" presStyleCnt="4"/>
      <dgm:spPr/>
    </dgm:pt>
    <dgm:pt modelId="{9EAE6C77-7D04-4D75-8C82-848A07AC1444}" type="pres">
      <dgm:prSet presAssocID="{8B2430ED-A934-4DF9-B363-3D4CA9F7534B}" presName="node" presStyleLbl="node1" presStyleIdx="3" presStyleCnt="4">
        <dgm:presLayoutVars>
          <dgm:bulletEnabled val="1"/>
        </dgm:presLayoutVars>
      </dgm:prSet>
      <dgm:spPr>
        <a:prstGeom prst="rect">
          <a:avLst/>
        </a:prstGeom>
      </dgm:spPr>
    </dgm:pt>
  </dgm:ptLst>
  <dgm:cxnLst>
    <dgm:cxn modelId="{EACAE814-B176-43F2-994C-96F644DD7D1A}" type="presOf" srcId="{A35015AF-BBBA-449F-A038-C489516578C5}" destId="{5BC37090-698E-41B6-8C35-BA20C867F955}" srcOrd="0" destOrd="0" presId="urn:microsoft.com/office/officeart/2005/8/layout/radial4"/>
    <dgm:cxn modelId="{7325F917-E3BC-4DED-9FDE-8ED3830B7780}" type="presOf" srcId="{EA7CE9C0-0DE3-416E-B601-D4E9CFB6EEE1}" destId="{9FA43629-E45E-4420-8CB5-DF6C3311206A}" srcOrd="0" destOrd="0" presId="urn:microsoft.com/office/officeart/2005/8/layout/radial4"/>
    <dgm:cxn modelId="{2317683C-DBC4-4F26-99B0-A2A38C5A7A84}" srcId="{A35015AF-BBBA-449F-A038-C489516578C5}" destId="{F05FA9E9-8356-4929-B29C-7B7E1EF6038A}" srcOrd="0" destOrd="0" parTransId="{C9C433E4-7D9C-4521-83B6-0857848DC0DF}" sibTransId="{336DBE00-688F-4067-B757-1C766EA9D945}"/>
    <dgm:cxn modelId="{CEC3943F-B5AA-41B7-9AA0-3CD7F4383182}" type="presOf" srcId="{AD29A54D-E347-4E6E-9CDE-0ED51DB09028}" destId="{73EBA09A-FF1B-40A4-A92C-211A541AEEE9}" srcOrd="0" destOrd="0" presId="urn:microsoft.com/office/officeart/2005/8/layout/radial4"/>
    <dgm:cxn modelId="{9A336847-ACEE-4FA4-A882-E35B42F87CC1}" srcId="{F05FA9E9-8356-4929-B29C-7B7E1EF6038A}" destId="{DF03937C-5D58-4E11-BD7A-054398A72D9D}" srcOrd="2" destOrd="0" parTransId="{AD29A54D-E347-4E6E-9CDE-0ED51DB09028}" sibTransId="{FA0FDADD-C07F-4699-9AF7-2874C9552231}"/>
    <dgm:cxn modelId="{3FCC4F4B-9780-48EB-9988-4B34F5288F0A}" type="presOf" srcId="{32CEB78B-BB85-47E4-BA11-B864CBE10D0E}" destId="{9AE2112C-9F39-4BDC-9D23-4BAD42B536E3}" srcOrd="0" destOrd="0" presId="urn:microsoft.com/office/officeart/2005/8/layout/radial4"/>
    <dgm:cxn modelId="{AC9FEA4E-6328-40DF-BB82-84E7B9D19F06}" type="presOf" srcId="{F05FA9E9-8356-4929-B29C-7B7E1EF6038A}" destId="{68DFC0BE-FE7B-4078-A0BF-EA6AD4B70899}" srcOrd="0" destOrd="0" presId="urn:microsoft.com/office/officeart/2005/8/layout/radial4"/>
    <dgm:cxn modelId="{79093D85-B2EE-4FA4-A648-7A7DA554C797}" srcId="{F05FA9E9-8356-4929-B29C-7B7E1EF6038A}" destId="{8B2430ED-A934-4DF9-B363-3D4CA9F7534B}" srcOrd="3" destOrd="0" parTransId="{32CEB78B-BB85-47E4-BA11-B864CBE10D0E}" sibTransId="{1FBACDCC-89B5-4F3C-BBCD-4AF319856681}"/>
    <dgm:cxn modelId="{15230DA4-3A97-442F-90BD-F69305BA19BA}" type="presOf" srcId="{353E8139-70A2-4562-800E-D54FF992438B}" destId="{08A92609-EF1A-471B-99F0-2B48B2543111}" srcOrd="0" destOrd="0" presId="urn:microsoft.com/office/officeart/2005/8/layout/radial4"/>
    <dgm:cxn modelId="{8141C9A9-E213-4323-A939-40AFCD4CD075}" type="presOf" srcId="{DF03937C-5D58-4E11-BD7A-054398A72D9D}" destId="{A38B7477-D886-4CA2-959C-01C2F55206CE}" srcOrd="0" destOrd="0" presId="urn:microsoft.com/office/officeart/2005/8/layout/radial4"/>
    <dgm:cxn modelId="{9B2527AE-2F1A-4C45-9C7C-EFBB6E67E2AD}" type="presOf" srcId="{8B2430ED-A934-4DF9-B363-3D4CA9F7534B}" destId="{9EAE6C77-7D04-4D75-8C82-848A07AC1444}" srcOrd="0" destOrd="0" presId="urn:microsoft.com/office/officeart/2005/8/layout/radial4"/>
    <dgm:cxn modelId="{00C96DBA-D271-4BD0-85CB-7475CD51CCA4}" type="presOf" srcId="{1BB17DF0-0AA5-433B-A2CD-EFB3B8D09773}" destId="{6E8166D5-57D6-491C-AFAE-1BDC143B47DB}" srcOrd="0" destOrd="0" presId="urn:microsoft.com/office/officeart/2005/8/layout/radial4"/>
    <dgm:cxn modelId="{80E601CD-F55C-4B4C-B178-221A7218FE01}" srcId="{F05FA9E9-8356-4929-B29C-7B7E1EF6038A}" destId="{DE2E6503-B402-44CD-ACA8-82631A79BDD8}" srcOrd="1" destOrd="0" parTransId="{EA7CE9C0-0DE3-416E-B601-D4E9CFB6EEE1}" sibTransId="{D61E4F94-21DB-431D-A134-0204591EDDC7}"/>
    <dgm:cxn modelId="{97E516D8-EFBD-4E4F-B11C-1A0219EB290B}" srcId="{F05FA9E9-8356-4929-B29C-7B7E1EF6038A}" destId="{1BB17DF0-0AA5-433B-A2CD-EFB3B8D09773}" srcOrd="0" destOrd="0" parTransId="{353E8139-70A2-4562-800E-D54FF992438B}" sibTransId="{8A51F389-E3D2-4A6B-AE55-85E5D4875365}"/>
    <dgm:cxn modelId="{25EA0CE1-DE36-44BF-B353-736C536B7C18}" type="presOf" srcId="{DE2E6503-B402-44CD-ACA8-82631A79BDD8}" destId="{EA9DBAD5-190D-424F-BC29-894AF1D0DD31}" srcOrd="0" destOrd="0" presId="urn:microsoft.com/office/officeart/2005/8/layout/radial4"/>
    <dgm:cxn modelId="{4C58EF04-0B9C-4CAA-B0F2-8EEAC922FFD8}" type="presParOf" srcId="{5BC37090-698E-41B6-8C35-BA20C867F955}" destId="{68DFC0BE-FE7B-4078-A0BF-EA6AD4B70899}" srcOrd="0" destOrd="0" presId="urn:microsoft.com/office/officeart/2005/8/layout/radial4"/>
    <dgm:cxn modelId="{7876A825-83BB-4494-A10B-79A4AB66ECCB}" type="presParOf" srcId="{5BC37090-698E-41B6-8C35-BA20C867F955}" destId="{08A92609-EF1A-471B-99F0-2B48B2543111}" srcOrd="1" destOrd="0" presId="urn:microsoft.com/office/officeart/2005/8/layout/radial4"/>
    <dgm:cxn modelId="{98B7CC52-B18D-443D-BD7B-3774BE92C738}" type="presParOf" srcId="{5BC37090-698E-41B6-8C35-BA20C867F955}" destId="{6E8166D5-57D6-491C-AFAE-1BDC143B47DB}" srcOrd="2" destOrd="0" presId="urn:microsoft.com/office/officeart/2005/8/layout/radial4"/>
    <dgm:cxn modelId="{80D5878E-60BF-41D2-9297-9D5E3EB22583}" type="presParOf" srcId="{5BC37090-698E-41B6-8C35-BA20C867F955}" destId="{9FA43629-E45E-4420-8CB5-DF6C3311206A}" srcOrd="3" destOrd="0" presId="urn:microsoft.com/office/officeart/2005/8/layout/radial4"/>
    <dgm:cxn modelId="{B1757077-DBC5-4FE4-BFB8-E8286595F2A1}" type="presParOf" srcId="{5BC37090-698E-41B6-8C35-BA20C867F955}" destId="{EA9DBAD5-190D-424F-BC29-894AF1D0DD31}" srcOrd="4" destOrd="0" presId="urn:microsoft.com/office/officeart/2005/8/layout/radial4"/>
    <dgm:cxn modelId="{95F769C9-CCDB-45E0-8D91-E2F33568930C}" type="presParOf" srcId="{5BC37090-698E-41B6-8C35-BA20C867F955}" destId="{73EBA09A-FF1B-40A4-A92C-211A541AEEE9}" srcOrd="5" destOrd="0" presId="urn:microsoft.com/office/officeart/2005/8/layout/radial4"/>
    <dgm:cxn modelId="{349A5D86-5ACD-4568-8A30-FE7B372A60D0}" type="presParOf" srcId="{5BC37090-698E-41B6-8C35-BA20C867F955}" destId="{A38B7477-D886-4CA2-959C-01C2F55206CE}" srcOrd="6" destOrd="0" presId="urn:microsoft.com/office/officeart/2005/8/layout/radial4"/>
    <dgm:cxn modelId="{1F79B639-6F98-4218-9E1B-C24592DFD162}" type="presParOf" srcId="{5BC37090-698E-41B6-8C35-BA20C867F955}" destId="{9AE2112C-9F39-4BDC-9D23-4BAD42B536E3}" srcOrd="7" destOrd="0" presId="urn:microsoft.com/office/officeart/2005/8/layout/radial4"/>
    <dgm:cxn modelId="{FE8BFE12-614B-4FD4-8A1A-81FBEB49E14B}" type="presParOf" srcId="{5BC37090-698E-41B6-8C35-BA20C867F955}" destId="{9EAE6C77-7D04-4D75-8C82-848A07AC1444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CA251B-466B-45AE-AB3E-02B310F67627}" type="doc">
      <dgm:prSet loTypeId="urn:microsoft.com/office/officeart/2005/8/layout/StepDown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60E0FD61-90D3-448B-BB80-9EE24D141B3A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Registra a solicitação no </a:t>
          </a:r>
          <a:r>
            <a:rPr lang="pt-BR" dirty="0" err="1">
              <a:latin typeface="Calibri Light" panose="020F0302020204030204" pitchFamily="34" charset="0"/>
            </a:rPr>
            <a:t>SeCI</a:t>
          </a:r>
          <a:endParaRPr lang="pt-BR" dirty="0">
            <a:latin typeface="Calibri Light" panose="020F0302020204030204" pitchFamily="34" charset="0"/>
          </a:endParaRPr>
        </a:p>
      </dgm:t>
    </dgm:pt>
    <dgm:pt modelId="{974D71C7-B53D-4246-BAB9-24834F12AD84}" type="parTrans" cxnId="{A7577140-30B9-4EB9-8609-C3BA1A0C88D0}">
      <dgm:prSet/>
      <dgm:spPr/>
      <dgm:t>
        <a:bodyPr/>
        <a:lstStyle/>
        <a:p>
          <a:endParaRPr lang="pt-BR"/>
        </a:p>
      </dgm:t>
    </dgm:pt>
    <dgm:pt modelId="{F1B9CC26-AD08-4139-B5CE-1781DC24B061}" type="sibTrans" cxnId="{A7577140-30B9-4EB9-8609-C3BA1A0C88D0}">
      <dgm:prSet/>
      <dgm:spPr/>
      <dgm:t>
        <a:bodyPr/>
        <a:lstStyle/>
        <a:p>
          <a:endParaRPr lang="pt-BR"/>
        </a:p>
      </dgm:t>
    </dgm:pt>
    <dgm:pt modelId="{D521C914-8383-4FC2-90B9-1323F30DE9B1}">
      <dgm:prSet phldrT="[Texto]" custT="1"/>
      <dgm:spPr/>
      <dgm:t>
        <a:bodyPr/>
        <a:lstStyle/>
        <a:p>
          <a:r>
            <a:rPr lang="pt-BR" sz="1600" dirty="0"/>
            <a:t>Servidor ou Empregado Público  (sistema não atende aos servidores sob competência da CEP) </a:t>
          </a:r>
        </a:p>
      </dgm:t>
    </dgm:pt>
    <dgm:pt modelId="{75854D7E-85C4-43E2-882E-195850B60559}" type="parTrans" cxnId="{EE72BC33-85D8-4742-8E03-D61D2C3573E2}">
      <dgm:prSet/>
      <dgm:spPr/>
      <dgm:t>
        <a:bodyPr/>
        <a:lstStyle/>
        <a:p>
          <a:endParaRPr lang="pt-BR"/>
        </a:p>
      </dgm:t>
    </dgm:pt>
    <dgm:pt modelId="{32F892B2-9844-4BF8-8607-82F25E7788C6}" type="sibTrans" cxnId="{EE72BC33-85D8-4742-8E03-D61D2C3573E2}">
      <dgm:prSet/>
      <dgm:spPr/>
      <dgm:t>
        <a:bodyPr/>
        <a:lstStyle/>
        <a:p>
          <a:endParaRPr lang="pt-BR"/>
        </a:p>
      </dgm:t>
    </dgm:pt>
    <dgm:pt modelId="{52EFCF8B-48FB-4901-BDF1-B8082A274A0C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Órgão de Lotação faz a análise preliminar </a:t>
          </a:r>
        </a:p>
      </dgm:t>
    </dgm:pt>
    <dgm:pt modelId="{9F0DB220-5C91-4FCB-87E6-14AD8AE5BCD9}" type="parTrans" cxnId="{33FDB1B8-DF5A-40FE-9242-3CA28602ECDC}">
      <dgm:prSet/>
      <dgm:spPr/>
      <dgm:t>
        <a:bodyPr/>
        <a:lstStyle/>
        <a:p>
          <a:endParaRPr lang="pt-BR"/>
        </a:p>
      </dgm:t>
    </dgm:pt>
    <dgm:pt modelId="{B6B71BBE-1410-41DF-B7F1-8CE4A3D6C189}" type="sibTrans" cxnId="{33FDB1B8-DF5A-40FE-9242-3CA28602ECDC}">
      <dgm:prSet/>
      <dgm:spPr/>
      <dgm:t>
        <a:bodyPr/>
        <a:lstStyle/>
        <a:p>
          <a:endParaRPr lang="pt-BR"/>
        </a:p>
      </dgm:t>
    </dgm:pt>
    <dgm:pt modelId="{BAAA158A-E09B-4FFA-B5C0-013A2039E9F5}">
      <dgm:prSet phldrT="[Texto]" custT="1"/>
      <dgm:spPr/>
      <dgm:t>
        <a:bodyPr/>
        <a:lstStyle/>
        <a:p>
          <a:r>
            <a:rPr lang="pt-BR" sz="1600" dirty="0"/>
            <a:t>RH responsável pelo recebimento da solicitação/envio da resposta</a:t>
          </a:r>
        </a:p>
      </dgm:t>
    </dgm:pt>
    <dgm:pt modelId="{B1744F2C-FA3E-486C-BE56-50A080FF4901}" type="parTrans" cxnId="{D7C675E7-DE2C-4847-9F25-61C8C0564064}">
      <dgm:prSet/>
      <dgm:spPr/>
      <dgm:t>
        <a:bodyPr/>
        <a:lstStyle/>
        <a:p>
          <a:endParaRPr lang="pt-BR"/>
        </a:p>
      </dgm:t>
    </dgm:pt>
    <dgm:pt modelId="{B0BFA135-086C-4FF0-938A-B0F1F198BF38}" type="sibTrans" cxnId="{D7C675E7-DE2C-4847-9F25-61C8C0564064}">
      <dgm:prSet/>
      <dgm:spPr/>
      <dgm:t>
        <a:bodyPr/>
        <a:lstStyle/>
        <a:p>
          <a:endParaRPr lang="pt-BR"/>
        </a:p>
      </dgm:t>
    </dgm:pt>
    <dgm:pt modelId="{92CB7627-527C-4F6D-A4D5-19C0B803E8F3}">
      <dgm:prSet phldrT="[Texto]"/>
      <dgm:spPr/>
      <dgm:t>
        <a:bodyPr/>
        <a:lstStyle/>
        <a:p>
          <a:r>
            <a:rPr lang="pt-BR" dirty="0">
              <a:latin typeface="Calibri Light" panose="020F0302020204030204" pitchFamily="34" charset="0"/>
            </a:rPr>
            <a:t>CGU decide sobre casos de potencial conflito</a:t>
          </a:r>
        </a:p>
      </dgm:t>
    </dgm:pt>
    <dgm:pt modelId="{CE28407F-0B59-4791-8ECD-6DC31E1E5D73}" type="parTrans" cxnId="{4AAB2D4C-935A-4C5D-9ADF-958A42CA681B}">
      <dgm:prSet/>
      <dgm:spPr/>
      <dgm:t>
        <a:bodyPr/>
        <a:lstStyle/>
        <a:p>
          <a:endParaRPr lang="pt-BR"/>
        </a:p>
      </dgm:t>
    </dgm:pt>
    <dgm:pt modelId="{6529D3F1-5ADD-46A3-A67C-D19EB53601BA}" type="sibTrans" cxnId="{4AAB2D4C-935A-4C5D-9ADF-958A42CA681B}">
      <dgm:prSet/>
      <dgm:spPr/>
      <dgm:t>
        <a:bodyPr/>
        <a:lstStyle/>
        <a:p>
          <a:endParaRPr lang="pt-BR"/>
        </a:p>
      </dgm:t>
    </dgm:pt>
    <dgm:pt modelId="{4140FE31-F9B1-4C9D-A142-425F64AE7290}">
      <dgm:prSet phldrT="[Texto]" custT="1"/>
      <dgm:spPr/>
      <dgm:t>
        <a:bodyPr/>
        <a:lstStyle/>
        <a:p>
          <a:r>
            <a:rPr lang="pt-BR" sz="1600" dirty="0"/>
            <a:t>Pode determinar medidas para eliminação ou mitigação do conflito</a:t>
          </a:r>
        </a:p>
      </dgm:t>
    </dgm:pt>
    <dgm:pt modelId="{4278ECD8-3245-4AF5-B3E3-D4EECFDC474A}" type="parTrans" cxnId="{D99BA0EE-4B78-4B37-B8E8-DAA966665B7D}">
      <dgm:prSet/>
      <dgm:spPr/>
      <dgm:t>
        <a:bodyPr/>
        <a:lstStyle/>
        <a:p>
          <a:endParaRPr lang="pt-BR"/>
        </a:p>
      </dgm:t>
    </dgm:pt>
    <dgm:pt modelId="{AFFA4C31-B588-4F15-AD87-9A2982D09AB8}" type="sibTrans" cxnId="{D99BA0EE-4B78-4B37-B8E8-DAA966665B7D}">
      <dgm:prSet/>
      <dgm:spPr/>
      <dgm:t>
        <a:bodyPr/>
        <a:lstStyle/>
        <a:p>
          <a:endParaRPr lang="pt-BR"/>
        </a:p>
      </dgm:t>
    </dgm:pt>
    <dgm:pt modelId="{5AD2E0D9-00A9-44D1-82B4-706DB53E451C}">
      <dgm:prSet phldrT="[Texto]" custT="1"/>
      <dgm:spPr/>
      <dgm:t>
        <a:bodyPr/>
        <a:lstStyle/>
        <a:p>
          <a:r>
            <a:rPr lang="pt-BR" sz="1600" dirty="0"/>
            <a:t>Órgão pode designar outra área para realizar a análise</a:t>
          </a:r>
        </a:p>
      </dgm:t>
    </dgm:pt>
    <dgm:pt modelId="{6BC38B99-604B-4268-952D-6B4DCA385AA7}" type="parTrans" cxnId="{13CEFEAF-1463-471D-9A9C-0489FD67B36F}">
      <dgm:prSet/>
      <dgm:spPr/>
      <dgm:t>
        <a:bodyPr/>
        <a:lstStyle/>
        <a:p>
          <a:endParaRPr lang="pt-BR"/>
        </a:p>
      </dgm:t>
    </dgm:pt>
    <dgm:pt modelId="{5095B75F-A9A4-4B65-AFF4-2632DCC0B570}" type="sibTrans" cxnId="{13CEFEAF-1463-471D-9A9C-0489FD67B36F}">
      <dgm:prSet/>
      <dgm:spPr/>
      <dgm:t>
        <a:bodyPr/>
        <a:lstStyle/>
        <a:p>
          <a:endParaRPr lang="pt-BR"/>
        </a:p>
      </dgm:t>
    </dgm:pt>
    <dgm:pt modelId="{1E5BE6B3-47EB-4F9C-9386-619B2400021E}" type="pres">
      <dgm:prSet presAssocID="{0DCA251B-466B-45AE-AB3E-02B310F67627}" presName="rootnode" presStyleCnt="0">
        <dgm:presLayoutVars>
          <dgm:chMax/>
          <dgm:chPref/>
          <dgm:dir/>
          <dgm:animLvl val="lvl"/>
        </dgm:presLayoutVars>
      </dgm:prSet>
      <dgm:spPr/>
    </dgm:pt>
    <dgm:pt modelId="{D58D5985-FAFF-4794-849C-46A357F53CC3}" type="pres">
      <dgm:prSet presAssocID="{60E0FD61-90D3-448B-BB80-9EE24D141B3A}" presName="composite" presStyleCnt="0"/>
      <dgm:spPr/>
    </dgm:pt>
    <dgm:pt modelId="{CC07C5C4-C234-4098-BE30-6B985F3D1284}" type="pres">
      <dgm:prSet presAssocID="{60E0FD61-90D3-448B-BB80-9EE24D141B3A}" presName="bentUpArrow1" presStyleLbl="alignImgPlace1" presStyleIdx="0" presStyleCnt="2"/>
      <dgm:spPr/>
    </dgm:pt>
    <dgm:pt modelId="{F8242D76-A5FB-4AAE-87AC-1075EE043288}" type="pres">
      <dgm:prSet presAssocID="{60E0FD61-90D3-448B-BB80-9EE24D141B3A}" presName="ParentText" presStyleLbl="node1" presStyleIdx="0" presStyleCnt="3" custScaleX="134536">
        <dgm:presLayoutVars>
          <dgm:chMax val="1"/>
          <dgm:chPref val="1"/>
          <dgm:bulletEnabled val="1"/>
        </dgm:presLayoutVars>
      </dgm:prSet>
      <dgm:spPr/>
    </dgm:pt>
    <dgm:pt modelId="{7974FE84-4D5B-4AAF-8145-484F818151DB}" type="pres">
      <dgm:prSet presAssocID="{60E0FD61-90D3-448B-BB80-9EE24D141B3A}" presName="ChildText" presStyleLbl="revTx" presStyleIdx="0" presStyleCnt="3" custScaleX="354548" custLinFactX="55823" custLinFactNeighborX="100000" custLinFactNeighborY="3528">
        <dgm:presLayoutVars>
          <dgm:chMax val="0"/>
          <dgm:chPref val="0"/>
          <dgm:bulletEnabled val="1"/>
        </dgm:presLayoutVars>
      </dgm:prSet>
      <dgm:spPr/>
    </dgm:pt>
    <dgm:pt modelId="{54E93247-7D25-494E-B4A2-2E4B990B2324}" type="pres">
      <dgm:prSet presAssocID="{F1B9CC26-AD08-4139-B5CE-1781DC24B061}" presName="sibTrans" presStyleCnt="0"/>
      <dgm:spPr/>
    </dgm:pt>
    <dgm:pt modelId="{951CEC71-BBE4-4533-8262-58AB13DF5776}" type="pres">
      <dgm:prSet presAssocID="{52EFCF8B-48FB-4901-BDF1-B8082A274A0C}" presName="composite" presStyleCnt="0"/>
      <dgm:spPr/>
    </dgm:pt>
    <dgm:pt modelId="{AEB6273C-A820-4CC2-9CC6-D14D9C406435}" type="pres">
      <dgm:prSet presAssocID="{52EFCF8B-48FB-4901-BDF1-B8082A274A0C}" presName="bentUpArrow1" presStyleLbl="alignImgPlace1" presStyleIdx="1" presStyleCnt="2"/>
      <dgm:spPr/>
    </dgm:pt>
    <dgm:pt modelId="{5532C33B-8B31-419C-9549-07F157314BAC}" type="pres">
      <dgm:prSet presAssocID="{52EFCF8B-48FB-4901-BDF1-B8082A274A0C}" presName="ParentText" presStyleLbl="node1" presStyleIdx="1" presStyleCnt="3" custScaleX="130800" custLinFactNeighborX="-50026" custLinFactNeighborY="-518">
        <dgm:presLayoutVars>
          <dgm:chMax val="1"/>
          <dgm:chPref val="1"/>
          <dgm:bulletEnabled val="1"/>
        </dgm:presLayoutVars>
      </dgm:prSet>
      <dgm:spPr/>
    </dgm:pt>
    <dgm:pt modelId="{4FF458F6-1A49-4F94-BB7A-EE533BFA64B4}" type="pres">
      <dgm:prSet presAssocID="{52EFCF8B-48FB-4901-BDF1-B8082A274A0C}" presName="ChildText" presStyleLbl="revTx" presStyleIdx="1" presStyleCnt="3" custScaleX="285012" custLinFactNeighborX="43690" custLinFactNeighborY="343">
        <dgm:presLayoutVars>
          <dgm:chMax val="0"/>
          <dgm:chPref val="0"/>
          <dgm:bulletEnabled val="1"/>
        </dgm:presLayoutVars>
      </dgm:prSet>
      <dgm:spPr/>
    </dgm:pt>
    <dgm:pt modelId="{A1B9EF94-851D-4D8E-8D87-D0998230297D}" type="pres">
      <dgm:prSet presAssocID="{B6B71BBE-1410-41DF-B7F1-8CE4A3D6C189}" presName="sibTrans" presStyleCnt="0"/>
      <dgm:spPr/>
    </dgm:pt>
    <dgm:pt modelId="{9CE69DE3-F2E0-4E25-9904-E1E118630EC3}" type="pres">
      <dgm:prSet presAssocID="{92CB7627-527C-4F6D-A4D5-19C0B803E8F3}" presName="composite" presStyleCnt="0"/>
      <dgm:spPr/>
    </dgm:pt>
    <dgm:pt modelId="{57DDEBA0-C100-44EC-80F4-F4F50CF96E55}" type="pres">
      <dgm:prSet presAssocID="{92CB7627-527C-4F6D-A4D5-19C0B803E8F3}" presName="ParentText" presStyleLbl="node1" presStyleIdx="2" presStyleCnt="3" custScaleX="118006" custLinFactNeighborX="-51737" custLinFactNeighborY="9755">
        <dgm:presLayoutVars>
          <dgm:chMax val="1"/>
          <dgm:chPref val="1"/>
          <dgm:bulletEnabled val="1"/>
        </dgm:presLayoutVars>
      </dgm:prSet>
      <dgm:spPr/>
    </dgm:pt>
    <dgm:pt modelId="{4A2235EB-5C43-4717-A098-B1D4994FD94E}" type="pres">
      <dgm:prSet presAssocID="{92CB7627-527C-4F6D-A4D5-19C0B803E8F3}" presName="FinalChildText" presStyleLbl="revTx" presStyleIdx="2" presStyleCnt="3" custScaleX="215474" custLinFactNeighborX="270" custLinFactNeighborY="-21">
        <dgm:presLayoutVars>
          <dgm:chMax val="0"/>
          <dgm:chPref val="0"/>
          <dgm:bulletEnabled val="1"/>
        </dgm:presLayoutVars>
      </dgm:prSet>
      <dgm:spPr/>
    </dgm:pt>
  </dgm:ptLst>
  <dgm:cxnLst>
    <dgm:cxn modelId="{EE72BC33-85D8-4742-8E03-D61D2C3573E2}" srcId="{60E0FD61-90D3-448B-BB80-9EE24D141B3A}" destId="{D521C914-8383-4FC2-90B9-1323F30DE9B1}" srcOrd="0" destOrd="0" parTransId="{75854D7E-85C4-43E2-882E-195850B60559}" sibTransId="{32F892B2-9844-4BF8-8607-82F25E7788C6}"/>
    <dgm:cxn modelId="{A7577140-30B9-4EB9-8609-C3BA1A0C88D0}" srcId="{0DCA251B-466B-45AE-AB3E-02B310F67627}" destId="{60E0FD61-90D3-448B-BB80-9EE24D141B3A}" srcOrd="0" destOrd="0" parTransId="{974D71C7-B53D-4246-BAB9-24834F12AD84}" sibTransId="{F1B9CC26-AD08-4139-B5CE-1781DC24B061}"/>
    <dgm:cxn modelId="{C819CD62-EC06-453E-B206-2B815F29FAF9}" type="presOf" srcId="{0DCA251B-466B-45AE-AB3E-02B310F67627}" destId="{1E5BE6B3-47EB-4F9C-9386-619B2400021E}" srcOrd="0" destOrd="0" presId="urn:microsoft.com/office/officeart/2005/8/layout/StepDownProcess"/>
    <dgm:cxn modelId="{4AAB2D4C-935A-4C5D-9ADF-958A42CA681B}" srcId="{0DCA251B-466B-45AE-AB3E-02B310F67627}" destId="{92CB7627-527C-4F6D-A4D5-19C0B803E8F3}" srcOrd="2" destOrd="0" parTransId="{CE28407F-0B59-4791-8ECD-6DC31E1E5D73}" sibTransId="{6529D3F1-5ADD-46A3-A67C-D19EB53601BA}"/>
    <dgm:cxn modelId="{C2AFD998-EF50-4719-BA49-35C0DB00E7DC}" type="presOf" srcId="{4140FE31-F9B1-4C9D-A142-425F64AE7290}" destId="{4A2235EB-5C43-4717-A098-B1D4994FD94E}" srcOrd="0" destOrd="0" presId="urn:microsoft.com/office/officeart/2005/8/layout/StepDownProcess"/>
    <dgm:cxn modelId="{F14F55AE-3A6A-4601-9529-4A417ACACA4D}" type="presOf" srcId="{52EFCF8B-48FB-4901-BDF1-B8082A274A0C}" destId="{5532C33B-8B31-419C-9549-07F157314BAC}" srcOrd="0" destOrd="0" presId="urn:microsoft.com/office/officeart/2005/8/layout/StepDownProcess"/>
    <dgm:cxn modelId="{13CEFEAF-1463-471D-9A9C-0489FD67B36F}" srcId="{52EFCF8B-48FB-4901-BDF1-B8082A274A0C}" destId="{5AD2E0D9-00A9-44D1-82B4-706DB53E451C}" srcOrd="1" destOrd="0" parTransId="{6BC38B99-604B-4268-952D-6B4DCA385AA7}" sibTransId="{5095B75F-A9A4-4B65-AFF4-2632DCC0B570}"/>
    <dgm:cxn modelId="{4A87FCB3-BFEE-4388-A1B0-F477647867AF}" type="presOf" srcId="{BAAA158A-E09B-4FFA-B5C0-013A2039E9F5}" destId="{4FF458F6-1A49-4F94-BB7A-EE533BFA64B4}" srcOrd="0" destOrd="0" presId="urn:microsoft.com/office/officeart/2005/8/layout/StepDownProcess"/>
    <dgm:cxn modelId="{33FDB1B8-DF5A-40FE-9242-3CA28602ECDC}" srcId="{0DCA251B-466B-45AE-AB3E-02B310F67627}" destId="{52EFCF8B-48FB-4901-BDF1-B8082A274A0C}" srcOrd="1" destOrd="0" parTransId="{9F0DB220-5C91-4FCB-87E6-14AD8AE5BCD9}" sibTransId="{B6B71BBE-1410-41DF-B7F1-8CE4A3D6C189}"/>
    <dgm:cxn modelId="{769863D0-5E06-4FB0-9A71-F68F48556FEE}" type="presOf" srcId="{D521C914-8383-4FC2-90B9-1323F30DE9B1}" destId="{7974FE84-4D5B-4AAF-8145-484F818151DB}" srcOrd="0" destOrd="0" presId="urn:microsoft.com/office/officeart/2005/8/layout/StepDownProcess"/>
    <dgm:cxn modelId="{C8F6D3E6-D239-4B38-89E4-778B3CE98B1B}" type="presOf" srcId="{5AD2E0D9-00A9-44D1-82B4-706DB53E451C}" destId="{4FF458F6-1A49-4F94-BB7A-EE533BFA64B4}" srcOrd="0" destOrd="1" presId="urn:microsoft.com/office/officeart/2005/8/layout/StepDownProcess"/>
    <dgm:cxn modelId="{D7C675E7-DE2C-4847-9F25-61C8C0564064}" srcId="{52EFCF8B-48FB-4901-BDF1-B8082A274A0C}" destId="{BAAA158A-E09B-4FFA-B5C0-013A2039E9F5}" srcOrd="0" destOrd="0" parTransId="{B1744F2C-FA3E-486C-BE56-50A080FF4901}" sibTransId="{B0BFA135-086C-4FF0-938A-B0F1F198BF38}"/>
    <dgm:cxn modelId="{D99BA0EE-4B78-4B37-B8E8-DAA966665B7D}" srcId="{92CB7627-527C-4F6D-A4D5-19C0B803E8F3}" destId="{4140FE31-F9B1-4C9D-A142-425F64AE7290}" srcOrd="0" destOrd="0" parTransId="{4278ECD8-3245-4AF5-B3E3-D4EECFDC474A}" sibTransId="{AFFA4C31-B588-4F15-AD87-9A2982D09AB8}"/>
    <dgm:cxn modelId="{396854F0-7EC6-48DD-86B2-3EBF3139C135}" type="presOf" srcId="{60E0FD61-90D3-448B-BB80-9EE24D141B3A}" destId="{F8242D76-A5FB-4AAE-87AC-1075EE043288}" srcOrd="0" destOrd="0" presId="urn:microsoft.com/office/officeart/2005/8/layout/StepDownProcess"/>
    <dgm:cxn modelId="{50E823F1-EAB2-424C-A6E4-04A0D2CE7AE5}" type="presOf" srcId="{92CB7627-527C-4F6D-A4D5-19C0B803E8F3}" destId="{57DDEBA0-C100-44EC-80F4-F4F50CF96E55}" srcOrd="0" destOrd="0" presId="urn:microsoft.com/office/officeart/2005/8/layout/StepDownProcess"/>
    <dgm:cxn modelId="{E8F46F9A-C0A3-4940-B56E-F79044D207F7}" type="presParOf" srcId="{1E5BE6B3-47EB-4F9C-9386-619B2400021E}" destId="{D58D5985-FAFF-4794-849C-46A357F53CC3}" srcOrd="0" destOrd="0" presId="urn:microsoft.com/office/officeart/2005/8/layout/StepDownProcess"/>
    <dgm:cxn modelId="{33AC4621-E4CE-4D18-BDAC-40317280B9EB}" type="presParOf" srcId="{D58D5985-FAFF-4794-849C-46A357F53CC3}" destId="{CC07C5C4-C234-4098-BE30-6B985F3D1284}" srcOrd="0" destOrd="0" presId="urn:microsoft.com/office/officeart/2005/8/layout/StepDownProcess"/>
    <dgm:cxn modelId="{A2664701-12BF-432E-94C0-AF73739193F1}" type="presParOf" srcId="{D58D5985-FAFF-4794-849C-46A357F53CC3}" destId="{F8242D76-A5FB-4AAE-87AC-1075EE043288}" srcOrd="1" destOrd="0" presId="urn:microsoft.com/office/officeart/2005/8/layout/StepDownProcess"/>
    <dgm:cxn modelId="{BF33D2A8-EF93-43C6-B48C-47F38A161ED3}" type="presParOf" srcId="{D58D5985-FAFF-4794-849C-46A357F53CC3}" destId="{7974FE84-4D5B-4AAF-8145-484F818151DB}" srcOrd="2" destOrd="0" presId="urn:microsoft.com/office/officeart/2005/8/layout/StepDownProcess"/>
    <dgm:cxn modelId="{0B075F41-77A5-440E-8175-A18690C7F8F1}" type="presParOf" srcId="{1E5BE6B3-47EB-4F9C-9386-619B2400021E}" destId="{54E93247-7D25-494E-B4A2-2E4B990B2324}" srcOrd="1" destOrd="0" presId="urn:microsoft.com/office/officeart/2005/8/layout/StepDownProcess"/>
    <dgm:cxn modelId="{FE8DE28E-9B6A-4C10-966A-C8E0606D9256}" type="presParOf" srcId="{1E5BE6B3-47EB-4F9C-9386-619B2400021E}" destId="{951CEC71-BBE4-4533-8262-58AB13DF5776}" srcOrd="2" destOrd="0" presId="urn:microsoft.com/office/officeart/2005/8/layout/StepDownProcess"/>
    <dgm:cxn modelId="{4C9A4C6F-37BB-42EC-82DC-0C601E88391A}" type="presParOf" srcId="{951CEC71-BBE4-4533-8262-58AB13DF5776}" destId="{AEB6273C-A820-4CC2-9CC6-D14D9C406435}" srcOrd="0" destOrd="0" presId="urn:microsoft.com/office/officeart/2005/8/layout/StepDownProcess"/>
    <dgm:cxn modelId="{1B14F7E6-D38B-47D5-8510-DB55FF2B66CD}" type="presParOf" srcId="{951CEC71-BBE4-4533-8262-58AB13DF5776}" destId="{5532C33B-8B31-419C-9549-07F157314BAC}" srcOrd="1" destOrd="0" presId="urn:microsoft.com/office/officeart/2005/8/layout/StepDownProcess"/>
    <dgm:cxn modelId="{5C9CD7A8-A207-4975-AD4D-6FECD289F649}" type="presParOf" srcId="{951CEC71-BBE4-4533-8262-58AB13DF5776}" destId="{4FF458F6-1A49-4F94-BB7A-EE533BFA64B4}" srcOrd="2" destOrd="0" presId="urn:microsoft.com/office/officeart/2005/8/layout/StepDownProcess"/>
    <dgm:cxn modelId="{6D96817E-B2C0-484E-8C38-8F923D503CDC}" type="presParOf" srcId="{1E5BE6B3-47EB-4F9C-9386-619B2400021E}" destId="{A1B9EF94-851D-4D8E-8D87-D0998230297D}" srcOrd="3" destOrd="0" presId="urn:microsoft.com/office/officeart/2005/8/layout/StepDownProcess"/>
    <dgm:cxn modelId="{568C1E3B-9124-45B6-B698-D597CAE89E1B}" type="presParOf" srcId="{1E5BE6B3-47EB-4F9C-9386-619B2400021E}" destId="{9CE69DE3-F2E0-4E25-9904-E1E118630EC3}" srcOrd="4" destOrd="0" presId="urn:microsoft.com/office/officeart/2005/8/layout/StepDownProcess"/>
    <dgm:cxn modelId="{55A92C97-08A0-4A32-BB62-F423B0AD7DBE}" type="presParOf" srcId="{9CE69DE3-F2E0-4E25-9904-E1E118630EC3}" destId="{57DDEBA0-C100-44EC-80F4-F4F50CF96E55}" srcOrd="0" destOrd="0" presId="urn:microsoft.com/office/officeart/2005/8/layout/StepDownProcess"/>
    <dgm:cxn modelId="{0B9DBE52-9497-4953-AC32-5C2F0B822945}" type="presParOf" srcId="{9CE69DE3-F2E0-4E25-9904-E1E118630EC3}" destId="{4A2235EB-5C43-4717-A098-B1D4994FD94E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0CDA8FD-1B9E-4376-BD1B-B989EE834C85}">
      <dgm:prSet phldrT="[Texto]" custT="1"/>
      <dgm:spPr>
        <a:solidFill>
          <a:schemeClr val="tx2"/>
        </a:solidFill>
      </dgm:spPr>
      <dgm:t>
        <a:bodyPr/>
        <a:lstStyle/>
        <a:p>
          <a:r>
            <a:rPr lang="pt-BR" sz="2400" dirty="0">
              <a:latin typeface="Calibri Light" panose="020F0302020204030204" pitchFamily="34" charset="0"/>
            </a:rPr>
            <a:t>Público x Privado</a:t>
          </a:r>
        </a:p>
      </dgm:t>
    </dgm:pt>
    <dgm:pt modelId="{B181063B-5F19-4243-B4C9-4A40B0766A0B}" type="parTrans" cxnId="{CB36F781-08B9-4165-8422-7A3D9A309032}">
      <dgm:prSet/>
      <dgm:spPr/>
      <dgm:t>
        <a:bodyPr/>
        <a:lstStyle/>
        <a:p>
          <a:endParaRPr lang="pt-BR"/>
        </a:p>
      </dgm:t>
    </dgm:pt>
    <dgm:pt modelId="{57AA3F1F-8560-4487-B33E-9D80BC114A36}" type="sibTrans" cxnId="{CB36F781-08B9-4165-8422-7A3D9A309032}">
      <dgm:prSet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Uso de Informação Privilegiada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endParaRPr lang="pt-BR"/>
        </a:p>
      </dgm:t>
    </dgm:pt>
    <dgm:pt modelId="{3DA471C1-3677-49E4-90D2-8CD172771A9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Relação de negócio com PF/PJ que tenha interesse em decisão</a:t>
          </a:r>
        </a:p>
      </dgm:t>
    </dgm:pt>
    <dgm:pt modelId="{76FA9672-05EB-4465-A431-D4E71F646750}" type="parTrans" cxnId="{0826FC40-B056-45D2-B8B1-F658B7EA943E}">
      <dgm:prSet/>
      <dgm:spPr/>
      <dgm:t>
        <a:bodyPr/>
        <a:lstStyle/>
        <a:p>
          <a:endParaRPr lang="pt-BR"/>
        </a:p>
      </dgm:t>
    </dgm:pt>
    <dgm:pt modelId="{E0C8DEC0-C380-4B28-B961-598BEE0C73AC}" type="sibTrans" cxnId="{0826FC40-B056-45D2-B8B1-F658B7EA943E}">
      <dgm:prSet/>
      <dgm:spPr/>
      <dgm:t>
        <a:bodyPr/>
        <a:lstStyle/>
        <a:p>
          <a:endParaRPr lang="pt-BR"/>
        </a:p>
      </dgm:t>
    </dgm:pt>
    <dgm:pt modelId="{EA23268F-3597-4499-B6C2-F566AEA7A64F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Atividade privada incompatível com o cargo</a:t>
          </a:r>
        </a:p>
      </dgm:t>
    </dgm:pt>
    <dgm:pt modelId="{9C09BBD4-C8E3-4B3C-BB4D-5882C0F5B1B7}" type="parTrans" cxnId="{91B5E6D5-3D35-4625-9D23-1A19479AC2DC}">
      <dgm:prSet/>
      <dgm:spPr/>
      <dgm:t>
        <a:bodyPr/>
        <a:lstStyle/>
        <a:p>
          <a:endParaRPr lang="pt-BR"/>
        </a:p>
      </dgm:t>
    </dgm:pt>
    <dgm:pt modelId="{E525598A-FCAF-4F41-9D01-D8D7AAF7B5DC}" type="sibTrans" cxnId="{91B5E6D5-3D35-4625-9D23-1A19479AC2DC}">
      <dgm:prSet/>
      <dgm:spPr/>
      <dgm:t>
        <a:bodyPr/>
        <a:lstStyle/>
        <a:p>
          <a:endParaRPr lang="pt-BR"/>
        </a:p>
      </dgm:t>
    </dgm:pt>
    <dgm:pt modelId="{6A1D8086-143B-4AF0-B436-B9B5F8AE4329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Prestar serviços a PJ sob regulação do órgão</a:t>
          </a:r>
        </a:p>
      </dgm:t>
    </dgm:pt>
    <dgm:pt modelId="{F4686B73-E5CD-45FC-B440-F78548F76241}" type="parTrans" cxnId="{DF284BC3-5241-4B3F-AB65-DE25B0136307}">
      <dgm:prSet/>
      <dgm:spPr/>
      <dgm:t>
        <a:bodyPr/>
        <a:lstStyle/>
        <a:p>
          <a:endParaRPr lang="pt-BR"/>
        </a:p>
      </dgm:t>
    </dgm:pt>
    <dgm:pt modelId="{26F65139-91C4-46B7-A426-0429B5A5095D}" type="sibTrans" cxnId="{DF284BC3-5241-4B3F-AB65-DE25B0136307}">
      <dgm:prSet/>
      <dgm:spPr/>
      <dgm:t>
        <a:bodyPr/>
        <a:lstStyle/>
        <a:p>
          <a:endParaRPr lang="pt-BR"/>
        </a:p>
      </dgm:t>
    </dgm:pt>
    <dgm:pt modelId="{DDB7B864-CAED-4C8C-B78A-10DC60BF7C9E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Atuar como intermediário junto à Administração</a:t>
          </a:r>
        </a:p>
      </dgm:t>
    </dgm:pt>
    <dgm:pt modelId="{C37C3882-BEA2-44A8-8F7C-4A5EADAC77E7}" type="parTrans" cxnId="{89127D1D-CCDB-46EC-8CF2-27E37A4F1B6E}">
      <dgm:prSet/>
      <dgm:spPr/>
      <dgm:t>
        <a:bodyPr/>
        <a:lstStyle/>
        <a:p>
          <a:endParaRPr lang="pt-BR"/>
        </a:p>
      </dgm:t>
    </dgm:pt>
    <dgm:pt modelId="{A02C9A66-B971-4E99-8114-305EDB22B886}" type="sibTrans" cxnId="{89127D1D-CCDB-46EC-8CF2-27E37A4F1B6E}">
      <dgm:prSet/>
      <dgm:spPr/>
      <dgm:t>
        <a:bodyPr/>
        <a:lstStyle/>
        <a:p>
          <a:endParaRPr lang="pt-BR"/>
        </a:p>
      </dgm:t>
    </dgm:pt>
    <dgm:pt modelId="{95373EE2-06EA-4700-9B5D-5FCB44796213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Praticar ato em benefício de PJ (em que participe o servidor ou parente) </a:t>
          </a:r>
        </a:p>
      </dgm:t>
    </dgm:pt>
    <dgm:pt modelId="{7BE4FC1A-B3E8-4192-9F23-CB6CF0F66395}" type="parTrans" cxnId="{D181F588-C8B2-465E-8596-6D16E2EB1D9F}">
      <dgm:prSet/>
      <dgm:spPr/>
      <dgm:t>
        <a:bodyPr/>
        <a:lstStyle/>
        <a:p>
          <a:endParaRPr lang="pt-BR"/>
        </a:p>
      </dgm:t>
    </dgm:pt>
    <dgm:pt modelId="{9A40D088-7ECF-473C-829E-A07499507565}" type="sibTrans" cxnId="{D181F588-C8B2-465E-8596-6D16E2EB1D9F}">
      <dgm:prSet/>
      <dgm:spPr/>
      <dgm:t>
        <a:bodyPr/>
        <a:lstStyle/>
        <a:p>
          <a:endParaRPr lang="pt-BR"/>
        </a:p>
      </dgm:t>
    </dgm:pt>
    <dgm:pt modelId="{9A6F1BA5-1ED2-44C4-AA32-D92E71FB11B6}">
      <dgm:prSet phldrT="[Tex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t-BR" sz="1500" dirty="0">
              <a:solidFill>
                <a:schemeClr val="tx1"/>
              </a:solidFill>
              <a:latin typeface="Calibri Light" panose="020F0302020204030204" pitchFamily="34" charset="0"/>
            </a:rPr>
            <a:t>Receber presente de quem tenha interesse em decisão</a:t>
          </a:r>
        </a:p>
      </dgm:t>
    </dgm:pt>
    <dgm:pt modelId="{BDA15ADF-0ABB-4A2F-A312-CA5BB62773DC}" type="parTrans" cxnId="{AA8F8A7E-7650-413D-A04B-8312D414854C}">
      <dgm:prSet/>
      <dgm:spPr/>
      <dgm:t>
        <a:bodyPr/>
        <a:lstStyle/>
        <a:p>
          <a:endParaRPr lang="pt-BR"/>
        </a:p>
      </dgm:t>
    </dgm:pt>
    <dgm:pt modelId="{3B04E93F-0659-4B71-A16B-D91EC2F4D2DE}" type="sibTrans" cxnId="{AA8F8A7E-7650-413D-A04B-8312D414854C}">
      <dgm:prSet/>
      <dgm:spPr/>
      <dgm:t>
        <a:bodyPr/>
        <a:lstStyle/>
        <a:p>
          <a:endParaRPr lang="pt-BR"/>
        </a:p>
      </dgm:t>
    </dgm:pt>
    <dgm:pt modelId="{8AA2426E-E492-4733-81CD-54CB8FAC3BF6}" type="pres">
      <dgm:prSet presAssocID="{A35015AF-BBBA-449F-A038-C489516578C5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0FD1CD6-AFD0-4467-A580-849B394DC3D8}" type="pres">
      <dgm:prSet presAssocID="{40CDA8FD-1B9E-4376-BD1B-B989EE834C85}" presName="centerShape" presStyleLbl="node0" presStyleIdx="0" presStyleCnt="1"/>
      <dgm:spPr/>
    </dgm:pt>
    <dgm:pt modelId="{BB0030B6-1C20-49F8-A247-8C2720BFDD15}" type="pres">
      <dgm:prSet presAssocID="{A16AEB79-3DC9-412C-8313-D9F79D714E91}" presName="parTrans" presStyleLbl="bgSibTrans2D1" presStyleIdx="0" presStyleCnt="7"/>
      <dgm:spPr/>
    </dgm:pt>
    <dgm:pt modelId="{07DD16B7-D47F-4E76-86C7-82AA1748EE2A}" type="pres">
      <dgm:prSet presAssocID="{836D38B9-24DC-4C42-83A4-3E575A7914E8}" presName="node" presStyleLbl="node1" presStyleIdx="0" presStyleCnt="7" custScaleX="153739" custRadScaleRad="100038" custRadScaleInc="-6143">
        <dgm:presLayoutVars>
          <dgm:bulletEnabled val="1"/>
        </dgm:presLayoutVars>
      </dgm:prSet>
      <dgm:spPr/>
    </dgm:pt>
    <dgm:pt modelId="{57F17869-7B00-4FF9-9BA6-56EB7568283C}" type="pres">
      <dgm:prSet presAssocID="{76FA9672-05EB-4465-A431-D4E71F646750}" presName="parTrans" presStyleLbl="bgSibTrans2D1" presStyleIdx="1" presStyleCnt="7"/>
      <dgm:spPr/>
    </dgm:pt>
    <dgm:pt modelId="{95385791-21C9-45CC-8626-C8C05E516F80}" type="pres">
      <dgm:prSet presAssocID="{3DA471C1-3677-49E4-90D2-8CD172771A9F}" presName="node" presStyleLbl="node1" presStyleIdx="1" presStyleCnt="7" custScaleX="153739" custRadScaleRad="98650" custRadScaleInc="-5394">
        <dgm:presLayoutVars>
          <dgm:bulletEnabled val="1"/>
        </dgm:presLayoutVars>
      </dgm:prSet>
      <dgm:spPr/>
    </dgm:pt>
    <dgm:pt modelId="{3914FF6F-C097-4F43-84BF-D559BE39BF36}" type="pres">
      <dgm:prSet presAssocID="{9C09BBD4-C8E3-4B3C-BB4D-5882C0F5B1B7}" presName="parTrans" presStyleLbl="bgSibTrans2D1" presStyleIdx="2" presStyleCnt="7"/>
      <dgm:spPr/>
    </dgm:pt>
    <dgm:pt modelId="{FFF07E6B-86C4-4F8A-9EA4-557A325BCE09}" type="pres">
      <dgm:prSet presAssocID="{EA23268F-3597-4499-B6C2-F566AEA7A64F}" presName="node" presStyleLbl="node1" presStyleIdx="2" presStyleCnt="7" custScaleX="153739" custRadScaleRad="103644" custRadScaleInc="-20162">
        <dgm:presLayoutVars>
          <dgm:bulletEnabled val="1"/>
        </dgm:presLayoutVars>
      </dgm:prSet>
      <dgm:spPr/>
    </dgm:pt>
    <dgm:pt modelId="{7E7B49BF-2632-454A-896A-51760B7C38AD}" type="pres">
      <dgm:prSet presAssocID="{C37C3882-BEA2-44A8-8F7C-4A5EADAC77E7}" presName="parTrans" presStyleLbl="bgSibTrans2D1" presStyleIdx="3" presStyleCnt="7"/>
      <dgm:spPr/>
    </dgm:pt>
    <dgm:pt modelId="{BE37C604-8546-4CB8-A388-1190B6A1820A}" type="pres">
      <dgm:prSet presAssocID="{DDB7B864-CAED-4C8C-B78A-10DC60BF7C9E}" presName="node" presStyleLbl="node1" presStyleIdx="3" presStyleCnt="7" custScaleX="153739" custRadScaleRad="98386" custRadScaleInc="18317">
        <dgm:presLayoutVars>
          <dgm:bulletEnabled val="1"/>
        </dgm:presLayoutVars>
      </dgm:prSet>
      <dgm:spPr/>
    </dgm:pt>
    <dgm:pt modelId="{BFCE74DD-C265-43C7-BBA7-4E1DFC6461BF}" type="pres">
      <dgm:prSet presAssocID="{7BE4FC1A-B3E8-4192-9F23-CB6CF0F66395}" presName="parTrans" presStyleLbl="bgSibTrans2D1" presStyleIdx="4" presStyleCnt="7"/>
      <dgm:spPr/>
    </dgm:pt>
    <dgm:pt modelId="{C613A590-5628-4595-947C-D0FCEB720BA4}" type="pres">
      <dgm:prSet presAssocID="{95373EE2-06EA-4700-9B5D-5FCB44796213}" presName="node" presStyleLbl="node1" presStyleIdx="4" presStyleCnt="7" custScaleX="169033" custRadScaleRad="114253" custRadScaleInc="47245">
        <dgm:presLayoutVars>
          <dgm:bulletEnabled val="1"/>
        </dgm:presLayoutVars>
      </dgm:prSet>
      <dgm:spPr/>
    </dgm:pt>
    <dgm:pt modelId="{0E04881A-F88C-48A8-9130-F5FAEE3E3F98}" type="pres">
      <dgm:prSet presAssocID="{BDA15ADF-0ABB-4A2F-A312-CA5BB62773DC}" presName="parTrans" presStyleLbl="bgSibTrans2D1" presStyleIdx="5" presStyleCnt="7"/>
      <dgm:spPr/>
    </dgm:pt>
    <dgm:pt modelId="{436FF01E-607C-46A6-AD61-5FF0CDE936E2}" type="pres">
      <dgm:prSet presAssocID="{9A6F1BA5-1ED2-44C4-AA32-D92E71FB11B6}" presName="node" presStyleLbl="node1" presStyleIdx="5" presStyleCnt="7" custScaleX="153739" custRadScaleRad="98650" custRadScaleInc="5394">
        <dgm:presLayoutVars>
          <dgm:bulletEnabled val="1"/>
        </dgm:presLayoutVars>
      </dgm:prSet>
      <dgm:spPr/>
    </dgm:pt>
    <dgm:pt modelId="{BD33D85B-5478-4F8B-A8BD-8087F3B518E2}" type="pres">
      <dgm:prSet presAssocID="{F4686B73-E5CD-45FC-B440-F78548F76241}" presName="parTrans" presStyleLbl="bgSibTrans2D1" presStyleIdx="6" presStyleCnt="7"/>
      <dgm:spPr/>
    </dgm:pt>
    <dgm:pt modelId="{970DCA31-9C30-4F47-983F-86655B197E68}" type="pres">
      <dgm:prSet presAssocID="{6A1D8086-143B-4AF0-B436-B9B5F8AE4329}" presName="node" presStyleLbl="node1" presStyleIdx="6" presStyleCnt="7" custScaleX="153739">
        <dgm:presLayoutVars>
          <dgm:bulletEnabled val="1"/>
        </dgm:presLayoutVars>
      </dgm:prSet>
      <dgm:spPr/>
    </dgm:pt>
  </dgm:ptLst>
  <dgm:cxnLst>
    <dgm:cxn modelId="{89127D1D-CCDB-46EC-8CF2-27E37A4F1B6E}" srcId="{40CDA8FD-1B9E-4376-BD1B-B989EE834C85}" destId="{DDB7B864-CAED-4C8C-B78A-10DC60BF7C9E}" srcOrd="3" destOrd="0" parTransId="{C37C3882-BEA2-44A8-8F7C-4A5EADAC77E7}" sibTransId="{A02C9A66-B971-4E99-8114-305EDB22B886}"/>
    <dgm:cxn modelId="{16AA8239-2AEA-40AC-9628-AB30C5254D7A}" type="presOf" srcId="{EA23268F-3597-4499-B6C2-F566AEA7A64F}" destId="{FFF07E6B-86C4-4F8A-9EA4-557A325BCE09}" srcOrd="0" destOrd="0" presId="urn:microsoft.com/office/officeart/2005/8/layout/radial4"/>
    <dgm:cxn modelId="{0826FC40-B056-45D2-B8B1-F658B7EA943E}" srcId="{40CDA8FD-1B9E-4376-BD1B-B989EE834C85}" destId="{3DA471C1-3677-49E4-90D2-8CD172771A9F}" srcOrd="1" destOrd="0" parTransId="{76FA9672-05EB-4465-A431-D4E71F646750}" sibTransId="{E0C8DEC0-C380-4B28-B961-598BEE0C73AC}"/>
    <dgm:cxn modelId="{8BBA8561-724E-48A6-B8D1-6B7D4D03EE28}" type="presOf" srcId="{6A1D8086-143B-4AF0-B436-B9B5F8AE4329}" destId="{970DCA31-9C30-4F47-983F-86655B197E68}" srcOrd="0" destOrd="0" presId="urn:microsoft.com/office/officeart/2005/8/layout/radial4"/>
    <dgm:cxn modelId="{FE6C9541-5653-4222-9DDC-C5C5FDACA7E0}" type="presOf" srcId="{A16AEB79-3DC9-412C-8313-D9F79D714E91}" destId="{BB0030B6-1C20-49F8-A247-8C2720BFDD15}" srcOrd="0" destOrd="0" presId="urn:microsoft.com/office/officeart/2005/8/layout/radial4"/>
    <dgm:cxn modelId="{CA10F266-1461-4EFE-A711-54BC9640D857}" type="presOf" srcId="{76FA9672-05EB-4465-A431-D4E71F646750}" destId="{57F17869-7B00-4FF9-9BA6-56EB7568283C}" srcOrd="0" destOrd="0" presId="urn:microsoft.com/office/officeart/2005/8/layout/radial4"/>
    <dgm:cxn modelId="{10420C70-D845-477B-9ED4-736E00FF2C0E}" type="presOf" srcId="{7BE4FC1A-B3E8-4192-9F23-CB6CF0F66395}" destId="{BFCE74DD-C265-43C7-BBA7-4E1DFC6461BF}" srcOrd="0" destOrd="0" presId="urn:microsoft.com/office/officeart/2005/8/layout/radial4"/>
    <dgm:cxn modelId="{D6250973-CD99-4428-83BE-330E3D7FA6A4}" type="presOf" srcId="{3DA471C1-3677-49E4-90D2-8CD172771A9F}" destId="{95385791-21C9-45CC-8626-C8C05E516F80}" srcOrd="0" destOrd="0" presId="urn:microsoft.com/office/officeart/2005/8/layout/radial4"/>
    <dgm:cxn modelId="{85DB4075-C14A-4F6F-96B6-960B4EE50E09}" type="presOf" srcId="{40CDA8FD-1B9E-4376-BD1B-B989EE834C85}" destId="{80FD1CD6-AFD0-4467-A580-849B394DC3D8}" srcOrd="0" destOrd="0" presId="urn:microsoft.com/office/officeart/2005/8/layout/radial4"/>
    <dgm:cxn modelId="{6CCD4D75-3FA6-4347-971B-E029AF07D821}" type="presOf" srcId="{BDA15ADF-0ABB-4A2F-A312-CA5BB62773DC}" destId="{0E04881A-F88C-48A8-9130-F5FAEE3E3F98}" srcOrd="0" destOrd="0" presId="urn:microsoft.com/office/officeart/2005/8/layout/radial4"/>
    <dgm:cxn modelId="{2C5C8E56-B25D-43D7-837C-C9157F4819D1}" srcId="{40CDA8FD-1B9E-4376-BD1B-B989EE834C85}" destId="{836D38B9-24DC-4C42-83A4-3E575A7914E8}" srcOrd="0" destOrd="0" parTransId="{A16AEB79-3DC9-412C-8313-D9F79D714E91}" sibTransId="{F511542E-EB36-4E27-9745-2118B136684B}"/>
    <dgm:cxn modelId="{AA8F8A7E-7650-413D-A04B-8312D414854C}" srcId="{40CDA8FD-1B9E-4376-BD1B-B989EE834C85}" destId="{9A6F1BA5-1ED2-44C4-AA32-D92E71FB11B6}" srcOrd="5" destOrd="0" parTransId="{BDA15ADF-0ABB-4A2F-A312-CA5BB62773DC}" sibTransId="{3B04E93F-0659-4B71-A16B-D91EC2F4D2DE}"/>
    <dgm:cxn modelId="{CB36F781-08B9-4165-8422-7A3D9A309032}" srcId="{A35015AF-BBBA-449F-A038-C489516578C5}" destId="{40CDA8FD-1B9E-4376-BD1B-B989EE834C85}" srcOrd="0" destOrd="0" parTransId="{B181063B-5F19-4243-B4C9-4A40B0766A0B}" sibTransId="{57AA3F1F-8560-4487-B33E-9D80BC114A36}"/>
    <dgm:cxn modelId="{7CCE3D83-DB92-4924-8206-33880E4F5B4F}" type="presOf" srcId="{95373EE2-06EA-4700-9B5D-5FCB44796213}" destId="{C613A590-5628-4595-947C-D0FCEB720BA4}" srcOrd="0" destOrd="0" presId="urn:microsoft.com/office/officeart/2005/8/layout/radial4"/>
    <dgm:cxn modelId="{288FD088-B6F9-4060-ABF8-1CB934887329}" type="presOf" srcId="{836D38B9-24DC-4C42-83A4-3E575A7914E8}" destId="{07DD16B7-D47F-4E76-86C7-82AA1748EE2A}" srcOrd="0" destOrd="0" presId="urn:microsoft.com/office/officeart/2005/8/layout/radial4"/>
    <dgm:cxn modelId="{D181F588-C8B2-465E-8596-6D16E2EB1D9F}" srcId="{40CDA8FD-1B9E-4376-BD1B-B989EE834C85}" destId="{95373EE2-06EA-4700-9B5D-5FCB44796213}" srcOrd="4" destOrd="0" parTransId="{7BE4FC1A-B3E8-4192-9F23-CB6CF0F66395}" sibTransId="{9A40D088-7ECF-473C-829E-A07499507565}"/>
    <dgm:cxn modelId="{94B3A3A9-E2AD-4B0E-A928-64045C5B986E}" type="presOf" srcId="{DDB7B864-CAED-4C8C-B78A-10DC60BF7C9E}" destId="{BE37C604-8546-4CB8-A388-1190B6A1820A}" srcOrd="0" destOrd="0" presId="urn:microsoft.com/office/officeart/2005/8/layout/radial4"/>
    <dgm:cxn modelId="{872367AB-C599-407D-91A0-A101ECCEB7C7}" type="presOf" srcId="{C37C3882-BEA2-44A8-8F7C-4A5EADAC77E7}" destId="{7E7B49BF-2632-454A-896A-51760B7C38AD}" srcOrd="0" destOrd="0" presId="urn:microsoft.com/office/officeart/2005/8/layout/radial4"/>
    <dgm:cxn modelId="{2BE30CBD-975A-4F27-91C5-A770109DB335}" type="presOf" srcId="{A35015AF-BBBA-449F-A038-C489516578C5}" destId="{8AA2426E-E492-4733-81CD-54CB8FAC3BF6}" srcOrd="0" destOrd="0" presId="urn:microsoft.com/office/officeart/2005/8/layout/radial4"/>
    <dgm:cxn modelId="{DF284BC3-5241-4B3F-AB65-DE25B0136307}" srcId="{40CDA8FD-1B9E-4376-BD1B-B989EE834C85}" destId="{6A1D8086-143B-4AF0-B436-B9B5F8AE4329}" srcOrd="6" destOrd="0" parTransId="{F4686B73-E5CD-45FC-B440-F78548F76241}" sibTransId="{26F65139-91C4-46B7-A426-0429B5A5095D}"/>
    <dgm:cxn modelId="{022950C5-909D-4967-8DC9-272481C49495}" type="presOf" srcId="{F4686B73-E5CD-45FC-B440-F78548F76241}" destId="{BD33D85B-5478-4F8B-A8BD-8087F3B518E2}" srcOrd="0" destOrd="0" presId="urn:microsoft.com/office/officeart/2005/8/layout/radial4"/>
    <dgm:cxn modelId="{91B5E6D5-3D35-4625-9D23-1A19479AC2DC}" srcId="{40CDA8FD-1B9E-4376-BD1B-B989EE834C85}" destId="{EA23268F-3597-4499-B6C2-F566AEA7A64F}" srcOrd="2" destOrd="0" parTransId="{9C09BBD4-C8E3-4B3C-BB4D-5882C0F5B1B7}" sibTransId="{E525598A-FCAF-4F41-9D01-D8D7AAF7B5DC}"/>
    <dgm:cxn modelId="{2D21F2E0-37A0-4724-9EFD-9C0AC8847B22}" type="presOf" srcId="{9A6F1BA5-1ED2-44C4-AA32-D92E71FB11B6}" destId="{436FF01E-607C-46A6-AD61-5FF0CDE936E2}" srcOrd="0" destOrd="0" presId="urn:microsoft.com/office/officeart/2005/8/layout/radial4"/>
    <dgm:cxn modelId="{A4D7EBF6-0347-40ED-AC84-5730E3AFCA41}" type="presOf" srcId="{9C09BBD4-C8E3-4B3C-BB4D-5882C0F5B1B7}" destId="{3914FF6F-C097-4F43-84BF-D559BE39BF36}" srcOrd="0" destOrd="0" presId="urn:microsoft.com/office/officeart/2005/8/layout/radial4"/>
    <dgm:cxn modelId="{EEA9CC64-962C-4431-9F36-2FBDA3A87D9C}" type="presParOf" srcId="{8AA2426E-E492-4733-81CD-54CB8FAC3BF6}" destId="{80FD1CD6-AFD0-4467-A580-849B394DC3D8}" srcOrd="0" destOrd="0" presId="urn:microsoft.com/office/officeart/2005/8/layout/radial4"/>
    <dgm:cxn modelId="{4CF1F8A5-5BF0-43AE-89A1-3083204D38F4}" type="presParOf" srcId="{8AA2426E-E492-4733-81CD-54CB8FAC3BF6}" destId="{BB0030B6-1C20-49F8-A247-8C2720BFDD15}" srcOrd="1" destOrd="0" presId="urn:microsoft.com/office/officeart/2005/8/layout/radial4"/>
    <dgm:cxn modelId="{4F562AB3-D092-48FD-826F-B186F8155ECA}" type="presParOf" srcId="{8AA2426E-E492-4733-81CD-54CB8FAC3BF6}" destId="{07DD16B7-D47F-4E76-86C7-82AA1748EE2A}" srcOrd="2" destOrd="0" presId="urn:microsoft.com/office/officeart/2005/8/layout/radial4"/>
    <dgm:cxn modelId="{586081AE-D97F-46BA-8FBB-4F65F80806A5}" type="presParOf" srcId="{8AA2426E-E492-4733-81CD-54CB8FAC3BF6}" destId="{57F17869-7B00-4FF9-9BA6-56EB7568283C}" srcOrd="3" destOrd="0" presId="urn:microsoft.com/office/officeart/2005/8/layout/radial4"/>
    <dgm:cxn modelId="{BB4D9816-EB94-4193-A7B7-4B10F0BACCE8}" type="presParOf" srcId="{8AA2426E-E492-4733-81CD-54CB8FAC3BF6}" destId="{95385791-21C9-45CC-8626-C8C05E516F80}" srcOrd="4" destOrd="0" presId="urn:microsoft.com/office/officeart/2005/8/layout/radial4"/>
    <dgm:cxn modelId="{D73E5CF7-3F22-4556-A2E3-C3CCA2E38E14}" type="presParOf" srcId="{8AA2426E-E492-4733-81CD-54CB8FAC3BF6}" destId="{3914FF6F-C097-4F43-84BF-D559BE39BF36}" srcOrd="5" destOrd="0" presId="urn:microsoft.com/office/officeart/2005/8/layout/radial4"/>
    <dgm:cxn modelId="{6D170D04-0FDC-4884-8B00-FC17A191E1CC}" type="presParOf" srcId="{8AA2426E-E492-4733-81CD-54CB8FAC3BF6}" destId="{FFF07E6B-86C4-4F8A-9EA4-557A325BCE09}" srcOrd="6" destOrd="0" presId="urn:microsoft.com/office/officeart/2005/8/layout/radial4"/>
    <dgm:cxn modelId="{54D34CAB-8FDA-4009-944B-2F744A095E60}" type="presParOf" srcId="{8AA2426E-E492-4733-81CD-54CB8FAC3BF6}" destId="{7E7B49BF-2632-454A-896A-51760B7C38AD}" srcOrd="7" destOrd="0" presId="urn:microsoft.com/office/officeart/2005/8/layout/radial4"/>
    <dgm:cxn modelId="{CBBCCBBF-C612-43C4-9EEE-91CC4BE0FBE0}" type="presParOf" srcId="{8AA2426E-E492-4733-81CD-54CB8FAC3BF6}" destId="{BE37C604-8546-4CB8-A388-1190B6A1820A}" srcOrd="8" destOrd="0" presId="urn:microsoft.com/office/officeart/2005/8/layout/radial4"/>
    <dgm:cxn modelId="{3ABF63F0-EB18-4063-8B97-0F34F4F3D305}" type="presParOf" srcId="{8AA2426E-E492-4733-81CD-54CB8FAC3BF6}" destId="{BFCE74DD-C265-43C7-BBA7-4E1DFC6461BF}" srcOrd="9" destOrd="0" presId="urn:microsoft.com/office/officeart/2005/8/layout/radial4"/>
    <dgm:cxn modelId="{6537A77E-468B-461A-886A-469355626A1A}" type="presParOf" srcId="{8AA2426E-E492-4733-81CD-54CB8FAC3BF6}" destId="{C613A590-5628-4595-947C-D0FCEB720BA4}" srcOrd="10" destOrd="0" presId="urn:microsoft.com/office/officeart/2005/8/layout/radial4"/>
    <dgm:cxn modelId="{E4C8A6DE-42D4-4CA9-9CEA-6E9F92054EBB}" type="presParOf" srcId="{8AA2426E-E492-4733-81CD-54CB8FAC3BF6}" destId="{0E04881A-F88C-48A8-9130-F5FAEE3E3F98}" srcOrd="11" destOrd="0" presId="urn:microsoft.com/office/officeart/2005/8/layout/radial4"/>
    <dgm:cxn modelId="{89FC2CB1-ED5D-428F-9886-2DCCF4B5413E}" type="presParOf" srcId="{8AA2426E-E492-4733-81CD-54CB8FAC3BF6}" destId="{436FF01E-607C-46A6-AD61-5FF0CDE936E2}" srcOrd="12" destOrd="0" presId="urn:microsoft.com/office/officeart/2005/8/layout/radial4"/>
    <dgm:cxn modelId="{2EC59E26-C637-4A7B-B255-AF586E320422}" type="presParOf" srcId="{8AA2426E-E492-4733-81CD-54CB8FAC3BF6}" destId="{BD33D85B-5478-4F8B-A8BD-8087F3B518E2}" srcOrd="13" destOrd="0" presId="urn:microsoft.com/office/officeart/2005/8/layout/radial4"/>
    <dgm:cxn modelId="{CF9FAD8B-CAE0-4D5B-AB69-0163C2372AC1}" type="presParOf" srcId="{8AA2426E-E492-4733-81CD-54CB8FAC3BF6}" destId="{970DCA31-9C30-4F47-983F-86655B197E6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/>
      <dgm:spPr/>
      <dgm:t>
        <a:bodyPr/>
        <a:lstStyle/>
        <a:p>
          <a:pPr algn="just"/>
          <a:r>
            <a:rPr lang="pt-BR" b="1" dirty="0"/>
            <a:t>Exercer atividade</a:t>
          </a:r>
          <a:r>
            <a:rPr lang="pt-BR" dirty="0"/>
            <a:t> que implique a prestação de serviços ou a manutenção de relação de negócio com pessoa física ou jurídica que </a:t>
          </a:r>
          <a:r>
            <a:rPr lang="pt-BR" b="1" dirty="0"/>
            <a:t>tenha interesse</a:t>
          </a:r>
          <a:r>
            <a:rPr lang="pt-BR" dirty="0"/>
            <a:t> em decisão do </a:t>
          </a:r>
          <a:r>
            <a:rPr lang="pt-BR" b="1" dirty="0"/>
            <a:t>agente público</a:t>
          </a:r>
          <a:r>
            <a:rPr lang="pt-BR" dirty="0"/>
            <a:t> ou de </a:t>
          </a:r>
          <a:r>
            <a:rPr lang="pt-BR" b="1" dirty="0"/>
            <a:t>colegiado</a:t>
          </a:r>
          <a:r>
            <a:rPr lang="pt-BR" dirty="0"/>
            <a:t> do qual este participe.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NeighborY="371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dirty="0"/>
            <a:t>Exercer, direta ou indiretamente, atividade que em razão da sua natureza </a:t>
          </a:r>
          <a:r>
            <a:rPr lang="pt-BR" sz="2400" b="1" dirty="0"/>
            <a:t>seja incompatível com as atribuições do cargo </a:t>
          </a:r>
          <a:r>
            <a:rPr lang="pt-BR" sz="2400" dirty="0"/>
            <a:t>ou emprego, considerando-se como tal, inclusive, a atividade desenvolvida em áreas ou matérias correlatas.</a:t>
          </a:r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0" i="0" dirty="0"/>
            <a:t>Atuar, ainda que informalmente, como </a:t>
          </a:r>
          <a:r>
            <a:rPr lang="pt-BR" sz="2400" b="1" i="0" dirty="0"/>
            <a:t>procurador</a:t>
          </a:r>
          <a:r>
            <a:rPr lang="pt-BR" sz="2400" b="0" i="0" dirty="0"/>
            <a:t>, </a:t>
          </a:r>
          <a:r>
            <a:rPr lang="pt-BR" sz="2400" b="1" i="0" dirty="0"/>
            <a:t>consultor</a:t>
          </a:r>
          <a:r>
            <a:rPr lang="pt-BR" sz="2400" b="0" i="0" dirty="0"/>
            <a:t>, </a:t>
          </a:r>
          <a:r>
            <a:rPr lang="pt-BR" sz="2400" b="1" i="0" dirty="0"/>
            <a:t>assessor</a:t>
          </a:r>
          <a:r>
            <a:rPr lang="pt-BR" sz="2400" b="0" i="0" dirty="0"/>
            <a:t> ou </a:t>
          </a:r>
          <a:r>
            <a:rPr lang="pt-BR" sz="2400" b="1" i="0" dirty="0"/>
            <a:t>intermediário de interesses privados</a:t>
          </a:r>
          <a:r>
            <a:rPr lang="pt-BR" sz="2400" b="0" i="0" dirty="0"/>
            <a:t> nos órgãos ou entidades da administração pública direta ou indireta de qualquer dos Poderes da União, dos Estados, do Distrito Federal e dos Municípios.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Y="880" custLinFactNeighborY="10000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0" i="0" dirty="0"/>
            <a:t>Praticar ato em benefício de </a:t>
          </a:r>
          <a:r>
            <a:rPr lang="pt-BR" sz="2400" b="1" i="0" dirty="0"/>
            <a:t>interesse de pessoa jurídica</a:t>
          </a:r>
          <a:r>
            <a:rPr lang="pt-BR" sz="2400" b="0" i="0" dirty="0"/>
            <a:t> de que participe o </a:t>
          </a:r>
          <a:r>
            <a:rPr lang="pt-BR" sz="2400" b="1" i="0" dirty="0"/>
            <a:t>agente público</a:t>
          </a:r>
          <a:r>
            <a:rPr lang="pt-BR" sz="2400" b="0" i="0" dirty="0"/>
            <a:t>, </a:t>
          </a:r>
          <a:r>
            <a:rPr lang="pt-BR" sz="2400" b="1" i="0" dirty="0"/>
            <a:t>seu cônjuge</a:t>
          </a:r>
          <a:r>
            <a:rPr lang="pt-BR" sz="2400" b="0" i="0" dirty="0"/>
            <a:t>, </a:t>
          </a:r>
          <a:r>
            <a:rPr lang="pt-BR" sz="2400" b="1" i="0" dirty="0"/>
            <a:t>companheiro</a:t>
          </a:r>
          <a:r>
            <a:rPr lang="pt-BR" sz="2400" b="0" i="0" dirty="0"/>
            <a:t> ou </a:t>
          </a:r>
          <a:r>
            <a:rPr lang="pt-BR" sz="2400" b="1" i="0" dirty="0"/>
            <a:t>parentes</a:t>
          </a:r>
          <a:r>
            <a:rPr lang="pt-BR" sz="2400" b="0" i="0" dirty="0"/>
            <a:t>, consanguíneos ou afins, em linha reta ou colateral, até o terceiro grau, e que possa ser por ele beneficiada ou influir em seus atos de gestão.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/>
      <dgm:spPr/>
      <dgm:t>
        <a:bodyPr/>
        <a:lstStyle/>
        <a:p>
          <a:pPr algn="l"/>
          <a:r>
            <a:rPr lang="pt-BR" b="1" i="0" dirty="0"/>
            <a:t>Receber presente</a:t>
          </a:r>
          <a:r>
            <a:rPr lang="pt-BR" b="0" i="0" dirty="0"/>
            <a:t> de quem tenha interesse em decisão do agente público ou de colegiado do qual este participe </a:t>
          </a:r>
          <a:r>
            <a:rPr lang="pt-BR" b="1" i="0" dirty="0"/>
            <a:t>fora dos limites e condições estabelecidos em regulamento</a:t>
          </a:r>
          <a:r>
            <a:rPr lang="pt-BR" b="0" i="0" dirty="0"/>
            <a:t>.</a:t>
          </a:r>
          <a:endParaRPr lang="pt-BR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ScaleY="20029" custLinFactNeighborY="92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35015AF-BBBA-449F-A038-C489516578C5}" type="doc">
      <dgm:prSet loTypeId="urn:microsoft.com/office/officeart/2005/8/layout/vList2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pt-BR"/>
        </a:p>
      </dgm:t>
    </dgm:pt>
    <dgm:pt modelId="{836D38B9-24DC-4C42-83A4-3E575A7914E8}">
      <dgm:prSet phldrT="[Texto]" custT="1"/>
      <dgm:spPr/>
      <dgm:t>
        <a:bodyPr/>
        <a:lstStyle/>
        <a:p>
          <a:pPr algn="just"/>
          <a:r>
            <a:rPr lang="pt-BR" sz="2400" b="1" i="0" dirty="0"/>
            <a:t>Prestar serviços</a:t>
          </a:r>
          <a:r>
            <a:rPr lang="pt-BR" sz="2400" b="0" i="0" dirty="0"/>
            <a:t>, ainda que eventuais, a empresa cuja atividade seja </a:t>
          </a:r>
          <a:r>
            <a:rPr lang="pt-BR" sz="2400" b="1" i="0" dirty="0"/>
            <a:t>controlada</a:t>
          </a:r>
          <a:r>
            <a:rPr lang="pt-BR" sz="2400" b="0" i="0" dirty="0"/>
            <a:t>, </a:t>
          </a:r>
          <a:r>
            <a:rPr lang="pt-BR" sz="2400" b="1" i="0" dirty="0"/>
            <a:t>fiscalizada</a:t>
          </a:r>
          <a:r>
            <a:rPr lang="pt-BR" sz="2400" b="0" i="0" dirty="0"/>
            <a:t> ou </a:t>
          </a:r>
          <a:r>
            <a:rPr lang="pt-BR" sz="2400" b="1" i="0" dirty="0"/>
            <a:t>regulada</a:t>
          </a:r>
          <a:r>
            <a:rPr lang="pt-BR" sz="2400" b="0" i="0" dirty="0"/>
            <a:t> pelo ente ao qual o </a:t>
          </a:r>
          <a:r>
            <a:rPr lang="pt-BR" sz="2400" b="1" i="0" dirty="0"/>
            <a:t>agente público está vinculado</a:t>
          </a:r>
          <a:r>
            <a:rPr lang="pt-BR" sz="2400" b="0" i="0" dirty="0"/>
            <a:t>.</a:t>
          </a:r>
          <a:endParaRPr lang="pt-BR" sz="2400" dirty="0"/>
        </a:p>
      </dgm:t>
    </dgm:pt>
    <dgm:pt modelId="{A16AEB79-3DC9-412C-8313-D9F79D714E91}" type="par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F511542E-EB36-4E27-9745-2118B136684B}" type="sibTrans" cxnId="{2C5C8E56-B25D-43D7-837C-C9157F4819D1}">
      <dgm:prSet/>
      <dgm:spPr/>
      <dgm:t>
        <a:bodyPr/>
        <a:lstStyle/>
        <a:p>
          <a:pPr algn="l"/>
          <a:endParaRPr lang="pt-BR"/>
        </a:p>
      </dgm:t>
    </dgm:pt>
    <dgm:pt modelId="{9897D32D-9E7D-451A-8195-8C51EECB7640}">
      <dgm:prSet phldrT="[Texto]"/>
      <dgm:spPr/>
      <dgm:t>
        <a:bodyPr/>
        <a:lstStyle/>
        <a:p>
          <a:pPr algn="l"/>
          <a:endParaRPr lang="pt-BR" dirty="0"/>
        </a:p>
      </dgm:t>
    </dgm:pt>
    <dgm:pt modelId="{B00E37BE-E2D3-4C6E-8ED5-1BF0C1F57F84}" type="parTrans" cxnId="{338BFFC0-9776-4A92-9811-EDB00BEAE8C4}">
      <dgm:prSet/>
      <dgm:spPr/>
      <dgm:t>
        <a:bodyPr/>
        <a:lstStyle/>
        <a:p>
          <a:endParaRPr lang="pt-BR"/>
        </a:p>
      </dgm:t>
    </dgm:pt>
    <dgm:pt modelId="{609155B5-466D-4259-A7D0-1DAC6C325136}" type="sibTrans" cxnId="{338BFFC0-9776-4A92-9811-EDB00BEAE8C4}">
      <dgm:prSet/>
      <dgm:spPr/>
      <dgm:t>
        <a:bodyPr/>
        <a:lstStyle/>
        <a:p>
          <a:endParaRPr lang="pt-BR"/>
        </a:p>
      </dgm:t>
    </dgm:pt>
    <dgm:pt modelId="{08E19A0E-72E7-4B08-A50B-2D6C6BAB4CD5}" type="pres">
      <dgm:prSet presAssocID="{A35015AF-BBBA-449F-A038-C489516578C5}" presName="linear" presStyleCnt="0">
        <dgm:presLayoutVars>
          <dgm:animLvl val="lvl"/>
          <dgm:resizeHandles val="exact"/>
        </dgm:presLayoutVars>
      </dgm:prSet>
      <dgm:spPr/>
    </dgm:pt>
    <dgm:pt modelId="{76D6D5BE-FA1B-4935-877C-CB0DEAA183C4}" type="pres">
      <dgm:prSet presAssocID="{836D38B9-24DC-4C42-83A4-3E575A7914E8}" presName="parentText" presStyleLbl="node1" presStyleIdx="0" presStyleCnt="1" custLinFactNeighborY="20710">
        <dgm:presLayoutVars>
          <dgm:chMax val="0"/>
          <dgm:bulletEnabled val="1"/>
        </dgm:presLayoutVars>
      </dgm:prSet>
      <dgm:spPr>
        <a:prstGeom prst="rect">
          <a:avLst/>
        </a:prstGeom>
      </dgm:spPr>
    </dgm:pt>
    <dgm:pt modelId="{3F1CFABF-878B-40E2-AC55-731A2E5E3FBE}" type="pres">
      <dgm:prSet presAssocID="{836D38B9-24DC-4C42-83A4-3E575A7914E8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3F690424-3891-44BE-AA69-622D1B892110}" type="presOf" srcId="{836D38B9-24DC-4C42-83A4-3E575A7914E8}" destId="{76D6D5BE-FA1B-4935-877C-CB0DEAA183C4}" srcOrd="0" destOrd="0" presId="urn:microsoft.com/office/officeart/2005/8/layout/vList2"/>
    <dgm:cxn modelId="{DF954334-2868-456A-B994-3C5E5C7C4422}" type="presOf" srcId="{A35015AF-BBBA-449F-A038-C489516578C5}" destId="{08E19A0E-72E7-4B08-A50B-2D6C6BAB4CD5}" srcOrd="0" destOrd="0" presId="urn:microsoft.com/office/officeart/2005/8/layout/vList2"/>
    <dgm:cxn modelId="{2C5C8E56-B25D-43D7-837C-C9157F4819D1}" srcId="{A35015AF-BBBA-449F-A038-C489516578C5}" destId="{836D38B9-24DC-4C42-83A4-3E575A7914E8}" srcOrd="0" destOrd="0" parTransId="{A16AEB79-3DC9-412C-8313-D9F79D714E91}" sibTransId="{F511542E-EB36-4E27-9745-2118B136684B}"/>
    <dgm:cxn modelId="{338BFFC0-9776-4A92-9811-EDB00BEAE8C4}" srcId="{836D38B9-24DC-4C42-83A4-3E575A7914E8}" destId="{9897D32D-9E7D-451A-8195-8C51EECB7640}" srcOrd="0" destOrd="0" parTransId="{B00E37BE-E2D3-4C6E-8ED5-1BF0C1F57F84}" sibTransId="{609155B5-466D-4259-A7D0-1DAC6C325136}"/>
    <dgm:cxn modelId="{AFFA9ED4-86B4-4534-9E68-36AB0CCC1A9C}" type="presOf" srcId="{9897D32D-9E7D-451A-8195-8C51EECB7640}" destId="{3F1CFABF-878B-40E2-AC55-731A2E5E3FBE}" srcOrd="0" destOrd="0" presId="urn:microsoft.com/office/officeart/2005/8/layout/vList2"/>
    <dgm:cxn modelId="{96AE4E8E-6C8F-48D5-8366-E1E3E661676E}" type="presParOf" srcId="{08E19A0E-72E7-4B08-A50B-2D6C6BAB4CD5}" destId="{76D6D5BE-FA1B-4935-877C-CB0DEAA183C4}" srcOrd="0" destOrd="0" presId="urn:microsoft.com/office/officeart/2005/8/layout/vList2"/>
    <dgm:cxn modelId="{A4CC2544-1F47-4A22-8603-EE87559924D8}" type="presParOf" srcId="{08E19A0E-72E7-4B08-A50B-2D6C6BAB4CD5}" destId="{3F1CFABF-878B-40E2-AC55-731A2E5E3FBE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16D904-1DF7-4E31-B3CC-EBE55F519952}" type="doc">
      <dgm:prSet loTypeId="urn:microsoft.com/office/officeart/2005/8/layout/arrow5" loCatId="relationship" qsTypeId="urn:microsoft.com/office/officeart/2005/8/quickstyle/simple4" qsCatId="simple" csTypeId="urn:microsoft.com/office/officeart/2005/8/colors/accent5_3" csCatId="accent5" phldr="1"/>
      <dgm:spPr/>
      <dgm:t>
        <a:bodyPr/>
        <a:lstStyle/>
        <a:p>
          <a:endParaRPr lang="pt-BR"/>
        </a:p>
      </dgm:t>
    </dgm:pt>
    <dgm:pt modelId="{9E270467-6572-4E2E-A22D-F749A152FA27}">
      <dgm:prSet phldrT="[Texto]"/>
      <dgm:spPr/>
      <dgm:t>
        <a:bodyPr/>
        <a:lstStyle/>
        <a:p>
          <a:r>
            <a:rPr lang="pt-BR" dirty="0"/>
            <a:t>Interesse Público</a:t>
          </a:r>
        </a:p>
      </dgm:t>
    </dgm:pt>
    <dgm:pt modelId="{76A21AE3-3641-40E0-99A6-4E1A0E581EE9}" type="parTrans" cxnId="{15642C6E-F97D-445D-A868-52CBD7BD6398}">
      <dgm:prSet/>
      <dgm:spPr/>
      <dgm:t>
        <a:bodyPr/>
        <a:lstStyle/>
        <a:p>
          <a:endParaRPr lang="pt-BR"/>
        </a:p>
      </dgm:t>
    </dgm:pt>
    <dgm:pt modelId="{EDB0B4B0-61FA-411C-B5F8-92A926FF2DDF}" type="sibTrans" cxnId="{15642C6E-F97D-445D-A868-52CBD7BD6398}">
      <dgm:prSet/>
      <dgm:spPr/>
      <dgm:t>
        <a:bodyPr/>
        <a:lstStyle/>
        <a:p>
          <a:endParaRPr lang="pt-BR"/>
        </a:p>
      </dgm:t>
    </dgm:pt>
    <dgm:pt modelId="{87FD18F6-B5D9-478F-A367-E7B6B9E9D4C2}">
      <dgm:prSet phldrT="[Texto]"/>
      <dgm:spPr/>
      <dgm:t>
        <a:bodyPr/>
        <a:lstStyle/>
        <a:p>
          <a:r>
            <a:rPr lang="pt-BR" dirty="0"/>
            <a:t>Interesse Privado</a:t>
          </a:r>
        </a:p>
      </dgm:t>
    </dgm:pt>
    <dgm:pt modelId="{18674B1C-A22F-4F27-85B0-49661A60F67F}" type="parTrans" cxnId="{A20D0D8B-E335-47F9-B697-F8E066C8492A}">
      <dgm:prSet/>
      <dgm:spPr/>
      <dgm:t>
        <a:bodyPr/>
        <a:lstStyle/>
        <a:p>
          <a:endParaRPr lang="pt-BR"/>
        </a:p>
      </dgm:t>
    </dgm:pt>
    <dgm:pt modelId="{439EB83E-9019-4F52-BFCB-DEDB7016E6CA}" type="sibTrans" cxnId="{A20D0D8B-E335-47F9-B697-F8E066C8492A}">
      <dgm:prSet/>
      <dgm:spPr/>
      <dgm:t>
        <a:bodyPr/>
        <a:lstStyle/>
        <a:p>
          <a:endParaRPr lang="pt-BR"/>
        </a:p>
      </dgm:t>
    </dgm:pt>
    <dgm:pt modelId="{02991174-3DC3-47C3-9BD4-0B534EAF8BD7}" type="pres">
      <dgm:prSet presAssocID="{FC16D904-1DF7-4E31-B3CC-EBE55F519952}" presName="diagram" presStyleCnt="0">
        <dgm:presLayoutVars>
          <dgm:dir/>
          <dgm:resizeHandles val="exact"/>
        </dgm:presLayoutVars>
      </dgm:prSet>
      <dgm:spPr/>
    </dgm:pt>
    <dgm:pt modelId="{6F6F1522-6C67-4571-9FFA-019BE6A838B8}" type="pres">
      <dgm:prSet presAssocID="{9E270467-6572-4E2E-A22D-F749A152FA27}" presName="arrow" presStyleLbl="node1" presStyleIdx="0" presStyleCnt="2" custScaleY="68897" custRadScaleRad="100006" custRadScaleInc="353">
        <dgm:presLayoutVars>
          <dgm:bulletEnabled val="1"/>
        </dgm:presLayoutVars>
      </dgm:prSet>
      <dgm:spPr/>
    </dgm:pt>
    <dgm:pt modelId="{365226B1-4AF2-440C-A922-8EA538697CE5}" type="pres">
      <dgm:prSet presAssocID="{87FD18F6-B5D9-478F-A367-E7B6B9E9D4C2}" presName="arrow" presStyleLbl="node1" presStyleIdx="1" presStyleCnt="2" custScaleY="71142" custRadScaleRad="100006" custRadScaleInc="-353">
        <dgm:presLayoutVars>
          <dgm:bulletEnabled val="1"/>
        </dgm:presLayoutVars>
      </dgm:prSet>
      <dgm:spPr/>
    </dgm:pt>
  </dgm:ptLst>
  <dgm:cxnLst>
    <dgm:cxn modelId="{15642C6E-F97D-445D-A868-52CBD7BD6398}" srcId="{FC16D904-1DF7-4E31-B3CC-EBE55F519952}" destId="{9E270467-6572-4E2E-A22D-F749A152FA27}" srcOrd="0" destOrd="0" parTransId="{76A21AE3-3641-40E0-99A6-4E1A0E581EE9}" sibTransId="{EDB0B4B0-61FA-411C-B5F8-92A926FF2DDF}"/>
    <dgm:cxn modelId="{48399F6E-875F-4117-B958-3BCD18F5D505}" type="presOf" srcId="{9E270467-6572-4E2E-A22D-F749A152FA27}" destId="{6F6F1522-6C67-4571-9FFA-019BE6A838B8}" srcOrd="0" destOrd="0" presId="urn:microsoft.com/office/officeart/2005/8/layout/arrow5"/>
    <dgm:cxn modelId="{B654847C-1885-4DAD-ADCE-84CBA49E6EDA}" type="presOf" srcId="{FC16D904-1DF7-4E31-B3CC-EBE55F519952}" destId="{02991174-3DC3-47C3-9BD4-0B534EAF8BD7}" srcOrd="0" destOrd="0" presId="urn:microsoft.com/office/officeart/2005/8/layout/arrow5"/>
    <dgm:cxn modelId="{13ADA481-8E25-473D-A5AB-2D7E6A0A6DD3}" type="presOf" srcId="{87FD18F6-B5D9-478F-A367-E7B6B9E9D4C2}" destId="{365226B1-4AF2-440C-A922-8EA538697CE5}" srcOrd="0" destOrd="0" presId="urn:microsoft.com/office/officeart/2005/8/layout/arrow5"/>
    <dgm:cxn modelId="{A20D0D8B-E335-47F9-B697-F8E066C8492A}" srcId="{FC16D904-1DF7-4E31-B3CC-EBE55F519952}" destId="{87FD18F6-B5D9-478F-A367-E7B6B9E9D4C2}" srcOrd="1" destOrd="0" parTransId="{18674B1C-A22F-4F27-85B0-49661A60F67F}" sibTransId="{439EB83E-9019-4F52-BFCB-DEDB7016E6CA}"/>
    <dgm:cxn modelId="{EB264748-4D6B-4204-860A-BF36CE7FE346}" type="presParOf" srcId="{02991174-3DC3-47C3-9BD4-0B534EAF8BD7}" destId="{6F6F1522-6C67-4571-9FFA-019BE6A838B8}" srcOrd="0" destOrd="0" presId="urn:microsoft.com/office/officeart/2005/8/layout/arrow5"/>
    <dgm:cxn modelId="{B8430012-9505-4B7E-B64B-D1C19E361A17}" type="presParOf" srcId="{02991174-3DC3-47C3-9BD4-0B534EAF8BD7}" destId="{365226B1-4AF2-440C-A922-8EA538697CE5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9FDEF-B38F-46D3-AC85-ECAF97795FF2}">
      <dsp:nvSpPr>
        <dsp:cNvPr id="0" name=""/>
        <dsp:cNvSpPr/>
      </dsp:nvSpPr>
      <dsp:spPr>
        <a:xfrm>
          <a:off x="0" y="17761"/>
          <a:ext cx="10515600" cy="454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Lei nº 12.813/2013 – Lei de Conflito de Interesses</a:t>
          </a:r>
        </a:p>
      </dsp:txBody>
      <dsp:txXfrm>
        <a:off x="0" y="17761"/>
        <a:ext cx="10515600" cy="454544"/>
      </dsp:txXfrm>
    </dsp:sp>
    <dsp:sp modelId="{B9635D33-2E1E-4EEA-9D25-E92FFDBD24BA}">
      <dsp:nvSpPr>
        <dsp:cNvPr id="0" name=""/>
        <dsp:cNvSpPr/>
      </dsp:nvSpPr>
      <dsp:spPr>
        <a:xfrm>
          <a:off x="0" y="472306"/>
          <a:ext cx="10515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Dispõe sobre o conflito de interesses no exercício de cargo ou emprego do Poder Executivo federal e impedimentos posteriores ao exercício do cargo ou emprego</a:t>
          </a:r>
        </a:p>
      </dsp:txBody>
      <dsp:txXfrm>
        <a:off x="0" y="472306"/>
        <a:ext cx="10515600" cy="499904"/>
      </dsp:txXfrm>
    </dsp:sp>
    <dsp:sp modelId="{5DC3CA3C-382D-4AB5-8972-040129A63229}">
      <dsp:nvSpPr>
        <dsp:cNvPr id="0" name=""/>
        <dsp:cNvSpPr/>
      </dsp:nvSpPr>
      <dsp:spPr>
        <a:xfrm>
          <a:off x="0" y="972211"/>
          <a:ext cx="10515600" cy="454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Portaria Interministerial MP-CGU nº 333/2013</a:t>
          </a:r>
        </a:p>
      </dsp:txBody>
      <dsp:txXfrm>
        <a:off x="0" y="972211"/>
        <a:ext cx="10515600" cy="454544"/>
      </dsp:txXfrm>
    </dsp:sp>
    <dsp:sp modelId="{8EF7C07B-F4F7-467E-8DC8-09E722141C15}">
      <dsp:nvSpPr>
        <dsp:cNvPr id="0" name=""/>
        <dsp:cNvSpPr/>
      </dsp:nvSpPr>
      <dsp:spPr>
        <a:xfrm>
          <a:off x="0" y="1426756"/>
          <a:ext cx="10515600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Disciplina a </a:t>
          </a:r>
          <a:r>
            <a:rPr lang="pt-BR" sz="1600" b="1" kern="1200" dirty="0"/>
            <a:t>consulta sobre a existência de conflito de interesses</a:t>
          </a:r>
          <a:r>
            <a:rPr lang="pt-BR" sz="1600" kern="1200" dirty="0"/>
            <a:t> e o </a:t>
          </a:r>
          <a:r>
            <a:rPr lang="pt-BR" sz="1600" b="1" kern="1200" dirty="0"/>
            <a:t>pedido de autorização</a:t>
          </a:r>
          <a:r>
            <a:rPr lang="pt-BR" sz="1600" kern="1200" dirty="0"/>
            <a:t> para o exercício de atividade privada por servidor ou empregado público do Poder Executivo federal</a:t>
          </a:r>
        </a:p>
      </dsp:txBody>
      <dsp:txXfrm>
        <a:off x="0" y="1426756"/>
        <a:ext cx="10515600" cy="499904"/>
      </dsp:txXfrm>
    </dsp:sp>
    <dsp:sp modelId="{5EA29DB4-C1FE-436D-8C46-6C168485E200}">
      <dsp:nvSpPr>
        <dsp:cNvPr id="0" name=""/>
        <dsp:cNvSpPr/>
      </dsp:nvSpPr>
      <dsp:spPr>
        <a:xfrm>
          <a:off x="0" y="1926661"/>
          <a:ext cx="10515600" cy="454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Portaria CGU nº 1.911/2013</a:t>
          </a:r>
        </a:p>
      </dsp:txBody>
      <dsp:txXfrm>
        <a:off x="0" y="1926661"/>
        <a:ext cx="10515600" cy="454544"/>
      </dsp:txXfrm>
    </dsp:sp>
    <dsp:sp modelId="{C468A312-6E77-4C0C-9A92-9CD5D41594CC}">
      <dsp:nvSpPr>
        <dsp:cNvPr id="0" name=""/>
        <dsp:cNvSpPr/>
      </dsp:nvSpPr>
      <dsp:spPr>
        <a:xfrm>
          <a:off x="0" y="2381206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Define os </a:t>
          </a:r>
          <a:r>
            <a:rPr lang="pt-BR" sz="1600" b="1" kern="1200" dirty="0"/>
            <a:t>procedimentos internos</a:t>
          </a:r>
          <a:r>
            <a:rPr lang="pt-BR" sz="1600" kern="1200" dirty="0"/>
            <a:t> necessários à deliberação da </a:t>
          </a:r>
          <a:r>
            <a:rPr lang="pt-BR" sz="1600" b="1" kern="1200" dirty="0"/>
            <a:t>CGU</a:t>
          </a:r>
          <a:r>
            <a:rPr lang="pt-BR" sz="1600" kern="1200" dirty="0"/>
            <a:t> sobre consultas ou pedido de autorização.</a:t>
          </a:r>
        </a:p>
      </dsp:txBody>
      <dsp:txXfrm>
        <a:off x="0" y="2381206"/>
        <a:ext cx="10515600" cy="347760"/>
      </dsp:txXfrm>
    </dsp:sp>
    <dsp:sp modelId="{B1E96097-AEBB-4C6D-B061-8230A898946F}">
      <dsp:nvSpPr>
        <dsp:cNvPr id="0" name=""/>
        <dsp:cNvSpPr/>
      </dsp:nvSpPr>
      <dsp:spPr>
        <a:xfrm>
          <a:off x="0" y="2728966"/>
          <a:ext cx="10515600" cy="454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Orientação Normativa CGU nº 02/2014</a:t>
          </a:r>
        </a:p>
      </dsp:txBody>
      <dsp:txXfrm>
        <a:off x="0" y="2728966"/>
        <a:ext cx="10515600" cy="454544"/>
      </dsp:txXfrm>
    </dsp:sp>
    <dsp:sp modelId="{DA741FA8-B080-45E5-903E-CCEC6D4B75F7}">
      <dsp:nvSpPr>
        <dsp:cNvPr id="0" name=""/>
        <dsp:cNvSpPr/>
      </dsp:nvSpPr>
      <dsp:spPr>
        <a:xfrm>
          <a:off x="0" y="3183511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Dispõe sobre o exercício de atividades de </a:t>
          </a:r>
          <a:r>
            <a:rPr lang="pt-BR" sz="1600" b="1" kern="1200" dirty="0"/>
            <a:t>magistério</a:t>
          </a:r>
          <a:r>
            <a:rPr lang="pt-BR" sz="1600" kern="1200" dirty="0"/>
            <a:t> por agentes públicos do Poder Executivo federal</a:t>
          </a:r>
        </a:p>
      </dsp:txBody>
      <dsp:txXfrm>
        <a:off x="0" y="3183511"/>
        <a:ext cx="10515600" cy="347760"/>
      </dsp:txXfrm>
    </dsp:sp>
    <dsp:sp modelId="{A2FD09A8-91D6-4C8E-83C0-52C96E15B7BD}">
      <dsp:nvSpPr>
        <dsp:cNvPr id="0" name=""/>
        <dsp:cNvSpPr/>
      </dsp:nvSpPr>
      <dsp:spPr>
        <a:xfrm>
          <a:off x="0" y="3531271"/>
          <a:ext cx="10515600" cy="45454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Orientação Normativa Conjunta CGU-CEP nº 01/2016</a:t>
          </a:r>
        </a:p>
      </dsp:txBody>
      <dsp:txXfrm>
        <a:off x="0" y="3531271"/>
        <a:ext cx="10515600" cy="454544"/>
      </dsp:txXfrm>
    </dsp:sp>
    <dsp:sp modelId="{8734203C-6B37-46BB-89F1-27CB352F7E21}">
      <dsp:nvSpPr>
        <dsp:cNvPr id="0" name=""/>
        <dsp:cNvSpPr/>
      </dsp:nvSpPr>
      <dsp:spPr>
        <a:xfrm>
          <a:off x="0" y="3985816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Dispõe sobre a participação de agentes públicos federais em </a:t>
          </a:r>
          <a:r>
            <a:rPr lang="pt-BR" sz="1600" b="1" kern="1200" dirty="0"/>
            <a:t>eventos e atividades custeados por terceiros</a:t>
          </a:r>
          <a:r>
            <a:rPr lang="pt-BR" sz="1600" kern="1200" dirty="0"/>
            <a:t>.</a:t>
          </a:r>
        </a:p>
      </dsp:txBody>
      <dsp:txXfrm>
        <a:off x="0" y="3985816"/>
        <a:ext cx="10515600" cy="347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9F6F29-BACD-445B-A108-D6433A082D4A}">
      <dsp:nvSpPr>
        <dsp:cNvPr id="0" name=""/>
        <dsp:cNvSpPr/>
      </dsp:nvSpPr>
      <dsp:spPr>
        <a:xfrm>
          <a:off x="0" y="8926"/>
          <a:ext cx="9964614" cy="8555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A qualquer tempo: divulgar ou fazer uso de informação privilegiada</a:t>
          </a:r>
        </a:p>
      </dsp:txBody>
      <dsp:txXfrm>
        <a:off x="0" y="8926"/>
        <a:ext cx="9964614" cy="855562"/>
      </dsp:txXfrm>
    </dsp:sp>
    <dsp:sp modelId="{AF6922AD-88DF-4519-AF26-342268714B90}">
      <dsp:nvSpPr>
        <dsp:cNvPr id="0" name=""/>
        <dsp:cNvSpPr/>
      </dsp:nvSpPr>
      <dsp:spPr>
        <a:xfrm>
          <a:off x="0" y="893289"/>
          <a:ext cx="9964614" cy="85556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No período de 6 (seis) meses, contado da data da dispensa, exoneração, destituição, demissão ou aposentadoria:</a:t>
          </a:r>
        </a:p>
      </dsp:txBody>
      <dsp:txXfrm>
        <a:off x="0" y="893289"/>
        <a:ext cx="9964614" cy="855562"/>
      </dsp:txXfrm>
    </dsp:sp>
    <dsp:sp modelId="{0BAEE4AA-CD8E-41FE-B8BC-9012CAF16280}">
      <dsp:nvSpPr>
        <dsp:cNvPr id="0" name=""/>
        <dsp:cNvSpPr/>
      </dsp:nvSpPr>
      <dsp:spPr>
        <a:xfrm>
          <a:off x="0" y="1748851"/>
          <a:ext cx="9964614" cy="1656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6376" tIns="12700" rIns="71120" bIns="12700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800" kern="1200" dirty="0"/>
        </a:p>
      </dsp:txBody>
      <dsp:txXfrm>
        <a:off x="0" y="1748851"/>
        <a:ext cx="9964614" cy="16560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C0BE-FE7B-4078-A0BF-EA6AD4B70899}">
      <dsp:nvSpPr>
        <dsp:cNvPr id="0" name=""/>
        <dsp:cNvSpPr/>
      </dsp:nvSpPr>
      <dsp:spPr>
        <a:xfrm>
          <a:off x="3070598" y="1767355"/>
          <a:ext cx="1688802" cy="1688802"/>
        </a:xfrm>
        <a:prstGeom prst="ellips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/>
            <a:t>Devem divulgar agenda de compromissos públicos</a:t>
          </a:r>
        </a:p>
      </dsp:txBody>
      <dsp:txXfrm>
        <a:off x="3317917" y="2014674"/>
        <a:ext cx="1194164" cy="1194164"/>
      </dsp:txXfrm>
    </dsp:sp>
    <dsp:sp modelId="{08A92609-EF1A-471B-99F0-2B48B2543111}">
      <dsp:nvSpPr>
        <dsp:cNvPr id="0" name=""/>
        <dsp:cNvSpPr/>
      </dsp:nvSpPr>
      <dsp:spPr>
        <a:xfrm rot="11700000">
          <a:off x="1794244" y="1971108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8166D5-57D6-491C-AFAE-1BDC143B47DB}">
      <dsp:nvSpPr>
        <dsp:cNvPr id="0" name=""/>
        <dsp:cNvSpPr/>
      </dsp:nvSpPr>
      <dsp:spPr>
        <a:xfrm>
          <a:off x="1013460" y="1407490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Ministros de Estado</a:t>
          </a:r>
        </a:p>
      </dsp:txBody>
      <dsp:txXfrm>
        <a:off x="1013460" y="1407490"/>
        <a:ext cx="1604362" cy="1283489"/>
      </dsp:txXfrm>
    </dsp:sp>
    <dsp:sp modelId="{9FA43629-E45E-4420-8CB5-DF6C3311206A}">
      <dsp:nvSpPr>
        <dsp:cNvPr id="0" name=""/>
        <dsp:cNvSpPr/>
      </dsp:nvSpPr>
      <dsp:spPr>
        <a:xfrm rot="14700000">
          <a:off x="2633902" y="970443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A9DBAD5-190D-424F-BC29-894AF1D0DD31}">
      <dsp:nvSpPr>
        <dsp:cNvPr id="0" name=""/>
        <dsp:cNvSpPr/>
      </dsp:nvSpPr>
      <dsp:spPr>
        <a:xfrm>
          <a:off x="2194293" y="228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Ocupantes de cargos de natureza especial</a:t>
          </a:r>
        </a:p>
      </dsp:txBody>
      <dsp:txXfrm>
        <a:off x="2194293" y="228"/>
        <a:ext cx="1604362" cy="1283489"/>
      </dsp:txXfrm>
    </dsp:sp>
    <dsp:sp modelId="{73EBA09A-FF1B-40A4-A92C-211A541AEEE9}">
      <dsp:nvSpPr>
        <dsp:cNvPr id="0" name=""/>
        <dsp:cNvSpPr/>
      </dsp:nvSpPr>
      <dsp:spPr>
        <a:xfrm rot="17700000">
          <a:off x="3940178" y="970443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38B7477-D886-4CA2-959C-01C2F55206CE}">
      <dsp:nvSpPr>
        <dsp:cNvPr id="0" name=""/>
        <dsp:cNvSpPr/>
      </dsp:nvSpPr>
      <dsp:spPr>
        <a:xfrm>
          <a:off x="4031343" y="228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Presidentes, Vice-Presidentes e Diretores</a:t>
          </a:r>
        </a:p>
      </dsp:txBody>
      <dsp:txXfrm>
        <a:off x="4031343" y="228"/>
        <a:ext cx="1604362" cy="1283489"/>
      </dsp:txXfrm>
    </dsp:sp>
    <dsp:sp modelId="{9AE2112C-9F39-4BDC-9D23-4BAD42B536E3}">
      <dsp:nvSpPr>
        <dsp:cNvPr id="0" name=""/>
        <dsp:cNvSpPr/>
      </dsp:nvSpPr>
      <dsp:spPr>
        <a:xfrm rot="20700000">
          <a:off x="4779836" y="1971108"/>
          <a:ext cx="1255918" cy="481308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EAE6C77-7D04-4D75-8C82-848A07AC1444}">
      <dsp:nvSpPr>
        <dsp:cNvPr id="0" name=""/>
        <dsp:cNvSpPr/>
      </dsp:nvSpPr>
      <dsp:spPr>
        <a:xfrm>
          <a:off x="5212176" y="1407490"/>
          <a:ext cx="1604362" cy="1283489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100" kern="1200" dirty="0"/>
            <a:t>Ocupantes de cargos DAS 6 e 5</a:t>
          </a:r>
        </a:p>
      </dsp:txBody>
      <dsp:txXfrm>
        <a:off x="5212176" y="1407490"/>
        <a:ext cx="1604362" cy="12834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7C5C4-C234-4098-BE30-6B985F3D1284}">
      <dsp:nvSpPr>
        <dsp:cNvPr id="0" name=""/>
        <dsp:cNvSpPr/>
      </dsp:nvSpPr>
      <dsp:spPr>
        <a:xfrm rot="5400000">
          <a:off x="576701" y="1202122"/>
          <a:ext cx="1031795" cy="1174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242D76-A5FB-4AAE-87AC-1075EE043288}">
      <dsp:nvSpPr>
        <dsp:cNvPr id="0" name=""/>
        <dsp:cNvSpPr/>
      </dsp:nvSpPr>
      <dsp:spPr>
        <a:xfrm>
          <a:off x="3404" y="58356"/>
          <a:ext cx="2336804" cy="1215799"/>
        </a:xfrm>
        <a:prstGeom prst="roundRect">
          <a:avLst>
            <a:gd name="adj" fmla="val 166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Registra a solicitação no </a:t>
          </a:r>
          <a:r>
            <a:rPr lang="pt-BR" sz="2000" kern="1200" dirty="0" err="1">
              <a:latin typeface="Calibri Light" panose="020F0302020204030204" pitchFamily="34" charset="0"/>
            </a:rPr>
            <a:t>SeCI</a:t>
          </a:r>
          <a:endParaRPr lang="pt-BR" sz="2000" kern="1200" dirty="0">
            <a:latin typeface="Calibri Light" panose="020F0302020204030204" pitchFamily="34" charset="0"/>
          </a:endParaRPr>
        </a:p>
      </dsp:txBody>
      <dsp:txXfrm>
        <a:off x="62765" y="117717"/>
        <a:ext cx="2218082" cy="1097077"/>
      </dsp:txXfrm>
    </dsp:sp>
    <dsp:sp modelId="{7974FE84-4D5B-4AAF-8145-484F818151DB}">
      <dsp:nvSpPr>
        <dsp:cNvPr id="0" name=""/>
        <dsp:cNvSpPr/>
      </dsp:nvSpPr>
      <dsp:spPr>
        <a:xfrm>
          <a:off x="2400929" y="208979"/>
          <a:ext cx="4478941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Servidor ou Empregado Público  (sistema não atende aos servidores sob competência da CEP) </a:t>
          </a:r>
        </a:p>
      </dsp:txBody>
      <dsp:txXfrm>
        <a:off x="2400929" y="208979"/>
        <a:ext cx="4478941" cy="982662"/>
      </dsp:txXfrm>
    </dsp:sp>
    <dsp:sp modelId="{AEB6273C-A820-4CC2-9CC6-D14D9C406435}">
      <dsp:nvSpPr>
        <dsp:cNvPr id="0" name=""/>
        <dsp:cNvSpPr/>
      </dsp:nvSpPr>
      <dsp:spPr>
        <a:xfrm rot="5400000">
          <a:off x="2900087" y="2567866"/>
          <a:ext cx="1031795" cy="117466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5">
            <a:tint val="50000"/>
            <a:hueOff val="-7344354"/>
            <a:satOff val="-15375"/>
            <a:lumOff val="1056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32C33B-8B31-419C-9549-07F157314BAC}">
      <dsp:nvSpPr>
        <dsp:cNvPr id="0" name=""/>
        <dsp:cNvSpPr/>
      </dsp:nvSpPr>
      <dsp:spPr>
        <a:xfrm>
          <a:off x="1490316" y="1417802"/>
          <a:ext cx="2271912" cy="1215799"/>
        </a:xfrm>
        <a:prstGeom prst="roundRect">
          <a:avLst>
            <a:gd name="adj" fmla="val 16670"/>
          </a:avLst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Órgão de Lotação faz a análise preliminar </a:t>
          </a:r>
        </a:p>
      </dsp:txBody>
      <dsp:txXfrm>
        <a:off x="1549677" y="1477163"/>
        <a:ext cx="2153190" cy="1097077"/>
      </dsp:txXfrm>
    </dsp:sp>
    <dsp:sp modelId="{4FF458F6-1A49-4F94-BB7A-EE533BFA64B4}">
      <dsp:nvSpPr>
        <dsp:cNvPr id="0" name=""/>
        <dsp:cNvSpPr/>
      </dsp:nvSpPr>
      <dsp:spPr>
        <a:xfrm>
          <a:off x="3746976" y="1543425"/>
          <a:ext cx="3600505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RH responsável pelo recebimento da solicitação/envio da resposta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Órgão pode designar outra área para realizar a análise</a:t>
          </a:r>
        </a:p>
      </dsp:txBody>
      <dsp:txXfrm>
        <a:off x="3746976" y="1543425"/>
        <a:ext cx="3600505" cy="982662"/>
      </dsp:txXfrm>
    </dsp:sp>
    <dsp:sp modelId="{57DDEBA0-C100-44EC-80F4-F4F50CF96E55}">
      <dsp:nvSpPr>
        <dsp:cNvPr id="0" name=""/>
        <dsp:cNvSpPr/>
      </dsp:nvSpPr>
      <dsp:spPr>
        <a:xfrm>
          <a:off x="3816428" y="2848200"/>
          <a:ext cx="2049689" cy="1215799"/>
        </a:xfrm>
        <a:prstGeom prst="roundRect">
          <a:avLst>
            <a:gd name="adj" fmla="val 1667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kern="1200" dirty="0">
              <a:latin typeface="Calibri Light" panose="020F0302020204030204" pitchFamily="34" charset="0"/>
            </a:rPr>
            <a:t>CGU decide sobre casos de potencial conflito</a:t>
          </a:r>
        </a:p>
      </dsp:txBody>
      <dsp:txXfrm>
        <a:off x="3875789" y="2907561"/>
        <a:ext cx="1930967" cy="1097077"/>
      </dsp:txXfrm>
    </dsp:sp>
    <dsp:sp modelId="{4A2235EB-5C43-4717-A098-B1D4994FD94E}">
      <dsp:nvSpPr>
        <dsp:cNvPr id="0" name=""/>
        <dsp:cNvSpPr/>
      </dsp:nvSpPr>
      <dsp:spPr>
        <a:xfrm>
          <a:off x="5882403" y="2905591"/>
          <a:ext cx="2722044" cy="9826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Pode determinar medidas para eliminação ou mitigação do conflito</a:t>
          </a:r>
        </a:p>
      </dsp:txBody>
      <dsp:txXfrm>
        <a:off x="5882403" y="2905591"/>
        <a:ext cx="2722044" cy="982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FD1CD6-AFD0-4467-A580-849B394DC3D8}">
      <dsp:nvSpPr>
        <dsp:cNvPr id="0" name=""/>
        <dsp:cNvSpPr/>
      </dsp:nvSpPr>
      <dsp:spPr>
        <a:xfrm>
          <a:off x="2708035" y="2774470"/>
          <a:ext cx="1784729" cy="1784729"/>
        </a:xfrm>
        <a:prstGeom prst="ellipse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>
              <a:latin typeface="Calibri Light" panose="020F0302020204030204" pitchFamily="34" charset="0"/>
            </a:rPr>
            <a:t>Público x Privado</a:t>
          </a:r>
        </a:p>
      </dsp:txBody>
      <dsp:txXfrm>
        <a:off x="2969403" y="3035838"/>
        <a:ext cx="1261993" cy="1261993"/>
      </dsp:txXfrm>
    </dsp:sp>
    <dsp:sp modelId="{BB0030B6-1C20-49F8-A247-8C2720BFDD15}">
      <dsp:nvSpPr>
        <dsp:cNvPr id="0" name=""/>
        <dsp:cNvSpPr/>
      </dsp:nvSpPr>
      <dsp:spPr>
        <a:xfrm rot="10705222">
          <a:off x="626243" y="3467393"/>
          <a:ext cx="1968008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DD16B7-D47F-4E76-86C7-82AA1748EE2A}">
      <dsp:nvSpPr>
        <dsp:cNvPr id="0" name=""/>
        <dsp:cNvSpPr/>
      </dsp:nvSpPr>
      <dsp:spPr>
        <a:xfrm>
          <a:off x="-333721" y="3249118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Uso de Informação Privilegiada</a:t>
          </a:r>
        </a:p>
      </dsp:txBody>
      <dsp:txXfrm>
        <a:off x="-304448" y="3278391"/>
        <a:ext cx="1862131" cy="940902"/>
      </dsp:txXfrm>
    </dsp:sp>
    <dsp:sp modelId="{57F17869-7B00-4FF9-9BA6-56EB7568283C}">
      <dsp:nvSpPr>
        <dsp:cNvPr id="0" name=""/>
        <dsp:cNvSpPr/>
      </dsp:nvSpPr>
      <dsp:spPr>
        <a:xfrm rot="12516778">
          <a:off x="907244" y="2469510"/>
          <a:ext cx="1929002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385791-21C9-45CC-8626-C8C05E516F80}">
      <dsp:nvSpPr>
        <dsp:cNvPr id="0" name=""/>
        <dsp:cNvSpPr/>
      </dsp:nvSpPr>
      <dsp:spPr>
        <a:xfrm>
          <a:off x="64695" y="1762219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Relação de negócio com PF/PJ que tenha interesse em decisão</a:t>
          </a:r>
        </a:p>
      </dsp:txBody>
      <dsp:txXfrm>
        <a:off x="93968" y="1791492"/>
        <a:ext cx="1862131" cy="940902"/>
      </dsp:txXfrm>
    </dsp:sp>
    <dsp:sp modelId="{3914FF6F-C097-4F43-84BF-D559BE39BF36}">
      <dsp:nvSpPr>
        <dsp:cNvPr id="0" name=""/>
        <dsp:cNvSpPr/>
      </dsp:nvSpPr>
      <dsp:spPr>
        <a:xfrm rot="14088929">
          <a:off x="1385948" y="1739108"/>
          <a:ext cx="2069345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F07E6B-86C4-4F8A-9EA4-557A325BCE09}">
      <dsp:nvSpPr>
        <dsp:cNvPr id="0" name=""/>
        <dsp:cNvSpPr/>
      </dsp:nvSpPr>
      <dsp:spPr>
        <a:xfrm>
          <a:off x="864092" y="648069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Atividade privada incompatível com o cargo</a:t>
          </a:r>
        </a:p>
      </dsp:txBody>
      <dsp:txXfrm>
        <a:off x="893365" y="677342"/>
        <a:ext cx="1862131" cy="940902"/>
      </dsp:txXfrm>
    </dsp:sp>
    <dsp:sp modelId="{7E7B49BF-2632-454A-896A-51760B7C38AD}">
      <dsp:nvSpPr>
        <dsp:cNvPr id="0" name=""/>
        <dsp:cNvSpPr/>
      </dsp:nvSpPr>
      <dsp:spPr>
        <a:xfrm rot="16482605">
          <a:off x="2800961" y="1454152"/>
          <a:ext cx="1921583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37C604-8546-4CB8-A388-1190B6A1820A}">
      <dsp:nvSpPr>
        <dsp:cNvPr id="0" name=""/>
        <dsp:cNvSpPr/>
      </dsp:nvSpPr>
      <dsp:spPr>
        <a:xfrm>
          <a:off x="2880308" y="251205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Atuar como intermediário junto à Administração</a:t>
          </a:r>
        </a:p>
      </dsp:txBody>
      <dsp:txXfrm>
        <a:off x="2909581" y="280478"/>
        <a:ext cx="1862131" cy="940902"/>
      </dsp:txXfrm>
    </dsp:sp>
    <dsp:sp modelId="{BFCE74DD-C265-43C7-BBA7-4E1DFC6461BF}">
      <dsp:nvSpPr>
        <dsp:cNvPr id="0" name=""/>
        <dsp:cNvSpPr/>
      </dsp:nvSpPr>
      <dsp:spPr>
        <a:xfrm rot="18728923">
          <a:off x="3902309" y="1771116"/>
          <a:ext cx="2367481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13A590-5628-4595-947C-D0FCEB720BA4}">
      <dsp:nvSpPr>
        <dsp:cNvPr id="0" name=""/>
        <dsp:cNvSpPr/>
      </dsp:nvSpPr>
      <dsp:spPr>
        <a:xfrm>
          <a:off x="4824534" y="648084"/>
          <a:ext cx="211174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Praticar ato em benefício de PJ (em que participe o servidor ou parente) </a:t>
          </a:r>
        </a:p>
      </dsp:txBody>
      <dsp:txXfrm>
        <a:off x="4853807" y="677357"/>
        <a:ext cx="2053201" cy="940902"/>
      </dsp:txXfrm>
    </dsp:sp>
    <dsp:sp modelId="{0E04881A-F88C-48A8-9130-F5FAEE3E3F98}">
      <dsp:nvSpPr>
        <dsp:cNvPr id="0" name=""/>
        <dsp:cNvSpPr/>
      </dsp:nvSpPr>
      <dsp:spPr>
        <a:xfrm rot="19883222">
          <a:off x="4364553" y="2469510"/>
          <a:ext cx="1929002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6FF01E-607C-46A6-AD61-5FF0CDE936E2}">
      <dsp:nvSpPr>
        <dsp:cNvPr id="0" name=""/>
        <dsp:cNvSpPr/>
      </dsp:nvSpPr>
      <dsp:spPr>
        <a:xfrm>
          <a:off x="5215426" y="1762219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Receber presente de quem tenha interesse em decisão</a:t>
          </a:r>
        </a:p>
      </dsp:txBody>
      <dsp:txXfrm>
        <a:off x="5244699" y="1791492"/>
        <a:ext cx="1862131" cy="940902"/>
      </dsp:txXfrm>
    </dsp:sp>
    <dsp:sp modelId="{BD33D85B-5478-4F8B-A8BD-8087F3B518E2}">
      <dsp:nvSpPr>
        <dsp:cNvPr id="0" name=""/>
        <dsp:cNvSpPr/>
      </dsp:nvSpPr>
      <dsp:spPr>
        <a:xfrm>
          <a:off x="4607242" y="3412511"/>
          <a:ext cx="1966940" cy="508647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0DCA31-9C30-4F47-983F-86655B197E68}">
      <dsp:nvSpPr>
        <dsp:cNvPr id="0" name=""/>
        <dsp:cNvSpPr/>
      </dsp:nvSpPr>
      <dsp:spPr>
        <a:xfrm>
          <a:off x="5613844" y="3167111"/>
          <a:ext cx="1920677" cy="999448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kern="1200" dirty="0">
              <a:solidFill>
                <a:schemeClr val="tx1"/>
              </a:solidFill>
              <a:latin typeface="Calibri Light" panose="020F0302020204030204" pitchFamily="34" charset="0"/>
            </a:rPr>
            <a:t>Prestar serviços a PJ sob regulação do órgão</a:t>
          </a:r>
        </a:p>
      </dsp:txBody>
      <dsp:txXfrm>
        <a:off x="5643117" y="3196384"/>
        <a:ext cx="1862131" cy="9409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148677"/>
          <a:ext cx="7830000" cy="154440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/>
            <a:t>Exercer atividade</a:t>
          </a:r>
          <a:r>
            <a:rPr lang="pt-BR" sz="2400" kern="1200" dirty="0"/>
            <a:t> que implique a prestação de serviços ou a manutenção de relação de negócio com pessoa física ou jurídica que </a:t>
          </a:r>
          <a:r>
            <a:rPr lang="pt-BR" sz="2400" b="1" kern="1200" dirty="0"/>
            <a:t>tenha interesse</a:t>
          </a:r>
          <a:r>
            <a:rPr lang="pt-BR" sz="2400" kern="1200" dirty="0"/>
            <a:t> em decisão do </a:t>
          </a:r>
          <a:r>
            <a:rPr lang="pt-BR" sz="2400" b="1" kern="1200" dirty="0"/>
            <a:t>agente público</a:t>
          </a:r>
          <a:r>
            <a:rPr lang="pt-BR" sz="2400" kern="1200" dirty="0"/>
            <a:t> ou de </a:t>
          </a:r>
          <a:r>
            <a:rPr lang="pt-BR" sz="2400" b="1" kern="1200" dirty="0"/>
            <a:t>colegiado</a:t>
          </a:r>
          <a:r>
            <a:rPr lang="pt-BR" sz="2400" kern="1200" dirty="0"/>
            <a:t> do qual este participe.</a:t>
          </a:r>
        </a:p>
      </dsp:txBody>
      <dsp:txXfrm>
        <a:off x="0" y="148677"/>
        <a:ext cx="7830000" cy="1544400"/>
      </dsp:txXfrm>
    </dsp:sp>
    <dsp:sp modelId="{3F1CFABF-878B-40E2-AC55-731A2E5E3FBE}">
      <dsp:nvSpPr>
        <dsp:cNvPr id="0" name=""/>
        <dsp:cNvSpPr/>
      </dsp:nvSpPr>
      <dsp:spPr>
        <a:xfrm>
          <a:off x="0" y="1545588"/>
          <a:ext cx="783000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900" kern="1200" dirty="0"/>
        </a:p>
      </dsp:txBody>
      <dsp:txXfrm>
        <a:off x="0" y="1545588"/>
        <a:ext cx="7830000" cy="39744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644"/>
          <a:ext cx="7830000" cy="1482563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Exercer, direta ou indiretamente, atividade que em razão da sua natureza </a:t>
          </a:r>
          <a:r>
            <a:rPr lang="pt-BR" sz="2400" b="1" kern="1200" dirty="0"/>
            <a:t>seja incompatível com as atribuições do cargo </a:t>
          </a:r>
          <a:r>
            <a:rPr lang="pt-BR" sz="2400" kern="1200" dirty="0"/>
            <a:t>ou emprego, considerando-se como tal, inclusive, a atividade desenvolvida em áreas ou matérias correlatas.</a:t>
          </a:r>
        </a:p>
      </dsp:txBody>
      <dsp:txXfrm>
        <a:off x="0" y="644"/>
        <a:ext cx="7830000" cy="1482563"/>
      </dsp:txXfrm>
    </dsp:sp>
    <dsp:sp modelId="{3F1CFABF-878B-40E2-AC55-731A2E5E3FBE}">
      <dsp:nvSpPr>
        <dsp:cNvPr id="0" name=""/>
        <dsp:cNvSpPr/>
      </dsp:nvSpPr>
      <dsp:spPr>
        <a:xfrm>
          <a:off x="0" y="1483208"/>
          <a:ext cx="7830000" cy="794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483208"/>
        <a:ext cx="7830000" cy="7948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75549"/>
          <a:ext cx="7830000" cy="1703812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Atuar, ainda que informalmente, como </a:t>
          </a:r>
          <a:r>
            <a:rPr lang="pt-BR" sz="2400" b="1" i="0" kern="1200" dirty="0"/>
            <a:t>procurador</a:t>
          </a:r>
          <a:r>
            <a:rPr lang="pt-BR" sz="2400" b="0" i="0" kern="1200" dirty="0"/>
            <a:t>, </a:t>
          </a:r>
          <a:r>
            <a:rPr lang="pt-BR" sz="2400" b="1" i="0" kern="1200" dirty="0"/>
            <a:t>consultor</a:t>
          </a:r>
          <a:r>
            <a:rPr lang="pt-BR" sz="2400" b="0" i="0" kern="1200" dirty="0"/>
            <a:t>, </a:t>
          </a:r>
          <a:r>
            <a:rPr lang="pt-BR" sz="2400" b="1" i="0" kern="1200" dirty="0"/>
            <a:t>assessor</a:t>
          </a:r>
          <a:r>
            <a:rPr lang="pt-BR" sz="2400" b="0" i="0" kern="1200" dirty="0"/>
            <a:t> ou </a:t>
          </a:r>
          <a:r>
            <a:rPr lang="pt-BR" sz="2400" b="1" i="0" kern="1200" dirty="0"/>
            <a:t>intermediário de interesses privados</a:t>
          </a:r>
          <a:r>
            <a:rPr lang="pt-BR" sz="2400" b="0" i="0" kern="1200" dirty="0"/>
            <a:t> nos órgãos ou entidades da administração pública direta ou indireta de qualquer dos Poderes da União, dos Estados, do Distrito Federal e dos Municípios.</a:t>
          </a:r>
          <a:endParaRPr lang="pt-BR" sz="2400" kern="1200" dirty="0"/>
        </a:p>
      </dsp:txBody>
      <dsp:txXfrm>
        <a:off x="0" y="75549"/>
        <a:ext cx="7830000" cy="1703812"/>
      </dsp:txXfrm>
    </dsp:sp>
    <dsp:sp modelId="{3F1CFABF-878B-40E2-AC55-731A2E5E3FBE}">
      <dsp:nvSpPr>
        <dsp:cNvPr id="0" name=""/>
        <dsp:cNvSpPr/>
      </dsp:nvSpPr>
      <dsp:spPr>
        <a:xfrm>
          <a:off x="0" y="1703906"/>
          <a:ext cx="7830000" cy="75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703906"/>
        <a:ext cx="7830000" cy="753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515"/>
          <a:ext cx="7830000" cy="184092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0" i="0" kern="1200" dirty="0"/>
            <a:t>Praticar ato em benefício de </a:t>
          </a:r>
          <a:r>
            <a:rPr lang="pt-BR" sz="2400" b="1" i="0" kern="1200" dirty="0"/>
            <a:t>interesse de pessoa jurídica</a:t>
          </a:r>
          <a:r>
            <a:rPr lang="pt-BR" sz="2400" b="0" i="0" kern="1200" dirty="0"/>
            <a:t> de que participe o </a:t>
          </a:r>
          <a:r>
            <a:rPr lang="pt-BR" sz="2400" b="1" i="0" kern="1200" dirty="0"/>
            <a:t>agente público</a:t>
          </a:r>
          <a:r>
            <a:rPr lang="pt-BR" sz="2400" b="0" i="0" kern="1200" dirty="0"/>
            <a:t>, </a:t>
          </a:r>
          <a:r>
            <a:rPr lang="pt-BR" sz="2400" b="1" i="0" kern="1200" dirty="0"/>
            <a:t>seu cônjuge</a:t>
          </a:r>
          <a:r>
            <a:rPr lang="pt-BR" sz="2400" b="0" i="0" kern="1200" dirty="0"/>
            <a:t>, </a:t>
          </a:r>
          <a:r>
            <a:rPr lang="pt-BR" sz="2400" b="1" i="0" kern="1200" dirty="0"/>
            <a:t>companheiro</a:t>
          </a:r>
          <a:r>
            <a:rPr lang="pt-BR" sz="2400" b="0" i="0" kern="1200" dirty="0"/>
            <a:t> ou </a:t>
          </a:r>
          <a:r>
            <a:rPr lang="pt-BR" sz="2400" b="1" i="0" kern="1200" dirty="0"/>
            <a:t>parentes</a:t>
          </a:r>
          <a:r>
            <a:rPr lang="pt-BR" sz="2400" b="0" i="0" kern="1200" dirty="0"/>
            <a:t>, consanguíneos ou afins, em linha reta ou colateral, até o terceiro grau, e que possa ser por ele beneficiada ou influir em seus atos de gestão.</a:t>
          </a:r>
          <a:endParaRPr lang="pt-BR" sz="2400" kern="1200" dirty="0"/>
        </a:p>
      </dsp:txBody>
      <dsp:txXfrm>
        <a:off x="0" y="515"/>
        <a:ext cx="7830000" cy="1840921"/>
      </dsp:txXfrm>
    </dsp:sp>
    <dsp:sp modelId="{3F1CFABF-878B-40E2-AC55-731A2E5E3FBE}">
      <dsp:nvSpPr>
        <dsp:cNvPr id="0" name=""/>
        <dsp:cNvSpPr/>
      </dsp:nvSpPr>
      <dsp:spPr>
        <a:xfrm>
          <a:off x="0" y="1841437"/>
          <a:ext cx="7830000" cy="814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6350" rIns="35560" bIns="6350" numCol="1" spcCol="1270" anchor="t" anchorCtr="0">
          <a:noAutofit/>
        </a:bodyPr>
        <a:lstStyle/>
        <a:p>
          <a:pPr marL="57150" lvl="1" indent="-57150" algn="l" defTabSz="177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400" kern="1200" dirty="0"/>
        </a:p>
      </dsp:txBody>
      <dsp:txXfrm>
        <a:off x="0" y="1841437"/>
        <a:ext cx="7830000" cy="814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92757"/>
          <a:ext cx="7830000" cy="138635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500" b="1" i="0" kern="1200" dirty="0"/>
            <a:t>Receber presente</a:t>
          </a:r>
          <a:r>
            <a:rPr lang="pt-BR" sz="2500" b="0" i="0" kern="1200" dirty="0"/>
            <a:t> de quem tenha interesse em decisão do agente público ou de colegiado do qual este participe </a:t>
          </a:r>
          <a:r>
            <a:rPr lang="pt-BR" sz="2500" b="1" i="0" kern="1200" dirty="0"/>
            <a:t>fora dos limites e condições estabelecidos em regulamento</a:t>
          </a:r>
          <a:r>
            <a:rPr lang="pt-BR" sz="2500" b="0" i="0" kern="1200" dirty="0"/>
            <a:t>.</a:t>
          </a:r>
          <a:endParaRPr lang="pt-BR" sz="2500" kern="1200" dirty="0"/>
        </a:p>
      </dsp:txBody>
      <dsp:txXfrm>
        <a:off x="0" y="92757"/>
        <a:ext cx="7830000" cy="1386351"/>
      </dsp:txXfrm>
    </dsp:sp>
    <dsp:sp modelId="{3F1CFABF-878B-40E2-AC55-731A2E5E3FBE}">
      <dsp:nvSpPr>
        <dsp:cNvPr id="0" name=""/>
        <dsp:cNvSpPr/>
      </dsp:nvSpPr>
      <dsp:spPr>
        <a:xfrm>
          <a:off x="0" y="1390648"/>
          <a:ext cx="7830000" cy="9604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31750" rIns="177800" bIns="3175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/>
        </a:p>
      </dsp:txBody>
      <dsp:txXfrm>
        <a:off x="0" y="1390648"/>
        <a:ext cx="7830000" cy="96048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6D5BE-FA1B-4935-877C-CB0DEAA183C4}">
      <dsp:nvSpPr>
        <dsp:cNvPr id="0" name=""/>
        <dsp:cNvSpPr/>
      </dsp:nvSpPr>
      <dsp:spPr>
        <a:xfrm>
          <a:off x="0" y="149400"/>
          <a:ext cx="7830000" cy="1207440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0" kern="1200" dirty="0"/>
            <a:t>Prestar serviços</a:t>
          </a:r>
          <a:r>
            <a:rPr lang="pt-BR" sz="2400" b="0" i="0" kern="1200" dirty="0"/>
            <a:t>, ainda que eventuais, a empresa cuja atividade seja </a:t>
          </a:r>
          <a:r>
            <a:rPr lang="pt-BR" sz="2400" b="1" i="0" kern="1200" dirty="0"/>
            <a:t>controlada</a:t>
          </a:r>
          <a:r>
            <a:rPr lang="pt-BR" sz="2400" b="0" i="0" kern="1200" dirty="0"/>
            <a:t>, </a:t>
          </a:r>
          <a:r>
            <a:rPr lang="pt-BR" sz="2400" b="1" i="0" kern="1200" dirty="0"/>
            <a:t>fiscalizada</a:t>
          </a:r>
          <a:r>
            <a:rPr lang="pt-BR" sz="2400" b="0" i="0" kern="1200" dirty="0"/>
            <a:t> ou </a:t>
          </a:r>
          <a:r>
            <a:rPr lang="pt-BR" sz="2400" b="1" i="0" kern="1200" dirty="0"/>
            <a:t>regulada</a:t>
          </a:r>
          <a:r>
            <a:rPr lang="pt-BR" sz="2400" b="0" i="0" kern="1200" dirty="0"/>
            <a:t> pelo ente ao qual o </a:t>
          </a:r>
          <a:r>
            <a:rPr lang="pt-BR" sz="2400" b="1" i="0" kern="1200" dirty="0"/>
            <a:t>agente público está vinculado</a:t>
          </a:r>
          <a:r>
            <a:rPr lang="pt-BR" sz="2400" b="0" i="0" kern="1200" dirty="0"/>
            <a:t>.</a:t>
          </a:r>
          <a:endParaRPr lang="pt-BR" sz="2400" kern="1200" dirty="0"/>
        </a:p>
      </dsp:txBody>
      <dsp:txXfrm>
        <a:off x="0" y="149400"/>
        <a:ext cx="7830000" cy="1207440"/>
      </dsp:txXfrm>
    </dsp:sp>
    <dsp:sp modelId="{3F1CFABF-878B-40E2-AC55-731A2E5E3FBE}">
      <dsp:nvSpPr>
        <dsp:cNvPr id="0" name=""/>
        <dsp:cNvSpPr/>
      </dsp:nvSpPr>
      <dsp:spPr>
        <a:xfrm>
          <a:off x="0" y="1209368"/>
          <a:ext cx="7830000" cy="712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8603" tIns="54610" rIns="305816" bIns="54610" numCol="1" spcCol="1270" anchor="t" anchorCtr="0">
          <a:noAutofit/>
        </a:bodyPr>
        <a:lstStyle/>
        <a:p>
          <a:pPr marL="285750" lvl="1" indent="-285750" algn="l" defTabSz="1511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3400" kern="1200" dirty="0"/>
        </a:p>
      </dsp:txBody>
      <dsp:txXfrm>
        <a:off x="0" y="1209368"/>
        <a:ext cx="7830000" cy="71208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F1522-6C67-4571-9FFA-019BE6A838B8}">
      <dsp:nvSpPr>
        <dsp:cNvPr id="0" name=""/>
        <dsp:cNvSpPr/>
      </dsp:nvSpPr>
      <dsp:spPr>
        <a:xfrm rot="16200000">
          <a:off x="478" y="488150"/>
          <a:ext cx="2523936" cy="1738916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8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Público</a:t>
          </a:r>
        </a:p>
      </dsp:txBody>
      <dsp:txXfrm rot="5400000">
        <a:off x="392988" y="726624"/>
        <a:ext cx="1434606" cy="1261968"/>
      </dsp:txXfrm>
    </dsp:sp>
    <dsp:sp modelId="{365226B1-4AF2-440C-A922-8EA538697CE5}">
      <dsp:nvSpPr>
        <dsp:cNvPr id="0" name=""/>
        <dsp:cNvSpPr/>
      </dsp:nvSpPr>
      <dsp:spPr>
        <a:xfrm rot="5400000">
          <a:off x="2660160" y="459819"/>
          <a:ext cx="2523936" cy="179557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shade val="80000"/>
                <a:hueOff val="349283"/>
                <a:satOff val="-6256"/>
                <a:lumOff val="2658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shade val="80000"/>
                <a:hueOff val="349283"/>
                <a:satOff val="-6256"/>
                <a:lumOff val="2658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shade val="80000"/>
                <a:hueOff val="349283"/>
                <a:satOff val="-6256"/>
                <a:lumOff val="2658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Interesse Privado</a:t>
          </a:r>
        </a:p>
      </dsp:txBody>
      <dsp:txXfrm rot="-5400000">
        <a:off x="3338565" y="726624"/>
        <a:ext cx="1481353" cy="12619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DCA6E4-8C83-4F81-B5DA-647077DBB923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B8CA36-90B1-4EF1-A71E-22FBCE17147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52907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3747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95B3D0-BAD4-404C-9295-8ABE4EC63137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980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719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168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6132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3256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C8114-4770-44B2-8D8E-75409F1C3A22}" type="slidenum">
              <a:rPr lang="pt-BR" smtClean="0"/>
              <a:t>34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484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"/>
            <a:ext cx="12193922" cy="6856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7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7007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4977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79E85-7A3B-4CF0-A68F-D8EDCD152724}" type="datetime1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‹nº›</a:t>
            </a:fld>
            <a:endParaRPr lang="pt-BR"/>
          </a:p>
        </p:txBody>
      </p:sp>
      <p:cxnSp>
        <p:nvCxnSpPr>
          <p:cNvPr id="7" name="Conector reto 6"/>
          <p:cNvCxnSpPr/>
          <p:nvPr userDrawn="1"/>
        </p:nvCxnSpPr>
        <p:spPr>
          <a:xfrm>
            <a:off x="98795" y="93104"/>
            <a:ext cx="0" cy="666936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 userDrawn="1"/>
        </p:nvCxnSpPr>
        <p:spPr>
          <a:xfrm>
            <a:off x="90987" y="81888"/>
            <a:ext cx="763217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 userDrawn="1"/>
        </p:nvCxnSpPr>
        <p:spPr>
          <a:xfrm>
            <a:off x="90987" y="6788424"/>
            <a:ext cx="1195265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 userDrawn="1"/>
        </p:nvCxnSpPr>
        <p:spPr>
          <a:xfrm>
            <a:off x="12061835" y="552448"/>
            <a:ext cx="0" cy="623731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158" y="163139"/>
            <a:ext cx="4271797" cy="55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525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842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9600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8234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8667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5867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17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1542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4238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7C14E-9AA3-40E0-BA2F-8ABEB8D63F17}" type="datetimeFigureOut">
              <a:rPr lang="pt-BR" smtClean="0"/>
              <a:t>24/06/2019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D7870-3E1E-46D6-B2B9-1C7C4867D3D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9718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gu.gov.br/sobre/dados-abertos/arquivos/seci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etica.planalto.gov.br/sistema-de-gestao-da-etica/precedentes-da-comissao-de-etica-public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seci.cgu.gov.br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gu.gov.br/assuntos/etica-e-integridade/conflito-de-interesses" TargetMode="External"/><Relationship Id="rId2" Type="http://schemas.openxmlformats.org/officeDocument/2006/relationships/hyperlink" Target="mailto:conflitodeinteresses@cgu.gov.br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689EEA-C8A5-4447-A621-C9171A765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114764"/>
            <a:ext cx="10515600" cy="1133475"/>
          </a:xfrm>
        </p:spPr>
        <p:txBody>
          <a:bodyPr>
            <a:normAutofit fontScale="90000"/>
          </a:bodyPr>
          <a:lstStyle/>
          <a:p>
            <a:r>
              <a:rPr lang="pt-BR" dirty="0"/>
              <a:t>Prevenção de conflito de interesses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A1E661-5C61-4764-A177-BB08F3587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378862"/>
            <a:ext cx="10515600" cy="558799"/>
          </a:xfrm>
        </p:spPr>
        <p:txBody>
          <a:bodyPr/>
          <a:lstStyle/>
          <a:p>
            <a:r>
              <a:rPr lang="pt-BR" b="1" dirty="0"/>
              <a:t>Principais aspectos - </a:t>
            </a:r>
            <a:r>
              <a:rPr lang="pt-BR" b="1" dirty="0">
                <a:cs typeface="Arial" panose="020B0604020202020204" pitchFamily="34" charset="0"/>
              </a:rPr>
              <a:t>Lei nº 12.813/2013</a:t>
            </a:r>
            <a:endParaRPr lang="pt-BR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A4C885A-2C0D-4A07-B5AE-0AE7E82FDCA8}"/>
              </a:ext>
            </a:extLst>
          </p:cNvPr>
          <p:cNvSpPr txBox="1"/>
          <p:nvPr/>
        </p:nvSpPr>
        <p:spPr>
          <a:xfrm>
            <a:off x="5232186" y="5175250"/>
            <a:ext cx="61152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t-BR" sz="1600" b="1" dirty="0"/>
              <a:t>Leonino Gomes Rocha</a:t>
            </a:r>
          </a:p>
          <a:p>
            <a:pPr algn="r"/>
            <a:r>
              <a:rPr lang="pt-BR" sz="1600" i="1" dirty="0"/>
              <a:t>Auditor Federal de Finanças e Controle</a:t>
            </a:r>
          </a:p>
          <a:p>
            <a:pPr algn="r"/>
            <a:r>
              <a:rPr lang="pt-BR" sz="1600" i="1" dirty="0"/>
              <a:t>Coordenador do Núcleo de Ações de Ouvidoria e Prevenção - NAOP/CE</a:t>
            </a:r>
          </a:p>
        </p:txBody>
      </p:sp>
    </p:spTree>
    <p:extLst>
      <p:ext uri="{BB962C8B-B14F-4D97-AF65-F5344CB8AC3E}">
        <p14:creationId xmlns:p14="http://schemas.microsoft.com/office/powerpoint/2010/main" val="9508086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10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51584" y="1340768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Conceito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204864"/>
            <a:ext cx="756084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400" b="1" dirty="0"/>
              <a:t>Informação privilegiada</a:t>
            </a:r>
            <a:r>
              <a:rPr lang="pt-BR" sz="2400" dirty="0"/>
              <a:t>: a que diz respeito a assuntos </a:t>
            </a:r>
            <a:r>
              <a:rPr lang="pt-BR" sz="2400" b="1" dirty="0"/>
              <a:t>sigilosos</a:t>
            </a:r>
            <a:r>
              <a:rPr lang="pt-BR" sz="2400" dirty="0"/>
              <a:t> ou aquela </a:t>
            </a:r>
            <a:r>
              <a:rPr lang="pt-BR" sz="2400" b="1" dirty="0"/>
              <a:t>relevante ao processo de decisão</a:t>
            </a:r>
            <a:r>
              <a:rPr lang="pt-BR" sz="2400" dirty="0"/>
              <a:t> no âmbito do Poder Executivo federal que tenha repercussão econômica ou financeira e que não seja de amplo conhecimento público.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86895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11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659219" y="945392"/>
            <a:ext cx="1069458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Interesse Público e Interesse Privado</a:t>
            </a:r>
          </a:p>
          <a:p>
            <a:endParaRPr lang="pt-BR" sz="2000" b="1" dirty="0"/>
          </a:p>
          <a:p>
            <a:endParaRPr lang="pt-BR" sz="4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O agente público toma </a:t>
            </a:r>
            <a:r>
              <a:rPr lang="pt-BR" sz="2000" b="1" dirty="0"/>
              <a:t>decisões</a:t>
            </a:r>
            <a:r>
              <a:rPr lang="pt-BR" sz="2000" dirty="0"/>
              <a:t> e </a:t>
            </a:r>
            <a:r>
              <a:rPr lang="pt-BR" sz="2000" b="1" dirty="0"/>
              <a:t>age</a:t>
            </a:r>
            <a:r>
              <a:rPr lang="pt-BR" sz="2000" dirty="0"/>
              <a:t> em nome do </a:t>
            </a:r>
            <a:r>
              <a:rPr lang="pt-BR" sz="2000" b="1" dirty="0"/>
              <a:t>Estado</a:t>
            </a:r>
            <a:r>
              <a:rPr lang="pt-BR" sz="2000" dirty="0"/>
              <a:t>, sendo também um </a:t>
            </a:r>
            <a:r>
              <a:rPr lang="pt-BR" sz="2000" b="1" dirty="0"/>
              <a:t>cidadão</a:t>
            </a:r>
            <a:r>
              <a:rPr lang="pt-BR" sz="2000" dirty="0"/>
              <a:t> com direitos e interesses privados;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Os dois papéis devem </a:t>
            </a:r>
            <a:r>
              <a:rPr lang="pt-BR" sz="2000" b="1" dirty="0">
                <a:solidFill>
                  <a:srgbClr val="FF0000"/>
                </a:solidFill>
              </a:rPr>
              <a:t>coexistir no exercício </a:t>
            </a:r>
            <a:r>
              <a:rPr lang="pt-BR" sz="2000" dirty="0"/>
              <a:t>da</a:t>
            </a:r>
            <a:r>
              <a:rPr lang="pt-BR" sz="2000" b="1" dirty="0"/>
              <a:t> </a:t>
            </a:r>
            <a:r>
              <a:rPr lang="pt-BR" sz="2000" dirty="0"/>
              <a:t>função pública, sem possibilitar conflito de interesses;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Há, portanto, uma </a:t>
            </a:r>
            <a:r>
              <a:rPr lang="pt-BR" sz="2000" b="1" dirty="0"/>
              <a:t>confiança</a:t>
            </a:r>
            <a:r>
              <a:rPr lang="pt-BR" sz="2000" dirty="0"/>
              <a:t> do Estado</a:t>
            </a:r>
            <a:r>
              <a:rPr lang="pt-BR" sz="2000" b="1" dirty="0"/>
              <a:t> </a:t>
            </a:r>
            <a:r>
              <a:rPr lang="pt-BR" sz="2000" dirty="0"/>
              <a:t>em relação aos agentes públicos;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A situação de conflito de interesses leva a um </a:t>
            </a:r>
            <a:r>
              <a:rPr lang="pt-BR" sz="2000" b="1" dirty="0"/>
              <a:t>risco de ruptura dessa confiança</a:t>
            </a:r>
            <a:r>
              <a:rPr lang="pt-BR" sz="2000" dirty="0"/>
              <a:t>, influenciando  </a:t>
            </a:r>
            <a:r>
              <a:rPr lang="pt-BR" sz="2000" b="1" dirty="0"/>
              <a:t>negativamente </a:t>
            </a:r>
            <a:r>
              <a:rPr lang="pt-BR" sz="2000" dirty="0"/>
              <a:t>o desempenho </a:t>
            </a:r>
            <a:r>
              <a:rPr lang="pt-BR" sz="2000" b="1" dirty="0"/>
              <a:t>da função pública</a:t>
            </a:r>
            <a:r>
              <a:rPr lang="pt-BR" sz="2000" dirty="0"/>
              <a:t> ou </a:t>
            </a:r>
            <a:r>
              <a:rPr lang="pt-BR" sz="2000" b="1" dirty="0"/>
              <a:t>comprometendo o interesse coletivo</a:t>
            </a:r>
            <a:r>
              <a:rPr lang="pt-BR" sz="2000" dirty="0"/>
              <a:t>;</a:t>
            </a:r>
          </a:p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Essa situação pode levar à prática de atos de </a:t>
            </a:r>
            <a:r>
              <a:rPr lang="pt-BR" sz="2000" b="1" dirty="0"/>
              <a:t>corrupção!!</a:t>
            </a:r>
            <a:endParaRPr lang="pt-BR" sz="2000" dirty="0">
              <a:solidFill>
                <a:srgbClr val="FF0000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val="279568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12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9536" y="1081136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Dúvida do agente público</a:t>
            </a:r>
            <a:endParaRPr lang="pt-BR" sz="2800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529" y="1951910"/>
            <a:ext cx="3882271" cy="2917250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5519936" y="2092283"/>
            <a:ext cx="4690864" cy="792088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SISTEMA DE </a:t>
            </a:r>
            <a:r>
              <a:rPr lang="pt-BR" sz="2400" b="1" u="sng" dirty="0">
                <a:solidFill>
                  <a:schemeClr val="bg1"/>
                </a:solidFill>
              </a:rPr>
              <a:t>PREVENÇÃO</a:t>
            </a:r>
            <a:r>
              <a:rPr lang="pt-BR" sz="2400" b="1" dirty="0"/>
              <a:t> DE CONFLITOS DE INTERESSES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7581539" y="3366879"/>
            <a:ext cx="541040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804887" y="4451482"/>
            <a:ext cx="4104456" cy="1764994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/>
              <a:t>Auxiliar os agentes públicos a permanecerem </a:t>
            </a:r>
            <a:r>
              <a:rPr lang="pt-BR" sz="2400" b="1" u="sng" dirty="0"/>
              <a:t>fora do alcance </a:t>
            </a:r>
            <a:r>
              <a:rPr lang="pt-BR" sz="2400" b="1" dirty="0"/>
              <a:t>das práticas de conflito de interesses. </a:t>
            </a:r>
          </a:p>
        </p:txBody>
      </p:sp>
    </p:spTree>
    <p:extLst>
      <p:ext uri="{BB962C8B-B14F-4D97-AF65-F5344CB8AC3E}">
        <p14:creationId xmlns:p14="http://schemas.microsoft.com/office/powerpoint/2010/main" val="14635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13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1919536" y="1146420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Diferença entre consulta e denúncia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97858" y="4005714"/>
            <a:ext cx="96012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algn="just"/>
            <a:r>
              <a:rPr lang="pt-BR" sz="2400" dirty="0"/>
              <a:t>O SeCI é um instrumento de </a:t>
            </a:r>
            <a:r>
              <a:rPr lang="pt-BR" sz="2400" b="1" dirty="0"/>
              <a:t>prevenção de conflito de interesses</a:t>
            </a:r>
            <a:r>
              <a:rPr lang="pt-BR" sz="2400" dirty="0"/>
              <a:t> posto à disposição do agente público de </a:t>
            </a:r>
            <a:r>
              <a:rPr lang="pt-BR" sz="2400" b="1" dirty="0"/>
              <a:t>boa-fé</a:t>
            </a:r>
            <a:r>
              <a:rPr lang="pt-BR" sz="2400" dirty="0"/>
              <a:t> pela Administração. </a:t>
            </a:r>
          </a:p>
          <a:p>
            <a:pPr algn="just"/>
            <a:endParaRPr lang="pt-BR" sz="2400" b="1" dirty="0"/>
          </a:p>
          <a:p>
            <a:pPr algn="just"/>
            <a:r>
              <a:rPr lang="pt-BR" sz="2400" b="1" dirty="0"/>
              <a:t>Não é um canal de denúncia, muito menos de autodenúncia!!!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801" y="1962809"/>
            <a:ext cx="3429737" cy="202666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94199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47529" y="954696"/>
            <a:ext cx="8532441" cy="864096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Política de Conflito de Interesses no Governo Federal</a:t>
            </a:r>
            <a:endParaRPr lang="pt-BR" sz="2400" b="1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103" y="2276872"/>
            <a:ext cx="7487291" cy="280831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792E9C6-648E-4122-A85B-F429CB8DFCFC}"/>
              </a:ext>
            </a:extLst>
          </p:cNvPr>
          <p:cNvSpPr txBox="1"/>
          <p:nvPr/>
        </p:nvSpPr>
        <p:spPr>
          <a:xfrm>
            <a:off x="550986" y="5509847"/>
            <a:ext cx="11418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Dados Abertos - Precedentes de Conflito de Interesses da CGU (745 análises) - </a:t>
            </a:r>
            <a:r>
              <a:rPr lang="pt-BR" dirty="0">
                <a:hlinkClick r:id="rId3"/>
              </a:rPr>
              <a:t>http://cgu.gov.br/sobre/dados-abertos/arquivos/seci</a:t>
            </a:r>
            <a:endParaRPr lang="pt-BR" dirty="0"/>
          </a:p>
          <a:p>
            <a:r>
              <a:rPr lang="pt-BR" b="1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Precedentes da Comissão de Ética Pública - Presidência da República -</a:t>
            </a:r>
            <a:r>
              <a:rPr lang="pt-BR" dirty="0">
                <a:hlinkClick r:id="rId4"/>
              </a:rPr>
              <a:t> http://etica.planalto.gov.br/sistema-de-gestao-da-etica/precedentes-da-comissao-de-etica-publica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78502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E0983CBD-70F5-4643-8B19-19F77C8B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0000"/>
            <a:ext cx="10515600" cy="522000"/>
          </a:xfrm>
        </p:spPr>
        <p:txBody>
          <a:bodyPr>
            <a:noAutofit/>
          </a:bodyPr>
          <a:lstStyle/>
          <a:p>
            <a:pPr algn="ctr"/>
            <a:r>
              <a:rPr lang="pt-BR" sz="3600" b="1" dirty="0">
                <a:latin typeface="+mn-lt"/>
              </a:rPr>
              <a:t>Marco normativo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A8850814-BB11-49EC-A217-1F7CE3694B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6121760"/>
              </p:ext>
            </p:extLst>
          </p:nvPr>
        </p:nvGraphicFramePr>
        <p:xfrm>
          <a:off x="838200" y="180000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39927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16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3935761" y="2470328"/>
            <a:ext cx="3922145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  <a:spcBef>
                <a:spcPct val="0"/>
              </a:spcBef>
            </a:pPr>
            <a:r>
              <a:rPr lang="pt-BR" altLang="pt-BR" sz="2000" dirty="0">
                <a:solidFill>
                  <a:prstClr val="black"/>
                </a:solidFill>
              </a:rPr>
              <a:t>Edição</a:t>
            </a:r>
            <a:r>
              <a:rPr lang="pt-BR" altLang="pt-BR" sz="2000" b="1" dirty="0">
                <a:solidFill>
                  <a:prstClr val="black"/>
                </a:solidFill>
              </a:rPr>
              <a:t> </a:t>
            </a:r>
            <a:r>
              <a:rPr lang="pt-BR" altLang="pt-BR" sz="2000" dirty="0">
                <a:solidFill>
                  <a:prstClr val="black"/>
                </a:solidFill>
              </a:rPr>
              <a:t>de </a:t>
            </a:r>
            <a:r>
              <a:rPr lang="pt-BR" altLang="pt-BR" sz="2000" b="1" dirty="0">
                <a:solidFill>
                  <a:srgbClr val="C00000"/>
                </a:solidFill>
              </a:rPr>
              <a:t>normas, procedimentos e mecanismos </a:t>
            </a:r>
            <a:r>
              <a:rPr lang="pt-BR" altLang="pt-BR" sz="2000" dirty="0">
                <a:solidFill>
                  <a:prstClr val="black"/>
                </a:solidFill>
              </a:rPr>
              <a:t>para prevenir ou impedir eventual conflito de interesses;</a:t>
            </a:r>
          </a:p>
          <a:p>
            <a:pPr>
              <a:spcBef>
                <a:spcPct val="0"/>
              </a:spcBef>
            </a:pPr>
            <a:endParaRPr lang="pt-BR" altLang="pt-BR" sz="1000" b="1" dirty="0">
              <a:solidFill>
                <a:prstClr val="black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2123743" y="4195056"/>
            <a:ext cx="8532441" cy="175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rgbClr val="C00000"/>
                </a:solidFill>
              </a:rPr>
              <a:t>Orientação</a:t>
            </a:r>
            <a:r>
              <a:rPr lang="pt-BR" altLang="pt-BR" sz="2000" dirty="0">
                <a:solidFill>
                  <a:srgbClr val="C00000"/>
                </a:solidFill>
              </a:rPr>
              <a:t> </a:t>
            </a:r>
            <a:r>
              <a:rPr lang="pt-BR" altLang="pt-BR" sz="2000" dirty="0">
                <a:solidFill>
                  <a:prstClr val="black"/>
                </a:solidFill>
              </a:rPr>
              <a:t>sobre dúvidas e controvérsias acerca da interpretação das normas;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pt-BR" altLang="pt-BR" sz="2000" b="1" dirty="0">
              <a:solidFill>
                <a:prstClr val="black"/>
              </a:solidFill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rgbClr val="C00000"/>
                </a:solidFill>
              </a:rPr>
              <a:t>Manifestação nas consultas </a:t>
            </a:r>
            <a:r>
              <a:rPr lang="pt-BR" altLang="pt-BR" sz="2000" dirty="0">
                <a:solidFill>
                  <a:prstClr val="black"/>
                </a:solidFill>
              </a:rPr>
              <a:t>dos servidores e empregados públicos;</a:t>
            </a:r>
          </a:p>
          <a:p>
            <a:pPr>
              <a:lnSpc>
                <a:spcPts val="2600"/>
              </a:lnSpc>
              <a:spcBef>
                <a:spcPct val="0"/>
              </a:spcBef>
            </a:pPr>
            <a:endParaRPr lang="pt-BR" altLang="pt-BR" sz="2000" dirty="0">
              <a:solidFill>
                <a:prstClr val="black"/>
              </a:solidFill>
            </a:endParaRPr>
          </a:p>
          <a:p>
            <a:pPr>
              <a:lnSpc>
                <a:spcPts val="2600"/>
              </a:lnSpc>
              <a:spcBef>
                <a:spcPct val="0"/>
              </a:spcBef>
            </a:pPr>
            <a:r>
              <a:rPr lang="pt-BR" altLang="pt-BR" sz="2000" b="1" dirty="0">
                <a:solidFill>
                  <a:srgbClr val="C00000"/>
                </a:solidFill>
              </a:rPr>
              <a:t>Autorização</a:t>
            </a:r>
            <a:r>
              <a:rPr lang="pt-BR" altLang="pt-BR" sz="2000" dirty="0">
                <a:solidFill>
                  <a:srgbClr val="C00000"/>
                </a:solidFill>
              </a:rPr>
              <a:t> </a:t>
            </a:r>
            <a:r>
              <a:rPr lang="pt-BR" altLang="pt-BR" sz="2000" dirty="0">
                <a:solidFill>
                  <a:prstClr val="black">
                    <a:lumMod val="95000"/>
                    <a:lumOff val="5000"/>
                  </a:prstClr>
                </a:solidFill>
              </a:rPr>
              <a:t>para o exercício de atividade privada.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1813815" y="1116924"/>
            <a:ext cx="8532441" cy="10758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Secretaria de Transparência e Prevenção da Corrupção (STPC) da CGU: </a:t>
            </a:r>
          </a:p>
          <a:p>
            <a:pPr algn="l"/>
            <a:r>
              <a:rPr lang="pt-BR" sz="2000" b="1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Implementação dos aspectos preventivos da Lei</a:t>
            </a:r>
          </a:p>
        </p:txBody>
      </p:sp>
    </p:spTree>
    <p:extLst>
      <p:ext uri="{BB962C8B-B14F-4D97-AF65-F5344CB8AC3E}">
        <p14:creationId xmlns:p14="http://schemas.microsoft.com/office/powerpoint/2010/main" val="21195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17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5729102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40633" y="2826132"/>
            <a:ext cx="7459093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Módulo 2:</a:t>
            </a:r>
            <a:endParaRPr lang="pt-BR" altLang="pt-BR" sz="800" dirty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Identificação de Conflito de Interesses</a:t>
            </a:r>
            <a:endParaRPr lang="pt-BR" alt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899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749152" y="832401"/>
            <a:ext cx="10293986" cy="7116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Lei nº 12.813/2013 - Principais pontos de Conflito de Interesses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343472" y="6084978"/>
            <a:ext cx="9505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latin typeface="Calibri" panose="020F0502020204030204" pitchFamily="34" charset="0"/>
              </a:rPr>
              <a:t>Situações que configuram Conflito de Interesses (art. 5º, I a VII)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817000542"/>
              </p:ext>
            </p:extLst>
          </p:nvPr>
        </p:nvGraphicFramePr>
        <p:xfrm>
          <a:off x="2423592" y="1268760"/>
          <a:ext cx="720080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5794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14056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63CEA022-A062-49E9-9BD3-29C6502D5DF8}"/>
              </a:ext>
            </a:extLst>
          </p:cNvPr>
          <p:cNvSpPr/>
          <p:nvPr/>
        </p:nvSpPr>
        <p:spPr>
          <a:xfrm>
            <a:off x="2181000" y="1934308"/>
            <a:ext cx="7830000" cy="1252534"/>
          </a:xfrm>
          <a:prstGeom prst="rect">
            <a:avLst/>
          </a:prstGeom>
          <a:gradFill>
            <a:gsLst>
              <a:gs pos="0">
                <a:schemeClr val="dk2">
                  <a:hueOff val="0"/>
                  <a:satOff val="0"/>
                  <a:lumOff val="0"/>
                  <a:alphaOff val="0"/>
                  <a:shade val="51000"/>
                  <a:satMod val="130000"/>
                </a:schemeClr>
              </a:gs>
              <a:gs pos="80000">
                <a:schemeClr val="dk2">
                  <a:hueOff val="0"/>
                  <a:satOff val="0"/>
                  <a:lumOff val="0"/>
                  <a:alphaOff val="0"/>
                  <a:shade val="93000"/>
                  <a:satMod val="130000"/>
                </a:schemeClr>
              </a:gs>
              <a:gs pos="100000">
                <a:schemeClr val="dk2">
                  <a:hueOff val="0"/>
                  <a:satOff val="0"/>
                  <a:lumOff val="0"/>
                  <a:alphaOff val="0"/>
                  <a:shade val="94000"/>
                  <a:satMod val="135000"/>
                </a:schemeClr>
              </a:gs>
            </a:gsLst>
            <a:lin ang="16200000" scaled="0"/>
          </a:gradFill>
        </p:spPr>
        <p:txBody>
          <a:bodyPr/>
          <a:lstStyle/>
          <a:p>
            <a:pPr lvl="0" algn="just">
              <a:buChar char="•"/>
            </a:pPr>
            <a:r>
              <a:rPr lang="pt-BR" sz="2400" dirty="0">
                <a:solidFill>
                  <a:schemeClr val="bg1"/>
                </a:solidFill>
              </a:rPr>
              <a:t> Divulgar ou fazer uso de </a:t>
            </a:r>
            <a:r>
              <a:rPr lang="pt-BR" sz="2400" b="1" dirty="0">
                <a:solidFill>
                  <a:schemeClr val="bg1"/>
                </a:solidFill>
              </a:rPr>
              <a:t>informação privilegiada</a:t>
            </a:r>
            <a:r>
              <a:rPr lang="pt-BR" sz="2400" dirty="0">
                <a:solidFill>
                  <a:schemeClr val="bg1"/>
                </a:solidFill>
              </a:rPr>
              <a:t>, em proveito próprio ou de terceiro, obtida em razão das atividades exercidas.</a:t>
            </a:r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887E7575-EDEE-45A0-9AC5-61360167365C}"/>
              </a:ext>
            </a:extLst>
          </p:cNvPr>
          <p:cNvSpPr/>
          <p:nvPr/>
        </p:nvSpPr>
        <p:spPr>
          <a:xfrm>
            <a:off x="2181000" y="3327518"/>
            <a:ext cx="783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har char="•"/>
            </a:pPr>
            <a:r>
              <a:rPr lang="pt-BR" dirty="0"/>
              <a:t> </a:t>
            </a:r>
            <a:r>
              <a:rPr lang="pt-BR" sz="2000" dirty="0"/>
              <a:t>O simples acesso a informação privilegiada </a:t>
            </a:r>
            <a:r>
              <a:rPr lang="pt-BR" sz="2000" b="1" dirty="0"/>
              <a:t>não implica em conflito</a:t>
            </a:r>
            <a:r>
              <a:rPr lang="pt-BR" sz="2000" dirty="0"/>
              <a:t> com uma atividade privada; </a:t>
            </a:r>
          </a:p>
          <a:p>
            <a:pPr marL="0" lvl="1">
              <a:buChar char="•"/>
            </a:pPr>
            <a:r>
              <a:rPr lang="pt-BR" sz="2000" dirty="0"/>
              <a:t> É necessário que essa informação </a:t>
            </a:r>
            <a:r>
              <a:rPr lang="pt-BR" sz="2000" b="1" dirty="0"/>
              <a:t>seja divulgada ou utilizada</a:t>
            </a:r>
            <a:r>
              <a:rPr lang="pt-BR" sz="2000" dirty="0"/>
              <a:t>, em proveito </a:t>
            </a:r>
            <a:r>
              <a:rPr lang="pt-BR" sz="2000" b="1" dirty="0"/>
              <a:t>próprio</a:t>
            </a:r>
            <a:r>
              <a:rPr lang="pt-BR" sz="2000" dirty="0"/>
              <a:t> ou de </a:t>
            </a:r>
            <a:r>
              <a:rPr lang="pt-BR" sz="2000" b="1" dirty="0"/>
              <a:t>terceiro</a:t>
            </a:r>
            <a:r>
              <a:rPr lang="pt-BR" sz="2000" dirty="0"/>
              <a:t>, no âmbito privado;</a:t>
            </a:r>
          </a:p>
          <a:p>
            <a:pPr marL="0" lvl="1">
              <a:buChar char="•"/>
            </a:pPr>
            <a:r>
              <a:rPr lang="pt-BR" sz="2000" dirty="0"/>
              <a:t> Caso o uso dessa informação possa ser segregado da atividade privada em questão, </a:t>
            </a:r>
            <a:r>
              <a:rPr lang="pt-BR" sz="2000" b="1" dirty="0"/>
              <a:t>o conflito pode ser mitigado.</a:t>
            </a:r>
          </a:p>
        </p:txBody>
      </p:sp>
    </p:spTree>
    <p:extLst>
      <p:ext uri="{BB962C8B-B14F-4D97-AF65-F5344CB8AC3E}">
        <p14:creationId xmlns:p14="http://schemas.microsoft.com/office/powerpoint/2010/main" val="21431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37AD718-5726-4F66-A22A-E445B5A6574A}"/>
              </a:ext>
            </a:extLst>
          </p:cNvPr>
          <p:cNvSpPr/>
          <p:nvPr/>
        </p:nvSpPr>
        <p:spPr>
          <a:xfrm>
            <a:off x="1173129" y="1000644"/>
            <a:ext cx="8730621" cy="546834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599450-E518-44A9-94A3-F5D367AA04B4}"/>
              </a:ext>
            </a:extLst>
          </p:cNvPr>
          <p:cNvSpPr/>
          <p:nvPr/>
        </p:nvSpPr>
        <p:spPr>
          <a:xfrm>
            <a:off x="2630311" y="6173637"/>
            <a:ext cx="64346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Triângulo da Fraude - Donald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Cressey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 (1953)</a:t>
            </a:r>
            <a:endParaRPr lang="pt-BR" sz="2400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F01B83FA-9C78-44F0-9A6D-584B70AF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250" y="813588"/>
            <a:ext cx="7750665" cy="523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57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069812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4541131"/>
              </p:ext>
            </p:extLst>
          </p:nvPr>
        </p:nvGraphicFramePr>
        <p:xfrm>
          <a:off x="2181000" y="1916832"/>
          <a:ext cx="7830000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CCCE387-B370-4ED1-A661-C12C09C3FFCF}"/>
              </a:ext>
            </a:extLst>
          </p:cNvPr>
          <p:cNvSpPr/>
          <p:nvPr/>
        </p:nvSpPr>
        <p:spPr>
          <a:xfrm>
            <a:off x="2181000" y="3751872"/>
            <a:ext cx="78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Agente recebe dinheiro por </a:t>
            </a:r>
            <a:r>
              <a:rPr lang="pt-BR" sz="2000" b="1" dirty="0"/>
              <a:t>prestação de serviço</a:t>
            </a:r>
            <a:r>
              <a:rPr lang="pt-BR" sz="2000" dirty="0"/>
              <a:t> de fonte que tem </a:t>
            </a:r>
            <a:r>
              <a:rPr lang="pt-BR" sz="2000" b="1" dirty="0"/>
              <a:t>interesse em decisão sua;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É necessário que o </a:t>
            </a:r>
            <a:r>
              <a:rPr lang="pt-BR" sz="2000" b="1" dirty="0"/>
              <a:t>agente público </a:t>
            </a:r>
            <a:r>
              <a:rPr lang="pt-BR" sz="2000" dirty="0"/>
              <a:t>participe de </a:t>
            </a:r>
            <a:r>
              <a:rPr lang="pt-BR" sz="2000" b="1" dirty="0"/>
              <a:t>processo decisório</a:t>
            </a:r>
            <a:r>
              <a:rPr lang="pt-BR" sz="2000" dirty="0"/>
              <a:t> no âmbito do órgão ou entidade.</a:t>
            </a:r>
          </a:p>
        </p:txBody>
      </p:sp>
    </p:spTree>
    <p:extLst>
      <p:ext uri="{BB962C8B-B14F-4D97-AF65-F5344CB8AC3E}">
        <p14:creationId xmlns:p14="http://schemas.microsoft.com/office/powerpoint/2010/main" val="183942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28804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6356184"/>
              </p:ext>
            </p:extLst>
          </p:nvPr>
        </p:nvGraphicFramePr>
        <p:xfrm>
          <a:off x="2181000" y="2271682"/>
          <a:ext cx="7830000" cy="156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110878C-C644-4B47-8701-E87A072AF0A1}"/>
              </a:ext>
            </a:extLst>
          </p:cNvPr>
          <p:cNvSpPr/>
          <p:nvPr/>
        </p:nvSpPr>
        <p:spPr>
          <a:xfrm>
            <a:off x="2181000" y="4111912"/>
            <a:ext cx="783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 situação demanda o exercício de uma </a:t>
            </a:r>
            <a:r>
              <a:rPr lang="pt-BR" sz="2000" b="1" dirty="0"/>
              <a:t>atividade privada;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 incompatibilidade relaciona-se com a própria </a:t>
            </a:r>
            <a:r>
              <a:rPr lang="pt-BR" sz="2000" b="1" dirty="0"/>
              <a:t>natureza da atividade</a:t>
            </a:r>
            <a:r>
              <a:rPr lang="pt-BR" sz="2000" dirty="0"/>
              <a:t>, e não com questões circunstanciais;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 incompatibilidade relaciona-se com as </a:t>
            </a:r>
            <a:r>
              <a:rPr lang="pt-BR" sz="2000" b="1" dirty="0"/>
              <a:t>atribuições do cargo ou emprego</a:t>
            </a:r>
            <a:r>
              <a:rPr lang="pt-BR" sz="2000" dirty="0"/>
              <a:t>, e não com as </a:t>
            </a:r>
            <a:r>
              <a:rPr lang="pt-BR" sz="2000" b="1" dirty="0"/>
              <a:t>atividades efetivamente exercidas.</a:t>
            </a:r>
          </a:p>
        </p:txBody>
      </p:sp>
    </p:spTree>
    <p:extLst>
      <p:ext uri="{BB962C8B-B14F-4D97-AF65-F5344CB8AC3E}">
        <p14:creationId xmlns:p14="http://schemas.microsoft.com/office/powerpoint/2010/main" val="223181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200216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639479"/>
              </p:ext>
            </p:extLst>
          </p:nvPr>
        </p:nvGraphicFramePr>
        <p:xfrm>
          <a:off x="2181000" y="2153694"/>
          <a:ext cx="7830000" cy="1779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69B4BC02-FEE1-4CD8-9D7D-E70AECF36D10}"/>
              </a:ext>
            </a:extLst>
          </p:cNvPr>
          <p:cNvSpPr/>
          <p:nvPr/>
        </p:nvSpPr>
        <p:spPr>
          <a:xfrm>
            <a:off x="2181000" y="4221089"/>
            <a:ext cx="7830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Para se caracterizar a situação de conflito </a:t>
            </a:r>
            <a:r>
              <a:rPr lang="pt-BR" sz="2000" b="1" dirty="0"/>
              <a:t>não é necessária representação formal</a:t>
            </a:r>
            <a:r>
              <a:rPr lang="pt-BR" sz="2000" dirty="0"/>
              <a:t>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O </a:t>
            </a:r>
            <a:r>
              <a:rPr lang="pt-BR" sz="2000" b="1" dirty="0"/>
              <a:t>risco de conflito é relevante </a:t>
            </a:r>
            <a:r>
              <a:rPr lang="pt-BR" sz="2000" dirty="0"/>
              <a:t>principalmente nos órgãos ou entidades em que o agente possua algum tipo de influência.</a:t>
            </a:r>
          </a:p>
        </p:txBody>
      </p:sp>
    </p:spTree>
    <p:extLst>
      <p:ext uri="{BB962C8B-B14F-4D97-AF65-F5344CB8AC3E}">
        <p14:creationId xmlns:p14="http://schemas.microsoft.com/office/powerpoint/2010/main" val="314988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57704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5525674"/>
              </p:ext>
            </p:extLst>
          </p:nvPr>
        </p:nvGraphicFramePr>
        <p:xfrm>
          <a:off x="2181000" y="2271682"/>
          <a:ext cx="7830000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14CC9967-873E-4DB4-B7BE-60F20AD43450}"/>
              </a:ext>
            </a:extLst>
          </p:cNvPr>
          <p:cNvSpPr/>
          <p:nvPr/>
        </p:nvSpPr>
        <p:spPr>
          <a:xfrm>
            <a:off x="2181000" y="4316904"/>
            <a:ext cx="7830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Agente participa de </a:t>
            </a:r>
            <a:r>
              <a:rPr lang="pt-BR" sz="2000" b="1" dirty="0"/>
              <a:t>processo decisório</a:t>
            </a:r>
            <a:r>
              <a:rPr lang="pt-BR" sz="2000" dirty="0"/>
              <a:t> no âmbito do órgão ou entidade;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Essa decisão deve ser do </a:t>
            </a:r>
            <a:r>
              <a:rPr lang="pt-BR" sz="2000" b="1" dirty="0"/>
              <a:t>interesse da pessoa jurídica.</a:t>
            </a:r>
          </a:p>
        </p:txBody>
      </p:sp>
    </p:spTree>
    <p:extLst>
      <p:ext uri="{BB962C8B-B14F-4D97-AF65-F5344CB8AC3E}">
        <p14:creationId xmlns:p14="http://schemas.microsoft.com/office/powerpoint/2010/main" val="263937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33405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84072"/>
              </p:ext>
            </p:extLst>
          </p:nvPr>
        </p:nvGraphicFramePr>
        <p:xfrm>
          <a:off x="2181000" y="2153694"/>
          <a:ext cx="7830000" cy="235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>
            <a:extLst>
              <a:ext uri="{FF2B5EF4-FFF2-40B4-BE49-F238E27FC236}">
                <a16:creationId xmlns:a16="http://schemas.microsoft.com/office/drawing/2014/main" id="{27F3DD4A-F1A4-4DD1-91C2-BEF590AB4771}"/>
              </a:ext>
            </a:extLst>
          </p:cNvPr>
          <p:cNvSpPr/>
          <p:nvPr/>
        </p:nvSpPr>
        <p:spPr>
          <a:xfrm>
            <a:off x="2181000" y="3845947"/>
            <a:ext cx="783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Inciso ainda </a:t>
            </a:r>
            <a:r>
              <a:rPr lang="pt-BR" sz="2000" b="1" dirty="0"/>
              <a:t>necessita de regulamentação;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Enquanto não sobrevier regulamentação própria, pode-se aplicar as regras da </a:t>
            </a:r>
            <a:r>
              <a:rPr lang="pt-BR" sz="2000" b="1" dirty="0"/>
              <a:t>Resolução CEP nº 03/2000</a:t>
            </a:r>
            <a:r>
              <a:rPr lang="pt-BR" sz="2000" dirty="0"/>
              <a:t>, que regula o tratamento de presentes e brindes pelas autoridades públicas abrangidas pelo </a:t>
            </a:r>
            <a:r>
              <a:rPr lang="pt-BR" sz="2000" b="1" dirty="0"/>
              <a:t>Código de Conduta da Alta Administração Federal.</a:t>
            </a:r>
          </a:p>
        </p:txBody>
      </p:sp>
    </p:spTree>
    <p:extLst>
      <p:ext uri="{BB962C8B-B14F-4D97-AF65-F5344CB8AC3E}">
        <p14:creationId xmlns:p14="http://schemas.microsoft.com/office/powerpoint/2010/main" val="1693050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48152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no exercício de cargo ou emprego no âmbito do Poder Executivo federal (Lei nº 12.813/2013, art. 5º)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9349387"/>
              </p:ext>
            </p:extLst>
          </p:nvPr>
        </p:nvGraphicFramePr>
        <p:xfrm>
          <a:off x="2181000" y="2153694"/>
          <a:ext cx="7830000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D9BEB9FF-E81B-4F25-A6DC-FF5FE4AD8262}"/>
              </a:ext>
            </a:extLst>
          </p:cNvPr>
          <p:cNvSpPr/>
          <p:nvPr/>
        </p:nvSpPr>
        <p:spPr>
          <a:xfrm>
            <a:off x="2181000" y="3784972"/>
            <a:ext cx="7830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Situação exige a </a:t>
            </a:r>
            <a:r>
              <a:rPr lang="pt-BR" sz="2000" b="1" dirty="0"/>
              <a:t>prestação de serviços à empresa;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Situação </a:t>
            </a:r>
            <a:r>
              <a:rPr lang="pt-BR" sz="2000" b="1" dirty="0"/>
              <a:t>independe </a:t>
            </a:r>
            <a:r>
              <a:rPr lang="pt-BR" sz="2000" dirty="0"/>
              <a:t>das circunstâncias que </a:t>
            </a:r>
            <a:r>
              <a:rPr lang="pt-BR" sz="2000" b="1" dirty="0"/>
              <a:t>envolvem a prestação do serviço </a:t>
            </a:r>
            <a:r>
              <a:rPr lang="pt-BR" sz="2000" dirty="0"/>
              <a:t>ou o </a:t>
            </a:r>
            <a:r>
              <a:rPr lang="pt-BR" sz="2000" b="1" dirty="0"/>
              <a:t>exercício do cargo </a:t>
            </a:r>
            <a:r>
              <a:rPr lang="pt-BR" sz="2000" dirty="0"/>
              <a:t>ou </a:t>
            </a:r>
            <a:r>
              <a:rPr lang="pt-BR" sz="2000" b="1" dirty="0"/>
              <a:t>emprego público;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pt-BR" sz="2000" dirty="0"/>
              <a:t>A simples </a:t>
            </a:r>
            <a:r>
              <a:rPr lang="pt-BR" sz="2000" b="1" dirty="0"/>
              <a:t>subordinação</a:t>
            </a:r>
            <a:r>
              <a:rPr lang="pt-BR" sz="2000" dirty="0"/>
              <a:t> da empresa à alçada regulatória, fiscalizatória ou de controle do órgão ou entidade já é suficiente.</a:t>
            </a:r>
          </a:p>
        </p:txBody>
      </p:sp>
    </p:spTree>
    <p:extLst>
      <p:ext uri="{BB962C8B-B14F-4D97-AF65-F5344CB8AC3E}">
        <p14:creationId xmlns:p14="http://schemas.microsoft.com/office/powerpoint/2010/main" val="138410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46" y="35010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2031197" y="1219274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Basta o enquadramento aos tipos da Lei?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031197" y="1822214"/>
            <a:ext cx="8064896" cy="11387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/>
              <a:t>NÃO! </a:t>
            </a:r>
            <a:r>
              <a:rPr lang="pt-BR" sz="2000" b="1" dirty="0"/>
              <a:t>Deve-se analisar se no caso concreto há a possibilidade de comprometimento do interesse coletivo OU de influência imprópria do desempenho da função pública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601202560"/>
              </p:ext>
            </p:extLst>
          </p:nvPr>
        </p:nvGraphicFramePr>
        <p:xfrm>
          <a:off x="3575720" y="3227309"/>
          <a:ext cx="5184576" cy="27447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943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03908"/>
            <a:ext cx="8100000" cy="621444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Situações de conflito de interesses APÓS cargo ou emprego no âmbito do Poder Executivo federal (Lei nº 12.813/2013, art. 6º)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65289901"/>
              </p:ext>
            </p:extLst>
          </p:nvPr>
        </p:nvGraphicFramePr>
        <p:xfrm>
          <a:off x="1219201" y="2072038"/>
          <a:ext cx="9964614" cy="1923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tângulo 1">
            <a:extLst>
              <a:ext uri="{FF2B5EF4-FFF2-40B4-BE49-F238E27FC236}">
                <a16:creationId xmlns:a16="http://schemas.microsoft.com/office/drawing/2014/main" id="{F19256BE-728F-4150-852D-D2C9AD36F8C1}"/>
              </a:ext>
            </a:extLst>
          </p:cNvPr>
          <p:cNvSpPr/>
          <p:nvPr/>
        </p:nvSpPr>
        <p:spPr>
          <a:xfrm>
            <a:off x="1219201" y="4152141"/>
            <a:ext cx="99646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Prestar serviço a pessoa com quem tenha </a:t>
            </a:r>
            <a:r>
              <a:rPr lang="pt-BR" sz="2000" b="1" dirty="0"/>
              <a:t>estabelecido relacionamento relevante</a:t>
            </a:r>
            <a:r>
              <a:rPr lang="pt-BR" sz="2000" dirty="0"/>
              <a:t>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Aceitar cargo de </a:t>
            </a:r>
            <a:r>
              <a:rPr lang="pt-BR" sz="2000" b="1" dirty="0"/>
              <a:t>administrador</a:t>
            </a:r>
            <a:r>
              <a:rPr lang="pt-BR" sz="2000" dirty="0"/>
              <a:t> ou </a:t>
            </a:r>
            <a:r>
              <a:rPr lang="pt-BR" sz="2000" b="1" dirty="0"/>
              <a:t>conselheiro</a:t>
            </a:r>
            <a:r>
              <a:rPr lang="pt-BR" sz="2000" dirty="0"/>
              <a:t> ou estabelecer </a:t>
            </a:r>
            <a:r>
              <a:rPr lang="pt-BR" sz="2000" b="1" dirty="0"/>
              <a:t>vínculo profissional </a:t>
            </a:r>
            <a:r>
              <a:rPr lang="pt-BR" sz="2000" dirty="0"/>
              <a:t>com pessoa que desempenhe </a:t>
            </a:r>
            <a:r>
              <a:rPr lang="pt-BR" sz="2000" b="1" dirty="0"/>
              <a:t>atividade relacionada </a:t>
            </a:r>
            <a:r>
              <a:rPr lang="pt-BR" sz="2000" dirty="0"/>
              <a:t>à área de competência do </a:t>
            </a:r>
            <a:r>
              <a:rPr lang="pt-BR" sz="2000" b="1" dirty="0"/>
              <a:t>cargo</a:t>
            </a:r>
            <a:r>
              <a:rPr lang="pt-BR" sz="2000" dirty="0"/>
              <a:t> ou </a:t>
            </a:r>
            <a:r>
              <a:rPr lang="pt-BR" sz="2000" b="1" dirty="0"/>
              <a:t>emprego ocupado</a:t>
            </a:r>
            <a:r>
              <a:rPr lang="pt-BR" sz="2000" dirty="0"/>
              <a:t>;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dirty="0"/>
              <a:t>Celebrar com o Poder Executivo federal contratos de </a:t>
            </a:r>
            <a:r>
              <a:rPr lang="pt-BR" sz="2000" b="1" dirty="0"/>
              <a:t>serviço</a:t>
            </a:r>
            <a:r>
              <a:rPr lang="pt-BR" sz="2000" dirty="0"/>
              <a:t>, </a:t>
            </a:r>
            <a:r>
              <a:rPr lang="pt-BR" sz="2000" b="1" dirty="0"/>
              <a:t>consultoria</a:t>
            </a:r>
            <a:r>
              <a:rPr lang="pt-BR" sz="2000" dirty="0"/>
              <a:t>, </a:t>
            </a:r>
            <a:r>
              <a:rPr lang="pt-BR" sz="2000" b="1" dirty="0"/>
              <a:t>assessoramento</a:t>
            </a:r>
            <a:r>
              <a:rPr lang="pt-BR" sz="2000" dirty="0"/>
              <a:t> ou </a:t>
            </a:r>
            <a:r>
              <a:rPr lang="pt-BR" sz="2000" b="1" dirty="0"/>
              <a:t>atividades similares</a:t>
            </a:r>
            <a:r>
              <a:rPr lang="pt-BR" sz="2000" dirty="0"/>
              <a:t>, vinculados ao antigo </a:t>
            </a:r>
            <a:r>
              <a:rPr lang="pt-BR" sz="2000" b="1" dirty="0"/>
              <a:t>órgão</a:t>
            </a:r>
            <a:r>
              <a:rPr lang="pt-BR" sz="2000" dirty="0"/>
              <a:t> ou </a:t>
            </a:r>
            <a:r>
              <a:rPr lang="pt-BR" sz="2000" b="1" dirty="0"/>
              <a:t>entidade</a:t>
            </a:r>
            <a:r>
              <a:rPr lang="pt-BR" sz="2000" dirty="0"/>
              <a:t>; ou</a:t>
            </a:r>
          </a:p>
          <a:p>
            <a:pPr indent="-285750" algn="just">
              <a:buFont typeface="Arial" panose="020B0604020202020204" pitchFamily="34" charset="0"/>
              <a:buChar char="•"/>
            </a:pPr>
            <a:r>
              <a:rPr lang="pt-BR" sz="2000" b="1" dirty="0"/>
              <a:t>Intervir em favor de interesse privado</a:t>
            </a:r>
            <a:r>
              <a:rPr lang="pt-BR" sz="2000" dirty="0"/>
              <a:t> perante órgão ou entidade em que haja ocupado </a:t>
            </a:r>
            <a:r>
              <a:rPr lang="pt-BR" sz="2000" b="1" dirty="0"/>
              <a:t>cargo</a:t>
            </a:r>
            <a:r>
              <a:rPr lang="pt-BR" sz="2000" dirty="0"/>
              <a:t> ou </a:t>
            </a:r>
            <a:r>
              <a:rPr lang="pt-BR" sz="2000" b="1" dirty="0"/>
              <a:t>emprego</a:t>
            </a:r>
            <a:r>
              <a:rPr lang="pt-BR" sz="2000" dirty="0"/>
              <a:t> ou com o qual tenha estabelecido</a:t>
            </a:r>
            <a:r>
              <a:rPr lang="pt-BR" sz="2000" b="1" dirty="0"/>
              <a:t> relacionamento relevante</a:t>
            </a:r>
            <a:r>
              <a:rPr lang="pt-BR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90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16AAA9AE-CA55-4FF6-BF8B-758FE2CADB08}"/>
              </a:ext>
            </a:extLst>
          </p:cNvPr>
          <p:cNvSpPr txBox="1">
            <a:spLocks/>
          </p:cNvSpPr>
          <p:nvPr/>
        </p:nvSpPr>
        <p:spPr>
          <a:xfrm>
            <a:off x="2046000" y="1157704"/>
            <a:ext cx="8100000" cy="339608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100" b="1" dirty="0">
                <a:latin typeface="+mn-lt"/>
                <a:cs typeface="Arial" panose="020B0604020202020204" pitchFamily="34" charset="0"/>
              </a:rPr>
              <a:t>Divulgação da agenda de compromissos (Lei nº 12.813/2013, art. 11)</a:t>
            </a:r>
          </a:p>
        </p:txBody>
      </p:sp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991EF45C-7AD2-4E35-BBAC-A4148C2A082A}"/>
              </a:ext>
            </a:extLst>
          </p:cNvPr>
          <p:cNvGraphicFramePr/>
          <p:nvPr>
            <p:extLst/>
          </p:nvPr>
        </p:nvGraphicFramePr>
        <p:xfrm>
          <a:off x="2181000" y="2153694"/>
          <a:ext cx="7830000" cy="345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7682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29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568485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40632" y="2826132"/>
            <a:ext cx="684995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Módulo  3:</a:t>
            </a:r>
            <a:endParaRPr lang="pt-BR" altLang="pt-BR" sz="800" dirty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Análise preliminar da solicitação</a:t>
            </a:r>
            <a:endParaRPr lang="pt-BR" alt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453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>
            <a:extLst>
              <a:ext uri="{FF2B5EF4-FFF2-40B4-BE49-F238E27FC236}">
                <a16:creationId xmlns:a16="http://schemas.microsoft.com/office/drawing/2014/main" id="{A37AD718-5726-4F66-A22A-E445B5A6574A}"/>
              </a:ext>
            </a:extLst>
          </p:cNvPr>
          <p:cNvSpPr/>
          <p:nvPr/>
        </p:nvSpPr>
        <p:spPr>
          <a:xfrm>
            <a:off x="1173129" y="1000644"/>
            <a:ext cx="8730621" cy="5468348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2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2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B9599450-E518-44A9-94A3-F5D367AA04B4}"/>
              </a:ext>
            </a:extLst>
          </p:cNvPr>
          <p:cNvSpPr/>
          <p:nvPr/>
        </p:nvSpPr>
        <p:spPr>
          <a:xfrm>
            <a:off x="2849087" y="6048072"/>
            <a:ext cx="67126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Diamante da Fraude -Wolfe e </a:t>
            </a:r>
            <a:r>
              <a:rPr lang="pt-BR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Hermanson</a:t>
            </a:r>
            <a:r>
              <a:rPr lang="pt-BR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sto MT" panose="02040603050505030304" pitchFamily="18" charset="0"/>
                <a:ea typeface="Verdana" panose="020B0604030504040204" pitchFamily="34" charset="0"/>
              </a:rPr>
              <a:t> (2004)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9AB5CB2-9744-411F-A632-D0F92FFFE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8170" y="1109873"/>
            <a:ext cx="6351357" cy="463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8053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30</a:t>
            </a:fld>
            <a:endParaRPr lang="pt-BR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48" y="1175916"/>
            <a:ext cx="7682868" cy="5248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7788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31</a:t>
            </a:fld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53" y="1303452"/>
            <a:ext cx="8022903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053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5993856"/>
            <a:ext cx="792088" cy="747512"/>
          </a:xfrm>
          <a:prstGeom prst="rect">
            <a:avLst/>
          </a:prstGeom>
          <a:noFill/>
        </p:spPr>
      </p:pic>
      <p:sp>
        <p:nvSpPr>
          <p:cNvPr id="21" name="CaixaDeTexto 20"/>
          <p:cNvSpPr txBox="1"/>
          <p:nvPr/>
        </p:nvSpPr>
        <p:spPr>
          <a:xfrm>
            <a:off x="8472264" y="6093296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recurso Agente Público: 10 dias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decisão CGU: 15 dias  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5375920" y="5229200"/>
            <a:ext cx="2664296" cy="1340768"/>
          </a:xfrm>
          <a:prstGeom prst="upArrowCallou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latin typeface="Calibri Light" panose="020F0302020204030204" pitchFamily="34" charset="0"/>
              </a:rPr>
              <a:t>O interessado pode recorrer da decisão ao Secretário-Executivo da CGU</a:t>
            </a:r>
          </a:p>
        </p:txBody>
      </p:sp>
      <p:sp>
        <p:nvSpPr>
          <p:cNvPr id="13" name="Seta dobrada para cima 12"/>
          <p:cNvSpPr/>
          <p:nvPr/>
        </p:nvSpPr>
        <p:spPr>
          <a:xfrm rot="5400000" flipV="1">
            <a:off x="3796756" y="3937377"/>
            <a:ext cx="944743" cy="936103"/>
          </a:xfrm>
          <a:prstGeom prst="bentUpArrow">
            <a:avLst>
              <a:gd name="adj1" fmla="val 32840"/>
              <a:gd name="adj2" fmla="val 19073"/>
              <a:gd name="adj3" fmla="val 3578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tint val="50000"/>
              <a:hueOff val="-1401418"/>
              <a:satOff val="22634"/>
              <a:lumOff val="11688"/>
              <a:alphaOff val="0"/>
            </a:schemeClr>
          </a:fillRef>
          <a:effectRef idx="0">
            <a:schemeClr val="accent5">
              <a:tint val="50000"/>
              <a:hueOff val="-1401418"/>
              <a:satOff val="22634"/>
              <a:lumOff val="1168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CaixaDeTexto 5"/>
          <p:cNvSpPr txBox="1"/>
          <p:nvPr/>
        </p:nvSpPr>
        <p:spPr>
          <a:xfrm>
            <a:off x="1835199" y="825783"/>
            <a:ext cx="8044343" cy="461665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Procedimentos para Consulta ou Pedido de Autorização</a:t>
            </a:r>
          </a:p>
        </p:txBody>
      </p:sp>
      <p:graphicFrame>
        <p:nvGraphicFramePr>
          <p:cNvPr id="2" name="Diagrama 1"/>
          <p:cNvGraphicFramePr/>
          <p:nvPr>
            <p:extLst/>
          </p:nvPr>
        </p:nvGraphicFramePr>
        <p:xfrm>
          <a:off x="2063552" y="1290569"/>
          <a:ext cx="860444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1745754" y="2852937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Juízo de Admissibilidade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1777085" y="4138048"/>
            <a:ext cx="2224199" cy="1190265"/>
            <a:chOff x="1459614" y="1430701"/>
            <a:chExt cx="2224199" cy="1190265"/>
          </a:xfrm>
        </p:grpSpPr>
        <p:sp>
          <p:nvSpPr>
            <p:cNvPr id="11" name="Retângulo de cantos arredondados 10"/>
            <p:cNvSpPr/>
            <p:nvPr/>
          </p:nvSpPr>
          <p:spPr>
            <a:xfrm>
              <a:off x="1459614" y="1430701"/>
              <a:ext cx="2224199" cy="1190265"/>
            </a:xfrm>
            <a:prstGeom prst="roundRect">
              <a:avLst>
                <a:gd name="adj" fmla="val 1667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419932"/>
                <a:satOff val="22824"/>
                <a:lumOff val="-4216"/>
                <a:alphaOff val="0"/>
              </a:schemeClr>
            </a:fillRef>
            <a:effectRef idx="0">
              <a:schemeClr val="accent5">
                <a:hueOff val="-419932"/>
                <a:satOff val="22824"/>
                <a:lumOff val="-421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tângulo 11"/>
            <p:cNvSpPr/>
            <p:nvPr/>
          </p:nvSpPr>
          <p:spPr>
            <a:xfrm>
              <a:off x="1517728" y="1488815"/>
              <a:ext cx="2107971" cy="10740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dirty="0">
                  <a:latin typeface="Calibri Light" panose="020F0302020204030204" pitchFamily="34" charset="0"/>
                </a:rPr>
                <a:t>Órgão Registra Resposta no </a:t>
              </a:r>
              <a:r>
                <a:rPr lang="pt-BR" sz="2000" dirty="0" err="1">
                  <a:latin typeface="Calibri Light" panose="020F0302020204030204" pitchFamily="34" charset="0"/>
                </a:rPr>
                <a:t>SeCI</a:t>
              </a:r>
              <a:endParaRPr lang="pt-BR" sz="2000" dirty="0">
                <a:latin typeface="Calibri Light" panose="020F0302020204030204" pitchFamily="34" charset="0"/>
              </a:endParaRPr>
            </a:p>
          </p:txBody>
        </p:sp>
      </p:grpSp>
      <p:sp>
        <p:nvSpPr>
          <p:cNvPr id="14" name="CaixaDeTexto 13"/>
          <p:cNvSpPr txBox="1"/>
          <p:nvPr/>
        </p:nvSpPr>
        <p:spPr>
          <a:xfrm>
            <a:off x="2969890" y="3861049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C00000"/>
                </a:solidFill>
              </a:rPr>
              <a:t>Não há potencial conflito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4914106" y="3872082"/>
            <a:ext cx="18299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FF0000"/>
                </a:solidFill>
              </a:rPr>
              <a:t>Há potencial conflito</a:t>
            </a:r>
          </a:p>
        </p:txBody>
      </p:sp>
      <p:pic>
        <p:nvPicPr>
          <p:cNvPr id="16386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5373216"/>
            <a:ext cx="792088" cy="747512"/>
          </a:xfrm>
          <a:prstGeom prst="rect">
            <a:avLst/>
          </a:prstGeom>
          <a:noFill/>
        </p:spPr>
      </p:pic>
      <p:sp>
        <p:nvSpPr>
          <p:cNvPr id="17" name="CaixaDeTexto 16"/>
          <p:cNvSpPr txBox="1"/>
          <p:nvPr/>
        </p:nvSpPr>
        <p:spPr>
          <a:xfrm>
            <a:off x="2063552" y="5517232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resposta: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15 dias</a:t>
            </a:r>
          </a:p>
        </p:txBody>
      </p:sp>
      <p:pic>
        <p:nvPicPr>
          <p:cNvPr id="18" name="Picture 2" descr="Resultado de imagem para relógio desenh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5201768"/>
            <a:ext cx="792088" cy="747512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8616280" y="5426060"/>
            <a:ext cx="1872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Prazo de resposta </a:t>
            </a:r>
            <a:r>
              <a:rPr lang="pt-BR" sz="1400" b="1" dirty="0">
                <a:solidFill>
                  <a:schemeClr val="accent5">
                    <a:lumMod val="75000"/>
                  </a:schemeClr>
                </a:solidFill>
              </a:rPr>
              <a:t>CGU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:</a:t>
            </a:r>
          </a:p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15 dias (prorrogável)</a:t>
            </a:r>
          </a:p>
        </p:txBody>
      </p:sp>
    </p:spTree>
    <p:extLst>
      <p:ext uri="{BB962C8B-B14F-4D97-AF65-F5344CB8AC3E}">
        <p14:creationId xmlns:p14="http://schemas.microsoft.com/office/powerpoint/2010/main" val="20330534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33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2207568" y="6453336"/>
            <a:ext cx="7200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1. Parágrafo único do art. 7º da Portaria Interministerial MP/CGU nº 333/2013</a:t>
            </a:r>
          </a:p>
        </p:txBody>
      </p:sp>
      <p:grpSp>
        <p:nvGrpSpPr>
          <p:cNvPr id="5" name="Grupo 4"/>
          <p:cNvGrpSpPr/>
          <p:nvPr/>
        </p:nvGrpSpPr>
        <p:grpSpPr>
          <a:xfrm>
            <a:off x="2063552" y="1003298"/>
            <a:ext cx="8064896" cy="4801966"/>
            <a:chOff x="395536" y="859282"/>
            <a:chExt cx="8064896" cy="4801966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6" y="859282"/>
              <a:ext cx="4865428" cy="4801966"/>
            </a:xfrm>
            <a:prstGeom prst="rect">
              <a:avLst/>
            </a:prstGeom>
          </p:spPr>
        </p:pic>
        <p:sp>
          <p:nvSpPr>
            <p:cNvPr id="6" name="CaixaDeTexto 5"/>
            <p:cNvSpPr txBox="1"/>
            <p:nvPr/>
          </p:nvSpPr>
          <p:spPr>
            <a:xfrm>
              <a:off x="2987824" y="2276872"/>
              <a:ext cx="5472608" cy="212365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endParaRPr lang="pt-BR" sz="2400" b="1" dirty="0"/>
            </a:p>
            <a:p>
              <a:r>
                <a:rPr lang="pt-BR" sz="2400" b="1" dirty="0">
                  <a:solidFill>
                    <a:schemeClr val="bg1"/>
                  </a:solidFill>
                </a:rPr>
                <a:t>Medidas para Mitigar o Conflito</a:t>
              </a:r>
            </a:p>
            <a:p>
              <a:r>
                <a:rPr lang="pt-BR" sz="2400" b="1" dirty="0">
                  <a:solidFill>
                    <a:schemeClr val="bg1"/>
                  </a:solidFill>
                </a:rPr>
                <a:t>Autorização Condicionada</a:t>
              </a:r>
            </a:p>
            <a:p>
              <a:r>
                <a:rPr lang="pt-BR" sz="2400" b="1" dirty="0">
                  <a:solidFill>
                    <a:schemeClr val="bg1"/>
                  </a:solidFill>
                </a:rPr>
                <a:t>Impedimentos de Outra Ordem</a:t>
              </a:r>
            </a:p>
            <a:p>
              <a:r>
                <a:rPr lang="pt-BR" sz="2400" b="1" dirty="0">
                  <a:solidFill>
                    <a:schemeClr val="bg1"/>
                  </a:solidFill>
                </a:rPr>
                <a:t>Conflito Irrelevante</a:t>
              </a:r>
            </a:p>
            <a:p>
              <a:pPr algn="just"/>
              <a:endParaRPr lang="pt-B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97640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34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540067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40633" y="2826132"/>
            <a:ext cx="2052165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Módulo 4:</a:t>
            </a:r>
            <a:endParaRPr lang="pt-BR" altLang="pt-BR" sz="800" dirty="0">
              <a:solidFill>
                <a:schemeClr val="tx2">
                  <a:lumMod val="75000"/>
                </a:schemeClr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chemeClr val="tx2">
                    <a:lumMod val="75000"/>
                  </a:schemeClr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SeCI</a:t>
            </a:r>
            <a:endParaRPr lang="pt-BR" altLang="pt-BR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551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8B91E-73B7-4B4C-843A-1BB7C18D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8195" y="1970510"/>
            <a:ext cx="9061155" cy="2607449"/>
          </a:xfrm>
        </p:spPr>
        <p:txBody>
          <a:bodyPr>
            <a:normAutofit fontScale="92500" lnSpcReduction="10000"/>
          </a:bodyPr>
          <a:lstStyle/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t-BR" sz="4000" dirty="0" err="1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SeCI</a:t>
            </a:r>
            <a:endParaRPr lang="pt-BR" sz="40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endParaRPr lang="pt-BR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pt-BR" sz="4000" dirty="0">
                <a:solidFill>
                  <a:schemeClr val="tx2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https://seci.cgu.gov.br</a:t>
            </a:r>
            <a:r>
              <a:rPr lang="pt-BR" sz="40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26076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36</a:t>
            </a:fld>
            <a:endParaRPr lang="pt-BR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1976503" y="1028436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buClr>
                <a:srgbClr val="006600"/>
              </a:buClr>
              <a:tabLst>
                <a:tab pos="655638" algn="l"/>
                <a:tab pos="1312863" algn="l"/>
                <a:tab pos="1968500" algn="l"/>
                <a:tab pos="2625725" algn="l"/>
                <a:tab pos="3282950" algn="l"/>
                <a:tab pos="3938588" algn="l"/>
                <a:tab pos="4594225" algn="l"/>
                <a:tab pos="5253038" algn="l"/>
                <a:tab pos="5908675" algn="l"/>
                <a:tab pos="6564313" algn="l"/>
                <a:tab pos="7221538" algn="l"/>
                <a:tab pos="7878763" algn="l"/>
                <a:tab pos="8534400" algn="l"/>
              </a:tabLst>
              <a:defRPr/>
            </a:pPr>
            <a:r>
              <a:rPr lang="pt-BR" sz="2800" b="1" kern="0" dirty="0">
                <a:solidFill>
                  <a:schemeClr val="tx1"/>
                </a:solidFill>
                <a:latin typeface="Calibri" panose="020F0502020204030204" pitchFamily="34" charset="0"/>
                <a:ea typeface="Lucida Sans Unicode" pitchFamily="34" charset="0"/>
              </a:rPr>
              <a:t>Sistema Eletrônico de Prevenção de Conflitos de Interesse – SeCI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2418895" y="2014138"/>
            <a:ext cx="734481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</a:rPr>
              <a:t>Benefícios: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Servidor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Facilidade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Orientação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Controle de prazos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Órgão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Agilidade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Desburocratização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Fluxo automático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pt-BR" sz="2800" dirty="0">
                <a:latin typeface="Calibri" panose="020F0502020204030204" pitchFamily="34" charset="0"/>
              </a:rPr>
              <a:t>Geração de relatórios</a:t>
            </a:r>
          </a:p>
        </p:txBody>
      </p:sp>
    </p:spTree>
    <p:extLst>
      <p:ext uri="{BB962C8B-B14F-4D97-AF65-F5344CB8AC3E}">
        <p14:creationId xmlns:p14="http://schemas.microsoft.com/office/powerpoint/2010/main" val="1831750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819381-5217-4675-AFC0-566B1D6B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237290"/>
            <a:ext cx="7886700" cy="3915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err="1">
                <a:latin typeface="Calibri" panose="020F0502020204030204" pitchFamily="34" charset="0"/>
                <a:ea typeface="+mn-ea"/>
                <a:cs typeface="+mn-cs"/>
              </a:rPr>
              <a:t>SeCI</a:t>
            </a:r>
            <a:r>
              <a:rPr lang="pt-BR" sz="2400" b="1" dirty="0">
                <a:latin typeface="Calibri" panose="020F0502020204030204" pitchFamily="34" charset="0"/>
                <a:ea typeface="+mn-ea"/>
                <a:cs typeface="+mn-cs"/>
              </a:rPr>
              <a:t> – Evolução das solicitações</a:t>
            </a:r>
          </a:p>
        </p:txBody>
      </p:sp>
      <p:graphicFrame>
        <p:nvGraphicFramePr>
          <p:cNvPr id="7" name="Espaço Reservado para Conteúdo 6">
            <a:extLst>
              <a:ext uri="{FF2B5EF4-FFF2-40B4-BE49-F238E27FC236}">
                <a16:creationId xmlns:a16="http://schemas.microsoft.com/office/drawing/2014/main" id="{DCEF9BB7-D380-4284-80D1-B9CAB3C0F27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3811789"/>
              </p:ext>
            </p:extLst>
          </p:nvPr>
        </p:nvGraphicFramePr>
        <p:xfrm>
          <a:off x="1283109" y="1799304"/>
          <a:ext cx="9792929" cy="4350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192414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7762C-B945-4E5E-9FA0-78F744FCC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1196752"/>
            <a:ext cx="7886700" cy="391500"/>
          </a:xfrm>
        </p:spPr>
        <p:txBody>
          <a:bodyPr>
            <a:noAutofit/>
          </a:bodyPr>
          <a:lstStyle/>
          <a:p>
            <a:pPr algn="ctr"/>
            <a:r>
              <a:rPr lang="pt-BR" sz="2400" b="1" dirty="0" err="1">
                <a:latin typeface="+mn-lt"/>
              </a:rPr>
              <a:t>SeCI</a:t>
            </a:r>
            <a:r>
              <a:rPr lang="pt-BR" sz="2400" b="1" dirty="0">
                <a:latin typeface="+mn-lt"/>
              </a:rPr>
              <a:t> – evolução das solicitações enviadas à CGU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87143F70-DABC-4FC0-A278-09A3F9116E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5111471"/>
              </p:ext>
            </p:extLst>
          </p:nvPr>
        </p:nvGraphicFramePr>
        <p:xfrm>
          <a:off x="1415845" y="1843548"/>
          <a:ext cx="9468465" cy="432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92758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39</a:t>
            </a:fld>
            <a:endParaRPr lang="pt-B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0" t="13723" r="22000" b="-1862"/>
          <a:stretch/>
        </p:blipFill>
        <p:spPr bwMode="auto">
          <a:xfrm>
            <a:off x="2138516" y="1150374"/>
            <a:ext cx="8277964" cy="5309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ipse 1"/>
          <p:cNvSpPr/>
          <p:nvPr/>
        </p:nvSpPr>
        <p:spPr>
          <a:xfrm>
            <a:off x="1775520" y="2348880"/>
            <a:ext cx="3240360" cy="388843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0390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81200" y="2636912"/>
            <a:ext cx="8229600" cy="30243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altLang="pt-BR" sz="4000" dirty="0"/>
              <a:t>Inciso II do art. 6º da Portaria CGU 57/2019</a:t>
            </a:r>
          </a:p>
          <a:p>
            <a:pPr marL="0" indent="0" algn="ctr">
              <a:buNone/>
            </a:pPr>
            <a:r>
              <a:rPr lang="pt-BR" altLang="pt-BR" sz="4000" dirty="0">
                <a:solidFill>
                  <a:srgbClr val="162937"/>
                </a:solidFill>
              </a:rPr>
              <a:t>T</a:t>
            </a:r>
            <a:r>
              <a:rPr lang="pt-BR" sz="4000" dirty="0">
                <a:solidFill>
                  <a:srgbClr val="162937"/>
                </a:solidFill>
              </a:rPr>
              <a:t>ratamento de </a:t>
            </a:r>
            <a:r>
              <a:rPr lang="pt-BR" sz="4000" b="1" dirty="0">
                <a:solidFill>
                  <a:srgbClr val="162937"/>
                </a:solidFill>
              </a:rPr>
              <a:t>Conflitos de Interesses</a:t>
            </a:r>
            <a:endParaRPr lang="pt-BR" sz="40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02EB6F4-7A1C-4B15-8179-BECF0595B37A}"/>
              </a:ext>
            </a:extLst>
          </p:cNvPr>
          <p:cNvSpPr txBox="1"/>
          <p:nvPr/>
        </p:nvSpPr>
        <p:spPr>
          <a:xfrm>
            <a:off x="2135560" y="1484785"/>
            <a:ext cx="78488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pt-BR" altLang="pt-BR" sz="4400" b="1" dirty="0">
                <a:solidFill>
                  <a:prstClr val="black"/>
                </a:solidFill>
              </a:rPr>
              <a:t>Previsão legal</a:t>
            </a:r>
          </a:p>
        </p:txBody>
      </p:sp>
    </p:spTree>
    <p:extLst>
      <p:ext uri="{BB962C8B-B14F-4D97-AF65-F5344CB8AC3E}">
        <p14:creationId xmlns:p14="http://schemas.microsoft.com/office/powerpoint/2010/main" val="76319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12404" r="24857" b="2431"/>
          <a:stretch/>
        </p:blipFill>
        <p:spPr bwMode="auto">
          <a:xfrm>
            <a:off x="1360967" y="1041991"/>
            <a:ext cx="9144000" cy="5744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95266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4" t="19313" r="20859"/>
          <a:stretch/>
        </p:blipFill>
        <p:spPr bwMode="auto">
          <a:xfrm>
            <a:off x="1342103" y="1032387"/>
            <a:ext cx="9778181" cy="56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34592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6" t="21794" r="21047" b="12824"/>
          <a:stretch/>
        </p:blipFill>
        <p:spPr bwMode="auto">
          <a:xfrm>
            <a:off x="1631504" y="953548"/>
            <a:ext cx="8911772" cy="5355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998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1" t="23034" r="21619" b="21860"/>
          <a:stretch/>
        </p:blipFill>
        <p:spPr bwMode="auto">
          <a:xfrm>
            <a:off x="1775520" y="1141225"/>
            <a:ext cx="86296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3333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7E277634-0B4F-494E-B7A9-71730E1CF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000" y="1493782"/>
            <a:ext cx="10800000" cy="540000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>
                <a:latin typeface="+mn-lt"/>
                <a:ea typeface="+mn-ea"/>
                <a:cs typeface="+mn-cs"/>
              </a:rPr>
              <a:t>Contato</a:t>
            </a:r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B70F0508-A62E-4098-959F-03A48BD05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0" y="2330508"/>
            <a:ext cx="10800000" cy="1080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400" dirty="0">
                <a:hlinkClick r:id="rId2"/>
              </a:rPr>
              <a:t>conflitodeinteresses@cgu.gov.br</a:t>
            </a:r>
            <a:r>
              <a:rPr lang="pt-BR" sz="2400" dirty="0"/>
              <a:t>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505E9DC-842D-4B3A-A9E8-1C0E143ECC93}"/>
              </a:ext>
            </a:extLst>
          </p:cNvPr>
          <p:cNvSpPr txBox="1"/>
          <p:nvPr/>
        </p:nvSpPr>
        <p:spPr>
          <a:xfrm>
            <a:off x="696000" y="4064000"/>
            <a:ext cx="1080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Mais informações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431E8AB-2565-4F7C-9D98-CCEFF8CDB94D}"/>
              </a:ext>
            </a:extLst>
          </p:cNvPr>
          <p:cNvSpPr txBox="1"/>
          <p:nvPr/>
        </p:nvSpPr>
        <p:spPr>
          <a:xfrm>
            <a:off x="696000" y="4897522"/>
            <a:ext cx="10800000" cy="54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hlinkClick r:id="rId3"/>
              </a:rPr>
              <a:t>https://www.cgu.gov.br/assuntos/etica-e-integridade/conflito-de-interesses</a:t>
            </a:r>
            <a:r>
              <a:rPr lang="pt-BR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009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2639616" y="126876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/>
              <a:t>Estrutura do Curso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5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7195602"/>
              </p:ext>
            </p:extLst>
          </p:nvPr>
        </p:nvGraphicFramePr>
        <p:xfrm>
          <a:off x="2567608" y="2564904"/>
          <a:ext cx="6624736" cy="32332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24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effectLst/>
                        </a:rPr>
                        <a:t>Módulos</a:t>
                      </a:r>
                      <a:endParaRPr lang="pt-BR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1) Contextualização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2) Identificação do Conflito de Interesse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3) Análise Preliminar da Solicitação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800" dirty="0">
                          <a:solidFill>
                            <a:schemeClr val="tx1"/>
                          </a:solidFill>
                          <a:effectLst/>
                        </a:rPr>
                        <a:t>4) </a:t>
                      </a:r>
                      <a:r>
                        <a:rPr lang="pt-BR" sz="2800" dirty="0" err="1">
                          <a:solidFill>
                            <a:schemeClr val="tx1"/>
                          </a:solidFill>
                          <a:effectLst/>
                        </a:rPr>
                        <a:t>SeCI</a:t>
                      </a: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3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pt-BR" sz="2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498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6</a:t>
            </a:fld>
            <a:endParaRPr lang="pt-BR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40633" y="198284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pic>
        <p:nvPicPr>
          <p:cNvPr id="1025" name="Imagem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730" y="1756158"/>
            <a:ext cx="6230547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2640632" y="2826132"/>
            <a:ext cx="3579826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rgbClr val="002060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Módulo 1:</a:t>
            </a:r>
            <a:endParaRPr lang="pt-BR" altLang="pt-BR" sz="800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altLang="pt-BR" sz="2600" b="1" dirty="0">
                <a:solidFill>
                  <a:srgbClr val="002060"/>
                </a:solidFill>
                <a:latin typeface="Lucida Handwriting" panose="03010101010101010101" pitchFamily="66" charset="0"/>
                <a:ea typeface="Calibri" panose="020F0502020204030204" pitchFamily="34" charset="0"/>
                <a:cs typeface="Arial" panose="020B0604020202020204" pitchFamily="34" charset="0"/>
              </a:rPr>
              <a:t>Contextualização</a:t>
            </a:r>
            <a:endParaRPr lang="pt-BR" altLang="pt-BR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7</a:t>
            </a:fld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1991544" y="3820269"/>
            <a:ext cx="83529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Código Penal – 1940 (</a:t>
            </a:r>
            <a:r>
              <a:rPr lang="pt-BR" sz="2000" b="1" dirty="0"/>
              <a:t>Advocacia Administrativa</a:t>
            </a:r>
            <a:r>
              <a:rPr lang="pt-BR" sz="2000" dirty="0"/>
              <a:t>, </a:t>
            </a:r>
            <a:r>
              <a:rPr lang="pt-BR" sz="2000" b="1" dirty="0"/>
              <a:t>Tráfico de Influência</a:t>
            </a:r>
            <a:r>
              <a:rPr lang="pt-BR" sz="2000" dirty="0"/>
              <a:t>)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Lei da Improbidade Administrativa (Lei nº 8.429/1992) - </a:t>
            </a:r>
            <a:r>
              <a:rPr lang="pt-BR" sz="2000" b="1" dirty="0"/>
              <a:t>Diversas Situações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Lei 8112/1990 (Art. 117, Inciso X) - </a:t>
            </a:r>
            <a:r>
              <a:rPr lang="pt-BR" sz="2000" b="1" dirty="0"/>
              <a:t>Gerência</a:t>
            </a:r>
            <a:r>
              <a:rPr lang="pt-BR" sz="2000" dirty="0"/>
              <a:t> ou </a:t>
            </a:r>
            <a:r>
              <a:rPr lang="pt-BR" sz="2000" b="1" dirty="0"/>
              <a:t>Administração</a:t>
            </a:r>
            <a:r>
              <a:rPr lang="pt-BR" sz="2000" dirty="0"/>
              <a:t> de Empresa Privada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Leis nº 9.986/2000 e 10.871/2004 (</a:t>
            </a:r>
            <a:r>
              <a:rPr lang="pt-BR" sz="2000" b="1" dirty="0"/>
              <a:t>AG. Reguladoras</a:t>
            </a:r>
            <a:r>
              <a:rPr lang="pt-BR" sz="2000" dirty="0"/>
              <a:t>) - </a:t>
            </a:r>
            <a:r>
              <a:rPr lang="pt-BR" sz="2000" b="1" dirty="0"/>
              <a:t>Diversas Situações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000" dirty="0"/>
              <a:t>Lei de Licitações Lei nº 8.666/1993 - inciso III do art. 9º (Proibição de </a:t>
            </a:r>
            <a:r>
              <a:rPr lang="pt-BR" sz="2000" b="1" dirty="0"/>
              <a:t>contratação</a:t>
            </a:r>
            <a:r>
              <a:rPr lang="pt-BR" sz="2000" dirty="0"/>
              <a:t> de empresa que participe o </a:t>
            </a:r>
            <a:r>
              <a:rPr lang="pt-BR" sz="2000" b="1" dirty="0"/>
              <a:t>dirigente</a:t>
            </a:r>
            <a:r>
              <a:rPr lang="pt-BR" sz="2000" dirty="0"/>
              <a:t> ou </a:t>
            </a:r>
            <a:r>
              <a:rPr lang="pt-BR" sz="2000" b="1" dirty="0"/>
              <a:t>servidor</a:t>
            </a:r>
            <a:r>
              <a:rPr lang="pt-BR" sz="2000" dirty="0"/>
              <a:t> responsável pela contratação ou licitação).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097" y="962501"/>
            <a:ext cx="5270967" cy="2862322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6672064" y="1412777"/>
            <a:ext cx="324036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/>
              <a:t>Conflito de interesse é um tema atual, mas não é novo.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913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8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51584" y="1340768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Do que trata a Lei?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204865"/>
            <a:ext cx="756084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Situações que configuram conflitos de interesses </a:t>
            </a:r>
            <a:r>
              <a:rPr lang="pt-BR" sz="2400" b="1" dirty="0"/>
              <a:t>durante</a:t>
            </a:r>
            <a:r>
              <a:rPr lang="pt-BR" sz="2400" dirty="0"/>
              <a:t> e </a:t>
            </a:r>
            <a:r>
              <a:rPr lang="pt-BR" sz="2400" b="1" dirty="0"/>
              <a:t>após</a:t>
            </a:r>
            <a:r>
              <a:rPr lang="pt-BR" sz="2400" dirty="0"/>
              <a:t> o exercício do cargo ou emprego;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dirty="0"/>
              <a:t>Competências de normatização, avaliação e </a:t>
            </a:r>
            <a:r>
              <a:rPr lang="pt-BR" sz="2400" b="1" dirty="0"/>
              <a:t>prevenção</a:t>
            </a:r>
            <a:r>
              <a:rPr lang="pt-BR" sz="2400" dirty="0"/>
              <a:t> de conflitos de interesses; e</a:t>
            </a:r>
          </a:p>
          <a:p>
            <a:pPr algn="just"/>
            <a:endParaRPr lang="pt-BR" sz="2400" dirty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pt-BR" sz="2400" b="1" dirty="0"/>
              <a:t>Sanções</a:t>
            </a:r>
            <a:r>
              <a:rPr lang="pt-BR" sz="2400" dirty="0"/>
              <a:t> àqueles que praticarem atos que se configurem como conflitos de interesses.</a:t>
            </a:r>
            <a:endParaRPr lang="pt-BR" sz="28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31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1E8597-17E4-4C62-9CD8-84D0D484C02B}" type="slidenum">
              <a:rPr lang="pt-BR" smtClean="0"/>
              <a:pPr/>
              <a:t>9</a:t>
            </a:fld>
            <a:endParaRPr lang="pt-BR"/>
          </a:p>
        </p:txBody>
      </p:sp>
      <p:sp>
        <p:nvSpPr>
          <p:cNvPr id="6" name="CaixaDeTexto 5"/>
          <p:cNvSpPr txBox="1"/>
          <p:nvPr/>
        </p:nvSpPr>
        <p:spPr>
          <a:xfrm>
            <a:off x="2351584" y="1340768"/>
            <a:ext cx="7776864" cy="52322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pt-BR" sz="2800" b="1" dirty="0">
                <a:solidFill>
                  <a:schemeClr val="bg1"/>
                </a:solidFill>
              </a:rPr>
              <a:t>Conceito</a:t>
            </a:r>
            <a:endParaRPr lang="pt-BR" sz="1600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51584" y="2204865"/>
            <a:ext cx="7560840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Artigo 3º:</a:t>
            </a:r>
          </a:p>
          <a:p>
            <a:pPr algn="just"/>
            <a:r>
              <a:rPr lang="pt-BR" sz="2400" b="1" dirty="0"/>
              <a:t>Conflito de Interesses</a:t>
            </a:r>
            <a:r>
              <a:rPr lang="pt-BR" sz="2400" dirty="0"/>
              <a:t>: situação gerada pelo </a:t>
            </a:r>
            <a:r>
              <a:rPr lang="pt-BR" sz="2400" b="1" dirty="0"/>
              <a:t>confronto entre interesses públicos e privados</a:t>
            </a:r>
            <a:r>
              <a:rPr lang="pt-BR" sz="2400" dirty="0"/>
              <a:t>, que possa comprometer o interesse coletivo ou influenciar, de maneira imprópria, o desempenho da função pública.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A configuração do conflito de interesses </a:t>
            </a:r>
            <a:r>
              <a:rPr lang="pt-BR" sz="2400" b="1" dirty="0"/>
              <a:t>independe</a:t>
            </a:r>
            <a:r>
              <a:rPr lang="pt-BR" sz="2400" dirty="0"/>
              <a:t> da existência de </a:t>
            </a:r>
            <a:r>
              <a:rPr lang="pt-BR" sz="2400" b="1" dirty="0"/>
              <a:t>lesão ao patrimônio público</a:t>
            </a:r>
            <a:r>
              <a:rPr lang="pt-BR" sz="2400" dirty="0"/>
              <a:t>, bem como do recebimento de qualquer </a:t>
            </a:r>
            <a:r>
              <a:rPr lang="pt-BR" sz="2400" b="1" dirty="0"/>
              <a:t>vantagem</a:t>
            </a:r>
            <a:r>
              <a:rPr lang="pt-BR" sz="2400" dirty="0"/>
              <a:t> ou </a:t>
            </a:r>
            <a:r>
              <a:rPr lang="pt-BR" sz="2400" b="1" dirty="0"/>
              <a:t>ganho</a:t>
            </a:r>
            <a:r>
              <a:rPr lang="pt-BR" sz="2400" dirty="0"/>
              <a:t> pelo agente público ou por terceiro.</a:t>
            </a:r>
          </a:p>
          <a:p>
            <a:pPr algn="just"/>
            <a:endParaRPr lang="pt-BR" sz="2400" dirty="0"/>
          </a:p>
          <a:p>
            <a:pPr algn="just"/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0612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3636</TotalTime>
  <Words>2068</Words>
  <Application>Microsoft Office PowerPoint</Application>
  <PresentationFormat>Widescreen</PresentationFormat>
  <Paragraphs>219</Paragraphs>
  <Slides>44</Slides>
  <Notes>7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54" baseType="lpstr">
      <vt:lpstr>Arial</vt:lpstr>
      <vt:lpstr>Calibri</vt:lpstr>
      <vt:lpstr>Calibri Light</vt:lpstr>
      <vt:lpstr>Calisto MT</vt:lpstr>
      <vt:lpstr>Lucida Handwriting</vt:lpstr>
      <vt:lpstr>Lucida Sans Unicode</vt:lpstr>
      <vt:lpstr>Times New Roman</vt:lpstr>
      <vt:lpstr>Verdana</vt:lpstr>
      <vt:lpstr>Wingdings</vt:lpstr>
      <vt:lpstr>Tema do Office</vt:lpstr>
      <vt:lpstr>Prevenção de conflito de interesses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Marco normativo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SeCI – Evolução das solicitações</vt:lpstr>
      <vt:lpstr>SeCI – evolução das solicitações enviadas à CGU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Anne Nogueira Hernandes</dc:creator>
  <cp:lastModifiedBy>Leonino Gomes Rocha</cp:lastModifiedBy>
  <cp:revision>136</cp:revision>
  <dcterms:created xsi:type="dcterms:W3CDTF">2017-06-05T18:09:13Z</dcterms:created>
  <dcterms:modified xsi:type="dcterms:W3CDTF">2019-06-24T19:51:05Z</dcterms:modified>
</cp:coreProperties>
</file>