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60" r:id="rId2"/>
    <p:sldId id="257" r:id="rId3"/>
    <p:sldId id="529" r:id="rId4"/>
    <p:sldId id="528" r:id="rId5"/>
    <p:sldId id="258" r:id="rId6"/>
    <p:sldId id="517" r:id="rId7"/>
    <p:sldId id="303" r:id="rId8"/>
    <p:sldId id="294" r:id="rId9"/>
    <p:sldId id="393" r:id="rId10"/>
    <p:sldId id="394" r:id="rId11"/>
    <p:sldId id="295" r:id="rId12"/>
    <p:sldId id="284" r:id="rId13"/>
    <p:sldId id="285" r:id="rId14"/>
    <p:sldId id="289" r:id="rId15"/>
    <p:sldId id="371" r:id="rId16"/>
    <p:sldId id="291" r:id="rId17"/>
    <p:sldId id="292" r:id="rId18"/>
    <p:sldId id="306" r:id="rId19"/>
    <p:sldId id="311" r:id="rId20"/>
    <p:sldId id="312" r:id="rId21"/>
    <p:sldId id="539" r:id="rId22"/>
    <p:sldId id="305" r:id="rId23"/>
    <p:sldId id="538" r:id="rId24"/>
    <p:sldId id="307" r:id="rId25"/>
    <p:sldId id="308" r:id="rId26"/>
    <p:sldId id="309" r:id="rId27"/>
    <p:sldId id="310" r:id="rId28"/>
    <p:sldId id="313" r:id="rId29"/>
    <p:sldId id="314" r:id="rId30"/>
    <p:sldId id="315" r:id="rId31"/>
    <p:sldId id="317" r:id="rId32"/>
    <p:sldId id="319" r:id="rId33"/>
    <p:sldId id="320" r:id="rId34"/>
    <p:sldId id="391" r:id="rId35"/>
    <p:sldId id="530" r:id="rId36"/>
    <p:sldId id="531" r:id="rId37"/>
    <p:sldId id="329" r:id="rId38"/>
    <p:sldId id="363" r:id="rId39"/>
    <p:sldId id="364" r:id="rId40"/>
    <p:sldId id="340" r:id="rId41"/>
    <p:sldId id="357" r:id="rId42"/>
    <p:sldId id="270" r:id="rId43"/>
    <p:sldId id="533" r:id="rId44"/>
    <p:sldId id="534" r:id="rId45"/>
    <p:sldId id="532" r:id="rId46"/>
    <p:sldId id="518" r:id="rId47"/>
    <p:sldId id="519" r:id="rId48"/>
    <p:sldId id="520" r:id="rId49"/>
    <p:sldId id="521" r:id="rId50"/>
    <p:sldId id="522" r:id="rId51"/>
    <p:sldId id="259" r:id="rId52"/>
    <p:sldId id="524" r:id="rId53"/>
    <p:sldId id="525" r:id="rId54"/>
    <p:sldId id="526" r:id="rId55"/>
    <p:sldId id="527" r:id="rId56"/>
    <p:sldId id="523" r:id="rId57"/>
    <p:sldId id="535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87A0B3-2FA7-473A-B3D0-008550842070}" v="1677" dt="2019-06-27T08:31:05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948D0-DB56-4D07-B139-93E5DA082BCF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D7F74-B5A7-4104-BEE8-369795D7C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52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2">
            <a:extLst>
              <a:ext uri="{FF2B5EF4-FFF2-40B4-BE49-F238E27FC236}">
                <a16:creationId xmlns:a16="http://schemas.microsoft.com/office/drawing/2014/main" id="{A415C5C9-C2D4-495B-A7C0-509CC654808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3E2C958-4AF4-4920-A50F-717D9A482D33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t-BR" altLang="pt-BR" sz="1300"/>
          </a:p>
        </p:txBody>
      </p:sp>
      <p:sp>
        <p:nvSpPr>
          <p:cNvPr id="106499" name="Text Box 1">
            <a:extLst>
              <a:ext uri="{FF2B5EF4-FFF2-40B4-BE49-F238E27FC236}">
                <a16:creationId xmlns:a16="http://schemas.microsoft.com/office/drawing/2014/main" id="{E2531825-F3A3-4E39-88D5-0F558E3FB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CDBA619D-A73D-4613-AFEF-0AF9901D0C95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t-BR" altLang="pt-BR" sz="1300"/>
          </a:p>
        </p:txBody>
      </p:sp>
      <p:sp>
        <p:nvSpPr>
          <p:cNvPr id="106500" name="Rectangle 2">
            <a:extLst>
              <a:ext uri="{FF2B5EF4-FFF2-40B4-BE49-F238E27FC236}">
                <a16:creationId xmlns:a16="http://schemas.microsoft.com/office/drawing/2014/main" id="{F85F0CA4-E3F9-49FB-A713-3B29892E09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1" name="Rectangle 3">
            <a:extLst>
              <a:ext uri="{FF2B5EF4-FFF2-40B4-BE49-F238E27FC236}">
                <a16:creationId xmlns:a16="http://schemas.microsoft.com/office/drawing/2014/main" id="{49990906-2CF6-4D76-BFE8-13A196391F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2">
            <a:extLst>
              <a:ext uri="{FF2B5EF4-FFF2-40B4-BE49-F238E27FC236}">
                <a16:creationId xmlns:a16="http://schemas.microsoft.com/office/drawing/2014/main" id="{F1E6A893-C8DC-4E56-A0F4-F2B056E33B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7F0B81A-2E9D-4CBA-956C-CBF2EEA7582F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t-BR" altLang="pt-BR" sz="1300"/>
          </a:p>
        </p:txBody>
      </p:sp>
      <p:sp>
        <p:nvSpPr>
          <p:cNvPr id="167939" name="Text Box 1">
            <a:extLst>
              <a:ext uri="{FF2B5EF4-FFF2-40B4-BE49-F238E27FC236}">
                <a16:creationId xmlns:a16="http://schemas.microsoft.com/office/drawing/2014/main" id="{0ECF0494-C5C4-4E19-915C-A30B2B41D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47D9FC43-0D32-4935-BC70-00EBC4CCFD18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t-BR" altLang="pt-BR" sz="1300"/>
          </a:p>
        </p:txBody>
      </p:sp>
      <p:sp>
        <p:nvSpPr>
          <p:cNvPr id="167940" name="Rectangle 2">
            <a:extLst>
              <a:ext uri="{FF2B5EF4-FFF2-40B4-BE49-F238E27FC236}">
                <a16:creationId xmlns:a16="http://schemas.microsoft.com/office/drawing/2014/main" id="{CEACB00B-FAB2-4E50-94BA-8815D34DB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41" name="Rectangle 3">
            <a:extLst>
              <a:ext uri="{FF2B5EF4-FFF2-40B4-BE49-F238E27FC236}">
                <a16:creationId xmlns:a16="http://schemas.microsoft.com/office/drawing/2014/main" id="{E748203A-C116-41AA-953A-C44B8DCB4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2">
            <a:extLst>
              <a:ext uri="{FF2B5EF4-FFF2-40B4-BE49-F238E27FC236}">
                <a16:creationId xmlns:a16="http://schemas.microsoft.com/office/drawing/2014/main" id="{B821A525-84DE-491C-9232-E7A0AE4716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7549C5-3009-4CA0-B5A8-3151FBFD11F8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t-BR" altLang="pt-BR" sz="1300"/>
          </a:p>
        </p:txBody>
      </p:sp>
      <p:sp>
        <p:nvSpPr>
          <p:cNvPr id="169987" name="Text Box 1">
            <a:extLst>
              <a:ext uri="{FF2B5EF4-FFF2-40B4-BE49-F238E27FC236}">
                <a16:creationId xmlns:a16="http://schemas.microsoft.com/office/drawing/2014/main" id="{0008D478-DF51-4925-A971-911996CA8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F0E660F3-1C1C-44CB-A6B2-EF63107C7855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t-BR" altLang="pt-BR" sz="1300"/>
          </a:p>
        </p:txBody>
      </p:sp>
      <p:sp>
        <p:nvSpPr>
          <p:cNvPr id="169988" name="Rectangle 2">
            <a:extLst>
              <a:ext uri="{FF2B5EF4-FFF2-40B4-BE49-F238E27FC236}">
                <a16:creationId xmlns:a16="http://schemas.microsoft.com/office/drawing/2014/main" id="{3F31C823-5B3D-4BC6-8690-212AFB44EA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9" name="Rectangle 3">
            <a:extLst>
              <a:ext uri="{FF2B5EF4-FFF2-40B4-BE49-F238E27FC236}">
                <a16:creationId xmlns:a16="http://schemas.microsoft.com/office/drawing/2014/main" id="{962067FD-7B9B-4146-ACC6-AA2B6A2495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2">
            <a:extLst>
              <a:ext uri="{FF2B5EF4-FFF2-40B4-BE49-F238E27FC236}">
                <a16:creationId xmlns:a16="http://schemas.microsoft.com/office/drawing/2014/main" id="{CEEA8A79-2C18-4EDB-B0A9-7C559BBB4C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D8DE8DC-0517-47AA-B292-88B88C9235F8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t-BR" altLang="pt-BR" sz="1300"/>
          </a:p>
        </p:txBody>
      </p:sp>
      <p:sp>
        <p:nvSpPr>
          <p:cNvPr id="172035" name="Text Box 1">
            <a:extLst>
              <a:ext uri="{FF2B5EF4-FFF2-40B4-BE49-F238E27FC236}">
                <a16:creationId xmlns:a16="http://schemas.microsoft.com/office/drawing/2014/main" id="{61D26314-D464-4C16-A8A3-8A76F5B16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CC013A4F-9725-4EB6-B37D-5499B6DE513C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t-BR" altLang="pt-BR" sz="1300"/>
          </a:p>
        </p:txBody>
      </p:sp>
      <p:sp>
        <p:nvSpPr>
          <p:cNvPr id="172036" name="Rectangle 2">
            <a:extLst>
              <a:ext uri="{FF2B5EF4-FFF2-40B4-BE49-F238E27FC236}">
                <a16:creationId xmlns:a16="http://schemas.microsoft.com/office/drawing/2014/main" id="{822C2688-F47E-4152-B7E4-3163684A58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7" name="Rectangle 3">
            <a:extLst>
              <a:ext uri="{FF2B5EF4-FFF2-40B4-BE49-F238E27FC236}">
                <a16:creationId xmlns:a16="http://schemas.microsoft.com/office/drawing/2014/main" id="{F9171A9E-FF57-4DA1-B47B-82898C984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12">
            <a:extLst>
              <a:ext uri="{FF2B5EF4-FFF2-40B4-BE49-F238E27FC236}">
                <a16:creationId xmlns:a16="http://schemas.microsoft.com/office/drawing/2014/main" id="{07D5CE69-7A61-4E21-ADBE-20A5575471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822AB94-5F98-4546-B92B-40C89469CF11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t-BR" altLang="pt-BR" sz="1300"/>
          </a:p>
        </p:txBody>
      </p:sp>
      <p:sp>
        <p:nvSpPr>
          <p:cNvPr id="174083" name="Text Box 1">
            <a:extLst>
              <a:ext uri="{FF2B5EF4-FFF2-40B4-BE49-F238E27FC236}">
                <a16:creationId xmlns:a16="http://schemas.microsoft.com/office/drawing/2014/main" id="{DA0AAAE9-BC86-405B-9328-CDC7DCB02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37108558-D185-4F34-817D-D0BCBF79D8D7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t-BR" altLang="pt-BR" sz="1300"/>
          </a:p>
        </p:txBody>
      </p:sp>
      <p:sp>
        <p:nvSpPr>
          <p:cNvPr id="174084" name="Rectangle 2">
            <a:extLst>
              <a:ext uri="{FF2B5EF4-FFF2-40B4-BE49-F238E27FC236}">
                <a16:creationId xmlns:a16="http://schemas.microsoft.com/office/drawing/2014/main" id="{2CA4E2DE-1B71-4850-8D39-DFEACED0DD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5" name="Rectangle 3">
            <a:extLst>
              <a:ext uri="{FF2B5EF4-FFF2-40B4-BE49-F238E27FC236}">
                <a16:creationId xmlns:a16="http://schemas.microsoft.com/office/drawing/2014/main" id="{174815D1-CA08-4C6B-9B32-0967F2DDA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12">
            <a:extLst>
              <a:ext uri="{FF2B5EF4-FFF2-40B4-BE49-F238E27FC236}">
                <a16:creationId xmlns:a16="http://schemas.microsoft.com/office/drawing/2014/main" id="{03D24326-04CA-4DF5-87BA-E893F50D10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C456900-7B56-4662-96E8-B508AD07E803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pt-BR" altLang="pt-BR" sz="1300"/>
          </a:p>
        </p:txBody>
      </p:sp>
      <p:sp>
        <p:nvSpPr>
          <p:cNvPr id="211971" name="Text Box 1">
            <a:extLst>
              <a:ext uri="{FF2B5EF4-FFF2-40B4-BE49-F238E27FC236}">
                <a16:creationId xmlns:a16="http://schemas.microsoft.com/office/drawing/2014/main" id="{7059309C-8C01-4953-9D9B-D20F72162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A89A1CB4-A17B-4FB2-94ED-A9D2A02FB31D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pt-BR" altLang="pt-BR" sz="1300"/>
          </a:p>
        </p:txBody>
      </p:sp>
      <p:sp>
        <p:nvSpPr>
          <p:cNvPr id="211972" name="Rectangle 2">
            <a:extLst>
              <a:ext uri="{FF2B5EF4-FFF2-40B4-BE49-F238E27FC236}">
                <a16:creationId xmlns:a16="http://schemas.microsoft.com/office/drawing/2014/main" id="{9C7E3838-DC27-48DB-838F-3DA4FC333B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3" name="Rectangle 3">
            <a:extLst>
              <a:ext uri="{FF2B5EF4-FFF2-40B4-BE49-F238E27FC236}">
                <a16:creationId xmlns:a16="http://schemas.microsoft.com/office/drawing/2014/main" id="{97FEDC00-9E29-41C3-B5A6-DAAB3C63C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6">
            <a:extLst>
              <a:ext uri="{FF2B5EF4-FFF2-40B4-BE49-F238E27FC236}">
                <a16:creationId xmlns:a16="http://schemas.microsoft.com/office/drawing/2014/main" id="{4F0BA5B7-C87E-4964-ACA1-AB84D84596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F042D6-8CD3-4D18-964E-80ED0F18BC4A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pt-BR" altLang="pt-BR" sz="1300"/>
          </a:p>
        </p:txBody>
      </p:sp>
      <p:sp>
        <p:nvSpPr>
          <p:cNvPr id="214019" name="Rectangle 1">
            <a:extLst>
              <a:ext uri="{FF2B5EF4-FFF2-40B4-BE49-F238E27FC236}">
                <a16:creationId xmlns:a16="http://schemas.microsoft.com/office/drawing/2014/main" id="{FC8A7AF9-5853-4FA5-84F4-7F618871E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6700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20" name="Rectangle 2">
            <a:extLst>
              <a:ext uri="{FF2B5EF4-FFF2-40B4-BE49-F238E27FC236}">
                <a16:creationId xmlns:a16="http://schemas.microsoft.com/office/drawing/2014/main" id="{09ACBA27-5798-4EB9-B173-120327374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6">
            <a:extLst>
              <a:ext uri="{FF2B5EF4-FFF2-40B4-BE49-F238E27FC236}">
                <a16:creationId xmlns:a16="http://schemas.microsoft.com/office/drawing/2014/main" id="{8E22B04E-CE75-4A37-B74B-85BE9514CF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E32893B-521D-4369-A429-0BD412230213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pt-BR" altLang="pt-BR" sz="1300"/>
          </a:p>
        </p:txBody>
      </p:sp>
      <p:sp>
        <p:nvSpPr>
          <p:cNvPr id="216067" name="Rectangle 1">
            <a:extLst>
              <a:ext uri="{FF2B5EF4-FFF2-40B4-BE49-F238E27FC236}">
                <a16:creationId xmlns:a16="http://schemas.microsoft.com/office/drawing/2014/main" id="{A4E049EC-4CA4-440D-B756-C2D8F97279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6700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8" name="Rectangle 2">
            <a:extLst>
              <a:ext uri="{FF2B5EF4-FFF2-40B4-BE49-F238E27FC236}">
                <a16:creationId xmlns:a16="http://schemas.microsoft.com/office/drawing/2014/main" id="{2A5FFB44-796E-4CA3-96CD-AAB8DD7B0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12">
            <a:extLst>
              <a:ext uri="{FF2B5EF4-FFF2-40B4-BE49-F238E27FC236}">
                <a16:creationId xmlns:a16="http://schemas.microsoft.com/office/drawing/2014/main" id="{55399EAF-3095-4700-9C1E-52F34608C2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8860B04-A76F-4F05-A773-5A13A2D554CD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pt-BR" altLang="pt-BR" sz="1300"/>
          </a:p>
        </p:txBody>
      </p:sp>
      <p:sp>
        <p:nvSpPr>
          <p:cNvPr id="236547" name="Text Box 1">
            <a:extLst>
              <a:ext uri="{FF2B5EF4-FFF2-40B4-BE49-F238E27FC236}">
                <a16:creationId xmlns:a16="http://schemas.microsoft.com/office/drawing/2014/main" id="{D467DA63-C58C-4565-9158-3A50520D9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2232A9CF-7D46-447D-B4FE-683887B51A91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pt-BR" altLang="pt-BR" sz="1300"/>
          </a:p>
        </p:txBody>
      </p:sp>
      <p:sp>
        <p:nvSpPr>
          <p:cNvPr id="236548" name="Rectangle 2">
            <a:extLst>
              <a:ext uri="{FF2B5EF4-FFF2-40B4-BE49-F238E27FC236}">
                <a16:creationId xmlns:a16="http://schemas.microsoft.com/office/drawing/2014/main" id="{2AF572A6-4863-4F5B-911E-DC5993A8A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9" name="Rectangle 3">
            <a:extLst>
              <a:ext uri="{FF2B5EF4-FFF2-40B4-BE49-F238E27FC236}">
                <a16:creationId xmlns:a16="http://schemas.microsoft.com/office/drawing/2014/main" id="{C15D0918-4BAB-4693-A2FB-56BADEA37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2">
            <a:extLst>
              <a:ext uri="{FF2B5EF4-FFF2-40B4-BE49-F238E27FC236}">
                <a16:creationId xmlns:a16="http://schemas.microsoft.com/office/drawing/2014/main" id="{CE2F9E6E-EE3B-40E4-AD30-CC92D3D809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121806F-DF9C-4617-8DBE-A6B54A0E6923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t-BR" altLang="pt-BR" sz="1300"/>
          </a:p>
        </p:txBody>
      </p:sp>
      <p:sp>
        <p:nvSpPr>
          <p:cNvPr id="108547" name="Text Box 1">
            <a:extLst>
              <a:ext uri="{FF2B5EF4-FFF2-40B4-BE49-F238E27FC236}">
                <a16:creationId xmlns:a16="http://schemas.microsoft.com/office/drawing/2014/main" id="{3A7C7B5C-C72F-4D88-B1E2-813D75CD5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54FA0A74-D18A-48B1-802C-8614BC92752A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t-BR" altLang="pt-BR" sz="1300"/>
          </a:p>
        </p:txBody>
      </p:sp>
      <p:sp>
        <p:nvSpPr>
          <p:cNvPr id="108548" name="Rectangle 2">
            <a:extLst>
              <a:ext uri="{FF2B5EF4-FFF2-40B4-BE49-F238E27FC236}">
                <a16:creationId xmlns:a16="http://schemas.microsoft.com/office/drawing/2014/main" id="{12D2F5E2-8B58-440B-A764-0492907AD5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9" name="Rectangle 3">
            <a:extLst>
              <a:ext uri="{FF2B5EF4-FFF2-40B4-BE49-F238E27FC236}">
                <a16:creationId xmlns:a16="http://schemas.microsoft.com/office/drawing/2014/main" id="{8DC113C9-118B-4258-87F8-FA2838B39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2">
            <a:extLst>
              <a:ext uri="{FF2B5EF4-FFF2-40B4-BE49-F238E27FC236}">
                <a16:creationId xmlns:a16="http://schemas.microsoft.com/office/drawing/2014/main" id="{57B3C21E-CAAA-4C6C-A175-766A3B460A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F795A3-E0FD-4440-A6B6-7B238BD261A3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t-BR" altLang="pt-BR" sz="1300"/>
          </a:p>
        </p:txBody>
      </p:sp>
      <p:sp>
        <p:nvSpPr>
          <p:cNvPr id="116739" name="Text Box 1">
            <a:extLst>
              <a:ext uri="{FF2B5EF4-FFF2-40B4-BE49-F238E27FC236}">
                <a16:creationId xmlns:a16="http://schemas.microsoft.com/office/drawing/2014/main" id="{13191E2A-D760-4C7B-AFCB-FB46DE580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0B41B27B-BBDA-4568-92D6-7506419A5BB9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t-BR" altLang="pt-BR" sz="1300"/>
          </a:p>
        </p:txBody>
      </p:sp>
      <p:sp>
        <p:nvSpPr>
          <p:cNvPr id="116740" name="Rectangle 2">
            <a:extLst>
              <a:ext uri="{FF2B5EF4-FFF2-40B4-BE49-F238E27FC236}">
                <a16:creationId xmlns:a16="http://schemas.microsoft.com/office/drawing/2014/main" id="{B480DE29-DCAD-4300-BCE3-2A611F472B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3">
            <a:extLst>
              <a:ext uri="{FF2B5EF4-FFF2-40B4-BE49-F238E27FC236}">
                <a16:creationId xmlns:a16="http://schemas.microsoft.com/office/drawing/2014/main" id="{063ED878-3719-4076-9DFB-82A4CFFD7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2">
            <a:extLst>
              <a:ext uri="{FF2B5EF4-FFF2-40B4-BE49-F238E27FC236}">
                <a16:creationId xmlns:a16="http://schemas.microsoft.com/office/drawing/2014/main" id="{6589A8F6-21EE-46E4-B138-82AB64CE578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F500E83-EE1C-427A-A1BE-F3594F0FE4E0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t-BR" altLang="pt-BR" sz="1300"/>
          </a:p>
        </p:txBody>
      </p:sp>
      <p:sp>
        <p:nvSpPr>
          <p:cNvPr id="118787" name="Text Box 1">
            <a:extLst>
              <a:ext uri="{FF2B5EF4-FFF2-40B4-BE49-F238E27FC236}">
                <a16:creationId xmlns:a16="http://schemas.microsoft.com/office/drawing/2014/main" id="{0C468A0E-ED32-4161-A6FE-B32CD7FBB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23D9BA59-F3C4-46CC-AF5B-FA345C80AF83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t-BR" altLang="pt-BR" sz="1300"/>
          </a:p>
        </p:txBody>
      </p:sp>
      <p:sp>
        <p:nvSpPr>
          <p:cNvPr id="118788" name="Rectangle 2">
            <a:extLst>
              <a:ext uri="{FF2B5EF4-FFF2-40B4-BE49-F238E27FC236}">
                <a16:creationId xmlns:a16="http://schemas.microsoft.com/office/drawing/2014/main" id="{4B568265-3E72-4E9B-A66D-08B7E8296F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3">
            <a:extLst>
              <a:ext uri="{FF2B5EF4-FFF2-40B4-BE49-F238E27FC236}">
                <a16:creationId xmlns:a16="http://schemas.microsoft.com/office/drawing/2014/main" id="{04334DDF-7606-4187-A57C-428EB3269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2">
            <a:extLst>
              <a:ext uri="{FF2B5EF4-FFF2-40B4-BE49-F238E27FC236}">
                <a16:creationId xmlns:a16="http://schemas.microsoft.com/office/drawing/2014/main" id="{E1A82DDC-BDFC-4924-96C4-B4DA8DCFC3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280FBCE-87D6-45CA-95C5-C43667A15FF4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t-BR" altLang="pt-BR" sz="1300"/>
          </a:p>
        </p:txBody>
      </p:sp>
      <p:sp>
        <p:nvSpPr>
          <p:cNvPr id="122883" name="Text Box 1">
            <a:extLst>
              <a:ext uri="{FF2B5EF4-FFF2-40B4-BE49-F238E27FC236}">
                <a16:creationId xmlns:a16="http://schemas.microsoft.com/office/drawing/2014/main" id="{3E3EB459-6967-427B-A5F5-3C2B7468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441DC227-1FBE-4080-AAFB-FA529181036D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t-BR" altLang="pt-BR" sz="1300"/>
          </a:p>
        </p:txBody>
      </p:sp>
      <p:sp>
        <p:nvSpPr>
          <p:cNvPr id="122884" name="Rectangle 2">
            <a:extLst>
              <a:ext uri="{FF2B5EF4-FFF2-40B4-BE49-F238E27FC236}">
                <a16:creationId xmlns:a16="http://schemas.microsoft.com/office/drawing/2014/main" id="{BA09CD8A-6914-4CC1-9F21-BCA59DC123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3">
            <a:extLst>
              <a:ext uri="{FF2B5EF4-FFF2-40B4-BE49-F238E27FC236}">
                <a16:creationId xmlns:a16="http://schemas.microsoft.com/office/drawing/2014/main" id="{14C8E8BA-6AD8-4B9D-BE73-52A5F9000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2">
            <a:extLst>
              <a:ext uri="{FF2B5EF4-FFF2-40B4-BE49-F238E27FC236}">
                <a16:creationId xmlns:a16="http://schemas.microsoft.com/office/drawing/2014/main" id="{77C55020-E627-49A8-BD0C-4E489CB595C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7C931D-60BA-427D-83F8-0A3CFF6C2BD1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t-BR" altLang="pt-BR" sz="1300"/>
          </a:p>
        </p:txBody>
      </p:sp>
      <p:sp>
        <p:nvSpPr>
          <p:cNvPr id="124931" name="Rectangle 1">
            <a:extLst>
              <a:ext uri="{FF2B5EF4-FFF2-40B4-BE49-F238E27FC236}">
                <a16:creationId xmlns:a16="http://schemas.microsoft.com/office/drawing/2014/main" id="{8E0145D1-D13D-4328-B1D7-15022D5286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3525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2" name="Rectangle 2">
            <a:extLst>
              <a:ext uri="{FF2B5EF4-FFF2-40B4-BE49-F238E27FC236}">
                <a16:creationId xmlns:a16="http://schemas.microsoft.com/office/drawing/2014/main" id="{8F7E44C6-6310-433E-840F-388DFE4E5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2">
            <a:extLst>
              <a:ext uri="{FF2B5EF4-FFF2-40B4-BE49-F238E27FC236}">
                <a16:creationId xmlns:a16="http://schemas.microsoft.com/office/drawing/2014/main" id="{5DE5EFFF-9880-453A-A7F3-35FE79A4771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E44EC13-2436-40F7-B2DE-1202058AA058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t-BR" altLang="pt-BR" sz="1300"/>
          </a:p>
        </p:txBody>
      </p:sp>
      <p:sp>
        <p:nvSpPr>
          <p:cNvPr id="137219" name="Text Box 1">
            <a:extLst>
              <a:ext uri="{FF2B5EF4-FFF2-40B4-BE49-F238E27FC236}">
                <a16:creationId xmlns:a16="http://schemas.microsoft.com/office/drawing/2014/main" id="{9ED3E0B7-A0BA-40AB-A41A-5E5B1BBA4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95D06B8A-79DF-4EC1-97EC-7A24389BE57C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t-BR" altLang="pt-BR" sz="1300"/>
          </a:p>
        </p:txBody>
      </p:sp>
      <p:sp>
        <p:nvSpPr>
          <p:cNvPr id="137220" name="Rectangle 2">
            <a:extLst>
              <a:ext uri="{FF2B5EF4-FFF2-40B4-BE49-F238E27FC236}">
                <a16:creationId xmlns:a16="http://schemas.microsoft.com/office/drawing/2014/main" id="{45B34062-CDA9-4478-B9FE-5518BF261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1" name="Rectangle 3">
            <a:extLst>
              <a:ext uri="{FF2B5EF4-FFF2-40B4-BE49-F238E27FC236}">
                <a16:creationId xmlns:a16="http://schemas.microsoft.com/office/drawing/2014/main" id="{D3111519-F3B3-4C8D-A6FB-DCF16BA07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2">
            <a:extLst>
              <a:ext uri="{FF2B5EF4-FFF2-40B4-BE49-F238E27FC236}">
                <a16:creationId xmlns:a16="http://schemas.microsoft.com/office/drawing/2014/main" id="{132A70DF-358B-42E1-BD70-C9DD7889B4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F346ED-9D34-43C2-ABB6-CFF57FB16FEF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t-BR" altLang="pt-BR" sz="1300"/>
          </a:p>
        </p:txBody>
      </p:sp>
      <p:sp>
        <p:nvSpPr>
          <p:cNvPr id="163843" name="Text Box 1">
            <a:extLst>
              <a:ext uri="{FF2B5EF4-FFF2-40B4-BE49-F238E27FC236}">
                <a16:creationId xmlns:a16="http://schemas.microsoft.com/office/drawing/2014/main" id="{4093C8DB-6598-40F9-BC58-91306A5E3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7FA2EA43-BB3F-48F6-B6B9-392677A2CC20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t-BR" altLang="pt-BR" sz="1300"/>
          </a:p>
        </p:txBody>
      </p:sp>
      <p:sp>
        <p:nvSpPr>
          <p:cNvPr id="163844" name="Rectangle 2">
            <a:extLst>
              <a:ext uri="{FF2B5EF4-FFF2-40B4-BE49-F238E27FC236}">
                <a16:creationId xmlns:a16="http://schemas.microsoft.com/office/drawing/2014/main" id="{8A4E6E38-23CA-48F1-AE46-3B06AF9689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5" name="Rectangle 3">
            <a:extLst>
              <a:ext uri="{FF2B5EF4-FFF2-40B4-BE49-F238E27FC236}">
                <a16:creationId xmlns:a16="http://schemas.microsoft.com/office/drawing/2014/main" id="{E63275AB-F650-4769-8C72-4DC4DE159E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2">
            <a:extLst>
              <a:ext uri="{FF2B5EF4-FFF2-40B4-BE49-F238E27FC236}">
                <a16:creationId xmlns:a16="http://schemas.microsoft.com/office/drawing/2014/main" id="{4AAC65F6-D291-4220-96F6-48A1FEE383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A54AF16-2A49-4A63-95F4-FFC47E66723A}" type="slidenum">
              <a:rPr lang="pt-BR" altLang="pt-BR" sz="130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t-BR" altLang="pt-BR" sz="1300"/>
          </a:p>
        </p:txBody>
      </p:sp>
      <p:sp>
        <p:nvSpPr>
          <p:cNvPr id="165891" name="Text Box 1">
            <a:extLst>
              <a:ext uri="{FF2B5EF4-FFF2-40B4-BE49-F238E27FC236}">
                <a16:creationId xmlns:a16="http://schemas.microsoft.com/office/drawing/2014/main" id="{E604AC48-F826-4755-BF8A-F1488C79F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F45CF491-DD46-46EC-961B-024DC8EF0606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t-BR" altLang="pt-BR" sz="1300"/>
          </a:p>
        </p:txBody>
      </p:sp>
      <p:sp>
        <p:nvSpPr>
          <p:cNvPr id="165892" name="Rectangle 2">
            <a:extLst>
              <a:ext uri="{FF2B5EF4-FFF2-40B4-BE49-F238E27FC236}">
                <a16:creationId xmlns:a16="http://schemas.microsoft.com/office/drawing/2014/main" id="{3C22FE37-FBF7-41B1-B5C7-4F00AF5125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511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3" name="Rectangle 3">
            <a:extLst>
              <a:ext uri="{FF2B5EF4-FFF2-40B4-BE49-F238E27FC236}">
                <a16:creationId xmlns:a16="http://schemas.microsoft.com/office/drawing/2014/main" id="{8A75B5F0-1758-4C0F-8C93-917A3767B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"/>
            <a:ext cx="12193922" cy="685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7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00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97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842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60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23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667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586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170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54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423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7C14E-9AA3-40E0-BA2F-8ABEB8D63F17}" type="datetimeFigureOut">
              <a:rPr lang="pt-BR" smtClean="0"/>
              <a:t>26/06/2019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71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E9BD2-BC3E-4198-8005-6EDF6A09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63" y="2238376"/>
            <a:ext cx="10515600" cy="1746940"/>
          </a:xfrm>
        </p:spPr>
        <p:txBody>
          <a:bodyPr>
            <a:noAutofit/>
          </a:bodyPr>
          <a:lstStyle/>
          <a:p>
            <a:r>
              <a:rPr lang="pt-BR" sz="5400" b="1" dirty="0"/>
              <a:t>Controles Internos</a:t>
            </a:r>
            <a:br>
              <a:rPr lang="pt-BR" sz="5400" b="1" dirty="0"/>
            </a:br>
            <a:endParaRPr lang="pt-BR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528B4B3-CB46-4FD2-A664-882D77C152CC}"/>
              </a:ext>
            </a:extLst>
          </p:cNvPr>
          <p:cNvSpPr txBox="1"/>
          <p:nvPr/>
        </p:nvSpPr>
        <p:spPr>
          <a:xfrm>
            <a:off x="6389782" y="5982159"/>
            <a:ext cx="431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AFFC Michel Cavalcante Pinto</a:t>
            </a:r>
          </a:p>
        </p:txBody>
      </p:sp>
    </p:spTree>
    <p:extLst>
      <p:ext uri="{BB962C8B-B14F-4D97-AF65-F5344CB8AC3E}">
        <p14:creationId xmlns:p14="http://schemas.microsoft.com/office/powerpoint/2010/main" val="361937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9316" y="992588"/>
            <a:ext cx="9403549" cy="760400"/>
          </a:xfrm>
        </p:spPr>
        <p:txBody>
          <a:bodyPr>
            <a:normAutofit/>
          </a:bodyPr>
          <a:lstStyle/>
          <a:p>
            <a:r>
              <a:rPr lang="pt-BR" sz="3999" b="1" dirty="0"/>
              <a:t>Problema x Risco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7052" y="1752988"/>
            <a:ext cx="10741713" cy="46471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2799" dirty="0"/>
              <a:t>José Luiz é funcionário de uma grande empresa que passa a enfrentar queda de receitas. Existe o </a:t>
            </a:r>
            <a:r>
              <a:rPr lang="pt-BR" sz="2799" b="1" dirty="0"/>
              <a:t>risco</a:t>
            </a:r>
            <a:r>
              <a:rPr lang="pt-BR" sz="2799" dirty="0"/>
              <a:t> de que, devido à necessidade de redução de custos por parte da empresa, parcela da força de trabalho seja demitida.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2799" dirty="0"/>
              <a:t>Se, num determinado momento, José Luiz perder o emprego, dizemos que o risco se concretizou e que ele tem um </a:t>
            </a:r>
            <a:r>
              <a:rPr lang="pt-BR" sz="2799" b="1" dirty="0"/>
              <a:t>problema</a:t>
            </a:r>
            <a:r>
              <a:rPr lang="pt-BR" sz="2799" dirty="0"/>
              <a:t> a enfrentar: a falta de renda para fazer face às suas despesas causadas pela perda de emprego.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2799" dirty="0"/>
              <a:t>Para enfrentar esse problema, ele adota duas </a:t>
            </a:r>
            <a:r>
              <a:rPr lang="pt-BR" sz="2799" b="1" dirty="0"/>
              <a:t>medidas</a:t>
            </a:r>
            <a:r>
              <a:rPr lang="pt-BR" sz="2799" dirty="0"/>
              <a:t>: começa a usar as economias aplicadas na poupança e distribui currículos entre empresas que lhe interessam.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2799" dirty="0"/>
              <a:t>Que </a:t>
            </a:r>
            <a:r>
              <a:rPr lang="pt-BR" sz="2799" b="1" dirty="0"/>
              <a:t>outros riscos </a:t>
            </a:r>
            <a:r>
              <a:rPr lang="pt-BR" sz="2799" dirty="0"/>
              <a:t>José Luiz deve considerar nesse momento?</a:t>
            </a:r>
          </a:p>
        </p:txBody>
      </p:sp>
    </p:spTree>
    <p:extLst>
      <p:ext uri="{BB962C8B-B14F-4D97-AF65-F5344CB8AC3E}">
        <p14:creationId xmlns:p14="http://schemas.microsoft.com/office/powerpoint/2010/main" val="98220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D180DC0-AB00-44D8-A645-F69EC4F204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87" y="2233060"/>
            <a:ext cx="5039675" cy="192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3202CD0-5C7F-4815-8C6C-0EB178098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44" y="2260424"/>
            <a:ext cx="4763293" cy="190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5E2D97F-5FFD-4C32-B2E4-923BF130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5588" y="4624940"/>
            <a:ext cx="10079349" cy="175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055588" y="1050178"/>
            <a:ext cx="8165530" cy="745707"/>
          </a:xfrm>
          <a:prstGeom prst="rect">
            <a:avLst/>
          </a:prstGeom>
        </p:spPr>
        <p:txBody>
          <a:bodyPr vert="horz" lIns="108805" tIns="54403" rIns="108805" bIns="54403" rtlCol="0" anchor="ctr">
            <a:normAutofit fontScale="40000" lnSpcReduction="20000"/>
          </a:bodyPr>
          <a:lstStyle/>
          <a:p>
            <a:pPr algn="ctr" defTabSz="1088215">
              <a:spcBef>
                <a:spcPct val="0"/>
              </a:spcBef>
              <a:defRPr/>
            </a:pPr>
            <a:r>
              <a:rPr lang="pt-BR" sz="3599" dirty="0">
                <a:latin typeface="+mj-lt"/>
                <a:ea typeface="+mj-ea"/>
                <a:cs typeface="+mj-cs"/>
              </a:rPr>
              <a:t> </a:t>
            </a:r>
          </a:p>
          <a:p>
            <a:pPr defTabSz="1088215">
              <a:spcBef>
                <a:spcPct val="0"/>
              </a:spcBef>
              <a:defRPr/>
            </a:pPr>
            <a:r>
              <a:rPr lang="pt-BR" altLang="pt-BR" sz="9000" b="1" dirty="0">
                <a:solidFill>
                  <a:srgbClr val="000000"/>
                </a:solidFill>
                <a:latin typeface="Calibri" panose="020F0502020204030204" pitchFamily="34" charset="0"/>
              </a:rPr>
              <a:t>Consequências</a:t>
            </a:r>
          </a:p>
          <a:p>
            <a:pPr algn="ctr" defTabSz="1088215">
              <a:spcBef>
                <a:spcPct val="0"/>
              </a:spcBef>
              <a:defRPr/>
            </a:pPr>
            <a:endParaRPr lang="pt-BR" sz="3599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6217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1">
            <a:extLst>
              <a:ext uri="{FF2B5EF4-FFF2-40B4-BE49-F238E27FC236}">
                <a16:creationId xmlns:a16="http://schemas.microsoft.com/office/drawing/2014/main" id="{878FFAC4-A917-429A-B03F-E4F65B230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1012825"/>
            <a:ext cx="80549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eaLnBrk="1" hangingPunct="1">
              <a:buSzPct val="100000"/>
              <a:tabLst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Objetivos </a:t>
            </a:r>
          </a:p>
        </p:txBody>
      </p:sp>
      <p:pic>
        <p:nvPicPr>
          <p:cNvPr id="105475" name="Picture 2">
            <a:extLst>
              <a:ext uri="{FF2B5EF4-FFF2-40B4-BE49-F238E27FC236}">
                <a16:creationId xmlns:a16="http://schemas.microsoft.com/office/drawing/2014/main" id="{6F5201C9-2655-43A9-B9D8-49055257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306638"/>
            <a:ext cx="67627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5476" name="Text Box 3">
            <a:extLst>
              <a:ext uri="{FF2B5EF4-FFF2-40B4-BE49-F238E27FC236}">
                <a16:creationId xmlns:a16="http://schemas.microsoft.com/office/drawing/2014/main" id="{1C552AA4-DD58-41CF-B41F-25F7D1FEF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6" y="1755776"/>
            <a:ext cx="235902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Objetivos Estratégicos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">
            <a:extLst>
              <a:ext uri="{FF2B5EF4-FFF2-40B4-BE49-F238E27FC236}">
                <a16:creationId xmlns:a16="http://schemas.microsoft.com/office/drawing/2014/main" id="{8E943501-CE26-4DE6-B3D4-238895894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068" y="1110457"/>
            <a:ext cx="80549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eaLnBrk="1" hangingPunct="1">
              <a:buSzPct val="100000"/>
              <a:tabLst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Objetivos</a:t>
            </a:r>
          </a:p>
        </p:txBody>
      </p:sp>
      <p:sp>
        <p:nvSpPr>
          <p:cNvPr id="107523" name="Text Box 2">
            <a:extLst>
              <a:ext uri="{FF2B5EF4-FFF2-40B4-BE49-F238E27FC236}">
                <a16:creationId xmlns:a16="http://schemas.microsoft.com/office/drawing/2014/main" id="{A4FFD755-C227-43F0-9C5A-137AB4A28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2715" y="2008819"/>
            <a:ext cx="336708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Objetivos Táticos &amp; Operacionais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7524" name="Picture 3">
            <a:extLst>
              <a:ext uri="{FF2B5EF4-FFF2-40B4-BE49-F238E27FC236}">
                <a16:creationId xmlns:a16="http://schemas.microsoft.com/office/drawing/2014/main" id="{48AD4902-23DE-4E2E-97AF-01A94654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6" y="2493964"/>
            <a:ext cx="77708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">
            <a:extLst>
              <a:ext uri="{FF2B5EF4-FFF2-40B4-BE49-F238E27FC236}">
                <a16:creationId xmlns:a16="http://schemas.microsoft.com/office/drawing/2014/main" id="{4A193B19-5C61-42E5-B113-8C70D4BFD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42" y="888271"/>
            <a:ext cx="905999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Técnicas para identificar riscos</a:t>
            </a:r>
          </a:p>
        </p:txBody>
      </p:sp>
      <p:pic>
        <p:nvPicPr>
          <p:cNvPr id="115716" name="Picture 3">
            <a:extLst>
              <a:ext uri="{FF2B5EF4-FFF2-40B4-BE49-F238E27FC236}">
                <a16:creationId xmlns:a16="http://schemas.microsoft.com/office/drawing/2014/main" id="{65770986-0BDC-493D-A2CB-9661B5161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6" y="1609726"/>
            <a:ext cx="24479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5717" name="Picture 4">
            <a:extLst>
              <a:ext uri="{FF2B5EF4-FFF2-40B4-BE49-F238E27FC236}">
                <a16:creationId xmlns:a16="http://schemas.microsoft.com/office/drawing/2014/main" id="{65D73D9F-2201-4FC2-847F-E0458CB1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6" y="3986214"/>
            <a:ext cx="27352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5718" name="Picture 5">
            <a:extLst>
              <a:ext uri="{FF2B5EF4-FFF2-40B4-BE49-F238E27FC236}">
                <a16:creationId xmlns:a16="http://schemas.microsoft.com/office/drawing/2014/main" id="{F0D3B42D-B999-445D-BF82-049BE749C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1" y="4057651"/>
            <a:ext cx="25241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5719" name="Text Box 6">
            <a:extLst>
              <a:ext uri="{FF2B5EF4-FFF2-40B4-BE49-F238E27FC236}">
                <a16:creationId xmlns:a16="http://schemas.microsoft.com/office/drawing/2014/main" id="{E6AA38F6-1CD0-432D-AF75-99C9067B4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3554413"/>
            <a:ext cx="1295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>
                <a:solidFill>
                  <a:srgbClr val="000000"/>
                </a:solidFill>
                <a:latin typeface="Calibri" panose="020F0502020204030204" pitchFamily="34" charset="0"/>
              </a:rPr>
              <a:t>Brainstorm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5720" name="Text Box 7">
            <a:extLst>
              <a:ext uri="{FF2B5EF4-FFF2-40B4-BE49-F238E27FC236}">
                <a16:creationId xmlns:a16="http://schemas.microsoft.com/office/drawing/2014/main" id="{38A28667-326E-47DB-B42C-2B4134F43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5929313"/>
            <a:ext cx="295275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>
                <a:solidFill>
                  <a:srgbClr val="000000"/>
                </a:solidFill>
                <a:latin typeface="Calibri" panose="020F0502020204030204" pitchFamily="34" charset="0"/>
              </a:rPr>
              <a:t>Mapeamento de Processos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5721" name="Text Box 8">
            <a:extLst>
              <a:ext uri="{FF2B5EF4-FFF2-40B4-BE49-F238E27FC236}">
                <a16:creationId xmlns:a16="http://schemas.microsoft.com/office/drawing/2014/main" id="{9A851011-BDBA-45E9-9567-9D0CCCC35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789" y="3481388"/>
            <a:ext cx="18002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>
                <a:solidFill>
                  <a:srgbClr val="000000"/>
                </a:solidFill>
                <a:latin typeface="Calibri" panose="020F0502020204030204" pitchFamily="34" charset="0"/>
              </a:rPr>
              <a:t>Método Delphi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5722" name="Text Box 9">
            <a:extLst>
              <a:ext uri="{FF2B5EF4-FFF2-40B4-BE49-F238E27FC236}">
                <a16:creationId xmlns:a16="http://schemas.microsoft.com/office/drawing/2014/main" id="{2A1153C5-FBAB-487D-87CF-EF31F53E6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9225" y="5929313"/>
            <a:ext cx="250348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>
                <a:solidFill>
                  <a:srgbClr val="000000"/>
                </a:solidFill>
                <a:latin typeface="Calibri" panose="020F0502020204030204" pitchFamily="34" charset="0"/>
              </a:rPr>
              <a:t>Matriz SWOT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5723" name="Picture 10">
            <a:extLst>
              <a:ext uri="{FF2B5EF4-FFF2-40B4-BE49-F238E27FC236}">
                <a16:creationId xmlns:a16="http://schemas.microsoft.com/office/drawing/2014/main" id="{FA96F2BB-5514-40AC-93B2-26C87A113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2057400"/>
            <a:ext cx="15113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1">
            <a:extLst>
              <a:ext uri="{FF2B5EF4-FFF2-40B4-BE49-F238E27FC236}">
                <a16:creationId xmlns:a16="http://schemas.microsoft.com/office/drawing/2014/main" id="{5200C31C-F642-4CCB-B130-253D149D0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90" y="1182688"/>
            <a:ext cx="94442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pt-BR" altLang="pt-BR" sz="4400" b="1" dirty="0">
                <a:solidFill>
                  <a:srgbClr val="000000"/>
                </a:solidFill>
                <a:latin typeface="Calibri" panose="020F0502020204030204" pitchFamily="34" charset="0"/>
              </a:rPr>
              <a:t>Identificação dos riscos </a:t>
            </a:r>
          </a:p>
        </p:txBody>
      </p:sp>
      <p:sp>
        <p:nvSpPr>
          <p:cNvPr id="117764" name="Text Box 9">
            <a:extLst>
              <a:ext uri="{FF2B5EF4-FFF2-40B4-BE49-F238E27FC236}">
                <a16:creationId xmlns:a16="http://schemas.microsoft.com/office/drawing/2014/main" id="{90F750B0-AF08-4A81-9BC8-A8D48005A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452" y="2160588"/>
            <a:ext cx="9716876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A identificação de riscos requer:</a:t>
            </a:r>
          </a:p>
          <a:p>
            <a:pPr marL="457200" indent="-457200">
              <a:spcAft>
                <a:spcPts val="1425"/>
              </a:spcAft>
              <a:buSzPct val="100000"/>
              <a:buFont typeface="Wingdings" panose="05000000000000000000" pitchFamily="2" charset="2"/>
              <a:buChar char="v"/>
            </a:pPr>
            <a:r>
              <a:rPr lang="pt-BR" alt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a identificação de eventos indesejados;</a:t>
            </a:r>
          </a:p>
          <a:p>
            <a:pPr marL="457200" indent="-457200">
              <a:spcAft>
                <a:spcPts val="1425"/>
              </a:spcAft>
              <a:buSzPct val="100000"/>
              <a:buFont typeface="Wingdings" panose="05000000000000000000" pitchFamily="2" charset="2"/>
              <a:buChar char="v"/>
            </a:pPr>
            <a:r>
              <a:rPr lang="pt-BR" alt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suas causas;</a:t>
            </a:r>
          </a:p>
          <a:p>
            <a:pPr marL="457200" indent="-457200">
              <a:spcAft>
                <a:spcPts val="1425"/>
              </a:spcAft>
              <a:buSzPct val="100000"/>
              <a:buFont typeface="Wingdings" panose="05000000000000000000" pitchFamily="2" charset="2"/>
              <a:buChar char="v"/>
            </a:pPr>
            <a:r>
              <a:rPr lang="pt-BR" alt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seus efeitos em termos de impactos nos objetivos.</a:t>
            </a:r>
          </a:p>
          <a:p>
            <a:pPr marL="457200" indent="-457200">
              <a:spcAft>
                <a:spcPts val="1425"/>
              </a:spcAft>
              <a:buSzPct val="100000"/>
              <a:buFont typeface="Wingdings" panose="05000000000000000000" pitchFamily="2" charset="2"/>
              <a:buChar char="v"/>
            </a:pPr>
            <a:endParaRPr lang="pt-BR" alt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1">
            <a:extLst>
              <a:ext uri="{FF2B5EF4-FFF2-40B4-BE49-F238E27FC236}">
                <a16:creationId xmlns:a16="http://schemas.microsoft.com/office/drawing/2014/main" id="{F907ACE0-901D-4133-AF17-839C1F997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410" y="991518"/>
            <a:ext cx="8755829" cy="9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>
              <a:buSzPct val="100000"/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Fontes de Riscos</a:t>
            </a:r>
          </a:p>
        </p:txBody>
      </p:sp>
      <p:sp>
        <p:nvSpPr>
          <p:cNvPr id="121860" name="Text Box 3">
            <a:extLst>
              <a:ext uri="{FF2B5EF4-FFF2-40B4-BE49-F238E27FC236}">
                <a16:creationId xmlns:a16="http://schemas.microsoft.com/office/drawing/2014/main" id="{7FD955C1-EEA7-4DC4-8452-52F60F2C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339" y="3843339"/>
            <a:ext cx="17287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>
                <a:solidFill>
                  <a:srgbClr val="000000"/>
                </a:solidFill>
                <a:latin typeface="Calibri" panose="020F0502020204030204" pitchFamily="34" charset="0"/>
              </a:rPr>
              <a:t>Pessoas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1861" name="Text Box 4">
            <a:extLst>
              <a:ext uri="{FF2B5EF4-FFF2-40B4-BE49-F238E27FC236}">
                <a16:creationId xmlns:a16="http://schemas.microsoft.com/office/drawing/2014/main" id="{7C8118F2-8AA0-45AB-86D3-E07FC14AA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900" y="5695951"/>
            <a:ext cx="172878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>
                <a:solidFill>
                  <a:srgbClr val="000000"/>
                </a:solidFill>
                <a:latin typeface="Calibri" panose="020F0502020204030204" pitchFamily="34" charset="0"/>
              </a:rPr>
              <a:t>Processos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1862" name="Text Box 5">
            <a:extLst>
              <a:ext uri="{FF2B5EF4-FFF2-40B4-BE49-F238E27FC236}">
                <a16:creationId xmlns:a16="http://schemas.microsoft.com/office/drawing/2014/main" id="{EF6090F2-9073-4019-AE72-7A3D2BC38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025" y="3914776"/>
            <a:ext cx="172878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>
                <a:solidFill>
                  <a:srgbClr val="000000"/>
                </a:solidFill>
                <a:latin typeface="Calibri" panose="020F0502020204030204" pitchFamily="34" charset="0"/>
              </a:rPr>
              <a:t>Sistemas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1863" name="Text Box 6">
            <a:extLst>
              <a:ext uri="{FF2B5EF4-FFF2-40B4-BE49-F238E27FC236}">
                <a16:creationId xmlns:a16="http://schemas.microsoft.com/office/drawing/2014/main" id="{00360A92-1ACD-4AF1-AD89-46FF90B9F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589" y="5786438"/>
            <a:ext cx="1728787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>
                <a:solidFill>
                  <a:srgbClr val="000000"/>
                </a:solidFill>
                <a:latin typeface="Calibri" panose="020F0502020204030204" pitchFamily="34" charset="0"/>
              </a:rPr>
              <a:t>Infraestrutura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1864" name="Text Box 7">
            <a:extLst>
              <a:ext uri="{FF2B5EF4-FFF2-40B4-BE49-F238E27FC236}">
                <a16:creationId xmlns:a16="http://schemas.microsoft.com/office/drawing/2014/main" id="{F68E1989-5005-44EE-9A1E-E559DF7F5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350" y="5767388"/>
            <a:ext cx="172878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>
                <a:solidFill>
                  <a:srgbClr val="000000"/>
                </a:solidFill>
                <a:latin typeface="Calibri" panose="020F0502020204030204" pitchFamily="34" charset="0"/>
              </a:rPr>
              <a:t>Tecnologia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1865" name="Text Box 8">
            <a:extLst>
              <a:ext uri="{FF2B5EF4-FFF2-40B4-BE49-F238E27FC236}">
                <a16:creationId xmlns:a16="http://schemas.microsoft.com/office/drawing/2014/main" id="{C388E094-B3D8-40FB-8C5F-73AB28D6B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9551" y="3895726"/>
            <a:ext cx="20875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>
                <a:solidFill>
                  <a:srgbClr val="000000"/>
                </a:solidFill>
                <a:latin typeface="Calibri" panose="020F0502020204030204" pitchFamily="34" charset="0"/>
              </a:rPr>
              <a:t>Eventos Externos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21866" name="Picture 9">
            <a:extLst>
              <a:ext uri="{FF2B5EF4-FFF2-40B4-BE49-F238E27FC236}">
                <a16:creationId xmlns:a16="http://schemas.microsoft.com/office/drawing/2014/main" id="{D7488F4D-DE46-48DB-A282-325E617DA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474914"/>
            <a:ext cx="20447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1867" name="Picture 10">
            <a:extLst>
              <a:ext uri="{FF2B5EF4-FFF2-40B4-BE49-F238E27FC236}">
                <a16:creationId xmlns:a16="http://schemas.microsoft.com/office/drawing/2014/main" id="{0BE41A05-B9D6-4BE4-A9C2-860AD749C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2381250"/>
            <a:ext cx="24018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1868" name="Picture 11">
            <a:extLst>
              <a:ext uri="{FF2B5EF4-FFF2-40B4-BE49-F238E27FC236}">
                <a16:creationId xmlns:a16="http://schemas.microsoft.com/office/drawing/2014/main" id="{019B3652-45BB-4C24-ADD8-2719AB04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1" y="2546351"/>
            <a:ext cx="21637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1869" name="Picture 12">
            <a:extLst>
              <a:ext uri="{FF2B5EF4-FFF2-40B4-BE49-F238E27FC236}">
                <a16:creationId xmlns:a16="http://schemas.microsoft.com/office/drawing/2014/main" id="{B16531B0-864C-453C-BFCE-B935309C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6" y="4202113"/>
            <a:ext cx="21685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1870" name="Picture 13">
            <a:extLst>
              <a:ext uri="{FF2B5EF4-FFF2-40B4-BE49-F238E27FC236}">
                <a16:creationId xmlns:a16="http://schemas.microsoft.com/office/drawing/2014/main" id="{42F8203B-7BC3-47A8-80C7-89221D7C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4" y="4491038"/>
            <a:ext cx="2232025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1871" name="Picture 14">
            <a:extLst>
              <a:ext uri="{FF2B5EF4-FFF2-40B4-BE49-F238E27FC236}">
                <a16:creationId xmlns:a16="http://schemas.microsoft.com/office/drawing/2014/main" id="{3412DD89-6E72-42F4-8A3A-03F5ED23E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4" y="4275139"/>
            <a:ext cx="20161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>
            <a:extLst>
              <a:ext uri="{FF2B5EF4-FFF2-40B4-BE49-F238E27FC236}">
                <a16:creationId xmlns:a16="http://schemas.microsoft.com/office/drawing/2014/main" id="{4601A2CE-BBC9-4211-BBB5-0926CF3DF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2736851"/>
            <a:ext cx="80121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907" name="Text Box 2">
            <a:extLst>
              <a:ext uri="{FF2B5EF4-FFF2-40B4-BE49-F238E27FC236}">
                <a16:creationId xmlns:a16="http://schemas.microsoft.com/office/drawing/2014/main" id="{AD943A2A-2CEA-4E41-A813-1EEEF42CB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8" y="4875788"/>
            <a:ext cx="7848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1425"/>
              </a:spcAft>
              <a:buSzPct val="100000"/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Causa = Fonte/Fator + Vulnerabilidade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3908" name="Text Box 3">
            <a:extLst>
              <a:ext uri="{FF2B5EF4-FFF2-40B4-BE49-F238E27FC236}">
                <a16:creationId xmlns:a16="http://schemas.microsoft.com/office/drawing/2014/main" id="{5D99F9EC-68AF-425D-A772-9D6F962BE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63" y="895350"/>
            <a:ext cx="92087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Causas de riscos</a:t>
            </a:r>
          </a:p>
        </p:txBody>
      </p:sp>
      <p:sp>
        <p:nvSpPr>
          <p:cNvPr id="123909" name="Text Box 4">
            <a:extLst>
              <a:ext uri="{FF2B5EF4-FFF2-40B4-BE49-F238E27FC236}">
                <a16:creationId xmlns:a16="http://schemas.microsoft.com/office/drawing/2014/main" id="{2EDA3475-63D6-4C4E-8949-932697997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038" y="1565276"/>
            <a:ext cx="329406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2115" y="968722"/>
            <a:ext cx="8794456" cy="655546"/>
          </a:xfrm>
        </p:spPr>
        <p:txBody>
          <a:bodyPr>
            <a:noAutofit/>
          </a:bodyPr>
          <a:lstStyle/>
          <a:p>
            <a:r>
              <a:rPr lang="pt-BR" sz="3599" b="1" dirty="0"/>
              <a:t> </a:t>
            </a:r>
            <a:r>
              <a:rPr lang="pt-BR" sz="3600" b="1" dirty="0"/>
              <a:t>Método de </a:t>
            </a:r>
            <a:r>
              <a:rPr lang="pt-BR" altLang="pt-BR" sz="3599" b="1" dirty="0"/>
              <a:t>Identificação </a:t>
            </a:r>
            <a:r>
              <a:rPr lang="pt-BR" sz="3600" b="1" dirty="0" err="1"/>
              <a:t>Bow-Tie</a:t>
            </a:r>
            <a:endParaRPr lang="pt-BR" sz="3599" b="1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FA8C24E-38C5-4A40-9B0E-D5CBB6BB89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763" y="1800225"/>
            <a:ext cx="10318188" cy="397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3872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0920" y="897627"/>
            <a:ext cx="10450159" cy="994277"/>
          </a:xfrm>
        </p:spPr>
        <p:txBody>
          <a:bodyPr>
            <a:normAutofit/>
          </a:bodyPr>
          <a:lstStyle/>
          <a:p>
            <a:r>
              <a:rPr lang="pt-BR" sz="3599" b="1" dirty="0"/>
              <a:t>Risco inerente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70920" y="1765308"/>
            <a:ext cx="10450159" cy="1432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400" dirty="0"/>
              <a:t>É o risco a que uma organização está exposta </a:t>
            </a:r>
            <a:r>
              <a:rPr lang="pt-BR" sz="2400" b="1" u="sng" dirty="0"/>
              <a:t>sem considerar quaisquer ações gerenciais</a:t>
            </a:r>
            <a:r>
              <a:rPr lang="pt-BR" sz="2400" dirty="0"/>
              <a:t> que possam reduzir a probabilidade de sua ocorrência ou seu impacto (IN Conjunta MP/CGU nº 01/2016).</a:t>
            </a:r>
          </a:p>
          <a:p>
            <a:pPr algn="just"/>
            <a:endParaRPr lang="pt-BR" sz="2400" dirty="0"/>
          </a:p>
          <a:p>
            <a:pPr marL="0" indent="0" algn="just"/>
            <a:endParaRPr lang="pt-BR" sz="2400" dirty="0"/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F588C90-F8EE-47EB-B1B6-D003B953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65" y="3062689"/>
            <a:ext cx="8404151" cy="359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793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601362" y="993959"/>
            <a:ext cx="7584989" cy="849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latin typeface="+mn-lt"/>
              </a:rPr>
              <a:t>Base normativa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40977" y="1976847"/>
            <a:ext cx="10449076" cy="4205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400" dirty="0"/>
              <a:t>IN Conjunta MP/CGU nº 01/2016 – que dispõe sobre controles internos, gestão de riscos e governança no setor público;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400" dirty="0"/>
              <a:t>Decreto nº 9.203/2017, que dispõe sobre a política de governança da administração pública federal direta, autárquica e fundacional;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400" dirty="0"/>
              <a:t>Portaria CGU nº 57/2019, que alterou a Portaria CGU nº 1.089/2018, para regulamentar o Decreto nº 9.203/2017 e estabelecer procedimentos para estruturação, execução e monitoramento de programas de integridade em órgãos e entidades do Governo Federal (ministérios, autarquias e fundações públicas).  </a:t>
            </a:r>
          </a:p>
        </p:txBody>
      </p:sp>
    </p:spTree>
    <p:extLst>
      <p:ext uri="{BB962C8B-B14F-4D97-AF65-F5344CB8AC3E}">
        <p14:creationId xmlns:p14="http://schemas.microsoft.com/office/powerpoint/2010/main" val="3816324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3552" y="1210987"/>
            <a:ext cx="7901820" cy="689568"/>
          </a:xfrm>
        </p:spPr>
        <p:txBody>
          <a:bodyPr>
            <a:normAutofit/>
          </a:bodyPr>
          <a:lstStyle/>
          <a:p>
            <a:r>
              <a:rPr lang="pt-BR" sz="3599" b="1" dirty="0"/>
              <a:t>Risco residual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5599" y="2514812"/>
            <a:ext cx="4875671" cy="25024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t-BR" sz="2400" dirty="0"/>
              <a:t>É o risco a que uma organização está exposta </a:t>
            </a:r>
            <a:r>
              <a:rPr lang="pt-BR" sz="2400" b="1" u="sng" dirty="0"/>
              <a:t>após a implementação de ações gerenciais</a:t>
            </a:r>
            <a:r>
              <a:rPr lang="pt-BR" sz="2400" dirty="0"/>
              <a:t> para o tratamento do risco. (IN Conjunta MP/CGU Nº 01/2016).</a:t>
            </a:r>
          </a:p>
          <a:p>
            <a:pPr marL="0" indent="0"/>
            <a:endParaRPr lang="pt-BR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280F435-38F6-45F5-BB59-7429F79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47" y="1900555"/>
            <a:ext cx="5181651" cy="458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163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1">
            <a:extLst>
              <a:ext uri="{FF2B5EF4-FFF2-40B4-BE49-F238E27FC236}">
                <a16:creationId xmlns:a16="http://schemas.microsoft.com/office/drawing/2014/main" id="{A73783B2-7E4B-4B99-AFFB-50248FCE8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61" y="1109663"/>
            <a:ext cx="9442566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Avaliação de Riscos</a:t>
            </a:r>
          </a:p>
        </p:txBody>
      </p:sp>
      <p:sp>
        <p:nvSpPr>
          <p:cNvPr id="136195" name="Text Box 3">
            <a:extLst>
              <a:ext uri="{FF2B5EF4-FFF2-40B4-BE49-F238E27FC236}">
                <a16:creationId xmlns:a16="http://schemas.microsoft.com/office/drawing/2014/main" id="{FC84A131-C693-4001-8D1B-EEB3AAEEC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513" y="2347913"/>
            <a:ext cx="9529591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>
              <a:spcAft>
                <a:spcPts val="1425"/>
              </a:spcAft>
              <a:buSzPct val="100000"/>
              <a:buFont typeface="Wingdings" panose="05000000000000000000" pitchFamily="2" charset="2"/>
              <a:buChar char="v"/>
            </a:pP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Riscos são medidos em termos de probabilidade e impacto;</a:t>
            </a:r>
          </a:p>
          <a:p>
            <a:pPr marL="457200" indent="-457200">
              <a:spcAft>
                <a:spcPts val="1425"/>
              </a:spcAft>
              <a:buSzPct val="100000"/>
              <a:buFont typeface="Wingdings" panose="05000000000000000000" pitchFamily="2" charset="2"/>
              <a:buChar char="v"/>
            </a:pP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A mensuração da </a:t>
            </a:r>
            <a:r>
              <a:rPr lang="pt-BR" altLang="pt-BR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probabilidade</a:t>
            </a: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 de ocorrência está ligada a uma investigação das </a:t>
            </a:r>
            <a:r>
              <a:rPr lang="pt-BR" altLang="pt-BR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causas</a:t>
            </a: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 do risco;</a:t>
            </a:r>
          </a:p>
          <a:p>
            <a:pPr marL="457200" indent="-457200">
              <a:spcAft>
                <a:spcPts val="1425"/>
              </a:spcAft>
              <a:buSzPct val="100000"/>
              <a:buFont typeface="Wingdings" panose="05000000000000000000" pitchFamily="2" charset="2"/>
              <a:buChar char="v"/>
            </a:pP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O dimensionamento do </a:t>
            </a:r>
            <a:r>
              <a:rPr lang="pt-BR" altLang="pt-BR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impacto</a:t>
            </a: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 está ligado às </a:t>
            </a:r>
            <a:r>
              <a:rPr lang="pt-BR" altLang="pt-BR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consequências</a:t>
            </a: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 do risco.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1">
            <a:extLst>
              <a:ext uri="{FF2B5EF4-FFF2-40B4-BE49-F238E27FC236}">
                <a16:creationId xmlns:a16="http://schemas.microsoft.com/office/drawing/2014/main" id="{ADFBC656-5815-4966-BEF1-D9E49B4DA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65" y="939008"/>
            <a:ext cx="9002521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Avaliação de Riscos – Percepção subjetiva</a:t>
            </a:r>
          </a:p>
        </p:txBody>
      </p:sp>
      <p:sp>
        <p:nvSpPr>
          <p:cNvPr id="162820" name="Text Box 3">
            <a:extLst>
              <a:ext uri="{FF2B5EF4-FFF2-40B4-BE49-F238E27FC236}">
                <a16:creationId xmlns:a16="http://schemas.microsoft.com/office/drawing/2014/main" id="{6A0B1030-27F0-4845-9696-4A73F08A9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664" y="2689226"/>
            <a:ext cx="813593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pic>
        <p:nvPicPr>
          <p:cNvPr id="162821" name="Picture 4">
            <a:extLst>
              <a:ext uri="{FF2B5EF4-FFF2-40B4-BE49-F238E27FC236}">
                <a16:creationId xmlns:a16="http://schemas.microsoft.com/office/drawing/2014/main" id="{A2A5828D-B37B-4834-B37F-FB1EEBCA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05" y="2159727"/>
            <a:ext cx="57372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1">
            <a:extLst>
              <a:ext uri="{FF2B5EF4-FFF2-40B4-BE49-F238E27FC236}">
                <a16:creationId xmlns:a16="http://schemas.microsoft.com/office/drawing/2014/main" id="{66469C9E-D69C-4A7D-A867-F90B033B6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66" y="1049337"/>
            <a:ext cx="9169209" cy="115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>
              <a:buSzPct val="100000"/>
              <a:tabLst>
                <a:tab pos="0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Avaliação de Riscos - decompondo a probabilidade</a:t>
            </a:r>
          </a:p>
          <a:p>
            <a:pPr marL="0" eaLnBrk="1" hangingPunct="1">
              <a:buSzPct val="100000"/>
              <a:tabLst>
                <a:tab pos="0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endParaRPr lang="pt-BR" altLang="pt-BR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4868" name="Text Box 3">
            <a:extLst>
              <a:ext uri="{FF2B5EF4-FFF2-40B4-BE49-F238E27FC236}">
                <a16:creationId xmlns:a16="http://schemas.microsoft.com/office/drawing/2014/main" id="{2D30D75F-FD90-412D-A5E2-8B08F61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67" y="2762251"/>
            <a:ext cx="9169209" cy="207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 algn="just">
              <a:spcAft>
                <a:spcPts val="1425"/>
              </a:spcAft>
              <a:buSzPct val="100000"/>
              <a:buFont typeface="Wingdings" panose="05000000000000000000" pitchFamily="2" charset="2"/>
              <a:buChar char="v"/>
            </a:pPr>
            <a:r>
              <a:rPr lang="pt-BR" alt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A probabilidade da materialização de um risco depende da correlação entre as </a:t>
            </a:r>
            <a:r>
              <a:rPr lang="pt-BR" altLang="pt-BR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vulnerabilidades</a:t>
            </a:r>
            <a:r>
              <a:rPr lang="pt-BR" alt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 e as </a:t>
            </a:r>
            <a:r>
              <a:rPr lang="pt-BR" altLang="pt-BR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ameaças</a:t>
            </a:r>
            <a:r>
              <a:rPr lang="pt-BR" altLang="pt-BR" sz="3200" dirty="0">
                <a:solidFill>
                  <a:srgbClr val="000000"/>
                </a:solidFill>
                <a:latin typeface="Calibri" panose="020F0502020204030204" pitchFamily="34" charset="0"/>
              </a:rPr>
              <a:t> presentes no processo.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>
            <a:extLst>
              <a:ext uri="{FF2B5EF4-FFF2-40B4-BE49-F238E27FC236}">
                <a16:creationId xmlns:a16="http://schemas.microsoft.com/office/drawing/2014/main" id="{7BAAB203-7697-47BB-884B-39E0CEDAC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834" y="1029877"/>
            <a:ext cx="80549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>
              <a:buSzPct val="100000"/>
              <a:tabLst>
                <a:tab pos="0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Avaliação de Riscos </a:t>
            </a:r>
          </a:p>
        </p:txBody>
      </p:sp>
      <p:sp>
        <p:nvSpPr>
          <p:cNvPr id="166915" name="Text Box 2">
            <a:extLst>
              <a:ext uri="{FF2B5EF4-FFF2-40B4-BE49-F238E27FC236}">
                <a16:creationId xmlns:a16="http://schemas.microsoft.com/office/drawing/2014/main" id="{F24B04C8-ED15-4F18-83F9-BD1C4BD3C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099" y="2169291"/>
            <a:ext cx="58324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Alta Vulnerabilidade &amp; Alta Ameaça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66916" name="Picture 3">
            <a:extLst>
              <a:ext uri="{FF2B5EF4-FFF2-40B4-BE49-F238E27FC236}">
                <a16:creationId xmlns:a16="http://schemas.microsoft.com/office/drawing/2014/main" id="{F45B3E8C-A42A-4C41-9BCB-AFBD0A51C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2" y="2871731"/>
            <a:ext cx="69119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1">
            <a:extLst>
              <a:ext uri="{FF2B5EF4-FFF2-40B4-BE49-F238E27FC236}">
                <a16:creationId xmlns:a16="http://schemas.microsoft.com/office/drawing/2014/main" id="{EE32F638-A5CF-458F-BC37-6D66D0358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15" y="981075"/>
            <a:ext cx="91096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>
              <a:buSzPct val="100000"/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Avaliação de Riscos </a:t>
            </a:r>
          </a:p>
        </p:txBody>
      </p:sp>
      <p:pic>
        <p:nvPicPr>
          <p:cNvPr id="168963" name="Picture 2">
            <a:extLst>
              <a:ext uri="{FF2B5EF4-FFF2-40B4-BE49-F238E27FC236}">
                <a16:creationId xmlns:a16="http://schemas.microsoft.com/office/drawing/2014/main" id="{BA2EB072-3768-4EFC-B287-9ED2D4007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91" y="2814715"/>
            <a:ext cx="6551613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8964" name="Text Box 3">
            <a:extLst>
              <a:ext uri="{FF2B5EF4-FFF2-40B4-BE49-F238E27FC236}">
                <a16:creationId xmlns:a16="http://schemas.microsoft.com/office/drawing/2014/main" id="{2DA1125E-704D-474D-9CEB-5C7E37CDD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981" y="2197138"/>
            <a:ext cx="58324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Alta Vulnerabilidade &amp; Baixa Ameaça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5211E74E-4421-4BFE-A477-9CC950B2A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14" y="1118395"/>
            <a:ext cx="91905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>
              <a:buSzPct val="100000"/>
              <a:tabLst>
                <a:tab pos="0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Avaliação de Riscos </a:t>
            </a:r>
          </a:p>
        </p:txBody>
      </p:sp>
      <p:pic>
        <p:nvPicPr>
          <p:cNvPr id="171011" name="Picture 2">
            <a:extLst>
              <a:ext uri="{FF2B5EF4-FFF2-40B4-BE49-F238E27FC236}">
                <a16:creationId xmlns:a16="http://schemas.microsoft.com/office/drawing/2014/main" id="{1EF9CB28-EBEE-4ABF-8A8F-5F44296F0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51" y="2728167"/>
            <a:ext cx="611981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1012" name="Text Box 3">
            <a:extLst>
              <a:ext uri="{FF2B5EF4-FFF2-40B4-BE49-F238E27FC236}">
                <a16:creationId xmlns:a16="http://schemas.microsoft.com/office/drawing/2014/main" id="{32FADCBF-5D37-426C-BF37-997F975F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015" y="2222524"/>
            <a:ext cx="58324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Alta Vulnerabilidade &amp; Baixa Vulnerabilidade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1">
            <a:extLst>
              <a:ext uri="{FF2B5EF4-FFF2-40B4-BE49-F238E27FC236}">
                <a16:creationId xmlns:a16="http://schemas.microsoft.com/office/drawing/2014/main" id="{F5982BA3-1641-4D9D-B3CA-669CD1D1D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907" y="1003300"/>
            <a:ext cx="80549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>
              <a:buSzPct val="100000"/>
              <a:tabLst>
                <a:tab pos="0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Avaliação de Riscos</a:t>
            </a:r>
          </a:p>
        </p:txBody>
      </p:sp>
      <p:pic>
        <p:nvPicPr>
          <p:cNvPr id="173059" name="Picture 2">
            <a:extLst>
              <a:ext uri="{FF2B5EF4-FFF2-40B4-BE49-F238E27FC236}">
                <a16:creationId xmlns:a16="http://schemas.microsoft.com/office/drawing/2014/main" id="{36569461-F3AE-4648-82D2-A1D8814B3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277" y="2450489"/>
            <a:ext cx="5975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3060" name="Text Box 3">
            <a:extLst>
              <a:ext uri="{FF2B5EF4-FFF2-40B4-BE49-F238E27FC236}">
                <a16:creationId xmlns:a16="http://schemas.microsoft.com/office/drawing/2014/main" id="{6EF33F4C-38C4-41A9-839D-259806F60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880" y="1979364"/>
            <a:ext cx="58324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Baixa Vulnerabilidade &amp; Baixa Ameaça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781" y="1009547"/>
            <a:ext cx="9222439" cy="483890"/>
          </a:xfrm>
        </p:spPr>
        <p:txBody>
          <a:bodyPr>
            <a:noAutofit/>
          </a:bodyPr>
          <a:lstStyle/>
          <a:p>
            <a:r>
              <a:rPr lang="pt-BR" sz="3599" b="1" dirty="0"/>
              <a:t>    </a:t>
            </a:r>
            <a:br>
              <a:rPr lang="pt-BR" sz="3599" b="1" dirty="0"/>
            </a:b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Avaliação de Riscos – Escala de Probabilidade</a:t>
            </a:r>
            <a:b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pt-BR" sz="3599" b="1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92404" y="1752989"/>
            <a:ext cx="7456349" cy="426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092404" y="6019201"/>
            <a:ext cx="5525612" cy="26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16" dirty="0"/>
              <a:t>Plano de gestão de riscos do TST</a:t>
            </a:r>
          </a:p>
        </p:txBody>
      </p:sp>
    </p:spTree>
    <p:extLst>
      <p:ext uri="{BB962C8B-B14F-4D97-AF65-F5344CB8AC3E}">
        <p14:creationId xmlns:p14="http://schemas.microsoft.com/office/powerpoint/2010/main" val="4014434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77349" y="1725213"/>
            <a:ext cx="7437303" cy="42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363064" y="6019201"/>
            <a:ext cx="6112303" cy="26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16" dirty="0"/>
              <a:t>Plano de gestão de riscos do TST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484781" y="1009547"/>
            <a:ext cx="9222439" cy="483890"/>
          </a:xfrm>
          <a:prstGeom prst="rect">
            <a:avLst/>
          </a:prstGeom>
        </p:spPr>
        <p:txBody>
          <a:bodyPr vert="horz" lIns="108805" tIns="54403" rIns="108805" bIns="54403" rtlCol="0" anchor="ctr">
            <a:noAutofit/>
          </a:bodyPr>
          <a:lstStyle/>
          <a:p>
            <a:pPr algn="ctr" defTabSz="1088215">
              <a:spcBef>
                <a:spcPct val="0"/>
              </a:spcBef>
              <a:defRPr/>
            </a:pPr>
            <a:r>
              <a:rPr lang="pt-BR" sz="3599" b="1" dirty="0">
                <a:latin typeface="+mj-lt"/>
                <a:ea typeface="+mj-ea"/>
                <a:cs typeface="+mj-cs"/>
              </a:rPr>
              <a:t>    </a:t>
            </a:r>
          </a:p>
          <a:p>
            <a:pPr defTabSz="1088215">
              <a:spcBef>
                <a:spcPct val="0"/>
              </a:spcBef>
              <a:defRPr/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Avaliação de Riscos – Escala de Impacto</a:t>
            </a:r>
          </a:p>
          <a:p>
            <a:pPr algn="ctr" defTabSz="1088215">
              <a:spcBef>
                <a:spcPct val="0"/>
              </a:spcBef>
              <a:defRPr/>
            </a:pPr>
            <a:endParaRPr lang="pt-BR" sz="3599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533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601362" y="993959"/>
            <a:ext cx="7584989" cy="849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latin typeface="+mn-lt"/>
              </a:rPr>
              <a:t>Base normativa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1362" y="1843100"/>
            <a:ext cx="10449076" cy="4725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400" dirty="0"/>
              <a:t> Lei nº 12.846/2013, chamada Lei Anticorrupção, que dispõe sobre a responsabilização administrativa e civil de pessoas jurídicas pela prática de atos contra a administração pública, nacional ou estrangeira, e dá outras providências;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400" dirty="0"/>
              <a:t>Decreto nº 8.420/2015, que regulamenta a Lei Anticorrupção;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400" dirty="0"/>
              <a:t>Lei nº 13.303/2016, chamada Lei das Estatais, que dispõe sobre o estatuto jurídico da empresa pública, da sociedade de economia mista e de suas subsidiárias, no âmbito da União, dos Estados, do Distrito Federal e dos Municípios;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400" dirty="0"/>
              <a:t>Decreto nº 8.945/2016, que regulamenta a Lei das Estatais.  </a:t>
            </a:r>
          </a:p>
        </p:txBody>
      </p:sp>
    </p:spTree>
    <p:extLst>
      <p:ext uri="{BB962C8B-B14F-4D97-AF65-F5344CB8AC3E}">
        <p14:creationId xmlns:p14="http://schemas.microsoft.com/office/powerpoint/2010/main" val="1988503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124888" y="1909468"/>
            <a:ext cx="5908981" cy="452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124888" y="6435970"/>
            <a:ext cx="4689073" cy="26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16" dirty="0"/>
              <a:t>Plano de gestão de riscos do TST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484781" y="1009547"/>
            <a:ext cx="9222439" cy="483890"/>
          </a:xfrm>
          <a:prstGeom prst="rect">
            <a:avLst/>
          </a:prstGeom>
        </p:spPr>
        <p:txBody>
          <a:bodyPr vert="horz" lIns="108805" tIns="54403" rIns="108805" bIns="54403" rtlCol="0" anchor="ctr">
            <a:noAutofit/>
          </a:bodyPr>
          <a:lstStyle/>
          <a:p>
            <a:pPr algn="ctr" defTabSz="1088215">
              <a:spcBef>
                <a:spcPct val="0"/>
              </a:spcBef>
              <a:defRPr/>
            </a:pPr>
            <a:r>
              <a:rPr lang="pt-BR" sz="3599" b="1" dirty="0">
                <a:latin typeface="+mj-lt"/>
                <a:ea typeface="+mj-ea"/>
                <a:cs typeface="+mj-cs"/>
              </a:rPr>
              <a:t>    </a:t>
            </a:r>
          </a:p>
          <a:p>
            <a:pPr defTabSz="1088215">
              <a:spcBef>
                <a:spcPct val="0"/>
              </a:spcBef>
              <a:defRPr/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Avaliação de Riscos – Diagrama de risco</a:t>
            </a:r>
          </a:p>
          <a:p>
            <a:pPr algn="ctr" defTabSz="1088215">
              <a:spcBef>
                <a:spcPct val="0"/>
              </a:spcBef>
              <a:defRPr/>
            </a:pPr>
            <a:endParaRPr lang="pt-BR" sz="3599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6894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77349" y="1996613"/>
            <a:ext cx="7437303" cy="373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439246" y="5714471"/>
            <a:ext cx="5500179" cy="26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16" dirty="0"/>
              <a:t>Plano de gestão de riscos do TST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49995" y="879543"/>
            <a:ext cx="10278738" cy="706886"/>
          </a:xfrm>
          <a:prstGeom prst="rect">
            <a:avLst/>
          </a:prstGeom>
        </p:spPr>
        <p:txBody>
          <a:bodyPr vert="horz" lIns="108805" tIns="54403" rIns="108805" bIns="54403" rtlCol="0" anchor="ctr">
            <a:noAutofit/>
          </a:bodyPr>
          <a:lstStyle/>
          <a:p>
            <a:pPr algn="ctr" defTabSz="1088215">
              <a:spcBef>
                <a:spcPct val="0"/>
              </a:spcBef>
              <a:defRPr/>
            </a:pPr>
            <a:endParaRPr lang="pt-BR" altLang="pt-BR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1088215">
              <a:spcBef>
                <a:spcPct val="0"/>
              </a:spcBef>
              <a:defRPr/>
            </a:pPr>
            <a:r>
              <a:rPr lang="pt-BR" altLang="pt-BR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Avaliação de Riscos – nível de eficácia do controle existente </a:t>
            </a:r>
          </a:p>
          <a:p>
            <a:pPr algn="ctr" defTabSz="1088215">
              <a:spcBef>
                <a:spcPct val="0"/>
              </a:spcBef>
              <a:defRPr/>
            </a:pPr>
            <a:endParaRPr lang="pt-BR" sz="3599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1860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0168" y="838799"/>
            <a:ext cx="9971665" cy="546256"/>
          </a:xfrm>
        </p:spPr>
        <p:txBody>
          <a:bodyPr>
            <a:noAutofit/>
          </a:bodyPr>
          <a:lstStyle/>
          <a:p>
            <a:r>
              <a:rPr lang="pt-BR" altLang="pt-BR" sz="3599" b="1" dirty="0">
                <a:latin typeface="+mn-lt"/>
                <a:ea typeface="Arial Unicode MS" pitchFamily="34" charset="-128"/>
                <a:cs typeface="Arial Unicode MS" pitchFamily="34" charset="-128"/>
              </a:rPr>
              <a:t>Tratamento dos riscos</a:t>
            </a:r>
            <a:endParaRPr lang="pt-BR" sz="3599" b="1" dirty="0">
              <a:latin typeface="+mn-lt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32903" y="1599830"/>
            <a:ext cx="6526195" cy="452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820158" y="6095383"/>
            <a:ext cx="6192259" cy="26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16" dirty="0"/>
              <a:t>Plano de gestão de riscos do TST</a:t>
            </a:r>
          </a:p>
        </p:txBody>
      </p:sp>
    </p:spTree>
    <p:extLst>
      <p:ext uri="{BB962C8B-B14F-4D97-AF65-F5344CB8AC3E}">
        <p14:creationId xmlns:p14="http://schemas.microsoft.com/office/powerpoint/2010/main" val="3838713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7867" y="853753"/>
            <a:ext cx="10137860" cy="699559"/>
          </a:xfrm>
        </p:spPr>
        <p:txBody>
          <a:bodyPr>
            <a:normAutofit/>
          </a:bodyPr>
          <a:lstStyle/>
          <a:p>
            <a:r>
              <a:rPr lang="pt-BR" altLang="pt-BR" sz="3599" b="1" dirty="0">
                <a:latin typeface="+mn-lt"/>
                <a:ea typeface="Arial Unicode MS" pitchFamily="34" charset="-128"/>
                <a:cs typeface="Arial Unicode MS" pitchFamily="34" charset="-128"/>
              </a:rPr>
              <a:t>Medidas para tratamento de riscos</a:t>
            </a:r>
            <a:endParaRPr lang="pt-BR" sz="3599" b="1" dirty="0">
              <a:latin typeface="+mn-lt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C78BE01-A0FD-4730-8AA0-4861195EAC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92" y="1658051"/>
            <a:ext cx="2844614" cy="178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CE13DCC8-8AAA-4368-95FF-AB7D98D38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30" y="1658051"/>
            <a:ext cx="2595478" cy="166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5AA7FD98-4E74-4592-ABC7-FA6C66A6F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39" y="3892468"/>
            <a:ext cx="2844614" cy="198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EBB8AA7B-AB57-432A-9106-7BA16B94B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30" y="3934011"/>
            <a:ext cx="2619031" cy="188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67AE659-2EBF-4D2D-9C20-6FFB61749476}"/>
              </a:ext>
            </a:extLst>
          </p:cNvPr>
          <p:cNvSpPr txBox="1"/>
          <p:nvPr/>
        </p:nvSpPr>
        <p:spPr>
          <a:xfrm>
            <a:off x="1499193" y="3460025"/>
            <a:ext cx="2821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Aceitar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5294C3-185E-41B5-98F7-A6AF3A0375C4}"/>
              </a:ext>
            </a:extLst>
          </p:cNvPr>
          <p:cNvSpPr txBox="1"/>
          <p:nvPr/>
        </p:nvSpPr>
        <p:spPr>
          <a:xfrm>
            <a:off x="1475640" y="5911945"/>
            <a:ext cx="284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Compartilhar/Transferir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8B0565-0A26-4CAF-8F36-9038D8E197FE}"/>
              </a:ext>
            </a:extLst>
          </p:cNvPr>
          <p:cNvSpPr txBox="1"/>
          <p:nvPr/>
        </p:nvSpPr>
        <p:spPr>
          <a:xfrm>
            <a:off x="8097330" y="3359464"/>
            <a:ext cx="2595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Mitigar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A7C193A-FE49-401E-AAF2-7F5AD8C7C49C}"/>
              </a:ext>
            </a:extLst>
          </p:cNvPr>
          <p:cNvSpPr txBox="1"/>
          <p:nvPr/>
        </p:nvSpPr>
        <p:spPr>
          <a:xfrm>
            <a:off x="8097331" y="5873209"/>
            <a:ext cx="2600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Evitar</a:t>
            </a:r>
          </a:p>
        </p:txBody>
      </p:sp>
    </p:spTree>
    <p:extLst>
      <p:ext uri="{BB962C8B-B14F-4D97-AF65-F5344CB8AC3E}">
        <p14:creationId xmlns:p14="http://schemas.microsoft.com/office/powerpoint/2010/main" val="1022611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ítulo 1">
            <a:extLst>
              <a:ext uri="{FF2B5EF4-FFF2-40B4-BE49-F238E27FC236}">
                <a16:creationId xmlns:a16="http://schemas.microsoft.com/office/drawing/2014/main" id="{337B1489-7165-4590-8BF9-0EA02B54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64" y="846139"/>
            <a:ext cx="9368086" cy="830262"/>
          </a:xfrm>
        </p:spPr>
        <p:txBody>
          <a:bodyPr/>
          <a:lstStyle/>
          <a:p>
            <a:r>
              <a:rPr lang="pt-BR" altLang="pt-BR" sz="4000" b="1" dirty="0">
                <a:latin typeface="+mn-lt"/>
              </a:rPr>
              <a:t>Respostas aos riscos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DDAE54D-4D0B-4D1B-9152-D318DAC11AF7}"/>
              </a:ext>
            </a:extLst>
          </p:cNvPr>
          <p:cNvGrpSpPr>
            <a:grpSpLocks/>
          </p:cNvGrpSpPr>
          <p:nvPr/>
        </p:nvGrpSpPr>
        <p:grpSpPr bwMode="auto">
          <a:xfrm>
            <a:off x="2030413" y="1919289"/>
            <a:ext cx="2286000" cy="663575"/>
            <a:chOff x="-2108965" y="956700"/>
            <a:chExt cx="2285452" cy="663718"/>
          </a:xfrm>
        </p:grpSpPr>
        <p:sp>
          <p:nvSpPr>
            <p:cNvPr id="15" name="Arredondar Retângulo em um Canto Diagonal 14">
              <a:extLst>
                <a:ext uri="{FF2B5EF4-FFF2-40B4-BE49-F238E27FC236}">
                  <a16:creationId xmlns:a16="http://schemas.microsoft.com/office/drawing/2014/main" id="{A859BEA2-F14E-4D48-BA4A-428A0FA257DB}"/>
                </a:ext>
              </a:extLst>
            </p:cNvPr>
            <p:cNvSpPr/>
            <p:nvPr/>
          </p:nvSpPr>
          <p:spPr>
            <a:xfrm>
              <a:off x="-2108965" y="956700"/>
              <a:ext cx="2007706" cy="663718"/>
            </a:xfrm>
            <a:prstGeom prst="round2DiagRect">
              <a:avLst/>
            </a:prstGeom>
            <a:solidFill>
              <a:srgbClr val="8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000" b="1" dirty="0"/>
                <a:t>Aceitar</a:t>
              </a:r>
            </a:p>
          </p:txBody>
        </p:sp>
        <p:sp>
          <p:nvSpPr>
            <p:cNvPr id="16" name="Seta para a direita 15">
              <a:extLst>
                <a:ext uri="{FF2B5EF4-FFF2-40B4-BE49-F238E27FC236}">
                  <a16:creationId xmlns:a16="http://schemas.microsoft.com/office/drawing/2014/main" id="{ECA1162A-3B01-4332-8B35-4AA2F2688E0C}"/>
                </a:ext>
              </a:extLst>
            </p:cNvPr>
            <p:cNvSpPr/>
            <p:nvPr/>
          </p:nvSpPr>
          <p:spPr>
            <a:xfrm>
              <a:off x="-101259" y="1074200"/>
              <a:ext cx="277746" cy="42871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89ECDCB-0433-467E-84B1-A4E3C5EA5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088" y="1676401"/>
            <a:ext cx="55038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1600"/>
              <a:t>Nenhuma medida é adotada para afetar a probabilidade ou o grau de impacto dos riscos. Aceitar indica que o risco  já esteja dentro das tolerâncias, mas deve ser monitorado para garantir que permaneça nos níveis aceitáveis.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8E8E658-912A-4C4A-80E2-740DC87931FF}"/>
              </a:ext>
            </a:extLst>
          </p:cNvPr>
          <p:cNvGrpSpPr>
            <a:grpSpLocks/>
          </p:cNvGrpSpPr>
          <p:nvPr/>
        </p:nvGrpSpPr>
        <p:grpSpPr bwMode="auto">
          <a:xfrm>
            <a:off x="2030413" y="3143251"/>
            <a:ext cx="2286000" cy="663575"/>
            <a:chOff x="-2108965" y="956700"/>
            <a:chExt cx="2285452" cy="663718"/>
          </a:xfrm>
        </p:grpSpPr>
        <p:sp>
          <p:nvSpPr>
            <p:cNvPr id="21" name="Arredondar Retângulo em um Canto Diagonal 20">
              <a:extLst>
                <a:ext uri="{FF2B5EF4-FFF2-40B4-BE49-F238E27FC236}">
                  <a16:creationId xmlns:a16="http://schemas.microsoft.com/office/drawing/2014/main" id="{A02612B9-2802-4288-B02C-1DE00EE11C03}"/>
                </a:ext>
              </a:extLst>
            </p:cNvPr>
            <p:cNvSpPr/>
            <p:nvPr/>
          </p:nvSpPr>
          <p:spPr>
            <a:xfrm>
              <a:off x="-2108965" y="956700"/>
              <a:ext cx="2007706" cy="663718"/>
            </a:xfrm>
            <a:prstGeom prst="round2DiagRect">
              <a:avLst/>
            </a:prstGeom>
            <a:solidFill>
              <a:srgbClr val="8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000" b="1" dirty="0"/>
                <a:t>Mitigar</a:t>
              </a:r>
            </a:p>
          </p:txBody>
        </p:sp>
        <p:sp>
          <p:nvSpPr>
            <p:cNvPr id="22" name="Seta para a direita 21">
              <a:extLst>
                <a:ext uri="{FF2B5EF4-FFF2-40B4-BE49-F238E27FC236}">
                  <a16:creationId xmlns:a16="http://schemas.microsoft.com/office/drawing/2014/main" id="{7269D623-BDEE-4D66-8E41-3901A508B4B6}"/>
                </a:ext>
              </a:extLst>
            </p:cNvPr>
            <p:cNvSpPr/>
            <p:nvPr/>
          </p:nvSpPr>
          <p:spPr>
            <a:xfrm>
              <a:off x="-101259" y="1074200"/>
              <a:ext cx="277746" cy="42871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77C6D2C-E6FF-46EE-8465-3E21E77CC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088" y="2927351"/>
            <a:ext cx="55038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1600"/>
              <a:t>São adotadas medidas para reduzir a probabilidade ou o impacto dos riscos, ou, até mesmo, ambos. Tipicamente, esse procedimento abrange qualquer uma das centenas de decisões do negócio no dia-a-dia.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26A94590-F930-45F0-8A25-085AD64A4709}"/>
              </a:ext>
            </a:extLst>
          </p:cNvPr>
          <p:cNvGrpSpPr>
            <a:grpSpLocks/>
          </p:cNvGrpSpPr>
          <p:nvPr/>
        </p:nvGrpSpPr>
        <p:grpSpPr bwMode="auto">
          <a:xfrm>
            <a:off x="2030413" y="4368801"/>
            <a:ext cx="2286000" cy="663575"/>
            <a:chOff x="-2108965" y="956700"/>
            <a:chExt cx="2285452" cy="663718"/>
          </a:xfrm>
        </p:grpSpPr>
        <p:sp>
          <p:nvSpPr>
            <p:cNvPr id="25" name="Arredondar Retângulo em um Canto Diagonal 24">
              <a:extLst>
                <a:ext uri="{FF2B5EF4-FFF2-40B4-BE49-F238E27FC236}">
                  <a16:creationId xmlns:a16="http://schemas.microsoft.com/office/drawing/2014/main" id="{64CF6A79-22B8-43EC-AC9A-D6DFF22F604A}"/>
                </a:ext>
              </a:extLst>
            </p:cNvPr>
            <p:cNvSpPr/>
            <p:nvPr/>
          </p:nvSpPr>
          <p:spPr>
            <a:xfrm>
              <a:off x="-2108965" y="956700"/>
              <a:ext cx="2007706" cy="663718"/>
            </a:xfrm>
            <a:prstGeom prst="round2DiagRect">
              <a:avLst/>
            </a:prstGeom>
            <a:solidFill>
              <a:srgbClr val="8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000" b="1" dirty="0"/>
                <a:t>Compartilhar</a:t>
              </a:r>
            </a:p>
          </p:txBody>
        </p:sp>
        <p:sp>
          <p:nvSpPr>
            <p:cNvPr id="26" name="Seta para a direita 25">
              <a:extLst>
                <a:ext uri="{FF2B5EF4-FFF2-40B4-BE49-F238E27FC236}">
                  <a16:creationId xmlns:a16="http://schemas.microsoft.com/office/drawing/2014/main" id="{E8436569-5936-4545-BE46-FBCAFB17E862}"/>
                </a:ext>
              </a:extLst>
            </p:cNvPr>
            <p:cNvSpPr/>
            <p:nvPr/>
          </p:nvSpPr>
          <p:spPr>
            <a:xfrm>
              <a:off x="-101259" y="1074200"/>
              <a:ext cx="277746" cy="42871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DDFD157-043F-4673-8C47-DEA4AD5C2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088" y="4224338"/>
            <a:ext cx="55038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1600"/>
              <a:t>Redução da probabilidade ou do impacto dos riscos pela transferência ou pelo compartilhamento de uma porção do risco, como a terceirização de uma atividade.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576F43C9-BDB6-4040-AC46-1299D07FCD9D}"/>
              </a:ext>
            </a:extLst>
          </p:cNvPr>
          <p:cNvGrpSpPr>
            <a:grpSpLocks/>
          </p:cNvGrpSpPr>
          <p:nvPr/>
        </p:nvGrpSpPr>
        <p:grpSpPr bwMode="auto">
          <a:xfrm>
            <a:off x="2030413" y="5519739"/>
            <a:ext cx="2286000" cy="663575"/>
            <a:chOff x="-2108965" y="956700"/>
            <a:chExt cx="2285452" cy="663718"/>
          </a:xfrm>
        </p:grpSpPr>
        <p:sp>
          <p:nvSpPr>
            <p:cNvPr id="29" name="Arredondar Retângulo em um Canto Diagonal 28">
              <a:extLst>
                <a:ext uri="{FF2B5EF4-FFF2-40B4-BE49-F238E27FC236}">
                  <a16:creationId xmlns:a16="http://schemas.microsoft.com/office/drawing/2014/main" id="{48D3C65C-19DF-4B88-AA0D-85572DAE501E}"/>
                </a:ext>
              </a:extLst>
            </p:cNvPr>
            <p:cNvSpPr/>
            <p:nvPr/>
          </p:nvSpPr>
          <p:spPr>
            <a:xfrm>
              <a:off x="-2108965" y="956700"/>
              <a:ext cx="2007706" cy="663718"/>
            </a:xfrm>
            <a:prstGeom prst="round2DiagRect">
              <a:avLst/>
            </a:prstGeom>
            <a:solidFill>
              <a:srgbClr val="8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000" b="1" dirty="0"/>
                <a:t>Evitar</a:t>
              </a:r>
            </a:p>
          </p:txBody>
        </p:sp>
        <p:sp>
          <p:nvSpPr>
            <p:cNvPr id="30" name="Seta para a direita 29">
              <a:extLst>
                <a:ext uri="{FF2B5EF4-FFF2-40B4-BE49-F238E27FC236}">
                  <a16:creationId xmlns:a16="http://schemas.microsoft.com/office/drawing/2014/main" id="{A3698832-9AAC-4617-97FE-BF0291D5DC50}"/>
                </a:ext>
              </a:extLst>
            </p:cNvPr>
            <p:cNvSpPr/>
            <p:nvPr/>
          </p:nvSpPr>
          <p:spPr>
            <a:xfrm>
              <a:off x="-101259" y="1074200"/>
              <a:ext cx="277746" cy="42871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E10849C-FF8D-4EC5-9C7A-8E0D6244A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089" y="5303838"/>
            <a:ext cx="55149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1600"/>
              <a:t>Implica em descontinuar as atividades que geram esses riscos. Evitar sugere que nenhuma opção de resposta tenha sido identificada para reduzir o impacto e a probabilidade do risco a um nível aceitável.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7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601362" y="993960"/>
            <a:ext cx="9985848" cy="6475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latin typeface="+mn-lt"/>
              </a:rPr>
              <a:t>Definição de Controle Interno (IN 01/2016)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1362" y="1641514"/>
            <a:ext cx="10834146" cy="5248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200" dirty="0"/>
              <a:t>Conjunto de regras, procedimentos, diretrizes, protocolos, rotinas de sistemas informatizados, conferências e trâmites de documentos e informações, entre outros, operacionalizados de forma integrada pela direção e pelo corpo de servidores das organizações, destinados a enfrentar os riscos e fornecer segurança razoável de que, na consecução da missão da entidade, os seguintes objetivos gerais serão alcançados: </a:t>
            </a:r>
          </a:p>
          <a:p>
            <a:pPr marL="363538">
              <a:lnSpc>
                <a:spcPct val="120000"/>
              </a:lnSpc>
              <a:spcBef>
                <a:spcPts val="600"/>
              </a:spcBef>
            </a:pPr>
            <a:r>
              <a:rPr lang="pt-BR" sz="2200" dirty="0"/>
              <a:t>a) execução ordenada, ética, econômica, eficiente e eficaz das operações; </a:t>
            </a:r>
          </a:p>
          <a:p>
            <a:pPr marL="363538">
              <a:lnSpc>
                <a:spcPct val="120000"/>
              </a:lnSpc>
              <a:spcBef>
                <a:spcPts val="600"/>
              </a:spcBef>
            </a:pPr>
            <a:r>
              <a:rPr lang="pt-BR" sz="2200" dirty="0"/>
              <a:t>b) cumprimento das obrigações de </a:t>
            </a:r>
            <a:r>
              <a:rPr lang="pt-BR" sz="2200" dirty="0" err="1"/>
              <a:t>accountability</a:t>
            </a:r>
            <a:r>
              <a:rPr lang="pt-BR" sz="2200" dirty="0"/>
              <a:t>; </a:t>
            </a:r>
          </a:p>
          <a:p>
            <a:pPr marL="363538">
              <a:lnSpc>
                <a:spcPct val="120000"/>
              </a:lnSpc>
              <a:spcBef>
                <a:spcPts val="600"/>
              </a:spcBef>
            </a:pPr>
            <a:r>
              <a:rPr lang="pt-BR" sz="2200" dirty="0"/>
              <a:t>c) cumprimento das leis e regulamentos aplicáveis; e </a:t>
            </a:r>
          </a:p>
          <a:p>
            <a:pPr marL="363538">
              <a:lnSpc>
                <a:spcPct val="120000"/>
              </a:lnSpc>
              <a:spcBef>
                <a:spcPts val="600"/>
              </a:spcBef>
            </a:pPr>
            <a:r>
              <a:rPr lang="pt-BR" sz="2200" dirty="0"/>
              <a:t>d) salvaguarda dos recursos para evitar perdas, mau uso e danos. O estabelecimento de controles internos no âmbito da gestão pública visa essencialmente aumentar a probabilidade de que os objetivos e metas estabelecidos sejam alcançados, de forma eficaz, eficiente, efetiva e econômica; </a:t>
            </a:r>
          </a:p>
        </p:txBody>
      </p:sp>
    </p:spTree>
    <p:extLst>
      <p:ext uri="{BB962C8B-B14F-4D97-AF65-F5344CB8AC3E}">
        <p14:creationId xmlns:p14="http://schemas.microsoft.com/office/powerpoint/2010/main" val="3295145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601362" y="993959"/>
            <a:ext cx="9985848" cy="10772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b="1" dirty="0">
                <a:latin typeface="+mn-lt"/>
              </a:rPr>
              <a:t>Definição de Controle Interno (Dec. 9.203/2017 e IN TCU 63/2010)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1362" y="2071171"/>
            <a:ext cx="10834146" cy="441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200" dirty="0"/>
              <a:t> </a:t>
            </a:r>
            <a:r>
              <a:rPr lang="pt-BR" sz="2800" dirty="0"/>
              <a:t>Compreende processos estruturados para mitigar os possíveis riscos com vistas ao alcance dos objetivos institucionais e para garantir a execução ordenada, ética, econômica, eficiente e eficaz das atividades da organização, com preservação da legalidade e da economicidade no dispêndio de recursos públicos;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800" dirty="0"/>
              <a:t> Conjunto de atividades, planos, métodos, indicadores e procedimentos interligados, utilizado com vistas a assegurar a conformidade dos atos de gestão e a concorrer para que os objetivos e metas estabelecidos para as unidades jurisdicionadas sejam alcançados; </a:t>
            </a:r>
          </a:p>
        </p:txBody>
      </p:sp>
    </p:spTree>
    <p:extLst>
      <p:ext uri="{BB962C8B-B14F-4D97-AF65-F5344CB8AC3E}">
        <p14:creationId xmlns:p14="http://schemas.microsoft.com/office/powerpoint/2010/main" val="1223141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1">
            <a:extLst>
              <a:ext uri="{FF2B5EF4-FFF2-40B4-BE49-F238E27FC236}">
                <a16:creationId xmlns:a16="http://schemas.microsoft.com/office/drawing/2014/main" id="{AEDADFCF-E779-45F0-A192-45C16CB8C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224" y="939456"/>
            <a:ext cx="7543800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SzPct val="100000"/>
            </a:pPr>
            <a:r>
              <a:rPr lang="pt-BR" altLang="pt-BR" sz="3600" b="1" dirty="0">
                <a:solidFill>
                  <a:srgbClr val="000000"/>
                </a:solidFill>
                <a:latin typeface="+mn-lt"/>
              </a:rPr>
              <a:t>O processo de controle interno</a:t>
            </a:r>
          </a:p>
          <a:p>
            <a:pPr>
              <a:spcAft>
                <a:spcPts val="1425"/>
              </a:spcAft>
              <a:buSzPct val="100000"/>
            </a:pPr>
            <a:endParaRPr lang="pt-BR" altLang="pt-BR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SzPct val="100000"/>
            </a:pPr>
            <a:endParaRPr lang="pt-BR" altLang="pt-BR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0947" name="Text Box 2">
            <a:extLst>
              <a:ext uri="{FF2B5EF4-FFF2-40B4-BE49-F238E27FC236}">
                <a16:creationId xmlns:a16="http://schemas.microsoft.com/office/drawing/2014/main" id="{CBE2FF26-B6AB-411D-B93A-111A7012D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224" y="1666759"/>
            <a:ext cx="9761154" cy="455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  <a:tabLst>
                <a:tab pos="0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Abordagem sistemática e disciplinada;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  <a:tabLst>
                <a:tab pos="0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É um processo integrado;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  <a:tabLst>
                <a:tab pos="0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É executado por pessoas; 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  <a:tabLst>
                <a:tab pos="0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Auxilia o alcance de objetivos;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  <a:tabLst>
                <a:tab pos="0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Oferece </a:t>
            </a:r>
            <a:r>
              <a:rPr lang="pt-BR" altLang="pt-BR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segurança razoável</a:t>
            </a: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 - reflete a noção sobre a incerteza e os riscos futuros que não podem ser previstos com segurança absoluta. Ademais, existem fatores que estão fora do controle ou da influência da organização e que podem afetar sua capacidade de alcançar objetivos.</a:t>
            </a: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  <a:buSzPct val="100000"/>
            </a:pPr>
            <a:endParaRPr lang="pt-BR" altLang="pt-BR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>
              <a:buSzPct val="100000"/>
            </a:pPr>
            <a:endParaRPr lang="pt-BR" altLang="pt-BR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>
              <a:buSzPct val="100000"/>
            </a:pPr>
            <a:endParaRPr lang="pt-BR" altLang="pt-BR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>
              <a:buSzPct val="100000"/>
            </a:pPr>
            <a:endParaRPr lang="pt-BR" altLang="pt-BR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>
            <a:extLst>
              <a:ext uri="{FF2B5EF4-FFF2-40B4-BE49-F238E27FC236}">
                <a16:creationId xmlns:a16="http://schemas.microsoft.com/office/drawing/2014/main" id="{4FBB3DFB-683F-4BF9-9B92-F96F72C6F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72" y="1035051"/>
            <a:ext cx="9675316" cy="62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Princípios para controle interno eficaz</a:t>
            </a: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pt-BR" altLang="pt-BR" sz="3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pt-BR" altLang="pt-BR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pt-BR" altLang="pt-BR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C4CD7231-6DCC-45B6-98CB-503A9B23295E}"/>
              </a:ext>
            </a:extLst>
          </p:cNvPr>
          <p:cNvSpPr/>
          <p:nvPr/>
        </p:nvSpPr>
        <p:spPr bwMode="ltGray">
          <a:xfrm>
            <a:off x="2174876" y="2573339"/>
            <a:ext cx="2106613" cy="712787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20574" rIns="34290" bIns="20574" anchor="ctr"/>
          <a:lstStyle/>
          <a:p>
            <a:pPr marL="171450" indent="-171450" algn="ctr">
              <a:lnSpc>
                <a:spcPct val="93000"/>
              </a:lnSpc>
              <a:spcAft>
                <a:spcPts val="150"/>
              </a:spcAft>
              <a:buClr>
                <a:srgbClr val="EEECE1"/>
              </a:buClr>
              <a:buSzPct val="100000"/>
              <a:defRPr/>
            </a:pPr>
            <a:r>
              <a:rPr lang="pt-BR" sz="2000" b="1" dirty="0">
                <a:solidFill>
                  <a:schemeClr val="tx1"/>
                </a:solidFill>
                <a:cs typeface="Arial" pitchFamily="34" charset="0"/>
              </a:rPr>
              <a:t>Ambiente de Controle</a:t>
            </a: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2C634918-E2C5-4F19-8018-AE48464FF9BE}"/>
              </a:ext>
            </a:extLst>
          </p:cNvPr>
          <p:cNvSpPr/>
          <p:nvPr/>
        </p:nvSpPr>
        <p:spPr bwMode="ltGray">
          <a:xfrm>
            <a:off x="2208213" y="5157788"/>
            <a:ext cx="2106612" cy="73501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20574" rIns="34290" bIns="20574" anchor="ctr"/>
          <a:lstStyle/>
          <a:p>
            <a:pPr marL="171450" indent="-171450" algn="ctr">
              <a:lnSpc>
                <a:spcPct val="93000"/>
              </a:lnSpc>
              <a:spcAft>
                <a:spcPts val="150"/>
              </a:spcAft>
              <a:buClr>
                <a:srgbClr val="EEECE1"/>
              </a:buClr>
              <a:buSzPct val="100000"/>
              <a:defRPr/>
            </a:pPr>
            <a:r>
              <a:rPr lang="pt-BR" sz="2000" b="1" dirty="0">
                <a:solidFill>
                  <a:schemeClr val="tx1"/>
                </a:solidFill>
                <a:cs typeface="Arial" pitchFamily="34" charset="0"/>
              </a:rPr>
              <a:t>Avaliação </a:t>
            </a:r>
          </a:p>
          <a:p>
            <a:pPr marL="171450" indent="-171450" algn="ctr">
              <a:lnSpc>
                <a:spcPct val="93000"/>
              </a:lnSpc>
              <a:spcAft>
                <a:spcPts val="150"/>
              </a:spcAft>
              <a:buClr>
                <a:srgbClr val="EEECE1"/>
              </a:buClr>
              <a:buSzPct val="100000"/>
              <a:defRPr/>
            </a:pPr>
            <a:r>
              <a:rPr lang="pt-BR" sz="2000" b="1" dirty="0">
                <a:solidFill>
                  <a:schemeClr val="tx1"/>
                </a:solidFill>
                <a:cs typeface="Arial" pitchFamily="34" charset="0"/>
              </a:rPr>
              <a:t>de Riscos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9CD8F99C-DEBC-453E-851E-8358C823D8A0}"/>
              </a:ext>
            </a:extLst>
          </p:cNvPr>
          <p:cNvSpPr txBox="1"/>
          <p:nvPr/>
        </p:nvSpPr>
        <p:spPr>
          <a:xfrm>
            <a:off x="4414838" y="1830389"/>
            <a:ext cx="5568950" cy="2751137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txBody>
          <a:bodyPr lIns="0" tIns="0" rIns="0" bIns="0"/>
          <a:lstStyle/>
          <a:p>
            <a:pPr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defRPr/>
            </a:pPr>
            <a:r>
              <a:rPr lang="pt-BR" sz="2000" dirty="0">
                <a:cs typeface="Arial" panose="020B0604020202020204" pitchFamily="34" charset="0"/>
              </a:rPr>
              <a:t>1. Demonstrar comprometimento com integridade e valores éticos;</a:t>
            </a:r>
          </a:p>
          <a:p>
            <a:pPr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defRPr/>
            </a:pPr>
            <a:r>
              <a:rPr lang="pt-BR" sz="2000" dirty="0">
                <a:cs typeface="Arial" panose="020B0604020202020204" pitchFamily="34" charset="0"/>
              </a:rPr>
              <a:t>2. Exercer responsabilidades de supervisão da governança;</a:t>
            </a:r>
          </a:p>
          <a:p>
            <a:pPr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defRPr/>
            </a:pPr>
            <a:r>
              <a:rPr lang="pt-BR" sz="2000" dirty="0">
                <a:cs typeface="Arial" panose="020B0604020202020204" pitchFamily="34" charset="0"/>
              </a:rPr>
              <a:t>3. Estabelecer estruturas, atribuir autoridade e responsabilidades;</a:t>
            </a:r>
          </a:p>
          <a:p>
            <a:pPr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defRPr/>
            </a:pPr>
            <a:r>
              <a:rPr lang="pt-BR" sz="2000" dirty="0">
                <a:cs typeface="Arial" panose="020B0604020202020204" pitchFamily="34" charset="0"/>
              </a:rPr>
              <a:t>4. Demonstrar comprometimento com competência;</a:t>
            </a:r>
          </a:p>
          <a:p>
            <a:pPr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defRPr/>
            </a:pPr>
            <a:r>
              <a:rPr lang="pt-BR" sz="2000" dirty="0">
                <a:cs typeface="Arial" panose="020B0604020202020204" pitchFamily="34" charset="0"/>
              </a:rPr>
              <a:t>5. Reforçar a </a:t>
            </a:r>
            <a:r>
              <a:rPr lang="en-US" sz="2000" i="1" dirty="0">
                <a:cs typeface="Arial" panose="020B0604020202020204" pitchFamily="34" charset="0"/>
              </a:rPr>
              <a:t>accountability;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80453624-3A4D-4FE9-92BF-4FFEFF3597F4}"/>
              </a:ext>
            </a:extLst>
          </p:cNvPr>
          <p:cNvSpPr txBox="1"/>
          <p:nvPr/>
        </p:nvSpPr>
        <p:spPr>
          <a:xfrm>
            <a:off x="4414838" y="4881564"/>
            <a:ext cx="5568950" cy="15716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lIns="0" tIns="0" rIns="0" bIns="0"/>
          <a:lstStyle/>
          <a:p>
            <a:pPr indent="-205740"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+mj-lt"/>
              <a:buAutoNum type="arabicPeriod" startAt="6"/>
              <a:defRPr/>
            </a:pPr>
            <a:r>
              <a:rPr lang="pt-BR" sz="2000" kern="0" dirty="0">
                <a:cs typeface="Arial" pitchFamily="34" charset="0"/>
              </a:rPr>
              <a:t> Especificar objetivos adequadamente;</a:t>
            </a:r>
          </a:p>
          <a:p>
            <a:pPr indent="-205740"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+mj-lt"/>
              <a:buAutoNum type="arabicPeriod" startAt="6"/>
              <a:defRPr/>
            </a:pPr>
            <a:r>
              <a:rPr lang="pt-BR" sz="2000" kern="0" dirty="0">
                <a:cs typeface="Arial" pitchFamily="34" charset="0"/>
              </a:rPr>
              <a:t> Identificar e analisar riscos;</a:t>
            </a:r>
          </a:p>
          <a:p>
            <a:pPr indent="-205740"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+mj-lt"/>
              <a:buAutoNum type="arabicPeriod" startAt="6"/>
              <a:defRPr/>
            </a:pPr>
            <a:r>
              <a:rPr lang="pt-BR" sz="2000" kern="0" dirty="0">
                <a:cs typeface="Arial" pitchFamily="34" charset="0"/>
              </a:rPr>
              <a:t> Avaliar riscos de fraude;</a:t>
            </a:r>
          </a:p>
          <a:p>
            <a:pPr indent="-205740"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+mj-lt"/>
              <a:buAutoNum type="arabicPeriod" startAt="6"/>
              <a:defRPr/>
            </a:pPr>
            <a:r>
              <a:rPr lang="pt-BR" sz="2000" kern="0" dirty="0">
                <a:cs typeface="Arial" pitchFamily="34" charset="0"/>
              </a:rPr>
              <a:t> Identificar e avaliar as mudanças significativas;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>
            <a:extLst>
              <a:ext uri="{FF2B5EF4-FFF2-40B4-BE49-F238E27FC236}">
                <a16:creationId xmlns:a16="http://schemas.microsoft.com/office/drawing/2014/main" id="{DADBA3EE-8E61-41BB-9BA3-0769636F1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55" y="964882"/>
            <a:ext cx="8299200" cy="58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Princípios para controle interno eficaz</a:t>
            </a: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pt-BR" altLang="pt-BR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pt-BR" altLang="pt-BR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425"/>
              </a:spcAft>
              <a:buClr>
                <a:srgbClr val="000000"/>
              </a:buClr>
              <a:buSzPct val="100000"/>
            </a:pPr>
            <a:endParaRPr lang="pt-BR" altLang="pt-BR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ABFD664A-ECA0-4F0E-A8F1-A8C5B7ED3AC4}"/>
              </a:ext>
            </a:extLst>
          </p:cNvPr>
          <p:cNvSpPr/>
          <p:nvPr/>
        </p:nvSpPr>
        <p:spPr bwMode="ltGray">
          <a:xfrm>
            <a:off x="2357439" y="2305050"/>
            <a:ext cx="2105025" cy="628650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20574" rIns="34290" bIns="20574" anchor="ctr"/>
          <a:lstStyle/>
          <a:p>
            <a:pPr marL="171450" indent="-171450" algn="ctr">
              <a:lnSpc>
                <a:spcPct val="93000"/>
              </a:lnSpc>
              <a:spcAft>
                <a:spcPts val="150"/>
              </a:spcAft>
              <a:buClr>
                <a:prstClr val="black"/>
              </a:buClr>
              <a:buSzPct val="100000"/>
              <a:defRPr/>
            </a:pPr>
            <a:r>
              <a:rPr lang="pt-BR" sz="2000" b="1" dirty="0">
                <a:solidFill>
                  <a:schemeClr val="tx1"/>
                </a:solidFill>
                <a:cs typeface="Arial" pitchFamily="34" charset="0"/>
              </a:rPr>
              <a:t>Atividades de Controle</a:t>
            </a: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5AC88D16-E6B4-4B5E-A821-F62921C66852}"/>
              </a:ext>
            </a:extLst>
          </p:cNvPr>
          <p:cNvSpPr/>
          <p:nvPr/>
        </p:nvSpPr>
        <p:spPr bwMode="ltGray">
          <a:xfrm>
            <a:off x="2357439" y="4149854"/>
            <a:ext cx="2105025" cy="62865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20574" rIns="34290" bIns="20574" anchor="ctr"/>
          <a:lstStyle/>
          <a:p>
            <a:pPr algn="ctr">
              <a:lnSpc>
                <a:spcPct val="93000"/>
              </a:lnSpc>
              <a:spcAft>
                <a:spcPts val="150"/>
              </a:spcAft>
              <a:buClr>
                <a:prstClr val="black"/>
              </a:buClr>
              <a:buSzPct val="100000"/>
              <a:defRPr/>
            </a:pPr>
            <a:r>
              <a:rPr lang="pt-BR" sz="2000" b="1" dirty="0">
                <a:solidFill>
                  <a:schemeClr val="tx1"/>
                </a:solidFill>
                <a:cs typeface="Arial" pitchFamily="34" charset="0"/>
              </a:rPr>
              <a:t>Informação &amp; Comunicação</a:t>
            </a: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5E340D12-C7CB-4750-A2F8-DC5A3008879D}"/>
              </a:ext>
            </a:extLst>
          </p:cNvPr>
          <p:cNvSpPr/>
          <p:nvPr/>
        </p:nvSpPr>
        <p:spPr bwMode="ltGray">
          <a:xfrm>
            <a:off x="2357439" y="5509419"/>
            <a:ext cx="2106612" cy="62865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20574" rIns="34290" bIns="20574" anchor="ctr"/>
          <a:lstStyle/>
          <a:p>
            <a:pPr marL="171450" indent="-171450" algn="ctr">
              <a:lnSpc>
                <a:spcPct val="93000"/>
              </a:lnSpc>
              <a:spcAft>
                <a:spcPts val="150"/>
              </a:spcAft>
              <a:buClr>
                <a:prstClr val="black"/>
              </a:buClr>
              <a:buSzPct val="100000"/>
              <a:defRPr/>
            </a:pPr>
            <a:r>
              <a:rPr lang="pt-BR" sz="2000" b="1" dirty="0">
                <a:solidFill>
                  <a:schemeClr val="tx1"/>
                </a:solidFill>
                <a:cs typeface="Arial" pitchFamily="34" charset="0"/>
              </a:rPr>
              <a:t>Atividades de Monitoramento</a:t>
            </a: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5CA0C714-397D-4015-AFBC-B670A2C62B87}"/>
              </a:ext>
            </a:extLst>
          </p:cNvPr>
          <p:cNvSpPr txBox="1"/>
          <p:nvPr/>
        </p:nvSpPr>
        <p:spPr>
          <a:xfrm>
            <a:off x="4683126" y="1806575"/>
            <a:ext cx="5053013" cy="1892300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>
            <a:noFill/>
          </a:ln>
        </p:spPr>
        <p:txBody>
          <a:bodyPr lIns="0" tIns="0" rIns="0" bIns="0"/>
          <a:lstStyle/>
          <a:p>
            <a:pPr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defRPr/>
            </a:pPr>
            <a:r>
              <a:rPr lang="pt-BR" sz="2000" kern="0" dirty="0">
                <a:cs typeface="Arial" pitchFamily="34" charset="0"/>
              </a:rPr>
              <a:t>10. Selecionar e desenvolver atividades de controle;</a:t>
            </a:r>
          </a:p>
          <a:p>
            <a:pPr indent="-205740"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defRPr/>
            </a:pPr>
            <a:r>
              <a:rPr lang="pt-BR" sz="2000" kern="0" dirty="0">
                <a:cs typeface="Arial" pitchFamily="34" charset="0"/>
              </a:rPr>
              <a:t>11. Selecionar e desenvolver atividades gerais de controle sobre TI;</a:t>
            </a:r>
          </a:p>
          <a:p>
            <a:pPr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defRPr/>
            </a:pPr>
            <a:r>
              <a:rPr lang="pt-BR" sz="2000" kern="0" dirty="0">
                <a:cs typeface="Arial" pitchFamily="34" charset="0"/>
              </a:rPr>
              <a:t>12. Implantar por meio de políticas e procedimentos;</a:t>
            </a: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E828C5D4-231A-4EB1-A560-3049B8722E03}"/>
              </a:ext>
            </a:extLst>
          </p:cNvPr>
          <p:cNvSpPr txBox="1"/>
          <p:nvPr/>
        </p:nvSpPr>
        <p:spPr>
          <a:xfrm>
            <a:off x="4718050" y="3932239"/>
            <a:ext cx="5030788" cy="106388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0" tIns="0" rIns="0" bIns="0">
            <a:spAutoFit/>
          </a:bodyPr>
          <a:lstStyle/>
          <a:p>
            <a:pPr indent="-205740"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+mj-lt"/>
              <a:buAutoNum type="arabicPeriod" startAt="13"/>
              <a:defRPr/>
            </a:pPr>
            <a:r>
              <a:rPr lang="pt-BR" sz="2000" dirty="0">
                <a:cs typeface="Arial" pitchFamily="34" charset="0"/>
              </a:rPr>
              <a:t> Usar informações relevantes</a:t>
            </a:r>
          </a:p>
          <a:p>
            <a:pPr indent="-205740"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+mj-lt"/>
              <a:buAutoNum type="arabicPeriod" startAt="13"/>
              <a:defRPr/>
            </a:pPr>
            <a:r>
              <a:rPr lang="pt-BR" sz="2000" dirty="0">
                <a:cs typeface="Arial" pitchFamily="34" charset="0"/>
              </a:rPr>
              <a:t> Comunicar internamente</a:t>
            </a:r>
          </a:p>
          <a:p>
            <a:pPr indent="-205740"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+mj-lt"/>
              <a:buAutoNum type="arabicPeriod" startAt="13"/>
              <a:defRPr/>
            </a:pPr>
            <a:r>
              <a:rPr lang="pt-BR" sz="2000" dirty="0">
                <a:cs typeface="Arial" pitchFamily="34" charset="0"/>
              </a:rPr>
              <a:t> Comunicar externamente</a:t>
            </a:r>
          </a:p>
        </p:txBody>
      </p:sp>
      <p:sp>
        <p:nvSpPr>
          <p:cNvPr id="25" name="TextBox 34">
            <a:extLst>
              <a:ext uri="{FF2B5EF4-FFF2-40B4-BE49-F238E27FC236}">
                <a16:creationId xmlns:a16="http://schemas.microsoft.com/office/drawing/2014/main" id="{2251D8AD-5AF1-4FA6-87DD-73067D9A6453}"/>
              </a:ext>
            </a:extLst>
          </p:cNvPr>
          <p:cNvSpPr txBox="1"/>
          <p:nvPr/>
        </p:nvSpPr>
        <p:spPr>
          <a:xfrm>
            <a:off x="4729163" y="5338763"/>
            <a:ext cx="5022850" cy="9699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lIns="0" tIns="0" rIns="0" bIns="0"/>
          <a:lstStyle/>
          <a:p>
            <a:pPr indent="-205740"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+mj-lt"/>
              <a:buAutoNum type="arabicPeriod" startAt="16"/>
              <a:defRPr/>
            </a:pPr>
            <a:r>
              <a:rPr lang="pt-BR" sz="2000" dirty="0">
                <a:cs typeface="Arial" pitchFamily="34" charset="0"/>
              </a:rPr>
              <a:t> Realizar avaliações contínuas e/ou separadas</a:t>
            </a:r>
          </a:p>
          <a:p>
            <a:pPr indent="-205740" algn="just">
              <a:lnSpc>
                <a:spcPct val="93000"/>
              </a:lnSpc>
              <a:spcBef>
                <a:spcPts val="60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+mj-lt"/>
              <a:buAutoNum type="arabicPeriod" startAt="16"/>
              <a:defRPr/>
            </a:pPr>
            <a:r>
              <a:rPr lang="pt-BR" sz="2000" dirty="0">
                <a:cs typeface="Arial" pitchFamily="34" charset="0"/>
              </a:rPr>
              <a:t> Avaliar e comunicar deficiências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601362" y="993959"/>
            <a:ext cx="7584989" cy="849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latin typeface="+mn-lt"/>
              </a:rPr>
              <a:t>Conceitos básicos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40977" y="1976847"/>
            <a:ext cx="10449076" cy="421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200" b="1" dirty="0"/>
              <a:t>Objetivo </a:t>
            </a:r>
            <a:r>
              <a:rPr lang="pt-BR" sz="3200" dirty="0"/>
              <a:t>é ‘algo’ que se estabeleceu para ser alcançado.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200" b="1" dirty="0"/>
              <a:t>Risco </a:t>
            </a:r>
            <a:r>
              <a:rPr lang="pt-BR" sz="3200" dirty="0"/>
              <a:t>é a possibilidade de alguma coisa (evento) acontecer e impedir ou dificultar o alcance de um objetivo.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200" b="1" dirty="0"/>
              <a:t>Controle </a:t>
            </a:r>
            <a:r>
              <a:rPr lang="pt-BR" sz="3200" dirty="0"/>
              <a:t>é o que se faz para mitigar riscos, assegurando, assim, </a:t>
            </a:r>
            <a:r>
              <a:rPr lang="pt-BR" sz="3200" b="1" dirty="0">
                <a:solidFill>
                  <a:srgbClr val="FF0000"/>
                </a:solidFill>
              </a:rPr>
              <a:t>com certa razoabilidade</a:t>
            </a:r>
            <a:r>
              <a:rPr lang="pt-BR" sz="3200" dirty="0">
                <a:solidFill>
                  <a:srgbClr val="FF0000"/>
                </a:solidFill>
              </a:rPr>
              <a:t>,</a:t>
            </a:r>
            <a:r>
              <a:rPr lang="pt-BR" sz="3200" dirty="0"/>
              <a:t> que objetivos sejam alcançados.</a:t>
            </a:r>
          </a:p>
        </p:txBody>
      </p:sp>
    </p:spTree>
    <p:extLst>
      <p:ext uri="{BB962C8B-B14F-4D97-AF65-F5344CB8AC3E}">
        <p14:creationId xmlns:p14="http://schemas.microsoft.com/office/powerpoint/2010/main" val="911826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1">
            <a:extLst>
              <a:ext uri="{FF2B5EF4-FFF2-40B4-BE49-F238E27FC236}">
                <a16:creationId xmlns:a16="http://schemas.microsoft.com/office/drawing/2014/main" id="{557553B7-43A1-43AB-90FC-8DDC47A41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260" y="1196975"/>
            <a:ext cx="9882129" cy="11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03238"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03238" algn="l"/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eaLnBrk="1" hangingPunct="1">
              <a:buSzPct val="100000"/>
              <a:tabLst>
                <a:tab pos="950913" algn="l"/>
                <a:tab pos="1400175" algn="l"/>
                <a:tab pos="1849438" algn="l"/>
                <a:tab pos="2298700" algn="l"/>
                <a:tab pos="2747963" algn="l"/>
                <a:tab pos="3197225" algn="l"/>
                <a:tab pos="3646488" algn="l"/>
                <a:tab pos="4095750" algn="l"/>
                <a:tab pos="4545013" algn="l"/>
                <a:tab pos="4994275" algn="l"/>
                <a:tab pos="5443538" algn="l"/>
                <a:tab pos="5892800" algn="l"/>
                <a:tab pos="6342063" algn="l"/>
                <a:tab pos="6791325" algn="l"/>
                <a:tab pos="7240588" algn="l"/>
                <a:tab pos="7689850" algn="l"/>
                <a:tab pos="8139113" algn="l"/>
                <a:tab pos="8588375" algn="l"/>
                <a:tab pos="9037638" algn="l"/>
                <a:tab pos="9486900" algn="l"/>
              </a:tabLst>
            </a:pPr>
            <a:r>
              <a:rPr lang="pt-BR" altLang="pt-BR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Responsabilidade dos Gestores e da Auditoria Interna</a:t>
            </a:r>
          </a:p>
        </p:txBody>
      </p:sp>
      <p:pic>
        <p:nvPicPr>
          <p:cNvPr id="235523" name="Picture 2">
            <a:extLst>
              <a:ext uri="{FF2B5EF4-FFF2-40B4-BE49-F238E27FC236}">
                <a16:creationId xmlns:a16="http://schemas.microsoft.com/office/drawing/2014/main" id="{72678439-2F69-4544-8271-A8F5447C0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636838"/>
            <a:ext cx="5467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Imagem 4">
            <a:extLst>
              <a:ext uri="{FF2B5EF4-FFF2-40B4-BE49-F238E27FC236}">
                <a16:creationId xmlns:a16="http://schemas.microsoft.com/office/drawing/2014/main" id="{106FEF7F-D9E0-4BF9-9E2E-F594A9B1C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1" t="37202" r="20668" b="27010"/>
          <a:stretch>
            <a:fillRect/>
          </a:stretch>
        </p:blipFill>
        <p:spPr bwMode="auto">
          <a:xfrm>
            <a:off x="2063750" y="1412876"/>
            <a:ext cx="7951788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BFF5D-ACB0-4E2C-AD78-0A5DCBCE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908050"/>
            <a:ext cx="10515600" cy="832615"/>
          </a:xfrm>
        </p:spPr>
        <p:txBody>
          <a:bodyPr>
            <a:normAutofit fontScale="90000"/>
          </a:bodyPr>
          <a:lstStyle/>
          <a:p>
            <a:br>
              <a:rPr lang="pt-BR" b="1" dirty="0"/>
            </a:br>
            <a:r>
              <a:rPr lang="pt-BR" b="1" dirty="0"/>
              <a:t>Programa de Integridade (PI) - Riscos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A1225B-9EF6-4219-BEE2-5B893B5B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000"/>
            <a:ext cx="10515600" cy="4824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 PI é o conjunto estruturado de medidas institucionais voltadas para a </a:t>
            </a:r>
            <a:r>
              <a:rPr lang="pt-BR" b="1" dirty="0"/>
              <a:t>prevenção, detecção, punição e remediação de fraudes e atos de corrupção</a:t>
            </a:r>
            <a:r>
              <a:rPr lang="pt-BR" dirty="0"/>
              <a:t>, em apoio à boa Governança.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 Riscos para a integridade são aqueles que configurem </a:t>
            </a:r>
            <a:r>
              <a:rPr lang="pt-BR" b="1" dirty="0"/>
              <a:t>ações ou omissões</a:t>
            </a:r>
            <a:r>
              <a:rPr lang="pt-BR" dirty="0"/>
              <a:t> que possam favorecer a </a:t>
            </a:r>
            <a:r>
              <a:rPr lang="pt-BR" b="1" dirty="0"/>
              <a:t>ocorrência de fraudes ou atos de corrupção</a:t>
            </a:r>
            <a:r>
              <a:rPr lang="pt-BR" dirty="0"/>
              <a:t>. Podem ser causa, evento ou consequência de outros riscos, tais como financeiros, operacionais ou de imagem. </a:t>
            </a:r>
          </a:p>
          <a:p>
            <a:pPr marL="0" indent="0">
              <a:buNone/>
            </a:pPr>
            <a:r>
              <a:rPr lang="pt-BR" b="1" dirty="0"/>
              <a:t>Exemplos</a:t>
            </a:r>
            <a:r>
              <a:rPr lang="pt-BR" dirty="0"/>
              <a:t>: infração de leis, normas, etc.; recebimento/oferta de propina; desvio de verbas; fraudes; abuso de poder/influência; nepotismo; conflito de interesses; uso indevido e vazamento de informação sigilosa e práticas antiéticas.</a:t>
            </a:r>
          </a:p>
        </p:txBody>
      </p:sp>
    </p:spTree>
    <p:extLst>
      <p:ext uri="{BB962C8B-B14F-4D97-AF65-F5344CB8AC3E}">
        <p14:creationId xmlns:p14="http://schemas.microsoft.com/office/powerpoint/2010/main" val="2667979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BFF5D-ACB0-4E2C-AD78-0A5DCBCE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908050"/>
            <a:ext cx="10515600" cy="832615"/>
          </a:xfrm>
        </p:spPr>
        <p:txBody>
          <a:bodyPr>
            <a:normAutofit fontScale="90000"/>
          </a:bodyPr>
          <a:lstStyle/>
          <a:p>
            <a:br>
              <a:rPr lang="pt-BR" b="1" dirty="0"/>
            </a:br>
            <a:r>
              <a:rPr lang="pt-BR" b="1" dirty="0"/>
              <a:t>Medidas de tratamento de riscos à integridade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A1225B-9EF6-4219-BEE2-5B893B5B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740665"/>
            <a:ext cx="10515600" cy="4824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Definição de alçadas de aprovação, dependendo do valor envolvido em licitações, contratos e concessão de benefícios;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Verificações prévias (</a:t>
            </a:r>
            <a:r>
              <a:rPr lang="pt-BR" dirty="0" err="1"/>
              <a:t>due</a:t>
            </a:r>
            <a:r>
              <a:rPr lang="pt-BR" dirty="0"/>
              <a:t> </a:t>
            </a:r>
            <a:r>
              <a:rPr lang="pt-BR" dirty="0" err="1"/>
              <a:t>dilingence</a:t>
            </a:r>
            <a:r>
              <a:rPr lang="pt-BR" dirty="0"/>
              <a:t>) à contratação e medidas visando a supervisão de terceiros contratados, principalmente em situações de elevado perfil de risco à integridade;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Implementação de mecanismos de decisão colegiada no órgão, compartilhando o poder de decisão;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Criação de sistemas informatizados que exerçam controle sobre atividades sensíveis à quebra de integridade;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Estabelecimento de critérios objetivos para indicação de ocupantes de cargos diretivos, como capacitação e experiência;</a:t>
            </a:r>
          </a:p>
          <a:p>
            <a:pPr>
              <a:buFont typeface="Wingdings" panose="05000000000000000000" pitchFamily="2" charset="2"/>
              <a:buChar char="v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136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BFF5D-ACB0-4E2C-AD78-0A5DCBCE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908050"/>
            <a:ext cx="10515600" cy="832615"/>
          </a:xfrm>
        </p:spPr>
        <p:txBody>
          <a:bodyPr>
            <a:normAutofit fontScale="90000"/>
          </a:bodyPr>
          <a:lstStyle/>
          <a:p>
            <a:br>
              <a:rPr lang="pt-BR" b="1" dirty="0"/>
            </a:br>
            <a:r>
              <a:rPr lang="pt-BR" b="1" dirty="0"/>
              <a:t>Medidas de tratamento de riscos à integridade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A1225B-9EF6-4219-BEE2-5B893B5B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740665"/>
            <a:ext cx="10515600" cy="4824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Publicação de informações relevantes no endereço eletrônico, tais como planejamento estratégico, fluxos de processos e próximas licitações;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Disponibilização da lista dos servidores públicos em quarentena, com informação sobre período da medida e área de proibição para atuação;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Redução do nível de discricionariedade do tomador de decisão em processos sensíveis, como a instituição de segregação de funções;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Padronização de especificações que são mais comuns (limpeza, vigilância, telefonia, material de expediente etc.), como o uso de editais-padrão, contratos-padrão (vide IN SEGES/MP nº 05/2017).  </a:t>
            </a:r>
          </a:p>
        </p:txBody>
      </p:sp>
    </p:spTree>
    <p:extLst>
      <p:ext uri="{BB962C8B-B14F-4D97-AF65-F5344CB8AC3E}">
        <p14:creationId xmlns:p14="http://schemas.microsoft.com/office/powerpoint/2010/main" val="4083182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BFF5D-ACB0-4E2C-AD78-0A5DCBCE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908050"/>
            <a:ext cx="10515600" cy="1325563"/>
          </a:xfrm>
        </p:spPr>
        <p:txBody>
          <a:bodyPr/>
          <a:lstStyle/>
          <a:p>
            <a:r>
              <a:rPr lang="pt-BR" b="1" dirty="0"/>
              <a:t>Classificações de Controles Internos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A1225B-9EF6-4219-BEE2-5B893B5B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575"/>
            <a:ext cx="10515600" cy="48240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b="1" dirty="0"/>
              <a:t>Quanto à função</a:t>
            </a:r>
            <a:r>
              <a:rPr lang="pt-BR" dirty="0"/>
              <a:t> - </a:t>
            </a:r>
            <a:r>
              <a:rPr lang="pt-BR" dirty="0" err="1"/>
              <a:t>reﬂete</a:t>
            </a:r>
            <a:r>
              <a:rPr lang="pt-BR" dirty="0"/>
              <a:t> a função do controle em relação ao risco, isto é, se destina-se a prevenir ou a detectar a materialização de eventos. </a:t>
            </a:r>
          </a:p>
          <a:p>
            <a:pPr marL="0" indent="361950">
              <a:buNone/>
            </a:pPr>
            <a:r>
              <a:rPr lang="pt-BR" dirty="0"/>
              <a:t>(i) </a:t>
            </a:r>
            <a:r>
              <a:rPr lang="pt-BR" b="1" dirty="0"/>
              <a:t>Preventivos</a:t>
            </a:r>
            <a:r>
              <a:rPr lang="pt-BR" dirty="0"/>
              <a:t> - concebidos para reduzir a frequência de materialização de eventos de risco; tendem a agir sobre a probabilidade de ocorrência de um determinado evento, dificultando que este aconteça. Agem como guias, auxiliando para que os fatos ocorram de acordo com o previsto, procurando prever de antemão problemas ou desvios do padrão. </a:t>
            </a:r>
          </a:p>
          <a:p>
            <a:pPr marL="0" indent="361950">
              <a:buNone/>
            </a:pPr>
            <a:r>
              <a:rPr lang="pt-BR" dirty="0"/>
              <a:t>(</a:t>
            </a:r>
            <a:r>
              <a:rPr lang="pt-BR" dirty="0" err="1"/>
              <a:t>ii</a:t>
            </a:r>
            <a:r>
              <a:rPr lang="pt-BR" dirty="0"/>
              <a:t>) </a:t>
            </a:r>
            <a:r>
              <a:rPr lang="pt-BR" b="1" dirty="0" err="1"/>
              <a:t>Detectivos</a:t>
            </a:r>
            <a:r>
              <a:rPr lang="pt-BR" b="1" dirty="0"/>
              <a:t> - </a:t>
            </a:r>
            <a:r>
              <a:rPr lang="pt-BR" dirty="0"/>
              <a:t>detectam a materialização de eventos de risco, contudo não impedem a sua ocorrência. Alertam sobre a existência de problemas ou desvios do padrão, com o objetivo de provocar a gestão para adotar as ações corretivas pertinentes. </a:t>
            </a:r>
          </a:p>
        </p:txBody>
      </p:sp>
    </p:spTree>
    <p:extLst>
      <p:ext uri="{BB962C8B-B14F-4D97-AF65-F5344CB8AC3E}">
        <p14:creationId xmlns:p14="http://schemas.microsoft.com/office/powerpoint/2010/main" val="3528711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BFF5D-ACB0-4E2C-AD78-0A5DCBCE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908050"/>
            <a:ext cx="10515600" cy="1325563"/>
          </a:xfrm>
        </p:spPr>
        <p:txBody>
          <a:bodyPr/>
          <a:lstStyle/>
          <a:p>
            <a:r>
              <a:rPr lang="pt-BR" b="1" dirty="0"/>
              <a:t>Classificações de Controles Internos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A1225B-9EF6-4219-BEE2-5B893B5B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575"/>
            <a:ext cx="10515600" cy="4824000"/>
          </a:xfrm>
        </p:spPr>
        <p:txBody>
          <a:bodyPr>
            <a:noAutofit/>
          </a:bodyPr>
          <a:lstStyle/>
          <a:p>
            <a:pPr marL="0" indent="361950">
              <a:buNone/>
            </a:pPr>
            <a:r>
              <a:rPr lang="pt-BR" sz="3000" dirty="0"/>
              <a:t>(</a:t>
            </a:r>
            <a:r>
              <a:rPr lang="pt-BR" sz="3000" dirty="0" err="1"/>
              <a:t>iii</a:t>
            </a:r>
            <a:r>
              <a:rPr lang="pt-BR" sz="3000" dirty="0"/>
              <a:t>) </a:t>
            </a:r>
            <a:r>
              <a:rPr lang="pt-BR" sz="3000" b="1" dirty="0"/>
              <a:t>Compensatórios - </a:t>
            </a:r>
            <a:r>
              <a:rPr lang="pt-BR" sz="3000" dirty="0"/>
              <a:t>concebidos para compensar a não adoção de outros controles preventivos ou </a:t>
            </a:r>
            <a:r>
              <a:rPr lang="pt-BR" sz="3000" dirty="0" err="1"/>
              <a:t>detectivos</a:t>
            </a:r>
            <a:r>
              <a:rPr lang="pt-BR" sz="3000" dirty="0"/>
              <a:t>, ou para contrabalançar outras falhas na estrutura de controle da organização. A adoção desse tipo de controle normalmente acontece por razões de custo-benefício. </a:t>
            </a:r>
          </a:p>
          <a:p>
            <a:pPr marL="0" indent="0">
              <a:buNone/>
            </a:pPr>
            <a:r>
              <a:rPr lang="pt-BR" sz="3000" b="1" dirty="0"/>
              <a:t>Exemplo</a:t>
            </a:r>
            <a:r>
              <a:rPr lang="pt-BR" sz="3000" dirty="0"/>
              <a:t>: deixa-se de adotar a segregação de funções ou atividades, por elevar os custos de pessoal, e se adota outras técnicas de controle como análise amostral, inventários cíclicos etc., substituindo, de maneira efetiva, o controle de segregação.  </a:t>
            </a:r>
          </a:p>
        </p:txBody>
      </p:sp>
    </p:spTree>
    <p:extLst>
      <p:ext uri="{BB962C8B-B14F-4D97-AF65-F5344CB8AC3E}">
        <p14:creationId xmlns:p14="http://schemas.microsoft.com/office/powerpoint/2010/main" val="3930643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BFF5D-ACB0-4E2C-AD78-0A5DCBCE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908050"/>
            <a:ext cx="10515600" cy="1325563"/>
          </a:xfrm>
        </p:spPr>
        <p:txBody>
          <a:bodyPr/>
          <a:lstStyle/>
          <a:p>
            <a:r>
              <a:rPr lang="pt-BR" b="1" dirty="0"/>
              <a:t>Classificações de Controles Internos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A1225B-9EF6-4219-BEE2-5B893B5B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575"/>
            <a:ext cx="10515600" cy="4824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sz="3000" b="1" dirty="0"/>
              <a:t>Quanto ao momento da aplicação</a:t>
            </a:r>
            <a:r>
              <a:rPr lang="pt-BR" sz="3000" dirty="0"/>
              <a:t> - diz respeito ao momento em que o controle é aplicado, isto é, antes, durante ou depois de uma atividade ou de um ato, cujos riscos se pretendem mitigar. </a:t>
            </a:r>
          </a:p>
          <a:p>
            <a:pPr marL="0" indent="361950">
              <a:buNone/>
            </a:pPr>
            <a:r>
              <a:rPr lang="pt-BR" sz="3000" dirty="0"/>
              <a:t>(i)</a:t>
            </a:r>
            <a:r>
              <a:rPr lang="pt-BR" sz="3000" b="1" dirty="0"/>
              <a:t> Prévio</a:t>
            </a:r>
            <a:r>
              <a:rPr lang="pt-BR" sz="3000" dirty="0"/>
              <a:t> - a execução dos atos é condicionada a uma aprovação</a:t>
            </a:r>
            <a:br>
              <a:rPr lang="pt-BR" sz="3000" dirty="0"/>
            </a:br>
            <a:r>
              <a:rPr lang="pt-BR" sz="3000" dirty="0"/>
              <a:t>anterior a eles.</a:t>
            </a:r>
          </a:p>
          <a:p>
            <a:pPr marL="0" indent="361950">
              <a:buNone/>
            </a:pPr>
            <a:r>
              <a:rPr lang="pt-BR" sz="3000" dirty="0"/>
              <a:t>(</a:t>
            </a:r>
            <a:r>
              <a:rPr lang="pt-BR" sz="3000" dirty="0" err="1"/>
              <a:t>ii</a:t>
            </a:r>
            <a:r>
              <a:rPr lang="pt-BR" sz="3000" dirty="0"/>
              <a:t>) </a:t>
            </a:r>
            <a:r>
              <a:rPr lang="pt-BR" sz="3000" b="1" dirty="0"/>
              <a:t>Concomitante</a:t>
            </a:r>
            <a:r>
              <a:rPr lang="pt-BR" sz="3000" dirty="0"/>
              <a:t> - o controle é realizado simultaneamente à</a:t>
            </a:r>
            <a:br>
              <a:rPr lang="pt-BR" sz="3000" dirty="0"/>
            </a:br>
            <a:r>
              <a:rPr lang="pt-BR" sz="3000" dirty="0"/>
              <a:t>execução dos atos. </a:t>
            </a:r>
          </a:p>
          <a:p>
            <a:pPr marL="0" indent="361950">
              <a:buNone/>
            </a:pPr>
            <a:r>
              <a:rPr lang="pt-BR" sz="3000" dirty="0"/>
              <a:t>(</a:t>
            </a:r>
            <a:r>
              <a:rPr lang="pt-BR" sz="3000" dirty="0" err="1"/>
              <a:t>iii</a:t>
            </a:r>
            <a:r>
              <a:rPr lang="pt-BR" sz="3000" dirty="0"/>
              <a:t>) </a:t>
            </a:r>
            <a:r>
              <a:rPr lang="pt-BR" sz="3000" b="1" dirty="0"/>
              <a:t>Posterior</a:t>
            </a:r>
            <a:r>
              <a:rPr lang="pt-BR" sz="3000" dirty="0"/>
              <a:t> - a verificação dos fatos ocorre após a consumação. </a:t>
            </a:r>
          </a:p>
        </p:txBody>
      </p:sp>
    </p:spTree>
    <p:extLst>
      <p:ext uri="{BB962C8B-B14F-4D97-AF65-F5344CB8AC3E}">
        <p14:creationId xmlns:p14="http://schemas.microsoft.com/office/powerpoint/2010/main" val="25605467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BFF5D-ACB0-4E2C-AD78-0A5DCBCE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908050"/>
            <a:ext cx="10515600" cy="1325563"/>
          </a:xfrm>
        </p:spPr>
        <p:txBody>
          <a:bodyPr/>
          <a:lstStyle/>
          <a:p>
            <a:r>
              <a:rPr lang="pt-BR" b="1" dirty="0"/>
              <a:t>Classificações de Controles Internos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A1225B-9EF6-4219-BEE2-5B893B5B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575"/>
            <a:ext cx="10515600" cy="4824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500" b="1" dirty="0"/>
              <a:t>Quanto ao nível de abrangência</a:t>
            </a:r>
            <a:endParaRPr lang="pt-BR" sz="25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500" dirty="0"/>
              <a:t>(i)</a:t>
            </a:r>
            <a:r>
              <a:rPr lang="pt-BR" sz="2500" b="1" dirty="0"/>
              <a:t> Controles em nível de entidade</a:t>
            </a:r>
            <a:r>
              <a:rPr lang="pt-BR" sz="2500" dirty="0"/>
              <a:t> - São os mais abrangentes da organização. Desdobram-se em dois níveis:</a:t>
            </a:r>
          </a:p>
          <a:p>
            <a:pPr marL="0" indent="26670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500" dirty="0"/>
              <a:t>(a) </a:t>
            </a:r>
            <a:r>
              <a:rPr lang="pt-BR" sz="2500" b="1" dirty="0"/>
              <a:t>Indiretos -</a:t>
            </a:r>
            <a:r>
              <a:rPr lang="pt-BR" sz="2500" dirty="0"/>
              <a:t> típicos de “governança corporativa”. Consistem em procedimentos e instrumentos corporativos não ligados diretamente a operações específicas, mas que dão o escopo e evidenciam o tom das ações na organização, estabelecendo critérios e diretrizes de atuação. Caracterizam-se por ser, geralmente, preventivos.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500" b="1" dirty="0"/>
              <a:t>Exemplos</a:t>
            </a:r>
            <a:r>
              <a:rPr lang="pt-BR" sz="2500" dirty="0"/>
              <a:t>: políticas, regimentos, códigos de conduta, normas e manuais abrangentes, processo de planejamento estratégico, de gestão de riscos, conselhos de administração e fiscal, comitês de auditoria e outros, auditoria interna, ouvidoria (canal de denúncia) etc. </a:t>
            </a:r>
          </a:p>
        </p:txBody>
      </p:sp>
    </p:spTree>
    <p:extLst>
      <p:ext uri="{BB962C8B-B14F-4D97-AF65-F5344CB8AC3E}">
        <p14:creationId xmlns:p14="http://schemas.microsoft.com/office/powerpoint/2010/main" val="2981330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BFF5D-ACB0-4E2C-AD78-0A5DCBCE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908050"/>
            <a:ext cx="10515600" cy="1325563"/>
          </a:xfrm>
        </p:spPr>
        <p:txBody>
          <a:bodyPr/>
          <a:lstStyle/>
          <a:p>
            <a:r>
              <a:rPr lang="pt-BR" b="1" dirty="0"/>
              <a:t>Classificações de Controles Internos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A1225B-9EF6-4219-BEE2-5B893B5B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575"/>
            <a:ext cx="10515600" cy="4824000"/>
          </a:xfrm>
        </p:spPr>
        <p:txBody>
          <a:bodyPr>
            <a:noAutofit/>
          </a:bodyPr>
          <a:lstStyle/>
          <a:p>
            <a:pPr marL="0" indent="26670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600" dirty="0"/>
              <a:t>(b) </a:t>
            </a:r>
            <a:r>
              <a:rPr lang="pt-BR" sz="2600" b="1" dirty="0"/>
              <a:t>Diretos</a:t>
            </a:r>
            <a:r>
              <a:rPr lang="pt-BR" sz="2600" dirty="0"/>
              <a:t>: típicos de “controladoria”. </a:t>
            </a:r>
          </a:p>
          <a:p>
            <a:pPr marL="0" indent="26670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600" dirty="0"/>
              <a:t>Consistem em monitoramentos exercidos pela alta administração com o objetivo de identificar eventuais desvios de padrões para, em seguida, aprofundar a investigação de erros ou falhas. </a:t>
            </a:r>
          </a:p>
          <a:p>
            <a:pPr marL="0" indent="26670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600" dirty="0"/>
              <a:t>Incidem diretamente sobre os processos operacionais da organização, mas não sobre cada transação individual durante o </a:t>
            </a:r>
            <a:r>
              <a:rPr lang="pt-BR" sz="2600" dirty="0" err="1"/>
              <a:t>ﬂuxo</a:t>
            </a:r>
            <a:r>
              <a:rPr lang="pt-BR" sz="2600" dirty="0"/>
              <a:t> de operação ou processamento, e sim sobre grupos de transações que já foram total ou parcialmente processadas.</a:t>
            </a:r>
          </a:p>
          <a:p>
            <a:pPr marL="0" indent="26670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600" dirty="0"/>
              <a:t>Caracterizam-se, geralmente, por ser </a:t>
            </a:r>
            <a:r>
              <a:rPr lang="pt-BR" sz="2600" dirty="0" err="1"/>
              <a:t>detectivos</a:t>
            </a:r>
            <a:r>
              <a:rPr lang="pt-BR" sz="2600" dirty="0"/>
              <a:t>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600" b="1" dirty="0"/>
              <a:t>Exemplos:</a:t>
            </a:r>
            <a:r>
              <a:rPr lang="pt-BR" sz="2600" dirty="0"/>
              <a:t> análises de variações do tipo “previsto x realizado”, revisões de relatórios gerais de desempenho, monitoramento de indicadores, etc. </a:t>
            </a:r>
          </a:p>
        </p:txBody>
      </p:sp>
    </p:spTree>
    <p:extLst>
      <p:ext uri="{BB962C8B-B14F-4D97-AF65-F5344CB8AC3E}">
        <p14:creationId xmlns:p14="http://schemas.microsoft.com/office/powerpoint/2010/main" val="23476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510085" y="993958"/>
            <a:ext cx="8573530" cy="8491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+mn-lt"/>
              </a:rPr>
              <a:t>Objetivos e riscos: a razão de ser do controle interno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56966" y="2138351"/>
            <a:ext cx="101176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dirty="0">
              <a:solidFill>
                <a:schemeClr val="bg1"/>
              </a:solidFill>
            </a:endParaRPr>
          </a:p>
          <a:p>
            <a:pPr algn="ctr"/>
            <a:endParaRPr lang="pt-BR" sz="2800" dirty="0">
              <a:solidFill>
                <a:schemeClr val="bg1"/>
              </a:solidFill>
            </a:endParaRPr>
          </a:p>
          <a:p>
            <a:pPr algn="ctr"/>
            <a:endParaRPr lang="pt-BR" sz="2800" dirty="0">
              <a:solidFill>
                <a:schemeClr val="bg1"/>
              </a:solidFill>
            </a:endParaRPr>
          </a:p>
          <a:p>
            <a:pPr algn="ctr"/>
            <a:endParaRPr lang="pt-BR" sz="2800" dirty="0">
              <a:solidFill>
                <a:schemeClr val="bg1"/>
              </a:solidFill>
            </a:endParaRPr>
          </a:p>
          <a:p>
            <a:pPr algn="ctr"/>
            <a:endParaRPr lang="pt-BR" sz="2800" dirty="0">
              <a:solidFill>
                <a:schemeClr val="bg1"/>
              </a:solidFill>
            </a:endParaRPr>
          </a:p>
          <a:p>
            <a:pPr algn="ctr"/>
            <a:endParaRPr lang="pt-BR" sz="2800" dirty="0">
              <a:solidFill>
                <a:schemeClr val="bg1"/>
              </a:solidFill>
            </a:endParaRPr>
          </a:p>
          <a:p>
            <a:pPr algn="ctr"/>
            <a:endParaRPr lang="pt-BR" sz="2800" dirty="0">
              <a:solidFill>
                <a:schemeClr val="bg1"/>
              </a:solidFill>
            </a:endParaRPr>
          </a:p>
          <a:p>
            <a:pPr algn="ctr"/>
            <a:endParaRPr lang="pt-BR" sz="2800" dirty="0">
              <a:solidFill>
                <a:schemeClr val="bg1"/>
              </a:solidFill>
            </a:endParaRPr>
          </a:p>
          <a:p>
            <a:pPr algn="ctr"/>
            <a:endParaRPr lang="pt-BR" sz="2800" dirty="0">
              <a:solidFill>
                <a:schemeClr val="bg1"/>
              </a:solidFill>
            </a:endParaRPr>
          </a:p>
          <a:p>
            <a:pPr algn="ctr"/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E693172-970D-4473-83AE-42FF76A646C7}"/>
              </a:ext>
            </a:extLst>
          </p:cNvPr>
          <p:cNvSpPr txBox="1"/>
          <p:nvPr/>
        </p:nvSpPr>
        <p:spPr>
          <a:xfrm>
            <a:off x="793630" y="2286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BE6E310-34B8-4481-BFC1-A07D92BDF784}"/>
              </a:ext>
            </a:extLst>
          </p:cNvPr>
          <p:cNvSpPr/>
          <p:nvPr/>
        </p:nvSpPr>
        <p:spPr>
          <a:xfrm>
            <a:off x="875203" y="2802696"/>
            <a:ext cx="1513316" cy="116139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Definir</a:t>
            </a:r>
          </a:p>
          <a:p>
            <a:pPr algn="ctr"/>
            <a:r>
              <a:rPr lang="pt-BR" sz="2400" b="1" dirty="0"/>
              <a:t>objetivos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495C41DA-113A-481C-AACB-B0EB171F7F95}"/>
              </a:ext>
            </a:extLst>
          </p:cNvPr>
          <p:cNvSpPr/>
          <p:nvPr/>
        </p:nvSpPr>
        <p:spPr>
          <a:xfrm>
            <a:off x="2506255" y="3069564"/>
            <a:ext cx="638922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4127D68-D8B8-4C47-A961-E528F9D2337F}"/>
              </a:ext>
            </a:extLst>
          </p:cNvPr>
          <p:cNvSpPr/>
          <p:nvPr/>
        </p:nvSpPr>
        <p:spPr>
          <a:xfrm>
            <a:off x="3212640" y="2802696"/>
            <a:ext cx="1667669" cy="110406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Identificar</a:t>
            </a:r>
          </a:p>
          <a:p>
            <a:pPr algn="ctr"/>
            <a:r>
              <a:rPr lang="pt-BR" sz="2400" b="1" dirty="0"/>
              <a:t>riscos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8CB9E722-2E44-4373-8B85-3A90E4EF7692}"/>
              </a:ext>
            </a:extLst>
          </p:cNvPr>
          <p:cNvSpPr/>
          <p:nvPr/>
        </p:nvSpPr>
        <p:spPr>
          <a:xfrm>
            <a:off x="5015236" y="3079140"/>
            <a:ext cx="60056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8E2BAE9-2B61-4CFB-8653-D41D704AF2D6}"/>
              </a:ext>
            </a:extLst>
          </p:cNvPr>
          <p:cNvSpPr/>
          <p:nvPr/>
        </p:nvSpPr>
        <p:spPr>
          <a:xfrm>
            <a:off x="5704430" y="2802696"/>
            <a:ext cx="1447038" cy="107539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Avaliar</a:t>
            </a:r>
          </a:p>
          <a:p>
            <a:pPr algn="ctr"/>
            <a:r>
              <a:rPr lang="pt-BR" sz="2400" b="1" dirty="0"/>
              <a:t>riscos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D7979FD3-80CC-494C-811B-85168D79BD2B}"/>
              </a:ext>
            </a:extLst>
          </p:cNvPr>
          <p:cNvSpPr/>
          <p:nvPr/>
        </p:nvSpPr>
        <p:spPr>
          <a:xfrm>
            <a:off x="7240102" y="3063082"/>
            <a:ext cx="624126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DC53D19-558A-49B4-A46D-B691887B523C}"/>
              </a:ext>
            </a:extLst>
          </p:cNvPr>
          <p:cNvSpPr/>
          <p:nvPr/>
        </p:nvSpPr>
        <p:spPr>
          <a:xfrm>
            <a:off x="8000764" y="2783757"/>
            <a:ext cx="1327813" cy="107539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Tratar</a:t>
            </a:r>
          </a:p>
          <a:p>
            <a:pPr algn="ctr"/>
            <a:r>
              <a:rPr lang="pt-BR" sz="2400" b="1" dirty="0"/>
              <a:t>riscos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79C421C-59CE-4263-9972-85F229B0C685}"/>
              </a:ext>
            </a:extLst>
          </p:cNvPr>
          <p:cNvSpPr/>
          <p:nvPr/>
        </p:nvSpPr>
        <p:spPr>
          <a:xfrm>
            <a:off x="7445876" y="4729247"/>
            <a:ext cx="2437587" cy="14575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Resposta a riscos: </a:t>
            </a:r>
          </a:p>
          <a:p>
            <a:pPr algn="ctr"/>
            <a:r>
              <a:rPr lang="pt-BR" sz="2400" b="1" dirty="0"/>
              <a:t>Controles </a:t>
            </a:r>
          </a:p>
          <a:p>
            <a:pPr algn="ctr"/>
            <a:r>
              <a:rPr lang="pt-BR" sz="2400" b="1" dirty="0"/>
              <a:t>internos</a:t>
            </a:r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410F22B1-CC80-4CD7-A549-42FF679ECE27}"/>
              </a:ext>
            </a:extLst>
          </p:cNvPr>
          <p:cNvSpPr/>
          <p:nvPr/>
        </p:nvSpPr>
        <p:spPr>
          <a:xfrm>
            <a:off x="8422353" y="3903908"/>
            <a:ext cx="484632" cy="78058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ACEB6B10-1C7D-47D8-B0D5-E732469DB988}"/>
              </a:ext>
            </a:extLst>
          </p:cNvPr>
          <p:cNvSpPr/>
          <p:nvPr/>
        </p:nvSpPr>
        <p:spPr>
          <a:xfrm>
            <a:off x="744639" y="4782408"/>
            <a:ext cx="4135670" cy="145756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O papel do controle interno é assegurar que as respostas aos riscos escolhidas sejam efetivamente aplicadas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BD82F7A8-F0D8-4B1E-A60E-8524676499CE}"/>
              </a:ext>
            </a:extLst>
          </p:cNvPr>
          <p:cNvCxnSpPr>
            <a:cxnSpLocks/>
          </p:cNvCxnSpPr>
          <p:nvPr/>
        </p:nvCxnSpPr>
        <p:spPr>
          <a:xfrm>
            <a:off x="4880309" y="5458029"/>
            <a:ext cx="25655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160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BFF5D-ACB0-4E2C-AD78-0A5DCBCE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908050"/>
            <a:ext cx="10515600" cy="1325563"/>
          </a:xfrm>
        </p:spPr>
        <p:txBody>
          <a:bodyPr/>
          <a:lstStyle/>
          <a:p>
            <a:r>
              <a:rPr lang="pt-BR" b="1" dirty="0"/>
              <a:t>Classificações de Controles Internos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A1225B-9EF6-4219-BEE2-5B893B5B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575"/>
            <a:ext cx="10515600" cy="4824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400" b="1" dirty="0"/>
              <a:t>Quanto ao nível de abrangência</a:t>
            </a:r>
            <a:endParaRPr lang="pt-BR" sz="2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400" dirty="0"/>
              <a:t>(</a:t>
            </a:r>
            <a:r>
              <a:rPr lang="pt-BR" sz="2400" dirty="0" err="1"/>
              <a:t>ii</a:t>
            </a:r>
            <a:r>
              <a:rPr lang="pt-BR" sz="2400" dirty="0"/>
              <a:t>)</a:t>
            </a:r>
            <a:r>
              <a:rPr lang="pt-BR" sz="2400" b="1" dirty="0"/>
              <a:t> Controles em nível de atividades</a:t>
            </a:r>
            <a:r>
              <a:rPr lang="pt-BR" sz="2400" dirty="0"/>
              <a:t> - incidem direta ou indiretamente sobre atividades, operações, processos ou sistemas específicos. Também se desdobram em dois níveis:</a:t>
            </a:r>
          </a:p>
          <a:p>
            <a:pPr marL="0" indent="534988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400" dirty="0"/>
              <a:t>(a) </a:t>
            </a:r>
            <a:r>
              <a:rPr lang="pt-BR" sz="2400" b="1" dirty="0"/>
              <a:t>Indiretos ou abrangentes </a:t>
            </a:r>
            <a:r>
              <a:rPr lang="pt-BR" sz="2400" dirty="0"/>
              <a:t>- definem como fazer. </a:t>
            </a:r>
            <a:r>
              <a:rPr lang="pt-BR" sz="2400" b="1" dirty="0"/>
              <a:t>Exemplo</a:t>
            </a:r>
            <a:r>
              <a:rPr lang="pt-BR" sz="2400" dirty="0"/>
              <a:t>: manuais de processos de trabalho (manual do patrimônio, procedimentos operacionais, etc.). Também têm, geralmente, função preventiva.</a:t>
            </a:r>
          </a:p>
          <a:p>
            <a:pPr marL="0" indent="534988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400" dirty="0"/>
              <a:t>(b) </a:t>
            </a:r>
            <a:r>
              <a:rPr lang="pt-BR" sz="2400" b="1" dirty="0"/>
              <a:t>Diretos, de monitoramento ou de registros </a:t>
            </a:r>
            <a:r>
              <a:rPr lang="pt-BR" sz="2400" dirty="0"/>
              <a:t>– controlam ou evidenciam a execução de atividades durante o </a:t>
            </a:r>
            <a:r>
              <a:rPr lang="pt-BR" sz="2400" dirty="0" err="1"/>
              <a:t>ﬂuxo</a:t>
            </a:r>
            <a:r>
              <a:rPr lang="pt-BR" sz="2400" dirty="0"/>
              <a:t> de operação ou processamento. Incidem sobre produtos ou serviços, atividades e tarefas. </a:t>
            </a:r>
            <a:r>
              <a:rPr lang="pt-BR" sz="2400" b="1" dirty="0"/>
              <a:t>Exemplo</a:t>
            </a:r>
            <a:r>
              <a:rPr lang="pt-BR" sz="2400" dirty="0"/>
              <a:t>: controles de qualidade na produção (estatístico ou individual), registro de horas despendidas em atividades, registros de produção, conciliações etc. Têm, em geral, função </a:t>
            </a:r>
            <a:r>
              <a:rPr lang="pt-BR" sz="2400" dirty="0" err="1"/>
              <a:t>detectiva</a:t>
            </a:r>
            <a:r>
              <a:rPr lang="pt-BR" sz="24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852211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570469" y="959452"/>
            <a:ext cx="8383749" cy="10332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Limitações à eficácia do controle interno </a:t>
            </a:r>
            <a:br>
              <a:rPr lang="pt-BR" sz="4000" dirty="0"/>
            </a:br>
            <a:endParaRPr lang="pt-BR" sz="4000" dirty="0">
              <a:latin typeface="+mn-lt"/>
            </a:endParaRPr>
          </a:p>
        </p:txBody>
      </p:sp>
      <p:sp>
        <p:nvSpPr>
          <p:cNvPr id="5" name="CaixaDeTexto 4"/>
          <p:cNvSpPr txBox="1">
            <a:spLocks/>
          </p:cNvSpPr>
          <p:nvPr/>
        </p:nvSpPr>
        <p:spPr>
          <a:xfrm>
            <a:off x="570469" y="1992701"/>
            <a:ext cx="10116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3000" dirty="0"/>
              <a:t>A eficácia do controle interno está sujeita a limitações tanto de implementação como de funcionamento;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3000" dirty="0"/>
              <a:t> As limitações podem ser atribuídas a questões como:</a:t>
            </a:r>
          </a:p>
          <a:p>
            <a:pPr indent="715963">
              <a:spcBef>
                <a:spcPts val="600"/>
              </a:spcBef>
              <a:spcAft>
                <a:spcPts val="600"/>
              </a:spcAft>
            </a:pPr>
            <a:r>
              <a:rPr lang="pt-BR" sz="3000" dirty="0"/>
              <a:t>(i) </a:t>
            </a:r>
            <a:r>
              <a:rPr lang="pt-BR" sz="3000" b="1" dirty="0"/>
              <a:t>custos </a:t>
            </a:r>
            <a:r>
              <a:rPr lang="pt-BR" sz="3000" b="1" i="1" dirty="0"/>
              <a:t>versus </a:t>
            </a:r>
            <a:r>
              <a:rPr lang="pt-BR" sz="3000" b="1" dirty="0"/>
              <a:t>benefícios do controle</a:t>
            </a:r>
            <a:r>
              <a:rPr lang="pt-BR" sz="3000" dirty="0"/>
              <a:t> -  o custo de se controlar um risco não deve ser superior aos benefícios esperados do controle; nem todos os riscos precisam e/ou devem ser controlados. </a:t>
            </a:r>
          </a:p>
        </p:txBody>
      </p:sp>
    </p:spTree>
    <p:extLst>
      <p:ext uri="{BB962C8B-B14F-4D97-AF65-F5344CB8AC3E}">
        <p14:creationId xmlns:p14="http://schemas.microsoft.com/office/powerpoint/2010/main" val="5808734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570469" y="959452"/>
            <a:ext cx="8383749" cy="10332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Limitações à eficácia do controle interno </a:t>
            </a:r>
            <a:br>
              <a:rPr lang="pt-BR" sz="4000" dirty="0"/>
            </a:br>
            <a:endParaRPr lang="pt-BR" sz="4000" dirty="0">
              <a:latin typeface="+mn-lt"/>
            </a:endParaRPr>
          </a:p>
        </p:txBody>
      </p:sp>
      <p:sp>
        <p:nvSpPr>
          <p:cNvPr id="5" name="CaixaDeTexto 4"/>
          <p:cNvSpPr txBox="1">
            <a:spLocks/>
          </p:cNvSpPr>
          <p:nvPr/>
        </p:nvSpPr>
        <p:spPr>
          <a:xfrm>
            <a:off x="570469" y="1992701"/>
            <a:ext cx="10116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5963">
              <a:spcBef>
                <a:spcPts val="600"/>
              </a:spcBef>
              <a:spcAft>
                <a:spcPts val="600"/>
              </a:spcAft>
            </a:pPr>
            <a:r>
              <a:rPr lang="pt-BR" sz="3000" dirty="0"/>
              <a:t>(</a:t>
            </a:r>
            <a:r>
              <a:rPr lang="pt-BR" sz="3000" dirty="0" err="1"/>
              <a:t>ii</a:t>
            </a:r>
            <a:r>
              <a:rPr lang="pt-BR" sz="3000" dirty="0"/>
              <a:t>) </a:t>
            </a:r>
            <a:r>
              <a:rPr lang="pt-BR" sz="3000" b="1" dirty="0"/>
              <a:t>erros de julgamento</a:t>
            </a:r>
            <a:r>
              <a:rPr lang="pt-BR" sz="3000" dirty="0"/>
              <a:t> - A eficácia do controle interno sofre limitações das realidades da fraqueza humana durante a tomada de decisões de negócios, que exige, na maioria das vezes, uma boa dose de julgamento pessoal, nem sempre calcado em informações adequadas e suficientes para suportá-lo. </a:t>
            </a:r>
          </a:p>
          <a:p>
            <a:pPr indent="363538">
              <a:spcBef>
                <a:spcPts val="600"/>
              </a:spcBef>
              <a:spcAft>
                <a:spcPts val="600"/>
              </a:spcAft>
            </a:pPr>
            <a:r>
              <a:rPr lang="pt-BR" sz="3000" dirty="0"/>
              <a:t>Decisões tomadas sob pressões de tempo e de outras naturezas decorrentes da condução dos negócios podem não refletir os benefícios desejados, necessitando ser mudadas. </a:t>
            </a:r>
          </a:p>
        </p:txBody>
      </p:sp>
    </p:spTree>
    <p:extLst>
      <p:ext uri="{BB962C8B-B14F-4D97-AF65-F5344CB8AC3E}">
        <p14:creationId xmlns:p14="http://schemas.microsoft.com/office/powerpoint/2010/main" val="3896502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570469" y="959452"/>
            <a:ext cx="8383749" cy="10332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Limitações à eficácia do controle interno </a:t>
            </a:r>
            <a:br>
              <a:rPr lang="pt-BR" sz="4000" dirty="0"/>
            </a:br>
            <a:endParaRPr lang="pt-BR" sz="4000" dirty="0">
              <a:latin typeface="+mn-lt"/>
            </a:endParaRPr>
          </a:p>
        </p:txBody>
      </p:sp>
      <p:sp>
        <p:nvSpPr>
          <p:cNvPr id="5" name="CaixaDeTexto 4"/>
          <p:cNvSpPr txBox="1">
            <a:spLocks/>
          </p:cNvSpPr>
          <p:nvPr/>
        </p:nvSpPr>
        <p:spPr>
          <a:xfrm>
            <a:off x="570469" y="1992701"/>
            <a:ext cx="10116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5963">
              <a:spcBef>
                <a:spcPts val="600"/>
              </a:spcBef>
              <a:spcAft>
                <a:spcPts val="600"/>
              </a:spcAft>
            </a:pPr>
            <a:r>
              <a:rPr lang="pt-BR" sz="3000" dirty="0"/>
              <a:t>(</a:t>
            </a:r>
            <a:r>
              <a:rPr lang="pt-BR" sz="3000" dirty="0" err="1"/>
              <a:t>iii</a:t>
            </a:r>
            <a:r>
              <a:rPr lang="pt-BR" sz="3000" dirty="0"/>
              <a:t>) </a:t>
            </a:r>
            <a:r>
              <a:rPr lang="pt-BR" sz="3000" b="1" dirty="0"/>
              <a:t>falhas e colapsos</a:t>
            </a:r>
            <a:r>
              <a:rPr lang="pt-BR" sz="3000" dirty="0"/>
              <a:t> - até mesmo controles bem desenhados estão sujeitos a falhas e colapsos. </a:t>
            </a:r>
          </a:p>
          <a:p>
            <a:pPr indent="715963">
              <a:spcBef>
                <a:spcPts val="600"/>
              </a:spcBef>
              <a:spcAft>
                <a:spcPts val="600"/>
              </a:spcAft>
            </a:pPr>
            <a:r>
              <a:rPr lang="pt-BR" sz="3000" dirty="0"/>
              <a:t>Pessoas podem não entender instruções ou interpretá-las de forma equivocada ou podem, ainda, cometer erros por fadiga, distração ou falta de cuidado (erros de execução). </a:t>
            </a:r>
          </a:p>
          <a:p>
            <a:pPr indent="715963">
              <a:spcBef>
                <a:spcPts val="600"/>
              </a:spcBef>
              <a:spcAft>
                <a:spcPts val="600"/>
              </a:spcAft>
            </a:pPr>
            <a:r>
              <a:rPr lang="pt-BR" sz="3000" dirty="0"/>
              <a:t>Erros no desenho do controle (erros de procedimento) podem perpetuar falhas. </a:t>
            </a:r>
            <a:br>
              <a:rPr lang="pt-BR" sz="3000" dirty="0"/>
            </a:b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293448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570469" y="959452"/>
            <a:ext cx="8383749" cy="10332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Limitações à eficácia do controle interno </a:t>
            </a:r>
            <a:br>
              <a:rPr lang="pt-BR" sz="4000" dirty="0"/>
            </a:br>
            <a:endParaRPr lang="pt-BR" sz="4000" dirty="0">
              <a:latin typeface="+mn-lt"/>
            </a:endParaRPr>
          </a:p>
        </p:txBody>
      </p:sp>
      <p:sp>
        <p:nvSpPr>
          <p:cNvPr id="5" name="CaixaDeTexto 4"/>
          <p:cNvSpPr txBox="1">
            <a:spLocks/>
          </p:cNvSpPr>
          <p:nvPr/>
        </p:nvSpPr>
        <p:spPr>
          <a:xfrm>
            <a:off x="570469" y="1992701"/>
            <a:ext cx="10116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5963">
              <a:spcBef>
                <a:spcPts val="600"/>
              </a:spcBef>
              <a:spcAft>
                <a:spcPts val="600"/>
              </a:spcAft>
            </a:pPr>
            <a:r>
              <a:rPr lang="pt-BR" sz="3000" dirty="0"/>
              <a:t>(</a:t>
            </a:r>
            <a:r>
              <a:rPr lang="pt-BR" sz="3000" dirty="0" err="1"/>
              <a:t>iv</a:t>
            </a:r>
            <a:r>
              <a:rPr lang="pt-BR" sz="3000" dirty="0"/>
              <a:t>) </a:t>
            </a:r>
            <a:r>
              <a:rPr lang="pt-BR" sz="3000" b="1" dirty="0"/>
              <a:t>conluio</a:t>
            </a:r>
            <a:r>
              <a:rPr lang="pt-BR" sz="3000" dirty="0"/>
              <a:t> -  Da mesma maneira que as pessoas são responsáveis pelos controles, elas podem valer-se do seu conhecimento e/ou de suas competências para contorná-los com objetivos ilícitos. </a:t>
            </a:r>
          </a:p>
          <a:p>
            <a:pPr indent="715963">
              <a:spcBef>
                <a:spcPts val="600"/>
              </a:spcBef>
              <a:spcAft>
                <a:spcPts val="600"/>
              </a:spcAft>
            </a:pPr>
            <a:r>
              <a:rPr lang="pt-BR" sz="3000" dirty="0"/>
              <a:t>Funcionários responsáveis por um controle podem, em conjunto com outros ou com terceiros, agir com vista a burlá-los e a fraudar registros e transações.</a:t>
            </a:r>
          </a:p>
          <a:p>
            <a:pPr indent="715963">
              <a:spcBef>
                <a:spcPts val="600"/>
              </a:spcBef>
              <a:spcAft>
                <a:spcPts val="600"/>
              </a:spcAft>
            </a:pPr>
            <a:br>
              <a:rPr lang="pt-BR" sz="2800" dirty="0"/>
            </a:b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593803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570469" y="959452"/>
            <a:ext cx="8383749" cy="10332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Limitações à eficácia do controle interno </a:t>
            </a:r>
            <a:br>
              <a:rPr lang="pt-BR" sz="4000" dirty="0"/>
            </a:br>
            <a:endParaRPr lang="pt-BR" sz="4000" dirty="0">
              <a:latin typeface="+mn-lt"/>
            </a:endParaRPr>
          </a:p>
        </p:txBody>
      </p:sp>
      <p:sp>
        <p:nvSpPr>
          <p:cNvPr id="5" name="CaixaDeTexto 4"/>
          <p:cNvSpPr txBox="1">
            <a:spLocks/>
          </p:cNvSpPr>
          <p:nvPr/>
        </p:nvSpPr>
        <p:spPr>
          <a:xfrm>
            <a:off x="570469" y="1992701"/>
            <a:ext cx="101160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5963">
              <a:spcBef>
                <a:spcPts val="600"/>
              </a:spcBef>
              <a:spcAft>
                <a:spcPts val="600"/>
              </a:spcAft>
            </a:pPr>
            <a:r>
              <a:rPr lang="pt-BR" sz="3000" dirty="0"/>
              <a:t>(v) </a:t>
            </a:r>
            <a:r>
              <a:rPr lang="pt-BR" sz="3000" b="1" dirty="0"/>
              <a:t>burla de gestores</a:t>
            </a:r>
            <a:r>
              <a:rPr lang="pt-BR" sz="3000" dirty="0"/>
              <a:t> - a ação intencional de gestores no sentido de descumprir procedimentos de controle estabelecidos a fim de obter benefícios pessoais é uma séria limitação ao controle interno. </a:t>
            </a:r>
          </a:p>
          <a:p>
            <a:pPr indent="715963">
              <a:spcBef>
                <a:spcPts val="600"/>
              </a:spcBef>
              <a:spcAft>
                <a:spcPts val="600"/>
              </a:spcAft>
            </a:pPr>
            <a:r>
              <a:rPr lang="pt-BR" sz="3000" dirty="0"/>
              <a:t>Casos reais de fraudes em grandes empresas como os da Enron, nos Estados Unidos, e do Banco </a:t>
            </a:r>
            <a:r>
              <a:rPr lang="pt-BR" sz="3000" dirty="0" err="1"/>
              <a:t>Panamericano</a:t>
            </a:r>
            <a:r>
              <a:rPr lang="pt-BR" sz="3000" dirty="0"/>
              <a:t>, no Brasil, são exemplos clássicos de burla da administração com a finalidade de omitir perdas e maquiar informações.</a:t>
            </a:r>
            <a:br>
              <a:rPr lang="pt-BR" sz="2800" dirty="0"/>
            </a:b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51555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/>
          </p:cNvSpPr>
          <p:nvPr/>
        </p:nvSpPr>
        <p:spPr>
          <a:xfrm>
            <a:off x="636569" y="1012954"/>
            <a:ext cx="1039131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500" dirty="0"/>
              <a:t>Em resumo, devemos lembrar que: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500" dirty="0"/>
              <a:t>controle interno </a:t>
            </a:r>
            <a:r>
              <a:rPr lang="pt-BR" sz="2500" b="1" dirty="0"/>
              <a:t>é um meio, e não um fim em si mesmo</a:t>
            </a:r>
            <a:r>
              <a:rPr lang="pt-BR" sz="2500" dirty="0"/>
              <a:t>, integra o processo de gestão (construído “dentro” e não “sobre” os processos de negócio) para fornecer segurança razoável de que objetivos estabelecidos serão alcançados;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500" dirty="0"/>
              <a:t>controle interno </a:t>
            </a:r>
            <a:r>
              <a:rPr lang="pt-BR" sz="2500" b="1" dirty="0"/>
              <a:t>auxilia, mas não garante que objetivos serão atingidos </a:t>
            </a:r>
            <a:r>
              <a:rPr lang="pt-BR" sz="2500" dirty="0"/>
              <a:t>e, para ser eficaz, deve ser concebido levando em conta os riscos sobre o alcance desses objetivos;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500" dirty="0"/>
              <a:t>controle interno </a:t>
            </a:r>
            <a:r>
              <a:rPr lang="pt-BR" sz="2500" b="1" dirty="0"/>
              <a:t>é um processo executado por seres humanos</a:t>
            </a:r>
            <a:r>
              <a:rPr lang="pt-BR" sz="2500" dirty="0"/>
              <a:t>, portanto, a sua eficácia deve ser considerada sob a perspectiva da natureza humana;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t-BR" sz="2500" dirty="0"/>
              <a:t>Segundo a </a:t>
            </a:r>
            <a:r>
              <a:rPr lang="pt-BR" sz="2500" dirty="0" err="1"/>
              <a:t>Intosai</a:t>
            </a:r>
            <a:r>
              <a:rPr lang="pt-BR" sz="2500" dirty="0"/>
              <a:t> (2004, p26), controle interno, </a:t>
            </a:r>
            <a:r>
              <a:rPr lang="pt-BR" sz="2500" b="1" dirty="0"/>
              <a:t>por si só</a:t>
            </a:r>
            <a:r>
              <a:rPr lang="pt-BR" sz="2500" dirty="0"/>
              <a:t>, </a:t>
            </a:r>
            <a:r>
              <a:rPr lang="pt-BR" sz="2500" b="1" dirty="0"/>
              <a:t>não pode transformar</a:t>
            </a:r>
            <a:r>
              <a:rPr lang="pt-BR" sz="2500" dirty="0"/>
              <a:t> uma administração </a:t>
            </a:r>
            <a:r>
              <a:rPr lang="pt-BR" sz="2500" b="1" dirty="0"/>
              <a:t>essencialmente</a:t>
            </a:r>
            <a:r>
              <a:rPr lang="pt-BR" sz="2500" dirty="0"/>
              <a:t> </a:t>
            </a:r>
            <a:r>
              <a:rPr lang="pt-BR" sz="2500" b="1" dirty="0"/>
              <a:t>ruim em boa</a:t>
            </a:r>
            <a:r>
              <a:rPr lang="pt-BR" sz="2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79867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/>
          </p:cNvSpPr>
          <p:nvPr/>
        </p:nvSpPr>
        <p:spPr>
          <a:xfrm>
            <a:off x="900342" y="2434130"/>
            <a:ext cx="10391315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800" b="1" i="1" dirty="0"/>
              <a:t>“Desempenho anterior não é garantia de mesmo desempenho futuro”</a:t>
            </a:r>
            <a:endParaRPr lang="pt-BR" sz="2800" b="1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800" b="1" dirty="0"/>
              <a:t>FIM!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800" b="1" dirty="0"/>
              <a:t>GRATO!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pt-BR" sz="28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182161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0176" y="1039769"/>
            <a:ext cx="6592205" cy="1068081"/>
          </a:xfrm>
        </p:spPr>
        <p:txBody>
          <a:bodyPr>
            <a:normAutofit/>
          </a:bodyPr>
          <a:lstStyle/>
          <a:p>
            <a:pPr algn="ctr"/>
            <a:r>
              <a:rPr lang="pt-BR" sz="2250" b="1" dirty="0"/>
              <a:t> </a:t>
            </a:r>
            <a:endParaRPr lang="pt-BR" b="1" dirty="0"/>
          </a:p>
        </p:txBody>
      </p:sp>
      <p:pic>
        <p:nvPicPr>
          <p:cNvPr id="7" name="Espaço Reservado para Conteúdo 6" descr="images1.jpg">
            <a:extLst>
              <a:ext uri="{FF2B5EF4-FFF2-40B4-BE49-F238E27FC236}">
                <a16:creationId xmlns:a16="http://schemas.microsoft.com/office/drawing/2014/main" id="{A63A8A98-EFEB-43CD-A4FB-7F20D6EEB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9791" y="1573809"/>
            <a:ext cx="8672415" cy="4781550"/>
          </a:xfrm>
          <a:prstGeom prst="rect">
            <a:avLst/>
          </a:prstGeom>
        </p:spPr>
      </p:pic>
      <p:sp>
        <p:nvSpPr>
          <p:cNvPr id="8" name="Seta para a direita 6">
            <a:extLst>
              <a:ext uri="{FF2B5EF4-FFF2-40B4-BE49-F238E27FC236}">
                <a16:creationId xmlns:a16="http://schemas.microsoft.com/office/drawing/2014/main" id="{7C6DBE59-BD7C-4915-8776-3D95FC425AB3}"/>
              </a:ext>
            </a:extLst>
          </p:cNvPr>
          <p:cNvSpPr/>
          <p:nvPr/>
        </p:nvSpPr>
        <p:spPr>
          <a:xfrm>
            <a:off x="1971675" y="4777314"/>
            <a:ext cx="1820151" cy="79452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Objetivo</a:t>
            </a:r>
          </a:p>
        </p:txBody>
      </p:sp>
      <p:sp>
        <p:nvSpPr>
          <p:cNvPr id="9" name="Seta para a direita 9">
            <a:extLst>
              <a:ext uri="{FF2B5EF4-FFF2-40B4-BE49-F238E27FC236}">
                <a16:creationId xmlns:a16="http://schemas.microsoft.com/office/drawing/2014/main" id="{9151A302-E660-4D8B-AD79-F30D1D7863CA}"/>
              </a:ext>
            </a:extLst>
          </p:cNvPr>
          <p:cNvSpPr/>
          <p:nvPr/>
        </p:nvSpPr>
        <p:spPr>
          <a:xfrm>
            <a:off x="2047875" y="1396263"/>
            <a:ext cx="2522578" cy="95641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Controle Interno</a:t>
            </a:r>
          </a:p>
        </p:txBody>
      </p:sp>
      <p:sp>
        <p:nvSpPr>
          <p:cNvPr id="10" name="Seta para a esquerda 8">
            <a:extLst>
              <a:ext uri="{FF2B5EF4-FFF2-40B4-BE49-F238E27FC236}">
                <a16:creationId xmlns:a16="http://schemas.microsoft.com/office/drawing/2014/main" id="{2BEE240E-8A2D-45D5-83E5-7CB786DCE5DE}"/>
              </a:ext>
            </a:extLst>
          </p:cNvPr>
          <p:cNvSpPr/>
          <p:nvPr/>
        </p:nvSpPr>
        <p:spPr>
          <a:xfrm>
            <a:off x="9944100" y="5372100"/>
            <a:ext cx="1428749" cy="703367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Risco</a:t>
            </a:r>
          </a:p>
        </p:txBody>
      </p:sp>
    </p:spTree>
    <p:extLst>
      <p:ext uri="{BB962C8B-B14F-4D97-AF65-F5344CB8AC3E}">
        <p14:creationId xmlns:p14="http://schemas.microsoft.com/office/powerpoint/2010/main" val="357297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9666" y="929741"/>
            <a:ext cx="9581174" cy="760400"/>
          </a:xfrm>
        </p:spPr>
        <p:txBody>
          <a:bodyPr>
            <a:normAutofit/>
          </a:bodyPr>
          <a:lstStyle/>
          <a:p>
            <a:r>
              <a:rPr lang="pt-BR" sz="3599" b="1" dirty="0"/>
              <a:t>Processo de g</a:t>
            </a:r>
            <a:r>
              <a:rPr lang="pt-BR" altLang="pt-BR" sz="3599" b="1" dirty="0"/>
              <a:t>estão de riscos</a:t>
            </a:r>
            <a:endParaRPr lang="pt-BR" sz="3599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87B1D3-C56B-41A1-9779-88769C5817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89666" y="1847673"/>
            <a:ext cx="8474309" cy="452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003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3552" y="1009545"/>
            <a:ext cx="9251899" cy="760400"/>
          </a:xfrm>
        </p:spPr>
        <p:txBody>
          <a:bodyPr>
            <a:normAutofit/>
          </a:bodyPr>
          <a:lstStyle/>
          <a:p>
            <a:r>
              <a:rPr lang="pt-BR" sz="3999" b="1" dirty="0"/>
              <a:t>Conceito de risco   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7052" y="2184709"/>
            <a:ext cx="10741713" cy="366374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dirty="0"/>
              <a:t>É o efeito da </a:t>
            </a:r>
            <a:r>
              <a:rPr lang="pt-BR" b="1" dirty="0"/>
              <a:t>incerteza</a:t>
            </a:r>
            <a:r>
              <a:rPr lang="pt-BR" dirty="0"/>
              <a:t> nos </a:t>
            </a:r>
            <a:r>
              <a:rPr lang="pt-BR" b="1" dirty="0"/>
              <a:t>objetivos</a:t>
            </a:r>
            <a:r>
              <a:rPr lang="pt-BR" dirty="0"/>
              <a:t> (NBR ISO 31000:2009);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b="1" dirty="0"/>
              <a:t>Possibilidade</a:t>
            </a:r>
            <a:r>
              <a:rPr lang="pt-BR" dirty="0"/>
              <a:t> de que um evento ocorrerá e afetará negativamente a realização dos </a:t>
            </a:r>
            <a:r>
              <a:rPr lang="pt-BR" b="1" dirty="0"/>
              <a:t>objetivos</a:t>
            </a:r>
            <a:r>
              <a:rPr lang="pt-BR" dirty="0"/>
              <a:t> (Coso ERM ou Coso II);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dirty="0"/>
              <a:t>O TCU conceitua risco como a “</a:t>
            </a:r>
            <a:r>
              <a:rPr lang="pt-BR" b="1" i="1" dirty="0"/>
              <a:t>possibilidade</a:t>
            </a:r>
            <a:r>
              <a:rPr lang="pt-BR" i="1" dirty="0"/>
              <a:t> de algo acontecer e ter impacto nos </a:t>
            </a:r>
            <a:r>
              <a:rPr lang="pt-BR" b="1" i="1" dirty="0"/>
              <a:t>objetivos</a:t>
            </a:r>
            <a:r>
              <a:rPr lang="pt-BR" i="1" dirty="0"/>
              <a:t>, sendo medido em termos de consequências e probabilidades</a:t>
            </a:r>
            <a:r>
              <a:rPr lang="pt-BR" dirty="0"/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3428637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9653" y="1009545"/>
            <a:ext cx="9185798" cy="760400"/>
          </a:xfrm>
        </p:spPr>
        <p:txBody>
          <a:bodyPr>
            <a:normAutofit/>
          </a:bodyPr>
          <a:lstStyle/>
          <a:p>
            <a:r>
              <a:rPr lang="pt-BR" sz="3999" b="1" dirty="0"/>
              <a:t>Conceito de problema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7052" y="2184709"/>
            <a:ext cx="10741713" cy="366374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2799" dirty="0"/>
              <a:t>Situação ou condição existente que afeta no momento presente os objetivos de um indivíduo, grupo de pessoas, projeto ou organização e que requer uma solução.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2799" dirty="0"/>
              <a:t>Diferença entre a situação desejada e situação real.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2799" dirty="0"/>
              <a:t>Um risco, quando se concretiza (evento de risco ocorre), torna-se um problema.</a:t>
            </a:r>
          </a:p>
        </p:txBody>
      </p:sp>
    </p:spTree>
    <p:extLst>
      <p:ext uri="{BB962C8B-B14F-4D97-AF65-F5344CB8AC3E}">
        <p14:creationId xmlns:p14="http://schemas.microsoft.com/office/powerpoint/2010/main" val="30151165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3047</Words>
  <Application>Microsoft Office PowerPoint</Application>
  <PresentationFormat>Widescreen</PresentationFormat>
  <Paragraphs>282</Paragraphs>
  <Slides>57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5" baseType="lpstr">
      <vt:lpstr>Microsoft YaHei</vt:lpstr>
      <vt:lpstr>Arial</vt:lpstr>
      <vt:lpstr>Arial Unicode MS</vt:lpstr>
      <vt:lpstr>Calibri</vt:lpstr>
      <vt:lpstr>Calibri Light</vt:lpstr>
      <vt:lpstr>Times New Roman</vt:lpstr>
      <vt:lpstr>Wingdings</vt:lpstr>
      <vt:lpstr>Tema do Office</vt:lpstr>
      <vt:lpstr>Controles Internos 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Processo de gestão de riscos</vt:lpstr>
      <vt:lpstr>Conceito de risco    </vt:lpstr>
      <vt:lpstr>Conceito de problema</vt:lpstr>
      <vt:lpstr>Problema x Risco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Método de Identificação Bow-Tie</vt:lpstr>
      <vt:lpstr>Risco inerente</vt:lpstr>
      <vt:lpstr>Risco residual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Avaliação de Riscos – Escala de Probabilidade </vt:lpstr>
      <vt:lpstr>Apresentação do PowerPoint</vt:lpstr>
      <vt:lpstr>Apresentação do PowerPoint</vt:lpstr>
      <vt:lpstr>Apresentação do PowerPoint</vt:lpstr>
      <vt:lpstr>Tratamento dos riscos</vt:lpstr>
      <vt:lpstr>Medidas para tratamento de riscos</vt:lpstr>
      <vt:lpstr>Respostas aos riscos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Programa de Integridade (PI) - Riscos  </vt:lpstr>
      <vt:lpstr> Medidas de tratamento de riscos à integridade  </vt:lpstr>
      <vt:lpstr> Medidas de tratamento de riscos à integridade  </vt:lpstr>
      <vt:lpstr>Classificações de Controles Internos  </vt:lpstr>
      <vt:lpstr>Classificações de Controles Internos  </vt:lpstr>
      <vt:lpstr>Classificações de Controles Internos  </vt:lpstr>
      <vt:lpstr>Classificações de Controles Internos  </vt:lpstr>
      <vt:lpstr>Classificações de Controles Internos  </vt:lpstr>
      <vt:lpstr>Classificações de Controles Internos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Anne Nogueira Hernandes</dc:creator>
  <cp:lastModifiedBy>Michel Cavalcante Pinto</cp:lastModifiedBy>
  <cp:revision>28</cp:revision>
  <dcterms:created xsi:type="dcterms:W3CDTF">2017-06-05T18:09:13Z</dcterms:created>
  <dcterms:modified xsi:type="dcterms:W3CDTF">2019-06-27T08:31:05Z</dcterms:modified>
</cp:coreProperties>
</file>