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58"/>
  </p:notesMasterIdLst>
  <p:sldIdLst>
    <p:sldId id="284" r:id="rId2"/>
    <p:sldId id="315" r:id="rId3"/>
    <p:sldId id="283" r:id="rId4"/>
    <p:sldId id="317" r:id="rId5"/>
    <p:sldId id="316" r:id="rId6"/>
    <p:sldId id="318" r:id="rId7"/>
    <p:sldId id="285" r:id="rId8"/>
    <p:sldId id="319" r:id="rId9"/>
    <p:sldId id="320" r:id="rId10"/>
    <p:sldId id="286" r:id="rId11"/>
    <p:sldId id="288" r:id="rId12"/>
    <p:sldId id="326" r:id="rId13"/>
    <p:sldId id="298" r:id="rId14"/>
    <p:sldId id="299" r:id="rId15"/>
    <p:sldId id="300" r:id="rId16"/>
    <p:sldId id="302" r:id="rId17"/>
    <p:sldId id="303" r:id="rId18"/>
    <p:sldId id="304" r:id="rId19"/>
    <p:sldId id="325" r:id="rId20"/>
    <p:sldId id="324" r:id="rId21"/>
    <p:sldId id="332" r:id="rId22"/>
    <p:sldId id="263" r:id="rId23"/>
    <p:sldId id="267" r:id="rId24"/>
    <p:sldId id="279" r:id="rId25"/>
    <p:sldId id="265" r:id="rId26"/>
    <p:sldId id="276" r:id="rId27"/>
    <p:sldId id="305" r:id="rId28"/>
    <p:sldId id="269" r:id="rId29"/>
    <p:sldId id="270" r:id="rId30"/>
    <p:sldId id="306" r:id="rId31"/>
    <p:sldId id="307" r:id="rId32"/>
    <p:sldId id="308" r:id="rId33"/>
    <p:sldId id="309" r:id="rId34"/>
    <p:sldId id="310" r:id="rId35"/>
    <p:sldId id="314" r:id="rId36"/>
    <p:sldId id="271" r:id="rId37"/>
    <p:sldId id="273" r:id="rId38"/>
    <p:sldId id="311" r:id="rId39"/>
    <p:sldId id="277" r:id="rId40"/>
    <p:sldId id="296" r:id="rId41"/>
    <p:sldId id="274" r:id="rId42"/>
    <p:sldId id="281" r:id="rId43"/>
    <p:sldId id="297" r:id="rId44"/>
    <p:sldId id="322" r:id="rId45"/>
    <p:sldId id="289" r:id="rId46"/>
    <p:sldId id="290" r:id="rId47"/>
    <p:sldId id="291" r:id="rId48"/>
    <p:sldId id="312" r:id="rId49"/>
    <p:sldId id="313" r:id="rId50"/>
    <p:sldId id="327" r:id="rId51"/>
    <p:sldId id="328" r:id="rId52"/>
    <p:sldId id="329" r:id="rId53"/>
    <p:sldId id="330" r:id="rId54"/>
    <p:sldId id="331" r:id="rId55"/>
    <p:sldId id="321" r:id="rId56"/>
    <p:sldId id="292" r:id="rId5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22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5407" autoAdjust="0"/>
  </p:normalViewPr>
  <p:slideViewPr>
    <p:cSldViewPr snapToGrid="0" showGuides="1">
      <p:cViewPr varScale="1">
        <p:scale>
          <a:sx n="63" d="100"/>
          <a:sy n="63" d="100"/>
        </p:scale>
        <p:origin x="84" y="186"/>
      </p:cViewPr>
      <p:guideLst>
        <p:guide orient="horz" pos="2160"/>
        <p:guide pos="322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70"/>
    </p:cViewPr>
  </p:sorterViewPr>
  <p:notesViewPr>
    <p:cSldViewPr snapToGrid="0" showGuides="1">
      <p:cViewPr varScale="1">
        <p:scale>
          <a:sx n="69" d="100"/>
          <a:sy n="69" d="100"/>
        </p:scale>
        <p:origin x="2784"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E22616-F938-4C0E-95BE-FA8201FABFA3}" type="datetimeFigureOut">
              <a:rPr lang="pt-BR" smtClean="0"/>
              <a:t>26/06/2019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D9653-B9FC-4A44-8001-B2949158BE98}" type="slidenum">
              <a:rPr lang="pt-BR" smtClean="0"/>
              <a:t>‹nº›</a:t>
            </a:fld>
            <a:endParaRPr lang="pt-BR"/>
          </a:p>
        </p:txBody>
      </p:sp>
    </p:spTree>
    <p:extLst>
      <p:ext uri="{BB962C8B-B14F-4D97-AF65-F5344CB8AC3E}">
        <p14:creationId xmlns:p14="http://schemas.microsoft.com/office/powerpoint/2010/main" val="3161969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err="1"/>
              <a:t>ddd</a:t>
            </a:r>
            <a:endParaRPr lang="pt-BR" dirty="0"/>
          </a:p>
        </p:txBody>
      </p:sp>
      <p:sp>
        <p:nvSpPr>
          <p:cNvPr id="4" name="Espaço Reservado para Número de Slide 3"/>
          <p:cNvSpPr>
            <a:spLocks noGrp="1"/>
          </p:cNvSpPr>
          <p:nvPr>
            <p:ph type="sldNum" sz="quarter" idx="10"/>
          </p:nvPr>
        </p:nvSpPr>
        <p:spPr/>
        <p:txBody>
          <a:bodyPr/>
          <a:lstStyle/>
          <a:p>
            <a:fld id="{01ED9653-B9FC-4A44-8001-B2949158BE98}" type="slidenum">
              <a:rPr lang="pt-BR" smtClean="0"/>
              <a:t>12</a:t>
            </a:fld>
            <a:endParaRPr lang="pt-BR"/>
          </a:p>
        </p:txBody>
      </p:sp>
    </p:spTree>
    <p:extLst>
      <p:ext uri="{BB962C8B-B14F-4D97-AF65-F5344CB8AC3E}">
        <p14:creationId xmlns:p14="http://schemas.microsoft.com/office/powerpoint/2010/main" val="90808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1ED9653-B9FC-4A44-8001-B2949158BE98}" type="slidenum">
              <a:rPr lang="pt-BR" smtClean="0"/>
              <a:t>28</a:t>
            </a:fld>
            <a:endParaRPr lang="pt-BR"/>
          </a:p>
        </p:txBody>
      </p:sp>
    </p:spTree>
    <p:extLst>
      <p:ext uri="{BB962C8B-B14F-4D97-AF65-F5344CB8AC3E}">
        <p14:creationId xmlns:p14="http://schemas.microsoft.com/office/powerpoint/2010/main" val="20917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36FA300-52FA-4241-9B51-61E9332EFDCC}" type="datetimeFigureOut">
              <a:rPr lang="pt-BR" smtClean="0"/>
              <a:t>26/06/2019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712485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36FA300-52FA-4241-9B51-61E9332EFDCC}" type="datetimeFigureOut">
              <a:rPr lang="pt-BR" smtClean="0"/>
              <a:t>26/06/2019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236021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36FA300-52FA-4241-9B51-61E9332EFDCC}" type="datetimeFigureOut">
              <a:rPr lang="pt-BR" smtClean="0"/>
              <a:t>26/06/2019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2836535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8"/>
            <a:ext cx="12193922" cy="6856921"/>
          </a:xfrm>
          <a:prstGeom prst="rect">
            <a:avLst/>
          </a:prstGeom>
        </p:spPr>
      </p:pic>
    </p:spTree>
    <p:extLst>
      <p:ext uri="{BB962C8B-B14F-4D97-AF65-F5344CB8AC3E}">
        <p14:creationId xmlns:p14="http://schemas.microsoft.com/office/powerpoint/2010/main" val="179942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36FA300-52FA-4241-9B51-61E9332EFDCC}" type="datetimeFigureOut">
              <a:rPr lang="pt-BR" smtClean="0"/>
              <a:t>26/06/2019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409109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36FA300-52FA-4241-9B51-61E9332EFDCC}" type="datetimeFigureOut">
              <a:rPr lang="pt-BR" smtClean="0"/>
              <a:t>26/06/2019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220724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36FA300-52FA-4241-9B51-61E9332EFDCC}" type="datetimeFigureOut">
              <a:rPr lang="pt-BR" smtClean="0"/>
              <a:t>26/06/2019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2727954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36FA300-52FA-4241-9B51-61E9332EFDCC}" type="datetimeFigureOut">
              <a:rPr lang="pt-BR" smtClean="0"/>
              <a:t>26/06/2019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266333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36FA300-52FA-4241-9B51-61E9332EFDCC}" type="datetimeFigureOut">
              <a:rPr lang="pt-BR" smtClean="0"/>
              <a:t>26/06/2019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3658842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36FA300-52FA-4241-9B51-61E9332EFDCC}" type="datetimeFigureOut">
              <a:rPr lang="pt-BR" smtClean="0"/>
              <a:t>26/06/2019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118142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36FA300-52FA-4241-9B51-61E9332EFDCC}" type="datetimeFigureOut">
              <a:rPr lang="pt-BR" smtClean="0"/>
              <a:t>26/06/2019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136751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36FA300-52FA-4241-9B51-61E9332EFDCC}" type="datetimeFigureOut">
              <a:rPr lang="pt-BR" smtClean="0"/>
              <a:t>26/06/2019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120F11-FC56-4404-AD0C-4F940FAD4F2F}" type="slidenum">
              <a:rPr lang="pt-BR" smtClean="0"/>
              <a:t>‹nº›</a:t>
            </a:fld>
            <a:endParaRPr lang="pt-BR"/>
          </a:p>
        </p:txBody>
      </p:sp>
    </p:spTree>
    <p:extLst>
      <p:ext uri="{BB962C8B-B14F-4D97-AF65-F5344CB8AC3E}">
        <p14:creationId xmlns:p14="http://schemas.microsoft.com/office/powerpoint/2010/main" val="359127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FA300-52FA-4241-9B51-61E9332EFDCC}" type="datetimeFigureOut">
              <a:rPr lang="pt-BR" smtClean="0"/>
              <a:t>26/06/2019</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20F11-FC56-4404-AD0C-4F940FAD4F2F}" type="slidenum">
              <a:rPr lang="pt-BR" smtClean="0"/>
              <a:t>‹nº›</a:t>
            </a:fld>
            <a:endParaRPr lang="pt-BR"/>
          </a:p>
        </p:txBody>
      </p:sp>
    </p:spTree>
    <p:extLst>
      <p:ext uri="{BB962C8B-B14F-4D97-AF65-F5344CB8AC3E}">
        <p14:creationId xmlns:p14="http://schemas.microsoft.com/office/powerpoint/2010/main" val="8820119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gu.gov.br/assuntos/atividade-disciplinar/enunciados-em-atividade-disciplinar"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mailto:antonio.barreto@cgu.gov.br"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ítulo 4"/>
          <p:cNvSpPr txBox="1">
            <a:spLocks/>
          </p:cNvSpPr>
          <p:nvPr/>
        </p:nvSpPr>
        <p:spPr>
          <a:xfrm>
            <a:off x="200721" y="1090865"/>
            <a:ext cx="11563815"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chemeClr val="accent1">
                    <a:lumMod val="75000"/>
                  </a:schemeClr>
                </a:solidFill>
              </a:rPr>
              <a:t>CONTROLADORIA REGIONAL DA UNIÃO NO ESTADO DO CEARÁ</a:t>
            </a:r>
            <a:endParaRPr lang="pt-BR" sz="3600" b="1" dirty="0">
              <a:latin typeface="+mn-lt"/>
            </a:endParaRPr>
          </a:p>
        </p:txBody>
      </p:sp>
      <p:sp>
        <p:nvSpPr>
          <p:cNvPr id="5" name="CaixaDeTexto 4"/>
          <p:cNvSpPr txBox="1"/>
          <p:nvPr/>
        </p:nvSpPr>
        <p:spPr>
          <a:xfrm>
            <a:off x="830357" y="3189530"/>
            <a:ext cx="11040034" cy="1508105"/>
          </a:xfrm>
          <a:prstGeom prst="rect">
            <a:avLst/>
          </a:prstGeom>
          <a:noFill/>
        </p:spPr>
        <p:txBody>
          <a:bodyPr wrap="square" rtlCol="0">
            <a:spAutoFit/>
          </a:bodyPr>
          <a:lstStyle/>
          <a:p>
            <a:pPr algn="just"/>
            <a:r>
              <a:rPr lang="pt-BR" sz="4400" b="1" dirty="0">
                <a:solidFill>
                  <a:schemeClr val="accent1">
                    <a:lumMod val="75000"/>
                  </a:schemeClr>
                </a:solidFill>
                <a:latin typeface="Arial" panose="020B0604020202020204" pitchFamily="34" charset="0"/>
                <a:cs typeface="Arial" panose="020B0604020202020204" pitchFamily="34" charset="0"/>
              </a:rPr>
              <a:t>SEMINÁRIO DE INTEGRIDADE PÚBLICA</a:t>
            </a:r>
          </a:p>
          <a:p>
            <a:pPr algn="just"/>
            <a:endParaRPr lang="pt-BR" sz="4800" dirty="0">
              <a:solidFill>
                <a:schemeClr val="accent1">
                  <a:lumMod val="75000"/>
                </a:schemeClr>
              </a:solidFill>
            </a:endParaRPr>
          </a:p>
        </p:txBody>
      </p:sp>
    </p:spTree>
    <p:extLst>
      <p:ext uri="{BB962C8B-B14F-4D97-AF65-F5344CB8AC3E}">
        <p14:creationId xmlns:p14="http://schemas.microsoft.com/office/powerpoint/2010/main" val="3516719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408" y="959005"/>
            <a:ext cx="5783791" cy="5809785"/>
          </a:xfrm>
          <a:prstGeom prst="rect">
            <a:avLst/>
          </a:prstGeom>
        </p:spPr>
      </p:pic>
    </p:spTree>
    <p:extLst>
      <p:ext uri="{BB962C8B-B14F-4D97-AF65-F5344CB8AC3E}">
        <p14:creationId xmlns:p14="http://schemas.microsoft.com/office/powerpoint/2010/main" val="603976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https://www.infoescola.com/wp-content/uploads/2016/07/immanuel-kant_749432614-4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90" y="1091836"/>
            <a:ext cx="3651583" cy="5353569"/>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546410" y="6569210"/>
            <a:ext cx="3858322" cy="261610"/>
          </a:xfrm>
          <a:prstGeom prst="rect">
            <a:avLst/>
          </a:prstGeom>
        </p:spPr>
        <p:txBody>
          <a:bodyPr wrap="square">
            <a:spAutoFit/>
          </a:bodyPr>
          <a:lstStyle/>
          <a:p>
            <a:r>
              <a:rPr lang="pt-BR" sz="1100" b="1" dirty="0">
                <a:solidFill>
                  <a:srgbClr val="000000"/>
                </a:solidFill>
                <a:latin typeface="Lucida Grande"/>
              </a:rPr>
              <a:t>Monumento de Immanuel Kant em </a:t>
            </a:r>
            <a:r>
              <a:rPr lang="pt-BR" sz="1100" b="1" dirty="0" err="1">
                <a:solidFill>
                  <a:srgbClr val="000000"/>
                </a:solidFill>
                <a:latin typeface="Lucida Grande"/>
              </a:rPr>
              <a:t>Kalingrado</a:t>
            </a:r>
            <a:r>
              <a:rPr lang="pt-BR" sz="1100" b="1" dirty="0">
                <a:solidFill>
                  <a:srgbClr val="000000"/>
                </a:solidFill>
                <a:latin typeface="Lucida Grande"/>
              </a:rPr>
              <a:t>, Rússia.</a:t>
            </a:r>
            <a:endParaRPr lang="pt-BR" sz="1100" b="1" dirty="0"/>
          </a:p>
        </p:txBody>
      </p:sp>
      <p:sp>
        <p:nvSpPr>
          <p:cNvPr id="4" name="Retângulo 3"/>
          <p:cNvSpPr/>
          <p:nvPr/>
        </p:nvSpPr>
        <p:spPr>
          <a:xfrm>
            <a:off x="5018050" y="1426372"/>
            <a:ext cx="6400800" cy="2308324"/>
          </a:xfrm>
          <a:prstGeom prst="rect">
            <a:avLst/>
          </a:prstGeom>
        </p:spPr>
        <p:txBody>
          <a:bodyPr wrap="square">
            <a:spAutoFit/>
          </a:bodyPr>
          <a:lstStyle/>
          <a:p>
            <a:r>
              <a:rPr lang="pt-BR" sz="3600" dirty="0">
                <a:solidFill>
                  <a:srgbClr val="0070C0"/>
                </a:solidFill>
                <a:latin typeface="Lucida Grande"/>
              </a:rPr>
              <a:t>Filósofo alemão do século XVIII, </a:t>
            </a:r>
            <a:r>
              <a:rPr lang="pt-BR" sz="3600" b="1" dirty="0">
                <a:solidFill>
                  <a:srgbClr val="0070C0"/>
                </a:solidFill>
                <a:latin typeface="Lucida Grande"/>
              </a:rPr>
              <a:t>Immanuel Kant</a:t>
            </a:r>
            <a:r>
              <a:rPr lang="pt-BR" sz="3600" dirty="0">
                <a:solidFill>
                  <a:srgbClr val="0070C0"/>
                </a:solidFill>
                <a:latin typeface="Lucida Grande"/>
              </a:rPr>
              <a:t> foi um dos principais pensadores do período moderno da filosofia. </a:t>
            </a:r>
            <a:endParaRPr lang="pt-BR" sz="3600" dirty="0">
              <a:solidFill>
                <a:srgbClr val="0070C0"/>
              </a:solidFill>
            </a:endParaRPr>
          </a:p>
        </p:txBody>
      </p:sp>
      <p:sp>
        <p:nvSpPr>
          <p:cNvPr id="5" name="Retângulo 4"/>
          <p:cNvSpPr/>
          <p:nvPr/>
        </p:nvSpPr>
        <p:spPr>
          <a:xfrm>
            <a:off x="5586758" y="4104759"/>
            <a:ext cx="5642520" cy="1754326"/>
          </a:xfrm>
          <a:prstGeom prst="rect">
            <a:avLst/>
          </a:prstGeom>
        </p:spPr>
        <p:txBody>
          <a:bodyPr wrap="square">
            <a:spAutoFit/>
          </a:bodyPr>
          <a:lstStyle/>
          <a:p>
            <a:r>
              <a:rPr lang="pt-BR" sz="3600" dirty="0">
                <a:solidFill>
                  <a:srgbClr val="0070C0"/>
                </a:solidFill>
                <a:latin typeface="Lucida Grande"/>
              </a:rPr>
              <a:t>De autoria de Kant a Frase: </a:t>
            </a:r>
            <a:r>
              <a:rPr lang="pt-BR" sz="3600" dirty="0">
                <a:solidFill>
                  <a:srgbClr val="FF0000"/>
                </a:solidFill>
                <a:latin typeface="Lucida Grande"/>
              </a:rPr>
              <a:t>“</a:t>
            </a:r>
            <a:r>
              <a:rPr lang="pt-BR" sz="3600" i="1" dirty="0">
                <a:solidFill>
                  <a:srgbClr val="FF0000"/>
                </a:solidFill>
                <a:latin typeface="Lucida Grande"/>
              </a:rPr>
              <a:t>Tudo que não puder contar como fez, não faça!</a:t>
            </a:r>
            <a:r>
              <a:rPr lang="pt-BR" sz="3600" dirty="0">
                <a:solidFill>
                  <a:srgbClr val="FF0000"/>
                </a:solidFill>
                <a:latin typeface="Lucida Grande"/>
              </a:rPr>
              <a:t>” </a:t>
            </a:r>
            <a:endParaRPr lang="pt-BR" sz="3600" dirty="0">
              <a:solidFill>
                <a:srgbClr val="FF0000"/>
              </a:solidFill>
            </a:endParaRPr>
          </a:p>
        </p:txBody>
      </p:sp>
    </p:spTree>
    <p:extLst>
      <p:ext uri="{BB962C8B-B14F-4D97-AF65-F5344CB8AC3E}">
        <p14:creationId xmlns:p14="http://schemas.microsoft.com/office/powerpoint/2010/main" val="186200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374887" y="1347506"/>
            <a:ext cx="6088565" cy="4555093"/>
          </a:xfrm>
          <a:prstGeom prst="rect">
            <a:avLst/>
          </a:prstGeom>
        </p:spPr>
        <p:txBody>
          <a:bodyPr wrap="square">
            <a:spAutoFit/>
          </a:bodyPr>
          <a:lstStyle/>
          <a:p>
            <a:pPr algn="just"/>
            <a:r>
              <a:rPr lang="pt-BR" sz="3000" b="1" dirty="0">
                <a:solidFill>
                  <a:schemeClr val="accent1"/>
                </a:solidFill>
                <a:latin typeface="Arial" panose="020B0604020202020204" pitchFamily="34" charset="0"/>
                <a:cs typeface="Arial" panose="020B0604020202020204" pitchFamily="34" charset="0"/>
              </a:rPr>
              <a:t>“</a:t>
            </a:r>
            <a:r>
              <a:rPr lang="pt-BR" sz="3000" b="1" i="1" dirty="0">
                <a:solidFill>
                  <a:schemeClr val="accent1"/>
                </a:solidFill>
                <a:latin typeface="Arial" panose="020B0604020202020204" pitchFamily="34" charset="0"/>
                <a:cs typeface="Arial" panose="020B0604020202020204" pitchFamily="34" charset="0"/>
              </a:rPr>
              <a:t>Ética é o conjunto de valores e princípios que nós usamos para decidir as três grandes questões da vida: </a:t>
            </a:r>
            <a:r>
              <a:rPr lang="pt-BR" sz="3000" b="1" i="1" dirty="0">
                <a:latin typeface="Arial" panose="020B0604020202020204" pitchFamily="34" charset="0"/>
                <a:cs typeface="Arial" panose="020B0604020202020204" pitchFamily="34" charset="0"/>
              </a:rPr>
              <a:t>"Quero?"</a:t>
            </a:r>
            <a:r>
              <a:rPr lang="pt-BR" sz="3000" b="1" i="1" dirty="0">
                <a:solidFill>
                  <a:schemeClr val="accent1"/>
                </a:solidFill>
                <a:latin typeface="Arial" panose="020B0604020202020204" pitchFamily="34" charset="0"/>
                <a:cs typeface="Arial" panose="020B0604020202020204" pitchFamily="34" charset="0"/>
              </a:rPr>
              <a:t>, </a:t>
            </a:r>
            <a:r>
              <a:rPr lang="pt-BR" sz="3000" b="1" i="1" dirty="0">
                <a:latin typeface="Arial" panose="020B0604020202020204" pitchFamily="34" charset="0"/>
                <a:cs typeface="Arial" panose="020B0604020202020204" pitchFamily="34" charset="0"/>
              </a:rPr>
              <a:t>"Devo?"</a:t>
            </a:r>
            <a:r>
              <a:rPr lang="pt-BR" sz="3000" b="1" i="1" dirty="0">
                <a:solidFill>
                  <a:schemeClr val="accent1"/>
                </a:solidFill>
                <a:latin typeface="Arial" panose="020B0604020202020204" pitchFamily="34" charset="0"/>
                <a:cs typeface="Arial" panose="020B0604020202020204" pitchFamily="34" charset="0"/>
              </a:rPr>
              <a:t>, </a:t>
            </a:r>
            <a:r>
              <a:rPr lang="pt-BR" sz="3000" b="1" i="1" dirty="0">
                <a:latin typeface="Arial" panose="020B0604020202020204" pitchFamily="34" charset="0"/>
                <a:cs typeface="Arial" panose="020B0604020202020204" pitchFamily="34" charset="0"/>
              </a:rPr>
              <a:t>"Posso?"</a:t>
            </a:r>
            <a:r>
              <a:rPr lang="pt-BR" sz="3000" b="1" i="1" dirty="0">
                <a:solidFill>
                  <a:schemeClr val="accent1"/>
                </a:solidFill>
                <a:latin typeface="Arial" panose="020B0604020202020204" pitchFamily="34" charset="0"/>
                <a:cs typeface="Arial" panose="020B0604020202020204" pitchFamily="34" charset="0"/>
              </a:rPr>
              <a:t>. Tem coisa que eu quero, mas não devo, tem coisa que eu devo, mas não posso e tem coisa que eu posso, mas não quero</a:t>
            </a:r>
            <a:r>
              <a:rPr lang="pt-BR" sz="3000" b="1" dirty="0">
                <a:solidFill>
                  <a:schemeClr val="accent1"/>
                </a:solidFill>
                <a:latin typeface="Arial" panose="020B0604020202020204" pitchFamily="34" charset="0"/>
                <a:cs typeface="Arial" panose="020B0604020202020204" pitchFamily="34" charset="0"/>
              </a:rPr>
              <a:t>.</a:t>
            </a:r>
            <a:r>
              <a:rPr lang="pt-BR" sz="3200" b="1" dirty="0">
                <a:solidFill>
                  <a:schemeClr val="accent1"/>
                </a:solidFill>
                <a:latin typeface="Arial" panose="020B0604020202020204" pitchFamily="34" charset="0"/>
                <a:cs typeface="Arial" panose="020B0604020202020204" pitchFamily="34" charset="0"/>
              </a:rPr>
              <a:t>”</a:t>
            </a:r>
            <a:br>
              <a:rPr lang="pt-BR" dirty="0">
                <a:latin typeface="Arial" panose="020B0604020202020204" pitchFamily="34" charset="0"/>
                <a:cs typeface="Arial" panose="020B0604020202020204" pitchFamily="34" charset="0"/>
              </a:rPr>
            </a:br>
            <a:endParaRPr lang="pt-BR" dirty="0"/>
          </a:p>
        </p:txBody>
      </p:sp>
      <p:sp>
        <p:nvSpPr>
          <p:cNvPr id="4" name="AutoShape 4" descr="Resultado de imagem para mario sergio cortella"/>
          <p:cNvSpPr>
            <a:spLocks noChangeAspect="1" noChangeArrowheads="1"/>
          </p:cNvSpPr>
          <p:nvPr/>
        </p:nvSpPr>
        <p:spPr bwMode="auto">
          <a:xfrm>
            <a:off x="1181487" y="1672683"/>
            <a:ext cx="2799497" cy="31669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p:cNvPicPr>
            <a:picLocks noChangeAspect="1"/>
          </p:cNvPicPr>
          <p:nvPr/>
        </p:nvPicPr>
        <p:blipFill>
          <a:blip r:embed="rId3"/>
          <a:stretch>
            <a:fillRect/>
          </a:stretch>
        </p:blipFill>
        <p:spPr>
          <a:xfrm>
            <a:off x="245327" y="1347506"/>
            <a:ext cx="4661210" cy="4373070"/>
          </a:xfrm>
          <a:prstGeom prst="rect">
            <a:avLst/>
          </a:prstGeom>
        </p:spPr>
      </p:pic>
      <p:sp>
        <p:nvSpPr>
          <p:cNvPr id="7" name="Retângulo 6"/>
          <p:cNvSpPr/>
          <p:nvPr/>
        </p:nvSpPr>
        <p:spPr>
          <a:xfrm>
            <a:off x="79094" y="5720576"/>
            <a:ext cx="4993675" cy="369332"/>
          </a:xfrm>
          <a:prstGeom prst="rect">
            <a:avLst/>
          </a:prstGeom>
        </p:spPr>
        <p:txBody>
          <a:bodyPr wrap="none">
            <a:spAutoFit/>
          </a:bodyPr>
          <a:lstStyle/>
          <a:p>
            <a:r>
              <a:rPr lang="pt-BR" b="1" i="1" dirty="0">
                <a:latin typeface="Arial" panose="020B0604020202020204" pitchFamily="34" charset="0"/>
                <a:cs typeface="Arial" panose="020B0604020202020204" pitchFamily="34" charset="0"/>
              </a:rPr>
              <a:t>Mário Sérgio </a:t>
            </a:r>
            <a:r>
              <a:rPr lang="pt-BR" b="1" i="1" dirty="0" err="1">
                <a:latin typeface="Arial" panose="020B0604020202020204" pitchFamily="34" charset="0"/>
                <a:cs typeface="Arial" panose="020B0604020202020204" pitchFamily="34" charset="0"/>
              </a:rPr>
              <a:t>Cortella</a:t>
            </a:r>
            <a:r>
              <a:rPr lang="pt-BR" b="1" i="1" dirty="0">
                <a:latin typeface="Arial" panose="020B0604020202020204" pitchFamily="34" charset="0"/>
                <a:cs typeface="Arial" panose="020B0604020202020204" pitchFamily="34" charset="0"/>
              </a:rPr>
              <a:t> – Filósofo e Professor</a:t>
            </a:r>
            <a:endParaRPr lang="pt-BR" dirty="0"/>
          </a:p>
        </p:txBody>
      </p:sp>
    </p:spTree>
    <p:extLst>
      <p:ext uri="{BB962C8B-B14F-4D97-AF65-F5344CB8AC3E}">
        <p14:creationId xmlns:p14="http://schemas.microsoft.com/office/powerpoint/2010/main" val="3071339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rPr>
              <a:t>RECOMENDAÇÕES DA OCDE (2009)</a:t>
            </a:r>
            <a:endParaRPr lang="pt-BR" sz="4000" dirty="0">
              <a:latin typeface="+mn-lt"/>
            </a:endParaRPr>
          </a:p>
        </p:txBody>
      </p:sp>
      <p:sp>
        <p:nvSpPr>
          <p:cNvPr id="5" name="CaixaDeTexto 4"/>
          <p:cNvSpPr txBox="1"/>
          <p:nvPr/>
        </p:nvSpPr>
        <p:spPr>
          <a:xfrm>
            <a:off x="5715000" y="1625135"/>
            <a:ext cx="6347011" cy="511184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4000" dirty="0">
                <a:solidFill>
                  <a:schemeClr val="accent1">
                    <a:lumMod val="75000"/>
                  </a:schemeClr>
                </a:solidFill>
              </a:rPr>
              <a:t>O Comitê de Governança Pública da OCDE emitiu um conjunto de 13 recomendações sobre integridade pública visando o fortalecimento da gestão pública nos países participantes da organização. </a:t>
            </a:r>
          </a:p>
        </p:txBody>
      </p:sp>
      <p:pic>
        <p:nvPicPr>
          <p:cNvPr id="3" name="Imagem 2"/>
          <p:cNvPicPr>
            <a:picLocks noChangeAspect="1"/>
          </p:cNvPicPr>
          <p:nvPr/>
        </p:nvPicPr>
        <p:blipFill>
          <a:blip r:embed="rId2"/>
          <a:stretch>
            <a:fillRect/>
          </a:stretch>
        </p:blipFill>
        <p:spPr>
          <a:xfrm>
            <a:off x="113459" y="1409980"/>
            <a:ext cx="5417546" cy="5376564"/>
          </a:xfrm>
          <a:prstGeom prst="rect">
            <a:avLst/>
          </a:prstGeom>
        </p:spPr>
      </p:pic>
    </p:spTree>
    <p:extLst>
      <p:ext uri="{BB962C8B-B14F-4D97-AF65-F5344CB8AC3E}">
        <p14:creationId xmlns:p14="http://schemas.microsoft.com/office/powerpoint/2010/main" val="13098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9101653" cy="737936"/>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rPr>
              <a:t>OCDE – CONCEITO DE INTEGRIDADE PÚBLICA</a:t>
            </a:r>
            <a:endParaRPr lang="pt-BR" sz="4000" dirty="0"/>
          </a:p>
        </p:txBody>
      </p:sp>
      <p:sp>
        <p:nvSpPr>
          <p:cNvPr id="5" name="CaixaDeTexto 4"/>
          <p:cNvSpPr txBox="1"/>
          <p:nvPr/>
        </p:nvSpPr>
        <p:spPr>
          <a:xfrm>
            <a:off x="566782" y="1773045"/>
            <a:ext cx="11509235"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4000" dirty="0">
                <a:solidFill>
                  <a:schemeClr val="accent1">
                    <a:lumMod val="75000"/>
                  </a:schemeClr>
                </a:solidFill>
              </a:rPr>
              <a:t>“</a:t>
            </a:r>
            <a:r>
              <a:rPr lang="pt-BR" sz="4000" i="1" dirty="0">
                <a:solidFill>
                  <a:schemeClr val="accent1">
                    <a:lumMod val="75000"/>
                  </a:schemeClr>
                </a:solidFill>
              </a:rPr>
              <a:t>Integridade pública refere-se  ao alinhamento consistente e à adesão de </a:t>
            </a:r>
            <a:r>
              <a:rPr lang="pt-BR" sz="4000" b="1" i="1" u="sng" dirty="0">
                <a:solidFill>
                  <a:schemeClr val="accent1">
                    <a:lumMod val="75000"/>
                  </a:schemeClr>
                </a:solidFill>
              </a:rPr>
              <a:t>valores</a:t>
            </a:r>
            <a:r>
              <a:rPr lang="pt-BR" sz="4000" i="1" dirty="0">
                <a:solidFill>
                  <a:schemeClr val="accent1">
                    <a:lumMod val="75000"/>
                  </a:schemeClr>
                </a:solidFill>
              </a:rPr>
              <a:t>, </a:t>
            </a:r>
            <a:r>
              <a:rPr lang="pt-BR" sz="4000" b="1" i="1" u="sng" dirty="0">
                <a:solidFill>
                  <a:schemeClr val="accent1">
                    <a:lumMod val="75000"/>
                  </a:schemeClr>
                </a:solidFill>
              </a:rPr>
              <a:t>princípios</a:t>
            </a:r>
            <a:r>
              <a:rPr lang="pt-BR" sz="4000" i="1" dirty="0">
                <a:solidFill>
                  <a:schemeClr val="accent1">
                    <a:lumMod val="75000"/>
                  </a:schemeClr>
                </a:solidFill>
              </a:rPr>
              <a:t> e </a:t>
            </a:r>
            <a:r>
              <a:rPr lang="pt-BR" sz="4000" b="1" i="1" u="sng" dirty="0">
                <a:solidFill>
                  <a:schemeClr val="accent1">
                    <a:lumMod val="75000"/>
                  </a:schemeClr>
                </a:solidFill>
              </a:rPr>
              <a:t>normas éticas comuns</a:t>
            </a:r>
            <a:r>
              <a:rPr lang="pt-BR" sz="4000" b="1" i="1" dirty="0">
                <a:solidFill>
                  <a:schemeClr val="accent1">
                    <a:lumMod val="75000"/>
                  </a:schemeClr>
                </a:solidFill>
              </a:rPr>
              <a:t> </a:t>
            </a:r>
            <a:r>
              <a:rPr lang="pt-BR" sz="4000" i="1" dirty="0">
                <a:solidFill>
                  <a:schemeClr val="accent1">
                    <a:lumMod val="75000"/>
                  </a:schemeClr>
                </a:solidFill>
              </a:rPr>
              <a:t>para sustentar e priorizar o interesse público sobre os interesses privados no setor público</a:t>
            </a:r>
            <a:r>
              <a:rPr lang="pt-BR" sz="4000" dirty="0">
                <a:solidFill>
                  <a:schemeClr val="accent1">
                    <a:lumMod val="75000"/>
                  </a:schemeClr>
                </a:solidFill>
              </a:rPr>
              <a:t>.”</a:t>
            </a:r>
            <a:r>
              <a:rPr lang="pt-BR" sz="3800" dirty="0">
                <a:solidFill>
                  <a:schemeClr val="accent1">
                    <a:lumMod val="75000"/>
                  </a:schemeClr>
                </a:solidFill>
              </a:rPr>
              <a:t> </a:t>
            </a:r>
          </a:p>
        </p:txBody>
      </p:sp>
    </p:spTree>
    <p:extLst>
      <p:ext uri="{BB962C8B-B14F-4D97-AF65-F5344CB8AC3E}">
        <p14:creationId xmlns:p14="http://schemas.microsoft.com/office/powerpoint/2010/main" val="186136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rPr>
              <a:t>4ª RECOMENDAÇÃO DA OCDE</a:t>
            </a:r>
            <a:endParaRPr lang="pt-BR" sz="4000" dirty="0"/>
          </a:p>
        </p:txBody>
      </p:sp>
      <p:sp>
        <p:nvSpPr>
          <p:cNvPr id="5" name="CaixaDeTexto 4"/>
          <p:cNvSpPr txBox="1"/>
          <p:nvPr/>
        </p:nvSpPr>
        <p:spPr>
          <a:xfrm>
            <a:off x="566782" y="1828801"/>
            <a:ext cx="11509235" cy="126188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800" dirty="0">
                <a:solidFill>
                  <a:schemeClr val="accent1">
                    <a:lumMod val="75000"/>
                  </a:schemeClr>
                </a:solidFill>
              </a:rPr>
              <a:t>Definir altos padrões de conduta para funcionários públicos, em particular através de:</a:t>
            </a:r>
          </a:p>
        </p:txBody>
      </p:sp>
      <p:sp>
        <p:nvSpPr>
          <p:cNvPr id="2" name="Retângulo 1"/>
          <p:cNvSpPr/>
          <p:nvPr/>
        </p:nvSpPr>
        <p:spPr>
          <a:xfrm>
            <a:off x="566782" y="3522694"/>
            <a:ext cx="11374206" cy="301621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800" dirty="0">
                <a:solidFill>
                  <a:schemeClr val="accent1">
                    <a:lumMod val="75000"/>
                  </a:schemeClr>
                </a:solidFill>
              </a:rPr>
              <a:t>a) ir além dos requisitos mínimos, priorizando o interesse público, a adesão aos valores do serviço público, uma cultura aberta que facilite e recomende a aprendizagem organizacional e encoraje a boa Governança;</a:t>
            </a:r>
          </a:p>
        </p:txBody>
      </p:sp>
    </p:spTree>
    <p:extLst>
      <p:ext uri="{BB962C8B-B14F-4D97-AF65-F5344CB8AC3E}">
        <p14:creationId xmlns:p14="http://schemas.microsoft.com/office/powerpoint/2010/main" val="37980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rPr>
              <a:t>4ª RECOMENDAÇÃO DA OCDE</a:t>
            </a:r>
            <a:endParaRPr lang="pt-BR" sz="4000" dirty="0"/>
          </a:p>
        </p:txBody>
      </p:sp>
      <p:sp>
        <p:nvSpPr>
          <p:cNvPr id="5" name="CaixaDeTexto 4"/>
          <p:cNvSpPr txBox="1"/>
          <p:nvPr/>
        </p:nvSpPr>
        <p:spPr>
          <a:xfrm>
            <a:off x="566782" y="1828801"/>
            <a:ext cx="11509235" cy="36009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800" dirty="0">
                <a:solidFill>
                  <a:schemeClr val="accent1">
                    <a:lumMod val="75000"/>
                  </a:schemeClr>
                </a:solidFill>
              </a:rPr>
              <a:t>b) incluir padrões de integridade no sistema legal e políticas organizacionais (como </a:t>
            </a:r>
            <a:r>
              <a:rPr lang="pt-BR" sz="3800" b="1" u="sng" dirty="0"/>
              <a:t>códigos de conduta </a:t>
            </a:r>
            <a:r>
              <a:rPr lang="pt-BR" sz="3800" dirty="0">
                <a:solidFill>
                  <a:schemeClr val="accent1">
                    <a:lumMod val="75000"/>
                  </a:schemeClr>
                </a:solidFill>
              </a:rPr>
              <a:t>ou </a:t>
            </a:r>
            <a:r>
              <a:rPr lang="pt-BR" sz="3800" b="1" u="sng" dirty="0"/>
              <a:t>códigos de ética</a:t>
            </a:r>
            <a:r>
              <a:rPr lang="pt-BR" sz="3800" dirty="0">
                <a:solidFill>
                  <a:schemeClr val="accent1">
                    <a:lumMod val="75000"/>
                  </a:schemeClr>
                </a:solidFill>
              </a:rPr>
              <a:t>) para esclarecer as expectativas e servir de base para a investigação e sanções disciplinares, administrativas, civis e/ou criminais, conforme apropriado;   </a:t>
            </a:r>
          </a:p>
        </p:txBody>
      </p:sp>
    </p:spTree>
    <p:extLst>
      <p:ext uri="{BB962C8B-B14F-4D97-AF65-F5344CB8AC3E}">
        <p14:creationId xmlns:p14="http://schemas.microsoft.com/office/powerpoint/2010/main" val="35559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rPr>
              <a:t>4ª Recomendação da OCDE</a:t>
            </a:r>
            <a:endParaRPr lang="pt-BR" sz="4000" dirty="0"/>
          </a:p>
        </p:txBody>
      </p:sp>
      <p:sp>
        <p:nvSpPr>
          <p:cNvPr id="5" name="CaixaDeTexto 4"/>
          <p:cNvSpPr txBox="1"/>
          <p:nvPr/>
        </p:nvSpPr>
        <p:spPr>
          <a:xfrm>
            <a:off x="566782" y="2205318"/>
            <a:ext cx="11509235" cy="243143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800" dirty="0">
                <a:solidFill>
                  <a:schemeClr val="accent1">
                    <a:lumMod val="75000"/>
                  </a:schemeClr>
                </a:solidFill>
              </a:rPr>
              <a:t>c) estabelecer procedimentos claros e proporcionais para ajudar a prevenir violações dos padrões de integridade pública e para gerir conflitos de interesse reais ou potenciais;   </a:t>
            </a:r>
          </a:p>
        </p:txBody>
      </p:sp>
    </p:spTree>
    <p:extLst>
      <p:ext uri="{BB962C8B-B14F-4D97-AF65-F5344CB8AC3E}">
        <p14:creationId xmlns:p14="http://schemas.microsoft.com/office/powerpoint/2010/main" val="329420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rPr>
              <a:t>4ª Recomendação da OCDE</a:t>
            </a:r>
            <a:endParaRPr lang="pt-BR" sz="4000" dirty="0"/>
          </a:p>
        </p:txBody>
      </p:sp>
      <p:sp>
        <p:nvSpPr>
          <p:cNvPr id="5" name="CaixaDeTexto 4"/>
          <p:cNvSpPr txBox="1"/>
          <p:nvPr/>
        </p:nvSpPr>
        <p:spPr>
          <a:xfrm>
            <a:off x="566782" y="1828801"/>
            <a:ext cx="11509235" cy="36009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800" dirty="0">
                <a:solidFill>
                  <a:schemeClr val="accent1">
                    <a:lumMod val="75000"/>
                  </a:schemeClr>
                </a:solidFill>
              </a:rPr>
              <a:t>d) comunicar valores e padrões do setor público internamente em organizações do setor público e externamente para o setor privado, sociedade civil e indivíduos e pedir a esses parceiros que respeitem esses valores e padrões em suas interações com funcionários públicos.   </a:t>
            </a:r>
          </a:p>
        </p:txBody>
      </p:sp>
      <p:sp>
        <p:nvSpPr>
          <p:cNvPr id="2" name="Retângulo 1">
            <a:extLst>
              <a:ext uri="{FF2B5EF4-FFF2-40B4-BE49-F238E27FC236}">
                <a16:creationId xmlns:a16="http://schemas.microsoft.com/office/drawing/2014/main" id="{F182FB25-80F7-41B3-B5B9-32C71B0A303F}"/>
              </a:ext>
            </a:extLst>
          </p:cNvPr>
          <p:cNvSpPr/>
          <p:nvPr/>
        </p:nvSpPr>
        <p:spPr>
          <a:xfrm>
            <a:off x="1292286" y="5968840"/>
            <a:ext cx="364202" cy="523220"/>
          </a:xfrm>
          <a:prstGeom prst="rect">
            <a:avLst/>
          </a:prstGeom>
        </p:spPr>
        <p:txBody>
          <a:bodyPr wrap="none">
            <a:spAutoFit/>
          </a:bodyPr>
          <a:lstStyle/>
          <a:p>
            <a:r>
              <a:rPr lang="pt-BR" sz="2800" b="1" dirty="0">
                <a:solidFill>
                  <a:srgbClr val="FF0000"/>
                </a:solidFill>
              </a:rPr>
              <a:t>*</a:t>
            </a:r>
            <a:endParaRPr lang="pt-BR" b="1" dirty="0">
              <a:solidFill>
                <a:srgbClr val="FF0000"/>
              </a:solidFill>
            </a:endParaRPr>
          </a:p>
        </p:txBody>
      </p:sp>
    </p:spTree>
    <p:extLst>
      <p:ext uri="{BB962C8B-B14F-4D97-AF65-F5344CB8AC3E}">
        <p14:creationId xmlns:p14="http://schemas.microsoft.com/office/powerpoint/2010/main" val="28431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D6C9BB-03AE-4F6F-A2F3-BE8983CFDDA0}"/>
              </a:ext>
            </a:extLst>
          </p:cNvPr>
          <p:cNvSpPr/>
          <p:nvPr/>
        </p:nvSpPr>
        <p:spPr>
          <a:xfrm>
            <a:off x="666633" y="1114451"/>
            <a:ext cx="6124460" cy="584775"/>
          </a:xfrm>
          <a:prstGeom prst="rect">
            <a:avLst/>
          </a:prstGeom>
        </p:spPr>
        <p:txBody>
          <a:bodyPr wrap="square">
            <a:spAutoFit/>
          </a:bodyPr>
          <a:lstStyle/>
          <a:p>
            <a:r>
              <a:rPr lang="pt-BR" sz="3200" b="1" dirty="0">
                <a:solidFill>
                  <a:schemeClr val="accent1">
                    <a:lumMod val="75000"/>
                  </a:schemeClr>
                </a:solidFill>
              </a:rPr>
              <a:t>Normativos</a:t>
            </a:r>
            <a:endParaRPr lang="pt-BR" sz="3200" dirty="0"/>
          </a:p>
        </p:txBody>
      </p:sp>
      <p:sp>
        <p:nvSpPr>
          <p:cNvPr id="3" name="Retângulo 2">
            <a:extLst>
              <a:ext uri="{FF2B5EF4-FFF2-40B4-BE49-F238E27FC236}">
                <a16:creationId xmlns:a16="http://schemas.microsoft.com/office/drawing/2014/main" id="{CDFE6724-30BC-41E5-83EE-8FFE596EF157}"/>
              </a:ext>
            </a:extLst>
          </p:cNvPr>
          <p:cNvSpPr/>
          <p:nvPr/>
        </p:nvSpPr>
        <p:spPr>
          <a:xfrm>
            <a:off x="666631" y="2729673"/>
            <a:ext cx="10986391" cy="584775"/>
          </a:xfrm>
          <a:prstGeom prst="rect">
            <a:avLst/>
          </a:prstGeom>
        </p:spPr>
        <p:txBody>
          <a:bodyPr wrap="square">
            <a:spAutoFit/>
          </a:bodyPr>
          <a:lstStyle/>
          <a:p>
            <a:pPr algn="just"/>
            <a:r>
              <a:rPr lang="pt-BR" sz="3200" dirty="0">
                <a:solidFill>
                  <a:schemeClr val="accent1">
                    <a:lumMod val="75000"/>
                  </a:schemeClr>
                </a:solidFill>
              </a:rPr>
              <a:t>2. Portaria CGU nº 57/2019, de 04 de janeiro de 2019;</a:t>
            </a:r>
          </a:p>
        </p:txBody>
      </p:sp>
      <p:sp>
        <p:nvSpPr>
          <p:cNvPr id="4" name="Retângulo 3">
            <a:extLst>
              <a:ext uri="{FF2B5EF4-FFF2-40B4-BE49-F238E27FC236}">
                <a16:creationId xmlns:a16="http://schemas.microsoft.com/office/drawing/2014/main" id="{08C2883F-4E02-42FB-8948-344AEE4265E5}"/>
              </a:ext>
            </a:extLst>
          </p:cNvPr>
          <p:cNvSpPr/>
          <p:nvPr/>
        </p:nvSpPr>
        <p:spPr>
          <a:xfrm>
            <a:off x="666632" y="3350341"/>
            <a:ext cx="9815513" cy="584775"/>
          </a:xfrm>
          <a:prstGeom prst="rect">
            <a:avLst/>
          </a:prstGeom>
        </p:spPr>
        <p:txBody>
          <a:bodyPr wrap="square">
            <a:spAutoFit/>
          </a:bodyPr>
          <a:lstStyle/>
          <a:p>
            <a:pPr algn="just"/>
            <a:r>
              <a:rPr lang="pt-BR" sz="3200" dirty="0">
                <a:solidFill>
                  <a:schemeClr val="accent1">
                    <a:lumMod val="75000"/>
                  </a:schemeClr>
                </a:solidFill>
              </a:rPr>
              <a:t>3. Decreto nº 1.171, de 22 de junho de 1994;</a:t>
            </a:r>
          </a:p>
        </p:txBody>
      </p:sp>
      <p:sp>
        <p:nvSpPr>
          <p:cNvPr id="5" name="Retângulo 4">
            <a:extLst>
              <a:ext uri="{FF2B5EF4-FFF2-40B4-BE49-F238E27FC236}">
                <a16:creationId xmlns:a16="http://schemas.microsoft.com/office/drawing/2014/main" id="{845081A4-7631-48B2-8B81-611C6D1BBBF7}"/>
              </a:ext>
            </a:extLst>
          </p:cNvPr>
          <p:cNvSpPr/>
          <p:nvPr/>
        </p:nvSpPr>
        <p:spPr>
          <a:xfrm>
            <a:off x="666632" y="3943459"/>
            <a:ext cx="8158259" cy="584775"/>
          </a:xfrm>
          <a:prstGeom prst="rect">
            <a:avLst/>
          </a:prstGeom>
        </p:spPr>
        <p:txBody>
          <a:bodyPr wrap="none">
            <a:spAutoFit/>
          </a:bodyPr>
          <a:lstStyle/>
          <a:p>
            <a:pPr algn="just"/>
            <a:r>
              <a:rPr lang="pt-BR" sz="3200" dirty="0">
                <a:solidFill>
                  <a:schemeClr val="accent1">
                    <a:lumMod val="75000"/>
                  </a:schemeClr>
                </a:solidFill>
              </a:rPr>
              <a:t>4. Decreto nº 6.029, de 1º de fevereiro de 2007;</a:t>
            </a:r>
          </a:p>
        </p:txBody>
      </p:sp>
      <p:sp>
        <p:nvSpPr>
          <p:cNvPr id="6" name="Retângulo 5">
            <a:extLst>
              <a:ext uri="{FF2B5EF4-FFF2-40B4-BE49-F238E27FC236}">
                <a16:creationId xmlns:a16="http://schemas.microsoft.com/office/drawing/2014/main" id="{697839A4-C93D-4E1D-9F98-F19358588824}"/>
              </a:ext>
            </a:extLst>
          </p:cNvPr>
          <p:cNvSpPr/>
          <p:nvPr/>
        </p:nvSpPr>
        <p:spPr>
          <a:xfrm>
            <a:off x="666632" y="4611425"/>
            <a:ext cx="9712711" cy="584775"/>
          </a:xfrm>
          <a:prstGeom prst="rect">
            <a:avLst/>
          </a:prstGeom>
        </p:spPr>
        <p:txBody>
          <a:bodyPr wrap="square">
            <a:spAutoFit/>
          </a:bodyPr>
          <a:lstStyle/>
          <a:p>
            <a:pPr algn="just"/>
            <a:r>
              <a:rPr lang="pt-BR" sz="3200" dirty="0">
                <a:solidFill>
                  <a:schemeClr val="accent1">
                    <a:lumMod val="75000"/>
                  </a:schemeClr>
                </a:solidFill>
              </a:rPr>
              <a:t>5. Resolução CEP Nº 10, de 29 de fevereiro de 2008</a:t>
            </a:r>
            <a:r>
              <a:rPr lang="pt-BR" dirty="0">
                <a:solidFill>
                  <a:schemeClr val="accent1">
                    <a:lumMod val="75000"/>
                  </a:schemeClr>
                </a:solidFill>
              </a:rPr>
              <a:t>.</a:t>
            </a:r>
          </a:p>
        </p:txBody>
      </p:sp>
      <p:sp>
        <p:nvSpPr>
          <p:cNvPr id="7" name="Retângulo 6">
            <a:extLst>
              <a:ext uri="{FF2B5EF4-FFF2-40B4-BE49-F238E27FC236}">
                <a16:creationId xmlns:a16="http://schemas.microsoft.com/office/drawing/2014/main" id="{D1D7A890-1AF6-4B9F-A518-D78B6BDFA6CF}"/>
              </a:ext>
            </a:extLst>
          </p:cNvPr>
          <p:cNvSpPr/>
          <p:nvPr/>
        </p:nvSpPr>
        <p:spPr>
          <a:xfrm>
            <a:off x="666632" y="2083147"/>
            <a:ext cx="9712711" cy="646331"/>
          </a:xfrm>
          <a:prstGeom prst="rect">
            <a:avLst/>
          </a:prstGeom>
        </p:spPr>
        <p:txBody>
          <a:bodyPr wrap="square">
            <a:spAutoFit/>
          </a:bodyPr>
          <a:lstStyle/>
          <a:p>
            <a:pPr algn="just"/>
            <a:r>
              <a:rPr lang="pt-BR" sz="3200" dirty="0">
                <a:solidFill>
                  <a:schemeClr val="accent1">
                    <a:lumMod val="75000"/>
                  </a:schemeClr>
                </a:solidFill>
              </a:rPr>
              <a:t>1. Lei nº 8.112/1990, de 11 de dezembro de 1990;</a:t>
            </a:r>
            <a:r>
              <a:rPr lang="pt-BR" sz="3600" dirty="0">
                <a:solidFill>
                  <a:srgbClr val="00B050"/>
                </a:solidFill>
              </a:rPr>
              <a:t>√</a:t>
            </a:r>
            <a:endParaRPr lang="pt-BR" dirty="0">
              <a:solidFill>
                <a:srgbClr val="00B050"/>
              </a:solidFill>
            </a:endParaRPr>
          </a:p>
        </p:txBody>
      </p:sp>
      <p:sp>
        <p:nvSpPr>
          <p:cNvPr id="8" name="Retângulo 7">
            <a:extLst>
              <a:ext uri="{FF2B5EF4-FFF2-40B4-BE49-F238E27FC236}">
                <a16:creationId xmlns:a16="http://schemas.microsoft.com/office/drawing/2014/main" id="{17338472-7EAA-4299-B95B-60BF1EECBAED}"/>
              </a:ext>
            </a:extLst>
          </p:cNvPr>
          <p:cNvSpPr/>
          <p:nvPr/>
        </p:nvSpPr>
        <p:spPr>
          <a:xfrm>
            <a:off x="666631" y="5211806"/>
            <a:ext cx="9712711" cy="646331"/>
          </a:xfrm>
          <a:prstGeom prst="rect">
            <a:avLst/>
          </a:prstGeom>
        </p:spPr>
        <p:txBody>
          <a:bodyPr wrap="square">
            <a:spAutoFit/>
          </a:bodyPr>
          <a:lstStyle/>
          <a:p>
            <a:pPr algn="just"/>
            <a:r>
              <a:rPr lang="pt-BR" sz="3200" dirty="0">
                <a:solidFill>
                  <a:schemeClr val="accent1">
                    <a:lumMod val="75000"/>
                  </a:schemeClr>
                </a:solidFill>
              </a:rPr>
              <a:t>6. Lei nº 12.813/2013, de 16 de maio de 2013</a:t>
            </a:r>
            <a:r>
              <a:rPr lang="pt-BR" dirty="0">
                <a:solidFill>
                  <a:schemeClr val="accent1">
                    <a:lumMod val="75000"/>
                  </a:schemeClr>
                </a:solidFill>
              </a:rPr>
              <a:t>. </a:t>
            </a:r>
            <a:r>
              <a:rPr lang="pt-BR" sz="3600" dirty="0">
                <a:solidFill>
                  <a:srgbClr val="00B050"/>
                </a:solidFill>
              </a:rPr>
              <a:t>√</a:t>
            </a:r>
            <a:endParaRPr lang="pt-BR" dirty="0">
              <a:solidFill>
                <a:schemeClr val="accent1">
                  <a:lumMod val="75000"/>
                </a:schemeClr>
              </a:solidFill>
            </a:endParaRPr>
          </a:p>
        </p:txBody>
      </p:sp>
      <p:sp>
        <p:nvSpPr>
          <p:cNvPr id="9" name="Retângulo 8">
            <a:extLst>
              <a:ext uri="{FF2B5EF4-FFF2-40B4-BE49-F238E27FC236}">
                <a16:creationId xmlns:a16="http://schemas.microsoft.com/office/drawing/2014/main" id="{4BFF9D1B-1F84-4068-A19A-ACBE1AF35BC1}"/>
              </a:ext>
            </a:extLst>
          </p:cNvPr>
          <p:cNvSpPr/>
          <p:nvPr/>
        </p:nvSpPr>
        <p:spPr>
          <a:xfrm>
            <a:off x="666631" y="5895898"/>
            <a:ext cx="3640356" cy="584775"/>
          </a:xfrm>
          <a:prstGeom prst="rect">
            <a:avLst/>
          </a:prstGeom>
        </p:spPr>
        <p:txBody>
          <a:bodyPr wrap="none">
            <a:spAutoFit/>
          </a:bodyPr>
          <a:lstStyle/>
          <a:p>
            <a:r>
              <a:rPr lang="pt-BR" sz="3200" dirty="0">
                <a:solidFill>
                  <a:schemeClr val="accent1">
                    <a:lumMod val="75000"/>
                  </a:schemeClr>
                </a:solidFill>
              </a:rPr>
              <a:t>7. Enunciados CGU - </a:t>
            </a:r>
            <a:endParaRPr lang="pt-BR" sz="3200" dirty="0"/>
          </a:p>
        </p:txBody>
      </p:sp>
    </p:spTree>
    <p:extLst>
      <p:ext uri="{BB962C8B-B14F-4D97-AF65-F5344CB8AC3E}">
        <p14:creationId xmlns:p14="http://schemas.microsoft.com/office/powerpoint/2010/main" val="10253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ítulo 4"/>
          <p:cNvSpPr txBox="1">
            <a:spLocks/>
          </p:cNvSpPr>
          <p:nvPr/>
        </p:nvSpPr>
        <p:spPr>
          <a:xfrm>
            <a:off x="200721" y="1090865"/>
            <a:ext cx="11563815"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600" b="1" dirty="0">
              <a:latin typeface="+mn-lt"/>
            </a:endParaRPr>
          </a:p>
        </p:txBody>
      </p:sp>
      <p:sp>
        <p:nvSpPr>
          <p:cNvPr id="5" name="CaixaDeTexto 4"/>
          <p:cNvSpPr txBox="1"/>
          <p:nvPr/>
        </p:nvSpPr>
        <p:spPr>
          <a:xfrm>
            <a:off x="430307" y="2378000"/>
            <a:ext cx="11040034" cy="1569660"/>
          </a:xfrm>
          <a:prstGeom prst="rect">
            <a:avLst/>
          </a:prstGeom>
          <a:noFill/>
        </p:spPr>
        <p:txBody>
          <a:bodyPr wrap="square" rtlCol="0">
            <a:spAutoFit/>
          </a:bodyPr>
          <a:lstStyle/>
          <a:p>
            <a:pPr algn="just"/>
            <a:r>
              <a:rPr lang="pt-BR" sz="4800" dirty="0"/>
              <a:t>Promoção da Ética e Regras de Conduta</a:t>
            </a:r>
          </a:p>
          <a:p>
            <a:pPr algn="just"/>
            <a:r>
              <a:rPr lang="pt-BR" sz="4800" dirty="0"/>
              <a:t>no Contexto da Integridade Pública </a:t>
            </a:r>
          </a:p>
        </p:txBody>
      </p:sp>
      <p:sp>
        <p:nvSpPr>
          <p:cNvPr id="3" name="Retângulo 2">
            <a:extLst>
              <a:ext uri="{FF2B5EF4-FFF2-40B4-BE49-F238E27FC236}">
                <a16:creationId xmlns:a16="http://schemas.microsoft.com/office/drawing/2014/main" id="{EB1706A6-6EEF-4200-AC58-BFD34DEE12BD}"/>
              </a:ext>
            </a:extLst>
          </p:cNvPr>
          <p:cNvSpPr/>
          <p:nvPr/>
        </p:nvSpPr>
        <p:spPr>
          <a:xfrm>
            <a:off x="3046660" y="5196622"/>
            <a:ext cx="9023239" cy="1569660"/>
          </a:xfrm>
          <a:prstGeom prst="rect">
            <a:avLst/>
          </a:prstGeom>
        </p:spPr>
        <p:txBody>
          <a:bodyPr wrap="none">
            <a:spAutoFit/>
          </a:bodyPr>
          <a:lstStyle/>
          <a:p>
            <a:r>
              <a:rPr lang="pt-BR" sz="3200" dirty="0">
                <a:solidFill>
                  <a:srgbClr val="0070C0"/>
                </a:solidFill>
                <a:latin typeface="Narkisim" panose="020E0502050101010101" pitchFamily="34" charset="-79"/>
                <a:cs typeface="Narkisim" panose="020E0502050101010101" pitchFamily="34" charset="-79"/>
              </a:rPr>
              <a:t>Edilberto Barreto</a:t>
            </a:r>
          </a:p>
          <a:p>
            <a:r>
              <a:rPr lang="pt-BR" sz="3200" dirty="0">
                <a:solidFill>
                  <a:srgbClr val="0070C0"/>
                </a:solidFill>
                <a:latin typeface="Narkisim" panose="020E0502050101010101" pitchFamily="34" charset="-79"/>
                <a:cs typeface="Narkisim" panose="020E0502050101010101" pitchFamily="34" charset="-79"/>
              </a:rPr>
              <a:t>Auditor Federal de Finanças e Controle</a:t>
            </a:r>
          </a:p>
          <a:p>
            <a:r>
              <a:rPr lang="pt-BR" sz="3200" dirty="0">
                <a:solidFill>
                  <a:srgbClr val="0070C0"/>
                </a:solidFill>
                <a:latin typeface="Narkisim" panose="020E0502050101010101" pitchFamily="34" charset="-79"/>
                <a:cs typeface="Narkisim" panose="020E0502050101010101" pitchFamily="34" charset="-79"/>
              </a:rPr>
              <a:t>Núcleo de Ações de Ouvidoria e Prevenção-NAOP/CE</a:t>
            </a:r>
          </a:p>
        </p:txBody>
      </p:sp>
    </p:spTree>
    <p:extLst>
      <p:ext uri="{BB962C8B-B14F-4D97-AF65-F5344CB8AC3E}">
        <p14:creationId xmlns:p14="http://schemas.microsoft.com/office/powerpoint/2010/main" val="2288163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D55B864-1DE6-4BF9-BBAE-49B3145DB6BD}"/>
              </a:ext>
            </a:extLst>
          </p:cNvPr>
          <p:cNvSpPr/>
          <p:nvPr/>
        </p:nvSpPr>
        <p:spPr>
          <a:xfrm>
            <a:off x="1494262" y="1181358"/>
            <a:ext cx="9043640" cy="584775"/>
          </a:xfrm>
          <a:prstGeom prst="rect">
            <a:avLst/>
          </a:prstGeom>
        </p:spPr>
        <p:txBody>
          <a:bodyPr wrap="square">
            <a:spAutoFit/>
          </a:bodyPr>
          <a:lstStyle/>
          <a:p>
            <a:pPr algn="just"/>
            <a:r>
              <a:rPr lang="pt-BR" sz="3200" dirty="0">
                <a:solidFill>
                  <a:schemeClr val="accent1">
                    <a:lumMod val="75000"/>
                  </a:schemeClr>
                </a:solidFill>
              </a:rPr>
              <a:t>Portaria CGU nº 57/2019, de 04 de janeiro de 2019.</a:t>
            </a:r>
          </a:p>
        </p:txBody>
      </p:sp>
      <p:sp>
        <p:nvSpPr>
          <p:cNvPr id="3" name="Retângulo 2">
            <a:extLst>
              <a:ext uri="{FF2B5EF4-FFF2-40B4-BE49-F238E27FC236}">
                <a16:creationId xmlns:a16="http://schemas.microsoft.com/office/drawing/2014/main" id="{15A6904C-1FF7-4159-B457-CA23FC2E9FC2}"/>
              </a:ext>
            </a:extLst>
          </p:cNvPr>
          <p:cNvSpPr/>
          <p:nvPr/>
        </p:nvSpPr>
        <p:spPr>
          <a:xfrm>
            <a:off x="535259" y="1951464"/>
            <a:ext cx="10225668" cy="4708981"/>
          </a:xfrm>
          <a:prstGeom prst="rect">
            <a:avLst/>
          </a:prstGeom>
        </p:spPr>
        <p:txBody>
          <a:bodyPr wrap="square">
            <a:spAutoFit/>
          </a:bodyPr>
          <a:lstStyle/>
          <a:p>
            <a:pPr algn="just"/>
            <a:r>
              <a:rPr lang="pt-BR" sz="3000" dirty="0">
                <a:solidFill>
                  <a:schemeClr val="accent1">
                    <a:lumMod val="75000"/>
                  </a:schemeClr>
                </a:solidFill>
              </a:rPr>
              <a:t>Art. 6º Para o cumprimento do disposto no inciso II do art. 5º desta Portaria, os órgãos e as entidades deverão atribuir a unidades novas ou já existentes as competências correspondentes aos seguintes processos e funções:</a:t>
            </a:r>
          </a:p>
          <a:p>
            <a:pPr algn="just"/>
            <a:r>
              <a:rPr lang="pt-BR" sz="3000" dirty="0">
                <a:solidFill>
                  <a:schemeClr val="accent1">
                    <a:lumMod val="75000"/>
                  </a:schemeClr>
                </a:solidFill>
              </a:rPr>
              <a:t>I - </a:t>
            </a:r>
            <a:r>
              <a:rPr lang="pt-BR" sz="3000" b="1" u="sng" dirty="0">
                <a:solidFill>
                  <a:schemeClr val="accent1">
                    <a:lumMod val="75000"/>
                  </a:schemeClr>
                </a:solidFill>
              </a:rPr>
              <a:t>promoção da ética e de regras de conduta para servidores</a:t>
            </a:r>
            <a:r>
              <a:rPr lang="pt-BR" sz="3000" dirty="0">
                <a:solidFill>
                  <a:schemeClr val="accent1">
                    <a:lumMod val="75000"/>
                  </a:schemeClr>
                </a:solidFill>
              </a:rPr>
              <a:t>, observado, no mínimo, o disposto no Decreto nº 1.171, de 22 de junho de 1994, no Decreto nº 6.029, de 1º de fevereiro de 2007, e na Resolução nº 10, de 29 de setembro de 2008, da Comissão de Ética Pública - CEP;</a:t>
            </a:r>
          </a:p>
          <a:p>
            <a:pPr algn="just"/>
            <a:r>
              <a:rPr lang="pt-BR" sz="3000" dirty="0">
                <a:solidFill>
                  <a:schemeClr val="accent1">
                    <a:lumMod val="75000"/>
                  </a:schemeClr>
                </a:solidFill>
              </a:rPr>
              <a:t>...</a:t>
            </a:r>
            <a:endParaRPr lang="pt-BR" sz="3000" dirty="0"/>
          </a:p>
        </p:txBody>
      </p:sp>
    </p:spTree>
    <p:extLst>
      <p:ext uri="{BB962C8B-B14F-4D97-AF65-F5344CB8AC3E}">
        <p14:creationId xmlns:p14="http://schemas.microsoft.com/office/powerpoint/2010/main" val="4013728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AA75F34-6D68-45D0-A916-EA2148E6D860}"/>
              </a:ext>
            </a:extLst>
          </p:cNvPr>
          <p:cNvSpPr/>
          <p:nvPr/>
        </p:nvSpPr>
        <p:spPr>
          <a:xfrm>
            <a:off x="1248937" y="6250479"/>
            <a:ext cx="8798312" cy="369332"/>
          </a:xfrm>
          <a:prstGeom prst="rect">
            <a:avLst/>
          </a:prstGeom>
        </p:spPr>
        <p:txBody>
          <a:bodyPr wrap="square">
            <a:spAutoFit/>
          </a:bodyPr>
          <a:lstStyle/>
          <a:p>
            <a:r>
              <a:rPr lang="pt-BR" dirty="0">
                <a:hlinkClick r:id="rId2"/>
              </a:rPr>
              <a:t>https://www.cgu.gov.br/assuntos/atividade-disciplinar/enunciados-em-atividade-disciplinar</a:t>
            </a:r>
            <a:endParaRPr lang="pt-BR" dirty="0"/>
          </a:p>
        </p:txBody>
      </p:sp>
      <p:pic>
        <p:nvPicPr>
          <p:cNvPr id="4" name="Imagem 3">
            <a:extLst>
              <a:ext uri="{FF2B5EF4-FFF2-40B4-BE49-F238E27FC236}">
                <a16:creationId xmlns:a16="http://schemas.microsoft.com/office/drawing/2014/main" id="{E4C9A91F-ED3A-475F-AB45-033740AF4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341" y="925551"/>
            <a:ext cx="10136459" cy="5096107"/>
          </a:xfrm>
          <a:prstGeom prst="rect">
            <a:avLst/>
          </a:prstGeom>
        </p:spPr>
      </p:pic>
    </p:spTree>
    <p:extLst>
      <p:ext uri="{BB962C8B-B14F-4D97-AF65-F5344CB8AC3E}">
        <p14:creationId xmlns:p14="http://schemas.microsoft.com/office/powerpoint/2010/main" val="22706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664600" y="770993"/>
            <a:ext cx="7584989" cy="596078"/>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Códigos de Ética - Conceitos</a:t>
            </a:r>
            <a:endParaRPr lang="pt-BR" sz="4000" dirty="0">
              <a:latin typeface="+mn-lt"/>
            </a:endParaRPr>
          </a:p>
        </p:txBody>
      </p:sp>
      <p:sp>
        <p:nvSpPr>
          <p:cNvPr id="5" name="CaixaDeTexto 4"/>
          <p:cNvSpPr txBox="1"/>
          <p:nvPr/>
        </p:nvSpPr>
        <p:spPr>
          <a:xfrm>
            <a:off x="570470" y="1290119"/>
            <a:ext cx="11509234" cy="175432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2700" dirty="0">
                <a:solidFill>
                  <a:schemeClr val="accent1">
                    <a:lumMod val="75000"/>
                  </a:schemeClr>
                </a:solidFill>
              </a:rPr>
              <a:t>São conjuntos particulares de normas de conduta que buscam oferecer diretrizes para decisões e estabelecer a diferença entre certo e errado.  Em razão disso, foram criados códigos de ética da propaganda, dos médicos, dos militares, dos políticos, etc. </a:t>
            </a:r>
          </a:p>
        </p:txBody>
      </p:sp>
      <p:sp>
        <p:nvSpPr>
          <p:cNvPr id="2" name="CaixaDeTexto 1">
            <a:extLst>
              <a:ext uri="{FF2B5EF4-FFF2-40B4-BE49-F238E27FC236}">
                <a16:creationId xmlns:a16="http://schemas.microsoft.com/office/drawing/2014/main" id="{1C76505E-4D2D-4F44-884B-03FBB59A159B}"/>
              </a:ext>
            </a:extLst>
          </p:cNvPr>
          <p:cNvSpPr txBox="1"/>
          <p:nvPr/>
        </p:nvSpPr>
        <p:spPr>
          <a:xfrm>
            <a:off x="570470" y="3134282"/>
            <a:ext cx="11509234" cy="1384995"/>
          </a:xfrm>
          <a:prstGeom prst="rect">
            <a:avLst/>
          </a:prstGeom>
          <a:solidFill>
            <a:schemeClr val="accent5">
              <a:lumMod val="20000"/>
              <a:lumOff val="80000"/>
            </a:schemeClr>
          </a:solidFill>
        </p:spPr>
        <p:txBody>
          <a:bodyPr wrap="square" rtlCol="0">
            <a:spAutoFit/>
          </a:bodyPr>
          <a:lstStyle/>
          <a:p>
            <a:pPr algn="just"/>
            <a:r>
              <a:rPr lang="pt-BR" sz="2800" dirty="0">
                <a:solidFill>
                  <a:schemeClr val="accent1">
                    <a:lumMod val="75000"/>
                  </a:schemeClr>
                </a:solidFill>
              </a:rPr>
              <a:t>Códigos de ética fazem parte do sistema de valores que orientam o comportamento das pessoas, grupos e das organizações e seus administradores. </a:t>
            </a:r>
          </a:p>
        </p:txBody>
      </p:sp>
      <p:sp>
        <p:nvSpPr>
          <p:cNvPr id="3" name="CaixaDeTexto 2">
            <a:extLst>
              <a:ext uri="{FF2B5EF4-FFF2-40B4-BE49-F238E27FC236}">
                <a16:creationId xmlns:a16="http://schemas.microsoft.com/office/drawing/2014/main" id="{CDC8EFFC-0788-4AEB-A9AD-E34ED2D89946}"/>
              </a:ext>
            </a:extLst>
          </p:cNvPr>
          <p:cNvSpPr txBox="1"/>
          <p:nvPr/>
        </p:nvSpPr>
        <p:spPr>
          <a:xfrm>
            <a:off x="607684" y="4519277"/>
            <a:ext cx="11434806"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2800" dirty="0">
                <a:solidFill>
                  <a:schemeClr val="accent1">
                    <a:lumMod val="75000"/>
                  </a:schemeClr>
                </a:solidFill>
              </a:rPr>
              <a:t>O código de ética poderia ser definido como um instrumento formal que delineia a cultura, a política e os valores organizacionais, e orienta o comportamento corporativo, sendo a ferramental fundamental para a execução de um programa de ética.</a:t>
            </a:r>
          </a:p>
        </p:txBody>
      </p:sp>
    </p:spTree>
    <p:extLst>
      <p:ext uri="{BB962C8B-B14F-4D97-AF65-F5344CB8AC3E}">
        <p14:creationId xmlns:p14="http://schemas.microsoft.com/office/powerpoint/2010/main" val="86459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70" y="1090865"/>
            <a:ext cx="10948740"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Decreto nº 1.171, DE 22 DE JUNHO DE 1994</a:t>
            </a:r>
            <a:endParaRPr lang="pt-BR" sz="4000" dirty="0">
              <a:latin typeface="+mn-lt"/>
            </a:endParaRPr>
          </a:p>
        </p:txBody>
      </p:sp>
      <p:sp>
        <p:nvSpPr>
          <p:cNvPr id="5" name="CaixaDeTexto 4"/>
          <p:cNvSpPr txBox="1"/>
          <p:nvPr/>
        </p:nvSpPr>
        <p:spPr>
          <a:xfrm>
            <a:off x="570469" y="2257167"/>
            <a:ext cx="11509235"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457200" indent="-457200" algn="just">
              <a:buFont typeface="Arial" panose="020B0604020202020204" pitchFamily="34" charset="0"/>
              <a:buChar char="•"/>
            </a:pPr>
            <a:r>
              <a:rPr lang="pt-BR" sz="2800" dirty="0">
                <a:solidFill>
                  <a:schemeClr val="accent1">
                    <a:lumMod val="75000"/>
                  </a:schemeClr>
                </a:solidFill>
              </a:rPr>
              <a:t>Aprovou o Código de Ética Profissional do Servidor Público Civil do Poder Executivo Federal; e</a:t>
            </a:r>
          </a:p>
        </p:txBody>
      </p:sp>
      <p:sp>
        <p:nvSpPr>
          <p:cNvPr id="2" name="CaixaDeTexto 1">
            <a:extLst>
              <a:ext uri="{FF2B5EF4-FFF2-40B4-BE49-F238E27FC236}">
                <a16:creationId xmlns:a16="http://schemas.microsoft.com/office/drawing/2014/main" id="{8D9D150B-D439-4325-A148-063CFF834669}"/>
              </a:ext>
            </a:extLst>
          </p:cNvPr>
          <p:cNvSpPr txBox="1"/>
          <p:nvPr/>
        </p:nvSpPr>
        <p:spPr>
          <a:xfrm>
            <a:off x="570470" y="3912781"/>
            <a:ext cx="11252936"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457200" indent="-457200" algn="just">
              <a:buFont typeface="Arial" panose="020B0604020202020204" pitchFamily="34" charset="0"/>
              <a:buChar char="•"/>
            </a:pPr>
            <a:r>
              <a:rPr lang="pt-BR" sz="2800" dirty="0">
                <a:solidFill>
                  <a:schemeClr val="accent1">
                    <a:lumMod val="75000"/>
                  </a:schemeClr>
                </a:solidFill>
              </a:rPr>
              <a:t>Determinou que todos os órgãos da Administração Pública Federal direta e indireta deveriam implementar, </a:t>
            </a:r>
            <a:r>
              <a:rPr lang="pt-BR" sz="2800" u="sng" dirty="0">
                <a:solidFill>
                  <a:schemeClr val="accent1">
                    <a:lumMod val="75000"/>
                  </a:schemeClr>
                </a:solidFill>
              </a:rPr>
              <a:t>em sessenta dias</a:t>
            </a:r>
            <a:r>
              <a:rPr lang="pt-BR" sz="2800" dirty="0">
                <a:solidFill>
                  <a:schemeClr val="accent1">
                    <a:lumMod val="75000"/>
                  </a:schemeClr>
                </a:solidFill>
              </a:rPr>
              <a:t>, o seu </a:t>
            </a:r>
            <a:r>
              <a:rPr lang="pt-BR" sz="2800" dirty="0">
                <a:solidFill>
                  <a:srgbClr val="FF0000"/>
                </a:solidFill>
              </a:rPr>
              <a:t>código de ética </a:t>
            </a:r>
            <a:r>
              <a:rPr lang="pt-BR" sz="2800" dirty="0">
                <a:solidFill>
                  <a:schemeClr val="accent1">
                    <a:lumMod val="75000"/>
                  </a:schemeClr>
                </a:solidFill>
              </a:rPr>
              <a:t>e constituir sua respectiva </a:t>
            </a:r>
            <a:r>
              <a:rPr lang="pt-BR" sz="2800" dirty="0">
                <a:solidFill>
                  <a:srgbClr val="FF0000"/>
                </a:solidFill>
              </a:rPr>
              <a:t>Comissão de Ética</a:t>
            </a:r>
            <a:r>
              <a:rPr lang="pt-BR" sz="2800" dirty="0">
                <a:solidFill>
                  <a:schemeClr val="accent1">
                    <a:lumMod val="75000"/>
                  </a:schemeClr>
                </a:solidFill>
              </a:rPr>
              <a:t>, integrada por três servidores (titulares de cargo efetivo) (</a:t>
            </a:r>
            <a:r>
              <a:rPr lang="pt-BR" sz="2800" i="1" u="sng" dirty="0">
                <a:solidFill>
                  <a:schemeClr val="accent1">
                    <a:lumMod val="75000"/>
                  </a:schemeClr>
                </a:solidFill>
              </a:rPr>
              <a:t>art. 1º Dec. 1.171/1994</a:t>
            </a:r>
            <a:r>
              <a:rPr lang="pt-BR" sz="2800" dirty="0">
                <a:solidFill>
                  <a:schemeClr val="accent1">
                    <a:lumMod val="75000"/>
                  </a:schemeClr>
                </a:solidFill>
              </a:rPr>
              <a:t>).</a:t>
            </a:r>
          </a:p>
        </p:txBody>
      </p:sp>
    </p:spTree>
    <p:extLst>
      <p:ext uri="{BB962C8B-B14F-4D97-AF65-F5344CB8AC3E}">
        <p14:creationId xmlns:p14="http://schemas.microsoft.com/office/powerpoint/2010/main" val="24653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70" y="1090865"/>
            <a:ext cx="10948740" cy="737936"/>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Decreto nº 1.171, DE 22 DE JUNHO DE 1994</a:t>
            </a:r>
            <a:endParaRPr lang="pt-BR" sz="4000" dirty="0">
              <a:latin typeface="+mn-lt"/>
            </a:endParaRPr>
          </a:p>
        </p:txBody>
      </p:sp>
      <p:sp>
        <p:nvSpPr>
          <p:cNvPr id="5" name="CaixaDeTexto 4"/>
          <p:cNvSpPr txBox="1"/>
          <p:nvPr/>
        </p:nvSpPr>
        <p:spPr>
          <a:xfrm>
            <a:off x="570469" y="2257167"/>
            <a:ext cx="11509235" cy="366254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dirty="0">
                <a:solidFill>
                  <a:schemeClr val="accent1">
                    <a:lumMod val="75000"/>
                  </a:schemeClr>
                </a:solidFill>
              </a:rPr>
              <a:t>CAPITULO I</a:t>
            </a:r>
            <a:r>
              <a:rPr lang="pt-BR" sz="2800" dirty="0">
                <a:solidFill>
                  <a:schemeClr val="accent1">
                    <a:lumMod val="75000"/>
                  </a:schemeClr>
                </a:solidFill>
              </a:rPr>
              <a:t> </a:t>
            </a:r>
          </a:p>
          <a:p>
            <a:pPr marL="457200" indent="-457200" algn="just">
              <a:buFont typeface="Arial" panose="020B0604020202020204" pitchFamily="34" charset="0"/>
              <a:buChar char="•"/>
            </a:pPr>
            <a:r>
              <a:rPr lang="pt-BR" sz="2800" dirty="0">
                <a:solidFill>
                  <a:schemeClr val="accent1">
                    <a:lumMod val="75000"/>
                  </a:schemeClr>
                </a:solidFill>
              </a:rPr>
              <a:t>Seção  I – Das Regras Deontológicas;</a:t>
            </a:r>
          </a:p>
          <a:p>
            <a:pPr marL="457200" indent="-457200" algn="just">
              <a:buFont typeface="Arial" panose="020B0604020202020204" pitchFamily="34" charset="0"/>
              <a:buChar char="•"/>
            </a:pPr>
            <a:r>
              <a:rPr lang="pt-BR" sz="2800" dirty="0">
                <a:solidFill>
                  <a:schemeClr val="accent1">
                    <a:lumMod val="75000"/>
                  </a:schemeClr>
                </a:solidFill>
              </a:rPr>
              <a:t>Seção II – Dos Principais Deveres dos Servidores Públicos;</a:t>
            </a:r>
          </a:p>
          <a:p>
            <a:pPr marL="457200" indent="-457200" algn="just">
              <a:buFont typeface="Arial" panose="020B0604020202020204" pitchFamily="34" charset="0"/>
              <a:buChar char="•"/>
            </a:pPr>
            <a:r>
              <a:rPr lang="pt-BR" sz="2800" dirty="0">
                <a:solidFill>
                  <a:schemeClr val="accent1">
                    <a:lumMod val="75000"/>
                  </a:schemeClr>
                </a:solidFill>
              </a:rPr>
              <a:t>Seção III – Das Vedações ao Servidor Público.</a:t>
            </a:r>
          </a:p>
          <a:p>
            <a:pPr algn="just"/>
            <a:r>
              <a:rPr lang="pt-BR" sz="3200" dirty="0">
                <a:solidFill>
                  <a:schemeClr val="accent1">
                    <a:lumMod val="75000"/>
                  </a:schemeClr>
                </a:solidFill>
              </a:rPr>
              <a:t>CAPITULO II:</a:t>
            </a:r>
          </a:p>
          <a:p>
            <a:pPr marL="457200" indent="-457200" algn="just">
              <a:buFont typeface="Arial" panose="020B0604020202020204" pitchFamily="34" charset="0"/>
              <a:buChar char="•"/>
            </a:pPr>
            <a:r>
              <a:rPr lang="pt-BR" sz="2800" dirty="0">
                <a:solidFill>
                  <a:schemeClr val="accent1">
                    <a:lumMod val="75000"/>
                  </a:schemeClr>
                </a:solidFill>
              </a:rPr>
              <a:t>Das Comissões de Ética.</a:t>
            </a:r>
          </a:p>
          <a:p>
            <a:pPr algn="just"/>
            <a:endParaRPr lang="pt-BR" sz="2800" dirty="0">
              <a:solidFill>
                <a:schemeClr val="accent1">
                  <a:lumMod val="75000"/>
                </a:schemeClr>
              </a:solidFill>
            </a:endParaRPr>
          </a:p>
          <a:p>
            <a:pPr algn="just"/>
            <a:endParaRPr lang="pt-BR" sz="2800" dirty="0"/>
          </a:p>
        </p:txBody>
      </p:sp>
    </p:spTree>
    <p:extLst>
      <p:ext uri="{BB962C8B-B14F-4D97-AF65-F5344CB8AC3E}">
        <p14:creationId xmlns:p14="http://schemas.microsoft.com/office/powerpoint/2010/main" val="365599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69" y="981307"/>
            <a:ext cx="10078946" cy="6133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dirty="0">
                <a:solidFill>
                  <a:schemeClr val="accent1">
                    <a:lumMod val="75000"/>
                  </a:schemeClr>
                </a:solidFill>
              </a:rPr>
              <a:t>CÓDIGO DE ÉTICA DO SERVIDORES CIVIS DO PEF</a:t>
            </a:r>
            <a:endParaRPr lang="pt-BR" sz="3600" b="1" dirty="0">
              <a:latin typeface="+mn-lt"/>
            </a:endParaRPr>
          </a:p>
        </p:txBody>
      </p:sp>
      <p:sp>
        <p:nvSpPr>
          <p:cNvPr id="5" name="CaixaDeTexto 4"/>
          <p:cNvSpPr txBox="1"/>
          <p:nvPr/>
        </p:nvSpPr>
        <p:spPr>
          <a:xfrm>
            <a:off x="457201" y="1873405"/>
            <a:ext cx="11622504" cy="44627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b="1" dirty="0">
                <a:solidFill>
                  <a:schemeClr val="accent1">
                    <a:lumMod val="75000"/>
                  </a:schemeClr>
                </a:solidFill>
              </a:rPr>
              <a:t>CAPÍTULO I </a:t>
            </a:r>
          </a:p>
          <a:p>
            <a:pPr algn="just"/>
            <a:r>
              <a:rPr lang="pt-BR" sz="3200" b="1" dirty="0">
                <a:solidFill>
                  <a:schemeClr val="accent1">
                    <a:lumMod val="75000"/>
                  </a:schemeClr>
                </a:solidFill>
              </a:rPr>
              <a:t>Seção I - Das Regras deontológicas</a:t>
            </a:r>
          </a:p>
          <a:p>
            <a:pPr algn="just"/>
            <a:endParaRPr lang="pt-BR" sz="2800" dirty="0">
              <a:solidFill>
                <a:schemeClr val="accent1">
                  <a:lumMod val="75000"/>
                </a:schemeClr>
              </a:solidFill>
            </a:endParaRPr>
          </a:p>
          <a:p>
            <a:pPr algn="just"/>
            <a:r>
              <a:rPr lang="pt-BR" sz="3200" dirty="0">
                <a:solidFill>
                  <a:schemeClr val="accent1">
                    <a:lumMod val="75000"/>
                  </a:schemeClr>
                </a:solidFill>
              </a:rPr>
              <a:t>I - A dignidade, o </a:t>
            </a:r>
            <a:r>
              <a:rPr lang="pt-BR" sz="3200" dirty="0">
                <a:solidFill>
                  <a:srgbClr val="FF0000"/>
                </a:solidFill>
              </a:rPr>
              <a:t>decoro</a:t>
            </a:r>
            <a:r>
              <a:rPr lang="pt-BR" sz="3200" dirty="0">
                <a:solidFill>
                  <a:schemeClr val="accent1">
                    <a:lumMod val="75000"/>
                  </a:schemeClr>
                </a:solidFill>
              </a:rPr>
              <a:t>, o zelo, a eficácia e a consciência dos princípios morais são primados maiores que devem nortear o servidor público, seja no exercício do cargo ou função, ou fora dele, já que refletirá o exercício da vocação do próprio poder estatal. Seus atos, comportamentos e atitudes serão direcionados para a preservação da honra e da tradição dos serviços públicos. </a:t>
            </a:r>
          </a:p>
        </p:txBody>
      </p:sp>
    </p:spTree>
    <p:extLst>
      <p:ext uri="{BB962C8B-B14F-4D97-AF65-F5344CB8AC3E}">
        <p14:creationId xmlns:p14="http://schemas.microsoft.com/office/powerpoint/2010/main" val="207483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475494" y="778528"/>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600" b="1" dirty="0">
                <a:solidFill>
                  <a:schemeClr val="accent1">
                    <a:lumMod val="75000"/>
                  </a:schemeClr>
                </a:solidFill>
              </a:rPr>
              <a:t>CÓDIGO DE ÉTICA DO SERVIDORES CIVIS DO PEF</a:t>
            </a:r>
            <a:endParaRPr lang="pt-BR" sz="3600" b="1" dirty="0"/>
          </a:p>
        </p:txBody>
      </p:sp>
      <p:sp>
        <p:nvSpPr>
          <p:cNvPr id="5" name="CaixaDeTexto 4"/>
          <p:cNvSpPr txBox="1"/>
          <p:nvPr/>
        </p:nvSpPr>
        <p:spPr>
          <a:xfrm>
            <a:off x="322729" y="4303455"/>
            <a:ext cx="11577918" cy="240065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000" dirty="0">
                <a:solidFill>
                  <a:schemeClr val="accent1">
                    <a:lumMod val="75000"/>
                  </a:schemeClr>
                </a:solidFill>
              </a:rPr>
              <a:t>III - A </a:t>
            </a:r>
            <a:r>
              <a:rPr lang="pt-BR" sz="3000" dirty="0">
                <a:solidFill>
                  <a:srgbClr val="FF0000"/>
                </a:solidFill>
              </a:rPr>
              <a:t>moralidade</a:t>
            </a:r>
            <a:r>
              <a:rPr lang="pt-BR" sz="3000" dirty="0">
                <a:solidFill>
                  <a:schemeClr val="accent1">
                    <a:lumMod val="75000"/>
                  </a:schemeClr>
                </a:solidFill>
              </a:rPr>
              <a:t> da Administração Pública não se limita à distinção entre o bem e o mal, devendo ser acrescida da </a:t>
            </a:r>
            <a:r>
              <a:rPr lang="pt-BR" sz="3000" dirty="0" err="1">
                <a:solidFill>
                  <a:schemeClr val="accent1">
                    <a:lumMod val="75000"/>
                  </a:schemeClr>
                </a:solidFill>
              </a:rPr>
              <a:t>idéia</a:t>
            </a:r>
            <a:r>
              <a:rPr lang="pt-BR" sz="3000" dirty="0">
                <a:solidFill>
                  <a:schemeClr val="accent1">
                    <a:lumMod val="75000"/>
                  </a:schemeClr>
                </a:solidFill>
              </a:rPr>
              <a:t> de que o fim é sempre o bem comum. O equilíbrio entre a legalidade e a finalidade, na conduta do servidor público, é que poderá consolidar a moralidade do ato administrativo.</a:t>
            </a:r>
          </a:p>
        </p:txBody>
      </p:sp>
      <p:sp>
        <p:nvSpPr>
          <p:cNvPr id="3" name="CaixaDeTexto 2">
            <a:extLst>
              <a:ext uri="{FF2B5EF4-FFF2-40B4-BE49-F238E27FC236}">
                <a16:creationId xmlns:a16="http://schemas.microsoft.com/office/drawing/2014/main" id="{D2044092-4A97-45C4-B6D4-A236113F0CAA}"/>
              </a:ext>
            </a:extLst>
          </p:cNvPr>
          <p:cNvSpPr txBox="1"/>
          <p:nvPr/>
        </p:nvSpPr>
        <p:spPr>
          <a:xfrm>
            <a:off x="322729" y="1256467"/>
            <a:ext cx="11577918" cy="28623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000" dirty="0">
                <a:solidFill>
                  <a:schemeClr val="accent1">
                    <a:lumMod val="75000"/>
                  </a:schemeClr>
                </a:solidFill>
              </a:rPr>
              <a:t>II - O servidor público não poderá jamais desprezar o </a:t>
            </a:r>
            <a:r>
              <a:rPr lang="pt-BR" sz="3000" u="sng" dirty="0"/>
              <a:t>elemento ético </a:t>
            </a:r>
            <a:r>
              <a:rPr lang="pt-BR" sz="3000" dirty="0">
                <a:solidFill>
                  <a:schemeClr val="accent1">
                    <a:lumMod val="75000"/>
                  </a:schemeClr>
                </a:solidFill>
              </a:rPr>
              <a:t>de sua conduta. Assim, não terá que decidir somente entre o legal e o ilegal, o justo e o injusto, o conveniente e o inconveniente, o oportuno e o inoportuno, mas principalmente entre o honesto e o desonesto, consoante as regras contidas no art. 37, caput, e § 4°, da Constituição Federal.</a:t>
            </a:r>
          </a:p>
        </p:txBody>
      </p:sp>
    </p:spTree>
    <p:extLst>
      <p:ext uri="{BB962C8B-B14F-4D97-AF65-F5344CB8AC3E}">
        <p14:creationId xmlns:p14="http://schemas.microsoft.com/office/powerpoint/2010/main" val="95754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69" y="981306"/>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3" name="CaixaDeTexto 2">
            <a:extLst>
              <a:ext uri="{FF2B5EF4-FFF2-40B4-BE49-F238E27FC236}">
                <a16:creationId xmlns:a16="http://schemas.microsoft.com/office/drawing/2014/main" id="{D2044092-4A97-45C4-B6D4-A236113F0CAA}"/>
              </a:ext>
            </a:extLst>
          </p:cNvPr>
          <p:cNvSpPr txBox="1"/>
          <p:nvPr/>
        </p:nvSpPr>
        <p:spPr>
          <a:xfrm>
            <a:off x="570469" y="2214388"/>
            <a:ext cx="11327363" cy="39703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dirty="0">
                <a:solidFill>
                  <a:schemeClr val="accent1">
                    <a:lumMod val="75000"/>
                  </a:schemeClr>
                </a:solidFill>
              </a:rPr>
              <a:t>...</a:t>
            </a:r>
          </a:p>
          <a:p>
            <a:pPr algn="just"/>
            <a:endParaRPr lang="pt-BR" sz="3200" dirty="0">
              <a:solidFill>
                <a:schemeClr val="accent1">
                  <a:lumMod val="75000"/>
                </a:schemeClr>
              </a:solidFill>
            </a:endParaRPr>
          </a:p>
          <a:p>
            <a:pPr algn="just"/>
            <a:r>
              <a:rPr lang="pt-BR" sz="3200" dirty="0">
                <a:solidFill>
                  <a:schemeClr val="accent1">
                    <a:lumMod val="75000"/>
                  </a:schemeClr>
                </a:solidFill>
              </a:rPr>
              <a:t>VI - A função pública deve ser tida como exercício profissional e, portanto, se integra na vida particular de cada servidor público. Assim, os fatos e atos verificados na conduta do dia-a-dia em sua vida privada poderão acrescer ou diminuir o seu bom conceito na vida funcional.</a:t>
            </a:r>
          </a:p>
          <a:p>
            <a:pPr algn="just"/>
            <a:endParaRPr lang="pt-BR" sz="2800" dirty="0">
              <a:solidFill>
                <a:schemeClr val="accent1">
                  <a:lumMod val="75000"/>
                </a:schemeClr>
              </a:solidFill>
            </a:endParaRPr>
          </a:p>
        </p:txBody>
      </p:sp>
    </p:spTree>
    <p:extLst>
      <p:ext uri="{BB962C8B-B14F-4D97-AF65-F5344CB8AC3E}">
        <p14:creationId xmlns:p14="http://schemas.microsoft.com/office/powerpoint/2010/main" val="343704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70" y="1090865"/>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dirty="0">
              <a:latin typeface="+mn-lt"/>
            </a:endParaRPr>
          </a:p>
        </p:txBody>
      </p:sp>
      <p:sp>
        <p:nvSpPr>
          <p:cNvPr id="8" name="Espaço Reservado para Texto 5">
            <a:extLst>
              <a:ext uri="{FF2B5EF4-FFF2-40B4-BE49-F238E27FC236}">
                <a16:creationId xmlns:a16="http://schemas.microsoft.com/office/drawing/2014/main" id="{30D5F256-F045-40B0-AE0E-F626700F5ECB}"/>
              </a:ext>
            </a:extLst>
          </p:cNvPr>
          <p:cNvSpPr txBox="1">
            <a:spLocks/>
          </p:cNvSpPr>
          <p:nvPr/>
        </p:nvSpPr>
        <p:spPr>
          <a:xfrm>
            <a:off x="390293" y="1371600"/>
            <a:ext cx="4381732" cy="4497387"/>
          </a:xfrm>
          <a:prstGeom prst="rect">
            <a:avLst/>
          </a:prstGeom>
          <a:solidFill>
            <a:schemeClr val="accent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BR" sz="4000" b="1" dirty="0"/>
          </a:p>
          <a:p>
            <a:pPr algn="ctr"/>
            <a:endParaRPr lang="pt-BR" sz="4000" b="1" dirty="0"/>
          </a:p>
          <a:p>
            <a:pPr marL="0" indent="0" algn="ctr">
              <a:buNone/>
            </a:pPr>
            <a:r>
              <a:rPr lang="pt-BR" sz="6600" b="1" dirty="0"/>
              <a:t>VALORES ÉTICOS</a:t>
            </a:r>
            <a:endParaRPr lang="pt-BR" sz="6600" dirty="0"/>
          </a:p>
        </p:txBody>
      </p:sp>
      <p:sp>
        <p:nvSpPr>
          <p:cNvPr id="9" name="Espaço Reservado para Conteúdo 9">
            <a:extLst>
              <a:ext uri="{FF2B5EF4-FFF2-40B4-BE49-F238E27FC236}">
                <a16:creationId xmlns:a16="http://schemas.microsoft.com/office/drawing/2014/main" id="{3B4D0F03-BFC0-48BD-962C-34CC162BFEA5}"/>
              </a:ext>
            </a:extLst>
          </p:cNvPr>
          <p:cNvSpPr txBox="1">
            <a:spLocks/>
          </p:cNvSpPr>
          <p:nvPr/>
        </p:nvSpPr>
        <p:spPr>
          <a:xfrm>
            <a:off x="5183187" y="1371600"/>
            <a:ext cx="6291417" cy="51741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t-BR" sz="4800" b="1" dirty="0"/>
              <a:t>Ética Pública</a:t>
            </a:r>
          </a:p>
          <a:p>
            <a:pPr marL="0" indent="0" algn="ctr">
              <a:buFont typeface="Arial" panose="020B0604020202020204" pitchFamily="34" charset="0"/>
              <a:buNone/>
            </a:pPr>
            <a:r>
              <a:rPr lang="pt-BR" sz="4800" dirty="0"/>
              <a:t>Não se limita à distinção entre o bem e o mal, devendo ser acrescida da </a:t>
            </a:r>
            <a:r>
              <a:rPr lang="pt-BR" sz="4800" dirty="0" err="1"/>
              <a:t>idéia</a:t>
            </a:r>
            <a:r>
              <a:rPr lang="pt-BR" sz="4800" dirty="0"/>
              <a:t> de que o fim é sempre o bem comum.</a:t>
            </a:r>
          </a:p>
          <a:p>
            <a:pPr marL="0" indent="0" algn="ctr">
              <a:buFont typeface="Arial" panose="020B0604020202020204" pitchFamily="34" charset="0"/>
              <a:buNone/>
            </a:pPr>
            <a:r>
              <a:rPr lang="pt-BR" sz="6000" dirty="0"/>
              <a:t> </a:t>
            </a:r>
            <a:r>
              <a:rPr lang="pt-BR" sz="3200" dirty="0"/>
              <a:t>(Decreto nº 1.171/94, III)</a:t>
            </a:r>
            <a:endParaRPr lang="pt-BR" sz="4800" dirty="0"/>
          </a:p>
          <a:p>
            <a:endParaRPr lang="pt-BR" dirty="0"/>
          </a:p>
        </p:txBody>
      </p:sp>
    </p:spTree>
    <p:extLst>
      <p:ext uri="{BB962C8B-B14F-4D97-AF65-F5344CB8AC3E}">
        <p14:creationId xmlns:p14="http://schemas.microsoft.com/office/powerpoint/2010/main" val="3742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id="{9C02EE3B-20EC-4A91-99EA-EF57D9DE1E30}"/>
              </a:ext>
            </a:extLst>
          </p:cNvPr>
          <p:cNvSpPr txBox="1">
            <a:spLocks/>
          </p:cNvSpPr>
          <p:nvPr/>
        </p:nvSpPr>
        <p:spPr>
          <a:xfrm>
            <a:off x="390293" y="1371600"/>
            <a:ext cx="4381732" cy="4497387"/>
          </a:xfrm>
          <a:prstGeom prst="rect">
            <a:avLst/>
          </a:prstGeom>
          <a:solidFill>
            <a:schemeClr val="accent2">
              <a:lumMod val="40000"/>
              <a:lumOff val="6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BR" sz="4000" b="1" dirty="0"/>
          </a:p>
          <a:p>
            <a:pPr algn="ctr"/>
            <a:endParaRPr lang="pt-BR" sz="4000" b="1" dirty="0"/>
          </a:p>
          <a:p>
            <a:pPr marL="0" indent="0" algn="ctr">
              <a:buNone/>
            </a:pPr>
            <a:r>
              <a:rPr lang="pt-BR" sz="6600" b="1" dirty="0">
                <a:solidFill>
                  <a:schemeClr val="accent1">
                    <a:lumMod val="75000"/>
                  </a:schemeClr>
                </a:solidFill>
              </a:rPr>
              <a:t>VALORES ÉTICOS</a:t>
            </a:r>
            <a:endParaRPr lang="pt-BR" sz="6600" dirty="0">
              <a:solidFill>
                <a:schemeClr val="accent1">
                  <a:lumMod val="75000"/>
                </a:schemeClr>
              </a:solidFill>
            </a:endParaRPr>
          </a:p>
        </p:txBody>
      </p:sp>
      <p:sp>
        <p:nvSpPr>
          <p:cNvPr id="7" name="Espaço Reservado para Conteúdo 9">
            <a:extLst>
              <a:ext uri="{FF2B5EF4-FFF2-40B4-BE49-F238E27FC236}">
                <a16:creationId xmlns:a16="http://schemas.microsoft.com/office/drawing/2014/main" id="{9E87D26A-3BA3-4585-AABA-CE6CE2271FAB}"/>
              </a:ext>
            </a:extLst>
          </p:cNvPr>
          <p:cNvSpPr txBox="1">
            <a:spLocks/>
          </p:cNvSpPr>
          <p:nvPr/>
        </p:nvSpPr>
        <p:spPr>
          <a:xfrm>
            <a:off x="4772025" y="1371600"/>
            <a:ext cx="6702579" cy="5174165"/>
          </a:xfrm>
          <a:prstGeom prst="rect">
            <a:avLst/>
          </a:prstGeom>
          <a:solidFill>
            <a:schemeClr val="bg1">
              <a:lumMod val="65000"/>
            </a:schemeClr>
          </a:solidFill>
          <a:ln>
            <a:solidFill>
              <a:schemeClr val="accent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5000" dirty="0">
                <a:solidFill>
                  <a:schemeClr val="accent1">
                    <a:lumMod val="75000"/>
                  </a:schemeClr>
                </a:solidFill>
              </a:rPr>
              <a:t>Certas atitudes,</a:t>
            </a:r>
          </a:p>
          <a:p>
            <a:pPr marL="0" indent="0" algn="ctr">
              <a:buNone/>
            </a:pPr>
            <a:r>
              <a:rPr lang="pt-BR" sz="5000" dirty="0">
                <a:solidFill>
                  <a:schemeClr val="accent1">
                    <a:lumMod val="75000"/>
                  </a:schemeClr>
                </a:solidFill>
              </a:rPr>
              <a:t>ainda que não</a:t>
            </a:r>
          </a:p>
          <a:p>
            <a:pPr marL="0" indent="0" algn="ctr">
              <a:buNone/>
            </a:pPr>
            <a:r>
              <a:rPr lang="pt-BR" sz="5000" dirty="0">
                <a:solidFill>
                  <a:schemeClr val="accent1">
                    <a:lumMod val="75000"/>
                  </a:schemeClr>
                </a:solidFill>
              </a:rPr>
              <a:t>sejam vedadas no</a:t>
            </a:r>
          </a:p>
          <a:p>
            <a:pPr marL="0" indent="0" algn="ctr">
              <a:buNone/>
            </a:pPr>
            <a:r>
              <a:rPr lang="pt-BR" sz="5000" dirty="0">
                <a:solidFill>
                  <a:schemeClr val="accent1">
                    <a:lumMod val="75000"/>
                  </a:schemeClr>
                </a:solidFill>
              </a:rPr>
              <a:t>âmbito privado, devem ser evitadas no</a:t>
            </a:r>
          </a:p>
          <a:p>
            <a:pPr marL="0" indent="0" algn="ctr">
              <a:buNone/>
            </a:pPr>
            <a:r>
              <a:rPr lang="pt-BR" sz="5000" dirty="0">
                <a:solidFill>
                  <a:schemeClr val="accent1">
                    <a:lumMod val="75000"/>
                  </a:schemeClr>
                </a:solidFill>
              </a:rPr>
              <a:t>serviço público.</a:t>
            </a:r>
            <a:endParaRPr lang="pt-BR" sz="5000" dirty="0"/>
          </a:p>
        </p:txBody>
      </p:sp>
    </p:spTree>
    <p:extLst>
      <p:ext uri="{BB962C8B-B14F-4D97-AF65-F5344CB8AC3E}">
        <p14:creationId xmlns:p14="http://schemas.microsoft.com/office/powerpoint/2010/main" val="397764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31864"/>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dirty="0">
              <a:latin typeface="+mn-lt"/>
            </a:endParaRPr>
          </a:p>
        </p:txBody>
      </p:sp>
      <p:sp>
        <p:nvSpPr>
          <p:cNvPr id="5" name="CaixaDeTexto 4"/>
          <p:cNvSpPr txBox="1"/>
          <p:nvPr/>
        </p:nvSpPr>
        <p:spPr>
          <a:xfrm>
            <a:off x="485969" y="1670556"/>
            <a:ext cx="11220059" cy="6771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600" dirty="0">
                <a:solidFill>
                  <a:schemeClr val="accent1">
                    <a:lumMod val="75000"/>
                  </a:schemeClr>
                </a:solidFill>
              </a:rPr>
              <a:t>Principais objetivos:</a:t>
            </a:r>
            <a:r>
              <a:rPr lang="pt-BR" sz="3800" dirty="0">
                <a:solidFill>
                  <a:schemeClr val="accent1">
                    <a:lumMod val="75000"/>
                  </a:schemeClr>
                </a:solidFill>
              </a:rPr>
              <a:t> </a:t>
            </a:r>
          </a:p>
        </p:txBody>
      </p:sp>
      <p:sp>
        <p:nvSpPr>
          <p:cNvPr id="2" name="Retângulo 1">
            <a:extLst>
              <a:ext uri="{FF2B5EF4-FFF2-40B4-BE49-F238E27FC236}">
                <a16:creationId xmlns:a16="http://schemas.microsoft.com/office/drawing/2014/main" id="{081EACA4-721A-40AF-9C43-33537CD37423}"/>
              </a:ext>
            </a:extLst>
          </p:cNvPr>
          <p:cNvSpPr/>
          <p:nvPr/>
        </p:nvSpPr>
        <p:spPr>
          <a:xfrm>
            <a:off x="445011" y="2571436"/>
            <a:ext cx="11220058" cy="1015663"/>
          </a:xfrm>
          <a:prstGeom prst="rect">
            <a:avLst/>
          </a:prstGeom>
        </p:spPr>
        <p:txBody>
          <a:bodyPr wrap="square">
            <a:spAutoFit/>
          </a:bodyPr>
          <a:lstStyle/>
          <a:p>
            <a:pPr marL="457200" indent="-457200" algn="just">
              <a:buFont typeface="Arial" panose="020B0604020202020204" pitchFamily="34" charset="0"/>
              <a:buChar char="•"/>
            </a:pPr>
            <a:r>
              <a:rPr lang="pt-BR" sz="3000" dirty="0">
                <a:solidFill>
                  <a:schemeClr val="accent1">
                    <a:lumMod val="75000"/>
                  </a:schemeClr>
                </a:solidFill>
              </a:rPr>
              <a:t>mostrar questões básicas sobre o conceito de ética e moral por meio de definições de autores, organismos multilaterais, </a:t>
            </a:r>
            <a:r>
              <a:rPr lang="pt-BR" sz="3000" dirty="0" err="1">
                <a:solidFill>
                  <a:schemeClr val="accent1">
                    <a:lumMod val="75000"/>
                  </a:schemeClr>
                </a:solidFill>
              </a:rPr>
              <a:t>etc</a:t>
            </a:r>
            <a:r>
              <a:rPr lang="pt-BR" sz="3000" dirty="0">
                <a:solidFill>
                  <a:schemeClr val="accent1">
                    <a:lumMod val="75000"/>
                  </a:schemeClr>
                </a:solidFill>
              </a:rPr>
              <a:t>;</a:t>
            </a:r>
            <a:endParaRPr lang="pt-BR" sz="3000" dirty="0"/>
          </a:p>
        </p:txBody>
      </p:sp>
      <p:sp>
        <p:nvSpPr>
          <p:cNvPr id="3" name="Retângulo 2">
            <a:extLst>
              <a:ext uri="{FF2B5EF4-FFF2-40B4-BE49-F238E27FC236}">
                <a16:creationId xmlns:a16="http://schemas.microsoft.com/office/drawing/2014/main" id="{5CE023FD-BABC-424F-AC8E-DEB526607D6C}"/>
              </a:ext>
            </a:extLst>
          </p:cNvPr>
          <p:cNvSpPr/>
          <p:nvPr/>
        </p:nvSpPr>
        <p:spPr>
          <a:xfrm>
            <a:off x="445011" y="4184551"/>
            <a:ext cx="11320419" cy="1015663"/>
          </a:xfrm>
          <a:prstGeom prst="rect">
            <a:avLst/>
          </a:prstGeom>
        </p:spPr>
        <p:txBody>
          <a:bodyPr wrap="square">
            <a:spAutoFit/>
          </a:bodyPr>
          <a:lstStyle/>
          <a:p>
            <a:pPr marL="457200" indent="-457200" algn="just">
              <a:buFont typeface="Arial" panose="020B0604020202020204" pitchFamily="34" charset="0"/>
              <a:buChar char="•"/>
            </a:pPr>
            <a:r>
              <a:rPr lang="pt-BR" sz="3000" dirty="0">
                <a:solidFill>
                  <a:schemeClr val="accent1">
                    <a:lumMod val="75000"/>
                  </a:schemeClr>
                </a:solidFill>
              </a:rPr>
              <a:t>abordar aspectos sobre ética regras de conduta nas organizações públicas;</a:t>
            </a:r>
            <a:endParaRPr lang="pt-BR" sz="3000" dirty="0"/>
          </a:p>
        </p:txBody>
      </p:sp>
    </p:spTree>
    <p:extLst>
      <p:ext uri="{BB962C8B-B14F-4D97-AF65-F5344CB8AC3E}">
        <p14:creationId xmlns:p14="http://schemas.microsoft.com/office/powerpoint/2010/main" val="26036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69" y="981306"/>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3" name="CaixaDeTexto 2">
            <a:extLst>
              <a:ext uri="{FF2B5EF4-FFF2-40B4-BE49-F238E27FC236}">
                <a16:creationId xmlns:a16="http://schemas.microsoft.com/office/drawing/2014/main" id="{D2044092-4A97-45C4-B6D4-A236113F0CAA}"/>
              </a:ext>
            </a:extLst>
          </p:cNvPr>
          <p:cNvSpPr txBox="1"/>
          <p:nvPr/>
        </p:nvSpPr>
        <p:spPr>
          <a:xfrm>
            <a:off x="403786" y="1940187"/>
            <a:ext cx="1132736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b="1" dirty="0">
                <a:solidFill>
                  <a:schemeClr val="accent1">
                    <a:lumMod val="75000"/>
                  </a:schemeClr>
                </a:solidFill>
              </a:rPr>
              <a:t>CAPÍTULO I </a:t>
            </a:r>
          </a:p>
          <a:p>
            <a:pPr algn="just"/>
            <a:r>
              <a:rPr lang="pt-BR" sz="3200" b="1" dirty="0">
                <a:solidFill>
                  <a:schemeClr val="accent1">
                    <a:lumMod val="75000"/>
                  </a:schemeClr>
                </a:solidFill>
              </a:rPr>
              <a:t>Seção II – Dos Principais Deveres dos Servidores Públicos </a:t>
            </a:r>
            <a:endParaRPr lang="pt-BR" sz="2800" b="1" dirty="0">
              <a:solidFill>
                <a:schemeClr val="accent1">
                  <a:lumMod val="75000"/>
                </a:schemeClr>
              </a:solidFill>
            </a:endParaRPr>
          </a:p>
        </p:txBody>
      </p:sp>
      <p:sp>
        <p:nvSpPr>
          <p:cNvPr id="2" name="Retângulo 1"/>
          <p:cNvSpPr/>
          <p:nvPr/>
        </p:nvSpPr>
        <p:spPr>
          <a:xfrm>
            <a:off x="403786" y="3381455"/>
            <a:ext cx="11327363"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chemeClr val="accent1">
                    <a:lumMod val="75000"/>
                  </a:schemeClr>
                </a:solidFill>
              </a:rPr>
              <a:t>XIV - São deveres fundamentais do servidor público:  </a:t>
            </a:r>
            <a:endParaRPr lang="pt-BR" sz="2800" dirty="0">
              <a:solidFill>
                <a:schemeClr val="accent1">
                  <a:lumMod val="75000"/>
                </a:schemeClr>
              </a:solidFill>
            </a:endParaRPr>
          </a:p>
        </p:txBody>
      </p:sp>
      <p:sp>
        <p:nvSpPr>
          <p:cNvPr id="5" name="Retângulo 4"/>
          <p:cNvSpPr/>
          <p:nvPr/>
        </p:nvSpPr>
        <p:spPr>
          <a:xfrm>
            <a:off x="403786" y="4330280"/>
            <a:ext cx="11074685"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rPr>
              <a:t>a) desempenhar, a tempo, as atribuições do cargo, função ou emprego público de que seja titular;</a:t>
            </a:r>
          </a:p>
        </p:txBody>
      </p:sp>
    </p:spTree>
    <p:extLst>
      <p:ext uri="{BB962C8B-B14F-4D97-AF65-F5344CB8AC3E}">
        <p14:creationId xmlns:p14="http://schemas.microsoft.com/office/powerpoint/2010/main" val="24581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69" y="981306"/>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3" name="CaixaDeTexto 2">
            <a:extLst>
              <a:ext uri="{FF2B5EF4-FFF2-40B4-BE49-F238E27FC236}">
                <a16:creationId xmlns:a16="http://schemas.microsoft.com/office/drawing/2014/main" id="{D2044092-4A97-45C4-B6D4-A236113F0CAA}"/>
              </a:ext>
            </a:extLst>
          </p:cNvPr>
          <p:cNvSpPr txBox="1"/>
          <p:nvPr/>
        </p:nvSpPr>
        <p:spPr>
          <a:xfrm>
            <a:off x="530126" y="1689974"/>
            <a:ext cx="1132736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b="1" dirty="0">
                <a:solidFill>
                  <a:schemeClr val="accent1">
                    <a:lumMod val="75000"/>
                  </a:schemeClr>
                </a:solidFill>
              </a:rPr>
              <a:t>CAPÍTULO I </a:t>
            </a:r>
          </a:p>
          <a:p>
            <a:pPr algn="just"/>
            <a:r>
              <a:rPr lang="pt-BR" sz="3200" b="1" dirty="0">
                <a:solidFill>
                  <a:schemeClr val="accent1">
                    <a:lumMod val="75000"/>
                  </a:schemeClr>
                </a:solidFill>
              </a:rPr>
              <a:t>Seção II – </a:t>
            </a:r>
            <a:r>
              <a:rPr lang="pt-BR" sz="3200" dirty="0">
                <a:solidFill>
                  <a:schemeClr val="accent1">
                    <a:lumMod val="75000"/>
                  </a:schemeClr>
                </a:solidFill>
              </a:rPr>
              <a:t>Dos Principais Deveres dos Servidores Públicos - </a:t>
            </a:r>
            <a:endParaRPr lang="pt-BR" sz="2800" dirty="0">
              <a:solidFill>
                <a:schemeClr val="accent1">
                  <a:lumMod val="75000"/>
                </a:schemeClr>
              </a:solidFill>
            </a:endParaRPr>
          </a:p>
        </p:txBody>
      </p:sp>
      <p:sp>
        <p:nvSpPr>
          <p:cNvPr id="6" name="Retângulo 5"/>
          <p:cNvSpPr/>
          <p:nvPr/>
        </p:nvSpPr>
        <p:spPr>
          <a:xfrm>
            <a:off x="435997" y="3157049"/>
            <a:ext cx="10959351" cy="30469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latin typeface="Calibri" panose="020F0502020204030204" pitchFamily="34" charset="0"/>
              </a:rPr>
              <a:t>b) exercer suas atribuições com rapidez, perfeição e rendimento, pondo fim ou procurando prioritariamente resolver situações procrastinatórias, principalmente diante de filas ou de qualquer outra espécie de atraso na prestação dos serviços pelo setor em que exerça suas atribuições, com o fim de evitar dano moral ao usuário;</a:t>
            </a:r>
          </a:p>
        </p:txBody>
      </p:sp>
    </p:spTree>
    <p:extLst>
      <p:ext uri="{BB962C8B-B14F-4D97-AF65-F5344CB8AC3E}">
        <p14:creationId xmlns:p14="http://schemas.microsoft.com/office/powerpoint/2010/main" val="15103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69" y="981306"/>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3" name="CaixaDeTexto 2">
            <a:extLst>
              <a:ext uri="{FF2B5EF4-FFF2-40B4-BE49-F238E27FC236}">
                <a16:creationId xmlns:a16="http://schemas.microsoft.com/office/drawing/2014/main" id="{D2044092-4A97-45C4-B6D4-A236113F0CAA}"/>
              </a:ext>
            </a:extLst>
          </p:cNvPr>
          <p:cNvSpPr txBox="1"/>
          <p:nvPr/>
        </p:nvSpPr>
        <p:spPr>
          <a:xfrm>
            <a:off x="530126" y="1689974"/>
            <a:ext cx="1132736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b="1" dirty="0">
                <a:solidFill>
                  <a:schemeClr val="accent1">
                    <a:lumMod val="75000"/>
                  </a:schemeClr>
                </a:solidFill>
              </a:rPr>
              <a:t>CAPÍTULO I </a:t>
            </a:r>
          </a:p>
          <a:p>
            <a:pPr algn="just"/>
            <a:r>
              <a:rPr lang="pt-BR" sz="3200" b="1" dirty="0">
                <a:solidFill>
                  <a:schemeClr val="accent1">
                    <a:lumMod val="75000"/>
                  </a:schemeClr>
                </a:solidFill>
              </a:rPr>
              <a:t>Seção II – </a:t>
            </a:r>
            <a:r>
              <a:rPr lang="pt-BR" sz="3200" dirty="0">
                <a:solidFill>
                  <a:schemeClr val="accent1">
                    <a:lumMod val="75000"/>
                  </a:schemeClr>
                </a:solidFill>
              </a:rPr>
              <a:t>Dos Principais Deveres dos Servidores Públicos - </a:t>
            </a:r>
            <a:endParaRPr lang="pt-BR" sz="2800" dirty="0">
              <a:solidFill>
                <a:schemeClr val="accent1">
                  <a:lumMod val="75000"/>
                </a:schemeClr>
              </a:solidFill>
            </a:endParaRPr>
          </a:p>
        </p:txBody>
      </p:sp>
      <p:sp>
        <p:nvSpPr>
          <p:cNvPr id="6" name="Retângulo 5"/>
          <p:cNvSpPr/>
          <p:nvPr/>
        </p:nvSpPr>
        <p:spPr>
          <a:xfrm>
            <a:off x="414794" y="3104410"/>
            <a:ext cx="11421492"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latin typeface="Calibri" panose="020F0502020204030204" pitchFamily="34" charset="0"/>
              </a:rPr>
              <a:t>c) ser probo, reto, leal e justo, demonstrando toda a integridade do seu caráter, escolhendo sempre, quando estiver diante de duas opções, a melhor e a mais vantajosa para o bem comum;</a:t>
            </a:r>
          </a:p>
        </p:txBody>
      </p:sp>
      <p:sp>
        <p:nvSpPr>
          <p:cNvPr id="2" name="Retângulo 1"/>
          <p:cNvSpPr/>
          <p:nvPr/>
        </p:nvSpPr>
        <p:spPr>
          <a:xfrm>
            <a:off x="407038" y="4876817"/>
            <a:ext cx="11421492"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rPr>
              <a:t>d) jamais retardar qualquer prestação de contas, condição essencial da gestão dos bens, direitos e serviços da coletividade a seu cargo; </a:t>
            </a:r>
            <a:endParaRPr lang="pt-BR" dirty="0">
              <a:solidFill>
                <a:srgbClr val="0070C0"/>
              </a:solidFill>
            </a:endParaRPr>
          </a:p>
        </p:txBody>
      </p:sp>
      <p:sp>
        <p:nvSpPr>
          <p:cNvPr id="5" name="Retângulo 4"/>
          <p:cNvSpPr/>
          <p:nvPr/>
        </p:nvSpPr>
        <p:spPr>
          <a:xfrm>
            <a:off x="570469" y="6156782"/>
            <a:ext cx="590226" cy="584775"/>
          </a:xfrm>
          <a:prstGeom prst="rect">
            <a:avLst/>
          </a:prstGeom>
        </p:spPr>
        <p:txBody>
          <a:bodyPr wrap="none">
            <a:spAutoFit/>
          </a:bodyPr>
          <a:lstStyle/>
          <a:p>
            <a:r>
              <a:rPr lang="pt-BR" sz="3200" dirty="0">
                <a:solidFill>
                  <a:srgbClr val="0070C0"/>
                </a:solidFill>
              </a:rPr>
              <a:t>... </a:t>
            </a:r>
            <a:endParaRPr lang="pt-BR" sz="3200" dirty="0"/>
          </a:p>
        </p:txBody>
      </p:sp>
    </p:spTree>
    <p:extLst>
      <p:ext uri="{BB962C8B-B14F-4D97-AF65-F5344CB8AC3E}">
        <p14:creationId xmlns:p14="http://schemas.microsoft.com/office/powerpoint/2010/main" val="5239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2"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69" y="981306"/>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3" name="CaixaDeTexto 2">
            <a:extLst>
              <a:ext uri="{FF2B5EF4-FFF2-40B4-BE49-F238E27FC236}">
                <a16:creationId xmlns:a16="http://schemas.microsoft.com/office/drawing/2014/main" id="{D2044092-4A97-45C4-B6D4-A236113F0CAA}"/>
              </a:ext>
            </a:extLst>
          </p:cNvPr>
          <p:cNvSpPr txBox="1"/>
          <p:nvPr/>
        </p:nvSpPr>
        <p:spPr>
          <a:xfrm>
            <a:off x="530126" y="1689974"/>
            <a:ext cx="1132736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b="1" dirty="0">
                <a:solidFill>
                  <a:schemeClr val="accent1">
                    <a:lumMod val="75000"/>
                  </a:schemeClr>
                </a:solidFill>
              </a:rPr>
              <a:t>CAPÍTULO I </a:t>
            </a:r>
          </a:p>
          <a:p>
            <a:pPr algn="just"/>
            <a:r>
              <a:rPr lang="pt-BR" sz="3200" b="1" dirty="0">
                <a:solidFill>
                  <a:schemeClr val="accent1">
                    <a:lumMod val="75000"/>
                  </a:schemeClr>
                </a:solidFill>
              </a:rPr>
              <a:t>Seção III – </a:t>
            </a:r>
            <a:r>
              <a:rPr lang="pt-BR" sz="3200" dirty="0">
                <a:solidFill>
                  <a:schemeClr val="accent1">
                    <a:lumMod val="75000"/>
                  </a:schemeClr>
                </a:solidFill>
              </a:rPr>
              <a:t>Das Vedações ao Servidor Público. </a:t>
            </a:r>
            <a:endParaRPr lang="pt-BR" sz="2800" dirty="0">
              <a:solidFill>
                <a:schemeClr val="accent1">
                  <a:lumMod val="75000"/>
                </a:schemeClr>
              </a:solidFill>
            </a:endParaRPr>
          </a:p>
        </p:txBody>
      </p:sp>
      <p:sp>
        <p:nvSpPr>
          <p:cNvPr id="6" name="Retângulo 5"/>
          <p:cNvSpPr/>
          <p:nvPr/>
        </p:nvSpPr>
        <p:spPr>
          <a:xfrm>
            <a:off x="483061" y="3104410"/>
            <a:ext cx="1142149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latin typeface="Calibri" panose="020F0502020204030204" pitchFamily="34" charset="0"/>
              </a:rPr>
              <a:t>XV - É vedado ao servidor público:</a:t>
            </a:r>
          </a:p>
        </p:txBody>
      </p:sp>
      <p:sp>
        <p:nvSpPr>
          <p:cNvPr id="2" name="Retângulo 1"/>
          <p:cNvSpPr/>
          <p:nvPr/>
        </p:nvSpPr>
        <p:spPr>
          <a:xfrm>
            <a:off x="435996" y="3851592"/>
            <a:ext cx="11421492"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rPr>
              <a:t>a) o uso do cargo ou função, facilidades, amizades, tempo, posição e influências, para obter qualquer favorecimento, para si ou para outrem;</a:t>
            </a:r>
            <a:endParaRPr lang="pt-BR" dirty="0">
              <a:solidFill>
                <a:srgbClr val="0070C0"/>
              </a:solidFill>
            </a:endParaRPr>
          </a:p>
        </p:txBody>
      </p:sp>
      <p:sp>
        <p:nvSpPr>
          <p:cNvPr id="5" name="Retângulo 4"/>
          <p:cNvSpPr/>
          <p:nvPr/>
        </p:nvSpPr>
        <p:spPr>
          <a:xfrm>
            <a:off x="414794" y="5583659"/>
            <a:ext cx="1132736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rPr>
              <a:t>b) prejudicar deliberadamente a reputação de outros servidores ou de cidadãos que deles dependam;</a:t>
            </a:r>
          </a:p>
        </p:txBody>
      </p:sp>
    </p:spTree>
    <p:extLst>
      <p:ext uri="{BB962C8B-B14F-4D97-AF65-F5344CB8AC3E}">
        <p14:creationId xmlns:p14="http://schemas.microsoft.com/office/powerpoint/2010/main" val="221861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2"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69" y="981306"/>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3" name="CaixaDeTexto 2">
            <a:extLst>
              <a:ext uri="{FF2B5EF4-FFF2-40B4-BE49-F238E27FC236}">
                <a16:creationId xmlns:a16="http://schemas.microsoft.com/office/drawing/2014/main" id="{D2044092-4A97-45C4-B6D4-A236113F0CAA}"/>
              </a:ext>
            </a:extLst>
          </p:cNvPr>
          <p:cNvSpPr txBox="1"/>
          <p:nvPr/>
        </p:nvSpPr>
        <p:spPr>
          <a:xfrm>
            <a:off x="441686" y="1714222"/>
            <a:ext cx="1132736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b="1" dirty="0">
                <a:solidFill>
                  <a:schemeClr val="accent1">
                    <a:lumMod val="75000"/>
                  </a:schemeClr>
                </a:solidFill>
              </a:rPr>
              <a:t>CAPÍTULO I </a:t>
            </a:r>
          </a:p>
          <a:p>
            <a:pPr algn="just"/>
            <a:r>
              <a:rPr lang="pt-BR" sz="3200" b="1" dirty="0">
                <a:solidFill>
                  <a:schemeClr val="accent1">
                    <a:lumMod val="75000"/>
                  </a:schemeClr>
                </a:solidFill>
              </a:rPr>
              <a:t>Seção III – </a:t>
            </a:r>
            <a:r>
              <a:rPr lang="pt-BR" sz="3200" dirty="0">
                <a:solidFill>
                  <a:schemeClr val="accent1">
                    <a:lumMod val="75000"/>
                  </a:schemeClr>
                </a:solidFill>
              </a:rPr>
              <a:t>Das Vedações ao Servidor Público </a:t>
            </a:r>
            <a:endParaRPr lang="pt-BR" sz="2800" dirty="0">
              <a:solidFill>
                <a:schemeClr val="accent1">
                  <a:lumMod val="75000"/>
                </a:schemeClr>
              </a:solidFill>
            </a:endParaRPr>
          </a:p>
        </p:txBody>
      </p:sp>
      <p:sp>
        <p:nvSpPr>
          <p:cNvPr id="6" name="Retângulo 5"/>
          <p:cNvSpPr/>
          <p:nvPr/>
        </p:nvSpPr>
        <p:spPr>
          <a:xfrm>
            <a:off x="441687" y="2881029"/>
            <a:ext cx="11327362"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latin typeface="Calibri" panose="020F0502020204030204" pitchFamily="34" charset="0"/>
              </a:rPr>
              <a:t>c) ser, em função de seu espírito de solidariedade, conivente com erro ou infração a este Código de Ética ou ao Código de Ética de sua profissão;</a:t>
            </a:r>
          </a:p>
        </p:txBody>
      </p:sp>
      <p:sp>
        <p:nvSpPr>
          <p:cNvPr id="2" name="Retângulo 1"/>
          <p:cNvSpPr/>
          <p:nvPr/>
        </p:nvSpPr>
        <p:spPr>
          <a:xfrm>
            <a:off x="441687" y="4450689"/>
            <a:ext cx="11327362"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rPr>
              <a:t>d) usar de artifícios para procrastinar ou dificultar o exercício regular de direito por qualquer pessoa, causando-lhe dano moral ou material;</a:t>
            </a:r>
            <a:endParaRPr lang="pt-BR" dirty="0">
              <a:solidFill>
                <a:srgbClr val="0070C0"/>
              </a:solidFill>
            </a:endParaRPr>
          </a:p>
        </p:txBody>
      </p:sp>
      <p:sp>
        <p:nvSpPr>
          <p:cNvPr id="8" name="Retângulo 7"/>
          <p:cNvSpPr/>
          <p:nvPr/>
        </p:nvSpPr>
        <p:spPr>
          <a:xfrm>
            <a:off x="441686" y="6162346"/>
            <a:ext cx="604719" cy="584775"/>
          </a:xfrm>
          <a:prstGeom prst="rect">
            <a:avLst/>
          </a:prstGeom>
        </p:spPr>
        <p:txBody>
          <a:bodyPr wrap="square">
            <a:spAutoFit/>
          </a:bodyPr>
          <a:lstStyle/>
          <a:p>
            <a:r>
              <a:rPr lang="pt-BR" sz="3200" dirty="0">
                <a:solidFill>
                  <a:srgbClr val="0070C0"/>
                </a:solidFill>
              </a:rPr>
              <a:t>...</a:t>
            </a:r>
            <a:endParaRPr lang="pt-BR" sz="3200" dirty="0"/>
          </a:p>
        </p:txBody>
      </p:sp>
    </p:spTree>
    <p:extLst>
      <p:ext uri="{BB962C8B-B14F-4D97-AF65-F5344CB8AC3E}">
        <p14:creationId xmlns:p14="http://schemas.microsoft.com/office/powerpoint/2010/main" val="232478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2"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69" y="981306"/>
            <a:ext cx="10078946" cy="594831"/>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3" name="CaixaDeTexto 2">
            <a:extLst>
              <a:ext uri="{FF2B5EF4-FFF2-40B4-BE49-F238E27FC236}">
                <a16:creationId xmlns:a16="http://schemas.microsoft.com/office/drawing/2014/main" id="{D2044092-4A97-45C4-B6D4-A236113F0CAA}"/>
              </a:ext>
            </a:extLst>
          </p:cNvPr>
          <p:cNvSpPr txBox="1"/>
          <p:nvPr/>
        </p:nvSpPr>
        <p:spPr>
          <a:xfrm>
            <a:off x="345490" y="1576137"/>
            <a:ext cx="1132736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b="1" dirty="0">
                <a:solidFill>
                  <a:schemeClr val="accent1">
                    <a:lumMod val="75000"/>
                  </a:schemeClr>
                </a:solidFill>
              </a:rPr>
              <a:t>CAPÍTULO I </a:t>
            </a:r>
          </a:p>
          <a:p>
            <a:pPr algn="just"/>
            <a:r>
              <a:rPr lang="pt-BR" sz="3200" b="1" dirty="0">
                <a:solidFill>
                  <a:schemeClr val="accent1">
                    <a:lumMod val="75000"/>
                  </a:schemeClr>
                </a:solidFill>
              </a:rPr>
              <a:t>Seção III – </a:t>
            </a:r>
            <a:r>
              <a:rPr lang="pt-BR" sz="3200" dirty="0">
                <a:solidFill>
                  <a:schemeClr val="accent1">
                    <a:lumMod val="75000"/>
                  </a:schemeClr>
                </a:solidFill>
              </a:rPr>
              <a:t>Das Vedações ao Servidor Público </a:t>
            </a:r>
            <a:endParaRPr lang="pt-BR" sz="2800" dirty="0">
              <a:solidFill>
                <a:schemeClr val="accent1">
                  <a:lumMod val="75000"/>
                </a:schemeClr>
              </a:solidFill>
            </a:endParaRPr>
          </a:p>
        </p:txBody>
      </p:sp>
      <p:sp>
        <p:nvSpPr>
          <p:cNvPr id="6" name="Retângulo 5"/>
          <p:cNvSpPr/>
          <p:nvPr/>
        </p:nvSpPr>
        <p:spPr>
          <a:xfrm>
            <a:off x="361005" y="3043911"/>
            <a:ext cx="11327362"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latin typeface="Calibri" panose="020F0502020204030204" pitchFamily="34" charset="0"/>
              </a:rPr>
              <a:t>g) pleitear, solicitar, provocar, </a:t>
            </a:r>
            <a:r>
              <a:rPr lang="pt-BR" sz="3200" b="1" dirty="0">
                <a:latin typeface="Calibri" panose="020F0502020204030204" pitchFamily="34" charset="0"/>
              </a:rPr>
              <a:t>sugerir ou receber qualquer tipo de ajuda financeira, gratificação, prêmio, comissão, doação ou vantagem de qualquer espécie</a:t>
            </a:r>
            <a:r>
              <a:rPr lang="pt-BR" sz="3200" dirty="0">
                <a:solidFill>
                  <a:srgbClr val="0070C0"/>
                </a:solidFill>
                <a:latin typeface="Calibri" panose="020F0502020204030204" pitchFamily="34" charset="0"/>
              </a:rPr>
              <a:t>, para si, familiares ou qualquer pessoa, para o cumprimento da sua missão ou para influenciar outro servidor para o mesmo fim;</a:t>
            </a:r>
          </a:p>
        </p:txBody>
      </p:sp>
      <p:sp>
        <p:nvSpPr>
          <p:cNvPr id="5" name="Retângulo 4"/>
          <p:cNvSpPr/>
          <p:nvPr/>
        </p:nvSpPr>
        <p:spPr>
          <a:xfrm>
            <a:off x="387772" y="6007706"/>
            <a:ext cx="11300595"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rPr>
              <a:t>j) desviar servidor público para atendimento a </a:t>
            </a:r>
            <a:r>
              <a:rPr lang="pt-BR" sz="3200" u="sng" dirty="0"/>
              <a:t>interesse particular</a:t>
            </a:r>
            <a:r>
              <a:rPr lang="pt-BR" sz="3200" dirty="0">
                <a:solidFill>
                  <a:srgbClr val="0070C0"/>
                </a:solidFill>
              </a:rPr>
              <a:t>;</a:t>
            </a:r>
          </a:p>
        </p:txBody>
      </p:sp>
      <p:sp>
        <p:nvSpPr>
          <p:cNvPr id="7" name="Retângulo 6"/>
          <p:cNvSpPr/>
          <p:nvPr/>
        </p:nvSpPr>
        <p:spPr>
          <a:xfrm>
            <a:off x="441686" y="5422931"/>
            <a:ext cx="497252" cy="584775"/>
          </a:xfrm>
          <a:prstGeom prst="rect">
            <a:avLst/>
          </a:prstGeom>
        </p:spPr>
        <p:txBody>
          <a:bodyPr wrap="none">
            <a:spAutoFit/>
          </a:bodyPr>
          <a:lstStyle/>
          <a:p>
            <a:pPr algn="just"/>
            <a:r>
              <a:rPr lang="pt-BR" sz="3200" dirty="0">
                <a:solidFill>
                  <a:srgbClr val="0070C0"/>
                </a:solidFill>
              </a:rPr>
              <a:t>...</a:t>
            </a:r>
          </a:p>
        </p:txBody>
      </p:sp>
      <p:sp>
        <p:nvSpPr>
          <p:cNvPr id="8" name="Retângulo 7"/>
          <p:cNvSpPr/>
          <p:nvPr/>
        </p:nvSpPr>
        <p:spPr>
          <a:xfrm>
            <a:off x="341079" y="2546830"/>
            <a:ext cx="458780" cy="523220"/>
          </a:xfrm>
          <a:prstGeom prst="rect">
            <a:avLst/>
          </a:prstGeom>
        </p:spPr>
        <p:txBody>
          <a:bodyPr wrap="none">
            <a:spAutoFit/>
          </a:bodyPr>
          <a:lstStyle/>
          <a:p>
            <a:pPr algn="just"/>
            <a:r>
              <a:rPr lang="pt-BR" sz="2800" dirty="0">
                <a:solidFill>
                  <a:srgbClr val="0070C0"/>
                </a:solidFill>
              </a:rPr>
              <a:t>...</a:t>
            </a:r>
          </a:p>
        </p:txBody>
      </p:sp>
    </p:spTree>
    <p:extLst>
      <p:ext uri="{BB962C8B-B14F-4D97-AF65-F5344CB8AC3E}">
        <p14:creationId xmlns:p14="http://schemas.microsoft.com/office/powerpoint/2010/main" val="67028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5" grpId="0" animBg="1"/>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70" y="1090864"/>
            <a:ext cx="9789013" cy="1306647"/>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800" b="1" dirty="0">
                <a:solidFill>
                  <a:schemeClr val="accent1">
                    <a:lumMod val="75000"/>
                  </a:schemeClr>
                </a:solidFill>
                <a:latin typeface="+mn-lt"/>
              </a:rPr>
              <a:t>Priorizar o interesse público sobre os interesses privados</a:t>
            </a:r>
          </a:p>
        </p:txBody>
      </p:sp>
      <p:sp>
        <p:nvSpPr>
          <p:cNvPr id="5" name="CaixaDeTexto 4"/>
          <p:cNvSpPr txBox="1"/>
          <p:nvPr/>
        </p:nvSpPr>
        <p:spPr>
          <a:xfrm>
            <a:off x="570469" y="2257167"/>
            <a:ext cx="11509235" cy="37240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pt-BR" sz="4400" dirty="0">
              <a:solidFill>
                <a:schemeClr val="accent1">
                  <a:lumMod val="75000"/>
                </a:schemeClr>
              </a:solidFill>
            </a:endParaRPr>
          </a:p>
          <a:p>
            <a:r>
              <a:rPr lang="pt-BR" sz="4800" dirty="0">
                <a:solidFill>
                  <a:schemeClr val="accent1">
                    <a:lumMod val="75000"/>
                  </a:schemeClr>
                </a:solidFill>
              </a:rPr>
              <a:t>Numa organização podem existir </a:t>
            </a:r>
            <a:r>
              <a:rPr lang="pt-BR" sz="4800" dirty="0">
                <a:solidFill>
                  <a:srgbClr val="FF0000"/>
                </a:solidFill>
              </a:rPr>
              <a:t>situações, processos, áreas e cargos</a:t>
            </a:r>
            <a:r>
              <a:rPr lang="pt-BR" sz="4800" dirty="0">
                <a:solidFill>
                  <a:schemeClr val="accent1">
                    <a:lumMod val="75000"/>
                  </a:schemeClr>
                </a:solidFill>
              </a:rPr>
              <a:t> em que há um risco maior do interesse privado priorizar-se sobre o interesse público.</a:t>
            </a:r>
          </a:p>
        </p:txBody>
      </p:sp>
    </p:spTree>
    <p:extLst>
      <p:ext uri="{BB962C8B-B14F-4D97-AF65-F5344CB8AC3E}">
        <p14:creationId xmlns:p14="http://schemas.microsoft.com/office/powerpoint/2010/main" val="36553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69" y="959580"/>
            <a:ext cx="10913319" cy="7825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5" name="CaixaDeTexto 4"/>
          <p:cNvSpPr txBox="1"/>
          <p:nvPr/>
        </p:nvSpPr>
        <p:spPr>
          <a:xfrm>
            <a:off x="570469" y="2326896"/>
            <a:ext cx="11509235" cy="403187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dirty="0">
                <a:solidFill>
                  <a:schemeClr val="accent1">
                    <a:lumMod val="75000"/>
                  </a:schemeClr>
                </a:solidFill>
              </a:rPr>
              <a:t>XVI - Em todos os órgãos e entidades da Administração Pública Federal direta, indireta autárquica e fundacional, ou em qualquer órgão ou entidade que exerça atribuições delegadas pelo poder público</a:t>
            </a:r>
            <a:r>
              <a:rPr lang="pt-BR" sz="3200" b="1" dirty="0">
                <a:solidFill>
                  <a:schemeClr val="accent1">
                    <a:lumMod val="75000"/>
                  </a:schemeClr>
                </a:solidFill>
              </a:rPr>
              <a:t>, </a:t>
            </a:r>
            <a:r>
              <a:rPr lang="pt-BR" sz="3200" b="1" u="sng" dirty="0">
                <a:solidFill>
                  <a:schemeClr val="accent1">
                    <a:lumMod val="75000"/>
                  </a:schemeClr>
                </a:solidFill>
              </a:rPr>
              <a:t>deverá ser criada uma Comissão de Ética</a:t>
            </a:r>
            <a:r>
              <a:rPr lang="pt-BR" sz="3200" dirty="0">
                <a:solidFill>
                  <a:schemeClr val="accent1">
                    <a:lumMod val="75000"/>
                  </a:schemeClr>
                </a:solidFill>
              </a:rPr>
              <a:t>, encarregada de orientar e aconselhar sobre a ética profissional do servidor, no tratamento com as pessoas e com o patrimônio público, competindo-lhe conhecer concretamente de imputação ou de procedimento susceptível de censura.</a:t>
            </a:r>
            <a:endParaRPr lang="pt-BR" sz="2800" dirty="0">
              <a:solidFill>
                <a:schemeClr val="accent1">
                  <a:lumMod val="75000"/>
                </a:schemeClr>
              </a:solidFill>
            </a:endParaRPr>
          </a:p>
        </p:txBody>
      </p:sp>
      <p:sp>
        <p:nvSpPr>
          <p:cNvPr id="2" name="Retângulo 1"/>
          <p:cNvSpPr/>
          <p:nvPr/>
        </p:nvSpPr>
        <p:spPr>
          <a:xfrm>
            <a:off x="570469" y="1557309"/>
            <a:ext cx="8358378"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b="1" dirty="0">
                <a:solidFill>
                  <a:schemeClr val="accent1">
                    <a:lumMod val="75000"/>
                  </a:schemeClr>
                </a:solidFill>
              </a:rPr>
              <a:t>CAPÍTULO II  - Das Comissões de Ética</a:t>
            </a:r>
            <a:endParaRPr lang="pt-BR" sz="2800" b="1" dirty="0">
              <a:solidFill>
                <a:schemeClr val="accent1">
                  <a:lumMod val="75000"/>
                </a:schemeClr>
              </a:solidFill>
            </a:endParaRPr>
          </a:p>
        </p:txBody>
      </p:sp>
    </p:spTree>
    <p:extLst>
      <p:ext uri="{BB962C8B-B14F-4D97-AF65-F5344CB8AC3E}">
        <p14:creationId xmlns:p14="http://schemas.microsoft.com/office/powerpoint/2010/main" val="21695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69" y="959580"/>
            <a:ext cx="10913319" cy="7825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CÓDIGO DE ÉTICA DO SERVIDORES CIVIS DO PEF</a:t>
            </a:r>
            <a:endParaRPr lang="pt-BR" sz="4000" b="1" dirty="0"/>
          </a:p>
        </p:txBody>
      </p:sp>
      <p:sp>
        <p:nvSpPr>
          <p:cNvPr id="5" name="CaixaDeTexto 4"/>
          <p:cNvSpPr txBox="1"/>
          <p:nvPr/>
        </p:nvSpPr>
        <p:spPr>
          <a:xfrm>
            <a:off x="508925" y="2261939"/>
            <a:ext cx="11509235"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dirty="0">
                <a:solidFill>
                  <a:schemeClr val="accent1">
                    <a:lumMod val="75000"/>
                  </a:schemeClr>
                </a:solidFill>
              </a:rPr>
              <a:t>XVII – (Revogado).</a:t>
            </a:r>
            <a:endParaRPr lang="pt-BR" sz="2800" dirty="0">
              <a:solidFill>
                <a:schemeClr val="accent1">
                  <a:lumMod val="75000"/>
                </a:schemeClr>
              </a:solidFill>
            </a:endParaRPr>
          </a:p>
        </p:txBody>
      </p:sp>
      <p:sp>
        <p:nvSpPr>
          <p:cNvPr id="2" name="Retângulo 1"/>
          <p:cNvSpPr/>
          <p:nvPr/>
        </p:nvSpPr>
        <p:spPr>
          <a:xfrm>
            <a:off x="570469" y="1557309"/>
            <a:ext cx="8358378"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b="1" dirty="0">
                <a:solidFill>
                  <a:schemeClr val="accent1">
                    <a:lumMod val="75000"/>
                  </a:schemeClr>
                </a:solidFill>
              </a:rPr>
              <a:t>CAPÍTULO II  - Das Comissões de Ética</a:t>
            </a:r>
            <a:endParaRPr lang="pt-BR" sz="2800" b="1" dirty="0">
              <a:solidFill>
                <a:schemeClr val="accent1">
                  <a:lumMod val="75000"/>
                </a:schemeClr>
              </a:solidFill>
            </a:endParaRPr>
          </a:p>
        </p:txBody>
      </p:sp>
      <p:sp>
        <p:nvSpPr>
          <p:cNvPr id="3" name="Retângulo 2"/>
          <p:cNvSpPr/>
          <p:nvPr/>
        </p:nvSpPr>
        <p:spPr>
          <a:xfrm>
            <a:off x="508925" y="2918164"/>
            <a:ext cx="11509235"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pt-BR" sz="3200" dirty="0">
                <a:solidFill>
                  <a:srgbClr val="0070C0"/>
                </a:solidFill>
                <a:latin typeface="Calibri" panose="020F0502020204030204" pitchFamily="34" charset="0"/>
              </a:rPr>
              <a:t>XVIII - À Comissão de Ética incumbe fornecer, aos organismos encarregados da execução do quadro de carreira dos servidores, os registros sobre sua conduta ética, para o efeito de instruir e fundamentar promoções e para todos os demais procedimentos próprios da carreira do servidor público.</a:t>
            </a:r>
          </a:p>
        </p:txBody>
      </p:sp>
      <p:sp>
        <p:nvSpPr>
          <p:cNvPr id="6" name="Retângulo 5"/>
          <p:cNvSpPr/>
          <p:nvPr/>
        </p:nvSpPr>
        <p:spPr>
          <a:xfrm>
            <a:off x="508925" y="5341884"/>
            <a:ext cx="11621531"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pt-BR" sz="3200" dirty="0">
                <a:solidFill>
                  <a:srgbClr val="0070C0"/>
                </a:solidFill>
              </a:rPr>
              <a:t>XXII - </a:t>
            </a:r>
            <a:r>
              <a:rPr lang="pt-BR" sz="3200" b="1" dirty="0"/>
              <a:t>A pena </a:t>
            </a:r>
            <a:r>
              <a:rPr lang="pt-BR" sz="3200" dirty="0">
                <a:solidFill>
                  <a:srgbClr val="0070C0"/>
                </a:solidFill>
              </a:rPr>
              <a:t>aplicável ao servidor público pela Comissão de Ética é a de </a:t>
            </a:r>
            <a:r>
              <a:rPr lang="pt-BR" sz="3200" b="1" dirty="0"/>
              <a:t>censura</a:t>
            </a:r>
            <a:r>
              <a:rPr lang="pt-BR" sz="3200" dirty="0">
                <a:solidFill>
                  <a:srgbClr val="0070C0"/>
                </a:solidFill>
              </a:rPr>
              <a:t> e sua fundamentação constará do respectivo parecer, assinado por todos os seus integrantes, com ciência do faltoso.</a:t>
            </a:r>
            <a:endParaRPr lang="pt-BR" sz="3200" dirty="0"/>
          </a:p>
        </p:txBody>
      </p:sp>
    </p:spTree>
    <p:extLst>
      <p:ext uri="{BB962C8B-B14F-4D97-AF65-F5344CB8AC3E}">
        <p14:creationId xmlns:p14="http://schemas.microsoft.com/office/powerpoint/2010/main" val="105617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animBg="1"/>
      <p:bldP spid="3"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70" y="1090864"/>
            <a:ext cx="9789013" cy="13066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Decreto nº 6.029, DE 1º DE FEVEREIRO DE 2007</a:t>
            </a:r>
          </a:p>
        </p:txBody>
      </p:sp>
      <p:sp>
        <p:nvSpPr>
          <p:cNvPr id="5" name="CaixaDeTexto 4"/>
          <p:cNvSpPr txBox="1"/>
          <p:nvPr/>
        </p:nvSpPr>
        <p:spPr>
          <a:xfrm>
            <a:off x="509337" y="2814704"/>
            <a:ext cx="11112193" cy="3539430"/>
          </a:xfrm>
          <a:prstGeom prst="rect">
            <a:avLst/>
          </a:prstGeom>
          <a:noFill/>
        </p:spPr>
        <p:txBody>
          <a:bodyPr wrap="square" rtlCol="0">
            <a:spAutoFit/>
          </a:bodyPr>
          <a:lstStyle/>
          <a:p>
            <a:pPr marL="457200" indent="-457200">
              <a:buFont typeface="Arial" panose="020B0604020202020204" pitchFamily="34" charset="0"/>
              <a:buChar char="•"/>
            </a:pPr>
            <a:r>
              <a:rPr lang="pt-BR" sz="3200" dirty="0">
                <a:solidFill>
                  <a:schemeClr val="accent1">
                    <a:lumMod val="75000"/>
                  </a:schemeClr>
                </a:solidFill>
              </a:rPr>
              <a:t>instituiu o Sistema de Gestão da Ética do PEF;</a:t>
            </a:r>
          </a:p>
          <a:p>
            <a:pPr marL="457200" indent="-457200">
              <a:buFont typeface="Arial" panose="020B0604020202020204" pitchFamily="34" charset="0"/>
              <a:buChar char="•"/>
            </a:pPr>
            <a:r>
              <a:rPr lang="pt-BR" sz="3200" dirty="0">
                <a:solidFill>
                  <a:schemeClr val="accent1">
                    <a:lumMod val="75000"/>
                  </a:schemeClr>
                </a:solidFill>
              </a:rPr>
              <a:t>definiu quais órgãos integram o sistema (CEP; CE dos órgãos);</a:t>
            </a:r>
          </a:p>
          <a:p>
            <a:pPr marL="457200" indent="-457200">
              <a:buFont typeface="Arial" panose="020B0604020202020204" pitchFamily="34" charset="0"/>
              <a:buChar char="•"/>
            </a:pPr>
            <a:r>
              <a:rPr lang="pt-BR" sz="3200" dirty="0">
                <a:solidFill>
                  <a:schemeClr val="accent1">
                    <a:lumMod val="75000"/>
                  </a:schemeClr>
                </a:solidFill>
              </a:rPr>
              <a:t>estabeleceu as competências das CE;</a:t>
            </a:r>
          </a:p>
          <a:p>
            <a:pPr marL="457200" indent="-457200">
              <a:buFontTx/>
              <a:buChar char="-"/>
            </a:pPr>
            <a:endParaRPr lang="pt-BR" sz="2800" dirty="0">
              <a:solidFill>
                <a:schemeClr val="accent1">
                  <a:lumMod val="75000"/>
                </a:schemeClr>
              </a:solidFill>
            </a:endParaRPr>
          </a:p>
          <a:p>
            <a:pPr marL="457200" indent="-457200">
              <a:buFont typeface="Arial" panose="020B0604020202020204" pitchFamily="34" charset="0"/>
              <a:buChar char="•"/>
            </a:pPr>
            <a:endParaRPr lang="pt-BR" sz="2800" dirty="0">
              <a:solidFill>
                <a:schemeClr val="accent1">
                  <a:lumMod val="75000"/>
                </a:schemeClr>
              </a:solidFill>
            </a:endParaRPr>
          </a:p>
          <a:p>
            <a:pPr marL="457200" indent="-457200">
              <a:buFont typeface="Arial" panose="020B0604020202020204" pitchFamily="34" charset="0"/>
              <a:buChar char="•"/>
            </a:pPr>
            <a:endParaRPr lang="pt-BR" sz="2800" dirty="0">
              <a:solidFill>
                <a:schemeClr val="accent1">
                  <a:lumMod val="75000"/>
                </a:schemeClr>
              </a:solidFill>
            </a:endParaRPr>
          </a:p>
          <a:p>
            <a:endParaRPr lang="pt-BR" sz="4400" dirty="0">
              <a:solidFill>
                <a:schemeClr val="accent1">
                  <a:lumMod val="75000"/>
                </a:schemeClr>
              </a:solidFill>
            </a:endParaRPr>
          </a:p>
        </p:txBody>
      </p:sp>
    </p:spTree>
    <p:extLst>
      <p:ext uri="{BB962C8B-B14F-4D97-AF65-F5344CB8AC3E}">
        <p14:creationId xmlns:p14="http://schemas.microsoft.com/office/powerpoint/2010/main" val="365225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31864"/>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dirty="0">
              <a:latin typeface="+mn-lt"/>
            </a:endParaRPr>
          </a:p>
        </p:txBody>
      </p:sp>
      <p:sp>
        <p:nvSpPr>
          <p:cNvPr id="5" name="CaixaDeTexto 4"/>
          <p:cNvSpPr txBox="1"/>
          <p:nvPr/>
        </p:nvSpPr>
        <p:spPr>
          <a:xfrm>
            <a:off x="485969" y="1670556"/>
            <a:ext cx="11220059" cy="67710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600" dirty="0">
                <a:solidFill>
                  <a:schemeClr val="accent1">
                    <a:lumMod val="75000"/>
                  </a:schemeClr>
                </a:solidFill>
              </a:rPr>
              <a:t>Principais objetivos:</a:t>
            </a:r>
            <a:r>
              <a:rPr lang="pt-BR" sz="3800" dirty="0">
                <a:solidFill>
                  <a:schemeClr val="accent1">
                    <a:lumMod val="75000"/>
                  </a:schemeClr>
                </a:solidFill>
              </a:rPr>
              <a:t> </a:t>
            </a:r>
          </a:p>
        </p:txBody>
      </p:sp>
      <p:sp>
        <p:nvSpPr>
          <p:cNvPr id="2" name="Retângulo 1">
            <a:extLst>
              <a:ext uri="{FF2B5EF4-FFF2-40B4-BE49-F238E27FC236}">
                <a16:creationId xmlns:a16="http://schemas.microsoft.com/office/drawing/2014/main" id="{081EACA4-721A-40AF-9C43-33537CD37423}"/>
              </a:ext>
            </a:extLst>
          </p:cNvPr>
          <p:cNvSpPr/>
          <p:nvPr/>
        </p:nvSpPr>
        <p:spPr>
          <a:xfrm>
            <a:off x="435790" y="2864971"/>
            <a:ext cx="11220058" cy="553998"/>
          </a:xfrm>
          <a:prstGeom prst="rect">
            <a:avLst/>
          </a:prstGeom>
        </p:spPr>
        <p:txBody>
          <a:bodyPr wrap="square">
            <a:spAutoFit/>
          </a:bodyPr>
          <a:lstStyle/>
          <a:p>
            <a:pPr marL="457200" indent="-457200" algn="just">
              <a:buFont typeface="Arial" panose="020B0604020202020204" pitchFamily="34" charset="0"/>
              <a:buChar char="•"/>
            </a:pPr>
            <a:r>
              <a:rPr lang="pt-BR" sz="3000" dirty="0">
                <a:solidFill>
                  <a:schemeClr val="accent1">
                    <a:lumMod val="75000"/>
                  </a:schemeClr>
                </a:solidFill>
              </a:rPr>
              <a:t>elencar o conjunto de normativos vigentes sobre o assunto;</a:t>
            </a:r>
            <a:endParaRPr lang="pt-BR" sz="3000" dirty="0"/>
          </a:p>
        </p:txBody>
      </p:sp>
      <p:sp>
        <p:nvSpPr>
          <p:cNvPr id="7" name="Retângulo 6">
            <a:extLst>
              <a:ext uri="{FF2B5EF4-FFF2-40B4-BE49-F238E27FC236}">
                <a16:creationId xmlns:a16="http://schemas.microsoft.com/office/drawing/2014/main" id="{646B1BF6-C29F-4A9A-986F-938619C0D4B2}"/>
              </a:ext>
            </a:extLst>
          </p:cNvPr>
          <p:cNvSpPr/>
          <p:nvPr/>
        </p:nvSpPr>
        <p:spPr>
          <a:xfrm>
            <a:off x="385610" y="3993029"/>
            <a:ext cx="11320418" cy="1754326"/>
          </a:xfrm>
          <a:prstGeom prst="rect">
            <a:avLst/>
          </a:prstGeom>
        </p:spPr>
        <p:txBody>
          <a:bodyPr wrap="square">
            <a:spAutoFit/>
          </a:bodyPr>
          <a:lstStyle/>
          <a:p>
            <a:pPr marL="457200" indent="-457200" algn="just">
              <a:buFont typeface="Arial" panose="020B0604020202020204" pitchFamily="34" charset="0"/>
              <a:buChar char="•"/>
            </a:pPr>
            <a:r>
              <a:rPr lang="pt-BR" sz="3000" dirty="0">
                <a:solidFill>
                  <a:schemeClr val="accent1">
                    <a:lumMod val="75000"/>
                  </a:schemeClr>
                </a:solidFill>
              </a:rPr>
              <a:t>demonstrar a relevância da utilização de um código de conduta ética nas organizações e apresentar a sua importância para o desenvolvimento da gestão da ética organizacional.</a:t>
            </a:r>
          </a:p>
          <a:p>
            <a:endParaRPr lang="pt-BR" dirty="0"/>
          </a:p>
        </p:txBody>
      </p:sp>
    </p:spTree>
    <p:extLst>
      <p:ext uri="{BB962C8B-B14F-4D97-AF65-F5344CB8AC3E}">
        <p14:creationId xmlns:p14="http://schemas.microsoft.com/office/powerpoint/2010/main" val="129292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70" y="1090864"/>
            <a:ext cx="9789013" cy="748417"/>
          </a:xfrm>
          <a:prstGeom prst="rect">
            <a:avLst/>
          </a:prstGeom>
          <a:no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Decreto nº 6.029, DE 1º DE FEVEREIRO DE 2007</a:t>
            </a:r>
          </a:p>
        </p:txBody>
      </p:sp>
      <p:sp>
        <p:nvSpPr>
          <p:cNvPr id="5" name="CaixaDeTexto 4"/>
          <p:cNvSpPr txBox="1"/>
          <p:nvPr/>
        </p:nvSpPr>
        <p:spPr>
          <a:xfrm>
            <a:off x="509337" y="2877014"/>
            <a:ext cx="11112193" cy="35394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457200" indent="-457200">
              <a:buFont typeface="Arial" panose="020B0604020202020204" pitchFamily="34" charset="0"/>
              <a:buChar char="•"/>
            </a:pPr>
            <a:r>
              <a:rPr lang="pt-BR" sz="3200" dirty="0">
                <a:solidFill>
                  <a:schemeClr val="accent1">
                    <a:lumMod val="75000"/>
                  </a:schemeClr>
                </a:solidFill>
              </a:rPr>
              <a:t>elencou as competências das CE:</a:t>
            </a:r>
          </a:p>
          <a:p>
            <a:pPr marL="457200" indent="-457200">
              <a:buFontTx/>
              <a:buChar char="-"/>
            </a:pPr>
            <a:r>
              <a:rPr lang="pt-BR" sz="3200" dirty="0">
                <a:solidFill>
                  <a:srgbClr val="FF0000"/>
                </a:solidFill>
              </a:rPr>
              <a:t>atuar como instância consultiva de dirigentes e servidores;</a:t>
            </a:r>
          </a:p>
          <a:p>
            <a:pPr marL="457200" indent="-457200">
              <a:buFontTx/>
              <a:buChar char="-"/>
            </a:pPr>
            <a:r>
              <a:rPr lang="pt-BR" sz="3200" dirty="0">
                <a:solidFill>
                  <a:srgbClr val="FF0000"/>
                </a:solidFill>
              </a:rPr>
              <a:t>aplicar o Código de Ética Profissional do Servidor Público Civil do PEF;</a:t>
            </a:r>
          </a:p>
          <a:p>
            <a:pPr marL="457200" indent="-457200">
              <a:buFontTx/>
              <a:buChar char="-"/>
            </a:pPr>
            <a:r>
              <a:rPr lang="pt-BR" sz="3200" dirty="0">
                <a:solidFill>
                  <a:srgbClr val="FF0000"/>
                </a:solidFill>
              </a:rPr>
              <a:t>apurar, mediante denúncia ou de ofício, conduta em desacordo com as normas éticas pertinentes; </a:t>
            </a:r>
          </a:p>
          <a:p>
            <a:pPr marL="457200" indent="-457200">
              <a:buFontTx/>
              <a:buChar char="-"/>
            </a:pPr>
            <a:r>
              <a:rPr lang="pt-BR" sz="3200" dirty="0">
                <a:solidFill>
                  <a:srgbClr val="FF0000"/>
                </a:solidFill>
              </a:rPr>
              <a:t>outras</a:t>
            </a:r>
            <a:r>
              <a:rPr lang="pt-BR" sz="2800" dirty="0">
                <a:solidFill>
                  <a:srgbClr val="FF0000"/>
                </a:solidFill>
              </a:rPr>
              <a:t>.</a:t>
            </a:r>
            <a:endParaRPr lang="pt-BR" sz="3200" dirty="0">
              <a:solidFill>
                <a:srgbClr val="FF0000"/>
              </a:solidFill>
            </a:endParaRPr>
          </a:p>
        </p:txBody>
      </p:sp>
      <p:sp>
        <p:nvSpPr>
          <p:cNvPr id="2" name="Retângulo 1">
            <a:extLst>
              <a:ext uri="{FF2B5EF4-FFF2-40B4-BE49-F238E27FC236}">
                <a16:creationId xmlns:a16="http://schemas.microsoft.com/office/drawing/2014/main" id="{F80DE162-ACE8-4F46-8D25-244CC11C4125}"/>
              </a:ext>
            </a:extLst>
          </p:cNvPr>
          <p:cNvSpPr/>
          <p:nvPr/>
        </p:nvSpPr>
        <p:spPr>
          <a:xfrm>
            <a:off x="6284774" y="1973095"/>
            <a:ext cx="2803469" cy="523220"/>
          </a:xfrm>
          <a:prstGeom prst="rect">
            <a:avLst/>
          </a:prstGeom>
          <a:noFill/>
          <a:effectLst>
            <a:outerShdw blurRad="50800" dist="50800" dir="5400000" algn="ctr" rotWithShape="0">
              <a:schemeClr val="bg1"/>
            </a:outerShdw>
          </a:effectLst>
        </p:spPr>
        <p:txBody>
          <a:bodyPr wrap="square">
            <a:spAutoFit/>
          </a:bodyPr>
          <a:lstStyle/>
          <a:p>
            <a:r>
              <a:rPr lang="pt-BR" sz="2800" dirty="0">
                <a:solidFill>
                  <a:srgbClr val="0070C0"/>
                </a:solidFill>
              </a:rPr>
              <a:t>Continuação</a:t>
            </a:r>
            <a:endParaRPr lang="pt-BR" sz="2800" dirty="0"/>
          </a:p>
        </p:txBody>
      </p:sp>
    </p:spTree>
    <p:extLst>
      <p:ext uri="{BB962C8B-B14F-4D97-AF65-F5344CB8AC3E}">
        <p14:creationId xmlns:p14="http://schemas.microsoft.com/office/powerpoint/2010/main" val="308386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ítulo 4"/>
          <p:cNvSpPr txBox="1">
            <a:spLocks/>
          </p:cNvSpPr>
          <p:nvPr/>
        </p:nvSpPr>
        <p:spPr>
          <a:xfrm>
            <a:off x="570470" y="1090864"/>
            <a:ext cx="9789013" cy="782541"/>
          </a:xfrm>
          <a:prstGeom prst="rect">
            <a:avLst/>
          </a:prstGeom>
          <a:solidFill>
            <a:schemeClr val="bg1"/>
          </a:solidFill>
          <a:effectLst>
            <a:outerShdw blurRad="50800" dist="38100" dir="5400000" algn="t" rotWithShape="0">
              <a:prstClr val="black">
                <a:alpha val="40000"/>
              </a:prstClr>
            </a:outerShdw>
          </a:effectLst>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300" dirty="0">
                <a:solidFill>
                  <a:schemeClr val="accent1">
                    <a:lumMod val="75000"/>
                  </a:schemeClr>
                </a:solidFill>
                <a:latin typeface="+mn-lt"/>
              </a:rPr>
              <a:t>RESOLUÇÃO Nº 10, DE 29 DE FEVEREIRO DE 2008</a:t>
            </a:r>
            <a:r>
              <a:rPr lang="pt-BR" dirty="0">
                <a:solidFill>
                  <a:schemeClr val="accent1">
                    <a:lumMod val="75000"/>
                  </a:schemeClr>
                </a:solidFill>
                <a:latin typeface="+mn-lt"/>
              </a:rPr>
              <a:t> - CEP</a:t>
            </a:r>
          </a:p>
        </p:txBody>
      </p:sp>
      <p:sp>
        <p:nvSpPr>
          <p:cNvPr id="5" name="CaixaDeTexto 4"/>
          <p:cNvSpPr txBox="1"/>
          <p:nvPr/>
        </p:nvSpPr>
        <p:spPr>
          <a:xfrm>
            <a:off x="570469" y="2257167"/>
            <a:ext cx="11509235" cy="3970318"/>
          </a:xfrm>
          <a:prstGeom prst="rect">
            <a:avLst/>
          </a:prstGeom>
          <a:solidFill>
            <a:schemeClr val="bg1"/>
          </a:solidFill>
          <a:ln>
            <a:solidFill>
              <a:schemeClr val="bg1"/>
            </a:solidFill>
          </a:ln>
        </p:spPr>
        <p:txBody>
          <a:bodyPr wrap="square" rtlCol="0">
            <a:spAutoFit/>
          </a:bodyPr>
          <a:lstStyle/>
          <a:p>
            <a:pPr algn="just"/>
            <a:r>
              <a:rPr lang="pt-BR" sz="3600" dirty="0">
                <a:solidFill>
                  <a:srgbClr val="0070C0"/>
                </a:solidFill>
              </a:rPr>
              <a:t>Art. 1º Ficam aprovadas, na forma desta Resolução, as normas de funcionamento e de rito processual, delimitando competências, atribuições, procedimentos e outras providências no âmbito das Comissões de Ética instituídas pelo Decreto nº 1.171, de 22 de junho de 1994, com as alterações estabelecidas pelo Decreto nº 6.029, de 1º de fevereiro de 2007.</a:t>
            </a:r>
          </a:p>
        </p:txBody>
      </p:sp>
    </p:spTree>
    <p:extLst>
      <p:ext uri="{BB962C8B-B14F-4D97-AF65-F5344CB8AC3E}">
        <p14:creationId xmlns:p14="http://schemas.microsoft.com/office/powerpoint/2010/main" val="284616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ângulo 1"/>
          <p:cNvSpPr/>
          <p:nvPr/>
        </p:nvSpPr>
        <p:spPr>
          <a:xfrm>
            <a:off x="658906" y="2637235"/>
            <a:ext cx="10802473" cy="206210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457200" indent="-457200" algn="just">
              <a:buFontTx/>
              <a:buChar char="-"/>
            </a:pPr>
            <a:r>
              <a:rPr lang="pt-BR" sz="3200" dirty="0">
                <a:solidFill>
                  <a:srgbClr val="0070C0"/>
                </a:solidFill>
              </a:rPr>
              <a:t>Elaboração de um código de conduta ética que contemple principais situações do órgão;</a:t>
            </a:r>
          </a:p>
          <a:p>
            <a:pPr marL="457200" indent="-457200" algn="just">
              <a:buFontTx/>
              <a:buChar char="-"/>
            </a:pPr>
            <a:r>
              <a:rPr lang="pt-BR" sz="3200" dirty="0">
                <a:solidFill>
                  <a:srgbClr val="0070C0"/>
                </a:solidFill>
              </a:rPr>
              <a:t>Criação de uma Comissão de Ética;</a:t>
            </a:r>
          </a:p>
          <a:p>
            <a:pPr marL="457200" indent="-457200" algn="just">
              <a:buFontTx/>
              <a:buChar char="-"/>
            </a:pPr>
            <a:r>
              <a:rPr lang="pt-BR" sz="3200" dirty="0">
                <a:solidFill>
                  <a:srgbClr val="0070C0"/>
                </a:solidFill>
              </a:rPr>
              <a:t>Divulgação do Código de Ética no site do órgão;</a:t>
            </a:r>
          </a:p>
        </p:txBody>
      </p:sp>
      <p:sp>
        <p:nvSpPr>
          <p:cNvPr id="7" name="Retângulo 6"/>
          <p:cNvSpPr/>
          <p:nvPr/>
        </p:nvSpPr>
        <p:spPr>
          <a:xfrm>
            <a:off x="658906" y="958334"/>
            <a:ext cx="11134165" cy="1200329"/>
          </a:xfrm>
          <a:prstGeom prst="rect">
            <a:avLst/>
          </a:prstGeom>
          <a:noFill/>
          <a:ln>
            <a:solidFill>
              <a:schemeClr val="bg2"/>
            </a:solidFill>
          </a:ln>
        </p:spPr>
        <p:txBody>
          <a:bodyPr wrap="square">
            <a:spAutoFit/>
          </a:bodyPr>
          <a:lstStyle/>
          <a:p>
            <a:r>
              <a:rPr lang="pt-BR" sz="3600" dirty="0">
                <a:solidFill>
                  <a:srgbClr val="0070C0"/>
                </a:solidFill>
              </a:rPr>
              <a:t>DICAS ESTRATÉGICAS PARA DISSEMINAR UMA CONDUTA ÉTICA NA ORGANIZAÇÃO!!!</a:t>
            </a:r>
            <a:endParaRPr lang="pt-BR" sz="3600" dirty="0"/>
          </a:p>
        </p:txBody>
      </p:sp>
    </p:spTree>
    <p:extLst>
      <p:ext uri="{BB962C8B-B14F-4D97-AF65-F5344CB8AC3E}">
        <p14:creationId xmlns:p14="http://schemas.microsoft.com/office/powerpoint/2010/main" val="118905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ângulo 1"/>
          <p:cNvSpPr/>
          <p:nvPr/>
        </p:nvSpPr>
        <p:spPr>
          <a:xfrm>
            <a:off x="694763" y="3173424"/>
            <a:ext cx="10802473"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457200" indent="-457200" algn="just">
              <a:buFontTx/>
              <a:buChar char="-"/>
            </a:pPr>
            <a:r>
              <a:rPr lang="pt-BR" sz="3200" dirty="0">
                <a:solidFill>
                  <a:srgbClr val="0070C0"/>
                </a:solidFill>
              </a:rPr>
              <a:t>Disponibilização de exemplar do código impresso em local de fácil acesso;</a:t>
            </a:r>
          </a:p>
          <a:p>
            <a:pPr marL="457200" indent="-457200" algn="just">
              <a:buFontTx/>
              <a:buChar char="-"/>
            </a:pPr>
            <a:r>
              <a:rPr lang="pt-BR" sz="3200" dirty="0">
                <a:solidFill>
                  <a:srgbClr val="0070C0"/>
                </a:solidFill>
              </a:rPr>
              <a:t>Realização de capacitações sobre o tema;</a:t>
            </a:r>
          </a:p>
          <a:p>
            <a:pPr marL="457200" indent="-457200" algn="just">
              <a:buFontTx/>
              <a:buChar char="-"/>
            </a:pPr>
            <a:r>
              <a:rPr lang="pt-BR" sz="3200" dirty="0">
                <a:solidFill>
                  <a:srgbClr val="0070C0"/>
                </a:solidFill>
              </a:rPr>
              <a:t>Implementação de campanhas de disseminação do conteúdo do código enfatizando condutas éticas esperadas.</a:t>
            </a:r>
            <a:endParaRPr lang="pt-BR" sz="3200" dirty="0"/>
          </a:p>
        </p:txBody>
      </p:sp>
      <p:sp>
        <p:nvSpPr>
          <p:cNvPr id="7" name="Retângulo 6"/>
          <p:cNvSpPr/>
          <p:nvPr/>
        </p:nvSpPr>
        <p:spPr>
          <a:xfrm>
            <a:off x="658906" y="958334"/>
            <a:ext cx="11134165" cy="12003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txBody>
          <a:bodyPr wrap="square">
            <a:spAutoFit/>
          </a:bodyPr>
          <a:lstStyle/>
          <a:p>
            <a:r>
              <a:rPr lang="pt-BR" sz="3600" dirty="0">
                <a:solidFill>
                  <a:srgbClr val="0070C0"/>
                </a:solidFill>
              </a:rPr>
              <a:t>DICAS ESTRATÉGICAS PARA DISSEMINAR UMA CONDUTA ÉTICA NA ORGANIZAÇÃO!!!</a:t>
            </a:r>
            <a:endParaRPr lang="pt-BR" sz="3600" dirty="0"/>
          </a:p>
        </p:txBody>
      </p:sp>
      <p:sp>
        <p:nvSpPr>
          <p:cNvPr id="3" name="Retângulo 2">
            <a:extLst>
              <a:ext uri="{FF2B5EF4-FFF2-40B4-BE49-F238E27FC236}">
                <a16:creationId xmlns:a16="http://schemas.microsoft.com/office/drawing/2014/main" id="{18BF1E37-E192-4654-9A73-FE0BAFD85A4A}"/>
              </a:ext>
            </a:extLst>
          </p:cNvPr>
          <p:cNvSpPr/>
          <p:nvPr/>
        </p:nvSpPr>
        <p:spPr>
          <a:xfrm>
            <a:off x="6902605" y="2219093"/>
            <a:ext cx="3311912" cy="523220"/>
          </a:xfrm>
          <a:prstGeom prst="rect">
            <a:avLst/>
          </a:prstGeom>
        </p:spPr>
        <p:txBody>
          <a:bodyPr wrap="square">
            <a:spAutoFit/>
          </a:bodyPr>
          <a:lstStyle/>
          <a:p>
            <a:r>
              <a:rPr lang="pt-BR" sz="2800" dirty="0">
                <a:solidFill>
                  <a:srgbClr val="0070C0"/>
                </a:solidFill>
              </a:rPr>
              <a:t>Continuação</a:t>
            </a:r>
            <a:endParaRPr lang="pt-BR" sz="2800" dirty="0"/>
          </a:p>
        </p:txBody>
      </p:sp>
    </p:spTree>
    <p:extLst>
      <p:ext uri="{BB962C8B-B14F-4D97-AF65-F5344CB8AC3E}">
        <p14:creationId xmlns:p14="http://schemas.microsoft.com/office/powerpoint/2010/main" val="2366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tângulo 1"/>
          <p:cNvSpPr/>
          <p:nvPr/>
        </p:nvSpPr>
        <p:spPr>
          <a:xfrm>
            <a:off x="694763" y="3173424"/>
            <a:ext cx="10802473"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457200" indent="-457200" algn="just">
              <a:buFontTx/>
              <a:buChar char="-"/>
            </a:pPr>
            <a:endParaRPr lang="pt-BR" sz="3200" dirty="0"/>
          </a:p>
        </p:txBody>
      </p:sp>
      <p:sp>
        <p:nvSpPr>
          <p:cNvPr id="7" name="Retângulo 6"/>
          <p:cNvSpPr/>
          <p:nvPr/>
        </p:nvSpPr>
        <p:spPr>
          <a:xfrm>
            <a:off x="658906" y="958334"/>
            <a:ext cx="11134165" cy="120032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p:spPr>
        <p:txBody>
          <a:bodyPr wrap="square">
            <a:spAutoFit/>
          </a:bodyPr>
          <a:lstStyle/>
          <a:p>
            <a:r>
              <a:rPr lang="pt-BR" sz="3600" dirty="0">
                <a:solidFill>
                  <a:srgbClr val="0070C0"/>
                </a:solidFill>
              </a:rPr>
              <a:t>DICAS ESTRATÉGICAS PARA DISSEMINAR UMA CONDUTA ÉTICA NA ORGANIZAÇÃO!!!</a:t>
            </a:r>
            <a:endParaRPr lang="pt-BR" sz="3600" dirty="0"/>
          </a:p>
        </p:txBody>
      </p:sp>
      <p:sp>
        <p:nvSpPr>
          <p:cNvPr id="3" name="Retângulo 2">
            <a:extLst>
              <a:ext uri="{FF2B5EF4-FFF2-40B4-BE49-F238E27FC236}">
                <a16:creationId xmlns:a16="http://schemas.microsoft.com/office/drawing/2014/main" id="{18BF1E37-E192-4654-9A73-FE0BAFD85A4A}"/>
              </a:ext>
            </a:extLst>
          </p:cNvPr>
          <p:cNvSpPr/>
          <p:nvPr/>
        </p:nvSpPr>
        <p:spPr>
          <a:xfrm>
            <a:off x="6902605" y="2219093"/>
            <a:ext cx="3311912" cy="523220"/>
          </a:xfrm>
          <a:prstGeom prst="rect">
            <a:avLst/>
          </a:prstGeom>
        </p:spPr>
        <p:txBody>
          <a:bodyPr wrap="square">
            <a:spAutoFit/>
          </a:bodyPr>
          <a:lstStyle/>
          <a:p>
            <a:r>
              <a:rPr lang="pt-BR" sz="2800" dirty="0">
                <a:solidFill>
                  <a:srgbClr val="0070C0"/>
                </a:solidFill>
              </a:rPr>
              <a:t>Continuação</a:t>
            </a:r>
            <a:endParaRPr lang="pt-BR" sz="2800" dirty="0"/>
          </a:p>
        </p:txBody>
      </p:sp>
    </p:spTree>
    <p:extLst>
      <p:ext uri="{BB962C8B-B14F-4D97-AF65-F5344CB8AC3E}">
        <p14:creationId xmlns:p14="http://schemas.microsoft.com/office/powerpoint/2010/main" val="161565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tângulo 6"/>
          <p:cNvSpPr/>
          <p:nvPr/>
        </p:nvSpPr>
        <p:spPr>
          <a:xfrm>
            <a:off x="443754" y="1146593"/>
            <a:ext cx="11524128" cy="646331"/>
          </a:xfrm>
          <a:prstGeom prst="rect">
            <a:avLst/>
          </a:prstGeom>
        </p:spPr>
        <p:txBody>
          <a:bodyPr wrap="square">
            <a:spAutoFit/>
          </a:bodyPr>
          <a:lstStyle/>
          <a:p>
            <a:r>
              <a:rPr lang="pt-BR" sz="3600" dirty="0">
                <a:solidFill>
                  <a:srgbClr val="0070C0"/>
                </a:solidFill>
              </a:rPr>
              <a:t>CAMPANHA DA CGU DE SENSIBILIZAÇÃO DE VALORES</a:t>
            </a:r>
            <a:endParaRPr lang="pt-BR" sz="3600"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984" y="2162365"/>
            <a:ext cx="9144000" cy="3667125"/>
          </a:xfrm>
          <a:prstGeom prst="rect">
            <a:avLst/>
          </a:prstGeom>
        </p:spPr>
      </p:pic>
    </p:spTree>
    <p:extLst>
      <p:ext uri="{BB962C8B-B14F-4D97-AF65-F5344CB8AC3E}">
        <p14:creationId xmlns:p14="http://schemas.microsoft.com/office/powerpoint/2010/main" val="323013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Retângulo 6"/>
          <p:cNvSpPr/>
          <p:nvPr/>
        </p:nvSpPr>
        <p:spPr>
          <a:xfrm>
            <a:off x="618565" y="1146593"/>
            <a:ext cx="11349317" cy="646331"/>
          </a:xfrm>
          <a:prstGeom prst="rect">
            <a:avLst/>
          </a:prstGeom>
        </p:spPr>
        <p:txBody>
          <a:bodyPr wrap="square">
            <a:spAutoFit/>
          </a:bodyPr>
          <a:lstStyle/>
          <a:p>
            <a:r>
              <a:rPr lang="pt-BR" sz="3600" dirty="0">
                <a:solidFill>
                  <a:srgbClr val="0070C0"/>
                </a:solidFill>
              </a:rPr>
              <a:t>CAMPANHA DA CGU DE SENSIBILIZAÇÃO DE VALORES</a:t>
            </a:r>
            <a:endParaRPr lang="pt-BR" sz="3600"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635" y="1909482"/>
            <a:ext cx="6293223" cy="4814047"/>
          </a:xfrm>
          <a:prstGeom prst="rect">
            <a:avLst/>
          </a:prstGeom>
        </p:spPr>
      </p:pic>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38" y="1909482"/>
            <a:ext cx="5050133" cy="4814047"/>
          </a:xfrm>
          <a:prstGeom prst="rect">
            <a:avLst/>
          </a:prstGeom>
        </p:spPr>
      </p:pic>
    </p:spTree>
    <p:extLst>
      <p:ext uri="{BB962C8B-B14F-4D97-AF65-F5344CB8AC3E}">
        <p14:creationId xmlns:p14="http://schemas.microsoft.com/office/powerpoint/2010/main" val="360458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 y="1667996"/>
            <a:ext cx="6279776" cy="4679016"/>
          </a:xfrm>
          <a:prstGeom prst="rect">
            <a:avLst/>
          </a:prstGeom>
        </p:spPr>
      </p:pic>
      <p:sp>
        <p:nvSpPr>
          <p:cNvPr id="5" name="Retângulo 4"/>
          <p:cNvSpPr/>
          <p:nvPr/>
        </p:nvSpPr>
        <p:spPr>
          <a:xfrm>
            <a:off x="2581836" y="882820"/>
            <a:ext cx="6952128" cy="584775"/>
          </a:xfrm>
          <a:prstGeom prst="rect">
            <a:avLst/>
          </a:prstGeom>
        </p:spPr>
        <p:txBody>
          <a:bodyPr wrap="square">
            <a:spAutoFit/>
          </a:bodyPr>
          <a:lstStyle/>
          <a:p>
            <a:r>
              <a:rPr lang="pt-BR" sz="3200" dirty="0">
                <a:solidFill>
                  <a:srgbClr val="0070C0"/>
                </a:solidFill>
              </a:rPr>
              <a:t>PORQUE A CGU DISTRIBUIU COPOS? </a:t>
            </a:r>
            <a:endParaRPr lang="pt-BR" sz="3200" dirty="0"/>
          </a:p>
        </p:txBody>
      </p:sp>
      <p:sp>
        <p:nvSpPr>
          <p:cNvPr id="6" name="Retângulo 5"/>
          <p:cNvSpPr/>
          <p:nvPr/>
        </p:nvSpPr>
        <p:spPr>
          <a:xfrm>
            <a:off x="5896536" y="4449672"/>
            <a:ext cx="5909982" cy="2554545"/>
          </a:xfrm>
          <a:prstGeom prst="rect">
            <a:avLst/>
          </a:prstGeom>
        </p:spPr>
        <p:txBody>
          <a:bodyPr wrap="square">
            <a:spAutoFit/>
          </a:bodyPr>
          <a:lstStyle/>
          <a:p>
            <a:pPr algn="just"/>
            <a:r>
              <a:rPr lang="pt-BR" sz="3200" dirty="0">
                <a:solidFill>
                  <a:schemeClr val="accent6">
                    <a:lumMod val="50000"/>
                  </a:schemeClr>
                </a:solidFill>
              </a:rPr>
              <a:t>No Brasil </a:t>
            </a:r>
            <a:r>
              <a:rPr lang="pt-BR" sz="3200" b="1" u="sng" dirty="0">
                <a:solidFill>
                  <a:schemeClr val="accent6">
                    <a:lumMod val="50000"/>
                  </a:schemeClr>
                </a:solidFill>
              </a:rPr>
              <a:t>720 milhões de copos descartáveis vão para o lixo </a:t>
            </a:r>
            <a:r>
              <a:rPr lang="pt-BR" sz="3200" dirty="0">
                <a:solidFill>
                  <a:schemeClr val="accent6">
                    <a:lumMod val="50000"/>
                  </a:schemeClr>
                </a:solidFill>
              </a:rPr>
              <a:t>todo dia. Uma razão </a:t>
            </a:r>
            <a:r>
              <a:rPr lang="pt-BR" sz="3200" b="0" i="0" dirty="0">
                <a:solidFill>
                  <a:schemeClr val="accent6">
                    <a:lumMod val="50000"/>
                  </a:schemeClr>
                </a:solidFill>
                <a:effectLst/>
                <a:latin typeface="Calibri" panose="020F0502020204030204" pitchFamily="34" charset="0"/>
              </a:rPr>
              <a:t>importante pra mudar o hábito de consumo desse produto.</a:t>
            </a:r>
            <a:endParaRPr lang="pt-BR" sz="3200" dirty="0">
              <a:solidFill>
                <a:schemeClr val="accent6">
                  <a:lumMod val="50000"/>
                </a:schemeClr>
              </a:solidFill>
            </a:endParaRPr>
          </a:p>
        </p:txBody>
      </p:sp>
      <p:sp useBgFill="1">
        <p:nvSpPr>
          <p:cNvPr id="7" name="Retângulo 6"/>
          <p:cNvSpPr/>
          <p:nvPr/>
        </p:nvSpPr>
        <p:spPr>
          <a:xfrm>
            <a:off x="5943600" y="1667996"/>
            <a:ext cx="5862918" cy="2554545"/>
          </a:xfrm>
          <a:prstGeom prst="rect">
            <a:avLst/>
          </a:prstGeom>
        </p:spPr>
        <p:txBody>
          <a:bodyPr wrap="square">
            <a:spAutoFit/>
          </a:bodyPr>
          <a:lstStyle/>
          <a:p>
            <a:pPr algn="just"/>
            <a:r>
              <a:rPr lang="pt-BR" sz="3200" dirty="0">
                <a:solidFill>
                  <a:schemeClr val="accent6">
                    <a:lumMod val="75000"/>
                  </a:schemeClr>
                </a:solidFill>
              </a:rPr>
              <a:t>A ação está alinhada ao </a:t>
            </a:r>
            <a:r>
              <a:rPr lang="pt-BR" sz="3200" i="1" dirty="0">
                <a:solidFill>
                  <a:schemeClr val="accent6">
                    <a:lumMod val="75000"/>
                  </a:schemeClr>
                </a:solidFill>
              </a:rPr>
              <a:t>Objetivo 12 da Agenda 2030 para o Desenvolvimento Sustentável</a:t>
            </a:r>
            <a:r>
              <a:rPr lang="pt-BR" sz="3200" dirty="0">
                <a:solidFill>
                  <a:schemeClr val="accent6">
                    <a:lumMod val="75000"/>
                  </a:schemeClr>
                </a:solidFill>
              </a:rPr>
              <a:t>: “</a:t>
            </a:r>
            <a:r>
              <a:rPr lang="pt-BR" sz="3200" i="1" dirty="0">
                <a:solidFill>
                  <a:schemeClr val="accent6">
                    <a:lumMod val="75000"/>
                  </a:schemeClr>
                </a:solidFill>
              </a:rPr>
              <a:t>assegurar padrões de produção e de consumo sustentáveis</a:t>
            </a:r>
            <a:r>
              <a:rPr lang="pt-BR" sz="3200" dirty="0">
                <a:solidFill>
                  <a:schemeClr val="accent6">
                    <a:lumMod val="75000"/>
                  </a:schemeClr>
                </a:solidFill>
              </a:rPr>
              <a:t>”.</a:t>
            </a:r>
          </a:p>
        </p:txBody>
      </p:sp>
    </p:spTree>
    <p:extLst>
      <p:ext uri="{BB962C8B-B14F-4D97-AF65-F5344CB8AC3E}">
        <p14:creationId xmlns:p14="http://schemas.microsoft.com/office/powerpoint/2010/main" val="73931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5419165" y="1430804"/>
            <a:ext cx="6772835" cy="4881534"/>
          </a:xfrm>
          <a:prstGeom prst="rect">
            <a:avLst/>
          </a:prstGeom>
        </p:spPr>
      </p:pic>
      <p:sp>
        <p:nvSpPr>
          <p:cNvPr id="5" name="Retângulo 4"/>
          <p:cNvSpPr/>
          <p:nvPr/>
        </p:nvSpPr>
        <p:spPr>
          <a:xfrm>
            <a:off x="2057401" y="846029"/>
            <a:ext cx="6952128" cy="584775"/>
          </a:xfrm>
          <a:prstGeom prst="rect">
            <a:avLst/>
          </a:prstGeom>
        </p:spPr>
        <p:txBody>
          <a:bodyPr wrap="square">
            <a:spAutoFit/>
          </a:bodyPr>
          <a:lstStyle/>
          <a:p>
            <a:r>
              <a:rPr lang="pt-BR" sz="3200" dirty="0">
                <a:solidFill>
                  <a:srgbClr val="0070C0"/>
                </a:solidFill>
              </a:rPr>
              <a:t>PORQUE A CGU DISTRIBUIU COPOS? </a:t>
            </a:r>
            <a:endParaRPr lang="pt-BR" sz="3200" dirty="0"/>
          </a:p>
        </p:txBody>
      </p:sp>
      <p:sp useBgFill="1">
        <p:nvSpPr>
          <p:cNvPr id="6" name="Retângulo 5"/>
          <p:cNvSpPr/>
          <p:nvPr/>
        </p:nvSpPr>
        <p:spPr>
          <a:xfrm>
            <a:off x="524436" y="1788023"/>
            <a:ext cx="5177118" cy="4524315"/>
          </a:xfrm>
          <a:prstGeom prst="rect">
            <a:avLst/>
          </a:prstGeom>
        </p:spPr>
        <p:txBody>
          <a:bodyPr wrap="square">
            <a:spAutoFit/>
          </a:bodyPr>
          <a:lstStyle/>
          <a:p>
            <a:pPr algn="just"/>
            <a:r>
              <a:rPr lang="pt-BR" sz="3200" dirty="0">
                <a:solidFill>
                  <a:schemeClr val="accent6">
                    <a:lumMod val="50000"/>
                  </a:schemeClr>
                </a:solidFill>
              </a:rPr>
              <a:t> </a:t>
            </a:r>
            <a:r>
              <a:rPr lang="pt-BR" sz="3200" dirty="0">
                <a:solidFill>
                  <a:srgbClr val="00B0F0"/>
                </a:solidFill>
              </a:rPr>
              <a:t>A poluição plástica dos oceanos é um perigo à saúde humana, uma vez que os resíduos plásticos entram na cadeia alimentar. Se as tendências atuais continuarem, em 2050 nossos oceanos terão mais plástico do que peixes.</a:t>
            </a:r>
          </a:p>
        </p:txBody>
      </p:sp>
    </p:spTree>
    <p:extLst>
      <p:ext uri="{BB962C8B-B14F-4D97-AF65-F5344CB8AC3E}">
        <p14:creationId xmlns:p14="http://schemas.microsoft.com/office/powerpoint/2010/main" val="8401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772482" y="3181902"/>
            <a:ext cx="10084034" cy="3509600"/>
          </a:xfrm>
          <a:prstGeom prst="rect">
            <a:avLst/>
          </a:prstGeom>
          <a:effectLst>
            <a:outerShdw blurRad="50800" dist="50800" dir="5400000" algn="ctr" rotWithShape="0">
              <a:schemeClr val="accent1">
                <a:lumMod val="20000"/>
                <a:lumOff val="80000"/>
              </a:schemeClr>
            </a:outerShdw>
          </a:effectLst>
        </p:spPr>
      </p:pic>
      <p:sp>
        <p:nvSpPr>
          <p:cNvPr id="5" name="Retângulo 4"/>
          <p:cNvSpPr/>
          <p:nvPr/>
        </p:nvSpPr>
        <p:spPr>
          <a:xfrm>
            <a:off x="2689413" y="1094948"/>
            <a:ext cx="6952128" cy="584775"/>
          </a:xfrm>
          <a:prstGeom prst="rect">
            <a:avLst/>
          </a:prstGeom>
        </p:spPr>
        <p:txBody>
          <a:bodyPr wrap="square">
            <a:spAutoFit/>
          </a:bodyPr>
          <a:lstStyle/>
          <a:p>
            <a:r>
              <a:rPr lang="pt-BR" sz="3200" dirty="0">
                <a:solidFill>
                  <a:srgbClr val="0070C0"/>
                </a:solidFill>
              </a:rPr>
              <a:t>PORQUE A CGU DISTRIBUIU COPOS? </a:t>
            </a:r>
            <a:endParaRPr lang="pt-BR" sz="3200" dirty="0"/>
          </a:p>
        </p:txBody>
      </p:sp>
      <p:sp>
        <p:nvSpPr>
          <p:cNvPr id="3" name="Retângulo 2">
            <a:extLst>
              <a:ext uri="{FF2B5EF4-FFF2-40B4-BE49-F238E27FC236}">
                <a16:creationId xmlns:a16="http://schemas.microsoft.com/office/drawing/2014/main" id="{1D7164FB-4D3A-4E0C-AE64-B6968F052BD5}"/>
              </a:ext>
            </a:extLst>
          </p:cNvPr>
          <p:cNvSpPr/>
          <p:nvPr/>
        </p:nvSpPr>
        <p:spPr>
          <a:xfrm>
            <a:off x="285750" y="1796907"/>
            <a:ext cx="11361420" cy="1384995"/>
          </a:xfrm>
          <a:prstGeom prst="rect">
            <a:avLst/>
          </a:prstGeom>
        </p:spPr>
        <p:txBody>
          <a:bodyPr wrap="square">
            <a:spAutoFit/>
          </a:bodyPr>
          <a:lstStyle/>
          <a:p>
            <a:r>
              <a:rPr lang="pt-BR" sz="2800" b="1" dirty="0">
                <a:solidFill>
                  <a:schemeClr val="accent1"/>
                </a:solidFill>
              </a:rPr>
              <a:t>Também para promover os VALORES da CGU</a:t>
            </a:r>
            <a:r>
              <a:rPr lang="pt-BR" sz="2800" b="1" dirty="0">
                <a:solidFill>
                  <a:schemeClr val="accent5"/>
                </a:solidFill>
              </a:rPr>
              <a:t>.</a:t>
            </a:r>
            <a:r>
              <a:rPr lang="pt-BR" sz="2800" b="1" dirty="0">
                <a:solidFill>
                  <a:srgbClr val="FFC000"/>
                </a:solidFill>
              </a:rPr>
              <a:t> </a:t>
            </a:r>
          </a:p>
          <a:p>
            <a:r>
              <a:rPr lang="pt-BR" sz="2800" b="1" i="1" dirty="0">
                <a:solidFill>
                  <a:srgbClr val="FFC000"/>
                </a:solidFill>
                <a:latin typeface="Arial Rounded MT Bold" panose="020F0704030504030204" pitchFamily="34" charset="0"/>
              </a:rPr>
              <a:t>ÉTICA – TRANSPARÊNCIA –  IMPARCIALIDADE – EXCELÊNCIA - FOCO NO CIDADÃO - IDONEIDADE</a:t>
            </a:r>
            <a:r>
              <a:rPr lang="pt-BR" i="1" dirty="0">
                <a:solidFill>
                  <a:srgbClr val="FFC000"/>
                </a:solidFill>
                <a:latin typeface="Arial Rounded MT Bold" panose="020F0704030504030204" pitchFamily="34" charset="0"/>
              </a:rPr>
              <a:t> </a:t>
            </a:r>
          </a:p>
        </p:txBody>
      </p:sp>
    </p:spTree>
    <p:extLst>
      <p:ext uri="{BB962C8B-B14F-4D97-AF65-F5344CB8AC3E}">
        <p14:creationId xmlns:p14="http://schemas.microsoft.com/office/powerpoint/2010/main" val="328111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chemeClr val="accent1">
                    <a:lumMod val="75000"/>
                  </a:schemeClr>
                </a:solidFill>
              </a:rPr>
              <a:t>MORAL x ÉTICA</a:t>
            </a:r>
            <a:endParaRPr lang="pt-BR" sz="4000" dirty="0">
              <a:latin typeface="+mn-lt"/>
            </a:endParaRPr>
          </a:p>
        </p:txBody>
      </p:sp>
      <p:sp>
        <p:nvSpPr>
          <p:cNvPr id="5" name="CaixaDeTexto 4"/>
          <p:cNvSpPr txBox="1"/>
          <p:nvPr/>
        </p:nvSpPr>
        <p:spPr>
          <a:xfrm>
            <a:off x="566781" y="1660551"/>
            <a:ext cx="11509235"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200" dirty="0">
                <a:solidFill>
                  <a:schemeClr val="accent1">
                    <a:lumMod val="75000"/>
                  </a:schemeClr>
                </a:solidFill>
              </a:rPr>
              <a:t>Moral é “</a:t>
            </a:r>
            <a:r>
              <a:rPr lang="pt-BR" sz="3200" i="1" dirty="0">
                <a:solidFill>
                  <a:schemeClr val="accent1">
                    <a:lumMod val="75000"/>
                  </a:schemeClr>
                </a:solidFill>
              </a:rPr>
              <a:t>o conjunto de regras de condutas assumidas pelos indivíduos de um grupo social, com a finalidade de organizar as relações interpessoais, segundo os valores do bem e do mal”. Ética é a parte da filosofia “que se ocupa com a reflexão sobre as noções e princípios que fundamentam a vida moral</a:t>
            </a:r>
            <a:r>
              <a:rPr lang="pt-BR" sz="3200" dirty="0">
                <a:solidFill>
                  <a:schemeClr val="accent1">
                    <a:lumMod val="75000"/>
                  </a:schemeClr>
                </a:solidFill>
              </a:rPr>
              <a:t>”.</a:t>
            </a:r>
          </a:p>
        </p:txBody>
      </p:sp>
      <p:sp>
        <p:nvSpPr>
          <p:cNvPr id="7" name="Retângulo 6">
            <a:extLst>
              <a:ext uri="{FF2B5EF4-FFF2-40B4-BE49-F238E27FC236}">
                <a16:creationId xmlns:a16="http://schemas.microsoft.com/office/drawing/2014/main" id="{5C724CE9-1B81-48B5-B091-C2BAD50F7068}"/>
              </a:ext>
            </a:extLst>
          </p:cNvPr>
          <p:cNvSpPr/>
          <p:nvPr/>
        </p:nvSpPr>
        <p:spPr>
          <a:xfrm>
            <a:off x="566781" y="4440086"/>
            <a:ext cx="11509235" cy="206210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a:spAutoFit/>
          </a:bodyPr>
          <a:lstStyle/>
          <a:p>
            <a:r>
              <a:rPr lang="pt-BR" sz="3200" dirty="0">
                <a:solidFill>
                  <a:schemeClr val="accent1">
                    <a:lumMod val="75000"/>
                  </a:schemeClr>
                </a:solidFill>
              </a:rPr>
              <a:t>A moral, ou conjunto de morais, é o objeto de estudo da ética. A ética promove reflexões acerca das nossas ações: Por que devemos adotar determinada postura enquanto os outros estão fazendo diferente?</a:t>
            </a:r>
            <a:endParaRPr lang="pt-BR" sz="3200" dirty="0"/>
          </a:p>
        </p:txBody>
      </p:sp>
    </p:spTree>
    <p:extLst>
      <p:ext uri="{BB962C8B-B14F-4D97-AF65-F5344CB8AC3E}">
        <p14:creationId xmlns:p14="http://schemas.microsoft.com/office/powerpoint/2010/main" val="282046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6FD485-0759-4015-8F70-BE3949A8D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78" y="1405055"/>
            <a:ext cx="6492245" cy="4880054"/>
          </a:xfrm>
          <a:prstGeom prst="rect">
            <a:avLst/>
          </a:prstGeom>
        </p:spPr>
      </p:pic>
      <p:sp>
        <p:nvSpPr>
          <p:cNvPr id="4" name="Retângulo 3">
            <a:extLst>
              <a:ext uri="{FF2B5EF4-FFF2-40B4-BE49-F238E27FC236}">
                <a16:creationId xmlns:a16="http://schemas.microsoft.com/office/drawing/2014/main" id="{B5056AE7-812A-4637-95B7-A8B743EBC2E7}"/>
              </a:ext>
            </a:extLst>
          </p:cNvPr>
          <p:cNvSpPr/>
          <p:nvPr/>
        </p:nvSpPr>
        <p:spPr>
          <a:xfrm>
            <a:off x="6779939" y="1405055"/>
            <a:ext cx="4248616" cy="4708981"/>
          </a:xfrm>
          <a:prstGeom prst="rect">
            <a:avLst/>
          </a:prstGeom>
        </p:spPr>
        <p:txBody>
          <a:bodyPr wrap="square">
            <a:spAutoFit/>
          </a:bodyPr>
          <a:lstStyle/>
          <a:p>
            <a:pPr algn="just"/>
            <a:r>
              <a:rPr lang="pt-BR" sz="3000" dirty="0">
                <a:solidFill>
                  <a:srgbClr val="2C2C29"/>
                </a:solidFill>
                <a:latin typeface="Tahoma" panose="020B0604030504040204" pitchFamily="34" charset="0"/>
              </a:rPr>
              <a:t>Escândalo dos CORREIOS - O então funcionário da estatal, Maurício Marinho, quando explicava a dois empresários como funcionaria um esquema de pagamentos de propina para fraudar licitações.</a:t>
            </a:r>
            <a:endParaRPr lang="pt-BR" sz="3000" dirty="0"/>
          </a:p>
        </p:txBody>
      </p:sp>
      <p:sp>
        <p:nvSpPr>
          <p:cNvPr id="5" name="Retângulo 4">
            <a:extLst>
              <a:ext uri="{FF2B5EF4-FFF2-40B4-BE49-F238E27FC236}">
                <a16:creationId xmlns:a16="http://schemas.microsoft.com/office/drawing/2014/main" id="{267F0AA5-5E48-45C9-B437-A2DD4E30FA25}"/>
              </a:ext>
            </a:extLst>
          </p:cNvPr>
          <p:cNvSpPr/>
          <p:nvPr/>
        </p:nvSpPr>
        <p:spPr>
          <a:xfrm>
            <a:off x="542534" y="6285108"/>
            <a:ext cx="4747582" cy="369332"/>
          </a:xfrm>
          <a:prstGeom prst="rect">
            <a:avLst/>
          </a:prstGeom>
        </p:spPr>
        <p:txBody>
          <a:bodyPr wrap="none">
            <a:spAutoFit/>
          </a:bodyPr>
          <a:lstStyle/>
          <a:p>
            <a:r>
              <a:rPr lang="pt-BR" dirty="0">
                <a:solidFill>
                  <a:srgbClr val="2C2C29"/>
                </a:solidFill>
                <a:latin typeface="Tahoma" panose="020B0604030504040204" pitchFamily="34" charset="0"/>
              </a:rPr>
              <a:t>Foto: Maurício Marinho – Revista Veja, 2005.</a:t>
            </a:r>
            <a:endParaRPr lang="pt-BR" dirty="0"/>
          </a:p>
        </p:txBody>
      </p:sp>
    </p:spTree>
    <p:extLst>
      <p:ext uri="{BB962C8B-B14F-4D97-AF65-F5344CB8AC3E}">
        <p14:creationId xmlns:p14="http://schemas.microsoft.com/office/powerpoint/2010/main" val="40943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BDD58F6-DFA8-41B0-8602-B287DF4ECA89}"/>
              </a:ext>
            </a:extLst>
          </p:cNvPr>
          <p:cNvPicPr>
            <a:picLocks noChangeAspect="1"/>
          </p:cNvPicPr>
          <p:nvPr/>
        </p:nvPicPr>
        <p:blipFill rotWithShape="1">
          <a:blip r:embed="rId2">
            <a:extLst>
              <a:ext uri="{28A0092B-C50C-407E-A947-70E740481C1C}">
                <a14:useLocalDpi xmlns:a14="http://schemas.microsoft.com/office/drawing/2010/main" val="0"/>
              </a:ext>
            </a:extLst>
          </a:blip>
          <a:srcRect t="24050" b="8785"/>
          <a:stretch/>
        </p:blipFill>
        <p:spPr>
          <a:xfrm>
            <a:off x="20" y="10"/>
            <a:ext cx="12191980" cy="6857990"/>
          </a:xfrm>
          <a:prstGeom prst="rect">
            <a:avLst/>
          </a:prstGeom>
        </p:spPr>
      </p:pic>
    </p:spTree>
    <p:extLst>
      <p:ext uri="{BB962C8B-B14F-4D97-AF65-F5344CB8AC3E}">
        <p14:creationId xmlns:p14="http://schemas.microsoft.com/office/powerpoint/2010/main" val="2507728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F3CEB0C-6C9F-4A7B-824F-837E84826362}"/>
              </a:ext>
            </a:extLst>
          </p:cNvPr>
          <p:cNvSpPr/>
          <p:nvPr/>
        </p:nvSpPr>
        <p:spPr>
          <a:xfrm>
            <a:off x="1025913" y="1223721"/>
            <a:ext cx="9210907" cy="5016758"/>
          </a:xfrm>
          <a:prstGeom prst="rect">
            <a:avLst/>
          </a:prstGeom>
        </p:spPr>
        <p:txBody>
          <a:bodyPr wrap="square">
            <a:spAutoFit/>
          </a:bodyPr>
          <a:lstStyle/>
          <a:p>
            <a:pPr algn="just"/>
            <a:r>
              <a:rPr lang="pt-BR" sz="4000" dirty="0">
                <a:solidFill>
                  <a:srgbClr val="0070C0"/>
                </a:solidFill>
                <a:latin typeface="Raleway"/>
              </a:rPr>
              <a:t>O</a:t>
            </a:r>
            <a:r>
              <a:rPr lang="pt-BR" sz="2800" dirty="0">
                <a:solidFill>
                  <a:srgbClr val="282828"/>
                </a:solidFill>
                <a:latin typeface="Raleway"/>
              </a:rPr>
              <a:t> combate à impunidade no Poder Executivo Federal, uma das diretrizes da Controladoria-Geral da União (CGU), resultou, em 2018, na punição de </a:t>
            </a:r>
            <a:r>
              <a:rPr lang="pt-BR" sz="2800" dirty="0">
                <a:solidFill>
                  <a:srgbClr val="282828"/>
                </a:solidFill>
                <a:highlight>
                  <a:srgbClr val="FFFF00"/>
                </a:highlight>
                <a:latin typeface="Raleway"/>
              </a:rPr>
              <a:t>643 agentes </a:t>
            </a:r>
            <a:r>
              <a:rPr lang="pt-BR" sz="2800" dirty="0">
                <a:solidFill>
                  <a:srgbClr val="282828"/>
                </a:solidFill>
                <a:latin typeface="Raleway"/>
              </a:rPr>
              <a:t>públicos por atividades contrárias à Lei nº 8.112/1990 (Regime Jurídico dos Servidores). Foram 516 demissões de funcionários efetivos; 89 cassações de aposentadorias; e 38 destituições de ocupantes de cargos em comissão. Os dados fazem parte de relatório divulgado, nesta segunda-feira (28), pela Controladoria-Geral da União (CGU), que reúne detalhes sobre as penalidades expulsivas</a:t>
            </a:r>
            <a:endParaRPr lang="pt-BR" sz="2800" dirty="0"/>
          </a:p>
        </p:txBody>
      </p:sp>
    </p:spTree>
    <p:extLst>
      <p:ext uri="{BB962C8B-B14F-4D97-AF65-F5344CB8AC3E}">
        <p14:creationId xmlns:p14="http://schemas.microsoft.com/office/powerpoint/2010/main" val="496995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AA6F883-F25A-4B9D-BE30-6FB552D9802D}"/>
              </a:ext>
            </a:extLst>
          </p:cNvPr>
          <p:cNvSpPr/>
          <p:nvPr/>
        </p:nvSpPr>
        <p:spPr>
          <a:xfrm>
            <a:off x="747131" y="1128044"/>
            <a:ext cx="9868830" cy="5570756"/>
          </a:xfrm>
          <a:prstGeom prst="rect">
            <a:avLst/>
          </a:prstGeom>
        </p:spPr>
        <p:txBody>
          <a:bodyPr wrap="square">
            <a:spAutoFit/>
          </a:bodyPr>
          <a:lstStyle/>
          <a:p>
            <a:pPr algn="just"/>
            <a:r>
              <a:rPr lang="pt-BR" sz="3600" dirty="0">
                <a:solidFill>
                  <a:srgbClr val="282828"/>
                </a:solidFill>
                <a:latin typeface="Raleway"/>
              </a:rPr>
              <a:t>O</a:t>
            </a:r>
            <a:r>
              <a:rPr lang="pt-BR" sz="3200" dirty="0">
                <a:solidFill>
                  <a:srgbClr val="282828"/>
                </a:solidFill>
                <a:latin typeface="Raleway"/>
              </a:rPr>
              <a:t> principal motivo das expulsões foi a prática de atos relacionados à corrupção, com 423 penalidades aplicadas, ou 65,8% do total. Já o abandono de cargo, inassiduidade ou </a:t>
            </a:r>
            <a:r>
              <a:rPr lang="pt-BR" sz="3200" dirty="0">
                <a:solidFill>
                  <a:srgbClr val="282828"/>
                </a:solidFill>
                <a:highlight>
                  <a:srgbClr val="FFFF00"/>
                </a:highlight>
                <a:latin typeface="Raleway"/>
              </a:rPr>
              <a:t>acumulação ilícita de cargos </a:t>
            </a:r>
            <a:r>
              <a:rPr lang="pt-BR" sz="3200" dirty="0">
                <a:solidFill>
                  <a:srgbClr val="282828"/>
                </a:solidFill>
                <a:latin typeface="Raleway"/>
              </a:rPr>
              <a:t>são fundamentos que vêm em seguida, com 161 casos (25%). As outras razões que mais afastaram servidores são proceder de forma desidiosa/negligência (21) e a </a:t>
            </a:r>
            <a:r>
              <a:rPr lang="pt-BR" sz="3200" dirty="0">
                <a:solidFill>
                  <a:srgbClr val="282828"/>
                </a:solidFill>
                <a:highlight>
                  <a:srgbClr val="FFFF00"/>
                </a:highlight>
                <a:latin typeface="Raleway"/>
              </a:rPr>
              <a:t>participação em gerência ou administração de sociedade privada </a:t>
            </a:r>
            <a:r>
              <a:rPr lang="pt-BR" sz="3200" dirty="0">
                <a:solidFill>
                  <a:srgbClr val="282828"/>
                </a:solidFill>
                <a:latin typeface="Raleway"/>
              </a:rPr>
              <a:t>(6). Casos enquadrados como “Outros”, totalizaram 32 punições.</a:t>
            </a:r>
            <a:endParaRPr lang="pt-BR" sz="3200" dirty="0"/>
          </a:p>
        </p:txBody>
      </p:sp>
    </p:spTree>
    <p:extLst>
      <p:ext uri="{BB962C8B-B14F-4D97-AF65-F5344CB8AC3E}">
        <p14:creationId xmlns:p14="http://schemas.microsoft.com/office/powerpoint/2010/main" val="2850255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C1FECC7-51E2-4DCF-BFBA-F57EF6877999}"/>
              </a:ext>
            </a:extLst>
          </p:cNvPr>
          <p:cNvSpPr/>
          <p:nvPr/>
        </p:nvSpPr>
        <p:spPr>
          <a:xfrm>
            <a:off x="1048214" y="2004933"/>
            <a:ext cx="9489688" cy="3539430"/>
          </a:xfrm>
          <a:prstGeom prst="rect">
            <a:avLst/>
          </a:prstGeom>
        </p:spPr>
        <p:txBody>
          <a:bodyPr wrap="square">
            <a:spAutoFit/>
          </a:bodyPr>
          <a:lstStyle/>
          <a:p>
            <a:pPr algn="just"/>
            <a:r>
              <a:rPr lang="pt-BR" sz="3200" dirty="0">
                <a:solidFill>
                  <a:srgbClr val="282828"/>
                </a:solidFill>
                <a:latin typeface="Raleway"/>
              </a:rPr>
              <a:t>Entre os atos relacionados à corrupção estão: </a:t>
            </a:r>
            <a:r>
              <a:rPr lang="pt-BR" sz="3200" u="sng" dirty="0">
                <a:solidFill>
                  <a:srgbClr val="282828"/>
                </a:solidFill>
                <a:latin typeface="Raleway"/>
              </a:rPr>
              <a:t>valimento do cargo para lograr proveito pessoal</a:t>
            </a:r>
            <a:r>
              <a:rPr lang="pt-BR" sz="3200" dirty="0">
                <a:solidFill>
                  <a:srgbClr val="282828"/>
                </a:solidFill>
                <a:latin typeface="Raleway"/>
              </a:rPr>
              <a:t>; </a:t>
            </a:r>
            <a:r>
              <a:rPr lang="pt-BR" sz="3200" u="sng" dirty="0">
                <a:solidFill>
                  <a:srgbClr val="282828"/>
                </a:solidFill>
                <a:latin typeface="Raleway"/>
              </a:rPr>
              <a:t>recebimento de propina ou vantagens indevidas</a:t>
            </a:r>
            <a:r>
              <a:rPr lang="pt-BR" sz="3200" dirty="0">
                <a:solidFill>
                  <a:srgbClr val="282828"/>
                </a:solidFill>
                <a:latin typeface="Raleway"/>
              </a:rPr>
              <a:t>; utilização de recursos materiais da repartição em serviços ou atividades particulares; improbidade administrativa; lesão aos cofres públicos e dilapidação do patrimônio nacional.</a:t>
            </a:r>
            <a:endParaRPr lang="pt-BR" sz="3200" dirty="0"/>
          </a:p>
        </p:txBody>
      </p:sp>
    </p:spTree>
    <p:extLst>
      <p:ext uri="{BB962C8B-B14F-4D97-AF65-F5344CB8AC3E}">
        <p14:creationId xmlns:p14="http://schemas.microsoft.com/office/powerpoint/2010/main" val="1251639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189A1CD-4482-40CA-9B83-33D29A503826}"/>
              </a:ext>
            </a:extLst>
          </p:cNvPr>
          <p:cNvSpPr txBox="1"/>
          <p:nvPr/>
        </p:nvSpPr>
        <p:spPr>
          <a:xfrm>
            <a:off x="2971799" y="3068053"/>
            <a:ext cx="6773780" cy="523220"/>
          </a:xfrm>
          <a:prstGeom prst="rect">
            <a:avLst/>
          </a:prstGeom>
          <a:noFill/>
        </p:spPr>
        <p:txBody>
          <a:bodyPr wrap="square" rtlCol="0">
            <a:spAutoFit/>
          </a:bodyPr>
          <a:lstStyle/>
          <a:p>
            <a:r>
              <a:rPr lang="pt-BR" sz="2800" dirty="0">
                <a:solidFill>
                  <a:srgbClr val="0070C0"/>
                </a:solidFill>
                <a:latin typeface="Berlin Sans FB" panose="020E0602020502020306" pitchFamily="34" charset="0"/>
              </a:rPr>
              <a:t>Exibição de vídeo</a:t>
            </a:r>
            <a:endParaRPr lang="pt-BR" sz="2800" dirty="0">
              <a:solidFill>
                <a:srgbClr val="0070C0"/>
              </a:solidFill>
            </a:endParaRPr>
          </a:p>
        </p:txBody>
      </p:sp>
    </p:spTree>
    <p:extLst>
      <p:ext uri="{BB962C8B-B14F-4D97-AF65-F5344CB8AC3E}">
        <p14:creationId xmlns:p14="http://schemas.microsoft.com/office/powerpoint/2010/main" val="749182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2A4DFB3-50C4-4188-AD92-3817A6CAC2F2}"/>
              </a:ext>
            </a:extLst>
          </p:cNvPr>
          <p:cNvSpPr txBox="1"/>
          <p:nvPr/>
        </p:nvSpPr>
        <p:spPr>
          <a:xfrm>
            <a:off x="3056021" y="1648325"/>
            <a:ext cx="3416966" cy="584775"/>
          </a:xfrm>
          <a:prstGeom prst="rect">
            <a:avLst/>
          </a:prstGeom>
          <a:noFill/>
        </p:spPr>
        <p:txBody>
          <a:bodyPr wrap="square" rtlCol="0">
            <a:spAutoFit/>
          </a:bodyPr>
          <a:lstStyle/>
          <a:p>
            <a:r>
              <a:rPr lang="pt-BR" sz="3200" dirty="0">
                <a:solidFill>
                  <a:srgbClr val="0070C0"/>
                </a:solidFill>
              </a:rPr>
              <a:t>Obrigado!!!!!!!!</a:t>
            </a:r>
          </a:p>
        </p:txBody>
      </p:sp>
      <p:sp>
        <p:nvSpPr>
          <p:cNvPr id="5" name="CaixaDeTexto 4">
            <a:extLst>
              <a:ext uri="{FF2B5EF4-FFF2-40B4-BE49-F238E27FC236}">
                <a16:creationId xmlns:a16="http://schemas.microsoft.com/office/drawing/2014/main" id="{E189A1CD-4482-40CA-9B83-33D29A503826}"/>
              </a:ext>
            </a:extLst>
          </p:cNvPr>
          <p:cNvSpPr txBox="1"/>
          <p:nvPr/>
        </p:nvSpPr>
        <p:spPr>
          <a:xfrm>
            <a:off x="2971799" y="3068053"/>
            <a:ext cx="6773780" cy="1815882"/>
          </a:xfrm>
          <a:prstGeom prst="rect">
            <a:avLst/>
          </a:prstGeom>
          <a:noFill/>
        </p:spPr>
        <p:txBody>
          <a:bodyPr wrap="square" rtlCol="0">
            <a:spAutoFit/>
          </a:bodyPr>
          <a:lstStyle/>
          <a:p>
            <a:r>
              <a:rPr lang="pt-BR" sz="2800" dirty="0">
                <a:solidFill>
                  <a:srgbClr val="0070C0"/>
                </a:solidFill>
                <a:latin typeface="Berlin Sans FB" panose="020E0602020502020306" pitchFamily="34" charset="0"/>
              </a:rPr>
              <a:t>ANTONIO EDILBERTO ARAUJO BARRETO</a:t>
            </a:r>
          </a:p>
          <a:p>
            <a:r>
              <a:rPr lang="pt-BR" sz="2800" dirty="0">
                <a:solidFill>
                  <a:srgbClr val="0070C0"/>
                </a:solidFill>
              </a:rPr>
              <a:t>CGU/CE – NAOP</a:t>
            </a:r>
          </a:p>
          <a:p>
            <a:r>
              <a:rPr lang="pt-BR" sz="2800" dirty="0" err="1">
                <a:solidFill>
                  <a:srgbClr val="0070C0"/>
                </a:solidFill>
              </a:rPr>
              <a:t>Email</a:t>
            </a:r>
            <a:r>
              <a:rPr lang="pt-BR" sz="2800" dirty="0">
                <a:solidFill>
                  <a:srgbClr val="0070C0"/>
                </a:solidFill>
              </a:rPr>
              <a:t>: </a:t>
            </a:r>
            <a:r>
              <a:rPr lang="pt-BR" sz="2800" dirty="0">
                <a:solidFill>
                  <a:srgbClr val="0070C0"/>
                </a:solidFill>
                <a:hlinkClick r:id="rId2"/>
              </a:rPr>
              <a:t>antonio.barreto@cgu.gov.br</a:t>
            </a:r>
            <a:endParaRPr lang="pt-BR" sz="2800" dirty="0">
              <a:solidFill>
                <a:srgbClr val="0070C0"/>
              </a:solidFill>
            </a:endParaRPr>
          </a:p>
          <a:p>
            <a:r>
              <a:rPr lang="pt-BR" sz="2800" dirty="0">
                <a:solidFill>
                  <a:srgbClr val="0070C0"/>
                </a:solidFill>
              </a:rPr>
              <a:t>Telefone: (85) 3878-3800</a:t>
            </a:r>
          </a:p>
        </p:txBody>
      </p:sp>
    </p:spTree>
    <p:extLst>
      <p:ext uri="{BB962C8B-B14F-4D97-AF65-F5344CB8AC3E}">
        <p14:creationId xmlns:p14="http://schemas.microsoft.com/office/powerpoint/2010/main" val="191631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66782" y="889160"/>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chemeClr val="accent1">
                    <a:lumMod val="75000"/>
                  </a:schemeClr>
                </a:solidFill>
              </a:rPr>
              <a:t>O QUE É ÉTICA?</a:t>
            </a:r>
            <a:endParaRPr lang="pt-BR" sz="4000" dirty="0">
              <a:latin typeface="+mn-lt"/>
            </a:endParaRPr>
          </a:p>
        </p:txBody>
      </p:sp>
      <p:sp>
        <p:nvSpPr>
          <p:cNvPr id="5" name="CaixaDeTexto 4"/>
          <p:cNvSpPr txBox="1"/>
          <p:nvPr/>
        </p:nvSpPr>
        <p:spPr>
          <a:xfrm>
            <a:off x="566782" y="1828801"/>
            <a:ext cx="11509235" cy="418576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3800" dirty="0">
                <a:solidFill>
                  <a:schemeClr val="accent1">
                    <a:lumMod val="75000"/>
                  </a:schemeClr>
                </a:solidFill>
              </a:rPr>
              <a:t>Campo do conhecimento que trata da definição e avaliação do </a:t>
            </a:r>
            <a:r>
              <a:rPr lang="pt-BR" sz="3800" b="1" dirty="0">
                <a:solidFill>
                  <a:schemeClr val="accent1">
                    <a:lumMod val="75000"/>
                  </a:schemeClr>
                </a:solidFill>
              </a:rPr>
              <a:t>comportamento de pessoas e organizações</a:t>
            </a:r>
            <a:r>
              <a:rPr lang="pt-BR" sz="3800" dirty="0">
                <a:solidFill>
                  <a:schemeClr val="accent1">
                    <a:lumMod val="75000"/>
                  </a:schemeClr>
                </a:solidFill>
              </a:rPr>
              <a:t>. Lida com o que pode ser diferente do que é, da aprovação ou reprovação do comportamento observado em relação ao comportamento ideal. </a:t>
            </a:r>
            <a:r>
              <a:rPr lang="pt-BR" sz="3800" u="sng" dirty="0">
                <a:solidFill>
                  <a:schemeClr val="accent1">
                    <a:lumMod val="75000"/>
                  </a:schemeClr>
                </a:solidFill>
              </a:rPr>
              <a:t>O comportamento ideal é definido por meio de um código de conduta, ou código de ética, implícito ou explícito</a:t>
            </a:r>
            <a:r>
              <a:rPr lang="pt-BR" sz="3800" dirty="0">
                <a:solidFill>
                  <a:schemeClr val="accent1">
                    <a:lumMod val="75000"/>
                  </a:schemeClr>
                </a:solidFill>
              </a:rPr>
              <a:t>. </a:t>
            </a:r>
          </a:p>
        </p:txBody>
      </p:sp>
    </p:spTree>
    <p:extLst>
      <p:ext uri="{BB962C8B-B14F-4D97-AF65-F5344CB8AC3E}">
        <p14:creationId xmlns:p14="http://schemas.microsoft.com/office/powerpoint/2010/main" val="325384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70" y="1090865"/>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4000" dirty="0">
              <a:latin typeface="+mn-lt"/>
            </a:endParaRPr>
          </a:p>
        </p:txBody>
      </p:sp>
      <p:sp>
        <p:nvSpPr>
          <p:cNvPr id="5" name="CaixaDeTexto 4"/>
          <p:cNvSpPr txBox="1"/>
          <p:nvPr/>
        </p:nvSpPr>
        <p:spPr>
          <a:xfrm>
            <a:off x="566782" y="1828801"/>
            <a:ext cx="11509235" cy="37856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just"/>
            <a:r>
              <a:rPr lang="pt-BR" sz="4000" dirty="0">
                <a:solidFill>
                  <a:schemeClr val="accent1">
                    <a:lumMod val="75000"/>
                  </a:schemeClr>
                </a:solidFill>
              </a:rPr>
              <a:t>A palavra ética, do grego </a:t>
            </a:r>
            <a:r>
              <a:rPr lang="pt-BR" sz="4000" i="1" dirty="0" err="1"/>
              <a:t>ethos</a:t>
            </a:r>
            <a:r>
              <a:rPr lang="pt-BR" sz="4000" i="1" dirty="0"/>
              <a:t>, significa “morada”, “habitat”, “refúgio”</a:t>
            </a:r>
            <a:r>
              <a:rPr lang="pt-BR" sz="4000" dirty="0">
                <a:solidFill>
                  <a:schemeClr val="accent1">
                    <a:lumMod val="75000"/>
                  </a:schemeClr>
                </a:solidFill>
              </a:rPr>
              <a:t>, ou seja, o lugar aonde as pessoas habitam. Tem a mesma base etimológica da palavra moral, do latim “</a:t>
            </a:r>
            <a:r>
              <a:rPr lang="pt-BR" sz="4000" dirty="0" err="1">
                <a:solidFill>
                  <a:schemeClr val="accent1">
                    <a:lumMod val="75000"/>
                  </a:schemeClr>
                </a:solidFill>
              </a:rPr>
              <a:t>morales</a:t>
            </a:r>
            <a:r>
              <a:rPr lang="pt-BR" sz="4000" dirty="0">
                <a:solidFill>
                  <a:schemeClr val="accent1">
                    <a:lumMod val="75000"/>
                  </a:schemeClr>
                </a:solidFill>
              </a:rPr>
              <a:t>". Os dois vocábulos significam </a:t>
            </a:r>
            <a:r>
              <a:rPr lang="pt-BR" sz="4000" b="1" dirty="0">
                <a:solidFill>
                  <a:schemeClr val="accent1">
                    <a:lumMod val="75000"/>
                  </a:schemeClr>
                </a:solidFill>
              </a:rPr>
              <a:t>hábitos e costumes</a:t>
            </a:r>
            <a:r>
              <a:rPr lang="pt-BR" sz="4000" dirty="0">
                <a:solidFill>
                  <a:schemeClr val="accent1">
                    <a:lumMod val="75000"/>
                  </a:schemeClr>
                </a:solidFill>
              </a:rPr>
              <a:t>, no sentido de normas de comportamento que se tornaram habituais. </a:t>
            </a:r>
          </a:p>
        </p:txBody>
      </p:sp>
    </p:spTree>
    <p:extLst>
      <p:ext uri="{BB962C8B-B14F-4D97-AF65-F5344CB8AC3E}">
        <p14:creationId xmlns:p14="http://schemas.microsoft.com/office/powerpoint/2010/main" val="18351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70" y="1090865"/>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4000" dirty="0">
              <a:latin typeface="+mn-lt"/>
            </a:endParaRPr>
          </a:p>
        </p:txBody>
      </p:sp>
      <p:sp>
        <p:nvSpPr>
          <p:cNvPr id="5" name="CaixaDeTexto 4"/>
          <p:cNvSpPr txBox="1"/>
          <p:nvPr/>
        </p:nvSpPr>
        <p:spPr>
          <a:xfrm>
            <a:off x="570470" y="736922"/>
            <a:ext cx="9757317" cy="707886"/>
          </a:xfrm>
          <a:prstGeom prst="rect">
            <a:avLst/>
          </a:prstGeom>
          <a:noFill/>
        </p:spPr>
        <p:txBody>
          <a:bodyPr wrap="square" rtlCol="0">
            <a:spAutoFit/>
          </a:bodyPr>
          <a:lstStyle/>
          <a:p>
            <a:pPr algn="ctr"/>
            <a:r>
              <a:rPr lang="pt-BR" sz="4000" dirty="0">
                <a:solidFill>
                  <a:schemeClr val="accent1">
                    <a:lumMod val="75000"/>
                  </a:schemeClr>
                </a:solidFill>
              </a:rPr>
              <a:t> </a:t>
            </a:r>
            <a:r>
              <a:rPr lang="pt-BR" sz="3600" dirty="0">
                <a:solidFill>
                  <a:schemeClr val="accent1">
                    <a:lumMod val="75000"/>
                  </a:schemeClr>
                </a:solidFill>
              </a:rPr>
              <a:t>Síntese</a:t>
            </a:r>
            <a:endParaRPr lang="pt-BR" sz="4000" dirty="0">
              <a:solidFill>
                <a:schemeClr val="accent1">
                  <a:lumMod val="75000"/>
                </a:schemeClr>
              </a:solidFill>
            </a:endParaRPr>
          </a:p>
        </p:txBody>
      </p:sp>
      <p:graphicFrame>
        <p:nvGraphicFramePr>
          <p:cNvPr id="3" name="Tabela 2">
            <a:extLst>
              <a:ext uri="{FF2B5EF4-FFF2-40B4-BE49-F238E27FC236}">
                <a16:creationId xmlns:a16="http://schemas.microsoft.com/office/drawing/2014/main" id="{D667FBC0-94CB-4914-98C5-8F045F1C3752}"/>
              </a:ext>
            </a:extLst>
          </p:cNvPr>
          <p:cNvGraphicFramePr>
            <a:graphicFrameLocks noGrp="1"/>
          </p:cNvGraphicFramePr>
          <p:nvPr>
            <p:extLst>
              <p:ext uri="{D42A27DB-BD31-4B8C-83A1-F6EECF244321}">
                <p14:modId xmlns:p14="http://schemas.microsoft.com/office/powerpoint/2010/main" val="1751241357"/>
              </p:ext>
            </p:extLst>
          </p:nvPr>
        </p:nvGraphicFramePr>
        <p:xfrm>
          <a:off x="401444" y="1459833"/>
          <a:ext cx="10604810" cy="5212080"/>
        </p:xfrm>
        <a:graphic>
          <a:graphicData uri="http://schemas.openxmlformats.org/drawingml/2006/table">
            <a:tbl>
              <a:tblPr firstRow="1" bandRow="1">
                <a:tableStyleId>{5C22544A-7EE6-4342-B048-85BDC9FD1C3A}</a:tableStyleId>
              </a:tblPr>
              <a:tblGrid>
                <a:gridCol w="1639230">
                  <a:extLst>
                    <a:ext uri="{9D8B030D-6E8A-4147-A177-3AD203B41FA5}">
                      <a16:colId xmlns:a16="http://schemas.microsoft.com/office/drawing/2014/main" val="2851714324"/>
                    </a:ext>
                  </a:extLst>
                </a:gridCol>
                <a:gridCol w="5423795">
                  <a:extLst>
                    <a:ext uri="{9D8B030D-6E8A-4147-A177-3AD203B41FA5}">
                      <a16:colId xmlns:a16="http://schemas.microsoft.com/office/drawing/2014/main" val="2010908301"/>
                    </a:ext>
                  </a:extLst>
                </a:gridCol>
                <a:gridCol w="3541785">
                  <a:extLst>
                    <a:ext uri="{9D8B030D-6E8A-4147-A177-3AD203B41FA5}">
                      <a16:colId xmlns:a16="http://schemas.microsoft.com/office/drawing/2014/main" val="2863821684"/>
                    </a:ext>
                  </a:extLst>
                </a:gridCol>
              </a:tblGrid>
              <a:tr h="379239">
                <a:tc>
                  <a:txBody>
                    <a:bodyPr/>
                    <a:lstStyle/>
                    <a:p>
                      <a:endParaRPr lang="pt-BR" dirty="0"/>
                    </a:p>
                  </a:txBody>
                  <a:tcPr/>
                </a:tc>
                <a:tc>
                  <a:txBody>
                    <a:bodyPr/>
                    <a:lstStyle/>
                    <a:p>
                      <a:pPr algn="ctr"/>
                      <a:r>
                        <a:rPr lang="pt-BR" sz="2400" dirty="0">
                          <a:solidFill>
                            <a:schemeClr val="tx1"/>
                          </a:solidFill>
                        </a:rPr>
                        <a:t>Ética</a:t>
                      </a:r>
                    </a:p>
                  </a:txBody>
                  <a:tcPr/>
                </a:tc>
                <a:tc>
                  <a:txBody>
                    <a:bodyPr/>
                    <a:lstStyle/>
                    <a:p>
                      <a:pPr algn="ctr"/>
                      <a:r>
                        <a:rPr lang="pt-BR" sz="2400" dirty="0">
                          <a:solidFill>
                            <a:schemeClr val="tx1"/>
                          </a:solidFill>
                        </a:rPr>
                        <a:t>Moral</a:t>
                      </a:r>
                    </a:p>
                  </a:txBody>
                  <a:tcPr/>
                </a:tc>
                <a:extLst>
                  <a:ext uri="{0D108BD9-81ED-4DB2-BD59-A6C34878D82A}">
                    <a16:rowId xmlns:a16="http://schemas.microsoft.com/office/drawing/2014/main" val="4150874920"/>
                  </a:ext>
                </a:extLst>
              </a:tr>
              <a:tr h="1215644">
                <a:tc>
                  <a:txBody>
                    <a:bodyPr/>
                    <a:lstStyle/>
                    <a:p>
                      <a:r>
                        <a:rPr lang="pt-BR" sz="2400" b="1" dirty="0"/>
                        <a:t>Definição</a:t>
                      </a:r>
                    </a:p>
                  </a:txBody>
                  <a:tcPr/>
                </a:tc>
                <a:tc>
                  <a:txBody>
                    <a:bodyPr/>
                    <a:lstStyle/>
                    <a:p>
                      <a:pPr algn="just"/>
                      <a:r>
                        <a:rPr lang="pt-BR" sz="2400" dirty="0"/>
                        <a:t>A ética é o estudo e a reflexão sobre a moral, das regras de conduta aplicadas a alguma organização ou sociedade.</a:t>
                      </a:r>
                    </a:p>
                    <a:p>
                      <a:endParaRPr lang="pt-BR" dirty="0"/>
                    </a:p>
                  </a:txBody>
                  <a:tcPr/>
                </a:tc>
                <a:tc>
                  <a:txBody>
                    <a:bodyPr/>
                    <a:lstStyle/>
                    <a:p>
                      <a:pPr algn="just"/>
                      <a:r>
                        <a:rPr lang="pt-BR" sz="2400" dirty="0"/>
                        <a:t>A moral se refere às regras de conduta que são aplicados à determinado grupo, em determinada cultura.</a:t>
                      </a:r>
                    </a:p>
                  </a:txBody>
                  <a:tcPr/>
                </a:tc>
                <a:extLst>
                  <a:ext uri="{0D108BD9-81ED-4DB2-BD59-A6C34878D82A}">
                    <a16:rowId xmlns:a16="http://schemas.microsoft.com/office/drawing/2014/main" val="2308764935"/>
                  </a:ext>
                </a:extLst>
              </a:tr>
              <a:tr h="654578">
                <a:tc>
                  <a:txBody>
                    <a:bodyPr/>
                    <a:lstStyle/>
                    <a:p>
                      <a:r>
                        <a:rPr lang="pt-BR" sz="2400" b="1" dirty="0"/>
                        <a:t>De Onde Vem</a:t>
                      </a:r>
                    </a:p>
                  </a:txBody>
                  <a:tcPr/>
                </a:tc>
                <a:tc>
                  <a:txBody>
                    <a:bodyPr/>
                    <a:lstStyle/>
                    <a:p>
                      <a:r>
                        <a:rPr lang="pt-BR" sz="2400" dirty="0"/>
                        <a:t>Individual.</a:t>
                      </a:r>
                    </a:p>
                    <a:p>
                      <a:endParaRPr lang="pt-BR" sz="2400" dirty="0"/>
                    </a:p>
                  </a:txBody>
                  <a:tcPr/>
                </a:tc>
                <a:tc>
                  <a:txBody>
                    <a:bodyPr/>
                    <a:lstStyle/>
                    <a:p>
                      <a:r>
                        <a:rPr lang="pt-BR" sz="2400" dirty="0"/>
                        <a:t>Sistema social.</a:t>
                      </a:r>
                    </a:p>
                  </a:txBody>
                  <a:tcPr/>
                </a:tc>
                <a:extLst>
                  <a:ext uri="{0D108BD9-81ED-4DB2-BD59-A6C34878D82A}">
                    <a16:rowId xmlns:a16="http://schemas.microsoft.com/office/drawing/2014/main" val="3154596507"/>
                  </a:ext>
                </a:extLst>
              </a:tr>
              <a:tr h="654578">
                <a:tc>
                  <a:txBody>
                    <a:bodyPr/>
                    <a:lstStyle/>
                    <a:p>
                      <a:r>
                        <a:rPr lang="pt-BR" sz="2400" b="1" dirty="0"/>
                        <a:t>Porque Seguimos</a:t>
                      </a:r>
                    </a:p>
                  </a:txBody>
                  <a:tcPr/>
                </a:tc>
                <a:tc>
                  <a:txBody>
                    <a:bodyPr/>
                    <a:lstStyle/>
                    <a:p>
                      <a:r>
                        <a:rPr lang="pt-BR" sz="2400" dirty="0"/>
                        <a:t>Porque acreditamos que algo é certo ou errado.</a:t>
                      </a:r>
                    </a:p>
                    <a:p>
                      <a:endParaRPr lang="pt-BR" sz="2400" dirty="0"/>
                    </a:p>
                  </a:txBody>
                  <a:tcPr/>
                </a:tc>
                <a:tc>
                  <a:txBody>
                    <a:bodyPr/>
                    <a:lstStyle/>
                    <a:p>
                      <a:r>
                        <a:rPr lang="pt-BR" sz="2400" dirty="0"/>
                        <a:t>Porque a sociedade nos diz que é o certo.</a:t>
                      </a:r>
                    </a:p>
                  </a:txBody>
                  <a:tcPr/>
                </a:tc>
                <a:extLst>
                  <a:ext uri="{0D108BD9-81ED-4DB2-BD59-A6C34878D82A}">
                    <a16:rowId xmlns:a16="http://schemas.microsoft.com/office/drawing/2014/main" val="1038722982"/>
                  </a:ext>
                </a:extLst>
              </a:tr>
              <a:tr h="654578">
                <a:tc>
                  <a:txBody>
                    <a:bodyPr/>
                    <a:lstStyle/>
                    <a:p>
                      <a:r>
                        <a:rPr lang="pt-BR" sz="2400" b="1" dirty="0"/>
                        <a:t>Origem</a:t>
                      </a:r>
                    </a:p>
                  </a:txBody>
                  <a:tcPr/>
                </a:tc>
                <a:tc>
                  <a:txBody>
                    <a:bodyPr/>
                    <a:lstStyle/>
                    <a:p>
                      <a:r>
                        <a:rPr lang="pt-BR" sz="2400" dirty="0"/>
                        <a:t>Universal.</a:t>
                      </a:r>
                    </a:p>
                    <a:p>
                      <a:endParaRPr lang="pt-BR" sz="2400" dirty="0"/>
                    </a:p>
                  </a:txBody>
                  <a:tcPr/>
                </a:tc>
                <a:tc>
                  <a:txBody>
                    <a:bodyPr/>
                    <a:lstStyle/>
                    <a:p>
                      <a:r>
                        <a:rPr lang="pt-BR" sz="2400" dirty="0"/>
                        <a:t>Cultural.</a:t>
                      </a:r>
                    </a:p>
                  </a:txBody>
                  <a:tcPr/>
                </a:tc>
                <a:extLst>
                  <a:ext uri="{0D108BD9-81ED-4DB2-BD59-A6C34878D82A}">
                    <a16:rowId xmlns:a16="http://schemas.microsoft.com/office/drawing/2014/main" val="33025317"/>
                  </a:ext>
                </a:extLst>
              </a:tr>
            </a:tbl>
          </a:graphicData>
        </a:graphic>
      </p:graphicFrame>
    </p:spTree>
    <p:extLst>
      <p:ext uri="{BB962C8B-B14F-4D97-AF65-F5344CB8AC3E}">
        <p14:creationId xmlns:p14="http://schemas.microsoft.com/office/powerpoint/2010/main" val="172360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570470" y="1090865"/>
            <a:ext cx="7584989" cy="73793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4000" dirty="0">
              <a:latin typeface="+mn-lt"/>
            </a:endParaRPr>
          </a:p>
        </p:txBody>
      </p:sp>
      <p:sp>
        <p:nvSpPr>
          <p:cNvPr id="5" name="CaixaDeTexto 4"/>
          <p:cNvSpPr txBox="1"/>
          <p:nvPr/>
        </p:nvSpPr>
        <p:spPr>
          <a:xfrm>
            <a:off x="570470" y="736922"/>
            <a:ext cx="9757317" cy="707886"/>
          </a:xfrm>
          <a:prstGeom prst="rect">
            <a:avLst/>
          </a:prstGeom>
          <a:noFill/>
        </p:spPr>
        <p:txBody>
          <a:bodyPr wrap="square" rtlCol="0">
            <a:spAutoFit/>
          </a:bodyPr>
          <a:lstStyle/>
          <a:p>
            <a:pPr algn="ctr"/>
            <a:r>
              <a:rPr lang="pt-BR" sz="4000" dirty="0">
                <a:solidFill>
                  <a:schemeClr val="accent1">
                    <a:lumMod val="75000"/>
                  </a:schemeClr>
                </a:solidFill>
              </a:rPr>
              <a:t> </a:t>
            </a:r>
            <a:r>
              <a:rPr lang="pt-BR" sz="3600" dirty="0">
                <a:solidFill>
                  <a:schemeClr val="accent1">
                    <a:lumMod val="75000"/>
                  </a:schemeClr>
                </a:solidFill>
              </a:rPr>
              <a:t>Síntese</a:t>
            </a:r>
            <a:endParaRPr lang="pt-BR" sz="4000" dirty="0">
              <a:solidFill>
                <a:schemeClr val="accent1">
                  <a:lumMod val="75000"/>
                </a:schemeClr>
              </a:solidFill>
            </a:endParaRPr>
          </a:p>
        </p:txBody>
      </p:sp>
      <p:graphicFrame>
        <p:nvGraphicFramePr>
          <p:cNvPr id="3" name="Tabela 2">
            <a:extLst>
              <a:ext uri="{FF2B5EF4-FFF2-40B4-BE49-F238E27FC236}">
                <a16:creationId xmlns:a16="http://schemas.microsoft.com/office/drawing/2014/main" id="{D667FBC0-94CB-4914-98C5-8F045F1C3752}"/>
              </a:ext>
            </a:extLst>
          </p:cNvPr>
          <p:cNvGraphicFramePr>
            <a:graphicFrameLocks noGrp="1"/>
          </p:cNvGraphicFramePr>
          <p:nvPr>
            <p:extLst>
              <p:ext uri="{D42A27DB-BD31-4B8C-83A1-F6EECF244321}">
                <p14:modId xmlns:p14="http://schemas.microsoft.com/office/powerpoint/2010/main" val="2159459021"/>
              </p:ext>
            </p:extLst>
          </p:nvPr>
        </p:nvGraphicFramePr>
        <p:xfrm>
          <a:off x="358598" y="1505994"/>
          <a:ext cx="10625354" cy="3684524"/>
        </p:xfrm>
        <a:graphic>
          <a:graphicData uri="http://schemas.openxmlformats.org/drawingml/2006/table">
            <a:tbl>
              <a:tblPr firstRow="1" bandRow="1">
                <a:tableStyleId>{5C22544A-7EE6-4342-B048-85BDC9FD1C3A}</a:tableStyleId>
              </a:tblPr>
              <a:tblGrid>
                <a:gridCol w="1425598">
                  <a:extLst>
                    <a:ext uri="{9D8B030D-6E8A-4147-A177-3AD203B41FA5}">
                      <a16:colId xmlns:a16="http://schemas.microsoft.com/office/drawing/2014/main" val="2851714324"/>
                    </a:ext>
                  </a:extLst>
                </a:gridCol>
                <a:gridCol w="4137102">
                  <a:extLst>
                    <a:ext uri="{9D8B030D-6E8A-4147-A177-3AD203B41FA5}">
                      <a16:colId xmlns:a16="http://schemas.microsoft.com/office/drawing/2014/main" val="2010908301"/>
                    </a:ext>
                  </a:extLst>
                </a:gridCol>
                <a:gridCol w="5062654">
                  <a:extLst>
                    <a:ext uri="{9D8B030D-6E8A-4147-A177-3AD203B41FA5}">
                      <a16:colId xmlns:a16="http://schemas.microsoft.com/office/drawing/2014/main" val="2863821684"/>
                    </a:ext>
                  </a:extLst>
                </a:gridCol>
              </a:tblGrid>
              <a:tr h="379239">
                <a:tc>
                  <a:txBody>
                    <a:bodyPr/>
                    <a:lstStyle/>
                    <a:p>
                      <a:endParaRPr lang="pt-BR" dirty="0"/>
                    </a:p>
                  </a:txBody>
                  <a:tcPr/>
                </a:tc>
                <a:tc>
                  <a:txBody>
                    <a:bodyPr/>
                    <a:lstStyle/>
                    <a:p>
                      <a:pPr algn="ctr"/>
                      <a:r>
                        <a:rPr lang="pt-BR" sz="2400" dirty="0">
                          <a:solidFill>
                            <a:schemeClr val="tx1"/>
                          </a:solidFill>
                        </a:rPr>
                        <a:t>Ética</a:t>
                      </a:r>
                    </a:p>
                  </a:txBody>
                  <a:tcPr/>
                </a:tc>
                <a:tc>
                  <a:txBody>
                    <a:bodyPr/>
                    <a:lstStyle/>
                    <a:p>
                      <a:pPr algn="ctr"/>
                      <a:r>
                        <a:rPr lang="pt-BR" sz="2400" dirty="0">
                          <a:solidFill>
                            <a:schemeClr val="tx1"/>
                          </a:solidFill>
                        </a:rPr>
                        <a:t>Moral</a:t>
                      </a:r>
                    </a:p>
                  </a:txBody>
                  <a:tcPr/>
                </a:tc>
                <a:extLst>
                  <a:ext uri="{0D108BD9-81ED-4DB2-BD59-A6C34878D82A}">
                    <a16:rowId xmlns:a16="http://schemas.microsoft.com/office/drawing/2014/main" val="4150874920"/>
                  </a:ext>
                </a:extLst>
              </a:tr>
              <a:tr h="1215644">
                <a:tc>
                  <a:txBody>
                    <a:bodyPr/>
                    <a:lstStyle/>
                    <a:p>
                      <a:r>
                        <a:rPr lang="pt-BR" sz="2400" b="1" dirty="0"/>
                        <a:t>Tempo</a:t>
                      </a:r>
                    </a:p>
                  </a:txBody>
                  <a:tcPr/>
                </a:tc>
                <a:tc>
                  <a:txBody>
                    <a:bodyPr/>
                    <a:lstStyle/>
                    <a:p>
                      <a:pPr algn="just"/>
                      <a:r>
                        <a:rPr lang="pt-BR" sz="2400" dirty="0"/>
                        <a:t>Permanente.</a:t>
                      </a:r>
                    </a:p>
                    <a:p>
                      <a:endParaRPr lang="pt-BR" dirty="0"/>
                    </a:p>
                  </a:txBody>
                  <a:tcPr/>
                </a:tc>
                <a:tc>
                  <a:txBody>
                    <a:bodyPr/>
                    <a:lstStyle/>
                    <a:p>
                      <a:pPr algn="just"/>
                      <a:r>
                        <a:rPr lang="pt-BR" sz="2400" dirty="0"/>
                        <a:t>Temporal.</a:t>
                      </a:r>
                    </a:p>
                  </a:txBody>
                  <a:tcPr/>
                </a:tc>
                <a:extLst>
                  <a:ext uri="{0D108BD9-81ED-4DB2-BD59-A6C34878D82A}">
                    <a16:rowId xmlns:a16="http://schemas.microsoft.com/office/drawing/2014/main" val="2308764935"/>
                  </a:ext>
                </a:extLst>
              </a:tr>
              <a:tr h="654578">
                <a:tc>
                  <a:txBody>
                    <a:bodyPr/>
                    <a:lstStyle/>
                    <a:p>
                      <a:r>
                        <a:rPr lang="pt-BR" sz="2400" b="1" dirty="0"/>
                        <a:t>Uso</a:t>
                      </a:r>
                    </a:p>
                  </a:txBody>
                  <a:tcPr/>
                </a:tc>
                <a:tc>
                  <a:txBody>
                    <a:bodyPr/>
                    <a:lstStyle/>
                    <a:p>
                      <a:r>
                        <a:rPr lang="pt-BR" sz="2400" dirty="0"/>
                        <a:t>Teórico.</a:t>
                      </a:r>
                    </a:p>
                    <a:p>
                      <a:endParaRPr lang="pt-BR" sz="2400" dirty="0"/>
                    </a:p>
                  </a:txBody>
                  <a:tcPr/>
                </a:tc>
                <a:tc>
                  <a:txBody>
                    <a:bodyPr/>
                    <a:lstStyle/>
                    <a:p>
                      <a:r>
                        <a:rPr lang="pt-BR" sz="2400" dirty="0"/>
                        <a:t>Prático.</a:t>
                      </a:r>
                    </a:p>
                  </a:txBody>
                  <a:tcPr/>
                </a:tc>
                <a:extLst>
                  <a:ext uri="{0D108BD9-81ED-4DB2-BD59-A6C34878D82A}">
                    <a16:rowId xmlns:a16="http://schemas.microsoft.com/office/drawing/2014/main" val="3154596507"/>
                  </a:ext>
                </a:extLst>
              </a:tr>
              <a:tr h="816548">
                <a:tc>
                  <a:txBody>
                    <a:bodyPr/>
                    <a:lstStyle/>
                    <a:p>
                      <a:r>
                        <a:rPr lang="pt-BR" sz="2400" b="1" dirty="0"/>
                        <a:t>Exemplo</a:t>
                      </a:r>
                    </a:p>
                  </a:txBody>
                  <a:tcPr/>
                </a:tc>
                <a:tc>
                  <a:txBody>
                    <a:bodyPr/>
                    <a:lstStyle/>
                    <a:p>
                      <a:r>
                        <a:rPr lang="pt-BR" sz="2400" dirty="0"/>
                        <a:t>João teve uma atitude antiética ao furar a fila do banco.</a:t>
                      </a:r>
                    </a:p>
                    <a:p>
                      <a:endParaRPr lang="pt-BR" sz="2400" dirty="0"/>
                    </a:p>
                  </a:txBody>
                  <a:tcPr/>
                </a:tc>
                <a:tc>
                  <a:txBody>
                    <a:bodyPr/>
                    <a:lstStyle/>
                    <a:p>
                      <a:r>
                        <a:rPr lang="pt-BR" sz="2400" dirty="0"/>
                        <a:t>No Brasil é imoral ter mais de uma esposa, enquanto em alguns países como a Nigéria é moralmente aceito.</a:t>
                      </a:r>
                    </a:p>
                  </a:txBody>
                  <a:tcPr/>
                </a:tc>
                <a:extLst>
                  <a:ext uri="{0D108BD9-81ED-4DB2-BD59-A6C34878D82A}">
                    <a16:rowId xmlns:a16="http://schemas.microsoft.com/office/drawing/2014/main" val="1038722982"/>
                  </a:ext>
                </a:extLst>
              </a:tr>
            </a:tbl>
          </a:graphicData>
        </a:graphic>
      </p:graphicFrame>
    </p:spTree>
    <p:extLst>
      <p:ext uri="{BB962C8B-B14F-4D97-AF65-F5344CB8AC3E}">
        <p14:creationId xmlns:p14="http://schemas.microsoft.com/office/powerpoint/2010/main" val="363652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44</TotalTime>
  <Words>3016</Words>
  <Application>Microsoft Office PowerPoint</Application>
  <PresentationFormat>Widescreen</PresentationFormat>
  <Paragraphs>213</Paragraphs>
  <Slides>56</Slides>
  <Notes>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56</vt:i4>
      </vt:variant>
    </vt:vector>
  </HeadingPairs>
  <TitlesOfParts>
    <vt:vector size="66" baseType="lpstr">
      <vt:lpstr>Arial</vt:lpstr>
      <vt:lpstr>Arial Rounded MT Bold</vt:lpstr>
      <vt:lpstr>Berlin Sans FB</vt:lpstr>
      <vt:lpstr>Calibri</vt:lpstr>
      <vt:lpstr>Calibri Light</vt:lpstr>
      <vt:lpstr>Lucida Grande</vt:lpstr>
      <vt:lpstr>Narkisim</vt:lpstr>
      <vt:lpstr>Raleway</vt:lpstr>
      <vt:lpstr>Tahoma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Edilberto Araujo Barreto</dc:creator>
  <cp:lastModifiedBy>Ivna Andrade Pedrosa</cp:lastModifiedBy>
  <cp:revision>7</cp:revision>
  <dcterms:created xsi:type="dcterms:W3CDTF">2019-06-26T10:31:32Z</dcterms:created>
  <dcterms:modified xsi:type="dcterms:W3CDTF">2019-06-26T11:35:50Z</dcterms:modified>
</cp:coreProperties>
</file>