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37" r:id="rId4"/>
    <p:sldMasterId id="2147484284" r:id="rId5"/>
  </p:sldMasterIdLst>
  <p:notesMasterIdLst>
    <p:notesMasterId r:id="rId47"/>
  </p:notesMasterIdLst>
  <p:sldIdLst>
    <p:sldId id="258" r:id="rId6"/>
    <p:sldId id="448" r:id="rId7"/>
    <p:sldId id="449" r:id="rId8"/>
    <p:sldId id="450" r:id="rId9"/>
    <p:sldId id="414" r:id="rId10"/>
    <p:sldId id="410" r:id="rId11"/>
    <p:sldId id="440" r:id="rId12"/>
    <p:sldId id="404" r:id="rId13"/>
    <p:sldId id="405" r:id="rId14"/>
    <p:sldId id="434" r:id="rId15"/>
    <p:sldId id="406" r:id="rId16"/>
    <p:sldId id="407" r:id="rId17"/>
    <p:sldId id="408" r:id="rId18"/>
    <p:sldId id="439" r:id="rId19"/>
    <p:sldId id="315" r:id="rId20"/>
    <p:sldId id="316" r:id="rId21"/>
    <p:sldId id="318" r:id="rId22"/>
    <p:sldId id="376" r:id="rId23"/>
    <p:sldId id="433" r:id="rId24"/>
    <p:sldId id="320" r:id="rId25"/>
    <p:sldId id="321" r:id="rId26"/>
    <p:sldId id="322" r:id="rId27"/>
    <p:sldId id="451" r:id="rId28"/>
    <p:sldId id="443" r:id="rId29"/>
    <p:sldId id="452" r:id="rId30"/>
    <p:sldId id="466" r:id="rId31"/>
    <p:sldId id="444" r:id="rId32"/>
    <p:sldId id="455" r:id="rId33"/>
    <p:sldId id="445" r:id="rId34"/>
    <p:sldId id="453" r:id="rId35"/>
    <p:sldId id="456" r:id="rId36"/>
    <p:sldId id="457" r:id="rId37"/>
    <p:sldId id="458" r:id="rId38"/>
    <p:sldId id="459" r:id="rId39"/>
    <p:sldId id="460" r:id="rId40"/>
    <p:sldId id="461" r:id="rId41"/>
    <p:sldId id="462" r:id="rId42"/>
    <p:sldId id="464" r:id="rId43"/>
    <p:sldId id="463" r:id="rId44"/>
    <p:sldId id="465" r:id="rId45"/>
    <p:sldId id="323" r:id="rId46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etano Carqueja de Lara" initials="CCdL" lastIdx="3" clrIdx="0"/>
  <p:cmAuthor id="2" name="Caetano Carqueja de Lara" initials="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9733" autoAdjust="0"/>
  </p:normalViewPr>
  <p:slideViewPr>
    <p:cSldViewPr showGuides="1">
      <p:cViewPr varScale="1">
        <p:scale>
          <a:sx n="81" d="100"/>
          <a:sy n="81" d="100"/>
        </p:scale>
        <p:origin x="245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81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commentAuthors" Target="commentAuthors.xml"/><Relationship Id="rId8" Type="http://schemas.openxmlformats.org/officeDocument/2006/relationships/slide" Target="slides/slide3.xml"/><Relationship Id="rId51" Type="http://schemas.openxmlformats.org/officeDocument/2006/relationships/theme" Target="theme/theme1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632EE0-7C79-4ED6-917B-1D19C5F47363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71AD9D34-0FCE-4679-8C53-97300A9C94BC}">
      <dgm:prSet phldrT="[Texto]"/>
      <dgm:spPr>
        <a:xfrm>
          <a:off x="1526" y="178575"/>
          <a:ext cx="1753962" cy="876981"/>
        </a:xfr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pt-BR" dirty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UPC</a:t>
          </a:r>
        </a:p>
      </dgm:t>
    </dgm:pt>
    <dgm:pt modelId="{2284A637-5728-40A3-90CC-D8A42990A910}" type="parTrans" cxnId="{B57DF3BA-AE2F-4575-92CB-15B9E91A4EC5}">
      <dgm:prSet/>
      <dgm:spPr/>
      <dgm:t>
        <a:bodyPr/>
        <a:lstStyle/>
        <a:p>
          <a:endParaRPr lang="pt-BR"/>
        </a:p>
      </dgm:t>
    </dgm:pt>
    <dgm:pt modelId="{243B3630-A092-409B-B2E6-72CBA8E76E9C}" type="sibTrans" cxnId="{B57DF3BA-AE2F-4575-92CB-15B9E91A4EC5}">
      <dgm:prSet/>
      <dgm:spPr/>
      <dgm:t>
        <a:bodyPr/>
        <a:lstStyle/>
        <a:p>
          <a:endParaRPr lang="pt-BR"/>
        </a:p>
      </dgm:t>
    </dgm:pt>
    <dgm:pt modelId="{D722B415-B081-40C0-9C57-81B7E0607D3A}">
      <dgm:prSet phldrT="[Texto]"/>
      <dgm:spPr>
        <a:xfrm>
          <a:off x="352318" y="1274802"/>
          <a:ext cx="1403169" cy="876981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pt-BR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Relatório de Gestão</a:t>
          </a:r>
        </a:p>
      </dgm:t>
    </dgm:pt>
    <dgm:pt modelId="{21CFE1B5-9ADA-4E54-8A07-C83FE2635FA2}" type="parTrans" cxnId="{11A54334-D85A-48E4-9DC8-C5F185F74E19}">
      <dgm:prSet/>
      <dgm:spPr>
        <a:xfrm>
          <a:off x="176922" y="1055556"/>
          <a:ext cx="175396" cy="657735"/>
        </a:xfr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pt-BR"/>
        </a:p>
      </dgm:t>
    </dgm:pt>
    <dgm:pt modelId="{25C59582-F9CC-413D-8DBF-6570A9C62D34}" type="sibTrans" cxnId="{11A54334-D85A-48E4-9DC8-C5F185F74E19}">
      <dgm:prSet/>
      <dgm:spPr/>
      <dgm:t>
        <a:bodyPr/>
        <a:lstStyle/>
        <a:p>
          <a:endParaRPr lang="pt-BR"/>
        </a:p>
      </dgm:t>
    </dgm:pt>
    <dgm:pt modelId="{FAC72813-88C6-46DC-8C43-3442B39BEDF2}">
      <dgm:prSet phldrT="[Texto]"/>
      <dgm:spPr>
        <a:xfrm>
          <a:off x="352318" y="2371028"/>
          <a:ext cx="1403169" cy="876981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pt-BR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Rol de responsáveis</a:t>
          </a:r>
        </a:p>
      </dgm:t>
    </dgm:pt>
    <dgm:pt modelId="{E92AB210-71E0-4CF4-8ACF-6436EACFF0F8}" type="parTrans" cxnId="{DEAECAB1-3E91-4385-B140-E11640E5AF84}">
      <dgm:prSet/>
      <dgm:spPr>
        <a:xfrm>
          <a:off x="176922" y="1055556"/>
          <a:ext cx="175396" cy="1753962"/>
        </a:xfr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pt-BR"/>
        </a:p>
      </dgm:t>
    </dgm:pt>
    <dgm:pt modelId="{378C161C-D1DD-4E10-9264-A37AE2B312A5}" type="sibTrans" cxnId="{DEAECAB1-3E91-4385-B140-E11640E5AF84}">
      <dgm:prSet/>
      <dgm:spPr/>
      <dgm:t>
        <a:bodyPr/>
        <a:lstStyle/>
        <a:p>
          <a:endParaRPr lang="pt-BR"/>
        </a:p>
      </dgm:t>
    </dgm:pt>
    <dgm:pt modelId="{92801350-F4B5-45E8-9C32-E0635943079C}">
      <dgm:prSet phldrT="[Texto]"/>
      <dgm:spPr>
        <a:xfrm>
          <a:off x="2193979" y="178575"/>
          <a:ext cx="1753962" cy="876981"/>
        </a:xfr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pt-BR" dirty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OCI</a:t>
          </a:r>
        </a:p>
      </dgm:t>
    </dgm:pt>
    <dgm:pt modelId="{238ED9BD-21B1-48E2-AC1F-E4BBFEFD3520}" type="parTrans" cxnId="{DDABAB68-F941-451E-B0E6-502775586E9E}">
      <dgm:prSet/>
      <dgm:spPr/>
      <dgm:t>
        <a:bodyPr/>
        <a:lstStyle/>
        <a:p>
          <a:endParaRPr lang="pt-BR"/>
        </a:p>
      </dgm:t>
    </dgm:pt>
    <dgm:pt modelId="{16FC957C-BD9C-4F5B-9396-A86136436A99}" type="sibTrans" cxnId="{DDABAB68-F941-451E-B0E6-502775586E9E}">
      <dgm:prSet/>
      <dgm:spPr/>
      <dgm:t>
        <a:bodyPr/>
        <a:lstStyle/>
        <a:p>
          <a:endParaRPr lang="pt-BR"/>
        </a:p>
      </dgm:t>
    </dgm:pt>
    <dgm:pt modelId="{674B0EED-46F4-4131-9A5F-3622A3A08319}">
      <dgm:prSet phldrT="[Texto]"/>
      <dgm:spPr>
        <a:xfrm>
          <a:off x="2544771" y="1274802"/>
          <a:ext cx="1403169" cy="876981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pt-BR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Relatório de Auditoria de Gestão</a:t>
          </a:r>
        </a:p>
      </dgm:t>
    </dgm:pt>
    <dgm:pt modelId="{B7CD3C00-89E3-4816-ADEB-F09DDC0EA7FF}" type="parTrans" cxnId="{3E68693F-6E80-4E9E-AF98-00381ED9D185}">
      <dgm:prSet/>
      <dgm:spPr>
        <a:xfrm>
          <a:off x="2369375" y="1055556"/>
          <a:ext cx="175396" cy="657735"/>
        </a:xfr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pt-BR"/>
        </a:p>
      </dgm:t>
    </dgm:pt>
    <dgm:pt modelId="{6C54AF9A-9DBE-4368-9014-DCD77E97F9C1}" type="sibTrans" cxnId="{3E68693F-6E80-4E9E-AF98-00381ED9D185}">
      <dgm:prSet/>
      <dgm:spPr/>
      <dgm:t>
        <a:bodyPr/>
        <a:lstStyle/>
        <a:p>
          <a:endParaRPr lang="pt-BR"/>
        </a:p>
      </dgm:t>
    </dgm:pt>
    <dgm:pt modelId="{99AD835D-D559-4510-B4D9-AFEFA6DA27C2}">
      <dgm:prSet phldrT="[Texto]"/>
      <dgm:spPr>
        <a:xfrm>
          <a:off x="2544771" y="2371028"/>
          <a:ext cx="1403169" cy="876981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pt-BR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Certificado de Auditoria</a:t>
          </a:r>
        </a:p>
      </dgm:t>
    </dgm:pt>
    <dgm:pt modelId="{04F0C6FE-E28C-4EE5-86F0-5FA18DC96052}" type="parTrans" cxnId="{1EE75E0C-F124-4018-BB18-69A11C5F8032}">
      <dgm:prSet/>
      <dgm:spPr>
        <a:xfrm>
          <a:off x="2369375" y="1055556"/>
          <a:ext cx="175396" cy="1753962"/>
        </a:xfr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pt-BR"/>
        </a:p>
      </dgm:t>
    </dgm:pt>
    <dgm:pt modelId="{070E8B56-A23C-430C-A038-47918B0FCEA9}" type="sibTrans" cxnId="{1EE75E0C-F124-4018-BB18-69A11C5F8032}">
      <dgm:prSet/>
      <dgm:spPr/>
      <dgm:t>
        <a:bodyPr/>
        <a:lstStyle/>
        <a:p>
          <a:endParaRPr lang="pt-BR"/>
        </a:p>
      </dgm:t>
    </dgm:pt>
    <dgm:pt modelId="{E5C76245-8878-4B65-89E5-E4FC5B84C710}">
      <dgm:prSet phldrT="[Texto]"/>
      <dgm:spPr>
        <a:xfrm>
          <a:off x="4386432" y="178575"/>
          <a:ext cx="1753962" cy="876981"/>
        </a:xfr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pt-BR" dirty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Outras Instâncias</a:t>
          </a:r>
        </a:p>
      </dgm:t>
    </dgm:pt>
    <dgm:pt modelId="{ACCE9EE7-FAD0-430C-978B-C9AC023B2C87}" type="parTrans" cxnId="{DCE6D85A-4F04-4CC3-860C-255FC629A47E}">
      <dgm:prSet/>
      <dgm:spPr/>
      <dgm:t>
        <a:bodyPr/>
        <a:lstStyle/>
        <a:p>
          <a:endParaRPr lang="pt-BR"/>
        </a:p>
      </dgm:t>
    </dgm:pt>
    <dgm:pt modelId="{DF151C5C-6B2E-4BF0-AFDB-BBF36BC5F770}" type="sibTrans" cxnId="{DCE6D85A-4F04-4CC3-860C-255FC629A47E}">
      <dgm:prSet/>
      <dgm:spPr/>
      <dgm:t>
        <a:bodyPr/>
        <a:lstStyle/>
        <a:p>
          <a:endParaRPr lang="pt-BR"/>
        </a:p>
      </dgm:t>
    </dgm:pt>
    <dgm:pt modelId="{B2F71B75-5987-4BF7-ABDE-A5920CA625B6}">
      <dgm:prSet phldrT="[Texto]"/>
      <dgm:spPr>
        <a:xfrm>
          <a:off x="4737224" y="1274802"/>
          <a:ext cx="1403169" cy="876981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pt-BR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Pronunciamento expresso da Autoridade Supervisora</a:t>
          </a:r>
        </a:p>
      </dgm:t>
    </dgm:pt>
    <dgm:pt modelId="{CD180B4E-63E3-4CC4-A95C-1946D98BB3D4}" type="parTrans" cxnId="{0AE999F7-3A02-4B1D-BAAC-6BC8247CBFB5}">
      <dgm:prSet/>
      <dgm:spPr>
        <a:xfrm>
          <a:off x="4561828" y="1055556"/>
          <a:ext cx="175396" cy="657735"/>
        </a:xfr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pt-BR"/>
        </a:p>
      </dgm:t>
    </dgm:pt>
    <dgm:pt modelId="{42FE11E8-7179-4882-A31D-E58422E6E7AB}" type="sibTrans" cxnId="{0AE999F7-3A02-4B1D-BAAC-6BC8247CBFB5}">
      <dgm:prSet/>
      <dgm:spPr/>
      <dgm:t>
        <a:bodyPr/>
        <a:lstStyle/>
        <a:p>
          <a:endParaRPr lang="pt-BR"/>
        </a:p>
      </dgm:t>
    </dgm:pt>
    <dgm:pt modelId="{F6BA5026-CBFB-43A4-A510-645E66DBDD0C}">
      <dgm:prSet phldrT="[Texto]"/>
      <dgm:spPr>
        <a:xfrm>
          <a:off x="6578885" y="178575"/>
          <a:ext cx="1753962" cy="876981"/>
        </a:xfr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pt-BR" dirty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TCU</a:t>
          </a:r>
        </a:p>
      </dgm:t>
    </dgm:pt>
    <dgm:pt modelId="{FBD3EAA9-7085-4727-8AFF-B7FD866064F5}" type="parTrans" cxnId="{683D9343-C7C5-495B-B173-A547B5C4B24F}">
      <dgm:prSet/>
      <dgm:spPr/>
      <dgm:t>
        <a:bodyPr/>
        <a:lstStyle/>
        <a:p>
          <a:endParaRPr lang="pt-BR"/>
        </a:p>
      </dgm:t>
    </dgm:pt>
    <dgm:pt modelId="{41AB7A19-557A-4F7D-B988-BFEA5628FD62}" type="sibTrans" cxnId="{683D9343-C7C5-495B-B173-A547B5C4B24F}">
      <dgm:prSet/>
      <dgm:spPr/>
      <dgm:t>
        <a:bodyPr/>
        <a:lstStyle/>
        <a:p>
          <a:endParaRPr lang="pt-BR"/>
        </a:p>
      </dgm:t>
    </dgm:pt>
    <dgm:pt modelId="{F082F17B-6402-4635-849D-F587098DAB17}">
      <dgm:prSet phldrT="[Texto]"/>
      <dgm:spPr>
        <a:xfrm>
          <a:off x="352318" y="3467255"/>
          <a:ext cx="1403169" cy="876981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pt-BR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Informações Suplementares</a:t>
          </a:r>
        </a:p>
      </dgm:t>
    </dgm:pt>
    <dgm:pt modelId="{FD8A511D-0401-4B84-8B23-F9E9D67FEC5C}" type="parTrans" cxnId="{DE4E938A-7D45-4EC2-99FE-3A609B1D9122}">
      <dgm:prSet/>
      <dgm:spPr>
        <a:xfrm>
          <a:off x="176922" y="1055556"/>
          <a:ext cx="175396" cy="2850189"/>
        </a:xfr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pt-BR"/>
        </a:p>
      </dgm:t>
    </dgm:pt>
    <dgm:pt modelId="{199919A9-9BE0-443F-935A-52B02747DC46}" type="sibTrans" cxnId="{DE4E938A-7D45-4EC2-99FE-3A609B1D9122}">
      <dgm:prSet/>
      <dgm:spPr/>
      <dgm:t>
        <a:bodyPr/>
        <a:lstStyle/>
        <a:p>
          <a:endParaRPr lang="pt-BR"/>
        </a:p>
      </dgm:t>
    </dgm:pt>
    <dgm:pt modelId="{A566BE8A-2D14-4503-B093-986DC103CD4D}">
      <dgm:prSet phldrT="[Texto]"/>
      <dgm:spPr>
        <a:xfrm>
          <a:off x="2544771" y="3467255"/>
          <a:ext cx="1403169" cy="876981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pt-BR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Parecer do Dirigente do OCI</a:t>
          </a:r>
        </a:p>
      </dgm:t>
    </dgm:pt>
    <dgm:pt modelId="{AB10206A-90FD-40F0-A4BB-252DE02F4A64}" type="parTrans" cxnId="{3A44E7D1-3F07-4B70-85B4-C5D2FCB90364}">
      <dgm:prSet/>
      <dgm:spPr>
        <a:xfrm>
          <a:off x="2369375" y="1055556"/>
          <a:ext cx="175396" cy="2850189"/>
        </a:xfr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pt-BR"/>
        </a:p>
      </dgm:t>
    </dgm:pt>
    <dgm:pt modelId="{95EF95F1-8D33-4208-980F-703315CC6FE8}" type="sibTrans" cxnId="{3A44E7D1-3F07-4B70-85B4-C5D2FCB90364}">
      <dgm:prSet/>
      <dgm:spPr/>
      <dgm:t>
        <a:bodyPr/>
        <a:lstStyle/>
        <a:p>
          <a:endParaRPr lang="pt-BR"/>
        </a:p>
      </dgm:t>
    </dgm:pt>
    <dgm:pt modelId="{831CC4F2-4BA9-4C9D-B513-356A21D56B16}">
      <dgm:prSet phldrT="[Texto]"/>
      <dgm:spPr>
        <a:xfrm>
          <a:off x="6929677" y="1274802"/>
          <a:ext cx="1403169" cy="876981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pt-BR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Acórdão com julgamento das contas dos dirigentes da UPC</a:t>
          </a:r>
        </a:p>
      </dgm:t>
    </dgm:pt>
    <dgm:pt modelId="{913C8ABE-2DDF-46DB-BF64-2D74366521CE}" type="parTrans" cxnId="{E2FE9E8E-2EA7-40E3-9BEE-247C77AD7C07}">
      <dgm:prSet/>
      <dgm:spPr>
        <a:xfrm>
          <a:off x="6754281" y="1055556"/>
          <a:ext cx="175396" cy="657735"/>
        </a:xfr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pt-BR"/>
        </a:p>
      </dgm:t>
    </dgm:pt>
    <dgm:pt modelId="{9BFA7473-2752-470B-ADFB-A0BE200AF9CF}" type="sibTrans" cxnId="{E2FE9E8E-2EA7-40E3-9BEE-247C77AD7C07}">
      <dgm:prSet/>
      <dgm:spPr/>
      <dgm:t>
        <a:bodyPr/>
        <a:lstStyle/>
        <a:p>
          <a:endParaRPr lang="pt-BR"/>
        </a:p>
      </dgm:t>
    </dgm:pt>
    <dgm:pt modelId="{1BE9CE18-77BF-491B-B378-1F580DA8D1E2}" type="pres">
      <dgm:prSet presAssocID="{C2632EE0-7C79-4ED6-917B-1D19C5F4736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6A72ECDC-92F6-4BBF-9012-DE4DB8103382}" type="pres">
      <dgm:prSet presAssocID="{71AD9D34-0FCE-4679-8C53-97300A9C94BC}" presName="root" presStyleCnt="0"/>
      <dgm:spPr/>
    </dgm:pt>
    <dgm:pt modelId="{BBCF91C4-6F07-4D1C-9E4B-C71ED5B38EDC}" type="pres">
      <dgm:prSet presAssocID="{71AD9D34-0FCE-4679-8C53-97300A9C94BC}" presName="rootComposite" presStyleCnt="0"/>
      <dgm:spPr/>
    </dgm:pt>
    <dgm:pt modelId="{751BDD39-3E15-4473-AFE9-F270D494B21C}" type="pres">
      <dgm:prSet presAssocID="{71AD9D34-0FCE-4679-8C53-97300A9C94BC}" presName="rootText" presStyleLbl="node1" presStyleIdx="0" presStyleCnt="4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pt-BR"/>
        </a:p>
      </dgm:t>
    </dgm:pt>
    <dgm:pt modelId="{5B43D9E2-538A-486E-AE4E-C6D75339B35B}" type="pres">
      <dgm:prSet presAssocID="{71AD9D34-0FCE-4679-8C53-97300A9C94BC}" presName="rootConnector" presStyleLbl="node1" presStyleIdx="0" presStyleCnt="4"/>
      <dgm:spPr/>
      <dgm:t>
        <a:bodyPr/>
        <a:lstStyle/>
        <a:p>
          <a:endParaRPr lang="pt-BR"/>
        </a:p>
      </dgm:t>
    </dgm:pt>
    <dgm:pt modelId="{10A6C81B-5545-4A71-8104-3AE61407CC34}" type="pres">
      <dgm:prSet presAssocID="{71AD9D34-0FCE-4679-8C53-97300A9C94BC}" presName="childShape" presStyleCnt="0"/>
      <dgm:spPr/>
    </dgm:pt>
    <dgm:pt modelId="{BC514414-CEDE-4F7C-8D53-2C2E3DD9C327}" type="pres">
      <dgm:prSet presAssocID="{21CFE1B5-9ADA-4E54-8A07-C83FE2635FA2}" presName="Name13" presStyleLbl="parChTrans1D2" presStyleIdx="0" presStyleCnt="8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7735"/>
              </a:lnTo>
              <a:lnTo>
                <a:pt x="175396" y="657735"/>
              </a:lnTo>
            </a:path>
          </a:pathLst>
        </a:custGeom>
      </dgm:spPr>
      <dgm:t>
        <a:bodyPr/>
        <a:lstStyle/>
        <a:p>
          <a:endParaRPr lang="pt-BR"/>
        </a:p>
      </dgm:t>
    </dgm:pt>
    <dgm:pt modelId="{72DA1189-BBD4-497E-9C15-12A59C703F76}" type="pres">
      <dgm:prSet presAssocID="{D722B415-B081-40C0-9C57-81B7E0607D3A}" presName="childText" presStyleLbl="bgAcc1" presStyleIdx="0" presStyleCnt="8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pt-BR"/>
        </a:p>
      </dgm:t>
    </dgm:pt>
    <dgm:pt modelId="{AF45765C-1059-48BC-9B61-9D84EF1FADA3}" type="pres">
      <dgm:prSet presAssocID="{E92AB210-71E0-4CF4-8ACF-6436EACFF0F8}" presName="Name13" presStyleLbl="parChTrans1D2" presStyleIdx="1" presStyleCnt="8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53962"/>
              </a:lnTo>
              <a:lnTo>
                <a:pt x="175396" y="1753962"/>
              </a:lnTo>
            </a:path>
          </a:pathLst>
        </a:custGeom>
      </dgm:spPr>
      <dgm:t>
        <a:bodyPr/>
        <a:lstStyle/>
        <a:p>
          <a:endParaRPr lang="pt-BR"/>
        </a:p>
      </dgm:t>
    </dgm:pt>
    <dgm:pt modelId="{CB653D13-DFDF-42AF-9966-57E1BABE6C34}" type="pres">
      <dgm:prSet presAssocID="{FAC72813-88C6-46DC-8C43-3442B39BEDF2}" presName="childText" presStyleLbl="bgAcc1" presStyleIdx="1" presStyleCnt="8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pt-BR"/>
        </a:p>
      </dgm:t>
    </dgm:pt>
    <dgm:pt modelId="{0F44E66D-ECF1-48C0-A5CB-D1F7CA3EEAD7}" type="pres">
      <dgm:prSet presAssocID="{FD8A511D-0401-4B84-8B23-F9E9D67FEC5C}" presName="Name13" presStyleLbl="parChTrans1D2" presStyleIdx="2" presStyleCnt="8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50189"/>
              </a:lnTo>
              <a:lnTo>
                <a:pt x="175396" y="2850189"/>
              </a:lnTo>
            </a:path>
          </a:pathLst>
        </a:custGeom>
      </dgm:spPr>
      <dgm:t>
        <a:bodyPr/>
        <a:lstStyle/>
        <a:p>
          <a:endParaRPr lang="pt-BR"/>
        </a:p>
      </dgm:t>
    </dgm:pt>
    <dgm:pt modelId="{56E58EAC-A2CD-4F1B-A6DF-447EDE9F319C}" type="pres">
      <dgm:prSet presAssocID="{F082F17B-6402-4635-849D-F587098DAB17}" presName="childText" presStyleLbl="bgAcc1" presStyleIdx="2" presStyleCnt="8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pt-BR"/>
        </a:p>
      </dgm:t>
    </dgm:pt>
    <dgm:pt modelId="{1682801E-1C82-40FE-9DAA-BA970B64AB9B}" type="pres">
      <dgm:prSet presAssocID="{92801350-F4B5-45E8-9C32-E0635943079C}" presName="root" presStyleCnt="0"/>
      <dgm:spPr/>
    </dgm:pt>
    <dgm:pt modelId="{44A2214D-70FE-4719-BFE6-E280E4D8BC40}" type="pres">
      <dgm:prSet presAssocID="{92801350-F4B5-45E8-9C32-E0635943079C}" presName="rootComposite" presStyleCnt="0"/>
      <dgm:spPr/>
    </dgm:pt>
    <dgm:pt modelId="{6BD083D0-7D6F-4181-BA01-440E87C289EE}" type="pres">
      <dgm:prSet presAssocID="{92801350-F4B5-45E8-9C32-E0635943079C}" presName="rootText" presStyleLbl="node1" presStyleIdx="1" presStyleCnt="4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pt-BR"/>
        </a:p>
      </dgm:t>
    </dgm:pt>
    <dgm:pt modelId="{911AF50E-0C90-4E06-9131-A8BF651EB982}" type="pres">
      <dgm:prSet presAssocID="{92801350-F4B5-45E8-9C32-E0635943079C}" presName="rootConnector" presStyleLbl="node1" presStyleIdx="1" presStyleCnt="4"/>
      <dgm:spPr/>
      <dgm:t>
        <a:bodyPr/>
        <a:lstStyle/>
        <a:p>
          <a:endParaRPr lang="pt-BR"/>
        </a:p>
      </dgm:t>
    </dgm:pt>
    <dgm:pt modelId="{EFC23F8A-5E4A-4FA5-B684-64BDFF3D8660}" type="pres">
      <dgm:prSet presAssocID="{92801350-F4B5-45E8-9C32-E0635943079C}" presName="childShape" presStyleCnt="0"/>
      <dgm:spPr/>
    </dgm:pt>
    <dgm:pt modelId="{B5AAC4F9-88CD-4A09-B8AC-DB7F2BDEF8B4}" type="pres">
      <dgm:prSet presAssocID="{B7CD3C00-89E3-4816-ADEB-F09DDC0EA7FF}" presName="Name13" presStyleLbl="parChTrans1D2" presStyleIdx="3" presStyleCnt="8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7735"/>
              </a:lnTo>
              <a:lnTo>
                <a:pt x="175396" y="657735"/>
              </a:lnTo>
            </a:path>
          </a:pathLst>
        </a:custGeom>
      </dgm:spPr>
      <dgm:t>
        <a:bodyPr/>
        <a:lstStyle/>
        <a:p>
          <a:endParaRPr lang="pt-BR"/>
        </a:p>
      </dgm:t>
    </dgm:pt>
    <dgm:pt modelId="{9A1950F3-A9B6-454A-A00E-3270ADE044FC}" type="pres">
      <dgm:prSet presAssocID="{674B0EED-46F4-4131-9A5F-3622A3A08319}" presName="childText" presStyleLbl="bgAcc1" presStyleIdx="3" presStyleCnt="8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pt-BR"/>
        </a:p>
      </dgm:t>
    </dgm:pt>
    <dgm:pt modelId="{AA7DDDE6-6110-4E33-8321-2AE5C71F33F3}" type="pres">
      <dgm:prSet presAssocID="{04F0C6FE-E28C-4EE5-86F0-5FA18DC96052}" presName="Name13" presStyleLbl="parChTrans1D2" presStyleIdx="4" presStyleCnt="8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53962"/>
              </a:lnTo>
              <a:lnTo>
                <a:pt x="175396" y="1753962"/>
              </a:lnTo>
            </a:path>
          </a:pathLst>
        </a:custGeom>
      </dgm:spPr>
      <dgm:t>
        <a:bodyPr/>
        <a:lstStyle/>
        <a:p>
          <a:endParaRPr lang="pt-BR"/>
        </a:p>
      </dgm:t>
    </dgm:pt>
    <dgm:pt modelId="{B511DBB9-CD54-4D9C-9ECA-E42AA10E7FCE}" type="pres">
      <dgm:prSet presAssocID="{99AD835D-D559-4510-B4D9-AFEFA6DA27C2}" presName="childText" presStyleLbl="bgAcc1" presStyleIdx="4" presStyleCnt="8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pt-BR"/>
        </a:p>
      </dgm:t>
    </dgm:pt>
    <dgm:pt modelId="{70320360-07D8-406F-A1BB-8A751182837A}" type="pres">
      <dgm:prSet presAssocID="{AB10206A-90FD-40F0-A4BB-252DE02F4A64}" presName="Name13" presStyleLbl="parChTrans1D2" presStyleIdx="5" presStyleCnt="8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50189"/>
              </a:lnTo>
              <a:lnTo>
                <a:pt x="175396" y="2850189"/>
              </a:lnTo>
            </a:path>
          </a:pathLst>
        </a:custGeom>
      </dgm:spPr>
      <dgm:t>
        <a:bodyPr/>
        <a:lstStyle/>
        <a:p>
          <a:endParaRPr lang="pt-BR"/>
        </a:p>
      </dgm:t>
    </dgm:pt>
    <dgm:pt modelId="{06D12ECA-1C21-497A-9F47-009A73F4FA44}" type="pres">
      <dgm:prSet presAssocID="{A566BE8A-2D14-4503-B093-986DC103CD4D}" presName="childText" presStyleLbl="bgAcc1" presStyleIdx="5" presStyleCnt="8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pt-BR"/>
        </a:p>
      </dgm:t>
    </dgm:pt>
    <dgm:pt modelId="{7C8AAA43-4906-46FF-9733-086DEFBCC0AE}" type="pres">
      <dgm:prSet presAssocID="{E5C76245-8878-4B65-89E5-E4FC5B84C710}" presName="root" presStyleCnt="0"/>
      <dgm:spPr/>
    </dgm:pt>
    <dgm:pt modelId="{06B6D9FC-A3B8-46F9-808D-E9104F64CBFD}" type="pres">
      <dgm:prSet presAssocID="{E5C76245-8878-4B65-89E5-E4FC5B84C710}" presName="rootComposite" presStyleCnt="0"/>
      <dgm:spPr/>
    </dgm:pt>
    <dgm:pt modelId="{CE36B4BB-957F-47B7-9781-CDE5E5E263B9}" type="pres">
      <dgm:prSet presAssocID="{E5C76245-8878-4B65-89E5-E4FC5B84C710}" presName="rootText" presStyleLbl="node1" presStyleIdx="2" presStyleCnt="4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pt-BR"/>
        </a:p>
      </dgm:t>
    </dgm:pt>
    <dgm:pt modelId="{3E2ECED3-65F7-4502-ABEC-60D9E66329FE}" type="pres">
      <dgm:prSet presAssocID="{E5C76245-8878-4B65-89E5-E4FC5B84C710}" presName="rootConnector" presStyleLbl="node1" presStyleIdx="2" presStyleCnt="4"/>
      <dgm:spPr/>
      <dgm:t>
        <a:bodyPr/>
        <a:lstStyle/>
        <a:p>
          <a:endParaRPr lang="pt-BR"/>
        </a:p>
      </dgm:t>
    </dgm:pt>
    <dgm:pt modelId="{0F281287-E34B-4590-A936-B0F5BD7C6729}" type="pres">
      <dgm:prSet presAssocID="{E5C76245-8878-4B65-89E5-E4FC5B84C710}" presName="childShape" presStyleCnt="0"/>
      <dgm:spPr/>
    </dgm:pt>
    <dgm:pt modelId="{E9E4E0AE-E373-4DE0-BD96-59CC9AE37AA9}" type="pres">
      <dgm:prSet presAssocID="{CD180B4E-63E3-4CC4-A95C-1946D98BB3D4}" presName="Name13" presStyleLbl="parChTrans1D2" presStyleIdx="6" presStyleCnt="8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7735"/>
              </a:lnTo>
              <a:lnTo>
                <a:pt x="175396" y="657735"/>
              </a:lnTo>
            </a:path>
          </a:pathLst>
        </a:custGeom>
      </dgm:spPr>
      <dgm:t>
        <a:bodyPr/>
        <a:lstStyle/>
        <a:p>
          <a:endParaRPr lang="pt-BR"/>
        </a:p>
      </dgm:t>
    </dgm:pt>
    <dgm:pt modelId="{6CECDC12-4D26-4DCE-8E85-847EC199ECB6}" type="pres">
      <dgm:prSet presAssocID="{B2F71B75-5987-4BF7-ABDE-A5920CA625B6}" presName="childText" presStyleLbl="bgAcc1" presStyleIdx="6" presStyleCnt="8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pt-BR"/>
        </a:p>
      </dgm:t>
    </dgm:pt>
    <dgm:pt modelId="{23B521B3-D43F-4534-B3CA-B58B5F5E28B4}" type="pres">
      <dgm:prSet presAssocID="{F6BA5026-CBFB-43A4-A510-645E66DBDD0C}" presName="root" presStyleCnt="0"/>
      <dgm:spPr/>
    </dgm:pt>
    <dgm:pt modelId="{7C4EFB1D-FCE8-4E1E-A533-FE9208E1B2E7}" type="pres">
      <dgm:prSet presAssocID="{F6BA5026-CBFB-43A4-A510-645E66DBDD0C}" presName="rootComposite" presStyleCnt="0"/>
      <dgm:spPr/>
    </dgm:pt>
    <dgm:pt modelId="{D9D52CC7-66AF-48C7-9F66-F54DC0D5FFC2}" type="pres">
      <dgm:prSet presAssocID="{F6BA5026-CBFB-43A4-A510-645E66DBDD0C}" presName="rootText" presStyleLbl="node1" presStyleIdx="3" presStyleCnt="4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pt-BR"/>
        </a:p>
      </dgm:t>
    </dgm:pt>
    <dgm:pt modelId="{C357FE5B-72A2-40CF-BD2F-D0527242F643}" type="pres">
      <dgm:prSet presAssocID="{F6BA5026-CBFB-43A4-A510-645E66DBDD0C}" presName="rootConnector" presStyleLbl="node1" presStyleIdx="3" presStyleCnt="4"/>
      <dgm:spPr/>
      <dgm:t>
        <a:bodyPr/>
        <a:lstStyle/>
        <a:p>
          <a:endParaRPr lang="pt-BR"/>
        </a:p>
      </dgm:t>
    </dgm:pt>
    <dgm:pt modelId="{AEC1BBB3-0018-4030-9E84-DD29037809BB}" type="pres">
      <dgm:prSet presAssocID="{F6BA5026-CBFB-43A4-A510-645E66DBDD0C}" presName="childShape" presStyleCnt="0"/>
      <dgm:spPr/>
    </dgm:pt>
    <dgm:pt modelId="{8F5BBB99-25FA-4685-B8C3-E43BE152DF38}" type="pres">
      <dgm:prSet presAssocID="{913C8ABE-2DDF-46DB-BF64-2D74366521CE}" presName="Name13" presStyleLbl="parChTrans1D2" presStyleIdx="7" presStyleCnt="8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7735"/>
              </a:lnTo>
              <a:lnTo>
                <a:pt x="175396" y="657735"/>
              </a:lnTo>
            </a:path>
          </a:pathLst>
        </a:custGeom>
      </dgm:spPr>
      <dgm:t>
        <a:bodyPr/>
        <a:lstStyle/>
        <a:p>
          <a:endParaRPr lang="pt-BR"/>
        </a:p>
      </dgm:t>
    </dgm:pt>
    <dgm:pt modelId="{4503E4B7-E2BE-4A90-BDB5-E58DAAC016B3}" type="pres">
      <dgm:prSet presAssocID="{831CC4F2-4BA9-4C9D-B513-356A21D56B16}" presName="childText" presStyleLbl="bgAcc1" presStyleIdx="7" presStyleCnt="8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pt-BR"/>
        </a:p>
      </dgm:t>
    </dgm:pt>
  </dgm:ptLst>
  <dgm:cxnLst>
    <dgm:cxn modelId="{07826AD7-0568-4520-9080-4BC224782B95}" type="presOf" srcId="{E5C76245-8878-4B65-89E5-E4FC5B84C710}" destId="{CE36B4BB-957F-47B7-9781-CDE5E5E263B9}" srcOrd="0" destOrd="0" presId="urn:microsoft.com/office/officeart/2005/8/layout/hierarchy3"/>
    <dgm:cxn modelId="{1CDCA23C-D722-40D4-8E4A-3A20A531D95F}" type="presOf" srcId="{F6BA5026-CBFB-43A4-A510-645E66DBDD0C}" destId="{C357FE5B-72A2-40CF-BD2F-D0527242F643}" srcOrd="1" destOrd="0" presId="urn:microsoft.com/office/officeart/2005/8/layout/hierarchy3"/>
    <dgm:cxn modelId="{683D9343-C7C5-495B-B173-A547B5C4B24F}" srcId="{C2632EE0-7C79-4ED6-917B-1D19C5F47363}" destId="{F6BA5026-CBFB-43A4-A510-645E66DBDD0C}" srcOrd="3" destOrd="0" parTransId="{FBD3EAA9-7085-4727-8AFF-B7FD866064F5}" sibTransId="{41AB7A19-557A-4F7D-B988-BFEA5628FD62}"/>
    <dgm:cxn modelId="{1EE75E0C-F124-4018-BB18-69A11C5F8032}" srcId="{92801350-F4B5-45E8-9C32-E0635943079C}" destId="{99AD835D-D559-4510-B4D9-AFEFA6DA27C2}" srcOrd="1" destOrd="0" parTransId="{04F0C6FE-E28C-4EE5-86F0-5FA18DC96052}" sibTransId="{070E8B56-A23C-430C-A038-47918B0FCEA9}"/>
    <dgm:cxn modelId="{355D6AA6-97AE-4E3F-89B7-2B7DCEFBA866}" type="presOf" srcId="{99AD835D-D559-4510-B4D9-AFEFA6DA27C2}" destId="{B511DBB9-CD54-4D9C-9ECA-E42AA10E7FCE}" srcOrd="0" destOrd="0" presId="urn:microsoft.com/office/officeart/2005/8/layout/hierarchy3"/>
    <dgm:cxn modelId="{DA0C3CED-71D6-4758-8DB2-3B758A65FF75}" type="presOf" srcId="{913C8ABE-2DDF-46DB-BF64-2D74366521CE}" destId="{8F5BBB99-25FA-4685-B8C3-E43BE152DF38}" srcOrd="0" destOrd="0" presId="urn:microsoft.com/office/officeart/2005/8/layout/hierarchy3"/>
    <dgm:cxn modelId="{E65FC92F-51E8-4330-914C-876715440F1B}" type="presOf" srcId="{F082F17B-6402-4635-849D-F587098DAB17}" destId="{56E58EAC-A2CD-4F1B-A6DF-447EDE9F319C}" srcOrd="0" destOrd="0" presId="urn:microsoft.com/office/officeart/2005/8/layout/hierarchy3"/>
    <dgm:cxn modelId="{3A44E7D1-3F07-4B70-85B4-C5D2FCB90364}" srcId="{92801350-F4B5-45E8-9C32-E0635943079C}" destId="{A566BE8A-2D14-4503-B093-986DC103CD4D}" srcOrd="2" destOrd="0" parTransId="{AB10206A-90FD-40F0-A4BB-252DE02F4A64}" sibTransId="{95EF95F1-8D33-4208-980F-703315CC6FE8}"/>
    <dgm:cxn modelId="{E2FE9E8E-2EA7-40E3-9BEE-247C77AD7C07}" srcId="{F6BA5026-CBFB-43A4-A510-645E66DBDD0C}" destId="{831CC4F2-4BA9-4C9D-B513-356A21D56B16}" srcOrd="0" destOrd="0" parTransId="{913C8ABE-2DDF-46DB-BF64-2D74366521CE}" sibTransId="{9BFA7473-2752-470B-ADFB-A0BE200AF9CF}"/>
    <dgm:cxn modelId="{A9AFDF4D-0ECF-4942-B140-BBAC7CE32A9E}" type="presOf" srcId="{FD8A511D-0401-4B84-8B23-F9E9D67FEC5C}" destId="{0F44E66D-ECF1-48C0-A5CB-D1F7CA3EEAD7}" srcOrd="0" destOrd="0" presId="urn:microsoft.com/office/officeart/2005/8/layout/hierarchy3"/>
    <dgm:cxn modelId="{01BCF8F3-08FC-4C27-A994-6E12995AAB9C}" type="presOf" srcId="{92801350-F4B5-45E8-9C32-E0635943079C}" destId="{6BD083D0-7D6F-4181-BA01-440E87C289EE}" srcOrd="0" destOrd="0" presId="urn:microsoft.com/office/officeart/2005/8/layout/hierarchy3"/>
    <dgm:cxn modelId="{DEAECAB1-3E91-4385-B140-E11640E5AF84}" srcId="{71AD9D34-0FCE-4679-8C53-97300A9C94BC}" destId="{FAC72813-88C6-46DC-8C43-3442B39BEDF2}" srcOrd="1" destOrd="0" parTransId="{E92AB210-71E0-4CF4-8ACF-6436EACFF0F8}" sibTransId="{378C161C-D1DD-4E10-9264-A37AE2B312A5}"/>
    <dgm:cxn modelId="{AD34EDDC-A036-4D5A-A454-8E9AC81D10B3}" type="presOf" srcId="{D722B415-B081-40C0-9C57-81B7E0607D3A}" destId="{72DA1189-BBD4-497E-9C15-12A59C703F76}" srcOrd="0" destOrd="0" presId="urn:microsoft.com/office/officeart/2005/8/layout/hierarchy3"/>
    <dgm:cxn modelId="{11A54334-D85A-48E4-9DC8-C5F185F74E19}" srcId="{71AD9D34-0FCE-4679-8C53-97300A9C94BC}" destId="{D722B415-B081-40C0-9C57-81B7E0607D3A}" srcOrd="0" destOrd="0" parTransId="{21CFE1B5-9ADA-4E54-8A07-C83FE2635FA2}" sibTransId="{25C59582-F9CC-413D-8DBF-6570A9C62D34}"/>
    <dgm:cxn modelId="{1C6C885C-ED14-43F7-B845-36374B198703}" type="presOf" srcId="{831CC4F2-4BA9-4C9D-B513-356A21D56B16}" destId="{4503E4B7-E2BE-4A90-BDB5-E58DAAC016B3}" srcOrd="0" destOrd="0" presId="urn:microsoft.com/office/officeart/2005/8/layout/hierarchy3"/>
    <dgm:cxn modelId="{DCE6D85A-4F04-4CC3-860C-255FC629A47E}" srcId="{C2632EE0-7C79-4ED6-917B-1D19C5F47363}" destId="{E5C76245-8878-4B65-89E5-E4FC5B84C710}" srcOrd="2" destOrd="0" parTransId="{ACCE9EE7-FAD0-430C-978B-C9AC023B2C87}" sibTransId="{DF151C5C-6B2E-4BF0-AFDB-BBF36BC5F770}"/>
    <dgm:cxn modelId="{BA5797D6-838C-4929-9D93-9DF1A8EFE2FF}" type="presOf" srcId="{F6BA5026-CBFB-43A4-A510-645E66DBDD0C}" destId="{D9D52CC7-66AF-48C7-9F66-F54DC0D5FFC2}" srcOrd="0" destOrd="0" presId="urn:microsoft.com/office/officeart/2005/8/layout/hierarchy3"/>
    <dgm:cxn modelId="{90C74A50-3411-42D7-9EC6-AB830531F640}" type="presOf" srcId="{C2632EE0-7C79-4ED6-917B-1D19C5F47363}" destId="{1BE9CE18-77BF-491B-B378-1F580DA8D1E2}" srcOrd="0" destOrd="0" presId="urn:microsoft.com/office/officeart/2005/8/layout/hierarchy3"/>
    <dgm:cxn modelId="{3578A351-5153-48AA-B097-64DA1B9BD55C}" type="presOf" srcId="{B2F71B75-5987-4BF7-ABDE-A5920CA625B6}" destId="{6CECDC12-4D26-4DCE-8E85-847EC199ECB6}" srcOrd="0" destOrd="0" presId="urn:microsoft.com/office/officeart/2005/8/layout/hierarchy3"/>
    <dgm:cxn modelId="{3F114862-28ED-4466-8762-F4688A0AF09C}" type="presOf" srcId="{AB10206A-90FD-40F0-A4BB-252DE02F4A64}" destId="{70320360-07D8-406F-A1BB-8A751182837A}" srcOrd="0" destOrd="0" presId="urn:microsoft.com/office/officeart/2005/8/layout/hierarchy3"/>
    <dgm:cxn modelId="{EE809272-FE9D-4EDA-9312-4254069C9094}" type="presOf" srcId="{B7CD3C00-89E3-4816-ADEB-F09DDC0EA7FF}" destId="{B5AAC4F9-88CD-4A09-B8AC-DB7F2BDEF8B4}" srcOrd="0" destOrd="0" presId="urn:microsoft.com/office/officeart/2005/8/layout/hierarchy3"/>
    <dgm:cxn modelId="{B57DF3BA-AE2F-4575-92CB-15B9E91A4EC5}" srcId="{C2632EE0-7C79-4ED6-917B-1D19C5F47363}" destId="{71AD9D34-0FCE-4679-8C53-97300A9C94BC}" srcOrd="0" destOrd="0" parTransId="{2284A637-5728-40A3-90CC-D8A42990A910}" sibTransId="{243B3630-A092-409B-B2E6-72CBA8E76E9C}"/>
    <dgm:cxn modelId="{33DD956D-B9D5-4590-AD76-6F7011B1E15A}" type="presOf" srcId="{A566BE8A-2D14-4503-B093-986DC103CD4D}" destId="{06D12ECA-1C21-497A-9F47-009A73F4FA44}" srcOrd="0" destOrd="0" presId="urn:microsoft.com/office/officeart/2005/8/layout/hierarchy3"/>
    <dgm:cxn modelId="{DDABAB68-F941-451E-B0E6-502775586E9E}" srcId="{C2632EE0-7C79-4ED6-917B-1D19C5F47363}" destId="{92801350-F4B5-45E8-9C32-E0635943079C}" srcOrd="1" destOrd="0" parTransId="{238ED9BD-21B1-48E2-AC1F-E4BBFEFD3520}" sibTransId="{16FC957C-BD9C-4F5B-9396-A86136436A99}"/>
    <dgm:cxn modelId="{061BE42B-9872-4A24-94D1-BD1A5E86074A}" type="presOf" srcId="{92801350-F4B5-45E8-9C32-E0635943079C}" destId="{911AF50E-0C90-4E06-9131-A8BF651EB982}" srcOrd="1" destOrd="0" presId="urn:microsoft.com/office/officeart/2005/8/layout/hierarchy3"/>
    <dgm:cxn modelId="{DDBC71E5-623C-4FD9-AA9D-703F25DC9267}" type="presOf" srcId="{04F0C6FE-E28C-4EE5-86F0-5FA18DC96052}" destId="{AA7DDDE6-6110-4E33-8321-2AE5C71F33F3}" srcOrd="0" destOrd="0" presId="urn:microsoft.com/office/officeart/2005/8/layout/hierarchy3"/>
    <dgm:cxn modelId="{83FA7069-2B65-49D8-9B35-0CFFD0FF075D}" type="presOf" srcId="{71AD9D34-0FCE-4679-8C53-97300A9C94BC}" destId="{751BDD39-3E15-4473-AFE9-F270D494B21C}" srcOrd="0" destOrd="0" presId="urn:microsoft.com/office/officeart/2005/8/layout/hierarchy3"/>
    <dgm:cxn modelId="{DE4E938A-7D45-4EC2-99FE-3A609B1D9122}" srcId="{71AD9D34-0FCE-4679-8C53-97300A9C94BC}" destId="{F082F17B-6402-4635-849D-F587098DAB17}" srcOrd="2" destOrd="0" parTransId="{FD8A511D-0401-4B84-8B23-F9E9D67FEC5C}" sibTransId="{199919A9-9BE0-443F-935A-52B02747DC46}"/>
    <dgm:cxn modelId="{FA86A119-570C-453F-A9F3-373C7F3DAFCC}" type="presOf" srcId="{71AD9D34-0FCE-4679-8C53-97300A9C94BC}" destId="{5B43D9E2-538A-486E-AE4E-C6D75339B35B}" srcOrd="1" destOrd="0" presId="urn:microsoft.com/office/officeart/2005/8/layout/hierarchy3"/>
    <dgm:cxn modelId="{B5E499A8-AF3E-4122-9828-12EEC176BB35}" type="presOf" srcId="{21CFE1B5-9ADA-4E54-8A07-C83FE2635FA2}" destId="{BC514414-CEDE-4F7C-8D53-2C2E3DD9C327}" srcOrd="0" destOrd="0" presId="urn:microsoft.com/office/officeart/2005/8/layout/hierarchy3"/>
    <dgm:cxn modelId="{0C222258-8115-4E82-A4D8-D401DDC72B50}" type="presOf" srcId="{E5C76245-8878-4B65-89E5-E4FC5B84C710}" destId="{3E2ECED3-65F7-4502-ABEC-60D9E66329FE}" srcOrd="1" destOrd="0" presId="urn:microsoft.com/office/officeart/2005/8/layout/hierarchy3"/>
    <dgm:cxn modelId="{F8B36F0F-EB90-465C-A76E-F27BD58ADDA7}" type="presOf" srcId="{FAC72813-88C6-46DC-8C43-3442B39BEDF2}" destId="{CB653D13-DFDF-42AF-9966-57E1BABE6C34}" srcOrd="0" destOrd="0" presId="urn:microsoft.com/office/officeart/2005/8/layout/hierarchy3"/>
    <dgm:cxn modelId="{3E68693F-6E80-4E9E-AF98-00381ED9D185}" srcId="{92801350-F4B5-45E8-9C32-E0635943079C}" destId="{674B0EED-46F4-4131-9A5F-3622A3A08319}" srcOrd="0" destOrd="0" parTransId="{B7CD3C00-89E3-4816-ADEB-F09DDC0EA7FF}" sibTransId="{6C54AF9A-9DBE-4368-9014-DCD77E97F9C1}"/>
    <dgm:cxn modelId="{122A8201-109D-4DC5-90A3-9DED6F76F24E}" type="presOf" srcId="{E92AB210-71E0-4CF4-8ACF-6436EACFF0F8}" destId="{AF45765C-1059-48BC-9B61-9D84EF1FADA3}" srcOrd="0" destOrd="0" presId="urn:microsoft.com/office/officeart/2005/8/layout/hierarchy3"/>
    <dgm:cxn modelId="{7DBCA225-E865-4CB7-B585-58C3FC3B9C38}" type="presOf" srcId="{674B0EED-46F4-4131-9A5F-3622A3A08319}" destId="{9A1950F3-A9B6-454A-A00E-3270ADE044FC}" srcOrd="0" destOrd="0" presId="urn:microsoft.com/office/officeart/2005/8/layout/hierarchy3"/>
    <dgm:cxn modelId="{0AE999F7-3A02-4B1D-BAAC-6BC8247CBFB5}" srcId="{E5C76245-8878-4B65-89E5-E4FC5B84C710}" destId="{B2F71B75-5987-4BF7-ABDE-A5920CA625B6}" srcOrd="0" destOrd="0" parTransId="{CD180B4E-63E3-4CC4-A95C-1946D98BB3D4}" sibTransId="{42FE11E8-7179-4882-A31D-E58422E6E7AB}"/>
    <dgm:cxn modelId="{DBF39A1F-3194-4D6F-82E8-8307F790C6C1}" type="presOf" srcId="{CD180B4E-63E3-4CC4-A95C-1946D98BB3D4}" destId="{E9E4E0AE-E373-4DE0-BD96-59CC9AE37AA9}" srcOrd="0" destOrd="0" presId="urn:microsoft.com/office/officeart/2005/8/layout/hierarchy3"/>
    <dgm:cxn modelId="{24A42875-2F1C-4FF3-BF7D-19909C4C7D6F}" type="presParOf" srcId="{1BE9CE18-77BF-491B-B378-1F580DA8D1E2}" destId="{6A72ECDC-92F6-4BBF-9012-DE4DB8103382}" srcOrd="0" destOrd="0" presId="urn:microsoft.com/office/officeart/2005/8/layout/hierarchy3"/>
    <dgm:cxn modelId="{438ADCE6-911B-4317-8198-C66DBC511A08}" type="presParOf" srcId="{6A72ECDC-92F6-4BBF-9012-DE4DB8103382}" destId="{BBCF91C4-6F07-4D1C-9E4B-C71ED5B38EDC}" srcOrd="0" destOrd="0" presId="urn:microsoft.com/office/officeart/2005/8/layout/hierarchy3"/>
    <dgm:cxn modelId="{0066FDD1-D62F-4474-A42B-4B4C983B5D89}" type="presParOf" srcId="{BBCF91C4-6F07-4D1C-9E4B-C71ED5B38EDC}" destId="{751BDD39-3E15-4473-AFE9-F270D494B21C}" srcOrd="0" destOrd="0" presId="urn:microsoft.com/office/officeart/2005/8/layout/hierarchy3"/>
    <dgm:cxn modelId="{D2374A35-F483-4202-A00C-8C3AF76093C2}" type="presParOf" srcId="{BBCF91C4-6F07-4D1C-9E4B-C71ED5B38EDC}" destId="{5B43D9E2-538A-486E-AE4E-C6D75339B35B}" srcOrd="1" destOrd="0" presId="urn:microsoft.com/office/officeart/2005/8/layout/hierarchy3"/>
    <dgm:cxn modelId="{A8200194-F778-4825-941D-BC5B65AB4382}" type="presParOf" srcId="{6A72ECDC-92F6-4BBF-9012-DE4DB8103382}" destId="{10A6C81B-5545-4A71-8104-3AE61407CC34}" srcOrd="1" destOrd="0" presId="urn:microsoft.com/office/officeart/2005/8/layout/hierarchy3"/>
    <dgm:cxn modelId="{8E8EC3C4-0F4B-4600-BFB9-40373E93B6C1}" type="presParOf" srcId="{10A6C81B-5545-4A71-8104-3AE61407CC34}" destId="{BC514414-CEDE-4F7C-8D53-2C2E3DD9C327}" srcOrd="0" destOrd="0" presId="urn:microsoft.com/office/officeart/2005/8/layout/hierarchy3"/>
    <dgm:cxn modelId="{4DA7AD94-5D20-443F-82BA-E9FB50AF57E1}" type="presParOf" srcId="{10A6C81B-5545-4A71-8104-3AE61407CC34}" destId="{72DA1189-BBD4-497E-9C15-12A59C703F76}" srcOrd="1" destOrd="0" presId="urn:microsoft.com/office/officeart/2005/8/layout/hierarchy3"/>
    <dgm:cxn modelId="{2A7A423B-8819-441A-AD62-4D138C3D206A}" type="presParOf" srcId="{10A6C81B-5545-4A71-8104-3AE61407CC34}" destId="{AF45765C-1059-48BC-9B61-9D84EF1FADA3}" srcOrd="2" destOrd="0" presId="urn:microsoft.com/office/officeart/2005/8/layout/hierarchy3"/>
    <dgm:cxn modelId="{9B7FCA69-E16A-47E8-AF5D-581D886A92BC}" type="presParOf" srcId="{10A6C81B-5545-4A71-8104-3AE61407CC34}" destId="{CB653D13-DFDF-42AF-9966-57E1BABE6C34}" srcOrd="3" destOrd="0" presId="urn:microsoft.com/office/officeart/2005/8/layout/hierarchy3"/>
    <dgm:cxn modelId="{74083401-EB7E-477C-9D95-07C902693010}" type="presParOf" srcId="{10A6C81B-5545-4A71-8104-3AE61407CC34}" destId="{0F44E66D-ECF1-48C0-A5CB-D1F7CA3EEAD7}" srcOrd="4" destOrd="0" presId="urn:microsoft.com/office/officeart/2005/8/layout/hierarchy3"/>
    <dgm:cxn modelId="{FEBBB379-E6CD-40B8-9C2E-0FB29144C4CA}" type="presParOf" srcId="{10A6C81B-5545-4A71-8104-3AE61407CC34}" destId="{56E58EAC-A2CD-4F1B-A6DF-447EDE9F319C}" srcOrd="5" destOrd="0" presId="urn:microsoft.com/office/officeart/2005/8/layout/hierarchy3"/>
    <dgm:cxn modelId="{870FD4E7-5284-4872-9C66-1DA8E49A30E3}" type="presParOf" srcId="{1BE9CE18-77BF-491B-B378-1F580DA8D1E2}" destId="{1682801E-1C82-40FE-9DAA-BA970B64AB9B}" srcOrd="1" destOrd="0" presId="urn:microsoft.com/office/officeart/2005/8/layout/hierarchy3"/>
    <dgm:cxn modelId="{B6458189-F155-4C90-8CA9-3607727C1AB0}" type="presParOf" srcId="{1682801E-1C82-40FE-9DAA-BA970B64AB9B}" destId="{44A2214D-70FE-4719-BFE6-E280E4D8BC40}" srcOrd="0" destOrd="0" presId="urn:microsoft.com/office/officeart/2005/8/layout/hierarchy3"/>
    <dgm:cxn modelId="{468C84A9-5A24-400F-AB58-CFF01E51BAEC}" type="presParOf" srcId="{44A2214D-70FE-4719-BFE6-E280E4D8BC40}" destId="{6BD083D0-7D6F-4181-BA01-440E87C289EE}" srcOrd="0" destOrd="0" presId="urn:microsoft.com/office/officeart/2005/8/layout/hierarchy3"/>
    <dgm:cxn modelId="{B7CAC515-2CFC-4E69-8920-E1FCC1F0F464}" type="presParOf" srcId="{44A2214D-70FE-4719-BFE6-E280E4D8BC40}" destId="{911AF50E-0C90-4E06-9131-A8BF651EB982}" srcOrd="1" destOrd="0" presId="urn:microsoft.com/office/officeart/2005/8/layout/hierarchy3"/>
    <dgm:cxn modelId="{C3858A77-3AE9-4863-A26E-EACE5827403F}" type="presParOf" srcId="{1682801E-1C82-40FE-9DAA-BA970B64AB9B}" destId="{EFC23F8A-5E4A-4FA5-B684-64BDFF3D8660}" srcOrd="1" destOrd="0" presId="urn:microsoft.com/office/officeart/2005/8/layout/hierarchy3"/>
    <dgm:cxn modelId="{9CD8F68C-D669-4D87-955D-3036809C3AB1}" type="presParOf" srcId="{EFC23F8A-5E4A-4FA5-B684-64BDFF3D8660}" destId="{B5AAC4F9-88CD-4A09-B8AC-DB7F2BDEF8B4}" srcOrd="0" destOrd="0" presId="urn:microsoft.com/office/officeart/2005/8/layout/hierarchy3"/>
    <dgm:cxn modelId="{0D4BE28F-473D-40A9-A439-35B280CAC874}" type="presParOf" srcId="{EFC23F8A-5E4A-4FA5-B684-64BDFF3D8660}" destId="{9A1950F3-A9B6-454A-A00E-3270ADE044FC}" srcOrd="1" destOrd="0" presId="urn:microsoft.com/office/officeart/2005/8/layout/hierarchy3"/>
    <dgm:cxn modelId="{EC683F23-F23E-42E7-9B92-D3D7C06784EC}" type="presParOf" srcId="{EFC23F8A-5E4A-4FA5-B684-64BDFF3D8660}" destId="{AA7DDDE6-6110-4E33-8321-2AE5C71F33F3}" srcOrd="2" destOrd="0" presId="urn:microsoft.com/office/officeart/2005/8/layout/hierarchy3"/>
    <dgm:cxn modelId="{3FC80A8F-F26F-4211-AC8F-77280610BE61}" type="presParOf" srcId="{EFC23F8A-5E4A-4FA5-B684-64BDFF3D8660}" destId="{B511DBB9-CD54-4D9C-9ECA-E42AA10E7FCE}" srcOrd="3" destOrd="0" presId="urn:microsoft.com/office/officeart/2005/8/layout/hierarchy3"/>
    <dgm:cxn modelId="{6C3EB7E3-6325-4332-9B60-9A9A012EB98F}" type="presParOf" srcId="{EFC23F8A-5E4A-4FA5-B684-64BDFF3D8660}" destId="{70320360-07D8-406F-A1BB-8A751182837A}" srcOrd="4" destOrd="0" presId="urn:microsoft.com/office/officeart/2005/8/layout/hierarchy3"/>
    <dgm:cxn modelId="{D7BF1790-6CAE-4961-A716-ED56539DA84A}" type="presParOf" srcId="{EFC23F8A-5E4A-4FA5-B684-64BDFF3D8660}" destId="{06D12ECA-1C21-497A-9F47-009A73F4FA44}" srcOrd="5" destOrd="0" presId="urn:microsoft.com/office/officeart/2005/8/layout/hierarchy3"/>
    <dgm:cxn modelId="{D86C105A-8E0A-495A-8E30-1FE7D4782095}" type="presParOf" srcId="{1BE9CE18-77BF-491B-B378-1F580DA8D1E2}" destId="{7C8AAA43-4906-46FF-9733-086DEFBCC0AE}" srcOrd="2" destOrd="0" presId="urn:microsoft.com/office/officeart/2005/8/layout/hierarchy3"/>
    <dgm:cxn modelId="{7F1CF8BE-BBC7-4144-AA67-43A9FA867149}" type="presParOf" srcId="{7C8AAA43-4906-46FF-9733-086DEFBCC0AE}" destId="{06B6D9FC-A3B8-46F9-808D-E9104F64CBFD}" srcOrd="0" destOrd="0" presId="urn:microsoft.com/office/officeart/2005/8/layout/hierarchy3"/>
    <dgm:cxn modelId="{625EFB9E-501B-47CE-8234-7EB85A02FD22}" type="presParOf" srcId="{06B6D9FC-A3B8-46F9-808D-E9104F64CBFD}" destId="{CE36B4BB-957F-47B7-9781-CDE5E5E263B9}" srcOrd="0" destOrd="0" presId="urn:microsoft.com/office/officeart/2005/8/layout/hierarchy3"/>
    <dgm:cxn modelId="{0D361C24-57F4-4068-8FE5-8754F0AAE6D8}" type="presParOf" srcId="{06B6D9FC-A3B8-46F9-808D-E9104F64CBFD}" destId="{3E2ECED3-65F7-4502-ABEC-60D9E66329FE}" srcOrd="1" destOrd="0" presId="urn:microsoft.com/office/officeart/2005/8/layout/hierarchy3"/>
    <dgm:cxn modelId="{C7F6C962-B3B9-4E36-A443-281D91723224}" type="presParOf" srcId="{7C8AAA43-4906-46FF-9733-086DEFBCC0AE}" destId="{0F281287-E34B-4590-A936-B0F5BD7C6729}" srcOrd="1" destOrd="0" presId="urn:microsoft.com/office/officeart/2005/8/layout/hierarchy3"/>
    <dgm:cxn modelId="{990B3EF6-4183-4855-B414-2319921AC775}" type="presParOf" srcId="{0F281287-E34B-4590-A936-B0F5BD7C6729}" destId="{E9E4E0AE-E373-4DE0-BD96-59CC9AE37AA9}" srcOrd="0" destOrd="0" presId="urn:microsoft.com/office/officeart/2005/8/layout/hierarchy3"/>
    <dgm:cxn modelId="{A359ED38-2EDE-498D-AD8D-8CF67CFED328}" type="presParOf" srcId="{0F281287-E34B-4590-A936-B0F5BD7C6729}" destId="{6CECDC12-4D26-4DCE-8E85-847EC199ECB6}" srcOrd="1" destOrd="0" presId="urn:microsoft.com/office/officeart/2005/8/layout/hierarchy3"/>
    <dgm:cxn modelId="{99DBE678-A59E-4303-86E8-DBDA84B2F3E5}" type="presParOf" srcId="{1BE9CE18-77BF-491B-B378-1F580DA8D1E2}" destId="{23B521B3-D43F-4534-B3CA-B58B5F5E28B4}" srcOrd="3" destOrd="0" presId="urn:microsoft.com/office/officeart/2005/8/layout/hierarchy3"/>
    <dgm:cxn modelId="{E97074C2-C248-4FEA-AE70-84DC0F4E4144}" type="presParOf" srcId="{23B521B3-D43F-4534-B3CA-B58B5F5E28B4}" destId="{7C4EFB1D-FCE8-4E1E-A533-FE9208E1B2E7}" srcOrd="0" destOrd="0" presId="urn:microsoft.com/office/officeart/2005/8/layout/hierarchy3"/>
    <dgm:cxn modelId="{6FA737FE-A659-4C34-8994-63610D477E00}" type="presParOf" srcId="{7C4EFB1D-FCE8-4E1E-A533-FE9208E1B2E7}" destId="{D9D52CC7-66AF-48C7-9F66-F54DC0D5FFC2}" srcOrd="0" destOrd="0" presId="urn:microsoft.com/office/officeart/2005/8/layout/hierarchy3"/>
    <dgm:cxn modelId="{2F8F4A90-260B-40CC-B388-7EC3C9F36708}" type="presParOf" srcId="{7C4EFB1D-FCE8-4E1E-A533-FE9208E1B2E7}" destId="{C357FE5B-72A2-40CF-BD2F-D0527242F643}" srcOrd="1" destOrd="0" presId="urn:microsoft.com/office/officeart/2005/8/layout/hierarchy3"/>
    <dgm:cxn modelId="{211470F3-36D6-4878-BEAE-DF84E98CBA81}" type="presParOf" srcId="{23B521B3-D43F-4534-B3CA-B58B5F5E28B4}" destId="{AEC1BBB3-0018-4030-9E84-DD29037809BB}" srcOrd="1" destOrd="0" presId="urn:microsoft.com/office/officeart/2005/8/layout/hierarchy3"/>
    <dgm:cxn modelId="{66593C90-5534-4025-922D-339B2711AB17}" type="presParOf" srcId="{AEC1BBB3-0018-4030-9E84-DD29037809BB}" destId="{8F5BBB99-25FA-4685-B8C3-E43BE152DF38}" srcOrd="0" destOrd="0" presId="urn:microsoft.com/office/officeart/2005/8/layout/hierarchy3"/>
    <dgm:cxn modelId="{6C99BD89-385C-40EA-8DCF-3764B0C770EB}" type="presParOf" srcId="{AEC1BBB3-0018-4030-9E84-DD29037809BB}" destId="{4503E4B7-E2BE-4A90-BDB5-E58DAAC016B3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="" xmlns:a16="http://schemas.microsoft.com/office/drawing/2014/main" id="{26B80BB2-D9AC-46D2-B036-BF169177C44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="" xmlns:a16="http://schemas.microsoft.com/office/drawing/2014/main" id="{03B65C22-5EB4-45B5-B1B8-80EB5EC9EBC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FADAB24-EAA2-4469-9238-60FE3E9D4D9A}" type="datetimeFigureOut">
              <a:rPr lang="pt-BR"/>
              <a:pPr>
                <a:defRPr/>
              </a:pPr>
              <a:t>26/02/2019</a:t>
            </a:fld>
            <a:endParaRPr lang="pt-BR"/>
          </a:p>
        </p:txBody>
      </p:sp>
      <p:sp>
        <p:nvSpPr>
          <p:cNvPr id="4" name="Espaço Reservado para Imagem de Slide 3">
            <a:extLst>
              <a:ext uri="{FF2B5EF4-FFF2-40B4-BE49-F238E27FC236}">
                <a16:creationId xmlns="" xmlns:a16="http://schemas.microsoft.com/office/drawing/2014/main" id="{5837E1D3-DB90-4501-A484-C9A0A52D311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>
            <a:extLst>
              <a:ext uri="{FF2B5EF4-FFF2-40B4-BE49-F238E27FC236}">
                <a16:creationId xmlns="" xmlns:a16="http://schemas.microsoft.com/office/drawing/2014/main" id="{A7781DF0-C617-4F11-816B-6F196D19F2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/>
              <a:t>Clique para editar 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4A0E7BE9-0AFF-4E63-AF90-39E89A13CF2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A45E1E0C-960E-440B-A3E2-CA36A1BAF53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2BA1EF3-322A-43BD-AE76-734A784A426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99080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="" xmlns:a16="http://schemas.microsoft.com/office/drawing/2014/main" id="{D74014E9-91B4-4EEE-8A48-D397AC2F52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704A85F-C1C5-4E40-A1BC-7D6557356D00}" type="slidenum">
              <a:rPr lang="pt-BR" altLang="pt-BR" smtClean="0"/>
              <a:pPr/>
              <a:t>1</a:t>
            </a:fld>
            <a:endParaRPr lang="pt-BR" altLang="pt-BR"/>
          </a:p>
        </p:txBody>
      </p:sp>
      <p:sp>
        <p:nvSpPr>
          <p:cNvPr id="5123" name="Rectangle 1025">
            <a:extLst>
              <a:ext uri="{FF2B5EF4-FFF2-40B4-BE49-F238E27FC236}">
                <a16:creationId xmlns="" xmlns:a16="http://schemas.microsoft.com/office/drawing/2014/main" id="{C84B3D38-66FE-40FA-8F35-34218BC325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4" name="Rectangle 1026">
            <a:extLst>
              <a:ext uri="{FF2B5EF4-FFF2-40B4-BE49-F238E27FC236}">
                <a16:creationId xmlns="" xmlns:a16="http://schemas.microsoft.com/office/drawing/2014/main" id="{401590C7-BBD1-429A-86AA-2DD057256B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3225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15839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050">
            <a:extLst>
              <a:ext uri="{FF2B5EF4-FFF2-40B4-BE49-F238E27FC236}">
                <a16:creationId xmlns="" xmlns:a16="http://schemas.microsoft.com/office/drawing/2014/main" id="{11E314AD-035F-4854-BD40-1F9DFD3A9B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Rectangle 2051">
            <a:extLst>
              <a:ext uri="{FF2B5EF4-FFF2-40B4-BE49-F238E27FC236}">
                <a16:creationId xmlns="" xmlns:a16="http://schemas.microsoft.com/office/drawing/2014/main" id="{0D01DEAD-1BC5-48D2-8FB9-C468B131C4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560790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050">
            <a:extLst>
              <a:ext uri="{FF2B5EF4-FFF2-40B4-BE49-F238E27FC236}">
                <a16:creationId xmlns="" xmlns:a16="http://schemas.microsoft.com/office/drawing/2014/main" id="{97D8BFC5-276E-44A9-80F4-F59FA10D1DB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Rectangle 2051">
            <a:extLst>
              <a:ext uri="{FF2B5EF4-FFF2-40B4-BE49-F238E27FC236}">
                <a16:creationId xmlns="" xmlns:a16="http://schemas.microsoft.com/office/drawing/2014/main" id="{75A13126-2698-4F9C-8CA6-C566C71E5B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703207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="" xmlns:a16="http://schemas.microsoft.com/office/drawing/2014/main" id="{11C39085-85D8-44AE-B451-C1A867F442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D6E09C3-9E60-4C84-913E-06CBB218326F}" type="slidenum">
              <a:rPr lang="pt-BR" altLang="pt-BR" smtClean="0"/>
              <a:pPr/>
              <a:t>23</a:t>
            </a:fld>
            <a:endParaRPr lang="pt-BR" altLang="pt-BR"/>
          </a:p>
        </p:txBody>
      </p:sp>
      <p:sp>
        <p:nvSpPr>
          <p:cNvPr id="7171" name="Rectangle 1025">
            <a:extLst>
              <a:ext uri="{FF2B5EF4-FFF2-40B4-BE49-F238E27FC236}">
                <a16:creationId xmlns="" xmlns:a16="http://schemas.microsoft.com/office/drawing/2014/main" id="{43C56217-DA71-412B-8E16-01182ED302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2" name="Rectangle 1026">
            <a:extLst>
              <a:ext uri="{FF2B5EF4-FFF2-40B4-BE49-F238E27FC236}">
                <a16:creationId xmlns="" xmlns:a16="http://schemas.microsoft.com/office/drawing/2014/main" id="{A91E81F0-333E-4352-A4D8-FB6896F369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3225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r>
              <a:rPr lang="pt-BR" altLang="pt-BR" b="1"/>
              <a:t>Accountability</a:t>
            </a:r>
            <a:r>
              <a:rPr lang="pt-BR" altLang="pt-BR"/>
              <a:t>: conjunto de procedimentos adotados pelas organizações públicas e pelos indivíduos que as integram que evidenciam sua responsabilidade por decisões tomadas e ações implementadas, incluindo a salvaguarda de recursos públicos, a imparcialidade e o desempenho das organizações; (fonte IN conjunta CGU MPOG nº 01/2016)</a:t>
            </a:r>
          </a:p>
          <a:p>
            <a:endParaRPr lang="pt-BR" altLang="pt-BR" b="1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Auto reflexão dos gestores</a:t>
            </a:r>
          </a:p>
          <a:p>
            <a:pPr eaLnBrk="1" hangingPunct="1">
              <a:spcBef>
                <a:spcPct val="0"/>
              </a:spcBef>
            </a:pPr>
            <a:r>
              <a:rPr lang="pt-BR" altLang="pt-BR"/>
              <a:t>Avaliar os principais resultados alcançados;</a:t>
            </a:r>
          </a:p>
          <a:p>
            <a:pPr eaLnBrk="1" hangingPunct="1">
              <a:spcBef>
                <a:spcPct val="0"/>
              </a:spcBef>
            </a:pPr>
            <a:r>
              <a:rPr lang="pt-BR" altLang="pt-BR"/>
              <a:t>Informar e destacar as boas práticas administrativas;</a:t>
            </a:r>
          </a:p>
          <a:p>
            <a:pPr eaLnBrk="1" hangingPunct="1">
              <a:spcBef>
                <a:spcPct val="0"/>
              </a:spcBef>
            </a:pPr>
            <a:r>
              <a:rPr lang="pt-BR" altLang="pt-BR"/>
              <a:t>Destacar as falhas que impactaram no atingimento dos resultados;</a:t>
            </a:r>
          </a:p>
          <a:p>
            <a:pPr eaLnBrk="1" hangingPunct="1">
              <a:spcBef>
                <a:spcPct val="0"/>
              </a:spcBef>
            </a:pPr>
            <a:r>
              <a:rPr lang="pt-BR" altLang="pt-BR"/>
              <a:t>Identificar riscos; </a:t>
            </a:r>
          </a:p>
          <a:p>
            <a:pPr eaLnBrk="1" hangingPunct="1">
              <a:spcBef>
                <a:spcPct val="0"/>
              </a:spcBef>
            </a:pPr>
            <a:r>
              <a:rPr lang="pt-BR" altLang="pt-BR"/>
              <a:t>propor providências. </a:t>
            </a:r>
          </a:p>
          <a:p>
            <a:pPr eaLnBrk="1" hangingPunct="1">
              <a:spcBef>
                <a:spcPct val="0"/>
              </a:spcBef>
            </a:pPr>
            <a:endParaRPr lang="pt-BR" altLang="pt-BR"/>
          </a:p>
          <a:p>
            <a:pPr eaLnBrk="1" hangingPunct="1">
              <a:spcBef>
                <a:spcPct val="0"/>
              </a:spcBef>
            </a:pPr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Interação: Unidade e Controle Interno</a:t>
            </a:r>
          </a:p>
          <a:p>
            <a:pPr eaLnBrk="1" hangingPunct="1">
              <a:spcBef>
                <a:spcPct val="0"/>
              </a:spcBef>
            </a:pPr>
            <a:r>
              <a:rPr lang="pt-BR" altLang="pt-BR"/>
              <a:t>Revisão do Plano de Providências Permanente;</a:t>
            </a:r>
          </a:p>
          <a:p>
            <a:pPr eaLnBrk="1" hangingPunct="1">
              <a:spcBef>
                <a:spcPct val="0"/>
              </a:spcBef>
            </a:pPr>
            <a:r>
              <a:rPr lang="pt-BR" altLang="pt-BR"/>
              <a:t>Auxílio à elaboração do Relatório de Gestão;</a:t>
            </a:r>
          </a:p>
          <a:p>
            <a:pPr eaLnBrk="1" hangingPunct="1">
              <a:spcBef>
                <a:spcPct val="0"/>
              </a:spcBef>
            </a:pPr>
            <a:r>
              <a:rPr lang="pt-BR" altLang="pt-BR"/>
              <a:t>Auditoria de gestão;</a:t>
            </a:r>
          </a:p>
          <a:p>
            <a:pPr eaLnBrk="1" hangingPunct="1">
              <a:spcBef>
                <a:spcPct val="0"/>
              </a:spcBef>
            </a:pPr>
            <a:r>
              <a:rPr lang="pt-BR" altLang="pt-BR"/>
              <a:t>Pactuação de providências (recomendações); </a:t>
            </a:r>
          </a:p>
          <a:p>
            <a:pPr eaLnBrk="1" hangingPunct="1">
              <a:spcBef>
                <a:spcPct val="0"/>
              </a:spcBef>
            </a:pPr>
            <a:r>
              <a:rPr lang="pt-BR" altLang="pt-BR"/>
              <a:t>Monitoramento. </a:t>
            </a:r>
          </a:p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402993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="" xmlns:a16="http://schemas.microsoft.com/office/drawing/2014/main" id="{5CA06FAA-1D78-4401-A82C-A0B91094BC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Rectangle 3">
            <a:extLst>
              <a:ext uri="{FF2B5EF4-FFF2-40B4-BE49-F238E27FC236}">
                <a16:creationId xmlns="" xmlns:a16="http://schemas.microsoft.com/office/drawing/2014/main" id="{6A5FC47A-6D4D-490B-932D-A231A1EE79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47040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="" xmlns:a16="http://schemas.microsoft.com/office/drawing/2014/main" id="{11C39085-85D8-44AE-B451-C1A867F442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D6E09C3-9E60-4C84-913E-06CBB218326F}" type="slidenum">
              <a:rPr lang="pt-BR" altLang="pt-BR" smtClean="0"/>
              <a:pPr/>
              <a:t>2</a:t>
            </a:fld>
            <a:endParaRPr lang="pt-BR" altLang="pt-BR"/>
          </a:p>
        </p:txBody>
      </p:sp>
      <p:sp>
        <p:nvSpPr>
          <p:cNvPr id="7171" name="Rectangle 1025">
            <a:extLst>
              <a:ext uri="{FF2B5EF4-FFF2-40B4-BE49-F238E27FC236}">
                <a16:creationId xmlns="" xmlns:a16="http://schemas.microsoft.com/office/drawing/2014/main" id="{43C56217-DA71-412B-8E16-01182ED302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2" name="Rectangle 1026">
            <a:extLst>
              <a:ext uri="{FF2B5EF4-FFF2-40B4-BE49-F238E27FC236}">
                <a16:creationId xmlns="" xmlns:a16="http://schemas.microsoft.com/office/drawing/2014/main" id="{A91E81F0-333E-4352-A4D8-FB6896F369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3225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r>
              <a:rPr lang="pt-BR" altLang="pt-BR" b="1" dirty="0"/>
              <a:t>Accountability</a:t>
            </a:r>
            <a:r>
              <a:rPr lang="pt-BR" altLang="pt-BR" dirty="0"/>
              <a:t>: conjunto de procedimentos adotados pelas organizações públicas e pelos indivíduos que as integram que evidenciam sua responsabilidade por decisões tomadas e ações implementadas, incluindo a salvaguarda de recursos públicos, a imparcialidade e o desempenho das organizações; (fonte IN conjunta CGU MPOG nº 01/2016)</a:t>
            </a:r>
          </a:p>
          <a:p>
            <a:endParaRPr lang="pt-BR" altLang="pt-BR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pt-BR" altLang="pt-BR" b="1" dirty="0">
                <a:solidFill>
                  <a:srgbClr val="000000"/>
                </a:solidFill>
                <a:latin typeface="Arial" panose="020B0604020202020204" pitchFamily="34" charset="0"/>
              </a:rPr>
              <a:t>Auto reflexão dos gestores</a:t>
            </a:r>
          </a:p>
          <a:p>
            <a:pPr eaLnBrk="1" hangingPunct="1">
              <a:spcBef>
                <a:spcPct val="0"/>
              </a:spcBef>
            </a:pPr>
            <a:r>
              <a:rPr lang="pt-BR" altLang="pt-BR" dirty="0"/>
              <a:t>Avaliar os principais resultados alcançados;</a:t>
            </a:r>
          </a:p>
          <a:p>
            <a:pPr eaLnBrk="1" hangingPunct="1">
              <a:spcBef>
                <a:spcPct val="0"/>
              </a:spcBef>
            </a:pPr>
            <a:r>
              <a:rPr lang="pt-BR" altLang="pt-BR" dirty="0"/>
              <a:t>Informar e destacar as boas práticas administrativas;</a:t>
            </a:r>
          </a:p>
          <a:p>
            <a:pPr eaLnBrk="1" hangingPunct="1">
              <a:spcBef>
                <a:spcPct val="0"/>
              </a:spcBef>
            </a:pPr>
            <a:r>
              <a:rPr lang="pt-BR" altLang="pt-BR" dirty="0"/>
              <a:t>Destacar as falhas que impactaram no atingimento dos resultados;</a:t>
            </a:r>
          </a:p>
          <a:p>
            <a:pPr eaLnBrk="1" hangingPunct="1">
              <a:spcBef>
                <a:spcPct val="0"/>
              </a:spcBef>
            </a:pPr>
            <a:r>
              <a:rPr lang="pt-BR" altLang="pt-BR" dirty="0"/>
              <a:t>Identificar riscos; </a:t>
            </a:r>
          </a:p>
          <a:p>
            <a:pPr eaLnBrk="1" hangingPunct="1">
              <a:spcBef>
                <a:spcPct val="0"/>
              </a:spcBef>
            </a:pPr>
            <a:r>
              <a:rPr lang="pt-BR" altLang="pt-BR" dirty="0"/>
              <a:t>propor providências. </a:t>
            </a:r>
          </a:p>
          <a:p>
            <a:pPr eaLnBrk="1" hangingPunct="1">
              <a:spcBef>
                <a:spcPct val="0"/>
              </a:spcBef>
            </a:pPr>
            <a:endParaRPr lang="pt-BR" altLang="pt-BR" dirty="0"/>
          </a:p>
          <a:p>
            <a:pPr eaLnBrk="1" hangingPunct="1">
              <a:spcBef>
                <a:spcPct val="0"/>
              </a:spcBef>
            </a:pPr>
            <a:r>
              <a:rPr lang="pt-BR" altLang="pt-BR" b="1" dirty="0">
                <a:solidFill>
                  <a:srgbClr val="000000"/>
                </a:solidFill>
                <a:latin typeface="Arial" panose="020B0604020202020204" pitchFamily="34" charset="0"/>
              </a:rPr>
              <a:t>Interação: Unidade e Controle Interno</a:t>
            </a:r>
          </a:p>
          <a:p>
            <a:pPr eaLnBrk="1" hangingPunct="1">
              <a:spcBef>
                <a:spcPct val="0"/>
              </a:spcBef>
            </a:pPr>
            <a:r>
              <a:rPr lang="pt-BR" altLang="pt-BR" dirty="0"/>
              <a:t>Revisão do Plano de Providências Permanente;</a:t>
            </a:r>
          </a:p>
          <a:p>
            <a:pPr eaLnBrk="1" hangingPunct="1">
              <a:spcBef>
                <a:spcPct val="0"/>
              </a:spcBef>
            </a:pPr>
            <a:r>
              <a:rPr lang="pt-BR" altLang="pt-BR" dirty="0"/>
              <a:t>Auxílio à elaboração do Relatório de Gestão;</a:t>
            </a:r>
          </a:p>
          <a:p>
            <a:pPr eaLnBrk="1" hangingPunct="1">
              <a:spcBef>
                <a:spcPct val="0"/>
              </a:spcBef>
            </a:pPr>
            <a:r>
              <a:rPr lang="pt-BR" altLang="pt-BR" dirty="0"/>
              <a:t>Auditoria de gestão;</a:t>
            </a:r>
          </a:p>
          <a:p>
            <a:pPr eaLnBrk="1" hangingPunct="1">
              <a:spcBef>
                <a:spcPct val="0"/>
              </a:spcBef>
            </a:pPr>
            <a:r>
              <a:rPr lang="pt-BR" altLang="pt-BR" dirty="0"/>
              <a:t>Pactuação de providências (recomendações); </a:t>
            </a:r>
          </a:p>
          <a:p>
            <a:pPr eaLnBrk="1" hangingPunct="1">
              <a:spcBef>
                <a:spcPct val="0"/>
              </a:spcBef>
            </a:pPr>
            <a:r>
              <a:rPr lang="pt-BR" altLang="pt-BR" dirty="0"/>
              <a:t>Monitoramento. </a:t>
            </a:r>
          </a:p>
          <a:p>
            <a:pPr eaLnBrk="1" hangingPunct="1">
              <a:spcBef>
                <a:spcPct val="0"/>
              </a:spcBef>
            </a:pP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0065184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="" xmlns:a16="http://schemas.microsoft.com/office/drawing/2014/main" id="{11C39085-85D8-44AE-B451-C1A867F442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D6E09C3-9E60-4C84-913E-06CBB218326F}" type="slidenum">
              <a:rPr lang="pt-BR" altLang="pt-BR" smtClean="0"/>
              <a:pPr/>
              <a:t>3</a:t>
            </a:fld>
            <a:endParaRPr lang="pt-BR" altLang="pt-BR"/>
          </a:p>
        </p:txBody>
      </p:sp>
      <p:sp>
        <p:nvSpPr>
          <p:cNvPr id="7171" name="Rectangle 1025">
            <a:extLst>
              <a:ext uri="{FF2B5EF4-FFF2-40B4-BE49-F238E27FC236}">
                <a16:creationId xmlns="" xmlns:a16="http://schemas.microsoft.com/office/drawing/2014/main" id="{43C56217-DA71-412B-8E16-01182ED302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2" name="Rectangle 1026">
            <a:extLst>
              <a:ext uri="{FF2B5EF4-FFF2-40B4-BE49-F238E27FC236}">
                <a16:creationId xmlns="" xmlns:a16="http://schemas.microsoft.com/office/drawing/2014/main" id="{A91E81F0-333E-4352-A4D8-FB6896F369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3225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r>
              <a:rPr lang="pt-BR" altLang="pt-BR" b="1"/>
              <a:t>Accountability</a:t>
            </a:r>
            <a:r>
              <a:rPr lang="pt-BR" altLang="pt-BR"/>
              <a:t>: conjunto de procedimentos adotados pelas organizações públicas e pelos indivíduos que as integram que evidenciam sua responsabilidade por decisões tomadas e ações implementadas, incluindo a salvaguarda de recursos públicos, a imparcialidade e o desempenho das organizações; (fonte IN conjunta CGU MPOG nº 01/2016)</a:t>
            </a:r>
          </a:p>
          <a:p>
            <a:endParaRPr lang="pt-BR" altLang="pt-BR" b="1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Auto reflexão dos gestores</a:t>
            </a:r>
          </a:p>
          <a:p>
            <a:pPr eaLnBrk="1" hangingPunct="1">
              <a:spcBef>
                <a:spcPct val="0"/>
              </a:spcBef>
            </a:pPr>
            <a:r>
              <a:rPr lang="pt-BR" altLang="pt-BR"/>
              <a:t>Avaliar os principais resultados alcançados;</a:t>
            </a:r>
          </a:p>
          <a:p>
            <a:pPr eaLnBrk="1" hangingPunct="1">
              <a:spcBef>
                <a:spcPct val="0"/>
              </a:spcBef>
            </a:pPr>
            <a:r>
              <a:rPr lang="pt-BR" altLang="pt-BR"/>
              <a:t>Informar e destacar as boas práticas administrativas;</a:t>
            </a:r>
          </a:p>
          <a:p>
            <a:pPr eaLnBrk="1" hangingPunct="1">
              <a:spcBef>
                <a:spcPct val="0"/>
              </a:spcBef>
            </a:pPr>
            <a:r>
              <a:rPr lang="pt-BR" altLang="pt-BR"/>
              <a:t>Destacar as falhas que impactaram no atingimento dos resultados;</a:t>
            </a:r>
          </a:p>
          <a:p>
            <a:pPr eaLnBrk="1" hangingPunct="1">
              <a:spcBef>
                <a:spcPct val="0"/>
              </a:spcBef>
            </a:pPr>
            <a:r>
              <a:rPr lang="pt-BR" altLang="pt-BR"/>
              <a:t>Identificar riscos; </a:t>
            </a:r>
          </a:p>
          <a:p>
            <a:pPr eaLnBrk="1" hangingPunct="1">
              <a:spcBef>
                <a:spcPct val="0"/>
              </a:spcBef>
            </a:pPr>
            <a:r>
              <a:rPr lang="pt-BR" altLang="pt-BR"/>
              <a:t>propor providências. </a:t>
            </a:r>
          </a:p>
          <a:p>
            <a:pPr eaLnBrk="1" hangingPunct="1">
              <a:spcBef>
                <a:spcPct val="0"/>
              </a:spcBef>
            </a:pPr>
            <a:endParaRPr lang="pt-BR" altLang="pt-BR"/>
          </a:p>
          <a:p>
            <a:pPr eaLnBrk="1" hangingPunct="1">
              <a:spcBef>
                <a:spcPct val="0"/>
              </a:spcBef>
            </a:pPr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Interação: Unidade e Controle Interno</a:t>
            </a:r>
          </a:p>
          <a:p>
            <a:pPr eaLnBrk="1" hangingPunct="1">
              <a:spcBef>
                <a:spcPct val="0"/>
              </a:spcBef>
            </a:pPr>
            <a:r>
              <a:rPr lang="pt-BR" altLang="pt-BR"/>
              <a:t>Revisão do Plano de Providências Permanente;</a:t>
            </a:r>
          </a:p>
          <a:p>
            <a:pPr eaLnBrk="1" hangingPunct="1">
              <a:spcBef>
                <a:spcPct val="0"/>
              </a:spcBef>
            </a:pPr>
            <a:r>
              <a:rPr lang="pt-BR" altLang="pt-BR"/>
              <a:t>Auxílio à elaboração do Relatório de Gestão;</a:t>
            </a:r>
          </a:p>
          <a:p>
            <a:pPr eaLnBrk="1" hangingPunct="1">
              <a:spcBef>
                <a:spcPct val="0"/>
              </a:spcBef>
            </a:pPr>
            <a:r>
              <a:rPr lang="pt-BR" altLang="pt-BR"/>
              <a:t>Auditoria de gestão;</a:t>
            </a:r>
          </a:p>
          <a:p>
            <a:pPr eaLnBrk="1" hangingPunct="1">
              <a:spcBef>
                <a:spcPct val="0"/>
              </a:spcBef>
            </a:pPr>
            <a:r>
              <a:rPr lang="pt-BR" altLang="pt-BR"/>
              <a:t>Pactuação de providências (recomendações); </a:t>
            </a:r>
          </a:p>
          <a:p>
            <a:pPr eaLnBrk="1" hangingPunct="1">
              <a:spcBef>
                <a:spcPct val="0"/>
              </a:spcBef>
            </a:pPr>
            <a:r>
              <a:rPr lang="pt-BR" altLang="pt-BR"/>
              <a:t>Monitoramento. </a:t>
            </a:r>
          </a:p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342672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="" xmlns:a16="http://schemas.microsoft.com/office/drawing/2014/main" id="{11C39085-85D8-44AE-B451-C1A867F442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D6E09C3-9E60-4C84-913E-06CBB218326F}" type="slidenum">
              <a:rPr lang="pt-BR" altLang="pt-BR" smtClean="0"/>
              <a:pPr/>
              <a:t>4</a:t>
            </a:fld>
            <a:endParaRPr lang="pt-BR" altLang="pt-BR"/>
          </a:p>
        </p:txBody>
      </p:sp>
      <p:sp>
        <p:nvSpPr>
          <p:cNvPr id="7171" name="Rectangle 1025">
            <a:extLst>
              <a:ext uri="{FF2B5EF4-FFF2-40B4-BE49-F238E27FC236}">
                <a16:creationId xmlns="" xmlns:a16="http://schemas.microsoft.com/office/drawing/2014/main" id="{43C56217-DA71-412B-8E16-01182ED302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2" name="Rectangle 1026">
            <a:extLst>
              <a:ext uri="{FF2B5EF4-FFF2-40B4-BE49-F238E27FC236}">
                <a16:creationId xmlns="" xmlns:a16="http://schemas.microsoft.com/office/drawing/2014/main" id="{A91E81F0-333E-4352-A4D8-FB6896F369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3225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r>
              <a:rPr lang="pt-BR" altLang="pt-BR" b="1"/>
              <a:t>Accountability</a:t>
            </a:r>
            <a:r>
              <a:rPr lang="pt-BR" altLang="pt-BR"/>
              <a:t>: conjunto de procedimentos adotados pelas organizações públicas e pelos indivíduos que as integram que evidenciam sua responsabilidade por decisões tomadas e ações implementadas, incluindo a salvaguarda de recursos públicos, a imparcialidade e o desempenho das organizações; (fonte IN conjunta CGU MPOG nº 01/2016)</a:t>
            </a:r>
          </a:p>
          <a:p>
            <a:endParaRPr lang="pt-BR" altLang="pt-BR" b="1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Auto reflexão dos gestores</a:t>
            </a:r>
          </a:p>
          <a:p>
            <a:pPr eaLnBrk="1" hangingPunct="1">
              <a:spcBef>
                <a:spcPct val="0"/>
              </a:spcBef>
            </a:pPr>
            <a:r>
              <a:rPr lang="pt-BR" altLang="pt-BR"/>
              <a:t>Avaliar os principais resultados alcançados;</a:t>
            </a:r>
          </a:p>
          <a:p>
            <a:pPr eaLnBrk="1" hangingPunct="1">
              <a:spcBef>
                <a:spcPct val="0"/>
              </a:spcBef>
            </a:pPr>
            <a:r>
              <a:rPr lang="pt-BR" altLang="pt-BR"/>
              <a:t>Informar e destacar as boas práticas administrativas;</a:t>
            </a:r>
          </a:p>
          <a:p>
            <a:pPr eaLnBrk="1" hangingPunct="1">
              <a:spcBef>
                <a:spcPct val="0"/>
              </a:spcBef>
            </a:pPr>
            <a:r>
              <a:rPr lang="pt-BR" altLang="pt-BR"/>
              <a:t>Destacar as falhas que impactaram no atingimento dos resultados;</a:t>
            </a:r>
          </a:p>
          <a:p>
            <a:pPr eaLnBrk="1" hangingPunct="1">
              <a:spcBef>
                <a:spcPct val="0"/>
              </a:spcBef>
            </a:pPr>
            <a:r>
              <a:rPr lang="pt-BR" altLang="pt-BR"/>
              <a:t>Identificar riscos; </a:t>
            </a:r>
          </a:p>
          <a:p>
            <a:pPr eaLnBrk="1" hangingPunct="1">
              <a:spcBef>
                <a:spcPct val="0"/>
              </a:spcBef>
            </a:pPr>
            <a:r>
              <a:rPr lang="pt-BR" altLang="pt-BR"/>
              <a:t>propor providências. </a:t>
            </a:r>
          </a:p>
          <a:p>
            <a:pPr eaLnBrk="1" hangingPunct="1">
              <a:spcBef>
                <a:spcPct val="0"/>
              </a:spcBef>
            </a:pPr>
            <a:endParaRPr lang="pt-BR" altLang="pt-BR"/>
          </a:p>
          <a:p>
            <a:pPr eaLnBrk="1" hangingPunct="1">
              <a:spcBef>
                <a:spcPct val="0"/>
              </a:spcBef>
            </a:pPr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Interação: Unidade e Controle Interno</a:t>
            </a:r>
          </a:p>
          <a:p>
            <a:pPr eaLnBrk="1" hangingPunct="1">
              <a:spcBef>
                <a:spcPct val="0"/>
              </a:spcBef>
            </a:pPr>
            <a:r>
              <a:rPr lang="pt-BR" altLang="pt-BR"/>
              <a:t>Revisão do Plano de Providências Permanente;</a:t>
            </a:r>
          </a:p>
          <a:p>
            <a:pPr eaLnBrk="1" hangingPunct="1">
              <a:spcBef>
                <a:spcPct val="0"/>
              </a:spcBef>
            </a:pPr>
            <a:r>
              <a:rPr lang="pt-BR" altLang="pt-BR"/>
              <a:t>Auxílio à elaboração do Relatório de Gestão;</a:t>
            </a:r>
          </a:p>
          <a:p>
            <a:pPr eaLnBrk="1" hangingPunct="1">
              <a:spcBef>
                <a:spcPct val="0"/>
              </a:spcBef>
            </a:pPr>
            <a:r>
              <a:rPr lang="pt-BR" altLang="pt-BR"/>
              <a:t>Auditoria de gestão;</a:t>
            </a:r>
          </a:p>
          <a:p>
            <a:pPr eaLnBrk="1" hangingPunct="1">
              <a:spcBef>
                <a:spcPct val="0"/>
              </a:spcBef>
            </a:pPr>
            <a:r>
              <a:rPr lang="pt-BR" altLang="pt-BR"/>
              <a:t>Pactuação de providências (recomendações); </a:t>
            </a:r>
          </a:p>
          <a:p>
            <a:pPr eaLnBrk="1" hangingPunct="1">
              <a:spcBef>
                <a:spcPct val="0"/>
              </a:spcBef>
            </a:pPr>
            <a:r>
              <a:rPr lang="pt-BR" altLang="pt-BR"/>
              <a:t>Monitoramento. </a:t>
            </a:r>
          </a:p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537956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="" xmlns:a16="http://schemas.microsoft.com/office/drawing/2014/main" id="{ED5CB0F0-152B-408A-A095-B487CE9214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13C8B06-A978-4B46-80F9-6BC5266F322E}" type="slidenum">
              <a:rPr lang="pt-BR" altLang="pt-BR" smtClean="0"/>
              <a:pPr/>
              <a:t>8</a:t>
            </a:fld>
            <a:endParaRPr lang="pt-BR" altLang="pt-BR"/>
          </a:p>
        </p:txBody>
      </p:sp>
      <p:sp>
        <p:nvSpPr>
          <p:cNvPr id="24579" name="Rectangle 1025">
            <a:extLst>
              <a:ext uri="{FF2B5EF4-FFF2-40B4-BE49-F238E27FC236}">
                <a16:creationId xmlns="" xmlns:a16="http://schemas.microsoft.com/office/drawing/2014/main" id="{BDC62D3C-595F-4A4C-9BC2-4CED2925EC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0" name="Rectangle 1026">
            <a:extLst>
              <a:ext uri="{FF2B5EF4-FFF2-40B4-BE49-F238E27FC236}">
                <a16:creationId xmlns="" xmlns:a16="http://schemas.microsoft.com/office/drawing/2014/main" id="{5D9992EF-85DA-4F83-921E-177F12FBCA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3225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pt-BR" altLang="pt-BR"/>
              <a:t>CF/1988</a:t>
            </a:r>
          </a:p>
          <a:p>
            <a:pPr eaLnBrk="1" hangingPunct="1">
              <a:spcBef>
                <a:spcPct val="0"/>
              </a:spcBef>
            </a:pPr>
            <a:r>
              <a:rPr lang="pt-BR" altLang="pt-BR"/>
              <a:t>Art. 70. A fiscalização contábil, financeira, orçamentária, operacional e patrimonial da União e das entidades da administração direta e indireta, quanto à legalidade, legitimidade, economicidade, aplicação das subvenções e renúncia de receitas, será exercida pelo Congresso Nacional, mediante controle externo, e pelo sistema de controle interno de cada Poder.</a:t>
            </a:r>
          </a:p>
          <a:p>
            <a:pPr eaLnBrk="1" hangingPunct="1">
              <a:spcBef>
                <a:spcPct val="0"/>
              </a:spcBef>
            </a:pPr>
            <a:r>
              <a:rPr lang="pt-BR" altLang="pt-BR"/>
              <a:t>Parágrafo único. Prestará contas qualquer pessoa física ou jurídica, pública ou privada, que utilize, arrecade, guarde, gerencie ou administre dinheiros, bens e valores públicos ou pelos quais a União responda, ou que, em nome desta, assuma obrigações de natureza pecuniária.</a:t>
            </a:r>
          </a:p>
          <a:p>
            <a:pPr eaLnBrk="1" hangingPunct="1">
              <a:spcBef>
                <a:spcPct val="0"/>
              </a:spcBef>
            </a:pPr>
            <a:endParaRPr lang="pt-BR" altLang="pt-BR"/>
          </a:p>
          <a:p>
            <a:pPr eaLnBrk="1" hangingPunct="1">
              <a:spcBef>
                <a:spcPct val="0"/>
              </a:spcBef>
            </a:pPr>
            <a:endParaRPr lang="pt-BR" altLang="pt-BR"/>
          </a:p>
          <a:p>
            <a:pPr eaLnBrk="1" hangingPunct="1">
              <a:spcBef>
                <a:spcPct val="0"/>
              </a:spcBef>
            </a:pPr>
            <a:r>
              <a:rPr lang="pt-BR" altLang="pt-BR"/>
              <a:t>Lei 8443/1992</a:t>
            </a:r>
          </a:p>
          <a:p>
            <a:pPr eaLnBrk="1" hangingPunct="1">
              <a:spcBef>
                <a:spcPct val="0"/>
              </a:spcBef>
            </a:pPr>
            <a:r>
              <a:rPr lang="pt-BR" altLang="pt-BR"/>
              <a:t>Art. 9° Integrarão a tomada ou prestação de contas, inclusive a tomada de contas especial, dentre outros elementos estabelecidos no Regimento Interno, os seguintes:</a:t>
            </a:r>
          </a:p>
          <a:p>
            <a:pPr eaLnBrk="1" hangingPunct="1">
              <a:spcBef>
                <a:spcPct val="0"/>
              </a:spcBef>
            </a:pPr>
            <a:r>
              <a:rPr lang="pt-BR" altLang="pt-BR"/>
              <a:t>I - relatório de gestão;</a:t>
            </a:r>
          </a:p>
          <a:p>
            <a:pPr eaLnBrk="1" hangingPunct="1">
              <a:spcBef>
                <a:spcPct val="0"/>
              </a:spcBef>
            </a:pPr>
            <a:r>
              <a:rPr lang="pt-BR" altLang="pt-BR"/>
              <a:t>II - relatório do tomador de contas, quando couber;</a:t>
            </a:r>
          </a:p>
          <a:p>
            <a:pPr eaLnBrk="1" hangingPunct="1">
              <a:spcBef>
                <a:spcPct val="0"/>
              </a:spcBef>
            </a:pPr>
            <a:r>
              <a:rPr lang="pt-BR" altLang="pt-BR"/>
              <a:t>III - relatório e certificado de auditoria, com o parecer do dirigente do órgão de controle interno, que consignará qualquer irregularidade ou ilegalidade constatada, indicando as medidas adotadas para corrigir as faltas encontradas;</a:t>
            </a:r>
          </a:p>
          <a:p>
            <a:pPr eaLnBrk="1" hangingPunct="1">
              <a:spcBef>
                <a:spcPct val="0"/>
              </a:spcBef>
            </a:pPr>
            <a:r>
              <a:rPr lang="pt-BR" altLang="pt-BR"/>
              <a:t> IV - pronunciamento do Ministro de Estado supervisor da área ou da autoridade de nível hierárquico equivalente, na forma do art. 52 desta Lei.</a:t>
            </a:r>
          </a:p>
          <a:p>
            <a:pPr eaLnBrk="1" hangingPunct="1">
              <a:spcBef>
                <a:spcPct val="0"/>
              </a:spcBef>
            </a:pPr>
            <a:endParaRPr lang="pt-BR" altLang="pt-BR"/>
          </a:p>
          <a:p>
            <a:pPr eaLnBrk="1" hangingPunct="1">
              <a:spcBef>
                <a:spcPct val="0"/>
              </a:spcBef>
            </a:pPr>
            <a:endParaRPr lang="pt-BR" altLang="pt-BR"/>
          </a:p>
          <a:p>
            <a:pPr eaLnBrk="1" hangingPunct="1">
              <a:spcBef>
                <a:spcPct val="0"/>
              </a:spcBef>
            </a:pPr>
            <a:r>
              <a:rPr lang="pt-BR" altLang="pt-BR"/>
              <a:t>LRF/2000</a:t>
            </a:r>
          </a:p>
          <a:p>
            <a:pPr eaLnBrk="1" hangingPunct="1">
              <a:spcBef>
                <a:spcPct val="0"/>
              </a:spcBef>
            </a:pPr>
            <a:r>
              <a:rPr lang="pt-BR" altLang="pt-BR"/>
              <a:t>Art. 48.</a:t>
            </a:r>
            <a:r>
              <a:rPr lang="pt-BR" altLang="pt-BR" b="1"/>
              <a:t> </a:t>
            </a:r>
            <a:r>
              <a:rPr lang="pt-BR" altLang="pt-BR"/>
              <a:t>São instrumentos de transparência da gestão fiscal, </a:t>
            </a:r>
            <a:r>
              <a:rPr lang="pt-BR" altLang="pt-BR" b="1" u="sng"/>
              <a:t>aos quais será dada ampla divulgação, inclusive em meios eletrônicos de acesso público: os planos, orçamentos e leis de diretrizes orçamentárias; as prestações de contas e o respectivo parecer prévio</a:t>
            </a:r>
            <a:r>
              <a:rPr lang="pt-BR" altLang="pt-BR"/>
              <a:t>; o Relatório Resumido da Execução Orçamentária e o Relatório de Gestão Fiscal; e as versões simplificadas desses documentos.</a:t>
            </a:r>
          </a:p>
          <a:p>
            <a:pPr eaLnBrk="1" hangingPunct="1">
              <a:spcBef>
                <a:spcPct val="0"/>
              </a:spcBef>
            </a:pPr>
            <a:endParaRPr lang="pt-BR" altLang="pt-BR"/>
          </a:p>
          <a:p>
            <a:pPr eaLnBrk="1" hangingPunct="1">
              <a:spcBef>
                <a:spcPct val="0"/>
              </a:spcBef>
            </a:pPr>
            <a:endParaRPr lang="pt-BR" altLang="pt-BR"/>
          </a:p>
          <a:p>
            <a:pPr eaLnBrk="1" hangingPunct="1">
              <a:spcBef>
                <a:spcPct val="0"/>
              </a:spcBef>
            </a:pPr>
            <a:r>
              <a:rPr lang="pt-BR" altLang="pt-BR"/>
              <a:t>Lei 10180/2001</a:t>
            </a:r>
          </a:p>
          <a:p>
            <a:pPr eaLnBrk="1" hangingPunct="1">
              <a:spcBef>
                <a:spcPct val="0"/>
              </a:spcBef>
            </a:pPr>
            <a:r>
              <a:rPr lang="pt-BR" altLang="pt-BR"/>
              <a:t>Art. 26. Nenhum processo, documento ou informação poderá ser sonegado aos servidores dos Sistemas de Contabilidade Federal e de Controle Interno do Poder Executivo Federal, no exercício das atribuições inerentes às atividades de registros contábeis, de auditoria, fiscalização e avaliação de gestão.</a:t>
            </a:r>
          </a:p>
          <a:p>
            <a:pPr eaLnBrk="1" hangingPunct="1">
              <a:spcBef>
                <a:spcPct val="0"/>
              </a:spcBef>
            </a:pPr>
            <a:r>
              <a:rPr lang="pt-BR" altLang="pt-BR"/>
              <a:t>§ 1</a:t>
            </a:r>
            <a:r>
              <a:rPr lang="pt-BR" altLang="pt-BR" u="sng" baseline="30000"/>
              <a:t>o</a:t>
            </a:r>
            <a:r>
              <a:rPr lang="pt-BR" altLang="pt-BR"/>
              <a:t> O agente público que, por ação ou omissão, causar embaraço, constrangimento ou obstáculo à atuação dos Sistemas de Contabilidade Federal e de Controle Interno, no desempenho de suas funções institucionais, ficará sujeito à pena de responsabilidade administrativa, civil e penal.</a:t>
            </a:r>
          </a:p>
          <a:p>
            <a:pPr eaLnBrk="1" hangingPunct="1">
              <a:spcBef>
                <a:spcPct val="0"/>
              </a:spcBef>
            </a:pPr>
            <a:r>
              <a:rPr lang="pt-BR" altLang="pt-BR"/>
              <a:t>§ 2</a:t>
            </a:r>
            <a:r>
              <a:rPr lang="pt-BR" altLang="pt-BR" u="sng" baseline="30000"/>
              <a:t>o</a:t>
            </a:r>
            <a:r>
              <a:rPr lang="pt-BR" altLang="pt-BR"/>
              <a:t> Quando a documentação ou informação prevista neste artigo envolver assuntos de caráter sigiloso, deverá ser dispensado tratamento especial de acordo com o estabelecido em regulamento próprio.</a:t>
            </a:r>
          </a:p>
          <a:p>
            <a:pPr eaLnBrk="1" hangingPunct="1">
              <a:spcBef>
                <a:spcPct val="0"/>
              </a:spcBef>
            </a:pPr>
            <a:r>
              <a:rPr lang="pt-BR" altLang="pt-BR"/>
              <a:t>§ 3</a:t>
            </a:r>
            <a:r>
              <a:rPr lang="pt-BR" altLang="pt-BR" u="sng" baseline="30000"/>
              <a:t>o</a:t>
            </a:r>
            <a:r>
              <a:rPr lang="pt-BR" altLang="pt-BR"/>
              <a:t> O servidor deverá guardar sigilo sobre dados e informações pertinentes aos assuntos a que tiver acesso em decorrência do exercício de suas funções, utilizando-os, exclusivamente, para a elaboração de pareceres e relatórios destinados à autoridade competente, sob pena de responsabilidade administrativa, civil e penal.</a:t>
            </a:r>
          </a:p>
          <a:p>
            <a:pPr eaLnBrk="1" hangingPunct="1">
              <a:spcBef>
                <a:spcPct val="0"/>
              </a:spcBef>
            </a:pPr>
            <a:r>
              <a:rPr lang="pt-BR" altLang="pt-BR"/>
              <a:t>§ 4</a:t>
            </a:r>
            <a:r>
              <a:rPr lang="pt-BR" altLang="pt-BR" u="sng" baseline="30000"/>
              <a:t>o</a:t>
            </a:r>
            <a:r>
              <a:rPr lang="pt-BR" altLang="pt-BR"/>
              <a:t> Os integrantes da carreira de Finanças e Controle observarão código de ética profissional específico aprovado pelo Presidente da República.</a:t>
            </a:r>
          </a:p>
          <a:p>
            <a:pPr eaLnBrk="1" hangingPunct="1">
              <a:spcBef>
                <a:spcPct val="0"/>
              </a:spcBef>
            </a:pPr>
            <a:endParaRPr lang="pt-BR" altLang="pt-BR"/>
          </a:p>
          <a:p>
            <a:pPr eaLnBrk="1" hangingPunct="1">
              <a:spcBef>
                <a:spcPct val="0"/>
              </a:spcBef>
            </a:pPr>
            <a:endParaRPr lang="pt-BR" altLang="pt-BR"/>
          </a:p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endParaRPr lang="pt-BR" altLang="pt-BR" sz="11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</a:pPr>
            <a:r>
              <a:rPr lang="pt-BR" altLang="pt-BR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que queremos?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</a:pPr>
            <a:r>
              <a:rPr lang="pt-BR" altLang="pt-BR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Ampliar a qualidade da atuação do órgão, assegurando que suas interações com gestores e seus relatórios sejam contribuições efetivas para a melhoria da gestão das políticas públicas.</a:t>
            </a:r>
          </a:p>
          <a:p>
            <a:pPr eaLnBrk="1" hangingPunct="1">
              <a:spcBef>
                <a:spcPct val="0"/>
              </a:spcBef>
            </a:pPr>
            <a:endParaRPr lang="pt-BR" altLang="pt-BR"/>
          </a:p>
          <a:p>
            <a:pPr eaLnBrk="1" hangingPunct="1">
              <a:spcBef>
                <a:spcPct val="0"/>
              </a:spcBef>
            </a:pPr>
            <a:endParaRPr lang="pt-BR" altLang="pt-BR"/>
          </a:p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790459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050">
            <a:extLst>
              <a:ext uri="{FF2B5EF4-FFF2-40B4-BE49-F238E27FC236}">
                <a16:creationId xmlns="" xmlns:a16="http://schemas.microsoft.com/office/drawing/2014/main" id="{02308B7C-C058-4059-BE45-3A874988E0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Rectangle 2051">
            <a:extLst>
              <a:ext uri="{FF2B5EF4-FFF2-40B4-BE49-F238E27FC236}">
                <a16:creationId xmlns="" xmlns:a16="http://schemas.microsoft.com/office/drawing/2014/main" id="{F951A35E-C135-45F4-A3EC-F84A3FD43C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46157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050">
            <a:extLst>
              <a:ext uri="{FF2B5EF4-FFF2-40B4-BE49-F238E27FC236}">
                <a16:creationId xmlns="" xmlns:a16="http://schemas.microsoft.com/office/drawing/2014/main" id="{A3BFDCE3-0A82-4DE4-8679-5552CFD4B0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Rectangle 2051">
            <a:extLst>
              <a:ext uri="{FF2B5EF4-FFF2-40B4-BE49-F238E27FC236}">
                <a16:creationId xmlns="" xmlns:a16="http://schemas.microsoft.com/office/drawing/2014/main" id="{608481AE-AEAB-44F4-8FFE-BEFEC4F26C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060259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050">
            <a:extLst>
              <a:ext uri="{FF2B5EF4-FFF2-40B4-BE49-F238E27FC236}">
                <a16:creationId xmlns="" xmlns:a16="http://schemas.microsoft.com/office/drawing/2014/main" id="{C2DD3846-A61E-4C30-9150-618BF8585F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Rectangle 2051">
            <a:extLst>
              <a:ext uri="{FF2B5EF4-FFF2-40B4-BE49-F238E27FC236}">
                <a16:creationId xmlns="" xmlns:a16="http://schemas.microsoft.com/office/drawing/2014/main" id="{4CA9DDFB-CDC6-4033-B9DF-A53979C646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299715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050">
            <a:extLst>
              <a:ext uri="{FF2B5EF4-FFF2-40B4-BE49-F238E27FC236}">
                <a16:creationId xmlns="" xmlns:a16="http://schemas.microsoft.com/office/drawing/2014/main" id="{CD126704-C0E7-4863-839E-6F18D478A76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Rectangle 2051">
            <a:extLst>
              <a:ext uri="{FF2B5EF4-FFF2-40B4-BE49-F238E27FC236}">
                <a16:creationId xmlns="" xmlns:a16="http://schemas.microsoft.com/office/drawing/2014/main" id="{825C0EC0-EE1E-4050-BBD9-628EE3BBC4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46857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9192EDF-38FC-43D2-AC4E-7F7AD0577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C7024F00-F946-4373-84F9-73E14E1E92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7492080E-FFAC-486F-B8C9-252A89EAB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36ED6-605B-44C5-8B8E-EF9F149E79D6}" type="datetimeFigureOut">
              <a:rPr lang="pt-BR"/>
              <a:pPr>
                <a:defRPr/>
              </a:pPr>
              <a:t>26/02/2019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21C4079C-B706-4998-9A82-A7494E0D8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42DE151F-F4C9-4DEC-881C-B128DF0D5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D6DD6-B467-43FF-8BDB-3B5544158D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4518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26/02/2019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980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1_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26/02/2019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683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26/02/2019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8963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26/02/2019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0202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>
            <a:extLst>
              <a:ext uri="{FF2B5EF4-FFF2-40B4-BE49-F238E27FC236}">
                <a16:creationId xmlns="" xmlns:a16="http://schemas.microsoft.com/office/drawing/2014/main" id="{B3695BF2-7684-4C41-BBB5-7D56396F8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52B52-9896-45FE-960E-925C6A1D298B}" type="datetimeFigureOut">
              <a:rPr lang="pt-BR"/>
              <a:pPr>
                <a:defRPr/>
              </a:pPr>
              <a:t>26/02/2019</a:t>
            </a:fld>
            <a:endParaRPr lang="pt-BR"/>
          </a:p>
        </p:txBody>
      </p:sp>
      <p:sp>
        <p:nvSpPr>
          <p:cNvPr id="3" name="Espaço Reservado para Rodapé 4">
            <a:extLst>
              <a:ext uri="{FF2B5EF4-FFF2-40B4-BE49-F238E27FC236}">
                <a16:creationId xmlns="" xmlns:a16="http://schemas.microsoft.com/office/drawing/2014/main" id="{BD289BC4-18D2-4144-8D9F-8928B2A13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>
            <a:extLst>
              <a:ext uri="{FF2B5EF4-FFF2-40B4-BE49-F238E27FC236}">
                <a16:creationId xmlns="" xmlns:a16="http://schemas.microsoft.com/office/drawing/2014/main" id="{3BB1A48A-F44C-4F09-898E-19E743705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57359-247B-4EFC-B25D-9C04E233508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7723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26/02/2019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1243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6">
            <a:extLst>
              <a:ext uri="{FF2B5EF4-FFF2-40B4-BE49-F238E27FC236}">
                <a16:creationId xmlns="" xmlns:a16="http://schemas.microsoft.com/office/drawing/2014/main" id="{F3AB75C3-3591-4C09-B202-31B433B6CE9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5588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4819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26/02/2019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401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26/02/2019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82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>
            <a:extLst>
              <a:ext uri="{FF2B5EF4-FFF2-40B4-BE49-F238E27FC236}">
                <a16:creationId xmlns="" xmlns:a16="http://schemas.microsoft.com/office/drawing/2014/main" id="{D7D0E047-7FB9-420C-B9FA-2DCC9417A0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título mestre</a:t>
            </a:r>
          </a:p>
        </p:txBody>
      </p:sp>
      <p:sp>
        <p:nvSpPr>
          <p:cNvPr id="1027" name="Espaço Reservado para Texto 2">
            <a:extLst>
              <a:ext uri="{FF2B5EF4-FFF2-40B4-BE49-F238E27FC236}">
                <a16:creationId xmlns="" xmlns:a16="http://schemas.microsoft.com/office/drawing/2014/main" id="{A65418E0-8995-4724-B1AC-D81A7A7410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Editar estilos de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3FF97296-F7B5-4680-8E30-9001631FB6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9DC6AE7-67A0-4363-B6E1-0971385912F6}" type="datetimeFigureOut">
              <a:rPr lang="pt-BR"/>
              <a:pPr>
                <a:defRPr/>
              </a:pPr>
              <a:t>26/02/2019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1CD610A5-8C6A-47CD-B514-1D0CF83A39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9C5486E2-CDC9-4D9F-8D41-B7F1B87468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E4B61BB-B6C2-40E9-B2D7-870A67A79D2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7" r:id="rId1"/>
    <p:sldLayoutId id="2147484281" r:id="rId2"/>
    <p:sldLayoutId id="2147484282" r:id="rId3"/>
    <p:sldLayoutId id="2147484283" r:id="rId4"/>
    <p:sldLayoutId id="2147484278" r:id="rId5"/>
    <p:sldLayoutId id="2147484280" r:id="rId6"/>
    <p:sldLayoutId id="2147484279" r:id="rId7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68F7C14E-9AA3-40E0-BA2F-8ABEB8D63F17}" type="datetimeFigureOut">
              <a:rPr lang="pt-BR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26/02/2019</a:t>
            </a:fld>
            <a:endParaRPr lang="pt-BR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pt-BR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AA8D7870-3E1E-46D6-B2B9-1C7C4867D3DC}" type="slidenum">
              <a:rPr lang="pt-BR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194125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286" r:id="rId2"/>
    <p:sldLayoutId id="2147484287" r:id="rId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>
            <a:extLst>
              <a:ext uri="{FF2B5EF4-FFF2-40B4-BE49-F238E27FC236}">
                <a16:creationId xmlns="" xmlns:a16="http://schemas.microsoft.com/office/drawing/2014/main" id="{A022145F-F826-45A6-B67D-9A6E10AABD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544" y="2492896"/>
            <a:ext cx="8208912" cy="1453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ts val="2188"/>
              </a:spcBef>
              <a:buFontTx/>
              <a:buNone/>
            </a:pPr>
            <a:r>
              <a:rPr lang="pt-BR" altLang="pt-BR" sz="3500" b="1" dirty="0">
                <a:solidFill>
                  <a:srgbClr val="006699"/>
                </a:solidFill>
                <a:latin typeface="Arial" panose="020B0604020202020204" pitchFamily="34" charset="0"/>
              </a:rPr>
              <a:t>PRESTAÇÃO DE CONTAS:</a:t>
            </a:r>
          </a:p>
          <a:p>
            <a:pPr algn="ctr" eaLnBrk="1" hangingPunct="1">
              <a:lnSpc>
                <a:spcPct val="100000"/>
              </a:lnSpc>
              <a:spcBef>
                <a:spcPts val="2188"/>
              </a:spcBef>
              <a:buFontTx/>
              <a:buNone/>
            </a:pPr>
            <a:r>
              <a:rPr lang="pt-BR" altLang="pt-BR" sz="3500" b="1" dirty="0">
                <a:solidFill>
                  <a:srgbClr val="006699"/>
                </a:solidFill>
                <a:latin typeface="Arial" panose="020B0604020202020204" pitchFamily="34" charset="0"/>
              </a:rPr>
              <a:t>Reflexões e Boas Práticas de Gestão </a:t>
            </a:r>
            <a:endParaRPr lang="pt-BR" altLang="pt-BR" sz="2600" b="1" dirty="0">
              <a:solidFill>
                <a:srgbClr val="006699"/>
              </a:solidFill>
              <a:latin typeface="Arial" panose="020B0604020202020204" pitchFamily="34" charset="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="" xmlns:a16="http://schemas.microsoft.com/office/drawing/2014/main" id="{E843885F-F149-46D2-B719-A439E98B16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1543" y="5589240"/>
            <a:ext cx="2720914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1800" b="1" dirty="0">
                <a:solidFill>
                  <a:srgbClr val="006699"/>
                </a:solidFill>
                <a:latin typeface="Arial" panose="020B0604020202020204" pitchFamily="34" charset="0"/>
              </a:rPr>
              <a:t>26 de fevereiro de 2018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>
            <a:extLst>
              <a:ext uri="{FF2B5EF4-FFF2-40B4-BE49-F238E27FC236}">
                <a16:creationId xmlns="" xmlns:a16="http://schemas.microsoft.com/office/drawing/2014/main" id="{547DC6EB-E215-472A-AC13-7B936D0AC4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0725" y="908050"/>
            <a:ext cx="7848600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ts val="2188"/>
              </a:spcBef>
              <a:buFontTx/>
              <a:buNone/>
            </a:pPr>
            <a:r>
              <a:rPr lang="pt-BR" altLang="pt-BR" sz="3000" b="1">
                <a:solidFill>
                  <a:srgbClr val="006699"/>
                </a:solidFill>
                <a:latin typeface="Arial" panose="020B0604020202020204" pitchFamily="34" charset="0"/>
              </a:rPr>
              <a:t>Plano de Providências Permanente</a:t>
            </a: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="" xmlns:a16="http://schemas.microsoft.com/office/drawing/2014/main" id="{280F8A4B-39D3-4111-A9AA-90E9CA4EF05B}"/>
              </a:ext>
            </a:extLst>
          </p:cNvPr>
          <p:cNvSpPr>
            <a:spLocks/>
          </p:cNvSpPr>
          <p:nvPr/>
        </p:nvSpPr>
        <p:spPr bwMode="auto">
          <a:xfrm>
            <a:off x="606425" y="1628775"/>
            <a:ext cx="8077200" cy="439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285750" lvl="1" eaLnBrk="1" hangingPunct="1">
              <a:spcBef>
                <a:spcPts val="600"/>
              </a:spcBef>
              <a:spcAft>
                <a:spcPts val="600"/>
              </a:spcAft>
              <a:buClr>
                <a:srgbClr val="33CC33"/>
              </a:buClr>
              <a:buFont typeface="Wingdings" pitchFamily="2" charset="2"/>
              <a:buChar char="§"/>
              <a:defRPr/>
            </a:pPr>
            <a:endParaRPr lang="pt-BR" altLang="pt-BR" sz="2000" dirty="0">
              <a:latin typeface="Arial" charset="0"/>
            </a:endParaRPr>
          </a:p>
          <a:p>
            <a:pPr marL="285750" lvl="1" algn="just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pt-BR" altLang="pt-BR" sz="2400" dirty="0">
                <a:latin typeface="Arial" charset="0"/>
              </a:rPr>
              <a:t>O PPP é um documento que consolida todo estoque de recomendações da UPC, em monitoramento pelo OCI;</a:t>
            </a:r>
          </a:p>
          <a:p>
            <a:pPr marL="285750" lvl="1" algn="just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endParaRPr lang="pt-BR" altLang="pt-BR" sz="2400" dirty="0">
              <a:latin typeface="Arial" charset="0"/>
            </a:endParaRPr>
          </a:p>
          <a:p>
            <a:pPr marL="285750" lvl="1" algn="just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pt-BR" altLang="pt-BR" sz="2400" dirty="0">
                <a:latin typeface="Arial" charset="0"/>
              </a:rPr>
              <a:t>Salvo casos excepcionais, o acompanhamento do PPP, que inclui todas as manifestações dos gestores e posicionamentos do OCI, serão tratados exclusivamente por meio do sistema Monitor.</a:t>
            </a:r>
          </a:p>
          <a:p>
            <a:pPr marL="685800" lvl="2" eaLnBrk="1" hangingPunct="1">
              <a:spcBef>
                <a:spcPts val="600"/>
              </a:spcBef>
              <a:spcAft>
                <a:spcPts val="600"/>
              </a:spcAft>
              <a:buClr>
                <a:srgbClr val="33CC33"/>
              </a:buClr>
              <a:buFont typeface="Wingdings" pitchFamily="2" charset="2"/>
              <a:buChar char="§"/>
              <a:defRPr/>
            </a:pPr>
            <a:endParaRPr lang="pt-BR" altLang="pt-BR" sz="2000" dirty="0">
              <a:latin typeface="Arial" charset="0"/>
            </a:endParaRPr>
          </a:p>
          <a:p>
            <a:pPr marL="685800" lvl="2" eaLnBrk="1" hangingPunct="1">
              <a:spcBef>
                <a:spcPts val="600"/>
              </a:spcBef>
              <a:spcAft>
                <a:spcPts val="600"/>
              </a:spcAft>
              <a:buClr>
                <a:srgbClr val="33CC33"/>
              </a:buClr>
              <a:buFont typeface="Wingdings" pitchFamily="2" charset="2"/>
              <a:buChar char="§"/>
              <a:defRPr/>
            </a:pPr>
            <a:endParaRPr lang="pt-BR" altLang="pt-BR" sz="2000" dirty="0">
              <a:latin typeface="Arial" charset="0"/>
            </a:endParaRPr>
          </a:p>
          <a:p>
            <a:pPr marL="685800" lvl="2" eaLnBrk="1" hangingPunct="1">
              <a:spcBef>
                <a:spcPts val="600"/>
              </a:spcBef>
              <a:spcAft>
                <a:spcPts val="600"/>
              </a:spcAft>
              <a:buClr>
                <a:srgbClr val="33CC33"/>
              </a:buClr>
              <a:buFont typeface="Wingdings" pitchFamily="2" charset="2"/>
              <a:buChar char="§"/>
              <a:defRPr/>
            </a:pPr>
            <a:endParaRPr lang="pt-BR" altLang="pt-BR" sz="2000" dirty="0">
              <a:latin typeface="Arial" charset="0"/>
            </a:endParaRPr>
          </a:p>
          <a:p>
            <a:pPr marL="685800" lvl="2" eaLnBrk="1" hangingPunct="1">
              <a:spcBef>
                <a:spcPts val="600"/>
              </a:spcBef>
              <a:spcAft>
                <a:spcPts val="600"/>
              </a:spcAft>
              <a:buClr>
                <a:srgbClr val="33CC33"/>
              </a:buClr>
              <a:buFont typeface="Wingdings" pitchFamily="2" charset="2"/>
              <a:buChar char="§"/>
              <a:defRPr/>
            </a:pPr>
            <a:endParaRPr lang="pt-BR" altLang="pt-BR" sz="2000" dirty="0">
              <a:latin typeface="Arial" charset="0"/>
            </a:endParaRPr>
          </a:p>
          <a:p>
            <a:pPr marL="0" lvl="1" indent="0" eaLnBrk="1" hangingPunct="1">
              <a:spcBef>
                <a:spcPts val="600"/>
              </a:spcBef>
              <a:spcAft>
                <a:spcPts val="600"/>
              </a:spcAft>
              <a:buClr>
                <a:srgbClr val="33CC33"/>
              </a:buClr>
              <a:defRPr/>
            </a:pPr>
            <a:endParaRPr lang="pt-BR" altLang="pt-BR" sz="2000" dirty="0">
              <a:latin typeface="Arial" charset="0"/>
            </a:endParaRPr>
          </a:p>
          <a:p>
            <a:pPr marL="685800" lvl="2" eaLnBrk="1" hangingPunct="1">
              <a:spcBef>
                <a:spcPts val="600"/>
              </a:spcBef>
              <a:spcAft>
                <a:spcPts val="600"/>
              </a:spcAft>
              <a:buClr>
                <a:srgbClr val="33CC33"/>
              </a:buClr>
              <a:buFont typeface="Wingdings" pitchFamily="2" charset="2"/>
              <a:buChar char="§"/>
              <a:defRPr/>
            </a:pPr>
            <a:endParaRPr lang="pt-BR" altLang="pt-BR" sz="2000" dirty="0">
              <a:latin typeface="Arial" charset="0"/>
            </a:endParaRPr>
          </a:p>
          <a:p>
            <a:pPr marL="685800" lvl="2" eaLnBrk="1" hangingPunct="1">
              <a:spcBef>
                <a:spcPts val="600"/>
              </a:spcBef>
              <a:spcAft>
                <a:spcPts val="600"/>
              </a:spcAft>
              <a:buClr>
                <a:srgbClr val="33CC33"/>
              </a:buClr>
              <a:buFont typeface="Wingdings" pitchFamily="2" charset="2"/>
              <a:buChar char="§"/>
              <a:defRPr/>
            </a:pPr>
            <a:endParaRPr lang="pt-BR" altLang="pt-BR" sz="2000" dirty="0">
              <a:latin typeface="Arial" charset="0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endParaRPr lang="pt-BR" altLang="pt-BR" sz="2000" b="1" dirty="0">
              <a:latin typeface="Arial" charset="0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endParaRPr lang="pt-BR" altLang="pt-BR" sz="20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>
            <a:extLst>
              <a:ext uri="{FF2B5EF4-FFF2-40B4-BE49-F238E27FC236}">
                <a16:creationId xmlns="" xmlns:a16="http://schemas.microsoft.com/office/drawing/2014/main" id="{724E9913-6008-4916-BD30-F0F147839D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592" y="2708920"/>
            <a:ext cx="7704137" cy="117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ts val="2188"/>
              </a:spcBef>
              <a:buFontTx/>
              <a:buNone/>
            </a:pPr>
            <a:r>
              <a:rPr lang="pt-BR" altLang="pt-BR" sz="3500" b="1" dirty="0">
                <a:solidFill>
                  <a:srgbClr val="006699"/>
                </a:solidFill>
                <a:latin typeface="Arial" panose="020B0604020202020204" pitchFamily="34" charset="0"/>
              </a:rPr>
              <a:t>Quais os objetivos da Auditoria Anual de Contas?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>
            <a:extLst>
              <a:ext uri="{FF2B5EF4-FFF2-40B4-BE49-F238E27FC236}">
                <a16:creationId xmlns="" xmlns:a16="http://schemas.microsoft.com/office/drawing/2014/main" id="{0DF21870-361C-4B49-A1D6-CAA710223D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1701800"/>
            <a:ext cx="8434388" cy="453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2400" b="1">
                <a:solidFill>
                  <a:schemeClr val="tx2"/>
                </a:solidFill>
                <a:latin typeface="Arial" panose="020B0604020202020204" pitchFamily="34" charset="0"/>
              </a:rPr>
              <a:t>Avaliar os principais resultados alcançados</a:t>
            </a:r>
            <a:r>
              <a:rPr lang="pt-BR" altLang="pt-BR" sz="2400">
                <a:solidFill>
                  <a:srgbClr val="000000"/>
                </a:solidFill>
                <a:latin typeface="Arial" panose="020B0604020202020204" pitchFamily="34" charset="0"/>
              </a:rPr>
              <a:t>, com ênfase na eficácia, eficiência e economicidade da gestão dos programas de governo (ou equivalentes) pela unidade auditada;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t-BR" altLang="pt-BR" sz="24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2400" b="1">
                <a:solidFill>
                  <a:schemeClr val="tx2"/>
                </a:solidFill>
                <a:latin typeface="Arial" panose="020B0604020202020204" pitchFamily="34" charset="0"/>
              </a:rPr>
              <a:t>Informar e destacar as boas práticas administrativas </a:t>
            </a:r>
            <a:r>
              <a:rPr lang="pt-BR" altLang="pt-BR" sz="2400">
                <a:solidFill>
                  <a:srgbClr val="000000"/>
                </a:solidFill>
                <a:latin typeface="Arial" panose="020B0604020202020204" pitchFamily="34" charset="0"/>
              </a:rPr>
              <a:t>e seus impactos no desempenho da unidade;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t-BR" altLang="pt-BR" sz="24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2400" b="1">
                <a:solidFill>
                  <a:schemeClr val="tx2"/>
                </a:solidFill>
                <a:latin typeface="Arial" panose="020B0604020202020204" pitchFamily="34" charset="0"/>
              </a:rPr>
              <a:t>Destacar as falhas que impactaram no atingimento dos resultados</a:t>
            </a:r>
            <a:r>
              <a:rPr lang="pt-BR" altLang="pt-BR" sz="2400">
                <a:solidFill>
                  <a:srgbClr val="000000"/>
                </a:solidFill>
                <a:latin typeface="Arial" panose="020B0604020202020204" pitchFamily="34" charset="0"/>
              </a:rPr>
              <a:t>, informando as providências corretivas em andamento e/ou previstas.</a:t>
            </a:r>
          </a:p>
        </p:txBody>
      </p:sp>
      <p:sp>
        <p:nvSpPr>
          <p:cNvPr id="28675" name="Rectangle 1">
            <a:extLst>
              <a:ext uri="{FF2B5EF4-FFF2-40B4-BE49-F238E27FC236}">
                <a16:creationId xmlns="" xmlns:a16="http://schemas.microsoft.com/office/drawing/2014/main" id="{1F172B58-F501-4FD4-8495-4AE498DC14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013" y="836613"/>
            <a:ext cx="7848600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ts val="2188"/>
              </a:spcBef>
              <a:buFontTx/>
              <a:buNone/>
            </a:pPr>
            <a:r>
              <a:rPr lang="pt-BR" altLang="pt-BR" sz="3000" b="1">
                <a:solidFill>
                  <a:srgbClr val="006699"/>
                </a:solidFill>
                <a:latin typeface="Arial" panose="020B0604020202020204" pitchFamily="34" charset="0"/>
              </a:rPr>
              <a:t>Objetivos</a:t>
            </a:r>
            <a:r>
              <a:rPr lang="pt-BR" altLang="pt-BR" sz="2600" b="1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pt-BR" altLang="pt-BR" sz="3000" b="1">
                <a:solidFill>
                  <a:srgbClr val="006699"/>
                </a:solidFill>
                <a:latin typeface="Arial" panose="020B0604020202020204" pitchFamily="34" charset="0"/>
              </a:rPr>
              <a:t>da Auditoria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="" xmlns:a16="http://schemas.microsoft.com/office/drawing/2014/main" id="{22E5ABA2-320F-424F-918F-22399C5803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844675"/>
            <a:ext cx="8432800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spcAft>
                <a:spcPts val="1800"/>
              </a:spcAft>
              <a:defRPr/>
            </a:pPr>
            <a:r>
              <a:rPr lang="pt-BR" altLang="pt-BR" sz="2400" dirty="0">
                <a:solidFill>
                  <a:srgbClr val="000000"/>
                </a:solidFill>
                <a:latin typeface="Arial" charset="0"/>
                <a:cs typeface="Arial" charset="0"/>
              </a:rPr>
              <a:t>O Controle Interno também considera a auditoria anual de contas como uma oportunidade para:</a:t>
            </a:r>
          </a:p>
          <a:p>
            <a:pPr marL="342900" indent="-342900" algn="just" eaLnBrk="1" hangingPunct="1"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pt-BR" altLang="pt-BR" sz="2400" b="1" dirty="0">
                <a:solidFill>
                  <a:schemeClr val="tx2"/>
                </a:solidFill>
                <a:latin typeface="Arial" charset="0"/>
                <a:cs typeface="Arial" charset="0"/>
              </a:rPr>
              <a:t>Identificar riscos </a:t>
            </a:r>
            <a:r>
              <a:rPr lang="pt-BR" altLang="pt-BR" sz="2400" dirty="0">
                <a:solidFill>
                  <a:srgbClr val="000000"/>
                </a:solidFill>
                <a:latin typeface="Arial" charset="0"/>
                <a:cs typeface="Arial" charset="0"/>
              </a:rPr>
              <a:t>decorrentes de fragilidades nos controles administrativos;</a:t>
            </a:r>
          </a:p>
          <a:p>
            <a:pPr marL="342900" indent="-342900" algn="just" eaLnBrk="1" hangingPunct="1"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pt-BR" altLang="pt-BR" sz="2400" dirty="0">
                <a:solidFill>
                  <a:srgbClr val="000000"/>
                </a:solidFill>
                <a:latin typeface="Arial" charset="0"/>
                <a:cs typeface="Arial" charset="0"/>
              </a:rPr>
              <a:t>Discutir, na </a:t>
            </a:r>
            <a:r>
              <a:rPr lang="pt-BR" altLang="pt-BR" sz="2400" b="1" dirty="0">
                <a:solidFill>
                  <a:srgbClr val="000000"/>
                </a:solidFill>
                <a:latin typeface="Arial" charset="0"/>
                <a:cs typeface="Arial" charset="0"/>
              </a:rPr>
              <a:t>Reunião de Busca Conjunta de Soluções</a:t>
            </a:r>
            <a:r>
              <a:rPr lang="pt-BR" altLang="pt-BR" sz="2400" dirty="0">
                <a:solidFill>
                  <a:srgbClr val="000000"/>
                </a:solidFill>
                <a:latin typeface="Arial" charset="0"/>
                <a:cs typeface="Arial" charset="0"/>
              </a:rPr>
              <a:t>, os riscos detectados e, a partir da interação com os gestores, </a:t>
            </a:r>
            <a:r>
              <a:rPr lang="pt-BR" altLang="pt-BR" sz="2400" b="1" dirty="0">
                <a:solidFill>
                  <a:schemeClr val="tx2"/>
                </a:solidFill>
                <a:latin typeface="Arial" charset="0"/>
                <a:cs typeface="Arial" charset="0"/>
              </a:rPr>
              <a:t>pactuar providências</a:t>
            </a:r>
            <a:r>
              <a:rPr lang="pt-BR" altLang="pt-BR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para suas eliminações e/ou mitigações.</a:t>
            </a:r>
          </a:p>
        </p:txBody>
      </p:sp>
      <p:sp>
        <p:nvSpPr>
          <p:cNvPr id="29699" name="Rectangle 1">
            <a:extLst>
              <a:ext uri="{FF2B5EF4-FFF2-40B4-BE49-F238E27FC236}">
                <a16:creationId xmlns="" xmlns:a16="http://schemas.microsoft.com/office/drawing/2014/main" id="{2A5EFD44-244C-422E-8C62-145D86251B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413" y="836613"/>
            <a:ext cx="7848600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ts val="2188"/>
              </a:spcBef>
              <a:buFontTx/>
              <a:buNone/>
            </a:pPr>
            <a:r>
              <a:rPr lang="pt-BR" altLang="pt-BR" sz="3000" b="1">
                <a:solidFill>
                  <a:srgbClr val="006699"/>
                </a:solidFill>
                <a:latin typeface="Arial" panose="020B0604020202020204" pitchFamily="34" charset="0"/>
              </a:rPr>
              <a:t>Objetivos</a:t>
            </a:r>
            <a:r>
              <a:rPr lang="pt-BR" altLang="pt-BR" sz="2600" b="1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pt-BR" altLang="pt-BR" sz="3000" b="1">
                <a:solidFill>
                  <a:srgbClr val="006699"/>
                </a:solidFill>
                <a:latin typeface="Arial" panose="020B0604020202020204" pitchFamily="34" charset="0"/>
              </a:rPr>
              <a:t>da Auditoria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>
            <a:extLst>
              <a:ext uri="{FF2B5EF4-FFF2-40B4-BE49-F238E27FC236}">
                <a16:creationId xmlns="" xmlns:a16="http://schemas.microsoft.com/office/drawing/2014/main" id="{5A6319EC-202D-46C1-A8FB-9FD86CD819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368" y="2184400"/>
            <a:ext cx="857726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pt-BR" altLang="pt-BR" sz="2400" dirty="0">
                <a:solidFill>
                  <a:srgbClr val="000000"/>
                </a:solidFill>
                <a:latin typeface="Arial" panose="020B0604020202020204" pitchFamily="34" charset="0"/>
              </a:rPr>
              <a:t>O </a:t>
            </a:r>
            <a:r>
              <a:rPr lang="pt-BR" altLang="pt-BR" sz="2400" b="1" dirty="0">
                <a:solidFill>
                  <a:srgbClr val="000000"/>
                </a:solidFill>
                <a:latin typeface="Arial" panose="020B0604020202020204" pitchFamily="34" charset="0"/>
              </a:rPr>
              <a:t>dirigente máximo </a:t>
            </a:r>
            <a:r>
              <a:rPr lang="pt-BR" altLang="pt-BR" sz="2400" dirty="0">
                <a:solidFill>
                  <a:srgbClr val="000000"/>
                </a:solidFill>
                <a:latin typeface="Arial" panose="020B0604020202020204" pitchFamily="34" charset="0"/>
              </a:rPr>
              <a:t>da UPC deve adotar as providências necessárias para </a:t>
            </a:r>
            <a:r>
              <a:rPr lang="pt-BR" altLang="pt-BR" sz="2400" b="1" dirty="0">
                <a:solidFill>
                  <a:srgbClr val="000000"/>
                </a:solidFill>
                <a:latin typeface="Arial" panose="020B0604020202020204" pitchFamily="34" charset="0"/>
              </a:rPr>
              <a:t>garantir o amplo acesso do órgão de controle interno às informações sobre a gestão </a:t>
            </a:r>
            <a:r>
              <a:rPr lang="pt-BR" altLang="pt-BR" sz="2400" dirty="0">
                <a:solidFill>
                  <a:srgbClr val="000000"/>
                </a:solidFill>
                <a:latin typeface="Arial" panose="020B0604020202020204" pitchFamily="34" charset="0"/>
              </a:rPr>
              <a:t>necessárias para a certificação das contas.</a:t>
            </a: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endParaRPr lang="pt-BR" altLang="pt-BR" sz="2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723" name="Rectangle 1">
            <a:extLst>
              <a:ext uri="{FF2B5EF4-FFF2-40B4-BE49-F238E27FC236}">
                <a16:creationId xmlns="" xmlns:a16="http://schemas.microsoft.com/office/drawing/2014/main" id="{C42668A7-177D-4DA8-8F03-26EAD4650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836613"/>
            <a:ext cx="7848600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ts val="2188"/>
              </a:spcBef>
              <a:buFontTx/>
              <a:buNone/>
            </a:pPr>
            <a:r>
              <a:rPr lang="pt-BR" altLang="pt-BR" sz="3000" b="1">
                <a:solidFill>
                  <a:srgbClr val="006699"/>
                </a:solidFill>
                <a:latin typeface="Arial" panose="020B0604020202020204" pitchFamily="34" charset="0"/>
              </a:rPr>
              <a:t>Acesso às informações para Auditoria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>
            <a:extLst>
              <a:ext uri="{FF2B5EF4-FFF2-40B4-BE49-F238E27FC236}">
                <a16:creationId xmlns="" xmlns:a16="http://schemas.microsoft.com/office/drawing/2014/main" id="{6BF6FC8B-C3DE-4E02-8921-5F2E99482BE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00113" y="908050"/>
            <a:ext cx="8243887" cy="550863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3000" b="1" dirty="0">
                <a:solidFill>
                  <a:srgbClr val="0066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Reunião de abertura</a:t>
            </a:r>
          </a:p>
        </p:txBody>
      </p:sp>
      <p:sp>
        <p:nvSpPr>
          <p:cNvPr id="31747" name="Rectangle 6">
            <a:extLst>
              <a:ext uri="{FF2B5EF4-FFF2-40B4-BE49-F238E27FC236}">
                <a16:creationId xmlns="" xmlns:a16="http://schemas.microsoft.com/office/drawing/2014/main" id="{5330F376-73FF-4E8F-B7F7-10B1F3EB63E5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85725" y="1603375"/>
            <a:ext cx="9058275" cy="3265488"/>
          </a:xfrm>
        </p:spPr>
        <p:txBody>
          <a:bodyPr/>
          <a:lstStyle/>
          <a:p>
            <a:pPr algn="just" eaLnBrk="1" hangingPunct="1">
              <a:spcBef>
                <a:spcPct val="60000"/>
              </a:spcBef>
              <a:buFont typeface="Wingdings" panose="05000000000000000000" pitchFamily="2" charset="2"/>
              <a:buChar char="§"/>
            </a:pPr>
            <a:r>
              <a:rPr lang="pt-BR" altLang="pt-BR">
                <a:latin typeface="Arial" panose="020B0604020202020204" pitchFamily="34" charset="0"/>
                <a:cs typeface="Arial" panose="020B0604020202020204" pitchFamily="34" charset="0"/>
              </a:rPr>
              <a:t>Apresentação da equipe;</a:t>
            </a:r>
          </a:p>
          <a:p>
            <a:pPr algn="just" eaLnBrk="1" hangingPunct="1">
              <a:spcBef>
                <a:spcPct val="60000"/>
              </a:spcBef>
              <a:buFont typeface="Wingdings" panose="05000000000000000000" pitchFamily="2" charset="2"/>
              <a:buChar char="§"/>
            </a:pPr>
            <a:r>
              <a:rPr lang="pt-BR" altLang="pt-BR">
                <a:latin typeface="Arial" panose="020B0604020202020204" pitchFamily="34" charset="0"/>
                <a:cs typeface="Arial" panose="020B0604020202020204" pitchFamily="34" charset="0"/>
              </a:rPr>
              <a:t>Apresentação da </a:t>
            </a:r>
            <a:r>
              <a:rPr lang="pt-BR" altLang="pt-BR" b="1" u="sng">
                <a:latin typeface="Arial" panose="020B0604020202020204" pitchFamily="34" charset="0"/>
                <a:cs typeface="Arial" panose="020B0604020202020204" pitchFamily="34" charset="0"/>
              </a:rPr>
              <a:t>Matriz de Planejamento: </a:t>
            </a:r>
          </a:p>
          <a:p>
            <a:pPr marL="400050" lvl="1" indent="0" algn="just" eaLnBrk="1" hangingPunct="1">
              <a:spcBef>
                <a:spcPct val="60000"/>
              </a:spcBef>
              <a:buFontTx/>
              <a:buNone/>
            </a:pPr>
            <a:r>
              <a:rPr lang="pt-BR" altLang="pt-BR">
                <a:latin typeface="Arial" panose="020B0604020202020204" pitchFamily="34" charset="0"/>
                <a:cs typeface="Arial" panose="020B0604020202020204" pitchFamily="34" charset="0"/>
              </a:rPr>
              <a:t>(i) itens definidos pelo TCU e CGU; </a:t>
            </a:r>
          </a:p>
          <a:p>
            <a:pPr marL="400050" lvl="1" indent="0" algn="just" eaLnBrk="1" hangingPunct="1">
              <a:spcBef>
                <a:spcPct val="60000"/>
              </a:spcBef>
              <a:buFontTx/>
              <a:buNone/>
            </a:pPr>
            <a:r>
              <a:rPr lang="pt-BR" altLang="pt-BR">
                <a:latin typeface="Arial" panose="020B0604020202020204" pitchFamily="34" charset="0"/>
                <a:cs typeface="Arial" panose="020B0604020202020204" pitchFamily="34" charset="0"/>
              </a:rPr>
              <a:t>(ii) razões para seleção dos itens;</a:t>
            </a:r>
          </a:p>
          <a:p>
            <a:pPr marL="400050" lvl="1" indent="0" algn="just" eaLnBrk="1" hangingPunct="1">
              <a:spcBef>
                <a:spcPct val="60000"/>
              </a:spcBef>
              <a:buFontTx/>
              <a:buNone/>
            </a:pPr>
            <a:r>
              <a:rPr lang="pt-BR" altLang="pt-BR">
                <a:latin typeface="Arial" panose="020B0604020202020204" pitchFamily="34" charset="0"/>
                <a:cs typeface="Arial" panose="020B0604020202020204" pitchFamily="34" charset="0"/>
              </a:rPr>
              <a:t>(iii) detalhamento do que será abordado;</a:t>
            </a:r>
          </a:p>
          <a:p>
            <a:pPr algn="just" eaLnBrk="1" hangingPunct="1">
              <a:spcBef>
                <a:spcPct val="60000"/>
              </a:spcBef>
              <a:buFont typeface="Wingdings" panose="05000000000000000000" pitchFamily="2" charset="2"/>
              <a:buChar char="§"/>
            </a:pPr>
            <a:r>
              <a:rPr lang="pt-BR" altLang="pt-BR">
                <a:latin typeface="Arial" panose="020B0604020202020204" pitchFamily="34" charset="0"/>
                <a:cs typeface="Arial" panose="020B0604020202020204" pitchFamily="34" charset="0"/>
              </a:rPr>
              <a:t>Necessária a presença do nível Estratégico da Organização.</a:t>
            </a:r>
            <a:endParaRPr lang="pt-BR" altLang="pt-BR" sz="20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>
            <a:extLst>
              <a:ext uri="{FF2B5EF4-FFF2-40B4-BE49-F238E27FC236}">
                <a16:creationId xmlns="" xmlns:a16="http://schemas.microsoft.com/office/drawing/2014/main" id="{03624447-C057-4259-AEA9-1F8172CC4BE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00113" y="908050"/>
            <a:ext cx="8243887" cy="550863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3000" b="1" dirty="0">
                <a:solidFill>
                  <a:srgbClr val="0066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Período de Apuração</a:t>
            </a:r>
          </a:p>
        </p:txBody>
      </p:sp>
      <p:sp>
        <p:nvSpPr>
          <p:cNvPr id="33795" name="Rectangle 6">
            <a:extLst>
              <a:ext uri="{FF2B5EF4-FFF2-40B4-BE49-F238E27FC236}">
                <a16:creationId xmlns="" xmlns:a16="http://schemas.microsoft.com/office/drawing/2014/main" id="{E4967E00-6915-4A1A-BF67-DF6DEC093D50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0" y="1603375"/>
            <a:ext cx="8516938" cy="3265488"/>
          </a:xfrm>
        </p:spPr>
        <p:txBody>
          <a:bodyPr/>
          <a:lstStyle/>
          <a:p>
            <a:pPr algn="just" eaLnBrk="1" hangingPunct="1">
              <a:spcBef>
                <a:spcPct val="60000"/>
              </a:spcBef>
              <a:buFont typeface="Wingdings" panose="05000000000000000000" pitchFamily="2" charset="2"/>
              <a:buChar char="§"/>
            </a:pPr>
            <a:r>
              <a:rPr lang="pt-BR" altLang="pt-BR" sz="2400">
                <a:latin typeface="Arial" panose="020B0604020202020204" pitchFamily="34" charset="0"/>
                <a:cs typeface="Arial" panose="020B0604020202020204" pitchFamily="34" charset="0"/>
              </a:rPr>
              <a:t>A fase de apuração é iniciada com o encaminhamento de ofício de apresentação da equipe;</a:t>
            </a:r>
          </a:p>
          <a:p>
            <a:pPr algn="just" eaLnBrk="1" hangingPunct="1">
              <a:spcBef>
                <a:spcPct val="60000"/>
              </a:spcBef>
              <a:buFont typeface="Wingdings" panose="05000000000000000000" pitchFamily="2" charset="2"/>
              <a:buChar char="§"/>
            </a:pPr>
            <a:r>
              <a:rPr lang="pt-BR" altLang="pt-BR" sz="2400">
                <a:latin typeface="Arial" panose="020B0604020202020204" pitchFamily="34" charset="0"/>
                <a:cs typeface="Arial" panose="020B0604020202020204" pitchFamily="34" charset="0"/>
              </a:rPr>
              <a:t>Considerando que o escopo foi definido na reunião de abertura, é necessário que o atendimento às solicitações de auditoria e notas de auditorias seja tempestivo; </a:t>
            </a:r>
          </a:p>
          <a:p>
            <a:pPr algn="just" eaLnBrk="1" hangingPunct="1">
              <a:spcBef>
                <a:spcPct val="60000"/>
              </a:spcBef>
              <a:buFont typeface="Wingdings" panose="05000000000000000000" pitchFamily="2" charset="2"/>
              <a:buChar char="§"/>
            </a:pPr>
            <a:r>
              <a:rPr lang="pt-BR" altLang="pt-BR" sz="2400">
                <a:latin typeface="Arial" panose="020B0604020202020204" pitchFamily="34" charset="0"/>
                <a:cs typeface="Arial" panose="020B0604020202020204" pitchFamily="34" charset="0"/>
              </a:rPr>
              <a:t>Durante o trabalho de campo, poderá ser necessário contato presencial e realização de entrevistas com as áreas técnicas sob exame.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>
            <a:extLst>
              <a:ext uri="{FF2B5EF4-FFF2-40B4-BE49-F238E27FC236}">
                <a16:creationId xmlns="" xmlns:a16="http://schemas.microsoft.com/office/drawing/2014/main" id="{3DAB0762-CE6A-4AF0-8612-D7E8D0F2B19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46113" y="908050"/>
            <a:ext cx="8497887" cy="723900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3000" b="1" dirty="0">
                <a:solidFill>
                  <a:srgbClr val="0066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Instrumentos de comunicação </a:t>
            </a:r>
            <a:br>
              <a:rPr lang="pt-BR" sz="3000" b="1" dirty="0">
                <a:solidFill>
                  <a:srgbClr val="0066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pt-BR" sz="3000" b="1" dirty="0">
                <a:solidFill>
                  <a:srgbClr val="0066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durante o período de campo</a:t>
            </a:r>
          </a:p>
        </p:txBody>
      </p:sp>
      <p:sp>
        <p:nvSpPr>
          <p:cNvPr id="35843" name="Rectangle 6">
            <a:extLst>
              <a:ext uri="{FF2B5EF4-FFF2-40B4-BE49-F238E27FC236}">
                <a16:creationId xmlns="" xmlns:a16="http://schemas.microsoft.com/office/drawing/2014/main" id="{D96AE2C0-2D1F-441E-B106-FA2BE5CF57D5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628650" y="1773238"/>
            <a:ext cx="8515350" cy="4284662"/>
          </a:xfrm>
        </p:spPr>
        <p:txBody>
          <a:bodyPr/>
          <a:lstStyle/>
          <a:p>
            <a:pPr algn="just" eaLnBrk="1" hangingPunct="1">
              <a:spcBef>
                <a:spcPct val="60000"/>
              </a:spcBef>
              <a:buFont typeface="Wingdings" panose="05000000000000000000" pitchFamily="2" charset="2"/>
              <a:buChar char="§"/>
            </a:pPr>
            <a:r>
              <a:rPr lang="pt-BR" altLang="pt-BR" sz="2400" b="1">
                <a:latin typeface="Arial" panose="020B0604020202020204" pitchFamily="34" charset="0"/>
                <a:cs typeface="Arial" panose="020B0604020202020204" pitchFamily="34" charset="0"/>
              </a:rPr>
              <a:t>Solicitação de Auditoria – SA</a:t>
            </a:r>
          </a:p>
          <a:p>
            <a:pPr lvl="1" algn="just" eaLnBrk="1" hangingPunct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t-BR" altLang="pt-BR">
                <a:latin typeface="Arial" panose="020B0604020202020204" pitchFamily="34" charset="0"/>
                <a:cs typeface="Arial" panose="020B0604020202020204" pitchFamily="34" charset="0"/>
              </a:rPr>
              <a:t>Documento utilizado para solicitar apresentação e disponibilização de documentos, processos e informações;</a:t>
            </a:r>
          </a:p>
          <a:p>
            <a:pPr lvl="1" algn="just" eaLnBrk="1" hangingPunct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t-BR" altLang="pt-BR">
                <a:latin typeface="Arial" panose="020B0604020202020204" pitchFamily="34" charset="0"/>
                <a:cs typeface="Arial" panose="020B0604020202020204" pitchFamily="34" charset="0"/>
              </a:rPr>
              <a:t>Utilizada também para solicitar manifestação da unidade acerca dos fatos apontados pela equipe de auditoria.</a:t>
            </a:r>
          </a:p>
          <a:p>
            <a:pPr algn="just" eaLnBrk="1" hangingPunct="1">
              <a:spcBef>
                <a:spcPct val="60000"/>
              </a:spcBef>
              <a:buFont typeface="Wingdings" panose="05000000000000000000" pitchFamily="2" charset="2"/>
              <a:buChar char="§"/>
            </a:pPr>
            <a:r>
              <a:rPr lang="pt-BR" altLang="pt-BR" sz="2400" b="1">
                <a:latin typeface="Arial" panose="020B0604020202020204" pitchFamily="34" charset="0"/>
                <a:cs typeface="Arial" panose="020B0604020202020204" pitchFamily="34" charset="0"/>
              </a:rPr>
              <a:t>Nota de Auditoria – NA</a:t>
            </a:r>
          </a:p>
          <a:p>
            <a:pPr lvl="1" algn="just" eaLnBrk="1" hangingPunct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t-BR" altLang="pt-BR">
                <a:latin typeface="Arial" panose="020B0604020202020204" pitchFamily="34" charset="0"/>
                <a:cs typeface="Arial" panose="020B0604020202020204" pitchFamily="34" charset="0"/>
              </a:rPr>
              <a:t>Utilizada para recomendações referentes a falhas formais ou de baixa materialidade;</a:t>
            </a:r>
          </a:p>
          <a:p>
            <a:pPr lvl="1" algn="just" eaLnBrk="1" hangingPunct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t-BR" altLang="pt-BR">
                <a:latin typeface="Arial" panose="020B0604020202020204" pitchFamily="34" charset="0"/>
                <a:cs typeface="Arial" panose="020B0604020202020204" pitchFamily="34" charset="0"/>
              </a:rPr>
              <a:t>Utilizada também para recomendações cuja implementação seja urgente.</a:t>
            </a:r>
            <a:endParaRPr lang="pt-BR" altLang="pt-BR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60000"/>
              </a:spcBef>
              <a:buFont typeface="Wingdings" panose="05000000000000000000" pitchFamily="2" charset="2"/>
              <a:buChar char="ü"/>
            </a:pPr>
            <a:endParaRPr lang="pt-BR" altLang="pt-BR" sz="2000" b="1">
              <a:latin typeface="Humnst777 Blk BT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2DAAC193-2EE6-42B3-AD4C-B685345FC41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817563"/>
            <a:ext cx="8497888" cy="72390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3000" b="1" dirty="0">
                <a:solidFill>
                  <a:srgbClr val="0066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Encaminhamento do relatório preliminar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FF4C477E-20B7-46DD-87F1-69842A1F48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700213"/>
            <a:ext cx="8515350" cy="4284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just">
              <a:spcBef>
                <a:spcPct val="60000"/>
              </a:spcBef>
              <a:buFont typeface="Wingdings" panose="05000000000000000000" pitchFamily="2" charset="2"/>
              <a:buChar char="§"/>
              <a:defRPr/>
            </a:pPr>
            <a:r>
              <a:rPr lang="pt-BR" altLang="pt-BR" sz="2400" kern="0" dirty="0">
                <a:latin typeface="Arial" panose="020B0604020202020204" pitchFamily="34" charset="0"/>
                <a:cs typeface="Arial" panose="020B0604020202020204" pitchFamily="34" charset="0"/>
              </a:rPr>
              <a:t>Unidade deverá analisar a íntegra do relatório;</a:t>
            </a:r>
          </a:p>
          <a:p>
            <a:pPr algn="just">
              <a:spcBef>
                <a:spcPct val="60000"/>
              </a:spcBef>
              <a:buFont typeface="Wingdings" panose="05000000000000000000" pitchFamily="2" charset="2"/>
              <a:buChar char="§"/>
              <a:defRPr/>
            </a:pPr>
            <a:r>
              <a:rPr lang="pt-BR" altLang="pt-BR" sz="2400" kern="0" dirty="0">
                <a:latin typeface="Arial" panose="020B0604020202020204" pitchFamily="34" charset="0"/>
                <a:cs typeface="Arial" panose="020B0604020202020204" pitchFamily="34" charset="0"/>
              </a:rPr>
              <a:t>A UPC deve convocar os gestores dos setores responsáveis pelos fatos apontados, de forma a colher elementos e receber orientações úteis à qualificação de sua manifestação, apresentando documentação probatória para todos os argumentos apresentados;</a:t>
            </a:r>
          </a:p>
          <a:p>
            <a:pPr algn="just">
              <a:spcBef>
                <a:spcPct val="60000"/>
              </a:spcBef>
              <a:buFont typeface="Wingdings" panose="05000000000000000000" pitchFamily="2" charset="2"/>
              <a:buChar char="§"/>
              <a:defRPr/>
            </a:pPr>
            <a:r>
              <a:rPr lang="pt-BR" altLang="pt-BR" sz="2400" kern="0" dirty="0">
                <a:latin typeface="Arial" panose="020B0604020202020204" pitchFamily="34" charset="0"/>
                <a:cs typeface="Arial" panose="020B0604020202020204" pitchFamily="34" charset="0"/>
              </a:rPr>
              <a:t>A análise do relatório preliminar servirá de subsídio à Reunião de Busca Conjunta de Soluções;</a:t>
            </a:r>
          </a:p>
          <a:p>
            <a:pPr>
              <a:spcBef>
                <a:spcPct val="60000"/>
              </a:spcBef>
              <a:buFont typeface="Wingdings" pitchFamily="2" charset="2"/>
              <a:buChar char="ü"/>
              <a:defRPr/>
            </a:pPr>
            <a:endParaRPr lang="pt-BR" altLang="pt-BR" sz="2000" b="1" kern="0" dirty="0">
              <a:latin typeface="Humnst777 Blk BT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730A8D77-D63A-4A74-ADA8-FF5CDB183AB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46113" y="908050"/>
            <a:ext cx="8497887" cy="72390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3000" b="1" dirty="0">
                <a:solidFill>
                  <a:srgbClr val="0066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Encaminhamento do relatório preliminar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77989048-E818-4250-A17B-B3D49805C2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844675"/>
            <a:ext cx="8515350" cy="4284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just">
              <a:spcBef>
                <a:spcPct val="60000"/>
              </a:spcBef>
              <a:buFont typeface="Wingdings" panose="05000000000000000000" pitchFamily="2" charset="2"/>
              <a:buChar char="§"/>
              <a:defRPr/>
            </a:pPr>
            <a:r>
              <a:rPr lang="pt-BR" altLang="pt-BR" sz="2400" kern="0" dirty="0">
                <a:latin typeface="Arial" panose="020B0604020202020204" pitchFamily="34" charset="0"/>
                <a:cs typeface="Arial" panose="020B0604020202020204" pitchFamily="34" charset="0"/>
              </a:rPr>
              <a:t>No relatório preliminar, o Órgão de Controle Interno apresentará propostas de recomendações. Essas propostas representam providências que o Controle Interno considera adequadas às causas das impropriedades apontadas. </a:t>
            </a:r>
          </a:p>
          <a:p>
            <a:pPr algn="just">
              <a:spcBef>
                <a:spcPct val="60000"/>
              </a:spcBef>
              <a:buFont typeface="Wingdings" panose="05000000000000000000" pitchFamily="2" charset="2"/>
              <a:buChar char="§"/>
              <a:defRPr/>
            </a:pPr>
            <a:r>
              <a:rPr lang="pt-BR" altLang="pt-BR" sz="2400" kern="0" dirty="0">
                <a:latin typeface="Arial" panose="020B0604020202020204" pitchFamily="34" charset="0"/>
                <a:cs typeface="Arial" panose="020B0604020202020204" pitchFamily="34" charset="0"/>
              </a:rPr>
              <a:t>Na medida do possível, as recomendações deverão ser pactuadas entre o OCI e a unidade examinada;</a:t>
            </a:r>
          </a:p>
          <a:p>
            <a:pPr algn="just">
              <a:spcBef>
                <a:spcPct val="60000"/>
              </a:spcBef>
              <a:buFont typeface="Wingdings" panose="05000000000000000000" pitchFamily="2" charset="2"/>
              <a:buChar char="§"/>
              <a:defRPr/>
            </a:pPr>
            <a:r>
              <a:rPr lang="pt-BR" altLang="pt-BR" sz="2400" kern="0" dirty="0">
                <a:latin typeface="Arial" panose="020B0604020202020204" pitchFamily="34" charset="0"/>
                <a:cs typeface="Arial" panose="020B0604020202020204" pitchFamily="34" charset="0"/>
              </a:rPr>
              <a:t>Após a Reunião de Busca Conjunta, as recomendações e as causas apontadas poderão ser confirmadas ou reformadas.</a:t>
            </a:r>
          </a:p>
          <a:p>
            <a:pPr>
              <a:spcBef>
                <a:spcPct val="60000"/>
              </a:spcBef>
              <a:buFont typeface="Wingdings" pitchFamily="2" charset="2"/>
              <a:buChar char="ü"/>
              <a:defRPr/>
            </a:pPr>
            <a:endParaRPr lang="pt-BR" altLang="pt-BR" sz="2000" b="1" kern="0" dirty="0">
              <a:latin typeface="Humnst777 Blk BT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>
            <a:extLst>
              <a:ext uri="{FF2B5EF4-FFF2-40B4-BE49-F238E27FC236}">
                <a16:creationId xmlns="" xmlns:a16="http://schemas.microsoft.com/office/drawing/2014/main" id="{0BA91453-C563-4F87-BC23-1509C43790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788" y="1844675"/>
            <a:ext cx="8856662" cy="3598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457200" indent="-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2188"/>
              </a:spcBef>
            </a:pPr>
            <a:r>
              <a:rPr lang="pt-BR" altLang="pt-BR" b="1" dirty="0">
                <a:solidFill>
                  <a:srgbClr val="000000"/>
                </a:solidFill>
                <a:latin typeface="Arial" panose="020B0604020202020204" pitchFamily="34" charset="0"/>
              </a:rPr>
              <a:t>Accountability</a:t>
            </a:r>
          </a:p>
          <a:p>
            <a:pPr marL="0" indent="0" eaLnBrk="1" hangingPunct="1">
              <a:lnSpc>
                <a:spcPct val="100000"/>
              </a:lnSpc>
              <a:spcBef>
                <a:spcPts val="2188"/>
              </a:spcBef>
              <a:buNone/>
            </a:pPr>
            <a:endParaRPr lang="pt-BR" altLang="pt-BR" sz="12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ts val="2188"/>
              </a:spcBef>
            </a:pPr>
            <a:r>
              <a:rPr lang="pt-BR" altLang="pt-BR" b="1" dirty="0">
                <a:solidFill>
                  <a:srgbClr val="000000"/>
                </a:solidFill>
                <a:latin typeface="Arial" panose="020B0604020202020204" pitchFamily="34" charset="0"/>
              </a:rPr>
              <a:t>Auto reflexão dos gestores</a:t>
            </a:r>
          </a:p>
          <a:p>
            <a:pPr eaLnBrk="1" hangingPunct="1">
              <a:lnSpc>
                <a:spcPct val="100000"/>
              </a:lnSpc>
              <a:spcBef>
                <a:spcPts val="2188"/>
              </a:spcBef>
            </a:pPr>
            <a:endParaRPr lang="pt-BR" altLang="pt-BR" sz="12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ts val="2188"/>
              </a:spcBef>
            </a:pPr>
            <a:r>
              <a:rPr lang="pt-BR" altLang="pt-BR" b="1" dirty="0">
                <a:solidFill>
                  <a:srgbClr val="000000"/>
                </a:solidFill>
                <a:latin typeface="Arial" panose="020B0604020202020204" pitchFamily="34" charset="0"/>
              </a:rPr>
              <a:t>Interação: Unidade e Controle Interno</a:t>
            </a:r>
          </a:p>
          <a:p>
            <a:pPr eaLnBrk="1" hangingPunct="1">
              <a:lnSpc>
                <a:spcPct val="100000"/>
              </a:lnSpc>
              <a:spcBef>
                <a:spcPts val="2188"/>
              </a:spcBef>
            </a:pPr>
            <a:endParaRPr lang="pt-BR" altLang="pt-BR" b="1" dirty="0">
              <a:solidFill>
                <a:srgbClr val="006699"/>
              </a:solidFill>
              <a:latin typeface="Arial" panose="020B0604020202020204" pitchFamily="34" charset="0"/>
            </a:endParaRPr>
          </a:p>
        </p:txBody>
      </p:sp>
      <p:sp>
        <p:nvSpPr>
          <p:cNvPr id="6147" name="Rectangle 1">
            <a:extLst>
              <a:ext uri="{FF2B5EF4-FFF2-40B4-BE49-F238E27FC236}">
                <a16:creationId xmlns="" xmlns:a16="http://schemas.microsoft.com/office/drawing/2014/main" id="{9A7C5107-D5F3-4684-94B6-35AB602286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7313" y="976313"/>
            <a:ext cx="6553200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ts val="2188"/>
              </a:spcBef>
              <a:buFontTx/>
              <a:buNone/>
            </a:pPr>
            <a:r>
              <a:rPr lang="pt-BR" altLang="pt-BR" sz="3000" b="1">
                <a:solidFill>
                  <a:srgbClr val="006699"/>
                </a:solidFill>
                <a:latin typeface="Arial" panose="020B0604020202020204" pitchFamily="34" charset="0"/>
              </a:rPr>
              <a:t>Por que prestar contas?</a:t>
            </a:r>
          </a:p>
        </p:txBody>
      </p:sp>
      <p:pic>
        <p:nvPicPr>
          <p:cNvPr id="6149" name="Imagem 4">
            <a:extLst>
              <a:ext uri="{FF2B5EF4-FFF2-40B4-BE49-F238E27FC236}">
                <a16:creationId xmlns="" xmlns:a16="http://schemas.microsoft.com/office/drawing/2014/main" id="{BF101247-69F4-4E2E-8DC0-4A78FA3E56D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7438" y="5510213"/>
            <a:ext cx="131445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06756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>
            <a:extLst>
              <a:ext uri="{FF2B5EF4-FFF2-40B4-BE49-F238E27FC236}">
                <a16:creationId xmlns="" xmlns:a16="http://schemas.microsoft.com/office/drawing/2014/main" id="{3EB9150A-A0F7-43D3-B414-B023A0ABDFF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33350" y="981075"/>
            <a:ext cx="9010650" cy="550863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3000" b="1" dirty="0">
                <a:solidFill>
                  <a:srgbClr val="0066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Busca Conjunta de Soluções</a:t>
            </a:r>
            <a:endParaRPr lang="pt-BR" sz="3000" b="1" dirty="0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9939" name="Rectangle 6">
            <a:extLst>
              <a:ext uri="{FF2B5EF4-FFF2-40B4-BE49-F238E27FC236}">
                <a16:creationId xmlns="" xmlns:a16="http://schemas.microsoft.com/office/drawing/2014/main" id="{4945F2D5-B992-48D1-8365-358CE9A7B204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0" y="1700213"/>
            <a:ext cx="8788400" cy="4400550"/>
          </a:xfrm>
        </p:spPr>
        <p:txBody>
          <a:bodyPr/>
          <a:lstStyle/>
          <a:p>
            <a:pPr algn="just" eaLnBrk="1" hangingPunct="1">
              <a:spcBef>
                <a:spcPct val="60000"/>
              </a:spcBef>
              <a:buFont typeface="Wingdings" panose="05000000000000000000" pitchFamily="2" charset="2"/>
              <a:buChar char="§"/>
            </a:pPr>
            <a:r>
              <a:rPr lang="pt-BR" altLang="pt-BR" sz="2400">
                <a:latin typeface="Arial" panose="020B0604020202020204" pitchFamily="34" charset="0"/>
                <a:cs typeface="Arial" panose="020B0604020202020204" pitchFamily="34" charset="0"/>
              </a:rPr>
              <a:t>Por que existe a reunião? </a:t>
            </a:r>
          </a:p>
          <a:p>
            <a:pPr lvl="1" indent="-342900" algn="just" eaLnBrk="1" hangingPunct="1">
              <a:spcBef>
                <a:spcPct val="60000"/>
              </a:spcBef>
              <a:buFont typeface="Wingdings" panose="05000000000000000000" pitchFamily="2" charset="2"/>
              <a:buChar char="§"/>
            </a:pPr>
            <a:r>
              <a:rPr lang="pt-BR" altLang="pt-BR">
                <a:latin typeface="Arial" panose="020B0604020202020204" pitchFamily="34" charset="0"/>
                <a:cs typeface="Arial" panose="020B0604020202020204" pitchFamily="34" charset="0"/>
              </a:rPr>
              <a:t>(i) reduzir a assimetria de informação; </a:t>
            </a:r>
          </a:p>
          <a:p>
            <a:pPr lvl="1" indent="-342900" algn="just" eaLnBrk="1" hangingPunct="1">
              <a:spcBef>
                <a:spcPct val="60000"/>
              </a:spcBef>
              <a:buFont typeface="Wingdings" panose="05000000000000000000" pitchFamily="2" charset="2"/>
              <a:buChar char="§"/>
            </a:pPr>
            <a:r>
              <a:rPr lang="pt-BR" altLang="pt-BR">
                <a:latin typeface="Arial" panose="020B0604020202020204" pitchFamily="34" charset="0"/>
                <a:cs typeface="Arial" panose="020B0604020202020204" pitchFamily="34" charset="0"/>
              </a:rPr>
              <a:t>(ii) oportunidade de aprofundamento de discussões técnicas.</a:t>
            </a:r>
          </a:p>
          <a:p>
            <a:pPr algn="just" eaLnBrk="1" hangingPunct="1">
              <a:spcBef>
                <a:spcPct val="60000"/>
              </a:spcBef>
              <a:buFont typeface="Wingdings" panose="05000000000000000000" pitchFamily="2" charset="2"/>
              <a:buChar char="§"/>
            </a:pPr>
            <a:r>
              <a:rPr lang="pt-BR" altLang="pt-BR" sz="2400">
                <a:latin typeface="Arial" panose="020B0604020202020204" pitchFamily="34" charset="0"/>
                <a:cs typeface="Arial" panose="020B0604020202020204" pitchFamily="34" charset="0"/>
              </a:rPr>
              <a:t>O objetivo da reunião deve ser buscar o consenso de causas e soluções para as impropriedades apontadas no relatório de preliminar.</a:t>
            </a:r>
          </a:p>
          <a:p>
            <a:pPr algn="just" eaLnBrk="1" hangingPunct="1">
              <a:spcBef>
                <a:spcPct val="60000"/>
              </a:spcBef>
              <a:buFont typeface="Wingdings" panose="05000000000000000000" pitchFamily="2" charset="2"/>
              <a:buChar char="§"/>
            </a:pPr>
            <a:r>
              <a:rPr lang="pt-BR" altLang="pt-BR" sz="2400">
                <a:latin typeface="Arial" panose="020B0604020202020204" pitchFamily="34" charset="0"/>
                <a:cs typeface="Arial" panose="020B0604020202020204" pitchFamily="34" charset="0"/>
              </a:rPr>
              <a:t>É admissível que alguns pontos do relatório preliminar sejam revistos após a reunião, em função de fatos supervenientes</a:t>
            </a:r>
            <a:r>
              <a:rPr lang="pt-BR" altLang="pt-BR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>
            <a:extLst>
              <a:ext uri="{FF2B5EF4-FFF2-40B4-BE49-F238E27FC236}">
                <a16:creationId xmlns="" xmlns:a16="http://schemas.microsoft.com/office/drawing/2014/main" id="{BC6BF137-62DA-42CB-AA22-B7A3E2B650F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981075"/>
            <a:ext cx="8782050" cy="550863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2700" b="1" dirty="0">
                <a:solidFill>
                  <a:srgbClr val="0066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Envio de Manifestações Finais por parte da UPC</a:t>
            </a:r>
          </a:p>
        </p:txBody>
      </p:sp>
      <p:sp>
        <p:nvSpPr>
          <p:cNvPr id="41987" name="Rectangle 6">
            <a:extLst>
              <a:ext uri="{FF2B5EF4-FFF2-40B4-BE49-F238E27FC236}">
                <a16:creationId xmlns="" xmlns:a16="http://schemas.microsoft.com/office/drawing/2014/main" id="{872CC104-64B9-43DB-A6A7-F2D3E10769BC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0" y="1916113"/>
            <a:ext cx="8788400" cy="2063750"/>
          </a:xfrm>
        </p:spPr>
        <p:txBody>
          <a:bodyPr>
            <a:normAutofit lnSpcReduction="10000"/>
          </a:bodyPr>
          <a:lstStyle/>
          <a:p>
            <a:pPr algn="just" eaLnBrk="1" hangingPunct="1">
              <a:spcBef>
                <a:spcPct val="60000"/>
              </a:spcBef>
              <a:buFont typeface="Wingdings" panose="05000000000000000000" pitchFamily="2" charset="2"/>
              <a:buChar char="§"/>
            </a:pPr>
            <a:r>
              <a:rPr lang="pt-BR" altLang="pt-BR" sz="2400">
                <a:latin typeface="Arial" panose="020B0604020202020204" pitchFamily="34" charset="0"/>
                <a:cs typeface="Arial" panose="020B0604020202020204" pitchFamily="34" charset="0"/>
              </a:rPr>
              <a:t>Oportunidade para manifestações adicionais;</a:t>
            </a:r>
          </a:p>
          <a:p>
            <a:pPr algn="just" eaLnBrk="1" hangingPunct="1">
              <a:spcBef>
                <a:spcPct val="60000"/>
              </a:spcBef>
              <a:buFont typeface="Wingdings" panose="05000000000000000000" pitchFamily="2" charset="2"/>
              <a:buChar char="§"/>
            </a:pPr>
            <a:r>
              <a:rPr lang="pt-BR" altLang="pt-BR" sz="2400">
                <a:latin typeface="Arial" panose="020B0604020202020204" pitchFamily="34" charset="0"/>
                <a:cs typeface="Arial" panose="020B0604020202020204" pitchFamily="34" charset="0"/>
              </a:rPr>
              <a:t>A manifestação da Unidade será apresentada no relatório final;</a:t>
            </a:r>
          </a:p>
          <a:p>
            <a:pPr algn="just" eaLnBrk="1" hangingPunct="1">
              <a:spcBef>
                <a:spcPct val="60000"/>
              </a:spcBef>
              <a:buFont typeface="Wingdings" panose="05000000000000000000" pitchFamily="2" charset="2"/>
              <a:buChar char="§"/>
            </a:pPr>
            <a:r>
              <a:rPr lang="pt-BR" altLang="pt-BR" sz="2400">
                <a:latin typeface="Arial" panose="020B0604020202020204" pitchFamily="34" charset="0"/>
                <a:cs typeface="Arial" panose="020B0604020202020204" pitchFamily="34" charset="0"/>
              </a:rPr>
              <a:t>O OCI consignará no relatório uma análise sobre a manifestação da unidade.</a:t>
            </a:r>
          </a:p>
        </p:txBody>
      </p:sp>
      <p:pic>
        <p:nvPicPr>
          <p:cNvPr id="41988" name="Imagem 3">
            <a:extLst>
              <a:ext uri="{FF2B5EF4-FFF2-40B4-BE49-F238E27FC236}">
                <a16:creationId xmlns="" xmlns:a16="http://schemas.microsoft.com/office/drawing/2014/main" id="{1F94273D-7806-4D0C-A084-7E6F57CF2B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0700" y="4873625"/>
            <a:ext cx="3543300" cy="198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>
            <a:extLst>
              <a:ext uri="{FF2B5EF4-FFF2-40B4-BE49-F238E27FC236}">
                <a16:creationId xmlns="" xmlns:a16="http://schemas.microsoft.com/office/drawing/2014/main" id="{797E6AA6-55E7-413E-BF37-FA9B984151F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757238"/>
            <a:ext cx="8782050" cy="550862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3000" b="1" dirty="0">
                <a:solidFill>
                  <a:srgbClr val="0066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Publicação das peças na Internet</a:t>
            </a:r>
          </a:p>
        </p:txBody>
      </p:sp>
      <p:sp>
        <p:nvSpPr>
          <p:cNvPr id="44035" name="Rectangle 6">
            <a:extLst>
              <a:ext uri="{FF2B5EF4-FFF2-40B4-BE49-F238E27FC236}">
                <a16:creationId xmlns="" xmlns:a16="http://schemas.microsoft.com/office/drawing/2014/main" id="{8DD57C9E-BA68-4C05-AEF2-98E7352AD442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1006475" y="5491163"/>
            <a:ext cx="8137525" cy="2041525"/>
          </a:xfrm>
        </p:spPr>
        <p:txBody>
          <a:bodyPr/>
          <a:lstStyle/>
          <a:p>
            <a:pPr algn="just" eaLnBrk="1" hangingPunct="1">
              <a:spcBef>
                <a:spcPct val="60000"/>
              </a:spcBef>
              <a:buFont typeface="Wingdings" panose="05000000000000000000" pitchFamily="2" charset="2"/>
              <a:buChar char="§"/>
            </a:pPr>
            <a:endParaRPr lang="pt-BR" altLang="pt-BR" sz="2600"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60000"/>
              </a:spcBef>
              <a:buFont typeface="Wingdings" panose="05000000000000000000" pitchFamily="2" charset="2"/>
              <a:buChar char="§"/>
            </a:pPr>
            <a:endParaRPr lang="pt-BR" altLang="pt-BR" sz="2600"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="" xmlns:a16="http://schemas.microsoft.com/office/drawing/2014/main" id="{4347DEC5-4CEF-4651-8DEF-5CAF3490EC2B}"/>
              </a:ext>
            </a:extLst>
          </p:cNvPr>
          <p:cNvSpPr>
            <a:spLocks/>
          </p:cNvSpPr>
          <p:nvPr/>
        </p:nvSpPr>
        <p:spPr bwMode="auto">
          <a:xfrm>
            <a:off x="323850" y="1296988"/>
            <a:ext cx="8359775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457200" lvl="1" indent="0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pt-BR" altLang="pt-BR" sz="2000" b="1" dirty="0">
                <a:latin typeface="Arial" charset="0"/>
              </a:rPr>
              <a:t>Relatório de Gestão</a:t>
            </a:r>
          </a:p>
          <a:p>
            <a:pPr marL="800100" lvl="1" indent="-342900" algn="just"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pt-BR" altLang="pt-BR" sz="2000" dirty="0">
                <a:latin typeface="Arial" charset="0"/>
              </a:rPr>
              <a:t>A UPC deve disponibilizar, em seu sítio na Internet, o RG publicado pelo Tribunal e todos os documentos e informações de interesse coletivo ou geral relacionados às contas do exercício de 2017, incluindo demonstrações contábeis e respectivas notas explicativas;</a:t>
            </a:r>
          </a:p>
          <a:p>
            <a:pPr marL="800100" lvl="1" indent="-342900"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endParaRPr lang="pt-BR" altLang="pt-BR" sz="2000" dirty="0">
              <a:latin typeface="Arial" charset="0"/>
            </a:endParaRPr>
          </a:p>
          <a:p>
            <a:pPr marL="685800" lvl="2" eaLnBrk="1" hangingPunct="1">
              <a:spcBef>
                <a:spcPts val="600"/>
              </a:spcBef>
              <a:spcAft>
                <a:spcPts val="600"/>
              </a:spcAft>
              <a:buClr>
                <a:srgbClr val="33CC33"/>
              </a:buClr>
              <a:buFont typeface="Wingdings" pitchFamily="2" charset="2"/>
              <a:buChar char="§"/>
              <a:defRPr/>
            </a:pPr>
            <a:endParaRPr lang="pt-BR" altLang="pt-BR" sz="2000" dirty="0">
              <a:latin typeface="Arial" charset="0"/>
            </a:endParaRPr>
          </a:p>
          <a:p>
            <a:pPr marL="685800" lvl="2" eaLnBrk="1" hangingPunct="1">
              <a:spcBef>
                <a:spcPts val="600"/>
              </a:spcBef>
              <a:spcAft>
                <a:spcPts val="600"/>
              </a:spcAft>
              <a:buClr>
                <a:srgbClr val="33CC33"/>
              </a:buClr>
              <a:buFont typeface="Wingdings" pitchFamily="2" charset="2"/>
              <a:buChar char="§"/>
              <a:defRPr/>
            </a:pPr>
            <a:endParaRPr lang="pt-BR" altLang="pt-BR" sz="2000" dirty="0">
              <a:latin typeface="Arial" charset="0"/>
            </a:endParaRPr>
          </a:p>
          <a:p>
            <a:pPr marL="685800" lvl="2" eaLnBrk="1" hangingPunct="1">
              <a:spcBef>
                <a:spcPts val="600"/>
              </a:spcBef>
              <a:spcAft>
                <a:spcPts val="600"/>
              </a:spcAft>
              <a:buClr>
                <a:srgbClr val="33CC33"/>
              </a:buClr>
              <a:buFont typeface="Wingdings" pitchFamily="2" charset="2"/>
              <a:buChar char="§"/>
              <a:defRPr/>
            </a:pPr>
            <a:endParaRPr lang="pt-BR" altLang="pt-BR" sz="2000" dirty="0">
              <a:latin typeface="Arial" charset="0"/>
            </a:endParaRPr>
          </a:p>
          <a:p>
            <a:pPr marL="0" lvl="1" indent="0" eaLnBrk="1" hangingPunct="1">
              <a:spcBef>
                <a:spcPts val="600"/>
              </a:spcBef>
              <a:spcAft>
                <a:spcPts val="600"/>
              </a:spcAft>
              <a:buClr>
                <a:srgbClr val="33CC33"/>
              </a:buClr>
              <a:defRPr/>
            </a:pPr>
            <a:endParaRPr lang="pt-BR" altLang="pt-BR" sz="2000" dirty="0">
              <a:latin typeface="Arial" charset="0"/>
            </a:endParaRPr>
          </a:p>
          <a:p>
            <a:pPr marL="685800" lvl="2" eaLnBrk="1" hangingPunct="1">
              <a:spcBef>
                <a:spcPts val="600"/>
              </a:spcBef>
              <a:spcAft>
                <a:spcPts val="600"/>
              </a:spcAft>
              <a:buClr>
                <a:srgbClr val="33CC33"/>
              </a:buClr>
              <a:buFont typeface="Wingdings" pitchFamily="2" charset="2"/>
              <a:buChar char="§"/>
              <a:defRPr/>
            </a:pPr>
            <a:endParaRPr lang="pt-BR" altLang="pt-BR" sz="2000" dirty="0">
              <a:latin typeface="Arial" charset="0"/>
            </a:endParaRPr>
          </a:p>
          <a:p>
            <a:pPr marL="685800" lvl="2" eaLnBrk="1" hangingPunct="1">
              <a:spcBef>
                <a:spcPts val="600"/>
              </a:spcBef>
              <a:spcAft>
                <a:spcPts val="600"/>
              </a:spcAft>
              <a:buClr>
                <a:srgbClr val="33CC33"/>
              </a:buClr>
              <a:buFont typeface="Wingdings" pitchFamily="2" charset="2"/>
              <a:buChar char="§"/>
              <a:defRPr/>
            </a:pPr>
            <a:endParaRPr lang="pt-BR" altLang="pt-BR" sz="2000" dirty="0">
              <a:latin typeface="Arial" charset="0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endParaRPr lang="pt-BR" altLang="pt-BR" sz="2000" b="1" dirty="0">
              <a:latin typeface="Arial" charset="0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endParaRPr lang="pt-BR" altLang="pt-BR" sz="2000" b="1" dirty="0">
              <a:latin typeface="Arial" charset="0"/>
            </a:endParaRPr>
          </a:p>
        </p:txBody>
      </p:sp>
      <p:sp>
        <p:nvSpPr>
          <p:cNvPr id="6" name="Espaço Reservado para Conteúdo 2">
            <a:extLst>
              <a:ext uri="{FF2B5EF4-FFF2-40B4-BE49-F238E27FC236}">
                <a16:creationId xmlns="" xmlns:a16="http://schemas.microsoft.com/office/drawing/2014/main" id="{43C22151-2416-44C5-961C-E7D38E131DDD}"/>
              </a:ext>
            </a:extLst>
          </p:cNvPr>
          <p:cNvSpPr>
            <a:spLocks/>
          </p:cNvSpPr>
          <p:nvPr/>
        </p:nvSpPr>
        <p:spPr bwMode="auto">
          <a:xfrm>
            <a:off x="323850" y="3573463"/>
            <a:ext cx="8359775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457200" lvl="1" indent="0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pt-BR" altLang="pt-BR" sz="2000" b="1" dirty="0">
                <a:latin typeface="Arial" charset="0"/>
              </a:rPr>
              <a:t>Processo de Contas</a:t>
            </a:r>
          </a:p>
          <a:p>
            <a:pPr marL="800100" lvl="1" indent="-342900" algn="just"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pt-BR" altLang="pt-BR" sz="2000" dirty="0">
                <a:latin typeface="Arial" charset="0"/>
              </a:rPr>
              <a:t>Após a ciência da conclusão das peças do OCI no e-Contas, a UPC, em 15 dias corridos, deve indicar as informações ou trechos considerados sigilosos nos termos da Lei nº 12.527/2011 (LAI) ou legislação específica;</a:t>
            </a:r>
          </a:p>
          <a:p>
            <a:pPr marL="800100" lvl="1" indent="-342900" algn="just"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pt-BR" altLang="pt-BR" sz="2000" dirty="0">
                <a:latin typeface="Arial" charset="0"/>
              </a:rPr>
              <a:t>A UPC manterá, em seu sítio eletrônico, âncora apontando para endereço eletrônico a ser disponibilizado pela CGU, que conterá arquivo com as peças do OCI referentes à Auditoria de Contas.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1">
            <a:extLst>
              <a:ext uri="{FF2B5EF4-FFF2-40B4-BE49-F238E27FC236}">
                <a16:creationId xmlns="" xmlns:a16="http://schemas.microsoft.com/office/drawing/2014/main" id="{9A7C5107-D5F3-4684-94B6-35AB602286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5616" y="2708920"/>
            <a:ext cx="6553200" cy="1756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ts val="2188"/>
              </a:spcBef>
              <a:buFontTx/>
              <a:buNone/>
            </a:pPr>
            <a:r>
              <a:rPr lang="pt-BR" altLang="pt-BR" sz="5400" b="1" dirty="0">
                <a:solidFill>
                  <a:srgbClr val="006699"/>
                </a:solidFill>
                <a:latin typeface="Arial" panose="020B0604020202020204" pitchFamily="34" charset="0"/>
              </a:rPr>
              <a:t>Reflexões e Boas Práticas</a:t>
            </a:r>
          </a:p>
        </p:txBody>
      </p:sp>
      <p:pic>
        <p:nvPicPr>
          <p:cNvPr id="6149" name="Imagem 4">
            <a:extLst>
              <a:ext uri="{FF2B5EF4-FFF2-40B4-BE49-F238E27FC236}">
                <a16:creationId xmlns="" xmlns:a16="http://schemas.microsoft.com/office/drawing/2014/main" id="{BF101247-69F4-4E2E-8DC0-4A78FA3E56D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7438" y="5510213"/>
            <a:ext cx="131445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9039918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tângulo 1">
            <a:extLst>
              <a:ext uri="{FF2B5EF4-FFF2-40B4-BE49-F238E27FC236}">
                <a16:creationId xmlns="" xmlns:a16="http://schemas.microsoft.com/office/drawing/2014/main" id="{DE63CEA4-5188-4B84-AFAD-7F8B6F09A6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8224" y="3075057"/>
            <a:ext cx="556755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4000" b="1" dirty="0">
                <a:solidFill>
                  <a:srgbClr val="006699"/>
                </a:solidFill>
                <a:latin typeface="Arial" panose="020B0604020202020204" pitchFamily="34" charset="0"/>
              </a:rPr>
              <a:t>E no restante do ano?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tângulo 1">
            <a:extLst>
              <a:ext uri="{FF2B5EF4-FFF2-40B4-BE49-F238E27FC236}">
                <a16:creationId xmlns="" xmlns:a16="http://schemas.microsoft.com/office/drawing/2014/main" id="{B0236F6F-8DC2-4AF4-A570-0F8DE03588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110" y="980728"/>
            <a:ext cx="835780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3600" b="1" dirty="0">
                <a:solidFill>
                  <a:srgbClr val="006699"/>
                </a:solidFill>
                <a:latin typeface="Arial" panose="020B0604020202020204" pitchFamily="34" charset="0"/>
              </a:rPr>
              <a:t>Tendências da administração pública</a:t>
            </a:r>
          </a:p>
        </p:txBody>
      </p:sp>
      <p:sp>
        <p:nvSpPr>
          <p:cNvPr id="47107" name="Retângulo 2">
            <a:extLst>
              <a:ext uri="{FF2B5EF4-FFF2-40B4-BE49-F238E27FC236}">
                <a16:creationId xmlns="" xmlns:a16="http://schemas.microsoft.com/office/drawing/2014/main" id="{86D65D3B-73CE-4E2B-91C9-E9DB231F28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421" y="1772816"/>
            <a:ext cx="8107159" cy="3919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indent="-457200" algn="just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lang="pt-BR" altLang="pt-BR" sz="3400" b="1" dirty="0">
                <a:latin typeface="Arial" panose="020B0604020202020204" pitchFamily="34" charset="0"/>
              </a:rPr>
              <a:t>Decisões colegiadas: “Comitês” e “Conselhos” </a:t>
            </a:r>
          </a:p>
          <a:p>
            <a:pPr marL="457200" indent="-457200" algn="just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lang="pt-BR" altLang="pt-BR" sz="3400" b="1" dirty="0">
                <a:latin typeface="Arial" panose="020B0604020202020204" pitchFamily="34" charset="0"/>
              </a:rPr>
              <a:t>Adoção de ferramentas de gestão.</a:t>
            </a:r>
          </a:p>
          <a:p>
            <a:pPr marL="457200" indent="-457200" algn="just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lang="pt-BR" altLang="pt-BR" sz="3400" b="1" dirty="0">
                <a:latin typeface="Arial" panose="020B0604020202020204" pitchFamily="34" charset="0"/>
              </a:rPr>
              <a:t>Fundamentar as decisões (mostrar as opções que se tem no momento).</a:t>
            </a:r>
          </a:p>
        </p:txBody>
      </p:sp>
    </p:spTree>
    <p:extLst>
      <p:ext uri="{BB962C8B-B14F-4D97-AF65-F5344CB8AC3E}">
        <p14:creationId xmlns:p14="http://schemas.microsoft.com/office/powerpoint/2010/main" val="42740724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tângulo 1">
            <a:extLst>
              <a:ext uri="{FF2B5EF4-FFF2-40B4-BE49-F238E27FC236}">
                <a16:creationId xmlns="" xmlns:a16="http://schemas.microsoft.com/office/drawing/2014/main" id="{B0236F6F-8DC2-4AF4-A570-0F8DE03588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7412" y="980728"/>
            <a:ext cx="174919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3600" b="1" dirty="0">
                <a:solidFill>
                  <a:srgbClr val="006699"/>
                </a:solidFill>
                <a:latin typeface="Arial" panose="020B0604020202020204" pitchFamily="34" charset="0"/>
              </a:rPr>
              <a:t>Alertas</a:t>
            </a:r>
          </a:p>
        </p:txBody>
      </p:sp>
      <p:sp>
        <p:nvSpPr>
          <p:cNvPr id="47107" name="Retângulo 2">
            <a:extLst>
              <a:ext uri="{FF2B5EF4-FFF2-40B4-BE49-F238E27FC236}">
                <a16:creationId xmlns="" xmlns:a16="http://schemas.microsoft.com/office/drawing/2014/main" id="{86D65D3B-73CE-4E2B-91C9-E9DB231F28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568" y="1732611"/>
            <a:ext cx="8136904" cy="4144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pt-BR" altLang="pt-BR" sz="3600" b="1" dirty="0">
                <a:latin typeface="Arial" panose="020B0604020202020204" pitchFamily="34" charset="0"/>
              </a:rPr>
              <a:t>1. O processo deve falar por si.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pt-BR" altLang="pt-BR" sz="3600" b="1" dirty="0">
                <a:latin typeface="Arial" panose="020B0604020202020204" pitchFamily="34" charset="0"/>
              </a:rPr>
              <a:t>2. O custo de “não fazer”. </a:t>
            </a:r>
            <a:br>
              <a:rPr lang="pt-BR" altLang="pt-BR" sz="3600" b="1" dirty="0">
                <a:latin typeface="Arial" panose="020B0604020202020204" pitchFamily="34" charset="0"/>
              </a:rPr>
            </a:br>
            <a:r>
              <a:rPr lang="pt-BR" altLang="pt-BR" sz="3600" b="1" dirty="0">
                <a:latin typeface="Arial" panose="020B0604020202020204" pitchFamily="34" charset="0"/>
              </a:rPr>
              <a:t>3. Teoria de janela quebrada.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pt-BR" altLang="pt-BR" sz="3600" b="1" dirty="0">
                <a:latin typeface="Arial" panose="020B0604020202020204" pitchFamily="34" charset="0"/>
              </a:rPr>
              <a:t>4. “Constrangimento” para revogar algo útil.</a:t>
            </a:r>
          </a:p>
        </p:txBody>
      </p:sp>
    </p:spTree>
    <p:extLst>
      <p:ext uri="{BB962C8B-B14F-4D97-AF65-F5344CB8AC3E}">
        <p14:creationId xmlns:p14="http://schemas.microsoft.com/office/powerpoint/2010/main" val="20273825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tângulo 1">
            <a:extLst>
              <a:ext uri="{FF2B5EF4-FFF2-40B4-BE49-F238E27FC236}">
                <a16:creationId xmlns="" xmlns:a16="http://schemas.microsoft.com/office/drawing/2014/main" id="{B0236F6F-8DC2-4AF4-A570-0F8DE03588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108" y="836712"/>
            <a:ext cx="782778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3600" b="1" dirty="0">
                <a:solidFill>
                  <a:srgbClr val="006699"/>
                </a:solidFill>
                <a:latin typeface="Arial" panose="020B0604020202020204" pitchFamily="34" charset="0"/>
              </a:rPr>
              <a:t>Ferramentas Essenciais da Gestão</a:t>
            </a:r>
          </a:p>
        </p:txBody>
      </p:sp>
      <p:sp>
        <p:nvSpPr>
          <p:cNvPr id="47107" name="Retângulo 2">
            <a:extLst>
              <a:ext uri="{FF2B5EF4-FFF2-40B4-BE49-F238E27FC236}">
                <a16:creationId xmlns="" xmlns:a16="http://schemas.microsoft.com/office/drawing/2014/main" id="{86D65D3B-73CE-4E2B-91C9-E9DB231F28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544" y="1772168"/>
            <a:ext cx="8488047" cy="3313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indent="-457200" algn="just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lang="pt-BR" altLang="pt-BR" sz="3600" b="1" dirty="0">
                <a:latin typeface="Arial" panose="020B0604020202020204" pitchFamily="34" charset="0"/>
              </a:rPr>
              <a:t>Planejamento Estratégico.</a:t>
            </a:r>
          </a:p>
          <a:p>
            <a:pPr marL="457200" indent="-457200" algn="just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lang="pt-BR" altLang="pt-BR" sz="3600" b="1" dirty="0">
                <a:latin typeface="Arial" panose="020B0604020202020204" pitchFamily="34" charset="0"/>
              </a:rPr>
              <a:t>Gestão Eletrônica de Documentos.</a:t>
            </a:r>
          </a:p>
          <a:p>
            <a:pPr marL="457200" indent="-457200" algn="just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lang="pt-BR" altLang="pt-BR" sz="3600" b="1" dirty="0">
                <a:latin typeface="Arial" panose="020B0604020202020204" pitchFamily="34" charset="0"/>
              </a:rPr>
              <a:t>Gestão por Competências.</a:t>
            </a:r>
          </a:p>
          <a:p>
            <a:pPr marL="457200" indent="-457200" algn="just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lang="pt-BR" altLang="pt-BR" sz="3600" b="1" dirty="0">
                <a:latin typeface="Arial" panose="020B0604020202020204" pitchFamily="34" charset="0"/>
              </a:rPr>
              <a:t>Gestão do Conhecimento.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tângulo 1">
            <a:extLst>
              <a:ext uri="{FF2B5EF4-FFF2-40B4-BE49-F238E27FC236}">
                <a16:creationId xmlns="" xmlns:a16="http://schemas.microsoft.com/office/drawing/2014/main" id="{B0236F6F-8DC2-4AF4-A570-0F8DE03588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108" y="836712"/>
            <a:ext cx="782778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3600" b="1" dirty="0">
                <a:solidFill>
                  <a:srgbClr val="006699"/>
                </a:solidFill>
                <a:latin typeface="Arial" panose="020B0604020202020204" pitchFamily="34" charset="0"/>
              </a:rPr>
              <a:t>Ferramentas Essenciais da Gestão</a:t>
            </a:r>
          </a:p>
        </p:txBody>
      </p:sp>
      <p:sp>
        <p:nvSpPr>
          <p:cNvPr id="47107" name="Retângulo 2">
            <a:extLst>
              <a:ext uri="{FF2B5EF4-FFF2-40B4-BE49-F238E27FC236}">
                <a16:creationId xmlns="" xmlns:a16="http://schemas.microsoft.com/office/drawing/2014/main" id="{86D65D3B-73CE-4E2B-91C9-E9DB231F28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108" y="1772168"/>
            <a:ext cx="7856538" cy="3313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pt-BR" altLang="pt-BR" sz="3600" b="1" dirty="0">
                <a:latin typeface="Arial" panose="020B0604020202020204" pitchFamily="34" charset="0"/>
              </a:rPr>
              <a:t>5. Plano de Aquisição.</a:t>
            </a:r>
          </a:p>
          <a:p>
            <a:pPr marL="0" indent="0"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pt-BR" altLang="pt-BR" sz="3600" b="1" dirty="0">
                <a:latin typeface="Arial" panose="020B0604020202020204" pitchFamily="34" charset="0"/>
              </a:rPr>
              <a:t>6. Mapeamento de Processos.</a:t>
            </a:r>
          </a:p>
          <a:p>
            <a:pPr marL="0" indent="0"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pt-BR" altLang="pt-BR" sz="3600" b="1" dirty="0">
                <a:latin typeface="Arial" panose="020B0604020202020204" pitchFamily="34" charset="0"/>
              </a:rPr>
              <a:t>7. Gestão de Riscos.</a:t>
            </a:r>
          </a:p>
          <a:p>
            <a:pPr marL="0" indent="0"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pt-BR" altLang="pt-BR" sz="3600" b="1" dirty="0">
                <a:latin typeface="Arial" panose="020B0604020202020204" pitchFamily="34" charset="0"/>
              </a:rPr>
              <a:t>8. Plano de Integridade.</a:t>
            </a:r>
          </a:p>
        </p:txBody>
      </p:sp>
    </p:spTree>
    <p:extLst>
      <p:ext uri="{BB962C8B-B14F-4D97-AF65-F5344CB8AC3E}">
        <p14:creationId xmlns:p14="http://schemas.microsoft.com/office/powerpoint/2010/main" val="37074693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tângulo 1">
            <a:extLst>
              <a:ext uri="{FF2B5EF4-FFF2-40B4-BE49-F238E27FC236}">
                <a16:creationId xmlns="" xmlns:a16="http://schemas.microsoft.com/office/drawing/2014/main" id="{142047AA-173B-4043-A29E-83A0BD1DB4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7537" y="980728"/>
            <a:ext cx="645561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4000" b="1" dirty="0">
                <a:solidFill>
                  <a:srgbClr val="006699"/>
                </a:solidFill>
                <a:latin typeface="Arial" panose="020B0604020202020204" pitchFamily="34" charset="0"/>
              </a:rPr>
              <a:t>Planejamento Estratégico</a:t>
            </a:r>
          </a:p>
        </p:txBody>
      </p:sp>
      <p:sp>
        <p:nvSpPr>
          <p:cNvPr id="48131" name="Retângulo 2">
            <a:extLst>
              <a:ext uri="{FF2B5EF4-FFF2-40B4-BE49-F238E27FC236}">
                <a16:creationId xmlns="" xmlns:a16="http://schemas.microsoft.com/office/drawing/2014/main" id="{2C59E37D-E208-481A-85CB-7B52DFABBA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524" y="1719496"/>
            <a:ext cx="8568952" cy="4433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algn="just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lang="pt-BR" altLang="pt-BR" sz="3200" dirty="0">
                <a:latin typeface="Arial" panose="020B0604020202020204" pitchFamily="34" charset="0"/>
              </a:rPr>
              <a:t>Em regra, observa-se o uso do BSC.</a:t>
            </a:r>
          </a:p>
          <a:p>
            <a:pPr marL="0" indent="0" algn="just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lang="pt-BR" altLang="pt-BR" sz="3200" dirty="0">
                <a:latin typeface="Arial" panose="020B0604020202020204" pitchFamily="34" charset="0"/>
              </a:rPr>
              <a:t>Cuidado com a Perspectiva de Resultado.</a:t>
            </a:r>
          </a:p>
          <a:p>
            <a:pPr marL="0" indent="0" algn="just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lang="pt-BR" altLang="pt-BR" sz="3200" dirty="0">
                <a:latin typeface="Arial" panose="020B0604020202020204" pitchFamily="34" charset="0"/>
              </a:rPr>
              <a:t>De que adianta indicadores se eu não utilizo eles?</a:t>
            </a:r>
          </a:p>
          <a:p>
            <a:pPr marL="0" indent="0" algn="just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lang="pt-BR" altLang="pt-BR" sz="3200" dirty="0">
                <a:latin typeface="Arial" panose="020B0604020202020204" pitchFamily="34" charset="0"/>
              </a:rPr>
              <a:t>Comece pela existência, depois vá refinando o uso do mecanismo.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1">
            <a:extLst>
              <a:ext uri="{FF2B5EF4-FFF2-40B4-BE49-F238E27FC236}">
                <a16:creationId xmlns="" xmlns:a16="http://schemas.microsoft.com/office/drawing/2014/main" id="{9A7C5107-D5F3-4684-94B6-35AB602286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2640" y="2276872"/>
            <a:ext cx="6553200" cy="1756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ts val="2188"/>
              </a:spcBef>
              <a:buFontTx/>
              <a:buNone/>
            </a:pPr>
            <a:r>
              <a:rPr lang="pt-BR" altLang="pt-BR" sz="5400" b="1" dirty="0">
                <a:solidFill>
                  <a:srgbClr val="006699"/>
                </a:solidFill>
                <a:latin typeface="Arial" panose="020B0604020202020204" pitchFamily="34" charset="0"/>
              </a:rPr>
              <a:t>O Porquê desse Seminário?</a:t>
            </a:r>
          </a:p>
        </p:txBody>
      </p:sp>
      <p:pic>
        <p:nvPicPr>
          <p:cNvPr id="6148" name="Imagem 3">
            <a:extLst>
              <a:ext uri="{FF2B5EF4-FFF2-40B4-BE49-F238E27FC236}">
                <a16:creationId xmlns="" xmlns:a16="http://schemas.microsoft.com/office/drawing/2014/main" id="{EEEEC39D-C0E5-4AFE-BAAC-25287D675DE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6044" y="4575175"/>
            <a:ext cx="1331912" cy="187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7683833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tângulo 1">
            <a:extLst>
              <a:ext uri="{FF2B5EF4-FFF2-40B4-BE49-F238E27FC236}">
                <a16:creationId xmlns="" xmlns:a16="http://schemas.microsoft.com/office/drawing/2014/main" id="{142047AA-173B-4043-A29E-83A0BD1DB4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996" y="980728"/>
            <a:ext cx="853470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4000" b="1" dirty="0">
                <a:solidFill>
                  <a:srgbClr val="006699"/>
                </a:solidFill>
                <a:latin typeface="Arial" panose="020B0604020202020204" pitchFamily="34" charset="0"/>
              </a:rPr>
              <a:t>Gestão Eletrônica de Documentos</a:t>
            </a:r>
          </a:p>
        </p:txBody>
      </p:sp>
      <p:sp>
        <p:nvSpPr>
          <p:cNvPr id="48131" name="Retângulo 2">
            <a:extLst>
              <a:ext uri="{FF2B5EF4-FFF2-40B4-BE49-F238E27FC236}">
                <a16:creationId xmlns="" xmlns:a16="http://schemas.microsoft.com/office/drawing/2014/main" id="{2C59E37D-E208-481A-85CB-7B52DFABBA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524" y="1916832"/>
            <a:ext cx="8568952" cy="4433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514350" indent="-514350" algn="just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lang="pt-BR" altLang="pt-BR" sz="3200" dirty="0">
                <a:latin typeface="Arial" panose="020B0604020202020204" pitchFamily="34" charset="0"/>
              </a:rPr>
              <a:t>SEI?</a:t>
            </a:r>
          </a:p>
          <a:p>
            <a:pPr marL="514350" indent="-514350" algn="just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lang="pt-BR" altLang="pt-BR" sz="3200" dirty="0">
                <a:latin typeface="Arial" panose="020B0604020202020204" pitchFamily="34" charset="0"/>
              </a:rPr>
              <a:t>A burocracia do bem versus a burocracia do mal.</a:t>
            </a:r>
          </a:p>
          <a:p>
            <a:pPr marL="514350" indent="-514350" algn="just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lang="pt-BR" altLang="pt-BR" sz="3200" dirty="0">
                <a:latin typeface="Arial" panose="020B0604020202020204" pitchFamily="34" charset="0"/>
              </a:rPr>
              <a:t>É a porta natural para o Teletrabalho (PGD).</a:t>
            </a:r>
          </a:p>
          <a:p>
            <a:pPr marL="514350" indent="-514350" algn="just">
              <a:lnSpc>
                <a:spcPct val="150000"/>
              </a:lnSpc>
              <a:spcBef>
                <a:spcPct val="0"/>
              </a:spcBef>
              <a:buAutoNum type="arabicPeriod"/>
            </a:pPr>
            <a:endParaRPr lang="pt-BR" altLang="pt-BR" sz="3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2811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tângulo 1">
            <a:extLst>
              <a:ext uri="{FF2B5EF4-FFF2-40B4-BE49-F238E27FC236}">
                <a16:creationId xmlns="" xmlns:a16="http://schemas.microsoft.com/office/drawing/2014/main" id="{142047AA-173B-4043-A29E-83A0BD1DB4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5067" y="980728"/>
            <a:ext cx="654057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4000" b="1" dirty="0">
                <a:solidFill>
                  <a:srgbClr val="006699"/>
                </a:solidFill>
                <a:latin typeface="Arial" panose="020B0604020202020204" pitchFamily="34" charset="0"/>
              </a:rPr>
              <a:t>Gestão por Competências</a:t>
            </a:r>
          </a:p>
        </p:txBody>
      </p:sp>
      <p:sp>
        <p:nvSpPr>
          <p:cNvPr id="48131" name="Retângulo 2">
            <a:extLst>
              <a:ext uri="{FF2B5EF4-FFF2-40B4-BE49-F238E27FC236}">
                <a16:creationId xmlns="" xmlns:a16="http://schemas.microsoft.com/office/drawing/2014/main" id="{2C59E37D-E208-481A-85CB-7B52DFABBA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877" y="1916832"/>
            <a:ext cx="8568952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514350" indent="-514350" algn="just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lang="pt-BR" altLang="pt-BR" sz="3200" dirty="0">
                <a:latin typeface="Arial" panose="020B0604020202020204" pitchFamily="34" charset="0"/>
              </a:rPr>
              <a:t>Comece por onde der.</a:t>
            </a:r>
          </a:p>
          <a:p>
            <a:pPr marL="514350" indent="-514350" algn="just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lang="pt-BR" altLang="pt-BR" sz="3200" dirty="0">
                <a:latin typeface="Arial" panose="020B0604020202020204" pitchFamily="34" charset="0"/>
              </a:rPr>
              <a:t>Plano Anual de Capacitação.</a:t>
            </a:r>
          </a:p>
          <a:p>
            <a:pPr marL="514350" indent="-514350" algn="just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lang="pt-BR" altLang="pt-BR" sz="3200" dirty="0">
                <a:latin typeface="Arial" panose="020B0604020202020204" pitchFamily="34" charset="0"/>
              </a:rPr>
              <a:t>Licença para capacitação.</a:t>
            </a:r>
          </a:p>
          <a:p>
            <a:pPr marL="514350" indent="-514350" algn="just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lang="pt-BR" altLang="pt-BR" sz="3200" dirty="0">
                <a:latin typeface="Arial" panose="020B0604020202020204" pitchFamily="34" charset="0"/>
              </a:rPr>
              <a:t>Deve servir de feedback para indicar cursos obrigatórios</a:t>
            </a:r>
            <a:r>
              <a:rPr lang="pt-BR" altLang="pt-BR" sz="3200" dirty="0" smtClean="0">
                <a:latin typeface="Arial" panose="020B0604020202020204" pitchFamily="34" charset="0"/>
              </a:rPr>
              <a:t>.</a:t>
            </a:r>
          </a:p>
          <a:p>
            <a:pPr marL="514350" indent="-514350" algn="just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lang="pt-BR" altLang="pt-BR" sz="3200" dirty="0" smtClean="0">
                <a:latin typeface="Arial" panose="020B0604020202020204" pitchFamily="34" charset="0"/>
              </a:rPr>
              <a:t>Sistema </a:t>
            </a:r>
            <a:r>
              <a:rPr lang="pt-BR" altLang="pt-BR" sz="3200" smtClean="0">
                <a:latin typeface="Arial" panose="020B0604020202020204" pitchFamily="34" charset="0"/>
              </a:rPr>
              <a:t>de reconhecimento.</a:t>
            </a:r>
            <a:endParaRPr lang="pt-BR" altLang="pt-BR" sz="3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5182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tângulo 1">
            <a:extLst>
              <a:ext uri="{FF2B5EF4-FFF2-40B4-BE49-F238E27FC236}">
                <a16:creationId xmlns="" xmlns:a16="http://schemas.microsoft.com/office/drawing/2014/main" id="{142047AA-173B-4043-A29E-83A0BD1DB4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8006" y="980728"/>
            <a:ext cx="63947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4000" b="1" dirty="0">
                <a:solidFill>
                  <a:srgbClr val="006699"/>
                </a:solidFill>
                <a:latin typeface="Arial" panose="020B0604020202020204" pitchFamily="34" charset="0"/>
              </a:rPr>
              <a:t>Gestão do Conhecimento</a:t>
            </a:r>
          </a:p>
        </p:txBody>
      </p:sp>
      <p:sp>
        <p:nvSpPr>
          <p:cNvPr id="48131" name="Retângulo 2">
            <a:extLst>
              <a:ext uri="{FF2B5EF4-FFF2-40B4-BE49-F238E27FC236}">
                <a16:creationId xmlns="" xmlns:a16="http://schemas.microsoft.com/office/drawing/2014/main" id="{2C59E37D-E208-481A-85CB-7B52DFABBA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524" y="2060848"/>
            <a:ext cx="8568952" cy="2955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514350" indent="-514350" algn="just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lang="pt-BR" altLang="pt-BR" sz="3200" dirty="0">
                <a:latin typeface="Arial" panose="020B0604020202020204" pitchFamily="34" charset="0"/>
              </a:rPr>
              <a:t>É mais que um repositório.</a:t>
            </a:r>
          </a:p>
          <a:p>
            <a:pPr marL="514350" indent="-514350" algn="just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lang="pt-BR" altLang="pt-BR" sz="3200" dirty="0">
                <a:latin typeface="Arial" panose="020B0604020202020204" pitchFamily="34" charset="0"/>
              </a:rPr>
              <a:t>Comunidades e Coleções: arquitetura informacional.</a:t>
            </a:r>
          </a:p>
          <a:p>
            <a:pPr marL="514350" indent="-514350" algn="just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lang="pt-BR" altLang="pt-BR" sz="3200" dirty="0">
                <a:latin typeface="Arial" panose="020B0604020202020204" pitchFamily="34" charset="0"/>
              </a:rPr>
              <a:t>DSPACE</a:t>
            </a:r>
          </a:p>
        </p:txBody>
      </p:sp>
    </p:spTree>
    <p:extLst>
      <p:ext uri="{BB962C8B-B14F-4D97-AF65-F5344CB8AC3E}">
        <p14:creationId xmlns:p14="http://schemas.microsoft.com/office/powerpoint/2010/main" val="76073959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tângulo 1">
            <a:extLst>
              <a:ext uri="{FF2B5EF4-FFF2-40B4-BE49-F238E27FC236}">
                <a16:creationId xmlns="" xmlns:a16="http://schemas.microsoft.com/office/drawing/2014/main" id="{142047AA-173B-4043-A29E-83A0BD1DB4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6254" y="980728"/>
            <a:ext cx="517821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4000" b="1" dirty="0">
                <a:solidFill>
                  <a:srgbClr val="006699"/>
                </a:solidFill>
                <a:latin typeface="Arial" panose="020B0604020202020204" pitchFamily="34" charset="0"/>
              </a:rPr>
              <a:t>Plano de Aquisições</a:t>
            </a:r>
          </a:p>
        </p:txBody>
      </p:sp>
      <p:sp>
        <p:nvSpPr>
          <p:cNvPr id="48131" name="Retângulo 2">
            <a:extLst>
              <a:ext uri="{FF2B5EF4-FFF2-40B4-BE49-F238E27FC236}">
                <a16:creationId xmlns="" xmlns:a16="http://schemas.microsoft.com/office/drawing/2014/main" id="{2C59E37D-E208-481A-85CB-7B52DFABBA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524" y="1916832"/>
            <a:ext cx="8568952" cy="4433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514350" indent="-514350" algn="just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lang="pt-BR" altLang="pt-BR" sz="3200" dirty="0">
                <a:latin typeface="Arial" panose="020B0604020202020204" pitchFamily="34" charset="0"/>
              </a:rPr>
              <a:t>E se o problema for na demanda inicial?</a:t>
            </a:r>
          </a:p>
          <a:p>
            <a:pPr marL="514350" indent="-514350" algn="just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lang="pt-BR" altLang="pt-BR" sz="3200" dirty="0">
                <a:latin typeface="Arial" panose="020B0604020202020204" pitchFamily="34" charset="0"/>
              </a:rPr>
              <a:t>Qual deveria ser a data limite? </a:t>
            </a:r>
          </a:p>
          <a:p>
            <a:pPr marL="514350" indent="-514350" algn="just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lang="pt-BR" altLang="pt-BR" sz="3200" dirty="0">
                <a:latin typeface="Arial" panose="020B0604020202020204" pitchFamily="34" charset="0"/>
              </a:rPr>
              <a:t>Como analisar TI (software livre? Precisa do pago? Quem vai usar a licença? Qual processo será efetivamente aperfeiçoado? Consultoria Casada?) </a:t>
            </a:r>
          </a:p>
        </p:txBody>
      </p:sp>
    </p:spTree>
    <p:extLst>
      <p:ext uri="{BB962C8B-B14F-4D97-AF65-F5344CB8AC3E}">
        <p14:creationId xmlns:p14="http://schemas.microsoft.com/office/powerpoint/2010/main" val="22389649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tângulo 1">
            <a:extLst>
              <a:ext uri="{FF2B5EF4-FFF2-40B4-BE49-F238E27FC236}">
                <a16:creationId xmlns="" xmlns:a16="http://schemas.microsoft.com/office/drawing/2014/main" id="{142047AA-173B-4043-A29E-83A0BD1DB4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6254" y="980728"/>
            <a:ext cx="517821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4000" b="1" dirty="0">
                <a:solidFill>
                  <a:srgbClr val="006699"/>
                </a:solidFill>
                <a:latin typeface="Arial" panose="020B0604020202020204" pitchFamily="34" charset="0"/>
              </a:rPr>
              <a:t>Plano de Aquisições</a:t>
            </a:r>
          </a:p>
        </p:txBody>
      </p:sp>
      <p:sp>
        <p:nvSpPr>
          <p:cNvPr id="48131" name="Retângulo 2">
            <a:extLst>
              <a:ext uri="{FF2B5EF4-FFF2-40B4-BE49-F238E27FC236}">
                <a16:creationId xmlns="" xmlns:a16="http://schemas.microsoft.com/office/drawing/2014/main" id="{2C59E37D-E208-481A-85CB-7B52DFABBA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524" y="2060848"/>
            <a:ext cx="8568952" cy="2482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pt-BR" altLang="pt-BR" sz="3600" dirty="0">
                <a:latin typeface="Arial" panose="020B0604020202020204" pitchFamily="34" charset="0"/>
              </a:rPr>
              <a:t>4. Como minimizar a preponderância de determinada área sobre o todo da organização? </a:t>
            </a:r>
          </a:p>
        </p:txBody>
      </p:sp>
    </p:spTree>
    <p:extLst>
      <p:ext uri="{BB962C8B-B14F-4D97-AF65-F5344CB8AC3E}">
        <p14:creationId xmlns:p14="http://schemas.microsoft.com/office/powerpoint/2010/main" val="3939477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tângulo 1">
            <a:extLst>
              <a:ext uri="{FF2B5EF4-FFF2-40B4-BE49-F238E27FC236}">
                <a16:creationId xmlns="" xmlns:a16="http://schemas.microsoft.com/office/drawing/2014/main" id="{142047AA-173B-4043-A29E-83A0BD1DB4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6838" y="980728"/>
            <a:ext cx="679705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4000" b="1" dirty="0">
                <a:solidFill>
                  <a:srgbClr val="006699"/>
                </a:solidFill>
                <a:latin typeface="Arial" panose="020B0604020202020204" pitchFamily="34" charset="0"/>
              </a:rPr>
              <a:t>Mapeamento de Processos</a:t>
            </a:r>
          </a:p>
        </p:txBody>
      </p:sp>
      <p:sp>
        <p:nvSpPr>
          <p:cNvPr id="48131" name="Retângulo 2">
            <a:extLst>
              <a:ext uri="{FF2B5EF4-FFF2-40B4-BE49-F238E27FC236}">
                <a16:creationId xmlns="" xmlns:a16="http://schemas.microsoft.com/office/drawing/2014/main" id="{2C59E37D-E208-481A-85CB-7B52DFABBA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524" y="2060848"/>
            <a:ext cx="8568952" cy="2482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514350" indent="-514350" algn="just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lang="pt-BR" altLang="pt-BR" sz="3600" dirty="0">
                <a:latin typeface="Arial" panose="020B0604020202020204" pitchFamily="34" charset="0"/>
              </a:rPr>
              <a:t>Não pode ser um fim em si mesmo.</a:t>
            </a:r>
          </a:p>
          <a:p>
            <a:pPr marL="514350" indent="-514350" algn="just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lang="pt-BR" altLang="pt-BR" sz="3600" dirty="0" err="1">
                <a:latin typeface="Arial" panose="020B0604020202020204" pitchFamily="34" charset="0"/>
              </a:rPr>
              <a:t>Bizagi</a:t>
            </a:r>
            <a:r>
              <a:rPr lang="pt-BR" altLang="pt-BR" sz="3600" dirty="0">
                <a:latin typeface="Arial" panose="020B0604020202020204" pitchFamily="34" charset="0"/>
              </a:rPr>
              <a:t>.</a:t>
            </a:r>
          </a:p>
          <a:p>
            <a:pPr marL="514350" indent="-514350" algn="just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lang="pt-BR" altLang="pt-BR" sz="3600" dirty="0">
                <a:latin typeface="Arial" panose="020B0604020202020204" pitchFamily="34" charset="0"/>
              </a:rPr>
              <a:t>Não reinventar a roda.</a:t>
            </a:r>
          </a:p>
        </p:txBody>
      </p:sp>
    </p:spTree>
    <p:extLst>
      <p:ext uri="{BB962C8B-B14F-4D97-AF65-F5344CB8AC3E}">
        <p14:creationId xmlns:p14="http://schemas.microsoft.com/office/powerpoint/2010/main" val="3428793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tângulo 1">
            <a:extLst>
              <a:ext uri="{FF2B5EF4-FFF2-40B4-BE49-F238E27FC236}">
                <a16:creationId xmlns="" xmlns:a16="http://schemas.microsoft.com/office/drawing/2014/main" id="{142047AA-173B-4043-A29E-83A0BD1DB4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004" y="980728"/>
            <a:ext cx="448872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4000" b="1" dirty="0">
                <a:solidFill>
                  <a:srgbClr val="006699"/>
                </a:solidFill>
                <a:latin typeface="Arial" panose="020B0604020202020204" pitchFamily="34" charset="0"/>
              </a:rPr>
              <a:t>Gestão de Riscos</a:t>
            </a:r>
          </a:p>
        </p:txBody>
      </p:sp>
      <p:sp>
        <p:nvSpPr>
          <p:cNvPr id="48131" name="Retângulo 2">
            <a:extLst>
              <a:ext uri="{FF2B5EF4-FFF2-40B4-BE49-F238E27FC236}">
                <a16:creationId xmlns="" xmlns:a16="http://schemas.microsoft.com/office/drawing/2014/main" id="{2C59E37D-E208-481A-85CB-7B52DFABBA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524" y="2060848"/>
            <a:ext cx="8568952" cy="3313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514350" indent="-514350" algn="just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lang="pt-BR" altLang="pt-BR" sz="3600" dirty="0">
                <a:latin typeface="Arial" panose="020B0604020202020204" pitchFamily="34" charset="0"/>
              </a:rPr>
              <a:t>A política de riscos é do ministério ou órgão autônomo.</a:t>
            </a:r>
          </a:p>
          <a:p>
            <a:pPr marL="514350" indent="-514350" algn="just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lang="pt-BR" altLang="pt-BR" sz="3600" dirty="0">
                <a:latin typeface="Arial" panose="020B0604020202020204" pitchFamily="34" charset="0"/>
              </a:rPr>
              <a:t>Como fica a gestão de riscos nas unidades não autônomas?</a:t>
            </a:r>
          </a:p>
        </p:txBody>
      </p:sp>
    </p:spTree>
    <p:extLst>
      <p:ext uri="{BB962C8B-B14F-4D97-AF65-F5344CB8AC3E}">
        <p14:creationId xmlns:p14="http://schemas.microsoft.com/office/powerpoint/2010/main" val="392290076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tângulo 1">
            <a:extLst>
              <a:ext uri="{FF2B5EF4-FFF2-40B4-BE49-F238E27FC236}">
                <a16:creationId xmlns="" xmlns:a16="http://schemas.microsoft.com/office/drawing/2014/main" id="{142047AA-173B-4043-A29E-83A0BD1DB4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004" y="980728"/>
            <a:ext cx="448872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4000" b="1" dirty="0">
                <a:solidFill>
                  <a:srgbClr val="006699"/>
                </a:solidFill>
                <a:latin typeface="Arial" panose="020B0604020202020204" pitchFamily="34" charset="0"/>
              </a:rPr>
              <a:t>Gestão de Riscos</a:t>
            </a:r>
          </a:p>
        </p:txBody>
      </p:sp>
      <p:sp>
        <p:nvSpPr>
          <p:cNvPr id="48131" name="Retângulo 2">
            <a:extLst>
              <a:ext uri="{FF2B5EF4-FFF2-40B4-BE49-F238E27FC236}">
                <a16:creationId xmlns="" xmlns:a16="http://schemas.microsoft.com/office/drawing/2014/main" id="{2C59E37D-E208-481A-85CB-7B52DFABBA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892" y="1688614"/>
            <a:ext cx="8568952" cy="4032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pt-BR" altLang="pt-BR" sz="3500" dirty="0">
                <a:latin typeface="Arial" panose="020B0604020202020204" pitchFamily="34" charset="0"/>
              </a:rPr>
              <a:t>3.Possuir objetivos e processos mapeados ajuda, mas sua inexistência não impede a implementação.</a:t>
            </a:r>
          </a:p>
          <a:p>
            <a:pPr marL="0" indent="0"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pt-BR" altLang="pt-BR" sz="3500" dirty="0">
                <a:latin typeface="Arial" panose="020B0604020202020204" pitchFamily="34" charset="0"/>
              </a:rPr>
              <a:t>4. Liderança Reversa.</a:t>
            </a:r>
          </a:p>
          <a:p>
            <a:pPr marL="0" indent="0"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pt-BR" altLang="pt-BR" sz="3500" dirty="0">
                <a:latin typeface="Arial" panose="020B0604020202020204" pitchFamily="34" charset="0"/>
              </a:rPr>
              <a:t>5. Checklist é salvação?</a:t>
            </a:r>
          </a:p>
        </p:txBody>
      </p:sp>
    </p:spTree>
    <p:extLst>
      <p:ext uri="{BB962C8B-B14F-4D97-AF65-F5344CB8AC3E}">
        <p14:creationId xmlns:p14="http://schemas.microsoft.com/office/powerpoint/2010/main" val="100802313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tângulo 1">
            <a:extLst>
              <a:ext uri="{FF2B5EF4-FFF2-40B4-BE49-F238E27FC236}">
                <a16:creationId xmlns="" xmlns:a16="http://schemas.microsoft.com/office/drawing/2014/main" id="{142047AA-173B-4043-A29E-83A0BD1DB4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004" y="980728"/>
            <a:ext cx="448872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4000" b="1" dirty="0">
                <a:solidFill>
                  <a:srgbClr val="006699"/>
                </a:solidFill>
                <a:latin typeface="Arial" panose="020B0604020202020204" pitchFamily="34" charset="0"/>
              </a:rPr>
              <a:t>Gestão de Riscos</a:t>
            </a:r>
          </a:p>
        </p:txBody>
      </p:sp>
      <p:sp>
        <p:nvSpPr>
          <p:cNvPr id="48131" name="Retângulo 2">
            <a:extLst>
              <a:ext uri="{FF2B5EF4-FFF2-40B4-BE49-F238E27FC236}">
                <a16:creationId xmlns="" xmlns:a16="http://schemas.microsoft.com/office/drawing/2014/main" id="{2C59E37D-E208-481A-85CB-7B52DFABBA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892" y="1688614"/>
            <a:ext cx="8568952" cy="2416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pt-BR" altLang="pt-BR" sz="3500" dirty="0">
                <a:latin typeface="Arial" panose="020B0604020202020204" pitchFamily="34" charset="0"/>
              </a:rPr>
              <a:t>5. Mais importante que uma metodologia sofisticada é identificar os riscos e trata-los considerando o apetite ao risco.</a:t>
            </a:r>
          </a:p>
        </p:txBody>
      </p:sp>
    </p:spTree>
    <p:extLst>
      <p:ext uri="{BB962C8B-B14F-4D97-AF65-F5344CB8AC3E}">
        <p14:creationId xmlns:p14="http://schemas.microsoft.com/office/powerpoint/2010/main" val="188132385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tângulo 1">
            <a:extLst>
              <a:ext uri="{FF2B5EF4-FFF2-40B4-BE49-F238E27FC236}">
                <a16:creationId xmlns="" xmlns:a16="http://schemas.microsoft.com/office/drawing/2014/main" id="{142047AA-173B-4043-A29E-83A0BD1DB4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2318" y="980728"/>
            <a:ext cx="522611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4000" b="1" dirty="0">
                <a:solidFill>
                  <a:srgbClr val="006699"/>
                </a:solidFill>
                <a:latin typeface="Arial" panose="020B0604020202020204" pitchFamily="34" charset="0"/>
              </a:rPr>
              <a:t>Plano de Integridade</a:t>
            </a:r>
          </a:p>
        </p:txBody>
      </p:sp>
      <p:sp>
        <p:nvSpPr>
          <p:cNvPr id="48131" name="Retângulo 2">
            <a:extLst>
              <a:ext uri="{FF2B5EF4-FFF2-40B4-BE49-F238E27FC236}">
                <a16:creationId xmlns="" xmlns:a16="http://schemas.microsoft.com/office/drawing/2014/main" id="{2C59E37D-E208-481A-85CB-7B52DFABBA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524" y="1732611"/>
            <a:ext cx="8568952" cy="3313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algn="just">
              <a:lnSpc>
                <a:spcPct val="150000"/>
              </a:lnSpc>
              <a:spcBef>
                <a:spcPct val="0"/>
              </a:spcBef>
              <a:buAutoNum type="arabicPeriod"/>
              <a:tabLst>
                <a:tab pos="895350" algn="l"/>
              </a:tabLst>
            </a:pPr>
            <a:r>
              <a:rPr lang="pt-BR" altLang="pt-BR" sz="3600" dirty="0">
                <a:latin typeface="Arial" panose="020B0604020202020204" pitchFamily="34" charset="0"/>
              </a:rPr>
              <a:t>Pilares: Ética, Transparência Ativa, Tratamento de Conflitos de Interesses e Nepotismo, Canal de Denúncias, Controle interno, Responsabilização. </a:t>
            </a:r>
          </a:p>
        </p:txBody>
      </p:sp>
    </p:spTree>
    <p:extLst>
      <p:ext uri="{BB962C8B-B14F-4D97-AF65-F5344CB8AC3E}">
        <p14:creationId xmlns:p14="http://schemas.microsoft.com/office/powerpoint/2010/main" val="1085518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1">
            <a:extLst>
              <a:ext uri="{FF2B5EF4-FFF2-40B4-BE49-F238E27FC236}">
                <a16:creationId xmlns="" xmlns:a16="http://schemas.microsoft.com/office/drawing/2014/main" id="{9A7C5107-D5F3-4684-94B6-35AB602286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5616" y="2708920"/>
            <a:ext cx="6553200" cy="1756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ts val="2188"/>
              </a:spcBef>
              <a:buFontTx/>
              <a:buNone/>
            </a:pPr>
            <a:r>
              <a:rPr lang="pt-BR" altLang="pt-BR" sz="5400" b="1" dirty="0">
                <a:solidFill>
                  <a:srgbClr val="006699"/>
                </a:solidFill>
                <a:latin typeface="Arial" panose="020B0604020202020204" pitchFamily="34" charset="0"/>
              </a:rPr>
              <a:t>O Processo de Contas</a:t>
            </a:r>
          </a:p>
        </p:txBody>
      </p:sp>
      <p:pic>
        <p:nvPicPr>
          <p:cNvPr id="6149" name="Imagem 4">
            <a:extLst>
              <a:ext uri="{FF2B5EF4-FFF2-40B4-BE49-F238E27FC236}">
                <a16:creationId xmlns="" xmlns:a16="http://schemas.microsoft.com/office/drawing/2014/main" id="{BF101247-69F4-4E2E-8DC0-4A78FA3E56D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7438" y="5510213"/>
            <a:ext cx="131445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7555856"/>
      </p:ext>
    </p:extLst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tângulo 1">
            <a:extLst>
              <a:ext uri="{FF2B5EF4-FFF2-40B4-BE49-F238E27FC236}">
                <a16:creationId xmlns="" xmlns:a16="http://schemas.microsoft.com/office/drawing/2014/main" id="{142047AA-173B-4043-A29E-83A0BD1DB4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2318" y="980728"/>
            <a:ext cx="522611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4000" b="1" dirty="0">
                <a:solidFill>
                  <a:srgbClr val="006699"/>
                </a:solidFill>
                <a:latin typeface="Arial" panose="020B0604020202020204" pitchFamily="34" charset="0"/>
              </a:rPr>
              <a:t>Plano de Integridade</a:t>
            </a:r>
          </a:p>
        </p:txBody>
      </p:sp>
      <p:sp>
        <p:nvSpPr>
          <p:cNvPr id="48131" name="Retângulo 2">
            <a:extLst>
              <a:ext uri="{FF2B5EF4-FFF2-40B4-BE49-F238E27FC236}">
                <a16:creationId xmlns="" xmlns:a16="http://schemas.microsoft.com/office/drawing/2014/main" id="{2C59E37D-E208-481A-85CB-7B52DFABBA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524" y="1732611"/>
            <a:ext cx="8568952" cy="3244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algn="just">
              <a:lnSpc>
                <a:spcPct val="200000"/>
              </a:lnSpc>
              <a:spcBef>
                <a:spcPct val="0"/>
              </a:spcBef>
              <a:buNone/>
            </a:pPr>
            <a:r>
              <a:rPr lang="pt-BR" altLang="pt-BR" sz="3600" dirty="0">
                <a:latin typeface="Arial" panose="020B0604020202020204" pitchFamily="34" charset="0"/>
              </a:rPr>
              <a:t>2. Riscos para integridade.</a:t>
            </a:r>
          </a:p>
          <a:p>
            <a:pPr marL="0" indent="0" algn="just">
              <a:lnSpc>
                <a:spcPct val="200000"/>
              </a:lnSpc>
              <a:spcBef>
                <a:spcPct val="0"/>
              </a:spcBef>
              <a:buNone/>
            </a:pPr>
            <a:r>
              <a:rPr lang="pt-BR" altLang="pt-BR" sz="3600" dirty="0">
                <a:latin typeface="Arial" panose="020B0604020202020204" pitchFamily="34" charset="0"/>
              </a:rPr>
              <a:t>3. E as unidades não autônomas?</a:t>
            </a:r>
          </a:p>
          <a:p>
            <a:pPr marL="0" indent="0" algn="just">
              <a:lnSpc>
                <a:spcPct val="200000"/>
              </a:lnSpc>
              <a:spcBef>
                <a:spcPct val="0"/>
              </a:spcBef>
              <a:buNone/>
            </a:pPr>
            <a:r>
              <a:rPr lang="pt-BR" altLang="pt-BR" sz="3600" dirty="0">
                <a:latin typeface="Arial" panose="020B0604020202020204" pitchFamily="34" charset="0"/>
              </a:rPr>
              <a:t>4. Liderança Reversa.</a:t>
            </a:r>
          </a:p>
        </p:txBody>
      </p:sp>
    </p:spTree>
    <p:extLst>
      <p:ext uri="{BB962C8B-B14F-4D97-AF65-F5344CB8AC3E}">
        <p14:creationId xmlns:p14="http://schemas.microsoft.com/office/powerpoint/2010/main" val="368160016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3">
            <a:extLst>
              <a:ext uri="{FF2B5EF4-FFF2-40B4-BE49-F238E27FC236}">
                <a16:creationId xmlns="" xmlns:a16="http://schemas.microsoft.com/office/drawing/2014/main" id="{13DF5BBD-F7B9-4B25-867F-7457FC7CC1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921169"/>
            <a:ext cx="91440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pt-BR" altLang="pt-BR" sz="4400" b="1" dirty="0">
                <a:solidFill>
                  <a:srgbClr val="006699"/>
                </a:solidFill>
                <a:latin typeface="Arial" panose="020B0604020202020204" pitchFamily="34" charset="0"/>
              </a:rPr>
              <a:t>Obrigado!!!</a:t>
            </a:r>
            <a:endParaRPr lang="pt-BR" altLang="pt-BR" sz="44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upo 8">
            <a:extLst>
              <a:ext uri="{FF2B5EF4-FFF2-40B4-BE49-F238E27FC236}">
                <a16:creationId xmlns="" xmlns:a16="http://schemas.microsoft.com/office/drawing/2014/main" id="{5AF1571F-E8E9-435D-BD49-85DFCE75AEC4}"/>
              </a:ext>
            </a:extLst>
          </p:cNvPr>
          <p:cNvGrpSpPr>
            <a:grpSpLocks/>
          </p:cNvGrpSpPr>
          <p:nvPr/>
        </p:nvGrpSpPr>
        <p:grpSpPr bwMode="auto">
          <a:xfrm>
            <a:off x="1763713" y="1254125"/>
            <a:ext cx="5616575" cy="5402263"/>
            <a:chOff x="0" y="0"/>
            <a:chExt cx="3808095" cy="3553681"/>
          </a:xfrm>
        </p:grpSpPr>
        <p:sp>
          <p:nvSpPr>
            <p:cNvPr id="10" name="Elipse 9">
              <a:extLst>
                <a:ext uri="{FF2B5EF4-FFF2-40B4-BE49-F238E27FC236}">
                  <a16:creationId xmlns="" xmlns:a16="http://schemas.microsoft.com/office/drawing/2014/main" id="{C9A2A338-413F-4099-BD49-95ABD9AA3B58}"/>
                </a:ext>
              </a:extLst>
            </p:cNvPr>
            <p:cNvSpPr/>
            <p:nvPr/>
          </p:nvSpPr>
          <p:spPr>
            <a:xfrm>
              <a:off x="0" y="0"/>
              <a:ext cx="3808095" cy="3553681"/>
            </a:xfrm>
            <a:prstGeom prst="ellipse">
              <a:avLst/>
            </a:prstGeom>
            <a:solidFill>
              <a:srgbClr val="5B9BD5">
                <a:lumMod val="40000"/>
                <a:lumOff val="60000"/>
              </a:srgbClr>
            </a:solidFill>
            <a:ln w="12700" cap="flat" cmpd="sng" algn="ctr">
              <a:noFill/>
              <a:prstDash val="solid"/>
              <a:miter lim="800000"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kern="0">
                <a:solidFill>
                  <a:sysClr val="window" lastClr="FFFFFF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11" name="Elipse 10">
              <a:extLst>
                <a:ext uri="{FF2B5EF4-FFF2-40B4-BE49-F238E27FC236}">
                  <a16:creationId xmlns="" xmlns:a16="http://schemas.microsoft.com/office/drawing/2014/main" id="{E70A3EBE-CC22-41B2-A117-044265AC429F}"/>
                </a:ext>
              </a:extLst>
            </p:cNvPr>
            <p:cNvSpPr/>
            <p:nvPr/>
          </p:nvSpPr>
          <p:spPr>
            <a:xfrm>
              <a:off x="829969" y="1552138"/>
              <a:ext cx="2196978" cy="1978241"/>
            </a:xfrm>
            <a:prstGeom prst="ellipse">
              <a:avLst/>
            </a:prstGeom>
            <a:solidFill>
              <a:srgbClr val="5B9BD5">
                <a:lumMod val="20000"/>
                <a:lumOff val="80000"/>
              </a:srgbClr>
            </a:solidFill>
            <a:ln w="12700" cap="flat" cmpd="sng" algn="ctr">
              <a:noFill/>
              <a:prstDash val="solid"/>
              <a:miter lim="800000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kern="0">
                <a:solidFill>
                  <a:sysClr val="window" lastClr="FFFFFF"/>
                </a:solidFill>
                <a:latin typeface="Calibri" panose="020F0502020204030204"/>
                <a:cs typeface="+mn-cs"/>
              </a:endParaRPr>
            </a:p>
          </p:txBody>
        </p:sp>
      </p:grpSp>
      <p:sp>
        <p:nvSpPr>
          <p:cNvPr id="16387" name="Rectangle 1">
            <a:extLst>
              <a:ext uri="{FF2B5EF4-FFF2-40B4-BE49-F238E27FC236}">
                <a16:creationId xmlns="" xmlns:a16="http://schemas.microsoft.com/office/drawing/2014/main" id="{D83DB913-382F-47D8-828D-9216774240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698500"/>
            <a:ext cx="6553200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ts val="2188"/>
              </a:spcBef>
              <a:buFontTx/>
              <a:buNone/>
            </a:pPr>
            <a:r>
              <a:rPr lang="pt-BR" altLang="pt-BR" sz="3000" b="1">
                <a:solidFill>
                  <a:srgbClr val="006699"/>
                </a:solidFill>
                <a:latin typeface="Arial" panose="020B0604020202020204" pitchFamily="34" charset="0"/>
              </a:rPr>
              <a:t>Prestação de contas</a:t>
            </a:r>
          </a:p>
        </p:txBody>
      </p:sp>
      <p:sp>
        <p:nvSpPr>
          <p:cNvPr id="16388" name="CaixaDeTexto 1">
            <a:extLst>
              <a:ext uri="{FF2B5EF4-FFF2-40B4-BE49-F238E27FC236}">
                <a16:creationId xmlns="" xmlns:a16="http://schemas.microsoft.com/office/drawing/2014/main" id="{7ACB5BC0-C994-40A1-9937-EBBD298B19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3213" y="2638425"/>
            <a:ext cx="34575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1800">
                <a:latin typeface="Arial" panose="020B0604020202020204" pitchFamily="34" charset="0"/>
              </a:rPr>
              <a:t>UPC que devem Prestar Contas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1800" b="1">
                <a:latin typeface="Arial" panose="020B0604020202020204" pitchFamily="34" charset="0"/>
              </a:rPr>
              <a:t>Relatório de Gestão</a:t>
            </a:r>
          </a:p>
        </p:txBody>
      </p:sp>
      <p:sp>
        <p:nvSpPr>
          <p:cNvPr id="16389" name="CaixaDeTexto 12">
            <a:extLst>
              <a:ext uri="{FF2B5EF4-FFF2-40B4-BE49-F238E27FC236}">
                <a16:creationId xmlns="" xmlns:a16="http://schemas.microsoft.com/office/drawing/2014/main" id="{059D6A6C-DA8D-46B5-AE18-222DCE9C54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3375" y="4949825"/>
            <a:ext cx="34559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1800">
                <a:latin typeface="Arial" panose="020B0604020202020204" pitchFamily="34" charset="0"/>
              </a:rPr>
              <a:t>UPC que terão contas julgadas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1800" b="1">
                <a:latin typeface="Arial" panose="020B0604020202020204" pitchFamily="34" charset="0"/>
              </a:rPr>
              <a:t>Processo de Contas</a:t>
            </a:r>
          </a:p>
        </p:txBody>
      </p:sp>
      <p:grpSp>
        <p:nvGrpSpPr>
          <p:cNvPr id="21" name="Grupo 20">
            <a:extLst>
              <a:ext uri="{FF2B5EF4-FFF2-40B4-BE49-F238E27FC236}">
                <a16:creationId xmlns="" xmlns:a16="http://schemas.microsoft.com/office/drawing/2014/main" id="{DDF0659A-27E0-4E25-A0B9-49C00BA50274}"/>
              </a:ext>
            </a:extLst>
          </p:cNvPr>
          <p:cNvGrpSpPr>
            <a:grpSpLocks/>
          </p:cNvGrpSpPr>
          <p:nvPr/>
        </p:nvGrpSpPr>
        <p:grpSpPr bwMode="auto">
          <a:xfrm>
            <a:off x="250825" y="1452563"/>
            <a:ext cx="3457575" cy="857250"/>
            <a:chOff x="251520" y="1452550"/>
            <a:chExt cx="3456384" cy="857421"/>
          </a:xfrm>
        </p:grpSpPr>
        <p:sp>
          <p:nvSpPr>
            <p:cNvPr id="16409" name="CaixaDeTexto 15">
              <a:extLst>
                <a:ext uri="{FF2B5EF4-FFF2-40B4-BE49-F238E27FC236}">
                  <a16:creationId xmlns="" xmlns:a16="http://schemas.microsoft.com/office/drawing/2014/main" id="{FB4332A8-A889-4FB3-9D18-D671F5E755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520" y="1452550"/>
              <a:ext cx="345638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pt-BR" altLang="pt-BR" sz="1800" dirty="0">
                  <a:latin typeface="Arial" panose="020B0604020202020204" pitchFamily="34" charset="0"/>
                </a:rPr>
                <a:t>DN TCU nº 170/2018</a:t>
              </a:r>
            </a:p>
          </p:txBody>
        </p:sp>
        <p:cxnSp>
          <p:nvCxnSpPr>
            <p:cNvPr id="12" name="Conector de seta reta 11">
              <a:extLst>
                <a:ext uri="{FF2B5EF4-FFF2-40B4-BE49-F238E27FC236}">
                  <a16:creationId xmlns="" xmlns:a16="http://schemas.microsoft.com/office/drawing/2014/main" id="{9B0A76DA-B866-46FB-BB9C-64770B0C8F23}"/>
                </a:ext>
              </a:extLst>
            </p:cNvPr>
            <p:cNvCxnSpPr>
              <a:stCxn id="16409" idx="2"/>
            </p:cNvCxnSpPr>
            <p:nvPr/>
          </p:nvCxnSpPr>
          <p:spPr>
            <a:xfrm>
              <a:off x="1979712" y="1822511"/>
              <a:ext cx="1191801" cy="48746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31" name="Grupo 30">
            <a:extLst>
              <a:ext uri="{FF2B5EF4-FFF2-40B4-BE49-F238E27FC236}">
                <a16:creationId xmlns="" xmlns:a16="http://schemas.microsoft.com/office/drawing/2014/main" id="{76C7A16A-232D-4AE7-B5CA-50B94C6C772F}"/>
              </a:ext>
            </a:extLst>
          </p:cNvPr>
          <p:cNvGrpSpPr>
            <a:grpSpLocks/>
          </p:cNvGrpSpPr>
          <p:nvPr/>
        </p:nvGrpSpPr>
        <p:grpSpPr bwMode="auto">
          <a:xfrm>
            <a:off x="5435600" y="1452563"/>
            <a:ext cx="3457575" cy="455612"/>
            <a:chOff x="5436096" y="1452550"/>
            <a:chExt cx="3456384" cy="454990"/>
          </a:xfrm>
        </p:grpSpPr>
        <p:sp>
          <p:nvSpPr>
            <p:cNvPr id="16407" name="CaixaDeTexto 14">
              <a:extLst>
                <a:ext uri="{FF2B5EF4-FFF2-40B4-BE49-F238E27FC236}">
                  <a16:creationId xmlns="" xmlns:a16="http://schemas.microsoft.com/office/drawing/2014/main" id="{A282259E-8A1B-4347-9447-D2B7A49F47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36096" y="1452550"/>
              <a:ext cx="345638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pt-BR" altLang="pt-BR" sz="1800" dirty="0">
                  <a:latin typeface="Arial" panose="020B0604020202020204" pitchFamily="34" charset="0"/>
                </a:rPr>
                <a:t>Portaria TCU nº 369/2018</a:t>
              </a:r>
            </a:p>
          </p:txBody>
        </p:sp>
        <p:cxnSp>
          <p:nvCxnSpPr>
            <p:cNvPr id="25" name="Conector de seta reta 24">
              <a:extLst>
                <a:ext uri="{FF2B5EF4-FFF2-40B4-BE49-F238E27FC236}">
                  <a16:creationId xmlns="" xmlns:a16="http://schemas.microsoft.com/office/drawing/2014/main" id="{332313F3-E9B8-4154-B4FA-0BA89B639021}"/>
                </a:ext>
              </a:extLst>
            </p:cNvPr>
            <p:cNvCxnSpPr>
              <a:stCxn id="16407" idx="2"/>
            </p:cNvCxnSpPr>
            <p:nvPr/>
          </p:nvCxnSpPr>
          <p:spPr>
            <a:xfrm flipH="1">
              <a:off x="5442444" y="1821932"/>
              <a:ext cx="1721845" cy="8560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32" name="Grupo 31">
            <a:extLst>
              <a:ext uri="{FF2B5EF4-FFF2-40B4-BE49-F238E27FC236}">
                <a16:creationId xmlns="" xmlns:a16="http://schemas.microsoft.com/office/drawing/2014/main" id="{32A4A93E-47E4-45AA-94B2-68A663D423B3}"/>
              </a:ext>
            </a:extLst>
          </p:cNvPr>
          <p:cNvGrpSpPr>
            <a:grpSpLocks/>
          </p:cNvGrpSpPr>
          <p:nvPr/>
        </p:nvGrpSpPr>
        <p:grpSpPr bwMode="auto">
          <a:xfrm>
            <a:off x="5443538" y="1908175"/>
            <a:ext cx="3455987" cy="504825"/>
            <a:chOff x="5443237" y="1907540"/>
            <a:chExt cx="3456384" cy="504670"/>
          </a:xfrm>
        </p:grpSpPr>
        <p:sp>
          <p:nvSpPr>
            <p:cNvPr id="16405" name="CaixaDeTexto 13">
              <a:extLst>
                <a:ext uri="{FF2B5EF4-FFF2-40B4-BE49-F238E27FC236}">
                  <a16:creationId xmlns="" xmlns:a16="http://schemas.microsoft.com/office/drawing/2014/main" id="{A63A75E2-28B0-4D28-8F6E-74C5A6C0A2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43237" y="1907540"/>
              <a:ext cx="345638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pt-BR" altLang="pt-BR" sz="1800">
                  <a:latin typeface="Arial" panose="020B0604020202020204" pitchFamily="34" charset="0"/>
                </a:rPr>
                <a:t>Ajuda sistema e-Contas</a:t>
              </a:r>
            </a:p>
          </p:txBody>
        </p:sp>
        <p:cxnSp>
          <p:nvCxnSpPr>
            <p:cNvPr id="33" name="Conector de seta reta 32">
              <a:extLst>
                <a:ext uri="{FF2B5EF4-FFF2-40B4-BE49-F238E27FC236}">
                  <a16:creationId xmlns="" xmlns:a16="http://schemas.microsoft.com/office/drawing/2014/main" id="{76FD3CEA-480D-4045-9E15-B4FBF149B6E7}"/>
                </a:ext>
              </a:extLst>
            </p:cNvPr>
            <p:cNvCxnSpPr/>
            <p:nvPr/>
          </p:nvCxnSpPr>
          <p:spPr>
            <a:xfrm flipH="1">
              <a:off x="5468640" y="2326511"/>
              <a:ext cx="1721048" cy="85699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46" name="Grupo 45">
            <a:extLst>
              <a:ext uri="{FF2B5EF4-FFF2-40B4-BE49-F238E27FC236}">
                <a16:creationId xmlns="" xmlns:a16="http://schemas.microsoft.com/office/drawing/2014/main" id="{D438FAFD-6377-4E94-9A35-D9CD76572D4F}"/>
              </a:ext>
            </a:extLst>
          </p:cNvPr>
          <p:cNvGrpSpPr>
            <a:grpSpLocks/>
          </p:cNvGrpSpPr>
          <p:nvPr/>
        </p:nvGrpSpPr>
        <p:grpSpPr bwMode="auto">
          <a:xfrm>
            <a:off x="250825" y="5735638"/>
            <a:ext cx="3960813" cy="501650"/>
            <a:chOff x="251520" y="5735939"/>
            <a:chExt cx="3960440" cy="500910"/>
          </a:xfrm>
        </p:grpSpPr>
        <p:sp>
          <p:nvSpPr>
            <p:cNvPr id="16403" name="CaixaDeTexto 17">
              <a:extLst>
                <a:ext uri="{FF2B5EF4-FFF2-40B4-BE49-F238E27FC236}">
                  <a16:creationId xmlns="" xmlns:a16="http://schemas.microsoft.com/office/drawing/2014/main" id="{4AF1D900-F155-417A-8921-7B3CC512B1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520" y="5735939"/>
              <a:ext cx="345638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pt-BR" altLang="pt-BR" sz="1800" dirty="0">
                  <a:latin typeface="Arial" panose="020B0604020202020204" pitchFamily="34" charset="0"/>
                </a:rPr>
                <a:t>DN TCU nº 172/2018</a:t>
              </a:r>
            </a:p>
          </p:txBody>
        </p:sp>
        <p:cxnSp>
          <p:nvCxnSpPr>
            <p:cNvPr id="35" name="Conector de seta reta 34">
              <a:extLst>
                <a:ext uri="{FF2B5EF4-FFF2-40B4-BE49-F238E27FC236}">
                  <a16:creationId xmlns="" xmlns:a16="http://schemas.microsoft.com/office/drawing/2014/main" id="{437184DF-8831-41CC-8C52-E17AEBA3B0A6}"/>
                </a:ext>
              </a:extLst>
            </p:cNvPr>
            <p:cNvCxnSpPr>
              <a:stCxn id="16403" idx="2"/>
            </p:cNvCxnSpPr>
            <p:nvPr/>
          </p:nvCxnSpPr>
          <p:spPr>
            <a:xfrm>
              <a:off x="1980145" y="6105280"/>
              <a:ext cx="2231815" cy="131569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44" name="Grupo 43">
            <a:extLst>
              <a:ext uri="{FF2B5EF4-FFF2-40B4-BE49-F238E27FC236}">
                <a16:creationId xmlns="" xmlns:a16="http://schemas.microsoft.com/office/drawing/2014/main" id="{FABA7678-EF66-4E7A-AF15-DB9CD356429C}"/>
              </a:ext>
            </a:extLst>
          </p:cNvPr>
          <p:cNvGrpSpPr>
            <a:grpSpLocks/>
          </p:cNvGrpSpPr>
          <p:nvPr/>
        </p:nvGrpSpPr>
        <p:grpSpPr bwMode="auto">
          <a:xfrm>
            <a:off x="250825" y="3573463"/>
            <a:ext cx="3744913" cy="1039812"/>
            <a:chOff x="251520" y="3573016"/>
            <a:chExt cx="3744416" cy="1040165"/>
          </a:xfrm>
        </p:grpSpPr>
        <p:sp>
          <p:nvSpPr>
            <p:cNvPr id="16400" name="CaixaDeTexto 18">
              <a:extLst>
                <a:ext uri="{FF2B5EF4-FFF2-40B4-BE49-F238E27FC236}">
                  <a16:creationId xmlns="" xmlns:a16="http://schemas.microsoft.com/office/drawing/2014/main" id="{3E0F8F7B-3066-4B35-B72E-B2306BF8DF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520" y="3573016"/>
              <a:ext cx="345638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pt-BR" altLang="pt-BR" sz="1800">
                  <a:latin typeface="Arial" panose="020B0604020202020204" pitchFamily="34" charset="0"/>
                </a:rPr>
                <a:t>IN TCU nº 63/2010</a:t>
              </a:r>
            </a:p>
          </p:txBody>
        </p:sp>
        <p:cxnSp>
          <p:nvCxnSpPr>
            <p:cNvPr id="42" name="Conector de seta reta 41">
              <a:extLst>
                <a:ext uri="{FF2B5EF4-FFF2-40B4-BE49-F238E27FC236}">
                  <a16:creationId xmlns="" xmlns:a16="http://schemas.microsoft.com/office/drawing/2014/main" id="{FABE680F-1631-494A-B856-D4BF9CB420EB}"/>
                </a:ext>
              </a:extLst>
            </p:cNvPr>
            <p:cNvCxnSpPr/>
            <p:nvPr/>
          </p:nvCxnSpPr>
          <p:spPr>
            <a:xfrm flipV="1">
              <a:off x="1980079" y="3792165"/>
              <a:ext cx="1584115" cy="187389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5" name="Conector de seta reta 44">
              <a:extLst>
                <a:ext uri="{FF2B5EF4-FFF2-40B4-BE49-F238E27FC236}">
                  <a16:creationId xmlns="" xmlns:a16="http://schemas.microsoft.com/office/drawing/2014/main" id="{DE0CCEDB-9EDD-4977-AA49-B4BDB477C861}"/>
                </a:ext>
              </a:extLst>
            </p:cNvPr>
            <p:cNvCxnSpPr/>
            <p:nvPr/>
          </p:nvCxnSpPr>
          <p:spPr>
            <a:xfrm>
              <a:off x="1980079" y="4000198"/>
              <a:ext cx="2015857" cy="612983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4" name="Grupo 3">
            <a:extLst>
              <a:ext uri="{FF2B5EF4-FFF2-40B4-BE49-F238E27FC236}">
                <a16:creationId xmlns="" xmlns:a16="http://schemas.microsoft.com/office/drawing/2014/main" id="{B17F1988-160C-45BE-AE0B-49E5806083AC}"/>
              </a:ext>
            </a:extLst>
          </p:cNvPr>
          <p:cNvGrpSpPr>
            <a:grpSpLocks/>
          </p:cNvGrpSpPr>
          <p:nvPr/>
        </p:nvGrpSpPr>
        <p:grpSpPr bwMode="auto">
          <a:xfrm>
            <a:off x="5481638" y="4613275"/>
            <a:ext cx="3914775" cy="1355725"/>
            <a:chOff x="5481761" y="4613275"/>
            <a:chExt cx="3914775" cy="1356394"/>
          </a:xfrm>
        </p:grpSpPr>
        <p:grpSp>
          <p:nvGrpSpPr>
            <p:cNvPr id="16396" name="Grupo 46">
              <a:extLst>
                <a:ext uri="{FF2B5EF4-FFF2-40B4-BE49-F238E27FC236}">
                  <a16:creationId xmlns="" xmlns:a16="http://schemas.microsoft.com/office/drawing/2014/main" id="{F6BF3346-17A6-412E-8850-AEDCEC451B0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481761" y="5517232"/>
              <a:ext cx="3914775" cy="452437"/>
              <a:chOff x="5481514" y="5518534"/>
              <a:chExt cx="3914263" cy="451343"/>
            </a:xfrm>
          </p:grpSpPr>
          <p:sp>
            <p:nvSpPr>
              <p:cNvPr id="16398" name="CaixaDeTexto 16">
                <a:extLst>
                  <a:ext uri="{FF2B5EF4-FFF2-40B4-BE49-F238E27FC236}">
                    <a16:creationId xmlns="" xmlns:a16="http://schemas.microsoft.com/office/drawing/2014/main" id="{531169FE-63BE-495F-9479-AFA2C4A32E1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939393" y="5518534"/>
                <a:ext cx="345638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pt-BR" altLang="pt-BR" sz="1800">
                    <a:latin typeface="Arial" panose="020B0604020202020204" pitchFamily="34" charset="0"/>
                  </a:rPr>
                  <a:t>Norma de Execução CGU</a:t>
                </a:r>
              </a:p>
            </p:txBody>
          </p:sp>
          <p:cxnSp>
            <p:nvCxnSpPr>
              <p:cNvPr id="37" name="Conector de seta reta 36">
                <a:extLst>
                  <a:ext uri="{FF2B5EF4-FFF2-40B4-BE49-F238E27FC236}">
                    <a16:creationId xmlns="" xmlns:a16="http://schemas.microsoft.com/office/drawing/2014/main" id="{11DBD4A0-A6DF-4716-B44A-CE4D2BB2F9F4}"/>
                  </a:ext>
                </a:extLst>
              </p:cNvPr>
              <p:cNvCxnSpPr>
                <a:stCxn id="16398" idx="2"/>
              </p:cNvCxnSpPr>
              <p:nvPr/>
            </p:nvCxnSpPr>
            <p:spPr>
              <a:xfrm flipH="1">
                <a:off x="5481514" y="5887486"/>
                <a:ext cx="2185701" cy="82391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3" name="Conector de seta reta 2">
              <a:extLst>
                <a:ext uri="{FF2B5EF4-FFF2-40B4-BE49-F238E27FC236}">
                  <a16:creationId xmlns="" xmlns:a16="http://schemas.microsoft.com/office/drawing/2014/main" id="{D06A0459-4271-45E8-A5FE-762A83FC8174}"/>
                </a:ext>
              </a:extLst>
            </p:cNvPr>
            <p:cNvCxnSpPr>
              <a:stCxn id="16398" idx="0"/>
            </p:cNvCxnSpPr>
            <p:nvPr/>
          </p:nvCxnSpPr>
          <p:spPr>
            <a:xfrm flipH="1" flipV="1">
              <a:off x="6732711" y="4613275"/>
              <a:ext cx="935037" cy="903734"/>
            </a:xfrm>
            <a:prstGeom prst="straightConnector1">
              <a:avLst/>
            </a:prstGeom>
            <a:ln w="25400">
              <a:solidFill>
                <a:schemeClr val="accent4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>
            <a:extLst>
              <a:ext uri="{FF2B5EF4-FFF2-40B4-BE49-F238E27FC236}">
                <a16:creationId xmlns="" xmlns:a16="http://schemas.microsoft.com/office/drawing/2014/main" id="{FD6C05BB-AA57-438B-B4D6-36479F6D7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0650" y="1052513"/>
            <a:ext cx="6553200" cy="117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ts val="2188"/>
              </a:spcBef>
              <a:buFont typeface="Arial" panose="020B0604020202020204" pitchFamily="34" charset="0"/>
              <a:buNone/>
            </a:pPr>
            <a:r>
              <a:rPr lang="pt-BR" altLang="pt-BR" sz="3500" b="1">
                <a:solidFill>
                  <a:srgbClr val="006699"/>
                </a:solidFill>
                <a:latin typeface="Arial" panose="020B0604020202020204" pitchFamily="34" charset="0"/>
              </a:rPr>
              <a:t>Como é feita esta prestação de contas atualmente?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="" xmlns:a16="http://schemas.microsoft.com/office/drawing/2014/main" id="{CAC33791-8F50-4FD1-B3C7-4E176578E9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2997200"/>
            <a:ext cx="6553200" cy="170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ts val="2188"/>
              </a:spcBef>
              <a:buFontTx/>
              <a:buNone/>
            </a:pPr>
            <a:r>
              <a:rPr lang="pt-BR" altLang="pt-BR" sz="3500" b="1">
                <a:latin typeface="Arial" panose="020B0604020202020204" pitchFamily="34" charset="0"/>
              </a:rPr>
              <a:t>Por meio do Relatório de Gestão (RG) e das informações suplementares.</a:t>
            </a:r>
            <a:endParaRPr lang="pt-BR" altLang="pt-BR" sz="2600" b="1">
              <a:latin typeface="Arial" panose="020B0604020202020204" pitchFamily="34" charset="0"/>
            </a:endParaRPr>
          </a:p>
        </p:txBody>
      </p:sp>
      <p:pic>
        <p:nvPicPr>
          <p:cNvPr id="14340" name="Picture 4" descr="Resultado de imagem para reunião bonequinho">
            <a:extLst>
              <a:ext uri="{FF2B5EF4-FFF2-40B4-BE49-F238E27FC236}">
                <a16:creationId xmlns="" xmlns:a16="http://schemas.microsoft.com/office/drawing/2014/main" id="{0197D1E8-4381-4609-9F2F-A3A8753C4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5900" y="4683125"/>
            <a:ext cx="2182813" cy="217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>
            <a:extLst>
              <a:ext uri="{FF2B5EF4-FFF2-40B4-BE49-F238E27FC236}">
                <a16:creationId xmlns="" xmlns:a16="http://schemas.microsoft.com/office/drawing/2014/main" id="{29D13FEC-0211-429A-BF57-C43827B7F3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820738"/>
            <a:ext cx="8874125" cy="941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ts val="1400"/>
              </a:spcBef>
              <a:buFontTx/>
              <a:buNone/>
            </a:pPr>
            <a:r>
              <a:rPr lang="pt-BR" altLang="pt-BR" sz="3000" b="1">
                <a:solidFill>
                  <a:srgbClr val="006699"/>
                </a:solidFill>
                <a:latin typeface="Arial" panose="020B0604020202020204" pitchFamily="34" charset="0"/>
              </a:rPr>
              <a:t>Peças do Processo de Contas</a:t>
            </a:r>
            <a:br>
              <a:rPr lang="pt-BR" altLang="pt-BR" sz="3000" b="1">
                <a:solidFill>
                  <a:srgbClr val="006699"/>
                </a:solidFill>
                <a:latin typeface="Arial" panose="020B0604020202020204" pitchFamily="34" charset="0"/>
              </a:rPr>
            </a:br>
            <a:r>
              <a:rPr lang="pt-BR" altLang="pt-BR" sz="3000" b="1">
                <a:solidFill>
                  <a:srgbClr val="006699"/>
                </a:solidFill>
                <a:latin typeface="Arial" panose="020B0604020202020204" pitchFamily="34" charset="0"/>
              </a:rPr>
              <a:t>Por órgãos responsáveis</a:t>
            </a:r>
          </a:p>
        </p:txBody>
      </p:sp>
      <p:graphicFrame>
        <p:nvGraphicFramePr>
          <p:cNvPr id="4" name="Diagrama 3">
            <a:extLst>
              <a:ext uri="{FF2B5EF4-FFF2-40B4-BE49-F238E27FC236}">
                <a16:creationId xmlns="" xmlns:a16="http://schemas.microsoft.com/office/drawing/2014/main" id="{B1C443CE-B94A-4864-9673-117B8B8BD884}"/>
              </a:ext>
            </a:extLst>
          </p:cNvPr>
          <p:cNvGraphicFramePr/>
          <p:nvPr/>
        </p:nvGraphicFramePr>
        <p:xfrm>
          <a:off x="539751" y="1714500"/>
          <a:ext cx="8334374" cy="4522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>
            <a:extLst>
              <a:ext uri="{FF2B5EF4-FFF2-40B4-BE49-F238E27FC236}">
                <a16:creationId xmlns="" xmlns:a16="http://schemas.microsoft.com/office/drawing/2014/main" id="{5802DFD1-CB94-4E84-B989-C278BE26A2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592" y="2843212"/>
            <a:ext cx="7704137" cy="117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ts val="2188"/>
              </a:spcBef>
              <a:buFont typeface="Arial" panose="020B0604020202020204" pitchFamily="34" charset="0"/>
              <a:buNone/>
            </a:pPr>
            <a:r>
              <a:rPr lang="pt-BR" altLang="pt-BR" sz="3500" b="1" dirty="0">
                <a:solidFill>
                  <a:srgbClr val="006699"/>
                </a:solidFill>
                <a:latin typeface="Arial" panose="020B0604020202020204" pitchFamily="34" charset="0"/>
              </a:rPr>
              <a:t>Qual é o papel do Órgão de Controle Interno neste processo?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>
            <a:extLst>
              <a:ext uri="{FF2B5EF4-FFF2-40B4-BE49-F238E27FC236}">
                <a16:creationId xmlns="" xmlns:a16="http://schemas.microsoft.com/office/drawing/2014/main" id="{3E62B359-E09C-48F7-9B20-FC35A46EED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1125538"/>
            <a:ext cx="8434388" cy="453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2300" b="1" dirty="0">
                <a:solidFill>
                  <a:schemeClr val="tx2"/>
                </a:solidFill>
                <a:latin typeface="Arial" panose="020B0604020202020204" pitchFamily="34" charset="0"/>
              </a:rPr>
              <a:t>Apoiar e orientar as UPC nas dúvidas acerca da elaboração do Relatório de gestão e demais peças sob sua responsabilidade.</a:t>
            </a:r>
            <a:endParaRPr lang="pt-BR" altLang="pt-BR" sz="23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t-BR" altLang="pt-BR" sz="23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2300" b="1" dirty="0">
                <a:solidFill>
                  <a:schemeClr val="tx2"/>
                </a:solidFill>
                <a:latin typeface="Arial" panose="020B0604020202020204" pitchFamily="34" charset="0"/>
              </a:rPr>
              <a:t>Realizar a auditoria anual de contas,</a:t>
            </a:r>
            <a:r>
              <a:rPr lang="pt-BR" altLang="pt-BR" sz="2300" b="1" dirty="0">
                <a:latin typeface="Arial" panose="020B0604020202020204" pitchFamily="34" charset="0"/>
              </a:rPr>
              <a:t> </a:t>
            </a:r>
            <a:r>
              <a:rPr lang="pt-BR" altLang="pt-BR" sz="2300" dirty="0">
                <a:latin typeface="Arial" panose="020B0604020202020204" pitchFamily="34" charset="0"/>
              </a:rPr>
              <a:t>que terá como produtos o Relatório de Auditoria, o Certificado e o Parecer do Dirigente do Controle Interno</a:t>
            </a:r>
            <a:r>
              <a:rPr lang="pt-BR" altLang="pt-BR" sz="2300" b="1" dirty="0">
                <a:latin typeface="Arial" panose="020B0604020202020204" pitchFamily="34" charset="0"/>
              </a:rPr>
              <a:t>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t-BR" altLang="pt-BR" sz="23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2300" b="1" dirty="0">
                <a:solidFill>
                  <a:schemeClr val="tx2"/>
                </a:solidFill>
                <a:latin typeface="Arial" panose="020B0604020202020204" pitchFamily="34" charset="0"/>
              </a:rPr>
              <a:t>Acompanhar, </a:t>
            </a:r>
            <a:r>
              <a:rPr lang="pt-BR" altLang="pt-BR" sz="2300" dirty="0">
                <a:latin typeface="Arial" panose="020B0604020202020204" pitchFamily="34" charset="0"/>
              </a:rPr>
              <a:t>por meio do Plano de Providências Permanente,  o cumprimento das recomendações (monitoramento).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ersonalizar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_x00e7__x00e3_o xmlns="00c1d335-3d72-4f2b-82ec-b4fb9bea677f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AA77A4592DA9FC49A18FD95EB53EE469" ma:contentTypeVersion="7" ma:contentTypeDescription="Crie um novo documento." ma:contentTypeScope="" ma:versionID="3692af3c285163bf219f222e2f18d930">
  <xsd:schema xmlns:xsd="http://www.w3.org/2001/XMLSchema" xmlns:xs="http://www.w3.org/2001/XMLSchema" xmlns:p="http://schemas.microsoft.com/office/2006/metadata/properties" xmlns:ns2="00c1d335-3d72-4f2b-82ec-b4fb9bea677f" xmlns:ns3="bef4c658-bc3e-4dfc-bcd3-19a9cf2710fa" targetNamespace="http://schemas.microsoft.com/office/2006/metadata/properties" ma:root="true" ma:fieldsID="9df90784bad350be9da3d79bb9900638" ns2:_="" ns3:_="">
    <xsd:import namespace="00c1d335-3d72-4f2b-82ec-b4fb9bea677f"/>
    <xsd:import namespace="bef4c658-bc3e-4dfc-bcd3-19a9cf2710f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Descri_x00e7__x00e3_o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c1d335-3d72-4f2b-82ec-b4fb9bea67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Descri_x00e7__x00e3_o" ma:index="12" nillable="true" ma:displayName="Descrição" ma:internalName="Descri_x00e7__x00e3_o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f4c658-bc3e-4dfc-bcd3-19a9cf2710fa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C2470D0-D8BA-4FE8-8463-4EEC43752F85}">
  <ds:schemaRefs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00c1d335-3d72-4f2b-82ec-b4fb9bea677f"/>
    <ds:schemaRef ds:uri="http://schemas.microsoft.com/office/infopath/2007/PartnerControls"/>
    <ds:schemaRef ds:uri="http://schemas.openxmlformats.org/package/2006/metadata/core-properties"/>
    <ds:schemaRef ds:uri="bef4c658-bc3e-4dfc-bcd3-19a9cf2710fa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647590C-FBAB-4738-A8AD-A4869AC87F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0c1d335-3d72-4f2b-82ec-b4fb9bea677f"/>
    <ds:schemaRef ds:uri="bef4c658-bc3e-4dfc-bcd3-19a9cf2710f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8FEBBC3-2DEF-4EC3-B0BA-A86801DC9A5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8797</TotalTime>
  <Words>2143</Words>
  <Application>Microsoft Office PowerPoint</Application>
  <PresentationFormat>Apresentação na tela (4:3)</PresentationFormat>
  <Paragraphs>277</Paragraphs>
  <Slides>41</Slides>
  <Notes>13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41</vt:i4>
      </vt:variant>
    </vt:vector>
  </HeadingPairs>
  <TitlesOfParts>
    <vt:vector size="50" baseType="lpstr">
      <vt:lpstr>Arial</vt:lpstr>
      <vt:lpstr>Calibri</vt:lpstr>
      <vt:lpstr>Calibri Light</vt:lpstr>
      <vt:lpstr>Humnst777 Blk BT</vt:lpstr>
      <vt:lpstr>Lucida Sans Unicode</vt:lpstr>
      <vt:lpstr>Times New Roman</vt:lpstr>
      <vt:lpstr>Wingdings</vt:lpstr>
      <vt:lpstr>Personalizar design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Reunião de abertura</vt:lpstr>
      <vt:lpstr>Período de Apuração</vt:lpstr>
      <vt:lpstr>Instrumentos de comunicação  durante o período de campo</vt:lpstr>
      <vt:lpstr>Encaminhamento do relatório preliminar</vt:lpstr>
      <vt:lpstr>Encaminhamento do relatório preliminar</vt:lpstr>
      <vt:lpstr>Busca Conjunta de Soluções</vt:lpstr>
      <vt:lpstr>Envio de Manifestações Finais por parte da UPC</vt:lpstr>
      <vt:lpstr>Publicação das peças na Internet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gabrielaaap</dc:creator>
  <cp:lastModifiedBy>Giovanni Pacelli Carvalho Lustosa da Costa</cp:lastModifiedBy>
  <cp:revision>334</cp:revision>
  <dcterms:created xsi:type="dcterms:W3CDTF">2013-03-22T20:49:56Z</dcterms:created>
  <dcterms:modified xsi:type="dcterms:W3CDTF">2019-02-26T17:40:22Z</dcterms:modified>
</cp:coreProperties>
</file>