
<file path=[Content_Types].xml><?xml version="1.0" encoding="utf-8"?>
<Types xmlns="http://schemas.openxmlformats.org/package/2006/content-types">
  <Default Extension="gif" ContentType="vide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9"/>
  </p:notesMasterIdLst>
  <p:handoutMasterIdLst>
    <p:handoutMasterId r:id="rId30"/>
  </p:handoutMasterIdLst>
  <p:sldIdLst>
    <p:sldId id="361" r:id="rId2"/>
    <p:sldId id="259" r:id="rId3"/>
    <p:sldId id="357" r:id="rId4"/>
    <p:sldId id="328" r:id="rId5"/>
    <p:sldId id="359" r:id="rId6"/>
    <p:sldId id="321" r:id="rId7"/>
    <p:sldId id="346" r:id="rId8"/>
    <p:sldId id="315" r:id="rId9"/>
    <p:sldId id="312" r:id="rId10"/>
    <p:sldId id="271" r:id="rId11"/>
    <p:sldId id="347" r:id="rId12"/>
    <p:sldId id="329" r:id="rId13"/>
    <p:sldId id="355" r:id="rId14"/>
    <p:sldId id="263" r:id="rId15"/>
    <p:sldId id="350" r:id="rId16"/>
    <p:sldId id="307" r:id="rId17"/>
    <p:sldId id="309" r:id="rId18"/>
    <p:sldId id="351" r:id="rId19"/>
    <p:sldId id="276" r:id="rId20"/>
    <p:sldId id="354" r:id="rId21"/>
    <p:sldId id="362" r:id="rId22"/>
    <p:sldId id="363" r:id="rId23"/>
    <p:sldId id="330" r:id="rId24"/>
    <p:sldId id="269" r:id="rId25"/>
    <p:sldId id="270" r:id="rId26"/>
    <p:sldId id="334" r:id="rId27"/>
    <p:sldId id="344" r:id="rId28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lherme Guimaraes Fortuna" initials="GGF" lastIdx="1" clrIdx="0">
    <p:extLst>
      <p:ext uri="{19B8F6BF-5375-455C-9EA6-DF929625EA0E}">
        <p15:presenceInfo xmlns:p15="http://schemas.microsoft.com/office/powerpoint/2012/main" userId="S-1-5-21-2321219463-4261475146-1807988925-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83B"/>
    <a:srgbClr val="241E40"/>
    <a:srgbClr val="E1462E"/>
    <a:srgbClr val="2873B6"/>
    <a:srgbClr val="206327"/>
    <a:srgbClr val="0E68A3"/>
    <a:srgbClr val="00942D"/>
    <a:srgbClr val="006B33"/>
    <a:srgbClr val="162759"/>
    <a:srgbClr val="009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4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c-restrito\OPERA&#199;&#213;ES%20ESPECIAIS%20GABINETE\0-Administrativo\1%20-%20CONTROLE%20DE%20OPERA&#199;&#213;ES\Opera&#231;&#245;es%20em%20andamento%20-%20deflagradas%20-%20pris&#245;es%20e%20preju&#237;z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fc-restrito\x\OPERA&#199;&#213;ES%20ESPECIAIS%20GABINETE\0-Administrativo\3%20-%20ORGANIZA&#199;&#195;O%20GSOPE\LEVANTAMENTOS%20REALIZADOS\OPERA&#199;&#213;ES%20%20AUTORIZADAS%20(EM%20ANDAMENTO)\Opera&#231;&#245;es%20por%20&#225;rea%20(%20junho%202015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225648877223687E-2"/>
          <c:y val="7.4678338527291818E-2"/>
          <c:w val="0.94977438534468905"/>
          <c:h val="0.8323285025989268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DEFLAGRADAS!$P$5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9215686274509803E-3"/>
                  <c:y val="-4.6376803126453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3F-4DED-A74E-B77191147C82}"/>
                </c:ext>
              </c:extLst>
            </c:dLbl>
            <c:dLbl>
              <c:idx val="1"/>
              <c:layout>
                <c:manualLayout>
                  <c:x val="0"/>
                  <c:y val="-4.6376803126453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3F-4DED-A74E-B77191147C82}"/>
                </c:ext>
              </c:extLst>
            </c:dLbl>
            <c:dLbl>
              <c:idx val="2"/>
              <c:layout>
                <c:manualLayout>
                  <c:x val="9.9850753949873913E-4"/>
                  <c:y val="-9.27536062529076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3F-4DED-A74E-B77191147C82}"/>
                </c:ext>
              </c:extLst>
            </c:dLbl>
            <c:dLbl>
              <c:idx val="3"/>
              <c:layout>
                <c:manualLayout>
                  <c:x val="1.6400596984200504E-3"/>
                  <c:y val="-2.3188766734905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3F-4DED-A74E-B77191147C82}"/>
                </c:ext>
              </c:extLst>
            </c:dLbl>
            <c:dLbl>
              <c:idx val="4"/>
              <c:layout>
                <c:manualLayout>
                  <c:x val="3.2799135402192372E-3"/>
                  <c:y val="-1.8551086422259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3F-4DED-A74E-B77191147C82}"/>
                </c:ext>
              </c:extLst>
            </c:dLbl>
            <c:dLbl>
              <c:idx val="5"/>
              <c:layout>
                <c:manualLayout>
                  <c:x val="9.9845124537421078E-4"/>
                  <c:y val="-9.27536062529076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3F-4DED-A74E-B77191147C82}"/>
                </c:ext>
              </c:extLst>
            </c:dLbl>
            <c:dLbl>
              <c:idx val="6"/>
              <c:layout>
                <c:manualLayout>
                  <c:x val="1.30718954248366E-3"/>
                  <c:y val="-3.2463762188517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3F-4DED-A74E-B77191147C82}"/>
                </c:ext>
              </c:extLst>
            </c:dLbl>
            <c:dLbl>
              <c:idx val="7"/>
              <c:layout>
                <c:manualLayout>
                  <c:x val="2.4534976606185098E-3"/>
                  <c:y val="-7.4203250174004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3F-4DED-A74E-B77191147C82}"/>
                </c:ext>
              </c:extLst>
            </c:dLbl>
            <c:dLbl>
              <c:idx val="8"/>
              <c:layout>
                <c:manualLayout>
                  <c:x val="2.1205523222640648E-3"/>
                  <c:y val="-6.9565204689680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3F-4DED-A74E-B77191147C82}"/>
                </c:ext>
              </c:extLst>
            </c:dLbl>
            <c:dLbl>
              <c:idx val="9"/>
              <c:layout>
                <c:manualLayout>
                  <c:x val="7.3626718990223313E-4"/>
                  <c:y val="-5.5652163751744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3F-4DED-A74E-B77191147C82}"/>
                </c:ext>
              </c:extLst>
            </c:dLbl>
            <c:dLbl>
              <c:idx val="10"/>
              <c:layout>
                <c:manualLayout>
                  <c:x val="3.017664863089525E-3"/>
                  <c:y val="-4.637680312645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3F-4DED-A74E-B77191147C82}"/>
                </c:ext>
              </c:extLst>
            </c:dLbl>
            <c:dLbl>
              <c:idx val="11"/>
              <c:layout>
                <c:manualLayout>
                  <c:x val="4.278526672839034E-3"/>
                  <c:y val="-4.637680312645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3F-4DED-A74E-B77191147C82}"/>
                </c:ext>
              </c:extLst>
            </c:dLbl>
            <c:dLbl>
              <c:idx val="12"/>
              <c:layout>
                <c:manualLayout>
                  <c:x val="6.0500528048880627E-4"/>
                  <c:y val="-9.739128656555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73F-4DED-A74E-B77191147C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DEFLAGRADAS!$V$4:$AK$4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DEFLAGRADAS!$V$5:$AK$5</c:f>
              <c:numCache>
                <c:formatCode>General</c:formatCode>
                <c:ptCount val="16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8</c:v>
                </c:pt>
                <c:pt idx="4">
                  <c:v>8</c:v>
                </c:pt>
                <c:pt idx="5">
                  <c:v>13</c:v>
                </c:pt>
                <c:pt idx="6">
                  <c:v>12</c:v>
                </c:pt>
                <c:pt idx="7">
                  <c:v>26</c:v>
                </c:pt>
                <c:pt idx="8">
                  <c:v>25</c:v>
                </c:pt>
                <c:pt idx="9">
                  <c:v>26</c:v>
                </c:pt>
                <c:pt idx="10">
                  <c:v>21</c:v>
                </c:pt>
                <c:pt idx="11">
                  <c:v>21</c:v>
                </c:pt>
                <c:pt idx="12">
                  <c:v>32</c:v>
                </c:pt>
                <c:pt idx="13">
                  <c:v>53</c:v>
                </c:pt>
                <c:pt idx="14">
                  <c:v>68</c:v>
                </c:pt>
                <c:pt idx="1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73F-4DED-A74E-B77191147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452736"/>
        <c:axId val="116581504"/>
        <c:axId val="0"/>
      </c:bar3DChart>
      <c:catAx>
        <c:axId val="11645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581504"/>
        <c:crosses val="autoZero"/>
        <c:auto val="1"/>
        <c:lblAlgn val="ctr"/>
        <c:lblOffset val="100"/>
        <c:noMultiLvlLbl val="0"/>
      </c:catAx>
      <c:valAx>
        <c:axId val="116581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6452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092372986280949"/>
          <c:y val="8.0025510903170671E-2"/>
          <c:w val="0.5837752248182092"/>
          <c:h val="0.69923955690752959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explosion val="6"/>
            <c:spPr>
              <a:solidFill>
                <a:srgbClr val="99CCFF"/>
              </a:solidFill>
              <a:ln>
                <a:solidFill>
                  <a:srgbClr val="91A8D1"/>
                </a:solidFill>
              </a:ln>
              <a:effectLst/>
              <a:sp3d>
                <a:contourClr>
                  <a:srgbClr val="91A8D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832-4519-AEEE-6CEC8A380B5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832-4519-AEEE-6CEC8A380B55}"/>
              </c:ext>
            </c:extLst>
          </c:dPt>
          <c:dPt>
            <c:idx val="2"/>
            <c:bubble3D val="0"/>
            <c:spPr>
              <a:solidFill>
                <a:srgbClr val="16275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832-4519-AEEE-6CEC8A380B55}"/>
              </c:ext>
            </c:extLst>
          </c:dPt>
          <c:dPt>
            <c:idx val="3"/>
            <c:bubble3D val="0"/>
            <c:spPr>
              <a:solidFill>
                <a:srgbClr val="0A66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832-4519-AEEE-6CEC8A380B55}"/>
              </c:ext>
            </c:extLst>
          </c:dPt>
          <c:dLbls>
            <c:dLbl>
              <c:idx val="0"/>
              <c:layout>
                <c:manualLayout>
                  <c:x val="-0.13252618817829898"/>
                  <c:y val="6.110194554601861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SAÚDE</a:t>
                    </a:r>
                    <a:r>
                      <a:rPr lang="en-US" sz="1600" b="1" baseline="0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27%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832-4519-AEEE-6CEC8A380B55}"/>
                </c:ext>
              </c:extLst>
            </c:dLbl>
            <c:dLbl>
              <c:idx val="1"/>
              <c:layout>
                <c:manualLayout>
                  <c:x val="-0.13388353976702769"/>
                  <c:y val="-0.1770777868299814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EDUCAÇÃO</a:t>
                    </a:r>
                  </a:p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21%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832-4519-AEEE-6CEC8A380B55}"/>
                </c:ext>
              </c:extLst>
            </c:dLbl>
            <c:dLbl>
              <c:idx val="2"/>
              <c:layout>
                <c:manualLayout>
                  <c:x val="0.13602293085912809"/>
                  <c:y val="-0.2584758804831313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SAÚDE/EDUCAÇÃO</a:t>
                    </a:r>
                  </a:p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21%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832-4519-AEEE-6CEC8A380B55}"/>
                </c:ext>
              </c:extLst>
            </c:dLbl>
            <c:dLbl>
              <c:idx val="3"/>
              <c:layout>
                <c:manualLayout>
                  <c:x val="0.17388199076068728"/>
                  <c:y val="7.077651512303918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DEMAIS</a:t>
                    </a:r>
                    <a:r>
                      <a:rPr lang="en-US" sz="1600" b="1" baseline="0" dirty="0">
                        <a:solidFill>
                          <a:schemeClr val="bg1"/>
                        </a:solidFill>
                      </a:rPr>
                      <a:t> ÁREAS</a:t>
                    </a:r>
                  </a:p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31%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832-4519-AEEE-6CEC8A380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Plan1!$E$180:$H$180</c:f>
              <c:strCache>
                <c:ptCount val="4"/>
                <c:pt idx="0">
                  <c:v>Saúde</c:v>
                </c:pt>
                <c:pt idx="1">
                  <c:v>Educação</c:v>
                </c:pt>
                <c:pt idx="2">
                  <c:v>Sáude/Educação</c:v>
                </c:pt>
                <c:pt idx="3">
                  <c:v>Demais Áreas</c:v>
                </c:pt>
              </c:strCache>
            </c:strRef>
          </c:cat>
          <c:val>
            <c:numRef>
              <c:f>Plan1!$E$181:$H$181</c:f>
              <c:numCache>
                <c:formatCode>General</c:formatCode>
                <c:ptCount val="4"/>
                <c:pt idx="0">
                  <c:v>53</c:v>
                </c:pt>
                <c:pt idx="1">
                  <c:v>24</c:v>
                </c:pt>
                <c:pt idx="2">
                  <c:v>41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32-4519-AEEE-6CEC8A380B5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799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8515D-69AE-44D4-9282-744081F6226F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7C47-FCF5-44F8-8CA4-37794C83D3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68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9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86E44-5743-4DD5-A6D9-6A570AAF8DDA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90407-50E1-48C0-946E-284B06A34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52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chemeClr val="bg1">
                    <a:lumMod val="65000"/>
                  </a:schemeClr>
                </a:solidFill>
              </a:rPr>
              <a:t>Mecanismos para prevenir, detectar, remediar e punir fraudes e atos de corrupção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0407-50E1-48C0-946E-284B06A34D3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426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Governo Federal expulsou 566 servidores públicos federais por atividades contrárias à lei, de janeiro a novembro de 2018. O número já é o mais alto no comparativo anual, desde o início da série histórica, em 2003, consolidada pela CGU. A prática de atos relacionados à corrupção foi o principal motivo das punições, com 371 penalidades (65,5% dos casos). No ano, foram 467 demissões de servidores efetivos; 73 cassações de aposentadorias; e 26 destituições de ocupantes de cargos em comissão. De 2003 a novembro de 2018, foram expulsos 7.281 servidores.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0407-50E1-48C0-946E-284B06A34D39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744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0407-50E1-48C0-946E-284B06A34D39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387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total de recursos já ressarcidos por meio dos acordos atingiu a cifra de R$ 589,6 milhões.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0407-50E1-48C0-946E-284B06A34D39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52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Reconhecimento às empresa que adotam medidas de </a:t>
            </a:r>
            <a:r>
              <a:rPr lang="pt-BR" sz="1200" dirty="0">
                <a:solidFill>
                  <a:srgbClr val="E1462E"/>
                </a:solidFill>
              </a:rPr>
              <a:t>integridade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</a:t>
            </a:r>
            <a:r>
              <a:rPr lang="pt-BR" sz="1200" dirty="0">
                <a:solidFill>
                  <a:srgbClr val="E1462E"/>
                </a:solidFill>
              </a:rPr>
              <a:t>prevenção e combate à corrupção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 seus negócios no país. Em 2017, o programa bateu recordes de participação com aprovação final de 23 empresas.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número de solicitações de inscrição teve aumento de 92% em relação à edição anterior. Após análise preliminar do comitê-gestor, 171 cumpriram os requisitos de admissibilidade e tiveram os respectivos programas de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compliance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avaliados – número 131% superior a 2016.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pt-BR" sz="1200" i="1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pt-BR" sz="1200" i="1" dirty="0">
                <a:solidFill>
                  <a:schemeClr val="bg1">
                    <a:lumMod val="50000"/>
                  </a:schemeClr>
                </a:solidFill>
              </a:rPr>
            </a:b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0407-50E1-48C0-946E-284B06A34D3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53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Expansão inicial prevê a distribuição inicial de 2 milhões de revistinhas ao alunos do 1º Ano do Ensino Fundamental. No meio do ano, a CGU finalizará o kit completo que alcançará os estudantes do 1º ao 5º Ano.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0407-50E1-48C0-946E-284B06A34D3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29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i="1" dirty="0">
                <a:solidFill>
                  <a:schemeClr val="bg1">
                    <a:lumMod val="50000"/>
                  </a:schemeClr>
                </a:solidFill>
              </a:rPr>
              <a:t>Do total de pedidos desde a vigência da LAI, foram registrados 124 mil pedidos de acesso à informação somente em 2018, maior número da comparação anual. Em 2017, o total foi de 121 mil. </a:t>
            </a:r>
            <a:br>
              <a:rPr lang="pt-BR" sz="12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200" i="1" dirty="0">
                <a:solidFill>
                  <a:schemeClr val="bg1">
                    <a:lumMod val="50000"/>
                  </a:schemeClr>
                </a:solidFill>
              </a:rPr>
              <a:t>*Período: maio de 2012 até novembro de 2018</a:t>
            </a:r>
            <a:br>
              <a:rPr lang="pt-BR" sz="1200" i="1" dirty="0">
                <a:solidFill>
                  <a:schemeClr val="bg1">
                    <a:lumMod val="50000"/>
                  </a:schemeClr>
                </a:solidFill>
              </a:rPr>
            </a:br>
            <a:endParaRPr lang="pt-BR" sz="12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i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 seis países no mundo permitem que se faça pedidos de acesso à informação ao governo de forma anônima: Finlândia, Suécia, Itália, Índia, Sri Lanka e Kosovo.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dados pessoais só ficam disponíveis para a CGU, órgão de controle interno. O órgão que responde à solicitação, no entanto, não fica sabendo a identidade de quem enviou as perguntas.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0407-50E1-48C0-946E-284B06A34D3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66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>
                <a:solidFill>
                  <a:srgbClr val="241E40"/>
                </a:solidFill>
              </a:rPr>
              <a:t>Decreto nº 9.492/2018 instituiu o e-</a:t>
            </a:r>
            <a:r>
              <a:rPr lang="pt-BR" sz="2800" dirty="0" err="1">
                <a:solidFill>
                  <a:srgbClr val="241E40"/>
                </a:solidFill>
              </a:rPr>
              <a:t>Ouv</a:t>
            </a:r>
            <a:r>
              <a:rPr lang="pt-BR" sz="2800" dirty="0">
                <a:solidFill>
                  <a:srgbClr val="241E40"/>
                </a:solidFill>
              </a:rPr>
              <a:t> como canal único e integrado no Governo Federal:</a:t>
            </a:r>
          </a:p>
          <a:p>
            <a:pPr lvl="1">
              <a:lnSpc>
                <a:spcPct val="150000"/>
              </a:lnSpc>
            </a:pPr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354 órgãos federais</a:t>
            </a:r>
          </a:p>
          <a:p>
            <a:pPr lvl="1">
              <a:lnSpc>
                <a:spcPct val="150000"/>
              </a:lnSpc>
            </a:pPr>
            <a:r>
              <a:rPr lang="pt-BR" sz="4800" b="1" dirty="0">
                <a:solidFill>
                  <a:srgbClr val="2873B6"/>
                </a:solidFill>
              </a:rPr>
              <a:t>555</a:t>
            </a:r>
            <a:r>
              <a:rPr lang="pt-BR" sz="4000" b="1" dirty="0">
                <a:solidFill>
                  <a:schemeClr val="accent2"/>
                </a:solidFill>
              </a:rPr>
              <a:t> </a:t>
            </a:r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órgãos municipais</a:t>
            </a:r>
          </a:p>
          <a:p>
            <a:pPr lvl="1">
              <a:lnSpc>
                <a:spcPct val="150000"/>
              </a:lnSpc>
            </a:pPr>
            <a:r>
              <a:rPr lang="pt-BR" sz="4800" b="1" dirty="0">
                <a:solidFill>
                  <a:srgbClr val="2873B6"/>
                </a:solidFill>
              </a:rPr>
              <a:t>171</a:t>
            </a:r>
            <a:r>
              <a:rPr lang="pt-BR" sz="4000" b="1" dirty="0">
                <a:solidFill>
                  <a:schemeClr val="accent2"/>
                </a:solidFill>
              </a:rPr>
              <a:t> </a:t>
            </a:r>
            <a:r>
              <a:rPr lang="pt-BR" sz="2800" b="1" dirty="0">
                <a:solidFill>
                  <a:schemeClr val="bg1">
                    <a:lumMod val="65000"/>
                  </a:schemeClr>
                </a:solidFill>
              </a:rPr>
              <a:t>órgãos estaduais</a:t>
            </a:r>
          </a:p>
          <a:p>
            <a:pPr lvl="1"/>
            <a:r>
              <a:rPr lang="pt-BR" i="1" dirty="0">
                <a:solidFill>
                  <a:srgbClr val="2873B6"/>
                </a:solidFill>
              </a:rPr>
              <a:t>www.ouvidoria.gov.br</a:t>
            </a:r>
          </a:p>
          <a:p>
            <a:pPr lvl="1"/>
            <a:endParaRPr lang="pt-BR" i="1" dirty="0">
              <a:solidFill>
                <a:srgbClr val="2873B6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7030A0"/>
                </a:solidFill>
              </a:rPr>
              <a:t>13 mil são denúncias, sugestões, solicitações, reclamações, elogios ou pedidos de simplificação recebidos pelos órgãos e entidades do Governo Federal pelo e-</a:t>
            </a:r>
            <a:r>
              <a:rPr lang="pt-BR" dirty="0" err="1">
                <a:solidFill>
                  <a:srgbClr val="7030A0"/>
                </a:solidFill>
              </a:rPr>
              <a:t>Ouv</a:t>
            </a:r>
            <a:r>
              <a:rPr lang="pt-BR" dirty="0">
                <a:solidFill>
                  <a:srgbClr val="7030A0"/>
                </a:solidFill>
              </a:rPr>
              <a:t>. Desses, </a:t>
            </a:r>
            <a:r>
              <a:rPr lang="pt-BR" dirty="0"/>
              <a:t>11 mil manifestações foram enviada à CGU, sendo cerca de 3 mil denúncias. </a:t>
            </a:r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0407-50E1-48C0-946E-284B06A34D3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734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Incluir principais medidas em 2018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0407-50E1-48C0-946E-284B06A34D3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495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0407-50E1-48C0-946E-284B06A34D3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79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45D68-AECA-42F6-98D5-747DD272AA9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264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241E40"/>
                </a:solidFill>
              </a:rPr>
              <a:t>INSS: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identificação e cancelamento de 96 mil benefícios pagos a beneficiários já falecidos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241E40"/>
                </a:solidFill>
              </a:rPr>
              <a:t>MCTIC: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devolução ao FNDCT dos recursos da equalização de taxa de juros em financiamentos concedidos pela Finep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241E40"/>
                </a:solidFill>
              </a:rPr>
              <a:t>PLANEJAMENTO: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aumento dos limites de dispensa em licitações públicas baseado em Nota Técnica da CGU (85% dos órgãos federais eram deficitários nas compras por pregão eletrônico)</a:t>
            </a:r>
            <a:endParaRPr lang="pt-BR" b="1" dirty="0">
              <a:solidFill>
                <a:srgbClr val="241E40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0407-50E1-48C0-946E-284B06A34D3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38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4847F6D-E1C8-454B-B631-F3CF88E05159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11F2936-8D06-40F0-8FC3-C6D1DD291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93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4847F6D-E1C8-454B-B631-F3CF88E05159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11F2936-8D06-40F0-8FC3-C6D1DD291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73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4847F6D-E1C8-454B-B631-F3CF88E05159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11F2936-8D06-40F0-8FC3-C6D1DD291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035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5566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" y="0"/>
            <a:ext cx="12142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6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4847F6D-E1C8-454B-B631-F3CF88E05159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11F2936-8D06-40F0-8FC3-C6D1DD291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91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4847F6D-E1C8-454B-B631-F3CF88E05159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11F2936-8D06-40F0-8FC3-C6D1DD291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98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4847F6D-E1C8-454B-B631-F3CF88E05159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11F2936-8D06-40F0-8FC3-C6D1DD291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17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4847F6D-E1C8-454B-B631-F3CF88E05159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11F2936-8D06-40F0-8FC3-C6D1DD291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19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4847F6D-E1C8-454B-B631-F3CF88E05159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11F2936-8D06-40F0-8FC3-C6D1DD291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23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4847F6D-E1C8-454B-B631-F3CF88E05159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11F2936-8D06-40F0-8FC3-C6D1DD291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32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4847F6D-E1C8-454B-B631-F3CF88E05159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11F2936-8D06-40F0-8FC3-C6D1DD291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10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4847F6D-E1C8-454B-B631-F3CF88E05159}" type="datetimeFigureOut">
              <a:rPr lang="pt-BR" smtClean="0"/>
              <a:t>17/10/2022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11F2936-8D06-40F0-8FC3-C6D1DD291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32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66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ttp/www.transparencia.gov.b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567042B-6A35-4548-8E9D-B5B8A9B70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"/>
            <a:ext cx="12192000" cy="68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99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DC9C90A-2E9D-405E-81CF-0DA59B381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20" y="-39511"/>
            <a:ext cx="12314240" cy="693702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4DA59C7-7CE1-4022-AB31-9D1A64256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1" y="549563"/>
            <a:ext cx="1230556" cy="123055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4C3690C-D390-4D95-A6E4-B16AD40F0A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70" y="4130719"/>
            <a:ext cx="1547120" cy="154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1C213F09-9BB4-4A52-BD47-D13DE446584C}"/>
              </a:ext>
            </a:extLst>
          </p:cNvPr>
          <p:cNvSpPr txBox="1">
            <a:spLocks/>
          </p:cNvSpPr>
          <p:nvPr/>
        </p:nvSpPr>
        <p:spPr>
          <a:xfrm>
            <a:off x="750965" y="788448"/>
            <a:ext cx="7351086" cy="56522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002060"/>
                </a:solidFill>
                <a:latin typeface="+mn-lt"/>
              </a:rPr>
              <a:t>OUVIDORIA – SIMPLIFIQUE!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2779C65-F14E-4362-BAE9-84F144AFF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7946"/>
            <a:ext cx="12192000" cy="45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0021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89B3475-CECD-4C60-B824-4783D8454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8"/>
            <a:ext cx="12192000" cy="681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7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033660" y="3767079"/>
            <a:ext cx="9158340" cy="2785398"/>
          </a:xfrm>
          <a:prstGeom prst="rect">
            <a:avLst/>
          </a:prstGeom>
          <a:solidFill>
            <a:srgbClr val="B3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8" r="7517"/>
          <a:stretch/>
        </p:blipFill>
        <p:spPr>
          <a:xfrm>
            <a:off x="0" y="3767079"/>
            <a:ext cx="3033660" cy="2785398"/>
          </a:xfrm>
          <a:prstGeom prst="rect">
            <a:avLst/>
          </a:prstGeom>
          <a:effectLst>
            <a:glow rad="63500">
              <a:schemeClr val="accent3">
                <a:lumMod val="20000"/>
                <a:lumOff val="80000"/>
                <a:alpha val="0"/>
              </a:schemeClr>
            </a:glow>
          </a:effectLst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522171" y="2223977"/>
            <a:ext cx="57132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4000" b="1" dirty="0">
                <a:solidFill>
                  <a:srgbClr val="E1462E"/>
                </a:solidFill>
                <a:latin typeface="+mn-lt"/>
              </a:rPr>
              <a:t>33</a:t>
            </a:r>
            <a:r>
              <a:rPr lang="pt-BR" altLang="pt-BR" sz="4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t-BR" altLang="pt-BR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operações deflagradas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4000" b="1" dirty="0">
                <a:solidFill>
                  <a:srgbClr val="E1462E"/>
                </a:solidFill>
                <a:latin typeface="+mn-lt"/>
              </a:rPr>
              <a:t>R$ 298 </a:t>
            </a:r>
            <a:r>
              <a:rPr lang="pt-BR" altLang="pt-BR" sz="3200" b="1" dirty="0">
                <a:solidFill>
                  <a:srgbClr val="E1462E"/>
                </a:solidFill>
                <a:latin typeface="+mn-lt"/>
              </a:rPr>
              <a:t>MILHÕES</a:t>
            </a:r>
            <a:r>
              <a:rPr lang="pt-BR" altLang="pt-BR" sz="4000" b="1" dirty="0">
                <a:solidFill>
                  <a:srgbClr val="E1462E"/>
                </a:solidFill>
                <a:latin typeface="+mn-lt"/>
              </a:rPr>
              <a:t> </a:t>
            </a:r>
            <a:r>
              <a:rPr lang="pt-BR" altLang="pt-BR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prejuízo estimado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9E8DE2B-FECC-41FF-8043-121F564B9FF0}"/>
              </a:ext>
            </a:extLst>
          </p:cNvPr>
          <p:cNvSpPr/>
          <p:nvPr/>
        </p:nvSpPr>
        <p:spPr>
          <a:xfrm>
            <a:off x="454438" y="682041"/>
            <a:ext cx="10574806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914400"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41E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AUDITORIA E FISCALIZAÇÃO </a:t>
            </a:r>
          </a:p>
          <a:p>
            <a:pPr defTabSz="914400">
              <a:defRPr/>
            </a:pP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rgbClr val="241E40"/>
                </a:solidFill>
                <a:effectLst/>
                <a:uLnTx/>
                <a:uFillTx/>
                <a:latin typeface="Calibri" panose="020F0502020204030204"/>
              </a:rPr>
              <a:t>Operações Especiais (CGU, PF e MPF)</a:t>
            </a:r>
            <a:endParaRPr lang="pt-BR" dirty="0">
              <a:solidFill>
                <a:srgbClr val="241E4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0BCBD5E-C199-4857-A934-3236924B9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484" y="2223976"/>
            <a:ext cx="50656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4000" b="1" dirty="0">
                <a:solidFill>
                  <a:srgbClr val="E1462E"/>
                </a:solidFill>
                <a:latin typeface="+mn-lt"/>
              </a:rPr>
              <a:t>353</a:t>
            </a:r>
            <a:r>
              <a:rPr lang="pt-BR" altLang="pt-BR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t-BR" altLang="pt-BR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operações deflagradas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t-BR" altLang="pt-BR" sz="4000" b="1" dirty="0">
                <a:solidFill>
                  <a:srgbClr val="E1462E"/>
                </a:solidFill>
                <a:latin typeface="+mn-lt"/>
              </a:rPr>
              <a:t>R$ 5 </a:t>
            </a:r>
            <a:r>
              <a:rPr lang="pt-BR" altLang="pt-BR" sz="3200" b="1" dirty="0">
                <a:solidFill>
                  <a:srgbClr val="E1462E"/>
                </a:solidFill>
                <a:latin typeface="+mn-lt"/>
              </a:rPr>
              <a:t>BILHÕES</a:t>
            </a:r>
            <a:r>
              <a:rPr lang="pt-BR" altLang="pt-BR" sz="4000" b="1" dirty="0">
                <a:solidFill>
                  <a:srgbClr val="E1462E"/>
                </a:solidFill>
                <a:latin typeface="+mn-lt"/>
              </a:rPr>
              <a:t> </a:t>
            </a:r>
            <a:r>
              <a:rPr lang="pt-BR" altLang="pt-BR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prejuízo estimado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9C8D830-E4FC-4EDB-9150-7C3845CF17CD}"/>
              </a:ext>
            </a:extLst>
          </p:cNvPr>
          <p:cNvSpPr txBox="1"/>
          <p:nvPr/>
        </p:nvSpPr>
        <p:spPr>
          <a:xfrm>
            <a:off x="522171" y="190203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2018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2AEDC1-62D3-4141-8582-D28C1F954D24}"/>
              </a:ext>
            </a:extLst>
          </p:cNvPr>
          <p:cNvSpPr txBox="1"/>
          <p:nvPr/>
        </p:nvSpPr>
        <p:spPr>
          <a:xfrm>
            <a:off x="6598484" y="1902035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2003 - 2018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AD8C315-D618-44C0-A733-EDC700DFB72B}"/>
              </a:ext>
            </a:extLst>
          </p:cNvPr>
          <p:cNvCxnSpPr/>
          <p:nvPr/>
        </p:nvCxnSpPr>
        <p:spPr>
          <a:xfrm>
            <a:off x="522171" y="2271367"/>
            <a:ext cx="5573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DF1E7D9-98FC-4474-AA86-98B5D6474885}"/>
              </a:ext>
            </a:extLst>
          </p:cNvPr>
          <p:cNvCxnSpPr>
            <a:cxnSpLocks/>
          </p:cNvCxnSpPr>
          <p:nvPr/>
        </p:nvCxnSpPr>
        <p:spPr>
          <a:xfrm>
            <a:off x="6598484" y="2271367"/>
            <a:ext cx="5356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8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112080"/>
              </p:ext>
            </p:extLst>
          </p:nvPr>
        </p:nvGraphicFramePr>
        <p:xfrm>
          <a:off x="2786259" y="3814039"/>
          <a:ext cx="8829675" cy="273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299344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FF62E3E2-DA5F-4C29-9391-5A29AE9AAD74}"/>
              </a:ext>
            </a:extLst>
          </p:cNvPr>
          <p:cNvGrpSpPr/>
          <p:nvPr/>
        </p:nvGrpSpPr>
        <p:grpSpPr>
          <a:xfrm>
            <a:off x="2447240" y="2161562"/>
            <a:ext cx="1860697" cy="1981915"/>
            <a:chOff x="9324228" y="2161562"/>
            <a:chExt cx="1860697" cy="1981915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8992AF36-8DFC-4139-9B86-ADE1316141A5}"/>
                </a:ext>
              </a:extLst>
            </p:cNvPr>
            <p:cNvSpPr txBox="1"/>
            <p:nvPr/>
          </p:nvSpPr>
          <p:spPr>
            <a:xfrm>
              <a:off x="9435509" y="2472882"/>
              <a:ext cx="16268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PREJUÍZO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ESTIMADO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163AB26A-37E0-4DB8-8AFD-C0D39E0007CC}"/>
                </a:ext>
              </a:extLst>
            </p:cNvPr>
            <p:cNvSpPr/>
            <p:nvPr/>
          </p:nvSpPr>
          <p:spPr>
            <a:xfrm>
              <a:off x="9324228" y="2161562"/>
              <a:ext cx="1860697" cy="1981915"/>
            </a:xfrm>
            <a:prstGeom prst="rect">
              <a:avLst/>
            </a:prstGeom>
            <a:solidFill>
              <a:srgbClr val="E14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E1462E"/>
                </a:solidFill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CA8AF84F-9876-435E-B56B-C5264B93CBE0}"/>
                </a:ext>
              </a:extLst>
            </p:cNvPr>
            <p:cNvSpPr txBox="1"/>
            <p:nvPr/>
          </p:nvSpPr>
          <p:spPr>
            <a:xfrm>
              <a:off x="9441153" y="2354348"/>
              <a:ext cx="16268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PREJUÍZO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ESTIMADO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5F10E3B-CDBA-4167-A3B7-18C73AF2D9B6}"/>
                </a:ext>
              </a:extLst>
            </p:cNvPr>
            <p:cNvSpPr txBox="1"/>
            <p:nvPr/>
          </p:nvSpPr>
          <p:spPr>
            <a:xfrm>
              <a:off x="9558080" y="2981827"/>
              <a:ext cx="14779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</a:rPr>
                <a:t>R$ 298</a:t>
              </a:r>
            </a:p>
            <a:p>
              <a:pPr algn="ctr"/>
              <a:r>
                <a:rPr lang="pt-BR" sz="2800" b="1" dirty="0">
                  <a:solidFill>
                    <a:schemeClr val="bg1"/>
                  </a:solidFill>
                </a:rPr>
                <a:t>milhões</a:t>
              </a:r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475227FF-B924-42E8-A79C-F8380ED7EE98}"/>
              </a:ext>
            </a:extLst>
          </p:cNvPr>
          <p:cNvSpPr/>
          <p:nvPr/>
        </p:nvSpPr>
        <p:spPr>
          <a:xfrm>
            <a:off x="0" y="2071738"/>
            <a:ext cx="4468824" cy="216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92A0D4F-E246-4CD0-BC1A-D551AC24F4E1}"/>
              </a:ext>
            </a:extLst>
          </p:cNvPr>
          <p:cNvSpPr txBox="1"/>
          <p:nvPr/>
        </p:nvSpPr>
        <p:spPr>
          <a:xfrm>
            <a:off x="4474468" y="2227568"/>
            <a:ext cx="3439043" cy="38318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241E40"/>
                </a:solidFill>
              </a:rPr>
              <a:t>CASHBACK (AM)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241E40"/>
                </a:solidFill>
              </a:rPr>
              <a:t>CATABIU (AL)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241E40"/>
                </a:solidFill>
              </a:rPr>
              <a:t>OFFERUS (BA)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241E40"/>
                </a:solidFill>
              </a:rPr>
              <a:t>CARTA DE FORAL (PA)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241E40"/>
                </a:solidFill>
              </a:rPr>
              <a:t>TOPIQUE (PI)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241E40"/>
                </a:solidFill>
              </a:rPr>
              <a:t>MARCHA RÉ (SE)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241E40"/>
                </a:solidFill>
              </a:rPr>
              <a:t>PRATO FEITO (SP)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241E40"/>
                </a:solidFill>
              </a:rPr>
              <a:t>TRITÃO (SP)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241E40"/>
                </a:solidFill>
              </a:rPr>
              <a:t>COMPUTADORES DE LAMA (MS)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99FD445-02D7-4036-B625-1E64DA004F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21"/>
          <a:stretch/>
        </p:blipFill>
        <p:spPr>
          <a:xfrm>
            <a:off x="540312" y="3777232"/>
            <a:ext cx="3703116" cy="212586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3A3F4C7-23B3-4BD5-A9FE-087D2A982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6481"/>
                    </a14:imgEffect>
                    <a14:imgEffect>
                      <a14:saturation sat="60000"/>
                    </a14:imgEffect>
                    <a14:imgEffect>
                      <a14:brightnessContrast bright="-2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12" y="1654401"/>
            <a:ext cx="3703117" cy="2125863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6FB40ECA-E4BE-4B86-A7EE-94B7B4EEBD65}"/>
              </a:ext>
            </a:extLst>
          </p:cNvPr>
          <p:cNvSpPr txBox="1">
            <a:spLocks/>
          </p:cNvSpPr>
          <p:nvPr/>
        </p:nvSpPr>
        <p:spPr>
          <a:xfrm>
            <a:off x="4372447" y="1546576"/>
            <a:ext cx="7589442" cy="93833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E1462E"/>
                </a:solidFill>
                <a:latin typeface="+mn-lt"/>
              </a:rPr>
              <a:t>OPERAÇÕES MAIS RELEVANTES DE 2018</a:t>
            </a:r>
            <a:endParaRPr lang="pt-BR" sz="3200" b="1" dirty="0">
              <a:solidFill>
                <a:srgbClr val="E1462E"/>
              </a:solidFill>
              <a:highlight>
                <a:srgbClr val="FFFF00"/>
              </a:highlight>
              <a:latin typeface="+mn-lt"/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06EBBFDB-78D1-409C-B9DC-F4EACC77848B}"/>
              </a:ext>
            </a:extLst>
          </p:cNvPr>
          <p:cNvCxnSpPr/>
          <p:nvPr/>
        </p:nvCxnSpPr>
        <p:spPr>
          <a:xfrm>
            <a:off x="4474468" y="2161563"/>
            <a:ext cx="6687879" cy="0"/>
          </a:xfrm>
          <a:prstGeom prst="line">
            <a:avLst/>
          </a:prstGeom>
          <a:ln>
            <a:solidFill>
              <a:srgbClr val="E14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DDC07319-1155-405F-894F-E087C697D5C1}"/>
              </a:ext>
            </a:extLst>
          </p:cNvPr>
          <p:cNvSpPr/>
          <p:nvPr/>
        </p:nvSpPr>
        <p:spPr>
          <a:xfrm>
            <a:off x="454438" y="682041"/>
            <a:ext cx="10574806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914400"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41E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AUDITORIA E FISCALIZAÇÃO </a:t>
            </a:r>
          </a:p>
        </p:txBody>
      </p:sp>
    </p:spTree>
    <p:extLst>
      <p:ext uri="{BB962C8B-B14F-4D97-AF65-F5344CB8AC3E}">
        <p14:creationId xmlns:p14="http://schemas.microsoft.com/office/powerpoint/2010/main" val="1958174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-2.22222E-6 L 0.5627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3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29968" y="2842813"/>
            <a:ext cx="409061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PRINCIPAIS POLÍTICAS PÚBLICAS AFETADAS NAS OPERAÇÕES (%)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3756210" y="1894535"/>
          <a:ext cx="8624884" cy="4655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9188955E-CE97-444B-8CB7-83EC5FF5F89F}"/>
              </a:ext>
            </a:extLst>
          </p:cNvPr>
          <p:cNvSpPr/>
          <p:nvPr/>
        </p:nvSpPr>
        <p:spPr>
          <a:xfrm>
            <a:off x="454438" y="682041"/>
            <a:ext cx="10574806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914400"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41E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AUDITORIA E FISCALIZAÇÃO </a:t>
            </a:r>
          </a:p>
        </p:txBody>
      </p:sp>
    </p:spTree>
    <p:extLst>
      <p:ext uri="{BB962C8B-B14F-4D97-AF65-F5344CB8AC3E}">
        <p14:creationId xmlns:p14="http://schemas.microsoft.com/office/powerpoint/2010/main" val="282950099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1524000" y="836712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>
              <a:solidFill>
                <a:srgbClr val="002060"/>
              </a:solidFill>
              <a:latin typeface="Calibri Light" panose="020F0302020204030204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7">
            <a:off x="4515568" y="1863775"/>
            <a:ext cx="4058282" cy="4206043"/>
          </a:xfrm>
          <a:prstGeom prst="rect">
            <a:avLst/>
          </a:prstGeom>
        </p:spPr>
      </p:pic>
      <p:sp>
        <p:nvSpPr>
          <p:cNvPr id="20" name="Elipse 19">
            <a:hlinkClick r:id="rId4" action="ppaction://hlinksldjump"/>
          </p:cNvPr>
          <p:cNvSpPr/>
          <p:nvPr/>
        </p:nvSpPr>
        <p:spPr>
          <a:xfrm>
            <a:off x="7245303" y="2776202"/>
            <a:ext cx="1512169" cy="9361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pt-B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Nordeste</a:t>
            </a:r>
          </a:p>
        </p:txBody>
      </p:sp>
      <p:sp>
        <p:nvSpPr>
          <p:cNvPr id="21" name="Elipse 20">
            <a:hlinkClick r:id="" action="ppaction://noaction"/>
          </p:cNvPr>
          <p:cNvSpPr/>
          <p:nvPr/>
        </p:nvSpPr>
        <p:spPr>
          <a:xfrm>
            <a:off x="5114676" y="2426123"/>
            <a:ext cx="1656184" cy="79290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pt-B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Norte</a:t>
            </a:r>
          </a:p>
        </p:txBody>
      </p:sp>
      <p:sp>
        <p:nvSpPr>
          <p:cNvPr id="22" name="Elipse 21">
            <a:hlinkClick r:id="" action="ppaction://noaction"/>
          </p:cNvPr>
          <p:cNvSpPr/>
          <p:nvPr/>
        </p:nvSpPr>
        <p:spPr>
          <a:xfrm>
            <a:off x="6003410" y="3567779"/>
            <a:ext cx="1368152" cy="9361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pt-B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Centro</a:t>
            </a:r>
          </a:p>
          <a:p>
            <a:pPr algn="ctr" defTabSz="914400"/>
            <a:r>
              <a:rPr lang="pt-B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Oeste</a:t>
            </a:r>
          </a:p>
        </p:txBody>
      </p:sp>
      <p:sp>
        <p:nvSpPr>
          <p:cNvPr id="23" name="Botão de ação: Personalizar 22">
            <a:hlinkClick r:id="" action="ppaction://noaction" highlightClick="1"/>
          </p:cNvPr>
          <p:cNvSpPr/>
          <p:nvPr/>
        </p:nvSpPr>
        <p:spPr>
          <a:xfrm>
            <a:off x="7131573" y="4061059"/>
            <a:ext cx="1080120" cy="7200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pt-B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Sudeste</a:t>
            </a:r>
            <a:endParaRPr lang="pt-BR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4" name="Botão de ação: Personalizar 23">
            <a:hlinkClick r:id="" action="ppaction://noaction" highlightClick="1"/>
          </p:cNvPr>
          <p:cNvSpPr/>
          <p:nvPr/>
        </p:nvSpPr>
        <p:spPr>
          <a:xfrm>
            <a:off x="6532280" y="5085557"/>
            <a:ext cx="720080" cy="7920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pt-B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Sul</a:t>
            </a:r>
            <a:endParaRPr lang="pt-BR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8" name="CaixaDeTexto 27">
            <a:hlinkClick r:id="rId5" action="ppaction://hlinksldjump"/>
          </p:cNvPr>
          <p:cNvSpPr txBox="1"/>
          <p:nvPr/>
        </p:nvSpPr>
        <p:spPr>
          <a:xfrm>
            <a:off x="5170864" y="904538"/>
            <a:ext cx="2405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b="1" dirty="0">
                <a:solidFill>
                  <a:srgbClr val="0B8E36"/>
                </a:solidFill>
                <a:latin typeface="Calibri" panose="020F0502020204030204"/>
              </a:rPr>
              <a:t>9 Municípios</a:t>
            </a:r>
          </a:p>
          <a:p>
            <a:pPr defTabSz="914400"/>
            <a:r>
              <a:rPr lang="pt-BR" b="1" dirty="0">
                <a:solidFill>
                  <a:srgbClr val="0B8E36"/>
                </a:solidFill>
                <a:latin typeface="Calibri" panose="020F0502020204030204"/>
              </a:rPr>
              <a:t>47 Fiscalizações</a:t>
            </a:r>
          </a:p>
          <a:p>
            <a:pPr defTabSz="914400"/>
            <a:r>
              <a:rPr lang="pt-BR" b="1" dirty="0">
                <a:solidFill>
                  <a:srgbClr val="0B8E36"/>
                </a:solidFill>
                <a:latin typeface="Calibri" panose="020F0502020204030204"/>
              </a:rPr>
              <a:t>R$ 587 milhões </a:t>
            </a:r>
          </a:p>
        </p:txBody>
      </p:sp>
      <p:sp>
        <p:nvSpPr>
          <p:cNvPr id="29" name="CaixaDeTexto 28">
            <a:hlinkClick r:id="" action="ppaction://noaction"/>
          </p:cNvPr>
          <p:cNvSpPr txBox="1"/>
          <p:nvPr/>
        </p:nvSpPr>
        <p:spPr>
          <a:xfrm>
            <a:off x="8308348" y="1916832"/>
            <a:ext cx="2359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b="1" dirty="0">
                <a:solidFill>
                  <a:srgbClr val="F9B233"/>
                </a:solidFill>
                <a:latin typeface="Calibri" panose="020F0502020204030204"/>
              </a:rPr>
              <a:t>20 Municípios</a:t>
            </a:r>
          </a:p>
          <a:p>
            <a:pPr defTabSz="914400"/>
            <a:r>
              <a:rPr lang="pt-BR" b="1" dirty="0">
                <a:solidFill>
                  <a:srgbClr val="F9B233"/>
                </a:solidFill>
                <a:latin typeface="Calibri" panose="020F0502020204030204"/>
              </a:rPr>
              <a:t>129 Fiscalizações</a:t>
            </a:r>
          </a:p>
          <a:p>
            <a:pPr defTabSz="914400"/>
            <a:r>
              <a:rPr lang="pt-BR" b="1" dirty="0">
                <a:solidFill>
                  <a:srgbClr val="F9B233"/>
                </a:solidFill>
                <a:latin typeface="Calibri" panose="020F0502020204030204"/>
              </a:rPr>
              <a:t>R$ 591 milhões </a:t>
            </a:r>
          </a:p>
        </p:txBody>
      </p:sp>
      <p:sp>
        <p:nvSpPr>
          <p:cNvPr id="30" name="CaixaDeTexto 29">
            <a:hlinkClick r:id="" action="ppaction://noaction"/>
          </p:cNvPr>
          <p:cNvSpPr txBox="1"/>
          <p:nvPr/>
        </p:nvSpPr>
        <p:spPr>
          <a:xfrm>
            <a:off x="8277972" y="4155797"/>
            <a:ext cx="2175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b="1" dirty="0">
                <a:solidFill>
                  <a:srgbClr val="E94E1B"/>
                </a:solidFill>
                <a:latin typeface="Calibri" panose="020F0502020204030204"/>
              </a:rPr>
              <a:t>16 Municípios</a:t>
            </a:r>
          </a:p>
          <a:p>
            <a:pPr defTabSz="914400"/>
            <a:r>
              <a:rPr lang="pt-BR" b="1" dirty="0">
                <a:solidFill>
                  <a:srgbClr val="E94E1B"/>
                </a:solidFill>
                <a:latin typeface="Calibri" panose="020F0502020204030204"/>
              </a:rPr>
              <a:t>98 Fiscalizações</a:t>
            </a:r>
          </a:p>
          <a:p>
            <a:pPr defTabSz="914400"/>
            <a:r>
              <a:rPr lang="pt-BR" b="1" dirty="0">
                <a:solidFill>
                  <a:srgbClr val="E94E1B"/>
                </a:solidFill>
                <a:latin typeface="Calibri" panose="020F0502020204030204"/>
              </a:rPr>
              <a:t>R$ 4 bilhões </a:t>
            </a:r>
          </a:p>
        </p:txBody>
      </p:sp>
      <p:sp>
        <p:nvSpPr>
          <p:cNvPr id="31" name="CaixaDeTexto 30">
            <a:hlinkClick r:id="" action="ppaction://noaction"/>
          </p:cNvPr>
          <p:cNvSpPr txBox="1"/>
          <p:nvPr/>
        </p:nvSpPr>
        <p:spPr>
          <a:xfrm>
            <a:off x="4544798" y="4171899"/>
            <a:ext cx="2226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b="1" dirty="0">
                <a:solidFill>
                  <a:srgbClr val="0967A4"/>
                </a:solidFill>
                <a:latin typeface="Calibri" panose="020F0502020204030204"/>
              </a:rPr>
              <a:t>3 Municípios</a:t>
            </a:r>
          </a:p>
          <a:p>
            <a:pPr defTabSz="914400"/>
            <a:r>
              <a:rPr lang="pt-BR" b="1" dirty="0">
                <a:solidFill>
                  <a:srgbClr val="0967A4"/>
                </a:solidFill>
                <a:latin typeface="Calibri" panose="020F0502020204030204"/>
              </a:rPr>
              <a:t>16 Fiscalizações</a:t>
            </a:r>
          </a:p>
          <a:p>
            <a:pPr defTabSz="914400"/>
            <a:r>
              <a:rPr lang="pt-BR" b="1" dirty="0">
                <a:solidFill>
                  <a:srgbClr val="0967A4"/>
                </a:solidFill>
                <a:latin typeface="Calibri" panose="020F0502020204030204"/>
              </a:rPr>
              <a:t>R$ 347 milhões </a:t>
            </a:r>
          </a:p>
          <a:p>
            <a:pPr defTabSz="914400"/>
            <a:endParaRPr lang="pt-BR" b="1" dirty="0">
              <a:solidFill>
                <a:srgbClr val="0967A4"/>
              </a:solidFill>
              <a:latin typeface="Calibri" panose="020F0502020204030204"/>
            </a:endParaRPr>
          </a:p>
        </p:txBody>
      </p:sp>
      <p:sp>
        <p:nvSpPr>
          <p:cNvPr id="32" name="CaixaDeTexto 31">
            <a:hlinkClick r:id="" action="ppaction://noaction"/>
          </p:cNvPr>
          <p:cNvSpPr txBox="1"/>
          <p:nvPr/>
        </p:nvSpPr>
        <p:spPr>
          <a:xfrm>
            <a:off x="7345320" y="522463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b="1" dirty="0">
                <a:solidFill>
                  <a:srgbClr val="432A19"/>
                </a:solidFill>
                <a:latin typeface="Calibri" panose="020F0502020204030204"/>
              </a:rPr>
              <a:t>7 Municípios</a:t>
            </a:r>
          </a:p>
          <a:p>
            <a:pPr defTabSz="914400"/>
            <a:r>
              <a:rPr lang="pt-BR" b="1" dirty="0">
                <a:solidFill>
                  <a:srgbClr val="432A19"/>
                </a:solidFill>
                <a:latin typeface="Calibri" panose="020F0502020204030204"/>
              </a:rPr>
              <a:t>45 Fiscalizações</a:t>
            </a:r>
          </a:p>
          <a:p>
            <a:pPr defTabSz="914400"/>
            <a:r>
              <a:rPr lang="pt-BR" b="1" dirty="0">
                <a:solidFill>
                  <a:srgbClr val="432A19"/>
                </a:solidFill>
                <a:latin typeface="Calibri" panose="020F0502020204030204"/>
              </a:rPr>
              <a:t>R$ 382 milhões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228CE5B-5384-4A41-8E28-0F48D634EBE0}"/>
              </a:ext>
            </a:extLst>
          </p:cNvPr>
          <p:cNvSpPr txBox="1"/>
          <p:nvPr/>
        </p:nvSpPr>
        <p:spPr>
          <a:xfrm>
            <a:off x="454438" y="1505676"/>
            <a:ext cx="38775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E1462E"/>
                </a:solidFill>
              </a:rPr>
              <a:t>5.570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municípios</a:t>
            </a:r>
            <a:endParaRPr lang="pt-BR" sz="2400" b="1" dirty="0">
              <a:solidFill>
                <a:srgbClr val="E1462E"/>
              </a:solidFill>
            </a:endParaRPr>
          </a:p>
          <a:p>
            <a:r>
              <a:rPr lang="pt-BR" sz="4000" b="1" dirty="0">
                <a:solidFill>
                  <a:srgbClr val="E1462E"/>
                </a:solidFill>
              </a:rPr>
              <a:t>55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fiscalizados</a:t>
            </a:r>
          </a:p>
          <a:p>
            <a:r>
              <a:rPr lang="pt-BR" sz="4000" b="1" dirty="0">
                <a:solidFill>
                  <a:srgbClr val="E1462E"/>
                </a:solidFill>
              </a:rPr>
              <a:t>R$ 5,9 </a:t>
            </a:r>
            <a:r>
              <a:rPr lang="pt-BR" sz="3200" b="1" dirty="0">
                <a:solidFill>
                  <a:srgbClr val="E1462E"/>
                </a:solidFill>
              </a:rPr>
              <a:t>bilhões</a:t>
            </a:r>
            <a:endParaRPr lang="pt-BR" sz="2400" b="1" dirty="0">
              <a:solidFill>
                <a:srgbClr val="E1462E"/>
              </a:solidFill>
            </a:endParaRPr>
          </a:p>
          <a:p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em recursos</a:t>
            </a:r>
          </a:p>
          <a:p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públicos federais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71CD4AB-01DE-4E7C-8DFC-5880AD83DED1}"/>
              </a:ext>
            </a:extLst>
          </p:cNvPr>
          <p:cNvSpPr/>
          <p:nvPr/>
        </p:nvSpPr>
        <p:spPr>
          <a:xfrm>
            <a:off x="454438" y="682041"/>
            <a:ext cx="10574806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914400"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41E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5º CICLO DE FISCALIZAÇÃO </a:t>
            </a:r>
          </a:p>
        </p:txBody>
      </p:sp>
    </p:spTree>
    <p:extLst>
      <p:ext uri="{BB962C8B-B14F-4D97-AF65-F5344CB8AC3E}">
        <p14:creationId xmlns:p14="http://schemas.microsoft.com/office/powerpoint/2010/main" val="15555896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24000" y="836712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3A987C9-F452-47B7-877C-BD097EF0267C}"/>
              </a:ext>
            </a:extLst>
          </p:cNvPr>
          <p:cNvSpPr txBox="1">
            <a:spLocks/>
          </p:cNvSpPr>
          <p:nvPr/>
        </p:nvSpPr>
        <p:spPr>
          <a:xfrm>
            <a:off x="454437" y="1397488"/>
            <a:ext cx="7865473" cy="93833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E1462E"/>
                </a:solidFill>
                <a:latin typeface="+mn-lt"/>
              </a:rPr>
              <a:t>PRINCIPAIS PROGRAMAS AUDITADOS - 2018</a:t>
            </a:r>
            <a:endParaRPr lang="pt-BR" sz="3200" b="1" dirty="0">
              <a:solidFill>
                <a:srgbClr val="E1462E"/>
              </a:solidFill>
              <a:highlight>
                <a:srgbClr val="FFFF00"/>
              </a:highlight>
              <a:latin typeface="+mn-lt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3B76A40-1910-43A7-BEB7-E8473C554556}"/>
              </a:ext>
            </a:extLst>
          </p:cNvPr>
          <p:cNvCxnSpPr>
            <a:cxnSpLocks/>
          </p:cNvCxnSpPr>
          <p:nvPr/>
        </p:nvCxnSpPr>
        <p:spPr>
          <a:xfrm>
            <a:off x="575494" y="2008058"/>
            <a:ext cx="9729091" cy="0"/>
          </a:xfrm>
          <a:prstGeom prst="line">
            <a:avLst/>
          </a:prstGeom>
          <a:ln>
            <a:solidFill>
              <a:srgbClr val="E14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69FD1F0-228A-476F-BC64-A43272FEF0C3}"/>
              </a:ext>
            </a:extLst>
          </p:cNvPr>
          <p:cNvGrpSpPr/>
          <p:nvPr/>
        </p:nvGrpSpPr>
        <p:grpSpPr>
          <a:xfrm>
            <a:off x="-1051351" y="2012496"/>
            <a:ext cx="1626845" cy="1598400"/>
            <a:chOff x="9367230" y="2000773"/>
            <a:chExt cx="1626845" cy="1598400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C8B3C94-7E8F-4B43-AD59-B6083A7651C7}"/>
                </a:ext>
              </a:extLst>
            </p:cNvPr>
            <p:cNvSpPr/>
            <p:nvPr/>
          </p:nvSpPr>
          <p:spPr>
            <a:xfrm>
              <a:off x="9445109" y="2000773"/>
              <a:ext cx="1461120" cy="1556306"/>
            </a:xfrm>
            <a:prstGeom prst="rect">
              <a:avLst/>
            </a:prstGeom>
            <a:solidFill>
              <a:srgbClr val="E14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1168A82-962B-4E3A-8047-E9E11B63D879}"/>
                </a:ext>
              </a:extLst>
            </p:cNvPr>
            <p:cNvSpPr txBox="1"/>
            <p:nvPr/>
          </p:nvSpPr>
          <p:spPr>
            <a:xfrm>
              <a:off x="9367230" y="2048491"/>
              <a:ext cx="16268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PROGRAMAS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AVALIADOS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DF4C842-DC30-47FD-A96B-88339FD65547}"/>
                </a:ext>
              </a:extLst>
            </p:cNvPr>
            <p:cNvSpPr txBox="1"/>
            <p:nvPr/>
          </p:nvSpPr>
          <p:spPr>
            <a:xfrm>
              <a:off x="9451209" y="2829732"/>
              <a:ext cx="14779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>
                  <a:solidFill>
                    <a:schemeClr val="bg1"/>
                  </a:solidFill>
                </a:rPr>
                <a:t>11</a:t>
              </a:r>
              <a:endParaRPr lang="pt-BR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ABF6253-AEEB-42DB-B424-9D1DCA191BE3}"/>
              </a:ext>
            </a:extLst>
          </p:cNvPr>
          <p:cNvSpPr txBox="1"/>
          <p:nvPr/>
        </p:nvSpPr>
        <p:spPr>
          <a:xfrm>
            <a:off x="527858" y="2071503"/>
            <a:ext cx="8232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MAIS MÉDICOS 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DRENAGEM URBANA E MANEJO DAS ÁGUAS PLUVIAIS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SUBVENÇÃO SEGURO RURAL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CENTRO NACIONAL DE MONITORAMENTO E ALERTA DE DESASTRES NATURAIS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PRONATEC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MANUTENÇÃO DE RODOVIAS - PROCREMA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SEGURANÇA E SINALIZAÇÃO DE RODOVIAS - BR LEGAL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CONSTRUÇÃO DE FERROVIAS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TRANSPOSIÇÃO DO RIO SÃO FRANCISCO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PROINFÂNCIA - CONSTRUÇÃO DE CRECHES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CENTROS DE INICIAÇÃO AO ESPORTE </a:t>
            </a:r>
          </a:p>
          <a:p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330506E-370C-4DF0-BABB-514CD2EC1529}"/>
              </a:ext>
            </a:extLst>
          </p:cNvPr>
          <p:cNvSpPr/>
          <p:nvPr/>
        </p:nvSpPr>
        <p:spPr>
          <a:xfrm>
            <a:off x="454438" y="682041"/>
            <a:ext cx="10574806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914400">
              <a:defRPr/>
            </a:pPr>
            <a:r>
              <a:rPr lang="pt-BR" sz="2400" b="1" dirty="0">
                <a:solidFill>
                  <a:srgbClr val="241E40"/>
                </a:solidFill>
              </a:rPr>
              <a:t>AVALIAÇÃO DA EXECUÇÃO DE PROGRAMAS DE GOVERNO</a:t>
            </a:r>
            <a:endParaRPr lang="pt-BR" sz="2400" dirty="0">
              <a:solidFill>
                <a:srgbClr val="241E40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DD04446-E5FB-47E0-A9A6-188AD67C0781}"/>
              </a:ext>
            </a:extLst>
          </p:cNvPr>
          <p:cNvSpPr/>
          <p:nvPr/>
        </p:nvSpPr>
        <p:spPr>
          <a:xfrm>
            <a:off x="-128954" y="1916832"/>
            <a:ext cx="692562" cy="1764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682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80924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24000" y="836712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3A987C9-F452-47B7-877C-BD097EF0267C}"/>
              </a:ext>
            </a:extLst>
          </p:cNvPr>
          <p:cNvSpPr txBox="1">
            <a:spLocks/>
          </p:cNvSpPr>
          <p:nvPr/>
        </p:nvSpPr>
        <p:spPr>
          <a:xfrm>
            <a:off x="454438" y="1388689"/>
            <a:ext cx="7589442" cy="93833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E1462E"/>
                </a:solidFill>
                <a:latin typeface="+mn-lt"/>
              </a:rPr>
              <a:t>PRINCIPAIS POLÍTICAS PÚBLICAS</a:t>
            </a:r>
            <a:endParaRPr lang="pt-BR" sz="3200" b="1" dirty="0">
              <a:solidFill>
                <a:srgbClr val="E1462E"/>
              </a:solidFill>
              <a:highlight>
                <a:srgbClr val="FFFF00"/>
              </a:highlight>
              <a:latin typeface="+mn-lt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3B76A40-1910-43A7-BEB7-E8473C554556}"/>
              </a:ext>
            </a:extLst>
          </p:cNvPr>
          <p:cNvCxnSpPr>
            <a:cxnSpLocks/>
          </p:cNvCxnSpPr>
          <p:nvPr/>
        </p:nvCxnSpPr>
        <p:spPr>
          <a:xfrm>
            <a:off x="562104" y="1991931"/>
            <a:ext cx="8864118" cy="266"/>
          </a:xfrm>
          <a:prstGeom prst="line">
            <a:avLst/>
          </a:prstGeom>
          <a:ln>
            <a:solidFill>
              <a:srgbClr val="E146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9CDDDE1-9769-4E23-AEBC-6927FD222247}"/>
              </a:ext>
            </a:extLst>
          </p:cNvPr>
          <p:cNvGrpSpPr/>
          <p:nvPr/>
        </p:nvGrpSpPr>
        <p:grpSpPr>
          <a:xfrm>
            <a:off x="-1064741" y="1989085"/>
            <a:ext cx="1626845" cy="1556306"/>
            <a:chOff x="7873806" y="1989085"/>
            <a:chExt cx="1626845" cy="1556306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C8B3C94-7E8F-4B43-AD59-B6083A7651C7}"/>
                </a:ext>
              </a:extLst>
            </p:cNvPr>
            <p:cNvSpPr/>
            <p:nvPr/>
          </p:nvSpPr>
          <p:spPr>
            <a:xfrm>
              <a:off x="7965102" y="1989085"/>
              <a:ext cx="1461120" cy="1556306"/>
            </a:xfrm>
            <a:prstGeom prst="rect">
              <a:avLst/>
            </a:prstGeom>
            <a:solidFill>
              <a:srgbClr val="E14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E1462E"/>
                </a:solidFill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1168A82-962B-4E3A-8047-E9E11B63D879}"/>
                </a:ext>
              </a:extLst>
            </p:cNvPr>
            <p:cNvSpPr txBox="1"/>
            <p:nvPr/>
          </p:nvSpPr>
          <p:spPr>
            <a:xfrm>
              <a:off x="7873806" y="2036049"/>
              <a:ext cx="16268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TEMAS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PRIORIZADOS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DF4C842-DC30-47FD-A96B-88339FD65547}"/>
                </a:ext>
              </a:extLst>
            </p:cNvPr>
            <p:cNvSpPr txBox="1"/>
            <p:nvPr/>
          </p:nvSpPr>
          <p:spPr>
            <a:xfrm>
              <a:off x="7948233" y="2654841"/>
              <a:ext cx="14779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b="1" dirty="0">
                  <a:solidFill>
                    <a:schemeClr val="bg1"/>
                  </a:solidFill>
                </a:rPr>
                <a:t>13</a:t>
              </a:r>
              <a:endParaRPr lang="pt-BR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ABF6253-AEEB-42DB-B424-9D1DCA191BE3}"/>
              </a:ext>
            </a:extLst>
          </p:cNvPr>
          <p:cNvSpPr txBox="1"/>
          <p:nvPr/>
        </p:nvSpPr>
        <p:spPr>
          <a:xfrm>
            <a:off x="521950" y="2049145"/>
            <a:ext cx="64545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GOVERNANÇA DO BENEFÍCIOS FINANCEIROS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DESENVOLVIMENTO INFANTIL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EFICIÊNCIA ALOCATIVA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GOVERNANÇA DAS EMPRESAS ESTATAIS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MULTIPLICIDADE DE CADASTROS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QUALIDADE DO GASTO PÚBLICO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REGULAÇÃO ECONÔMICA E DE SERVIÇOS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COMPETITIVIDADE DA CADEIA AGRÍCOLA 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ECONOMIA DA SAÚDE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GESTÃO HÍDRICA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GOVERNANÇA UNIVERSITÁRIA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CIDADANIA NO SISTEMA PRISIONAL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SEGURANÇA ENERGÉTICA </a:t>
            </a:r>
          </a:p>
          <a:p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041B267-7232-40C9-9D2D-483BD20AECEE}"/>
              </a:ext>
            </a:extLst>
          </p:cNvPr>
          <p:cNvSpPr/>
          <p:nvPr/>
        </p:nvSpPr>
        <p:spPr>
          <a:xfrm>
            <a:off x="454438" y="682041"/>
            <a:ext cx="10574806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914400">
              <a:defRPr/>
            </a:pPr>
            <a:r>
              <a:rPr lang="pt-BR" sz="2400" b="1" dirty="0">
                <a:solidFill>
                  <a:srgbClr val="241E40"/>
                </a:solidFill>
              </a:rPr>
              <a:t>PLANO TÁTICO 2018/2019 – TEMAS PRIORITÁRIOS</a:t>
            </a:r>
            <a:endParaRPr lang="pt-BR" sz="2400" dirty="0">
              <a:solidFill>
                <a:srgbClr val="241E40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4F79D40-ED4A-4FFE-9235-EAC1E7466AE2}"/>
              </a:ext>
            </a:extLst>
          </p:cNvPr>
          <p:cNvSpPr/>
          <p:nvPr/>
        </p:nvSpPr>
        <p:spPr>
          <a:xfrm>
            <a:off x="-257908" y="1916832"/>
            <a:ext cx="820012" cy="1822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989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73502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4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294721" y="4663651"/>
            <a:ext cx="9492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solidFill>
                  <a:schemeClr val="bg1">
                    <a:lumMod val="50000"/>
                  </a:schemeClr>
                </a:solidFill>
              </a:rPr>
              <a:t>Diminuição de desperdícios, aumento da eficiência e retorno de recursos com aplicação indevida</a:t>
            </a:r>
          </a:p>
          <a:p>
            <a:pPr algn="ctr"/>
            <a:r>
              <a:rPr lang="pt-BR" altLang="pt-BR" b="1" dirty="0">
                <a:solidFill>
                  <a:schemeClr val="bg1">
                    <a:lumMod val="50000"/>
                  </a:schemeClr>
                </a:solidFill>
              </a:rPr>
              <a:t>(Exemplo: suspensão de pagamentos indevidos e redução/cancelamento de licitações)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94" y="2073178"/>
            <a:ext cx="2441195" cy="2441195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810222" y="2939833"/>
            <a:ext cx="4360533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pt-BR" sz="4800" b="1" dirty="0">
                <a:solidFill>
                  <a:srgbClr val="241E40"/>
                </a:solidFill>
              </a:rPr>
              <a:t>R$</a:t>
            </a:r>
            <a:r>
              <a:rPr lang="pt-BR" sz="4400" b="1" dirty="0">
                <a:solidFill>
                  <a:srgbClr val="241E40"/>
                </a:solidFill>
              </a:rPr>
              <a:t> </a:t>
            </a:r>
            <a:r>
              <a:rPr lang="pt-BR" sz="4800" b="1" dirty="0">
                <a:solidFill>
                  <a:srgbClr val="241E40"/>
                </a:solidFill>
              </a:rPr>
              <a:t>29,8</a:t>
            </a:r>
            <a:r>
              <a:rPr lang="pt-BR" sz="4400" b="1" dirty="0">
                <a:solidFill>
                  <a:srgbClr val="241E40"/>
                </a:solidFill>
              </a:rPr>
              <a:t> bilhões</a:t>
            </a:r>
            <a:endParaRPr lang="pt-BR" sz="2000" b="1" dirty="0">
              <a:solidFill>
                <a:srgbClr val="241E4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353601" y="3742373"/>
            <a:ext cx="3267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>
                <a:solidFill>
                  <a:srgbClr val="241E40"/>
                </a:solidFill>
              </a:rPr>
              <a:t>De 2012 até 2018</a:t>
            </a:r>
            <a:endParaRPr lang="pt-BR" sz="900" i="1" dirty="0">
              <a:solidFill>
                <a:srgbClr val="241E40"/>
              </a:solidFill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5478C6AD-493B-4E27-AD42-2F20005AE1C1}"/>
              </a:ext>
            </a:extLst>
          </p:cNvPr>
          <p:cNvSpPr txBox="1">
            <a:spLocks/>
          </p:cNvSpPr>
          <p:nvPr/>
        </p:nvSpPr>
        <p:spPr>
          <a:xfrm>
            <a:off x="514350" y="985567"/>
            <a:ext cx="11052810" cy="93833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241E40"/>
                </a:solidFill>
                <a:latin typeface="+mn-lt"/>
              </a:rPr>
              <a:t>BENEFÍCIOS FINANCEIROS:</a:t>
            </a:r>
          </a:p>
          <a:p>
            <a:pPr algn="ctr"/>
            <a:r>
              <a:rPr lang="pt-BR" sz="3200" b="1" dirty="0">
                <a:solidFill>
                  <a:srgbClr val="241E40"/>
                </a:solidFill>
                <a:latin typeface="+mn-lt"/>
              </a:rPr>
              <a:t>Economia </a:t>
            </a:r>
            <a:r>
              <a:rPr lang="pt-BR" sz="3200" b="1" dirty="0">
                <a:solidFill>
                  <a:srgbClr val="E1462E"/>
                </a:solidFill>
                <a:latin typeface="+mn-lt"/>
              </a:rPr>
              <a:t>efetiva</a:t>
            </a:r>
            <a:r>
              <a:rPr lang="pt-BR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pt-BR" sz="3200" b="1" dirty="0">
                <a:solidFill>
                  <a:srgbClr val="241E40"/>
                </a:solidFill>
                <a:latin typeface="+mn-lt"/>
              </a:rPr>
              <a:t>aos cofres públicos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34F05CA5-A5CD-46EF-8DE0-84E7D8983702}"/>
              </a:ext>
            </a:extLst>
          </p:cNvPr>
          <p:cNvCxnSpPr>
            <a:cxnSpLocks/>
          </p:cNvCxnSpPr>
          <p:nvPr/>
        </p:nvCxnSpPr>
        <p:spPr>
          <a:xfrm>
            <a:off x="1294721" y="2023419"/>
            <a:ext cx="9492069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20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C45D980-B6FC-487C-A09A-2D6786AF9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4" b="95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E89CB38-E2BE-4D33-9626-6228E923891B}"/>
              </a:ext>
            </a:extLst>
          </p:cNvPr>
          <p:cNvSpPr txBox="1"/>
          <p:nvPr/>
        </p:nvSpPr>
        <p:spPr>
          <a:xfrm>
            <a:off x="606016" y="862830"/>
            <a:ext cx="44965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+mj-lt"/>
              </a:rPr>
              <a:t>Órgão de </a:t>
            </a:r>
            <a:r>
              <a:rPr lang="pt-BR" sz="2000" b="1" dirty="0">
                <a:solidFill>
                  <a:schemeClr val="bg1"/>
                </a:solidFill>
              </a:rPr>
              <a:t>CONTROLE INTERNO </a:t>
            </a:r>
            <a:r>
              <a:rPr lang="pt-BR" sz="2000" dirty="0">
                <a:solidFill>
                  <a:schemeClr val="bg1"/>
                </a:solidFill>
                <a:latin typeface="+mj-lt"/>
              </a:rPr>
              <a:t>do Governo Federal responsável pela </a:t>
            </a:r>
            <a:r>
              <a:rPr lang="pt-BR" sz="2000" b="1" dirty="0">
                <a:solidFill>
                  <a:schemeClr val="bg1"/>
                </a:solidFill>
              </a:rPr>
              <a:t>DEFESA DO PATRIMÔNIO PÚBLICO </a:t>
            </a:r>
            <a:r>
              <a:rPr lang="pt-BR" sz="2000" dirty="0">
                <a:solidFill>
                  <a:schemeClr val="bg1"/>
                </a:solidFill>
                <a:latin typeface="+mj-lt"/>
              </a:rPr>
              <a:t>e pelo </a:t>
            </a:r>
            <a:r>
              <a:rPr lang="pt-BR" sz="2000" b="1" dirty="0">
                <a:solidFill>
                  <a:schemeClr val="bg1"/>
                </a:solidFill>
              </a:rPr>
              <a:t>INCREMENTO DA TRANSPARÊNCIA </a:t>
            </a:r>
            <a:r>
              <a:rPr lang="pt-BR" sz="2000" dirty="0">
                <a:solidFill>
                  <a:schemeClr val="bg1"/>
                </a:solidFill>
                <a:latin typeface="+mj-lt"/>
              </a:rPr>
              <a:t>na gestão, por meio de ações de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AUDITORIA E FISCALIZAÇÃO</a:t>
            </a:r>
            <a:r>
              <a:rPr lang="pt-BR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t-BR" sz="2000" b="1" dirty="0">
                <a:solidFill>
                  <a:schemeClr val="bg1"/>
                </a:solidFill>
              </a:rPr>
              <a:t>CORREIÇÃO</a:t>
            </a:r>
            <a:r>
              <a:rPr lang="pt-BR" sz="2000" dirty="0">
                <a:solidFill>
                  <a:schemeClr val="bg1"/>
                </a:solidFill>
                <a:latin typeface="+mj-lt"/>
              </a:rPr>
              <a:t>,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PREVENÇÃO E COMBATE À CORRUPÇÃO</a:t>
            </a:r>
            <a:endParaRPr lang="pt-BR" sz="2000" b="1" dirty="0">
              <a:solidFill>
                <a:schemeClr val="bg1"/>
              </a:solidFill>
              <a:latin typeface="+mj-lt"/>
            </a:endParaRPr>
          </a:p>
          <a:p>
            <a:r>
              <a:rPr lang="pt-BR" sz="2000" dirty="0">
                <a:solidFill>
                  <a:schemeClr val="bg1"/>
                </a:solidFill>
                <a:latin typeface="+mj-lt"/>
              </a:rPr>
              <a:t>e </a:t>
            </a:r>
            <a:r>
              <a:rPr lang="pt-BR" sz="2000" b="1" dirty="0">
                <a:solidFill>
                  <a:schemeClr val="bg1"/>
                </a:solidFill>
              </a:rPr>
              <a:t>OUVIDORIA</a:t>
            </a:r>
          </a:p>
        </p:txBody>
      </p:sp>
    </p:spTree>
    <p:extLst>
      <p:ext uri="{BB962C8B-B14F-4D97-AF65-F5344CB8AC3E}">
        <p14:creationId xmlns:p14="http://schemas.microsoft.com/office/powerpoint/2010/main" val="124293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5478C6AD-493B-4E27-AD42-2F20005AE1C1}"/>
              </a:ext>
            </a:extLst>
          </p:cNvPr>
          <p:cNvSpPr txBox="1">
            <a:spLocks/>
          </p:cNvSpPr>
          <p:nvPr/>
        </p:nvSpPr>
        <p:spPr>
          <a:xfrm>
            <a:off x="514350" y="975236"/>
            <a:ext cx="11052810" cy="93833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241E40"/>
                </a:solidFill>
                <a:latin typeface="+mn-lt"/>
              </a:rPr>
              <a:t>PRINCIPAIS BENEFÍCIOS FINANCEIROS:</a:t>
            </a:r>
          </a:p>
          <a:p>
            <a:pPr algn="ctr"/>
            <a:r>
              <a:rPr lang="pt-BR" sz="3200" b="1" dirty="0">
                <a:solidFill>
                  <a:srgbClr val="241E40"/>
                </a:solidFill>
                <a:latin typeface="+mn-lt"/>
              </a:rPr>
              <a:t>Economia </a:t>
            </a:r>
            <a:r>
              <a:rPr lang="pt-BR" sz="3200" b="1" dirty="0">
                <a:solidFill>
                  <a:srgbClr val="E1462E"/>
                </a:solidFill>
                <a:latin typeface="+mn-lt"/>
              </a:rPr>
              <a:t>efetiva</a:t>
            </a:r>
            <a:r>
              <a:rPr lang="pt-BR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pt-BR" sz="3200" b="1" dirty="0">
                <a:solidFill>
                  <a:srgbClr val="241E40"/>
                </a:solidFill>
                <a:latin typeface="+mn-lt"/>
              </a:rPr>
              <a:t>aos cofres públicos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686" y="2183844"/>
            <a:ext cx="1245735" cy="124573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650BD07A-C282-43FB-B347-11415759DD0C}"/>
              </a:ext>
            </a:extLst>
          </p:cNvPr>
          <p:cNvSpPr/>
          <p:nvPr/>
        </p:nvSpPr>
        <p:spPr>
          <a:xfrm>
            <a:off x="849620" y="4039806"/>
            <a:ext cx="10631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241E40"/>
                </a:solidFill>
              </a:rPr>
              <a:t>INSS - SUSPENSÃO DE PAGAMENTO CONTINUADO INDEVIDO: </a:t>
            </a:r>
            <a:r>
              <a:rPr lang="pt-BR" sz="2800" b="1" dirty="0">
                <a:solidFill>
                  <a:srgbClr val="E1462E"/>
                </a:solidFill>
                <a:ea typeface="+mj-ea"/>
                <a:cs typeface="+mj-cs"/>
              </a:rPr>
              <a:t>R$ 5,8 BILHÕES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897495" y="2475896"/>
            <a:ext cx="3457523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pt-BR" sz="4000" b="1" dirty="0">
                <a:solidFill>
                  <a:srgbClr val="241E40"/>
                </a:solidFill>
              </a:rPr>
              <a:t>R$</a:t>
            </a:r>
            <a:r>
              <a:rPr lang="pt-BR" sz="3600" b="1" dirty="0">
                <a:solidFill>
                  <a:srgbClr val="241E40"/>
                </a:solidFill>
              </a:rPr>
              <a:t> </a:t>
            </a:r>
            <a:r>
              <a:rPr lang="pt-BR" sz="4000" b="1" dirty="0">
                <a:solidFill>
                  <a:srgbClr val="241E40"/>
                </a:solidFill>
              </a:rPr>
              <a:t>7,3</a:t>
            </a:r>
            <a:r>
              <a:rPr lang="pt-BR" sz="3600" b="1" dirty="0">
                <a:solidFill>
                  <a:srgbClr val="241E40"/>
                </a:solidFill>
              </a:rPr>
              <a:t> bilhões</a:t>
            </a:r>
            <a:endParaRPr lang="pt-BR" sz="1600" b="1" dirty="0">
              <a:solidFill>
                <a:srgbClr val="241E4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809522" y="3080707"/>
            <a:ext cx="2062450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pt-BR" sz="1600" i="1" dirty="0">
                <a:solidFill>
                  <a:srgbClr val="241E40"/>
                </a:solidFill>
              </a:rPr>
              <a:t>2018</a:t>
            </a:r>
            <a:endParaRPr lang="pt-BR" sz="900" i="1" dirty="0">
              <a:solidFill>
                <a:srgbClr val="241E40"/>
              </a:solidFill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5426000-96D8-42A2-B8AB-AB6CA4F04B6A}"/>
              </a:ext>
            </a:extLst>
          </p:cNvPr>
          <p:cNvCxnSpPr>
            <a:cxnSpLocks/>
          </p:cNvCxnSpPr>
          <p:nvPr/>
        </p:nvCxnSpPr>
        <p:spPr>
          <a:xfrm>
            <a:off x="1294721" y="2023419"/>
            <a:ext cx="9492069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59D6C230-02ED-4481-ACEA-070B1C50886D}"/>
              </a:ext>
            </a:extLst>
          </p:cNvPr>
          <p:cNvSpPr txBox="1"/>
          <p:nvPr/>
        </p:nvSpPr>
        <p:spPr>
          <a:xfrm>
            <a:off x="1946904" y="5534936"/>
            <a:ext cx="84370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241E40"/>
                </a:solidFill>
              </a:rPr>
              <a:t>PLANEJAMENTO - REDUÇÃO DE CUSTOS ADMINISTRATIVOS: </a:t>
            </a:r>
            <a:r>
              <a:rPr lang="pt-BR" sz="2800" b="1" dirty="0">
                <a:solidFill>
                  <a:srgbClr val="E1462E"/>
                </a:solidFill>
              </a:rPr>
              <a:t>R$ 431 MILHÕES</a:t>
            </a:r>
            <a:endParaRPr lang="pt-BR" b="1" dirty="0">
              <a:solidFill>
                <a:srgbClr val="E1462E"/>
              </a:solidFill>
            </a:endParaRPr>
          </a:p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DD2213-8A94-4AFE-9D3B-99ED7BAF7A60}"/>
              </a:ext>
            </a:extLst>
          </p:cNvPr>
          <p:cNvSpPr txBox="1"/>
          <p:nvPr/>
        </p:nvSpPr>
        <p:spPr>
          <a:xfrm>
            <a:off x="1715910" y="4787371"/>
            <a:ext cx="8899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241E40"/>
                </a:solidFill>
              </a:rPr>
              <a:t>MCTIC - RECUPERAÇÃO DE VALORES PAGOS INDEVIDAMENTE: </a:t>
            </a:r>
            <a:r>
              <a:rPr lang="pt-BR" sz="2800" b="1" dirty="0">
                <a:solidFill>
                  <a:srgbClr val="E1462E"/>
                </a:solidFill>
              </a:rPr>
              <a:t>R$ 736,1 MILHÕES</a:t>
            </a:r>
            <a:endParaRPr lang="pt-BR" b="1" dirty="0">
              <a:solidFill>
                <a:srgbClr val="E146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90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406AEA3-5D2D-4CEC-91C9-8EC45C175D18}"/>
              </a:ext>
            </a:extLst>
          </p:cNvPr>
          <p:cNvSpPr txBox="1">
            <a:spLocks/>
          </p:cNvSpPr>
          <p:nvPr/>
        </p:nvSpPr>
        <p:spPr>
          <a:xfrm>
            <a:off x="492360" y="313763"/>
            <a:ext cx="11052810" cy="93833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241E40"/>
                </a:solidFill>
                <a:latin typeface="+mn-lt"/>
              </a:rPr>
              <a:t>BENEFÍCIOS FINANCEIROS</a:t>
            </a:r>
          </a:p>
          <a:p>
            <a:pPr algn="ctr"/>
            <a:r>
              <a:rPr lang="pt-BR" sz="2400" dirty="0">
                <a:solidFill>
                  <a:srgbClr val="241E40"/>
                </a:solidFill>
                <a:latin typeface="+mn-lt"/>
              </a:rPr>
              <a:t>ano a ano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59DC593-9A15-42FF-B488-0F043F09CB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4" t="8395" r="10418" b="12922"/>
          <a:stretch/>
        </p:blipFill>
        <p:spPr>
          <a:xfrm>
            <a:off x="2269067" y="1196624"/>
            <a:ext cx="7665155" cy="539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2033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445698F-156B-4F54-A89D-D7A15EF08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68" y="2713567"/>
            <a:ext cx="3838575" cy="331470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2A43AF36-A685-4E5D-94FC-93CB1FA9E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981" y="4239955"/>
            <a:ext cx="245676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previsão de aposentarias para os próximos cinco anos é de 266 servidores, ou seja, mais de 13% do efetivo atual.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E6E1BE8-D20A-4015-B42C-43C7146708A8}"/>
              </a:ext>
            </a:extLst>
          </p:cNvPr>
          <p:cNvSpPr txBox="1">
            <a:spLocks/>
          </p:cNvSpPr>
          <p:nvPr/>
        </p:nvSpPr>
        <p:spPr>
          <a:xfrm>
            <a:off x="492360" y="313763"/>
            <a:ext cx="11052810" cy="93833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241E40"/>
                </a:solidFill>
                <a:latin typeface="+mn-lt"/>
              </a:rPr>
              <a:t>FORÇA DE TRABALHO</a:t>
            </a:r>
          </a:p>
          <a:p>
            <a:pPr algn="ctr"/>
            <a:r>
              <a:rPr lang="pt-BR" sz="2400" dirty="0">
                <a:solidFill>
                  <a:srgbClr val="241E40"/>
                </a:solidFill>
                <a:latin typeface="+mn-lt"/>
              </a:rPr>
              <a:t>quantidade de servidores ano a ano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E44EE40-E500-4CF8-99EA-B6B695E47D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9218" r="56924" b="11440"/>
          <a:stretch/>
        </p:blipFill>
        <p:spPr>
          <a:xfrm>
            <a:off x="617028" y="1252097"/>
            <a:ext cx="2730216" cy="477617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4CB64BD-5A62-4E3F-888C-EF5EBF843E80}"/>
              </a:ext>
            </a:extLst>
          </p:cNvPr>
          <p:cNvSpPr txBox="1"/>
          <p:nvPr/>
        </p:nvSpPr>
        <p:spPr>
          <a:xfrm>
            <a:off x="7122516" y="3031043"/>
            <a:ext cx="40832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lotação autorizada para a CGU é de</a:t>
            </a:r>
          </a:p>
          <a:p>
            <a:pPr algn="r"/>
            <a:r>
              <a:rPr lang="pt-BR" alt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5.000 servidores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23A7A50-243B-476B-A75E-AF0AEE29E4CD}"/>
              </a:ext>
            </a:extLst>
          </p:cNvPr>
          <p:cNvCxnSpPr/>
          <p:nvPr/>
        </p:nvCxnSpPr>
        <p:spPr>
          <a:xfrm>
            <a:off x="7204554" y="4013048"/>
            <a:ext cx="3919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22492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3755B36-68EE-40C5-BAFC-AA282A94EA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8"/>
            <a:ext cx="12192000" cy="681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68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70971" y="3665638"/>
            <a:ext cx="281801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servidores federais expulsos desde 2003 no Poder Executivo Federal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27925" y="2667381"/>
            <a:ext cx="170410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4800" b="1" dirty="0">
                <a:solidFill>
                  <a:srgbClr val="241E40"/>
                </a:solidFill>
              </a:rPr>
              <a:t>7.358</a:t>
            </a:r>
            <a:endParaRPr lang="pt-BR" sz="4800" dirty="0">
              <a:solidFill>
                <a:srgbClr val="241E4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45941" y="3665638"/>
            <a:ext cx="281801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servidores federais expulsos, em 2018, no Poder Executivo Federal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02895" y="2667381"/>
            <a:ext cx="170410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4800" b="1" dirty="0">
                <a:solidFill>
                  <a:srgbClr val="241E40"/>
                </a:solidFill>
              </a:rPr>
              <a:t>643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891347" y="3650490"/>
            <a:ext cx="2489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decorrentes de atos de corrupção, em 2018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84124" y="2652233"/>
            <a:ext cx="170410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4800" b="1" dirty="0">
                <a:solidFill>
                  <a:srgbClr val="241E40"/>
                </a:solidFill>
              </a:rPr>
              <a:t>65%</a:t>
            </a:r>
            <a:endParaRPr lang="pt-BR" sz="4800" dirty="0">
              <a:solidFill>
                <a:srgbClr val="241E40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984344" y="1546639"/>
            <a:ext cx="8277401" cy="93833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241E40"/>
                </a:solidFill>
                <a:latin typeface="+mn-lt"/>
              </a:rPr>
              <a:t>RESPONSABILIZAÇÃO DE SERVIDORES PÚBLICOS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1446314" y="2336941"/>
            <a:ext cx="935346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324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31597" y="3754781"/>
            <a:ext cx="2923952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Processos Administrativos de Responsabilização (PAR) no Poder Executivo Federal </a:t>
            </a: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60004" y="2658559"/>
            <a:ext cx="170410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4400" b="1" dirty="0">
                <a:solidFill>
                  <a:srgbClr val="241E40"/>
                </a:solidFill>
              </a:rPr>
              <a:t>153 </a:t>
            </a:r>
            <a:endParaRPr lang="pt-BR" sz="4400" dirty="0">
              <a:solidFill>
                <a:srgbClr val="241E4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34403" y="3756072"/>
            <a:ext cx="3223908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Em 2018, a CGU declarou inidôneas as empresas </a:t>
            </a:r>
            <a:r>
              <a:rPr lang="pt-BR" sz="2400" b="1" dirty="0" err="1">
                <a:solidFill>
                  <a:schemeClr val="accent1">
                    <a:lumMod val="75000"/>
                  </a:schemeClr>
                </a:solidFill>
              </a:rPr>
              <a:t>Sanko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accent1">
                    <a:lumMod val="75000"/>
                  </a:schemeClr>
                </a:solidFill>
              </a:rPr>
              <a:t>Sider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 e MPE Montagens </a:t>
            </a:r>
          </a:p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(Ao todo, 9 empresas da Operação Lava Jato)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910233" y="2659850"/>
            <a:ext cx="4472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241E40"/>
                </a:solidFill>
              </a:rPr>
              <a:t>2 </a:t>
            </a:r>
            <a:r>
              <a:rPr lang="pt-BR" sz="2800" b="1" dirty="0">
                <a:solidFill>
                  <a:srgbClr val="241E40"/>
                </a:solidFill>
              </a:rPr>
              <a:t>INIDONEIDADES</a:t>
            </a:r>
            <a:endParaRPr lang="pt-BR" sz="3600" dirty="0">
              <a:solidFill>
                <a:srgbClr val="241E4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97858" y="3754781"/>
            <a:ext cx="2909021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Entes privados</a:t>
            </a:r>
          </a:p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punidos por irregularidades no Poder Executivo Federal em 2018</a:t>
            </a: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812153" y="2658558"/>
            <a:ext cx="311885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4400" b="1" dirty="0">
                <a:solidFill>
                  <a:srgbClr val="241E40"/>
                </a:solidFill>
              </a:rPr>
              <a:t>1.881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59FECA7-DF41-4F00-9679-A21EE433F355}"/>
              </a:ext>
            </a:extLst>
          </p:cNvPr>
          <p:cNvSpPr txBox="1">
            <a:spLocks/>
          </p:cNvSpPr>
          <p:nvPr/>
        </p:nvSpPr>
        <p:spPr>
          <a:xfrm>
            <a:off x="2107243" y="1546639"/>
            <a:ext cx="8277401" cy="93833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241E40"/>
                </a:solidFill>
                <a:latin typeface="+mn-lt"/>
              </a:rPr>
              <a:t>RESPONSABILIZAÇÃO DE EMPRESAS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D79E724A-E5D8-4F9A-8844-AFA7B7D400E9}"/>
              </a:ext>
            </a:extLst>
          </p:cNvPr>
          <p:cNvCxnSpPr/>
          <p:nvPr/>
        </p:nvCxnSpPr>
        <p:spPr>
          <a:xfrm>
            <a:off x="1559202" y="2336941"/>
            <a:ext cx="935346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709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35044" y="3635532"/>
            <a:ext cx="3741531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Assinados, em 2018, com as empresas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Odebrecht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(R$ 2,72 bi);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SBM Offshore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 (R$ 1,22 bi);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</a:rPr>
              <a:t>Mullen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</a:rPr>
              <a:t>Lowe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 e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FCB Brasil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 (R$ 53,1 mi);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Andrade Gutierrez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(R$ 1,49mi)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01102" y="2682239"/>
            <a:ext cx="170410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4800" b="1" dirty="0">
                <a:solidFill>
                  <a:srgbClr val="002060"/>
                </a:solidFill>
              </a:rPr>
              <a:t>4 </a:t>
            </a:r>
            <a:endParaRPr lang="pt-BR" sz="4800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89463" y="2682239"/>
            <a:ext cx="4472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02060"/>
                </a:solidFill>
              </a:rPr>
              <a:t> 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08842" y="3635738"/>
            <a:ext cx="2995552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Em negociação</a:t>
            </a:r>
          </a:p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(Operação Lava Jato e demais investigações)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247189" y="2682239"/>
            <a:ext cx="3118859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4800" b="1" dirty="0">
                <a:solidFill>
                  <a:srgbClr val="002060"/>
                </a:solidFill>
              </a:rPr>
              <a:t>19 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8CD4B09-434A-4C51-80F1-455C9E96CD43}"/>
              </a:ext>
            </a:extLst>
          </p:cNvPr>
          <p:cNvSpPr/>
          <p:nvPr/>
        </p:nvSpPr>
        <p:spPr>
          <a:xfrm>
            <a:off x="4553690" y="4651401"/>
            <a:ext cx="2505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*Dos acordos em negociação, três estão próximos da assinatura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894C99A-29F8-42F9-8C63-F6AC0C86F516}"/>
              </a:ext>
            </a:extLst>
          </p:cNvPr>
          <p:cNvSpPr txBox="1">
            <a:spLocks/>
          </p:cNvSpPr>
          <p:nvPr/>
        </p:nvSpPr>
        <p:spPr>
          <a:xfrm>
            <a:off x="2107243" y="1546639"/>
            <a:ext cx="8277401" cy="93833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</a:rPr>
              <a:t>ACORDOS DE LENIÊNCIA – LEI ANTICORRUPÇÃO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2C0344E-A469-49FC-B1F4-BB9EC76E342C}"/>
              </a:ext>
            </a:extLst>
          </p:cNvPr>
          <p:cNvCxnSpPr/>
          <p:nvPr/>
        </p:nvCxnSpPr>
        <p:spPr>
          <a:xfrm>
            <a:off x="1559202" y="2336941"/>
            <a:ext cx="935346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B68F24DC-3A2B-4B8D-A109-AF14A7AEC2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714" y="2504391"/>
            <a:ext cx="5327492" cy="35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1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589441-E056-4CCB-ACE2-4DCDEF42332B}"/>
              </a:ext>
            </a:extLst>
          </p:cNvPr>
          <p:cNvSpPr txBox="1">
            <a:spLocks/>
          </p:cNvSpPr>
          <p:nvPr/>
        </p:nvSpPr>
        <p:spPr>
          <a:xfrm>
            <a:off x="1966458" y="1666050"/>
            <a:ext cx="7886700" cy="605275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700" b="1" dirty="0">
                <a:solidFill>
                  <a:srgbClr val="002060"/>
                </a:solidFill>
                <a:latin typeface="+mn-lt"/>
              </a:rPr>
              <a:t>OBRIGADO!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178760-8262-4549-9830-5FE5714CD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68" y="2929006"/>
            <a:ext cx="1706880" cy="211828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5536344-46B4-41F8-B14C-F881AA7E3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21" y="5177481"/>
            <a:ext cx="4591758" cy="1054976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C5A6668F-2228-43E2-A304-DD735F434206}"/>
              </a:ext>
            </a:extLst>
          </p:cNvPr>
          <p:cNvSpPr/>
          <p:nvPr/>
        </p:nvSpPr>
        <p:spPr>
          <a:xfrm>
            <a:off x="5828144" y="5047288"/>
            <a:ext cx="2918691" cy="14274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189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2DD4B7C3-7050-437D-9775-98BFD2B15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59" b="9335"/>
          <a:stretch/>
        </p:blipFill>
        <p:spPr>
          <a:xfrm>
            <a:off x="0" y="-227640"/>
            <a:ext cx="12192000" cy="729448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589651" y="660811"/>
            <a:ext cx="9012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241E40"/>
                </a:solidFill>
                <a:latin typeface="+mj-lt"/>
              </a:rPr>
              <a:t>Atuação em todo o país para                                                 casos de corrupção e má gestão dos recursos públicos federais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048E22F-F88D-44BB-ACA3-7EBEA8E51C0B}"/>
              </a:ext>
            </a:extLst>
          </p:cNvPr>
          <p:cNvSpPr txBox="1"/>
          <p:nvPr/>
        </p:nvSpPr>
        <p:spPr>
          <a:xfrm>
            <a:off x="5796018" y="666867"/>
            <a:ext cx="397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241E40"/>
                </a:solidFill>
              </a:rPr>
              <a:t>prevenir, detectar e punir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72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926476C-BE05-4E4D-903F-2C95E1088A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8"/>
            <a:ext cx="12192000" cy="681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4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BD3C4CA-B963-4898-8E0A-D87454DC394F}"/>
              </a:ext>
            </a:extLst>
          </p:cNvPr>
          <p:cNvSpPr txBox="1">
            <a:spLocks/>
          </p:cNvSpPr>
          <p:nvPr/>
        </p:nvSpPr>
        <p:spPr>
          <a:xfrm>
            <a:off x="570470" y="306463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3E6DB52-29A5-424A-978A-E3478CA9717E}"/>
              </a:ext>
            </a:extLst>
          </p:cNvPr>
          <p:cNvSpPr/>
          <p:nvPr/>
        </p:nvSpPr>
        <p:spPr>
          <a:xfrm>
            <a:off x="717071" y="1011328"/>
            <a:ext cx="3048655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PORTAL DA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TRANSPARÊNCIA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5E1C74D-89B1-4B41-9ED1-EFDFED8D4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4" y="2067895"/>
            <a:ext cx="3108997" cy="388624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474ADA4-7232-4B79-8097-52D1DCE7E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757" y="2301488"/>
            <a:ext cx="751839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4800" b="1" dirty="0">
                <a:solidFill>
                  <a:schemeClr val="accent6"/>
                </a:solidFill>
                <a:latin typeface="+mn-lt"/>
              </a:rPr>
              <a:t>19,2</a:t>
            </a:r>
            <a:r>
              <a:rPr lang="pt-BR" altLang="pt-BR" sz="40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pt-BR" altLang="pt-BR" sz="2400" b="1" dirty="0">
                <a:solidFill>
                  <a:schemeClr val="accent6"/>
                </a:solidFill>
                <a:latin typeface="+mn-lt"/>
              </a:rPr>
              <a:t>MILHÕES </a:t>
            </a:r>
            <a:r>
              <a:rPr lang="pt-BR" altLang="pt-BR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de visitas em 2018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4800" b="1" dirty="0">
                <a:solidFill>
                  <a:schemeClr val="accent6"/>
                </a:solidFill>
                <a:latin typeface="+mn-lt"/>
              </a:rPr>
              <a:t>1,6</a:t>
            </a:r>
            <a:r>
              <a:rPr lang="pt-BR" altLang="pt-BR" sz="40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pt-BR" altLang="pt-BR" sz="2400" b="1" dirty="0">
                <a:solidFill>
                  <a:schemeClr val="accent6"/>
                </a:solidFill>
                <a:latin typeface="+mn-lt"/>
              </a:rPr>
              <a:t>MILHÃO </a:t>
            </a:r>
            <a:r>
              <a:rPr lang="pt-BR" altLang="pt-BR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de visitas mensais (média 2018)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4800" b="1" dirty="0">
                <a:solidFill>
                  <a:schemeClr val="accent6"/>
                </a:solidFill>
                <a:latin typeface="+mn-lt"/>
              </a:rPr>
              <a:t>123 </a:t>
            </a:r>
            <a:r>
              <a:rPr lang="pt-BR" altLang="pt-BR" sz="2400" b="1" dirty="0">
                <a:solidFill>
                  <a:schemeClr val="accent6"/>
                </a:solidFill>
                <a:latin typeface="+mn-lt"/>
              </a:rPr>
              <a:t>MILHÕES</a:t>
            </a:r>
            <a:r>
              <a:rPr lang="pt-BR" altLang="pt-BR" sz="48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pt-BR" altLang="pt-BR" sz="2400" b="1" dirty="0">
                <a:solidFill>
                  <a:schemeClr val="bg1">
                    <a:lumMod val="65000"/>
                  </a:schemeClr>
                </a:solidFill>
              </a:rPr>
              <a:t>de visitas (desde lançamento em 2004)</a:t>
            </a:r>
          </a:p>
          <a:p>
            <a:pPr eaLnBrk="1" hangingPunct="1">
              <a:spcBef>
                <a:spcPct val="0"/>
              </a:spcBef>
              <a:buNone/>
            </a:pPr>
            <a:br>
              <a:rPr lang="pt-BR" altLang="pt-BR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pt-BR" altLang="pt-BR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NOVO PORTAL </a:t>
            </a:r>
            <a:r>
              <a:rPr lang="pt-BR" altLang="pt-BR" sz="2400" b="1" dirty="0">
                <a:solidFill>
                  <a:schemeClr val="accent6"/>
                </a:solidFill>
                <a:latin typeface="+mn-lt"/>
              </a:rPr>
              <a:t>Lançado em junho de 2018</a:t>
            </a:r>
            <a:br>
              <a:rPr lang="pt-BR" altLang="pt-BR" sz="2400" b="1" dirty="0">
                <a:solidFill>
                  <a:schemeClr val="accent6"/>
                </a:solidFill>
                <a:latin typeface="+mn-lt"/>
              </a:rPr>
            </a:br>
            <a:r>
              <a:rPr lang="pt-BR" altLang="pt-BR" sz="2400" b="1" i="1" dirty="0">
                <a:solidFill>
                  <a:schemeClr val="accent6"/>
                </a:solidFill>
                <a:latin typeface="+mn-lt"/>
                <a:hlinkClick r:id="rId3"/>
              </a:rPr>
              <a:t>transparencia.gov.br</a:t>
            </a:r>
            <a:endParaRPr lang="pt-BR" altLang="pt-BR" sz="2400" b="1" i="1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392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116832" y="1462590"/>
            <a:ext cx="6802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pt-BR" sz="2800" b="1" dirty="0">
                <a:solidFill>
                  <a:srgbClr val="002060"/>
                </a:solidFill>
              </a:rPr>
              <a:t>PROGRAMAS DE INTEGRIDADE</a:t>
            </a:r>
          </a:p>
          <a:p>
            <a:pPr lvl="0" defTabSz="914400">
              <a:defRPr/>
            </a:pPr>
            <a:r>
              <a:rPr lang="pt-BR" sz="2800" b="1" dirty="0">
                <a:solidFill>
                  <a:srgbClr val="002060"/>
                </a:solidFill>
              </a:rPr>
              <a:t>DO GOVERNO FEDERAL</a:t>
            </a:r>
            <a:endParaRPr kumimoji="0" lang="pt-BR" sz="20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EA742D9-6B66-49B5-8025-BC5BFBCFED23}"/>
              </a:ext>
            </a:extLst>
          </p:cNvPr>
          <p:cNvSpPr txBox="1"/>
          <p:nvPr/>
        </p:nvSpPr>
        <p:spPr>
          <a:xfrm>
            <a:off x="7110058" y="2314746"/>
            <a:ext cx="48820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chemeClr val="bg1">
                  <a:lumMod val="65000"/>
                </a:schemeClr>
              </a:solidFill>
              <a:latin typeface="Calibri" panose="020F0502020204030204"/>
            </a:endParaRPr>
          </a:p>
          <a:p>
            <a:r>
              <a:rPr lang="pt-BR" sz="4800" b="1" dirty="0">
                <a:solidFill>
                  <a:srgbClr val="E1462E"/>
                </a:solidFill>
                <a:latin typeface="Calibri" panose="020F0502020204030204"/>
              </a:rPr>
              <a:t>132</a:t>
            </a:r>
            <a:r>
              <a:rPr lang="pt-BR" sz="2000" b="1" dirty="0">
                <a:solidFill>
                  <a:srgbClr val="E1462E"/>
                </a:solidFill>
                <a:latin typeface="Calibri" panose="020F0502020204030204"/>
              </a:rPr>
              <a:t> </a:t>
            </a:r>
          </a:p>
          <a:p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ORGÃOS E ENTIDADES COM UNIDADES</a:t>
            </a:r>
          </a:p>
          <a:p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DE GESTÃO DE INTEGRIDADE</a:t>
            </a:r>
          </a:p>
          <a:p>
            <a:endParaRPr lang="pt-BR" sz="2000" b="1" dirty="0">
              <a:solidFill>
                <a:schemeClr val="bg1">
                  <a:lumMod val="65000"/>
                </a:schemeClr>
              </a:solidFill>
              <a:latin typeface="Calibri" panose="020F0502020204030204"/>
            </a:endParaRPr>
          </a:p>
          <a:p>
            <a:r>
              <a:rPr lang="pt-BR" sz="4800" b="1" dirty="0">
                <a:solidFill>
                  <a:srgbClr val="E1462E"/>
                </a:solidFill>
              </a:rPr>
              <a:t>105</a:t>
            </a:r>
            <a:r>
              <a:rPr lang="pt-BR" sz="2000" b="1" dirty="0">
                <a:solidFill>
                  <a:srgbClr val="E1462E"/>
                </a:solidFill>
              </a:rPr>
              <a:t> </a:t>
            </a:r>
          </a:p>
          <a:p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ORGÃOS E ENTIDADES COM</a:t>
            </a:r>
          </a:p>
          <a:p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PLANOS DE INTEGRIDADE</a:t>
            </a:r>
          </a:p>
          <a:p>
            <a:endParaRPr lang="pt-BR" sz="20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pt-BR" sz="2000" b="1" dirty="0">
              <a:solidFill>
                <a:schemeClr val="bg1">
                  <a:lumMod val="65000"/>
                </a:schemeClr>
              </a:solidFill>
              <a:latin typeface="Calibri" panose="020F0502020204030204"/>
            </a:endParaRPr>
          </a:p>
          <a:p>
            <a:endParaRPr lang="pt-BR" sz="2000" b="1" dirty="0">
              <a:solidFill>
                <a:schemeClr val="bg1">
                  <a:lumMod val="65000"/>
                </a:schemeClr>
              </a:solidFill>
              <a:latin typeface="Calibri" panose="020F0502020204030204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779C292-BAE0-407A-A92C-6B7DE887BFC4}"/>
              </a:ext>
            </a:extLst>
          </p:cNvPr>
          <p:cNvSpPr txBox="1"/>
          <p:nvPr/>
        </p:nvSpPr>
        <p:spPr>
          <a:xfrm>
            <a:off x="7110058" y="6227896"/>
            <a:ext cx="425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solidFill>
                  <a:srgbClr val="E1462E"/>
                </a:solidFill>
              </a:rPr>
              <a:t>www.paineis.cgu.gov.br/integridadepublica</a:t>
            </a:r>
          </a:p>
          <a:p>
            <a:endParaRPr lang="pt-BR" dirty="0"/>
          </a:p>
        </p:txBody>
      </p:sp>
      <p:pic>
        <p:nvPicPr>
          <p:cNvPr id="5" name="Int11">
            <a:hlinkClick r:id="" action="ppaction://media"/>
            <a:extLst>
              <a:ext uri="{FF2B5EF4-FFF2-40B4-BE49-F238E27FC236}">
                <a16:creationId xmlns:a16="http://schemas.microsoft.com/office/drawing/2014/main" id="{813FD714-D492-402C-BC2F-1F86080820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1A1A17B-8273-4A07-AE6A-1C3D49AA4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5A0C102-4F09-45EE-96A0-1171787634BF}"/>
              </a:ext>
            </a:extLst>
          </p:cNvPr>
          <p:cNvSpPr/>
          <p:nvPr/>
        </p:nvSpPr>
        <p:spPr>
          <a:xfrm>
            <a:off x="4597129" y="-21431"/>
            <a:ext cx="7620000" cy="636028"/>
          </a:xfrm>
          <a:prstGeom prst="rect">
            <a:avLst/>
          </a:prstGeom>
          <a:solidFill>
            <a:srgbClr val="A5C83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BCA7EBA-AD89-4E17-A00F-8E6222955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58" y="3760575"/>
            <a:ext cx="5796817" cy="324280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A335DA9-E628-4C84-9640-DBA283C8F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234" y="2930349"/>
            <a:ext cx="1323975" cy="199072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FE725BD-DBD6-4258-A379-5D1D75B60404}"/>
              </a:ext>
            </a:extLst>
          </p:cNvPr>
          <p:cNvSpPr txBox="1"/>
          <p:nvPr/>
        </p:nvSpPr>
        <p:spPr>
          <a:xfrm>
            <a:off x="809469" y="74950"/>
            <a:ext cx="1127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Reconhece as empresas que adotam medidas de integridade para prevenção e combate à corrupção em seus negócios </a:t>
            </a:r>
            <a:endParaRPr lang="pt-BR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1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3B639637-2B1B-4A8B-B627-275042520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-9178"/>
            <a:ext cx="12214578" cy="687635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A746E1F-5DC9-4910-A7D9-32843C8D9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-9178"/>
            <a:ext cx="10287000" cy="24574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901C113-F6A1-4AE3-BCD9-AD3799371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1" y="0"/>
            <a:ext cx="11476567" cy="25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6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1BAAAD5-EDCC-4A82-8C4E-602A03C75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80"/>
            <a:ext cx="12191999" cy="696976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0FF181D-FBA2-4553-A176-E5FFAAAA2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00" y="688622"/>
            <a:ext cx="2087654" cy="616937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91BD367-F8C9-43FB-88AE-35AC0D7C8F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00" y="-270933"/>
            <a:ext cx="2320677" cy="68580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B5709D3-0027-446B-931A-B573AB9B1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499" y="-282222"/>
            <a:ext cx="2320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6207</TotalTime>
  <Words>1300</Words>
  <Application>Microsoft Office PowerPoint</Application>
  <PresentationFormat>Widescreen</PresentationFormat>
  <Paragraphs>202</Paragraphs>
  <Slides>27</Slides>
  <Notes>12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Humanst521 BT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de Alencar Araripe Pereira</dc:creator>
  <cp:lastModifiedBy>Romilson</cp:lastModifiedBy>
  <cp:revision>268</cp:revision>
  <cp:lastPrinted>2019-02-20T14:13:56Z</cp:lastPrinted>
  <dcterms:modified xsi:type="dcterms:W3CDTF">2022-10-17T17:16:26Z</dcterms:modified>
</cp:coreProperties>
</file>