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39"/>
  </p:notesMasterIdLst>
  <p:handoutMasterIdLst>
    <p:handoutMasterId r:id="rId40"/>
  </p:handoutMasterIdLst>
  <p:sldIdLst>
    <p:sldId id="361" r:id="rId2"/>
    <p:sldId id="259" r:id="rId3"/>
    <p:sldId id="409" r:id="rId4"/>
    <p:sldId id="357" r:id="rId5"/>
    <p:sldId id="328" r:id="rId6"/>
    <p:sldId id="359" r:id="rId7"/>
    <p:sldId id="398" r:id="rId8"/>
    <p:sldId id="314" r:id="rId9"/>
    <p:sldId id="397" r:id="rId10"/>
    <p:sldId id="321" r:id="rId11"/>
    <p:sldId id="346" r:id="rId12"/>
    <p:sldId id="399" r:id="rId13"/>
    <p:sldId id="335" r:id="rId14"/>
    <p:sldId id="336" r:id="rId15"/>
    <p:sldId id="315" r:id="rId16"/>
    <p:sldId id="401" r:id="rId17"/>
    <p:sldId id="272" r:id="rId18"/>
    <p:sldId id="377" r:id="rId19"/>
    <p:sldId id="329" r:id="rId20"/>
    <p:sldId id="402" r:id="rId21"/>
    <p:sldId id="403" r:id="rId22"/>
    <p:sldId id="404" r:id="rId23"/>
    <p:sldId id="405" r:id="rId24"/>
    <p:sldId id="309" r:id="rId25"/>
    <p:sldId id="351" r:id="rId26"/>
    <p:sldId id="365" r:id="rId27"/>
    <p:sldId id="366" r:id="rId28"/>
    <p:sldId id="276" r:id="rId29"/>
    <p:sldId id="354" r:id="rId30"/>
    <p:sldId id="362" r:id="rId31"/>
    <p:sldId id="363" r:id="rId32"/>
    <p:sldId id="330" r:id="rId33"/>
    <p:sldId id="407" r:id="rId34"/>
    <p:sldId id="408" r:id="rId35"/>
    <p:sldId id="364" r:id="rId36"/>
    <p:sldId id="406" r:id="rId37"/>
    <p:sldId id="344" r:id="rId38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ilherme Guimaraes Fortuna" initials="GGF" lastIdx="1" clrIdx="0">
    <p:extLst>
      <p:ext uri="{19B8F6BF-5375-455C-9EA6-DF929625EA0E}">
        <p15:presenceInfo xmlns:p15="http://schemas.microsoft.com/office/powerpoint/2012/main" userId="S-1-5-21-2321219463-4261475146-1807988925-577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C83B"/>
    <a:srgbClr val="241E40"/>
    <a:srgbClr val="E1462E"/>
    <a:srgbClr val="2873B6"/>
    <a:srgbClr val="206327"/>
    <a:srgbClr val="0E68A3"/>
    <a:srgbClr val="00942D"/>
    <a:srgbClr val="006B33"/>
    <a:srgbClr val="162759"/>
    <a:srgbClr val="0096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2DE63D5-997A-4646-A377-4702673A728D}" styleName="Estilo Claro 2 - Ênfas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CAF9ED-07DC-4A11-8D7F-57B35C25682E}" styleName="Estilo Médio 1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703" autoAdjust="0"/>
    <p:restoredTop sz="94660"/>
  </p:normalViewPr>
  <p:slideViewPr>
    <p:cSldViewPr snapToGrid="0">
      <p:cViewPr varScale="1">
        <p:scale>
          <a:sx n="63" d="100"/>
          <a:sy n="63" d="100"/>
        </p:scale>
        <p:origin x="584" y="3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8284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sfc-restrito\OPERA&#199;&#213;ES%20ESPECIAIS%20GABINETE\0-Administrativo\1%20-%20CONTROLE%20DE%20OPERA&#199;&#213;ES\Opera&#231;&#245;es%20em%20andamento%20-%20deflagradas%20-%20pris&#245;es%20e%20preju&#237;zo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sfc-restrito\x\OPERA&#199;&#213;ES%20ESPECIAIS%20GABINETE\0-Administrativo\3%20-%20ORGANIZA&#199;&#195;O%20GSOPE\LEVANTAMENTOS%20REALIZADOS\OPERA&#199;&#213;ES%20%20AUTORIZADAS%20(EM%20ANDAMENTO)\Opera&#231;&#245;es%20por%20&#225;rea%20(%20junho%202015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Planilha1!$F$44</c:f>
              <c:strCache>
                <c:ptCount val="1"/>
                <c:pt idx="0">
                  <c:v>Empresas que solicitaram acesso</c:v>
                </c:pt>
              </c:strCache>
            </c:strRef>
          </c:tx>
          <c:spPr>
            <a:solidFill>
              <a:schemeClr val="accent6">
                <a:shade val="58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Planilha1!$H$43:$K$43</c:f>
              <c:strCach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2018-2019</c:v>
                </c:pt>
              </c:strCache>
            </c:strRef>
          </c:cat>
          <c:val>
            <c:numRef>
              <c:f>Planilha1!$H$44:$K$44</c:f>
              <c:numCache>
                <c:formatCode>General</c:formatCode>
                <c:ptCount val="4"/>
                <c:pt idx="0">
                  <c:v>97</c:v>
                </c:pt>
                <c:pt idx="1">
                  <c:v>195</c:v>
                </c:pt>
                <c:pt idx="2">
                  <c:v>375</c:v>
                </c:pt>
                <c:pt idx="3">
                  <c:v>373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41-4293-BD34-BD5801BCE999}"/>
            </c:ext>
          </c:extLst>
        </c:ser>
        <c:ser>
          <c:idx val="1"/>
          <c:order val="1"/>
          <c:tx>
            <c:strRef>
              <c:f>Planilha1!$F$45</c:f>
              <c:strCache>
                <c:ptCount val="1"/>
                <c:pt idx="0">
                  <c:v>Empresas que finalizaram o questionário</c:v>
                </c:pt>
              </c:strCache>
            </c:strRef>
          </c:tx>
          <c:spPr>
            <a:solidFill>
              <a:schemeClr val="accent6">
                <a:shade val="8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Planilha1!$H$43:$K$43</c:f>
              <c:strCach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2018-2019</c:v>
                </c:pt>
              </c:strCache>
            </c:strRef>
          </c:cat>
          <c:val>
            <c:numRef>
              <c:f>Planilha1!$H$45:$K$45</c:f>
              <c:numCache>
                <c:formatCode>General</c:formatCode>
                <c:ptCount val="4"/>
                <c:pt idx="0">
                  <c:v>56</c:v>
                </c:pt>
                <c:pt idx="1">
                  <c:v>91</c:v>
                </c:pt>
                <c:pt idx="2">
                  <c:v>198</c:v>
                </c:pt>
                <c:pt idx="3">
                  <c:v>222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41-4293-BD34-BD5801BCE999}"/>
            </c:ext>
          </c:extLst>
        </c:ser>
        <c:ser>
          <c:idx val="2"/>
          <c:order val="2"/>
          <c:tx>
            <c:strRef>
              <c:f>Planilha1!$F$46</c:f>
              <c:strCache>
                <c:ptCount val="1"/>
                <c:pt idx="0">
                  <c:v>Empresas avaliadas</c:v>
                </c:pt>
              </c:strCache>
            </c:strRef>
          </c:tx>
          <c:spPr>
            <a:solidFill>
              <a:schemeClr val="accent6">
                <a:tint val="8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152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941-4293-BD34-BD5801BCE9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Planilha1!$H$43:$K$43</c:f>
              <c:strCach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2018-2019</c:v>
                </c:pt>
              </c:strCache>
            </c:strRef>
          </c:cat>
          <c:val>
            <c:numRef>
              <c:f>Planilha1!$H$46:$K$46</c:f>
              <c:numCache>
                <c:formatCode>General</c:formatCode>
                <c:ptCount val="4"/>
                <c:pt idx="0">
                  <c:v>33</c:v>
                </c:pt>
                <c:pt idx="1">
                  <c:v>74</c:v>
                </c:pt>
                <c:pt idx="2">
                  <c:v>171</c:v>
                </c:pt>
                <c:pt idx="3">
                  <c:v>147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941-4293-BD34-BD5801BCE999}"/>
            </c:ext>
          </c:extLst>
        </c:ser>
        <c:ser>
          <c:idx val="3"/>
          <c:order val="3"/>
          <c:tx>
            <c:strRef>
              <c:f>Planilha1!$F$47</c:f>
              <c:strCache>
                <c:ptCount val="1"/>
                <c:pt idx="0">
                  <c:v>Empresas aprovadas</c:v>
                </c:pt>
              </c:strCache>
            </c:strRef>
          </c:tx>
          <c:spPr>
            <a:solidFill>
              <a:schemeClr val="accent6">
                <a:tint val="58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0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941-4293-BD34-BD5801BCE99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941-4293-BD34-BD5801BCE9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Planilha1!$H$43:$K$43</c:f>
              <c:strCach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2018-2019</c:v>
                </c:pt>
              </c:strCache>
            </c:strRef>
          </c:cat>
          <c:val>
            <c:numRef>
              <c:f>Planilha1!$H$47:$K$47</c:f>
              <c:numCache>
                <c:formatCode>General</c:formatCode>
                <c:ptCount val="4"/>
                <c:pt idx="0">
                  <c:v>19</c:v>
                </c:pt>
                <c:pt idx="1">
                  <c:v>25</c:v>
                </c:pt>
                <c:pt idx="2">
                  <c:v>22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941-4293-BD34-BD5801BCE99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64765056"/>
        <c:axId val="564765888"/>
      </c:barChart>
      <c:catAx>
        <c:axId val="564765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64765888"/>
        <c:crosses val="autoZero"/>
        <c:auto val="1"/>
        <c:lblAlgn val="ctr"/>
        <c:lblOffset val="100"/>
        <c:noMultiLvlLbl val="0"/>
      </c:catAx>
      <c:valAx>
        <c:axId val="564765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64765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600" b="1"/>
              <a:t>Instituições integradas</a:t>
            </a:r>
            <a:r>
              <a:rPr lang="pt-BR" sz="1600" b="1" baseline="0"/>
              <a:t> pelo sistema e-Ouv</a:t>
            </a:r>
            <a:endParaRPr lang="pt-BR" sz="1600" b="1"/>
          </a:p>
        </c:rich>
      </c:tx>
      <c:layout>
        <c:manualLayout>
          <c:xMode val="edge"/>
          <c:yMode val="edge"/>
          <c:x val="0.19328225937618601"/>
          <c:y val="2.68785770862246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Planilha1!$C$5</c:f>
              <c:strCache>
                <c:ptCount val="1"/>
                <c:pt idx="0">
                  <c:v>Federal </c:v>
                </c:pt>
              </c:strCache>
            </c:strRef>
          </c:tx>
          <c:spPr>
            <a:solidFill>
              <a:srgbClr val="009630"/>
            </a:solidFill>
            <a:ln>
              <a:noFill/>
            </a:ln>
            <a:effectLst/>
          </c:spPr>
          <c:dLbls>
            <c:dLbl>
              <c:idx val="5"/>
              <c:layout>
                <c:manualLayout>
                  <c:x val="-2.5998291248416596E-2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349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A9F-48E3-8735-C0D21D8286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Planilha1!$D$4:$I$4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Planilha1!$D$5:$I$5</c:f>
              <c:numCache>
                <c:formatCode>General</c:formatCode>
                <c:ptCount val="6"/>
                <c:pt idx="0">
                  <c:v>17</c:v>
                </c:pt>
                <c:pt idx="1">
                  <c:v>68</c:v>
                </c:pt>
                <c:pt idx="2">
                  <c:v>107</c:v>
                </c:pt>
                <c:pt idx="3">
                  <c:v>156</c:v>
                </c:pt>
                <c:pt idx="4">
                  <c:v>350</c:v>
                </c:pt>
                <c:pt idx="5">
                  <c:v>350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B3-4377-97D7-FEBB850E6DAE}"/>
            </c:ext>
          </c:extLst>
        </c:ser>
        <c:ser>
          <c:idx val="1"/>
          <c:order val="1"/>
          <c:tx>
            <c:strRef>
              <c:f>Planilha1!$C$6</c:f>
              <c:strCache>
                <c:ptCount val="1"/>
                <c:pt idx="0">
                  <c:v>Estadual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dLbls>
            <c:dLbl>
              <c:idx val="5"/>
              <c:layout>
                <c:manualLayout>
                  <c:x val="-2.5998291248416596E-2"/>
                  <c:y val="2.9271683633487174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301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A9F-48E3-8735-C0D21D8286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Planilha1!$D$4:$I$4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Planilha1!$D$6:$I$6</c:f>
              <c:numCache>
                <c:formatCode>General</c:formatCode>
                <c:ptCount val="6"/>
                <c:pt idx="3">
                  <c:v>21</c:v>
                </c:pt>
                <c:pt idx="4">
                  <c:v>177</c:v>
                </c:pt>
                <c:pt idx="5">
                  <c:v>297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B3-4377-97D7-FEBB850E6DAE}"/>
            </c:ext>
          </c:extLst>
        </c:ser>
        <c:ser>
          <c:idx val="2"/>
          <c:order val="2"/>
          <c:tx>
            <c:strRef>
              <c:f>Planilha1!$C$7</c:f>
              <c:strCache>
                <c:ptCount val="1"/>
                <c:pt idx="0">
                  <c:v>Municipal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dLbls>
            <c:dLbl>
              <c:idx val="5"/>
              <c:layout>
                <c:manualLayout>
                  <c:x val="-3.1569353658791717E-2"/>
                  <c:y val="-3.219885199683589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1090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A9F-48E3-8735-C0D21D8286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Planilha1!$D$4:$I$4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Planilha1!$D$7:$I$7</c:f>
              <c:numCache>
                <c:formatCode>General</c:formatCode>
                <c:ptCount val="6"/>
                <c:pt idx="3">
                  <c:v>238</c:v>
                </c:pt>
                <c:pt idx="4">
                  <c:v>605</c:v>
                </c:pt>
                <c:pt idx="5">
                  <c:v>1003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1B3-4377-97D7-FEBB850E6D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97750048"/>
        <c:axId val="1897909312"/>
      </c:areaChart>
      <c:catAx>
        <c:axId val="18977500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897909312"/>
        <c:crosses val="autoZero"/>
        <c:auto val="1"/>
        <c:lblAlgn val="ctr"/>
        <c:lblOffset val="100"/>
        <c:noMultiLvlLbl val="0"/>
      </c:catAx>
      <c:valAx>
        <c:axId val="1897909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8977500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5.0225648877223687E-2"/>
          <c:y val="7.4678338527291818E-2"/>
          <c:w val="0.94977438534468905"/>
          <c:h val="0.83232850259892688"/>
        </c:manualLayout>
      </c:layout>
      <c:bar3DChart>
        <c:barDir val="col"/>
        <c:grouping val="stacked"/>
        <c:varyColors val="0"/>
        <c:ser>
          <c:idx val="0"/>
          <c:order val="0"/>
          <c:tx>
            <c:v>Série1</c:v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3.9215686274509803E-3"/>
                  <c:y val="-4.63768031264538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43F-4953-B33B-0F8D1D40BE81}"/>
                </c:ext>
              </c:extLst>
            </c:dLbl>
            <c:dLbl>
              <c:idx val="1"/>
              <c:layout>
                <c:manualLayout>
                  <c:x val="0"/>
                  <c:y val="-4.63768031264538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43F-4953-B33B-0F8D1D40BE81}"/>
                </c:ext>
              </c:extLst>
            </c:dLbl>
            <c:dLbl>
              <c:idx val="2"/>
              <c:layout>
                <c:manualLayout>
                  <c:x val="9.9850753949873913E-4"/>
                  <c:y val="-9.27536062529076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43F-4953-B33B-0F8D1D40BE81}"/>
                </c:ext>
              </c:extLst>
            </c:dLbl>
            <c:dLbl>
              <c:idx val="3"/>
              <c:layout>
                <c:manualLayout>
                  <c:x val="1.6400596984200504E-3"/>
                  <c:y val="-2.31887667349050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43F-4953-B33B-0F8D1D40BE81}"/>
                </c:ext>
              </c:extLst>
            </c:dLbl>
            <c:dLbl>
              <c:idx val="4"/>
              <c:layout>
                <c:manualLayout>
                  <c:x val="3.2799135402192372E-3"/>
                  <c:y val="-1.85510864222596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43F-4953-B33B-0F8D1D40BE81}"/>
                </c:ext>
              </c:extLst>
            </c:dLbl>
            <c:dLbl>
              <c:idx val="5"/>
              <c:layout>
                <c:manualLayout>
                  <c:x val="2.3426255185843704E-3"/>
                  <c:y val="2.31884015632267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43F-4953-B33B-0F8D1D40BE81}"/>
                </c:ext>
              </c:extLst>
            </c:dLbl>
            <c:dLbl>
              <c:idx val="6"/>
              <c:layout>
                <c:manualLayout>
                  <c:x val="1.30718954248366E-3"/>
                  <c:y val="-3.2463762188517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43F-4953-B33B-0F8D1D40BE81}"/>
                </c:ext>
              </c:extLst>
            </c:dLbl>
            <c:dLbl>
              <c:idx val="7"/>
              <c:layout>
                <c:manualLayout>
                  <c:x val="2.4534976606185098E-3"/>
                  <c:y val="-7.4203250174004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43F-4953-B33B-0F8D1D40BE81}"/>
                </c:ext>
              </c:extLst>
            </c:dLbl>
            <c:dLbl>
              <c:idx val="8"/>
              <c:layout>
                <c:manualLayout>
                  <c:x val="2.1205523222640648E-3"/>
                  <c:y val="-6.95652046896807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43F-4953-B33B-0F8D1D40BE81}"/>
                </c:ext>
              </c:extLst>
            </c:dLbl>
            <c:dLbl>
              <c:idx val="9"/>
              <c:layout>
                <c:manualLayout>
                  <c:x val="3.612917950473497E-3"/>
                  <c:y val="-7.42028850023261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43F-4953-B33B-0F8D1D40BE81}"/>
                </c:ext>
              </c:extLst>
            </c:dLbl>
            <c:dLbl>
              <c:idx val="10"/>
              <c:layout>
                <c:manualLayout>
                  <c:x val="3.2061214122428247E-3"/>
                  <c:y val="4.63768031264538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43F-4953-B33B-0F8D1D40BE81}"/>
                </c:ext>
              </c:extLst>
            </c:dLbl>
            <c:dLbl>
              <c:idx val="11"/>
              <c:layout>
                <c:manualLayout>
                  <c:x val="1.5903606807213615E-3"/>
                  <c:y val="-2.31884015632270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43F-4953-B33B-0F8D1D40BE81}"/>
                </c:ext>
              </c:extLst>
            </c:dLbl>
            <c:dLbl>
              <c:idx val="12"/>
              <c:layout>
                <c:manualLayout>
                  <c:x val="4.9200492004918845E-3"/>
                  <c:y val="-9.73912865655531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43F-4953-B33B-0F8D1D40BE8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DEFLAGRADAS!$V$4:$AL$4</c:f>
              <c:numCache>
                <c:formatCode>General</c:formatCode>
                <c:ptCount val="17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</c:numCache>
            </c:numRef>
          </c:cat>
          <c:val>
            <c:numRef>
              <c:f>DEFLAGRADAS!$V$5:$AL$5</c:f>
              <c:numCache>
                <c:formatCode>General</c:formatCode>
                <c:ptCount val="17"/>
                <c:pt idx="0">
                  <c:v>1</c:v>
                </c:pt>
                <c:pt idx="1">
                  <c:v>3</c:v>
                </c:pt>
                <c:pt idx="2">
                  <c:v>3</c:v>
                </c:pt>
                <c:pt idx="3">
                  <c:v>8</c:v>
                </c:pt>
                <c:pt idx="4">
                  <c:v>8</c:v>
                </c:pt>
                <c:pt idx="5">
                  <c:v>13</c:v>
                </c:pt>
                <c:pt idx="6">
                  <c:v>12</c:v>
                </c:pt>
                <c:pt idx="7">
                  <c:v>26</c:v>
                </c:pt>
                <c:pt idx="8">
                  <c:v>25</c:v>
                </c:pt>
                <c:pt idx="9">
                  <c:v>26</c:v>
                </c:pt>
                <c:pt idx="10">
                  <c:v>21</c:v>
                </c:pt>
                <c:pt idx="11">
                  <c:v>21</c:v>
                </c:pt>
                <c:pt idx="12">
                  <c:v>32</c:v>
                </c:pt>
                <c:pt idx="13">
                  <c:v>53</c:v>
                </c:pt>
                <c:pt idx="14">
                  <c:v>68</c:v>
                </c:pt>
                <c:pt idx="15">
                  <c:v>39</c:v>
                </c:pt>
                <c:pt idx="16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C43F-4953-B33B-0F8D1D40BE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6452736"/>
        <c:axId val="116581504"/>
        <c:axId val="0"/>
      </c:bar3DChart>
      <c:catAx>
        <c:axId val="116452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6581504"/>
        <c:crosses val="autoZero"/>
        <c:auto val="1"/>
        <c:lblAlgn val="ctr"/>
        <c:lblOffset val="100"/>
        <c:noMultiLvlLbl val="0"/>
      </c:catAx>
      <c:valAx>
        <c:axId val="1165815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164527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7092372986280949"/>
          <c:y val="8.0025510903170671E-2"/>
          <c:w val="0.5837752248182092"/>
          <c:h val="0.69923955690752959"/>
        </c:manualLayout>
      </c:layout>
      <c:pie3DChart>
        <c:varyColors val="1"/>
        <c:ser>
          <c:idx val="0"/>
          <c:order val="0"/>
          <c:explosion val="15"/>
          <c:dPt>
            <c:idx val="0"/>
            <c:bubble3D val="0"/>
            <c:explosion val="6"/>
            <c:spPr>
              <a:solidFill>
                <a:srgbClr val="99CCFF"/>
              </a:solidFill>
              <a:ln>
                <a:solidFill>
                  <a:srgbClr val="91A8D1"/>
                </a:solidFill>
              </a:ln>
              <a:effectLst/>
              <a:sp3d>
                <a:contourClr>
                  <a:srgbClr val="91A8D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832-4519-AEEE-6CEC8A380B55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7832-4519-AEEE-6CEC8A380B55}"/>
              </c:ext>
            </c:extLst>
          </c:dPt>
          <c:dPt>
            <c:idx val="2"/>
            <c:bubble3D val="0"/>
            <c:spPr>
              <a:solidFill>
                <a:srgbClr val="16275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7832-4519-AEEE-6CEC8A380B55}"/>
              </c:ext>
            </c:extLst>
          </c:dPt>
          <c:dPt>
            <c:idx val="3"/>
            <c:bubble3D val="0"/>
            <c:spPr>
              <a:solidFill>
                <a:srgbClr val="0A6637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7832-4519-AEEE-6CEC8A380B55}"/>
              </c:ext>
            </c:extLst>
          </c:dPt>
          <c:dLbls>
            <c:dLbl>
              <c:idx val="0"/>
              <c:layout>
                <c:manualLayout>
                  <c:x val="-0.13252618817829898"/>
                  <c:y val="6.1101945546018617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="1" dirty="0">
                        <a:solidFill>
                          <a:schemeClr val="bg1"/>
                        </a:solidFill>
                      </a:rPr>
                      <a:t>SAÚDE</a:t>
                    </a:r>
                    <a:r>
                      <a:rPr lang="en-US" sz="1600" b="1" baseline="0" dirty="0">
                        <a:solidFill>
                          <a:schemeClr val="bg1"/>
                        </a:solidFill>
                      </a:rPr>
                      <a:t> </a:t>
                    </a: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r>
                      <a:rPr lang="en-US" sz="1600" b="1" dirty="0">
                        <a:solidFill>
                          <a:schemeClr val="bg1"/>
                        </a:solidFill>
                      </a:rPr>
                      <a:t>27%</a:t>
                    </a:r>
                    <a:endParaRPr lang="en-US" sz="160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832-4519-AEEE-6CEC8A380B55}"/>
                </c:ext>
              </c:extLst>
            </c:dLbl>
            <c:dLbl>
              <c:idx val="1"/>
              <c:layout>
                <c:manualLayout>
                  <c:x val="-0.13388353976702769"/>
                  <c:y val="-0.17707778682998149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="1" dirty="0">
                        <a:solidFill>
                          <a:schemeClr val="bg1"/>
                        </a:solidFill>
                      </a:rPr>
                      <a:t>EDUCAÇÃO</a:t>
                    </a: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r>
                      <a:rPr lang="en-US" sz="1600" b="1" dirty="0">
                        <a:solidFill>
                          <a:schemeClr val="bg1"/>
                        </a:solidFill>
                      </a:rPr>
                      <a:t>21%</a:t>
                    </a:r>
                    <a:endParaRPr lang="en-US" sz="160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832-4519-AEEE-6CEC8A380B55}"/>
                </c:ext>
              </c:extLst>
            </c:dLbl>
            <c:dLbl>
              <c:idx val="2"/>
              <c:layout>
                <c:manualLayout>
                  <c:x val="0.13602293085912809"/>
                  <c:y val="-0.25847588048313136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="1" dirty="0">
                        <a:solidFill>
                          <a:schemeClr val="bg1"/>
                        </a:solidFill>
                      </a:rPr>
                      <a:t>SAÚDE/EDUCAÇÃO</a:t>
                    </a: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r>
                      <a:rPr lang="en-US" sz="1600" b="1" dirty="0">
                        <a:solidFill>
                          <a:schemeClr val="bg1"/>
                        </a:solidFill>
                      </a:rPr>
                      <a:t>21%</a:t>
                    </a:r>
                    <a:endParaRPr lang="en-US" sz="160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832-4519-AEEE-6CEC8A380B55}"/>
                </c:ext>
              </c:extLst>
            </c:dLbl>
            <c:dLbl>
              <c:idx val="3"/>
              <c:layout>
                <c:manualLayout>
                  <c:x val="0.17388199076068728"/>
                  <c:y val="7.0776515123039188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="1" dirty="0">
                        <a:solidFill>
                          <a:schemeClr val="bg1"/>
                        </a:solidFill>
                      </a:rPr>
                      <a:t>DEMAIS</a:t>
                    </a:r>
                    <a:r>
                      <a:rPr lang="en-US" sz="1600" b="1" baseline="0" dirty="0">
                        <a:solidFill>
                          <a:schemeClr val="bg1"/>
                        </a:solidFill>
                      </a:rPr>
                      <a:t> ÁREAS</a:t>
                    </a: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r>
                      <a:rPr lang="en-US" sz="1600" b="1" dirty="0">
                        <a:solidFill>
                          <a:schemeClr val="bg1"/>
                        </a:solidFill>
                      </a:rPr>
                      <a:t>31%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832-4519-AEEE-6CEC8A380B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Plan1!$E$180:$H$180</c:f>
              <c:strCache>
                <c:ptCount val="4"/>
                <c:pt idx="0">
                  <c:v>Saúde</c:v>
                </c:pt>
                <c:pt idx="1">
                  <c:v>Educação</c:v>
                </c:pt>
                <c:pt idx="2">
                  <c:v>Sáude/Educação</c:v>
                </c:pt>
                <c:pt idx="3">
                  <c:v>Demais Áreas</c:v>
                </c:pt>
              </c:strCache>
            </c:strRef>
          </c:cat>
          <c:val>
            <c:numRef>
              <c:f>Plan1!$E$181:$H$181</c:f>
              <c:numCache>
                <c:formatCode>General</c:formatCode>
                <c:ptCount val="4"/>
                <c:pt idx="0">
                  <c:v>53</c:v>
                </c:pt>
                <c:pt idx="1">
                  <c:v>24</c:v>
                </c:pt>
                <c:pt idx="2">
                  <c:v>41</c:v>
                </c:pt>
                <c:pt idx="3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832-4519-AEEE-6CEC8A380B5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2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68515D-69AE-44D4-9282-744081F6226F}" type="datetimeFigureOut">
              <a:rPr lang="pt-BR" smtClean="0"/>
              <a:t>02/07/2019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5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428585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A87C47-FCF5-44F8-8CA4-37794C83D3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768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2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86E44-5743-4DD5-A6D9-6A570AAF8DDA}" type="datetimeFigureOut">
              <a:rPr lang="pt-BR" smtClean="0"/>
              <a:t>02/07/2019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39838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5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90407-50E1-48C0-946E-284B06A34D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9528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90407-50E1-48C0-946E-284B06A34D39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3435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145D68-AECA-42F6-98D5-747DD272AA9B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264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90407-50E1-48C0-946E-284B06A34D39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17245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>
                <a:solidFill>
                  <a:srgbClr val="241E40"/>
                </a:solidFill>
              </a:rPr>
              <a:t>INSS: </a:t>
            </a:r>
            <a:r>
              <a:rPr lang="pt-BR" b="1" dirty="0">
                <a:solidFill>
                  <a:schemeClr val="bg1">
                    <a:lumMod val="50000"/>
                  </a:schemeClr>
                </a:solidFill>
              </a:rPr>
              <a:t>identificação e cancelamento de 96 mil benefícios pagos a beneficiários já falecidos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>
                <a:solidFill>
                  <a:srgbClr val="241E40"/>
                </a:solidFill>
              </a:rPr>
              <a:t>MCTIC: </a:t>
            </a:r>
            <a:r>
              <a:rPr lang="pt-BR" b="1" dirty="0">
                <a:solidFill>
                  <a:schemeClr val="bg1">
                    <a:lumMod val="50000"/>
                  </a:schemeClr>
                </a:solidFill>
              </a:rPr>
              <a:t>devolução ao FNDCT dos recursos da equalização de taxa de juros em financiamentos concedidos pela Finep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>
                <a:solidFill>
                  <a:srgbClr val="241E40"/>
                </a:solidFill>
              </a:rPr>
              <a:t>PLANEJAMENTO: </a:t>
            </a:r>
            <a:r>
              <a:rPr lang="pt-BR" b="1" dirty="0">
                <a:solidFill>
                  <a:schemeClr val="bg1">
                    <a:lumMod val="50000"/>
                  </a:schemeClr>
                </a:solidFill>
              </a:rPr>
              <a:t>aumento dos limites de dispensa em licitações públicas baseado em Nota Técnica da CGU (85% dos órgãos federais eram deficitários nas compras por pregão eletrônico)</a:t>
            </a:r>
            <a:endParaRPr lang="pt-BR" b="1" dirty="0">
              <a:solidFill>
                <a:srgbClr val="241E40"/>
              </a:solidFill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90407-50E1-48C0-946E-284B06A34D39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7387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Governo Federal expulsou 566 servidores públicos federais por atividades contrárias à lei, de janeiro a novembro de 2018. O número já é o mais alto no comparativo anual, desde o início da série histórica, em 2003, consolidada pela CGU. A prática de atos relacionados à corrupção foi o principal motivo das punições, com 371 penalidades (65,5% dos casos). No ano, foram 467 demissões de servidores efetivos; 73 cassações de aposentadorias; e 26 destituições de ocupantes de cargos em comissão. De 2003 a novembro de 2018, foram expulsos 7.281 servidores.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90407-50E1-48C0-946E-284B06A34D39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17443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90407-50E1-48C0-946E-284B06A34D39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93879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90407-50E1-48C0-946E-284B06A34D39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4156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total de recursos já ressarcidos por meio dos acordos atingiu a cifra de R$ 2,1 bilhões.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90407-50E1-48C0-946E-284B06A34D39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6526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>
                <a:solidFill>
                  <a:schemeClr val="bg1">
                    <a:lumMod val="65000"/>
                  </a:schemeClr>
                </a:solidFill>
              </a:rPr>
              <a:t>Mecanismos para prevenir, detectar, remediar e punir fraudes e atos de corrupção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b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90407-50E1-48C0-946E-284B06A34D39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3426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Reconhecimento às empresa que adotam medidas de </a:t>
            </a:r>
            <a:r>
              <a:rPr lang="pt-BR" sz="1200" dirty="0">
                <a:solidFill>
                  <a:srgbClr val="E1462E"/>
                </a:solidFill>
              </a:rPr>
              <a:t>integridade</a:t>
            </a: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para </a:t>
            </a:r>
            <a:r>
              <a:rPr lang="pt-BR" sz="1200" dirty="0">
                <a:solidFill>
                  <a:srgbClr val="E1462E"/>
                </a:solidFill>
              </a:rPr>
              <a:t>prevenção e combate à corrupção </a:t>
            </a: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em seus negócios no país. </a:t>
            </a:r>
            <a:br>
              <a:rPr lang="pt-BR" sz="1200" i="1" dirty="0">
                <a:solidFill>
                  <a:schemeClr val="bg1">
                    <a:lumMod val="50000"/>
                  </a:schemeClr>
                </a:solidFill>
              </a:rPr>
            </a:br>
            <a:br>
              <a:rPr lang="pt-BR" sz="1200" i="1" dirty="0">
                <a:solidFill>
                  <a:schemeClr val="bg1">
                    <a:lumMod val="50000"/>
                  </a:schemeClr>
                </a:solidFill>
              </a:rPr>
            </a:br>
            <a:endParaRPr lang="pt-B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90407-50E1-48C0-946E-284B06A34D39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253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ço Reservado para Imagem de Slide 1">
            <a:extLst>
              <a:ext uri="{FF2B5EF4-FFF2-40B4-BE49-F238E27FC236}">
                <a16:creationId xmlns:a16="http://schemas.microsoft.com/office/drawing/2014/main" id="{AF880127-9334-4F66-A118-4FD69C55FF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Espaço Reservado para Anotações 2">
            <a:extLst>
              <a:ext uri="{FF2B5EF4-FFF2-40B4-BE49-F238E27FC236}">
                <a16:creationId xmlns:a16="http://schemas.microsoft.com/office/drawing/2014/main" id="{7A6E2C19-5CB0-4B1C-94AE-AFF141C6BA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30724" name="Espaço Reservado para Número de Slide 3">
            <a:extLst>
              <a:ext uri="{FF2B5EF4-FFF2-40B4-BE49-F238E27FC236}">
                <a16:creationId xmlns:a16="http://schemas.microsoft.com/office/drawing/2014/main" id="{F33AF060-DD72-4745-90E6-604D1CF77D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74F973C-2E12-485B-925F-922EDE072CFB}" type="slidenum">
              <a:rPr lang="pt-BR" altLang="pt-BR" smtClean="0"/>
              <a:pPr/>
              <a:t>13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39233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ço Reservado para Imagem de Slide 1">
            <a:extLst>
              <a:ext uri="{FF2B5EF4-FFF2-40B4-BE49-F238E27FC236}">
                <a16:creationId xmlns:a16="http://schemas.microsoft.com/office/drawing/2014/main" id="{AF880127-9334-4F66-A118-4FD69C55FF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Espaço Reservado para Anotações 2">
            <a:extLst>
              <a:ext uri="{FF2B5EF4-FFF2-40B4-BE49-F238E27FC236}">
                <a16:creationId xmlns:a16="http://schemas.microsoft.com/office/drawing/2014/main" id="{7A6E2C19-5CB0-4B1C-94AE-AFF141C6BA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30724" name="Espaço Reservado para Número de Slide 3">
            <a:extLst>
              <a:ext uri="{FF2B5EF4-FFF2-40B4-BE49-F238E27FC236}">
                <a16:creationId xmlns:a16="http://schemas.microsoft.com/office/drawing/2014/main" id="{F33AF060-DD72-4745-90E6-604D1CF77D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74F973C-2E12-485B-925F-922EDE072CFB}" type="slidenum">
              <a:rPr lang="pt-BR" altLang="pt-BR" smtClean="0"/>
              <a:pPr/>
              <a:t>14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36170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Expansão inicial prevê a distribuição inicial de 2 milhões de revistinhas ao alunos do 1º Ano do Ensino Fundamental. No meio do ano, a CGU finalizará o kit completo que alcançará os estudantes do 1º ao 5º Ano.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90407-50E1-48C0-946E-284B06A34D39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2297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dirty="0">
                <a:solidFill>
                  <a:srgbClr val="241E40"/>
                </a:solidFill>
              </a:rPr>
              <a:t>Decreto nº 9.492/2018 instituiu o e-</a:t>
            </a:r>
            <a:r>
              <a:rPr lang="pt-BR" sz="2800" dirty="0" err="1">
                <a:solidFill>
                  <a:srgbClr val="241E40"/>
                </a:solidFill>
              </a:rPr>
              <a:t>Ouv</a:t>
            </a:r>
            <a:r>
              <a:rPr lang="pt-BR" sz="2800" dirty="0">
                <a:solidFill>
                  <a:srgbClr val="241E40"/>
                </a:solidFill>
              </a:rPr>
              <a:t> como canal único e integrado no Governo Federal:</a:t>
            </a:r>
          </a:p>
          <a:p>
            <a:pPr lvl="1">
              <a:lnSpc>
                <a:spcPct val="150000"/>
              </a:lnSpc>
            </a:pPr>
            <a:r>
              <a:rPr lang="pt-BR" sz="2800" b="1" dirty="0">
                <a:solidFill>
                  <a:schemeClr val="bg1">
                    <a:lumMod val="65000"/>
                  </a:schemeClr>
                </a:solidFill>
              </a:rPr>
              <a:t>354 órgãos federais</a:t>
            </a:r>
          </a:p>
          <a:p>
            <a:pPr lvl="1">
              <a:lnSpc>
                <a:spcPct val="150000"/>
              </a:lnSpc>
            </a:pPr>
            <a:r>
              <a:rPr lang="pt-BR" sz="4800" b="1" dirty="0">
                <a:solidFill>
                  <a:srgbClr val="2873B6"/>
                </a:solidFill>
              </a:rPr>
              <a:t>555</a:t>
            </a:r>
            <a:r>
              <a:rPr lang="pt-BR" sz="4000" b="1" dirty="0">
                <a:solidFill>
                  <a:schemeClr val="accent2"/>
                </a:solidFill>
              </a:rPr>
              <a:t> </a:t>
            </a:r>
            <a:r>
              <a:rPr lang="pt-BR" sz="2800" b="1" dirty="0">
                <a:solidFill>
                  <a:schemeClr val="bg1">
                    <a:lumMod val="65000"/>
                  </a:schemeClr>
                </a:solidFill>
              </a:rPr>
              <a:t>órgãos municipais</a:t>
            </a:r>
          </a:p>
          <a:p>
            <a:pPr lvl="1">
              <a:lnSpc>
                <a:spcPct val="150000"/>
              </a:lnSpc>
            </a:pPr>
            <a:r>
              <a:rPr lang="pt-BR" sz="4800" b="1" dirty="0">
                <a:solidFill>
                  <a:srgbClr val="2873B6"/>
                </a:solidFill>
              </a:rPr>
              <a:t>171</a:t>
            </a:r>
            <a:r>
              <a:rPr lang="pt-BR" sz="4000" b="1" dirty="0">
                <a:solidFill>
                  <a:schemeClr val="accent2"/>
                </a:solidFill>
              </a:rPr>
              <a:t> </a:t>
            </a:r>
            <a:r>
              <a:rPr lang="pt-BR" sz="2800" b="1" dirty="0">
                <a:solidFill>
                  <a:schemeClr val="bg1">
                    <a:lumMod val="65000"/>
                  </a:schemeClr>
                </a:solidFill>
              </a:rPr>
              <a:t>órgãos estaduais</a:t>
            </a:r>
          </a:p>
          <a:p>
            <a:pPr lvl="1"/>
            <a:r>
              <a:rPr lang="pt-BR" i="1" dirty="0">
                <a:solidFill>
                  <a:srgbClr val="2873B6"/>
                </a:solidFill>
              </a:rPr>
              <a:t>www.ouvidoria.gov.br</a:t>
            </a:r>
          </a:p>
          <a:p>
            <a:pPr lvl="1"/>
            <a:endParaRPr lang="pt-BR" i="1" dirty="0">
              <a:solidFill>
                <a:srgbClr val="2873B6"/>
              </a:solidFill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solidFill>
                  <a:srgbClr val="7030A0"/>
                </a:solidFill>
              </a:rPr>
              <a:t>13 mil são denúncias, sugestões, solicitações, reclamações, elogios ou pedidos de simplificação recebidos pelos órgãos e entidades do Governo Federal pelo e-</a:t>
            </a:r>
            <a:r>
              <a:rPr lang="pt-BR" dirty="0" err="1">
                <a:solidFill>
                  <a:srgbClr val="7030A0"/>
                </a:solidFill>
              </a:rPr>
              <a:t>Ouv</a:t>
            </a:r>
            <a:r>
              <a:rPr lang="pt-BR" dirty="0">
                <a:solidFill>
                  <a:srgbClr val="7030A0"/>
                </a:solidFill>
              </a:rPr>
              <a:t>. Desses, </a:t>
            </a:r>
            <a:r>
              <a:rPr lang="pt-BR" dirty="0"/>
              <a:t>11 mil manifestações foram enviada à CGU, sendo cerca de 3 mil denúncias. </a:t>
            </a:r>
          </a:p>
          <a:p>
            <a:pPr lvl="1"/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90407-50E1-48C0-946E-284B06A34D39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9734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13201-FF62-4991-902E-5A83B4C93180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8781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90407-50E1-48C0-946E-284B06A34D39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7079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4847F6D-E1C8-454B-B631-F3CF88E05159}" type="datetimeFigureOut">
              <a:rPr lang="pt-BR" smtClean="0"/>
              <a:t>02/07/2019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11F2936-8D06-40F0-8FC3-C6D1DD291C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3934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4847F6D-E1C8-454B-B631-F3CF88E05159}" type="datetimeFigureOut">
              <a:rPr lang="pt-BR" smtClean="0"/>
              <a:t>02/07/2019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11F2936-8D06-40F0-8FC3-C6D1DD291C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1739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4847F6D-E1C8-454B-B631-F3CF88E05159}" type="datetimeFigureOut">
              <a:rPr lang="pt-BR" smtClean="0"/>
              <a:t>02/07/2019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11F2936-8D06-40F0-8FC3-C6D1DD291C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0035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04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955661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0" y="0"/>
            <a:ext cx="12142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62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4847F6D-E1C8-454B-B631-F3CF88E05159}" type="datetimeFigureOut">
              <a:rPr lang="pt-BR" smtClean="0"/>
              <a:t>02/07/2019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11F2936-8D06-40F0-8FC3-C6D1DD291C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6915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4847F6D-E1C8-454B-B631-F3CF88E05159}" type="datetimeFigureOut">
              <a:rPr lang="pt-BR" smtClean="0"/>
              <a:t>02/07/2019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11F2936-8D06-40F0-8FC3-C6D1DD291C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0982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4847F6D-E1C8-454B-B631-F3CF88E05159}" type="datetimeFigureOut">
              <a:rPr lang="pt-BR" smtClean="0"/>
              <a:t>02/07/2019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11F2936-8D06-40F0-8FC3-C6D1DD291C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8176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4847F6D-E1C8-454B-B631-F3CF88E05159}" type="datetimeFigureOut">
              <a:rPr lang="pt-BR" smtClean="0"/>
              <a:t>02/07/2019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11F2936-8D06-40F0-8FC3-C6D1DD291C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3197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4847F6D-E1C8-454B-B631-F3CF88E05159}" type="datetimeFigureOut">
              <a:rPr lang="pt-BR" smtClean="0"/>
              <a:t>02/07/2019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11F2936-8D06-40F0-8FC3-C6D1DD291C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2232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4847F6D-E1C8-454B-B631-F3CF88E05159}" type="datetimeFigureOut">
              <a:rPr lang="pt-BR" smtClean="0"/>
              <a:t>02/07/2019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11F2936-8D06-40F0-8FC3-C6D1DD291C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2327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4847F6D-E1C8-454B-B631-F3CF88E05159}" type="datetimeFigureOut">
              <a:rPr lang="pt-BR" smtClean="0"/>
              <a:t>02/07/2019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11F2936-8D06-40F0-8FC3-C6D1DD291C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5106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4847F6D-E1C8-454B-B631-F3CF88E05159}" type="datetimeFigureOut">
              <a:rPr lang="pt-BR" smtClean="0"/>
              <a:t>02/07/2019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11F2936-8D06-40F0-8FC3-C6D1DD291C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4322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8669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9" r:id="rId12"/>
    <p:sldLayoutId id="2147483700" r:id="rId13"/>
    <p:sldLayoutId id="214748370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10" Type="http://schemas.microsoft.com/office/2007/relationships/hdphoto" Target="../media/hdphoto1.wdp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http/www.transparencia.gov.br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567042B-6A35-4548-8E9D-B5B8A9B70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7"/>
            <a:ext cx="12192000" cy="685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599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5EA742D9-6B66-49B5-8025-BC5BFBCFED23}"/>
              </a:ext>
            </a:extLst>
          </p:cNvPr>
          <p:cNvSpPr txBox="1"/>
          <p:nvPr/>
        </p:nvSpPr>
        <p:spPr>
          <a:xfrm>
            <a:off x="6453366" y="1709785"/>
            <a:ext cx="488207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rgbClr val="E1462E"/>
                </a:solidFill>
                <a:latin typeface="Calibri" panose="020F0502020204030204"/>
              </a:rPr>
              <a:t>140</a:t>
            </a:r>
            <a:r>
              <a:rPr lang="pt-BR" sz="2000" b="1" dirty="0">
                <a:solidFill>
                  <a:srgbClr val="E1462E"/>
                </a:solidFill>
                <a:latin typeface="Calibri" panose="020F0502020204030204"/>
              </a:rPr>
              <a:t> </a:t>
            </a:r>
          </a:p>
          <a:p>
            <a:r>
              <a:rPr lang="pt-BR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/>
              </a:rPr>
              <a:t>ORGÃOS E ENTIDADES COM UNIDADES</a:t>
            </a:r>
          </a:p>
          <a:p>
            <a:r>
              <a:rPr lang="pt-BR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/>
              </a:rPr>
              <a:t>DE GESTÃO DE INTEGRIDADE</a:t>
            </a:r>
          </a:p>
          <a:p>
            <a:endParaRPr lang="pt-BR" sz="1000" b="1" dirty="0">
              <a:solidFill>
                <a:schemeClr val="bg1">
                  <a:lumMod val="65000"/>
                </a:schemeClr>
              </a:solidFill>
              <a:latin typeface="Calibri" panose="020F0502020204030204"/>
            </a:endParaRPr>
          </a:p>
          <a:p>
            <a:r>
              <a:rPr lang="pt-BR" sz="4800" b="1" dirty="0">
                <a:solidFill>
                  <a:srgbClr val="E1462E"/>
                </a:solidFill>
              </a:rPr>
              <a:t>120</a:t>
            </a:r>
            <a:endParaRPr lang="pt-BR" sz="2000" b="1" dirty="0">
              <a:solidFill>
                <a:srgbClr val="E1462E"/>
              </a:solidFill>
            </a:endParaRPr>
          </a:p>
          <a:p>
            <a:r>
              <a:rPr lang="pt-BR" sz="2000" b="1" dirty="0">
                <a:solidFill>
                  <a:schemeClr val="bg1">
                    <a:lumMod val="65000"/>
                  </a:schemeClr>
                </a:solidFill>
              </a:rPr>
              <a:t>ORGÃOS E ENTIDADES COM</a:t>
            </a:r>
          </a:p>
          <a:p>
            <a:r>
              <a:rPr lang="pt-BR" sz="2000" b="1" dirty="0">
                <a:solidFill>
                  <a:schemeClr val="bg1">
                    <a:lumMod val="65000"/>
                  </a:schemeClr>
                </a:solidFill>
              </a:rPr>
              <a:t>PLANOS DE INTEGRIDADE</a:t>
            </a:r>
            <a:endParaRPr lang="pt-BR" sz="2000" b="1" dirty="0">
              <a:solidFill>
                <a:schemeClr val="bg1">
                  <a:lumMod val="65000"/>
                </a:schemeClr>
              </a:solidFill>
              <a:latin typeface="Calibri" panose="020F0502020204030204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779C292-BAE0-407A-A92C-6B7DE887BFC4}"/>
              </a:ext>
            </a:extLst>
          </p:cNvPr>
          <p:cNvSpPr txBox="1"/>
          <p:nvPr/>
        </p:nvSpPr>
        <p:spPr>
          <a:xfrm>
            <a:off x="6453366" y="4606851"/>
            <a:ext cx="425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i="1" dirty="0">
                <a:solidFill>
                  <a:srgbClr val="E1462E"/>
                </a:solidFill>
              </a:rPr>
              <a:t>www.paineis.cgu.gov.br/integridadepublica</a:t>
            </a:r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2FD40FA-9B23-4C0A-B3C9-30FA797FD8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76" t="41301" r="63544" b="29379"/>
          <a:stretch/>
        </p:blipFill>
        <p:spPr>
          <a:xfrm>
            <a:off x="284963" y="1943151"/>
            <a:ext cx="5904500" cy="40670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6410B0FD-F65A-4B43-BF9B-985F07E7C886}"/>
              </a:ext>
            </a:extLst>
          </p:cNvPr>
          <p:cNvSpPr/>
          <p:nvPr/>
        </p:nvSpPr>
        <p:spPr>
          <a:xfrm>
            <a:off x="0" y="0"/>
            <a:ext cx="12192000" cy="1365805"/>
          </a:xfrm>
          <a:prstGeom prst="rect">
            <a:avLst/>
          </a:prstGeom>
          <a:solidFill>
            <a:srgbClr val="1B49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http://www.cgu.gov.br/assuntos/etica-e-integridade/programa-de-integridade/imagens/infogrficoprogramadeintegridade.jpg">
            <a:extLst>
              <a:ext uri="{FF2B5EF4-FFF2-40B4-BE49-F238E27FC236}">
                <a16:creationId xmlns:a16="http://schemas.microsoft.com/office/drawing/2014/main" id="{3F4428D6-CFB3-4CEA-935B-F240FDC2D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40"/>
          <a:stretch/>
        </p:blipFill>
        <p:spPr bwMode="auto">
          <a:xfrm>
            <a:off x="2872019" y="16547"/>
            <a:ext cx="5658523" cy="120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gu.gov.br/assuntos/etica-e-integridade/programa-de-integridade/imagens/infogrficoprogramadeintegridade.jpg">
            <a:extLst>
              <a:ext uri="{FF2B5EF4-FFF2-40B4-BE49-F238E27FC236}">
                <a16:creationId xmlns:a16="http://schemas.microsoft.com/office/drawing/2014/main" id="{C8145819-F42A-4C6B-B97E-EFFAE3A95A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3" t="87426" r="15035" b="1849"/>
          <a:stretch/>
        </p:blipFill>
        <p:spPr bwMode="auto">
          <a:xfrm>
            <a:off x="6372343" y="5111037"/>
            <a:ext cx="5738634" cy="16956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5EE7F2D9-7AE7-4323-A6D1-F8A29F60653F}"/>
              </a:ext>
            </a:extLst>
          </p:cNvPr>
          <p:cNvSpPr txBox="1"/>
          <p:nvPr/>
        </p:nvSpPr>
        <p:spPr>
          <a:xfrm>
            <a:off x="8085680" y="5447791"/>
            <a:ext cx="4002147" cy="1323439"/>
          </a:xfrm>
          <a:prstGeom prst="rect">
            <a:avLst/>
          </a:prstGeom>
          <a:solidFill>
            <a:srgbClr val="F8B133"/>
          </a:solidFill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3D3D3C"/>
                </a:solidFill>
              </a:rPr>
              <a:t>A CGU monitora a implementação dos Planos</a:t>
            </a:r>
          </a:p>
          <a:p>
            <a:r>
              <a:rPr lang="pt-BR" sz="1600" b="1" dirty="0">
                <a:solidFill>
                  <a:srgbClr val="3D3D3C"/>
                </a:solidFill>
              </a:rPr>
              <a:t>de Integridade na Administração Pública</a:t>
            </a:r>
          </a:p>
          <a:p>
            <a:r>
              <a:rPr lang="pt-BR" sz="1600" b="1" dirty="0">
                <a:solidFill>
                  <a:srgbClr val="3D3D3C"/>
                </a:solidFill>
              </a:rPr>
              <a:t>Federal</a:t>
            </a:r>
          </a:p>
          <a:p>
            <a:r>
              <a:rPr lang="pt-BR" sz="1600" b="1" dirty="0">
                <a:solidFill>
                  <a:srgbClr val="3D3D3C"/>
                </a:solidFill>
              </a:rPr>
              <a:t>Também oferece orientações, treinamentos</a:t>
            </a:r>
          </a:p>
          <a:p>
            <a:r>
              <a:rPr lang="pt-BR" sz="1600" b="1" dirty="0">
                <a:solidFill>
                  <a:srgbClr val="3D3D3C"/>
                </a:solidFill>
              </a:rPr>
              <a:t>presenciais e suporte a órgãos e entidades</a:t>
            </a:r>
          </a:p>
        </p:txBody>
      </p:sp>
    </p:spTree>
    <p:extLst>
      <p:ext uri="{BB962C8B-B14F-4D97-AF65-F5344CB8AC3E}">
        <p14:creationId xmlns:p14="http://schemas.microsoft.com/office/powerpoint/2010/main" val="3075372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1A1A17B-8273-4A07-AE6A-1C3D49AA4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D5A0C102-4F09-45EE-96A0-1171787634BF}"/>
              </a:ext>
            </a:extLst>
          </p:cNvPr>
          <p:cNvSpPr/>
          <p:nvPr/>
        </p:nvSpPr>
        <p:spPr>
          <a:xfrm>
            <a:off x="4597129" y="-21431"/>
            <a:ext cx="7620000" cy="636028"/>
          </a:xfrm>
          <a:prstGeom prst="rect">
            <a:avLst/>
          </a:prstGeom>
          <a:solidFill>
            <a:srgbClr val="A5C83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1BCA7EBA-AD89-4E17-A00F-8E6222955A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658" y="3760575"/>
            <a:ext cx="5796817" cy="324280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A335DA9-E628-4C84-9640-DBA283C8FF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234" y="2930349"/>
            <a:ext cx="1323975" cy="199072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FE725BD-DBD6-4258-A379-5D1D75B60404}"/>
              </a:ext>
            </a:extLst>
          </p:cNvPr>
          <p:cNvSpPr txBox="1"/>
          <p:nvPr/>
        </p:nvSpPr>
        <p:spPr>
          <a:xfrm>
            <a:off x="809469" y="74950"/>
            <a:ext cx="11272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Reconhece as empresas que adotam medidas de integridade para prevenção e combate à corrupção em seus negócios </a:t>
            </a:r>
            <a:endParaRPr lang="pt-BR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21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5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250"/>
                            </p:stCondLst>
                            <p:childTnLst>
                              <p:par>
                                <p:cTn id="19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8F18ADFB-E228-487F-92F1-FD44B67647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0" t="19145" r="62596" b="28718"/>
          <a:stretch/>
        </p:blipFill>
        <p:spPr>
          <a:xfrm>
            <a:off x="513370" y="1428843"/>
            <a:ext cx="2562757" cy="3243324"/>
          </a:xfrm>
          <a:prstGeom prst="rect">
            <a:avLst/>
          </a:prstGeom>
        </p:spPr>
      </p:pic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0B98FB70-E85B-4179-9740-A9F29239F03A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076127" y="892094"/>
          <a:ext cx="8019840" cy="5073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39083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1">
            <a:extLst>
              <a:ext uri="{FF2B5EF4-FFF2-40B4-BE49-F238E27FC236}">
                <a16:creationId xmlns:a16="http://schemas.microsoft.com/office/drawing/2014/main" id="{3B0E7FC3-7158-4057-8247-31E337954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0578" y="1996899"/>
            <a:ext cx="3999360" cy="59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defRPr/>
            </a:pPr>
            <a:endParaRPr lang="pt-BR" altLang="pt-BR" sz="2000" b="1" dirty="0">
              <a:solidFill>
                <a:prstClr val="black"/>
              </a:solidFill>
              <a:latin typeface="Calibri"/>
              <a:cs typeface="Vani" panose="020B0502040204020203" pitchFamily="34" charset="0"/>
            </a:endParaRPr>
          </a:p>
          <a:p>
            <a:pPr algn="ctr" eaLnBrk="1" hangingPunct="1">
              <a:defRPr/>
            </a:pPr>
            <a:r>
              <a:rPr lang="pt-BR" altLang="pt-BR" sz="2000" b="1" dirty="0">
                <a:solidFill>
                  <a:prstClr val="black"/>
                </a:solidFill>
                <a:latin typeface="Calibri"/>
                <a:cs typeface="Vani" panose="020B0502040204020203" pitchFamily="34" charset="0"/>
              </a:rPr>
              <a:t>Parceria entre a CGU e o Instituto Maurício de Sousa </a:t>
            </a:r>
          </a:p>
          <a:p>
            <a:pPr algn="just" eaLnBrk="1" hangingPunct="1">
              <a:defRPr/>
            </a:pPr>
            <a:endParaRPr lang="pt-BR" altLang="pt-BR" sz="2000" dirty="0">
              <a:solidFill>
                <a:prstClr val="black"/>
              </a:solidFill>
              <a:latin typeface="Calibri"/>
              <a:cs typeface="Vani" panose="020B0502040204020203" pitchFamily="34" charset="0"/>
            </a:endParaRPr>
          </a:p>
          <a:p>
            <a:pPr algn="just" eaLnBrk="1" hangingPunct="1">
              <a:lnSpc>
                <a:spcPct val="150000"/>
              </a:lnSpc>
              <a:defRPr/>
            </a:pPr>
            <a:r>
              <a:rPr lang="pt-BR" altLang="pt-BR" sz="2000" b="1" dirty="0">
                <a:latin typeface="+mn-lt"/>
                <a:cs typeface="+mn-cs"/>
              </a:rPr>
              <a:t>Objetivo: </a:t>
            </a:r>
            <a:r>
              <a:rPr lang="pt-BR" altLang="pt-BR" sz="2000" dirty="0">
                <a:latin typeface="+mn-lt"/>
                <a:cs typeface="+mn-cs"/>
              </a:rPr>
              <a:t>disseminar entre as crianças valores relacionados à participação social, democracia, autoestima, responsabilidade e interesse pelo bem-estar coletivo com o auxílio do universo lúdico dos personagens da Turma da Mônica. </a:t>
            </a:r>
          </a:p>
          <a:p>
            <a:pPr algn="just" eaLnBrk="1" hangingPunct="1">
              <a:defRPr/>
            </a:pPr>
            <a:endParaRPr lang="pt-BR" altLang="pt-BR" dirty="0">
              <a:solidFill>
                <a:prstClr val="black"/>
              </a:solidFill>
              <a:latin typeface="Calibri"/>
              <a:cs typeface="Vani" panose="020B0502040204020203" pitchFamily="34" charset="0"/>
            </a:endParaRPr>
          </a:p>
          <a:p>
            <a:pPr marL="257168" indent="-257168" algn="just" eaLnBrk="1" hangingPunct="1">
              <a:buFont typeface="Wingdings" panose="05000000000000000000" pitchFamily="2" charset="2"/>
              <a:buChar char="§"/>
              <a:defRPr/>
            </a:pPr>
            <a:endParaRPr lang="pt-BR" altLang="pt-BR" sz="2100" dirty="0">
              <a:solidFill>
                <a:prstClr val="black"/>
              </a:solidFill>
              <a:latin typeface="Calibri"/>
              <a:cs typeface="Vani" panose="020B0502040204020203" pitchFamily="34" charset="0"/>
            </a:endParaRPr>
          </a:p>
          <a:p>
            <a:pPr algn="ctr" eaLnBrk="1" hangingPunct="1">
              <a:defRPr/>
            </a:pPr>
            <a:endParaRPr lang="pt-BR" altLang="pt-BR" sz="2700" dirty="0">
              <a:solidFill>
                <a:srgbClr val="002060"/>
              </a:solidFill>
              <a:latin typeface="Century Gothic" panose="020B0502020202020204" pitchFamily="34" charset="0"/>
              <a:cs typeface="Vani" panose="020B0502040204020203" pitchFamily="34" charset="0"/>
            </a:endParaRPr>
          </a:p>
          <a:p>
            <a:pPr algn="just" eaLnBrk="1" hangingPunct="1">
              <a:defRPr/>
            </a:pPr>
            <a:endParaRPr lang="pt-BR" altLang="pt-BR" sz="2400" dirty="0">
              <a:solidFill>
                <a:srgbClr val="002060"/>
              </a:solidFill>
              <a:latin typeface="Century Gothic" panose="020B0502020202020204" pitchFamily="34" charset="0"/>
              <a:cs typeface="Vani" panose="020B0502040204020203" pitchFamily="34" charset="0"/>
            </a:endParaRPr>
          </a:p>
        </p:txBody>
      </p:sp>
      <p:grpSp>
        <p:nvGrpSpPr>
          <p:cNvPr id="5" name="Grupo 6">
            <a:extLst>
              <a:ext uri="{FF2B5EF4-FFF2-40B4-BE49-F238E27FC236}">
                <a16:creationId xmlns:a16="http://schemas.microsoft.com/office/drawing/2014/main" id="{D8E81BBF-FB89-4091-AC57-433884A096E5}"/>
              </a:ext>
            </a:extLst>
          </p:cNvPr>
          <p:cNvGrpSpPr/>
          <p:nvPr/>
        </p:nvGrpSpPr>
        <p:grpSpPr>
          <a:xfrm>
            <a:off x="6971386" y="1881948"/>
            <a:ext cx="3178369" cy="4497569"/>
            <a:chOff x="6003964" y="2492896"/>
            <a:chExt cx="2744500" cy="4255638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C2092205-1B5F-4902-B1E6-AB5D2A94DF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2960" t="39473" r="18531" b="32895"/>
            <a:stretch/>
          </p:blipFill>
          <p:spPr>
            <a:xfrm>
              <a:off x="6003964" y="2492896"/>
              <a:ext cx="2744500" cy="1440862"/>
            </a:xfrm>
            <a:prstGeom prst="rect">
              <a:avLst/>
            </a:prstGeom>
          </p:spPr>
        </p:pic>
        <p:pic>
          <p:nvPicPr>
            <p:cNvPr id="7" name="Picture 4" descr="https://eticaevalores.files.wordpress.com/2009/03/fotomauricio1.jpg?w=377&amp;h=400">
              <a:extLst>
                <a:ext uri="{FF2B5EF4-FFF2-40B4-BE49-F238E27FC236}">
                  <a16:creationId xmlns:a16="http://schemas.microsoft.com/office/drawing/2014/main" id="{3DC18B8B-9FD2-4B11-BDF4-1103510EFE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3885" y="4005064"/>
              <a:ext cx="2585574" cy="2743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upo 9">
            <a:extLst>
              <a:ext uri="{FF2B5EF4-FFF2-40B4-BE49-F238E27FC236}">
                <a16:creationId xmlns:a16="http://schemas.microsoft.com/office/drawing/2014/main" id="{93295776-C77C-49F1-A699-3CF7298A6A85}"/>
              </a:ext>
            </a:extLst>
          </p:cNvPr>
          <p:cNvGrpSpPr/>
          <p:nvPr/>
        </p:nvGrpSpPr>
        <p:grpSpPr>
          <a:xfrm>
            <a:off x="2170866" y="478483"/>
            <a:ext cx="7978889" cy="1097480"/>
            <a:chOff x="389095" y="51885"/>
            <a:chExt cx="6251569" cy="574484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3B38FC38-9D36-4B93-A26B-731B6D104553}"/>
                </a:ext>
              </a:extLst>
            </p:cNvPr>
            <p:cNvSpPr/>
            <p:nvPr/>
          </p:nvSpPr>
          <p:spPr>
            <a:xfrm>
              <a:off x="489874" y="272227"/>
              <a:ext cx="6150790" cy="354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F6A3ADDA-ABB8-4EB4-80D7-385AF7B736C9}"/>
                </a:ext>
              </a:extLst>
            </p:cNvPr>
            <p:cNvSpPr/>
            <p:nvPr/>
          </p:nvSpPr>
          <p:spPr>
            <a:xfrm>
              <a:off x="389095" y="51885"/>
              <a:ext cx="6150791" cy="574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pt-BR" sz="3266" b="1" dirty="0">
                  <a:solidFill>
                    <a:srgbClr val="F47F4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Um por Todos e Todos por Um: Pela Ética e Cidadania!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9136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55A0104-4EFD-403B-A04D-7AC2B0E8DB7F}"/>
              </a:ext>
            </a:extLst>
          </p:cNvPr>
          <p:cNvSpPr txBox="1"/>
          <p:nvPr/>
        </p:nvSpPr>
        <p:spPr>
          <a:xfrm>
            <a:off x="2282285" y="1111522"/>
            <a:ext cx="7636525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8850">
              <a:lnSpc>
                <a:spcPct val="150000"/>
              </a:lnSpc>
              <a:spcBef>
                <a:spcPts val="91"/>
              </a:spcBef>
              <a:spcAft>
                <a:spcPts val="91"/>
              </a:spcAft>
            </a:pPr>
            <a:r>
              <a:rPr lang="pt-BR" sz="2900" b="1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Miriam" panose="020B0502050101010101" pitchFamily="34" charset="-79"/>
              </a:rPr>
              <a:t>Engajamento da sociedade e controle social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FD3C00D-921E-49F7-A935-29DD2EC4ABDB}"/>
              </a:ext>
            </a:extLst>
          </p:cNvPr>
          <p:cNvSpPr txBox="1"/>
          <p:nvPr/>
        </p:nvSpPr>
        <p:spPr>
          <a:xfrm>
            <a:off x="2282284" y="1776110"/>
            <a:ext cx="8218448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8850">
              <a:lnSpc>
                <a:spcPct val="150000"/>
              </a:lnSpc>
              <a:spcBef>
                <a:spcPts val="91"/>
              </a:spcBef>
              <a:spcAft>
                <a:spcPts val="91"/>
              </a:spcAft>
            </a:pPr>
            <a:r>
              <a:rPr lang="pt-BR" sz="2900" b="1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Miriam" panose="020B0502050101010101" pitchFamily="34" charset="-79"/>
              </a:rPr>
              <a:t>Educação Cidadã: Um por todos e Todos por Um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41AA7EC-1F81-4A1F-96A0-531CDD18EA7A}"/>
              </a:ext>
            </a:extLst>
          </p:cNvPr>
          <p:cNvSpPr txBox="1"/>
          <p:nvPr/>
        </p:nvSpPr>
        <p:spPr>
          <a:xfrm>
            <a:off x="2870917" y="5485280"/>
            <a:ext cx="42470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i="1" dirty="0"/>
              <a:t>Turma da Mônica leva Ética e Cidadania para alunos do ensino fundamental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AD84F2F-B539-496B-8DA8-CFE52C49ABAE}"/>
              </a:ext>
            </a:extLst>
          </p:cNvPr>
          <p:cNvSpPr txBox="1"/>
          <p:nvPr/>
        </p:nvSpPr>
        <p:spPr>
          <a:xfrm>
            <a:off x="7117988" y="2986014"/>
            <a:ext cx="29990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BR" sz="3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2009 a 2018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F482DA8-E2F2-4144-BEA2-F490069891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88" y="2798728"/>
            <a:ext cx="4176682" cy="259799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6027F6D-C2DC-4781-89D9-609A8A75A4C5}"/>
              </a:ext>
            </a:extLst>
          </p:cNvPr>
          <p:cNvSpPr txBox="1"/>
          <p:nvPr/>
        </p:nvSpPr>
        <p:spPr>
          <a:xfrm>
            <a:off x="6978170" y="3786646"/>
            <a:ext cx="4627676" cy="1959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99" dirty="0"/>
              <a:t> </a:t>
            </a:r>
            <a:r>
              <a:rPr lang="pt-BR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647.627</a:t>
            </a:r>
            <a:r>
              <a:rPr lang="pt-BR" sz="2099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pt-B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alunos</a:t>
            </a:r>
          </a:p>
          <a:p>
            <a:pPr>
              <a:lnSpc>
                <a:spcPct val="150000"/>
              </a:lnSpc>
            </a:pPr>
            <a:r>
              <a:rPr lang="pt-BR" sz="2099" dirty="0"/>
              <a:t> </a:t>
            </a:r>
            <a:r>
              <a:rPr lang="pt-BR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23.354</a:t>
            </a:r>
            <a:r>
              <a:rPr lang="pt-BR" sz="2099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pt-B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professores</a:t>
            </a:r>
          </a:p>
          <a:p>
            <a:pPr>
              <a:lnSpc>
                <a:spcPct val="150000"/>
              </a:lnSpc>
            </a:pPr>
            <a:r>
              <a:rPr lang="pt-BR" sz="2099" dirty="0"/>
              <a:t> </a:t>
            </a:r>
            <a:r>
              <a:rPr lang="pt-BR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4.809</a:t>
            </a:r>
            <a:r>
              <a:rPr lang="pt-BR" sz="2099" dirty="0"/>
              <a:t> </a:t>
            </a:r>
            <a:r>
              <a:rPr lang="pt-B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escolas</a:t>
            </a:r>
          </a:p>
        </p:txBody>
      </p:sp>
    </p:spTree>
    <p:extLst>
      <p:ext uri="{BB962C8B-B14F-4D97-AF65-F5344CB8AC3E}">
        <p14:creationId xmlns:p14="http://schemas.microsoft.com/office/powerpoint/2010/main" val="1790168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3B639637-2B1B-4A8B-B627-2750425207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89" y="-9178"/>
            <a:ext cx="12214578" cy="687635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8A746E1F-5DC9-4910-A7D9-32843C8D9D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89" y="-9178"/>
            <a:ext cx="10287000" cy="245745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86F4F4A3-6DF2-4F5D-ABC6-C743F873C273}"/>
              </a:ext>
            </a:extLst>
          </p:cNvPr>
          <p:cNvSpPr txBox="1"/>
          <p:nvPr/>
        </p:nvSpPr>
        <p:spPr>
          <a:xfrm>
            <a:off x="2848708" y="550984"/>
            <a:ext cx="8862646" cy="1754326"/>
          </a:xfrm>
          <a:prstGeom prst="rect">
            <a:avLst/>
          </a:prstGeom>
          <a:noFill/>
          <a:effectLst>
            <a:innerShdw blurRad="63500" dist="50800" dir="13500000">
              <a:schemeClr val="accent5">
                <a:lumMod val="75000"/>
                <a:alpha val="50000"/>
              </a:schemeClr>
            </a:innerShdw>
            <a:softEdge rad="736600"/>
          </a:effectLst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00206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Parceria CGU, MEC, Instituto Mauricio de Sousa e </a:t>
            </a:r>
            <a:r>
              <a:rPr lang="pt-BR" sz="2000" dirty="0" err="1">
                <a:solidFill>
                  <a:srgbClr val="00206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Senar</a:t>
            </a:r>
            <a:endParaRPr lang="pt-BR" sz="2000" dirty="0">
              <a:solidFill>
                <a:srgbClr val="002060"/>
              </a:solidFill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r>
              <a:rPr lang="pt-BR" sz="2000" dirty="0">
                <a:solidFill>
                  <a:srgbClr val="00206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Universalização em 2018/2019 permitirá atingir:</a:t>
            </a:r>
          </a:p>
          <a:p>
            <a:r>
              <a:rPr lang="pt-BR" sz="3200" b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27 milhões </a:t>
            </a:r>
            <a:r>
              <a:rPr lang="pt-BR" sz="2000" dirty="0">
                <a:solidFill>
                  <a:srgbClr val="00206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de alunos do Ensino Fundamental (1º ao 9º ano)</a:t>
            </a:r>
          </a:p>
          <a:p>
            <a:r>
              <a:rPr lang="pt-BR" sz="3200" b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170 mil </a:t>
            </a:r>
            <a:r>
              <a:rPr lang="pt-BR" sz="2000" dirty="0">
                <a:solidFill>
                  <a:srgbClr val="00206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escolas da rede pública </a:t>
            </a:r>
          </a:p>
        </p:txBody>
      </p:sp>
    </p:spTree>
    <p:extLst>
      <p:ext uri="{BB962C8B-B14F-4D97-AF65-F5344CB8AC3E}">
        <p14:creationId xmlns:p14="http://schemas.microsoft.com/office/powerpoint/2010/main" val="318116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3DC9C90A-2E9D-405E-81CF-0DA59B381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20" y="-39511"/>
            <a:ext cx="12314240" cy="693702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4DA59C7-7CE1-4022-AB31-9D1A64256D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1" y="549563"/>
            <a:ext cx="1230556" cy="123055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4C3690C-D390-4D95-A6E4-B16AD40F0A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970" y="4130719"/>
            <a:ext cx="1547120" cy="154712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FA0280D-ABAC-401E-A44A-10464E5F682C}"/>
              </a:ext>
            </a:extLst>
          </p:cNvPr>
          <p:cNvSpPr/>
          <p:nvPr/>
        </p:nvSpPr>
        <p:spPr>
          <a:xfrm>
            <a:off x="6096000" y="1081388"/>
            <a:ext cx="5847709" cy="46872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93DC776-FDED-44BD-8D90-1A4D88779134}"/>
              </a:ext>
            </a:extLst>
          </p:cNvPr>
          <p:cNvSpPr txBox="1"/>
          <p:nvPr/>
        </p:nvSpPr>
        <p:spPr>
          <a:xfrm>
            <a:off x="6378221" y="1302406"/>
            <a:ext cx="50348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accent4"/>
                </a:solidFill>
              </a:rPr>
              <a:t>+ de 177 mil</a:t>
            </a:r>
          </a:p>
          <a:p>
            <a:r>
              <a:rPr lang="pt-BR" b="1" dirty="0">
                <a:solidFill>
                  <a:schemeClr val="accent4"/>
                </a:solidFill>
              </a:rPr>
              <a:t>Manifestações recebidas no primeiro semestre de 2019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CEB7823-E14F-4E9F-B810-860C2CD090B8}"/>
              </a:ext>
            </a:extLst>
          </p:cNvPr>
          <p:cNvSpPr txBox="1"/>
          <p:nvPr/>
        </p:nvSpPr>
        <p:spPr>
          <a:xfrm>
            <a:off x="6378221" y="2723753"/>
            <a:ext cx="50348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accent4"/>
                </a:solidFill>
              </a:rPr>
              <a:t>14 dias</a:t>
            </a:r>
          </a:p>
          <a:p>
            <a:r>
              <a:rPr lang="pt-BR" b="1" dirty="0">
                <a:solidFill>
                  <a:schemeClr val="accent4"/>
                </a:solidFill>
              </a:rPr>
              <a:t>Tempo médio de atendimento do Sistema de Ouvidoria do Poder Executivo federal no primeiro semestre de 2019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13E73A4-2A1B-46F8-83D4-F79D43D92883}"/>
              </a:ext>
            </a:extLst>
          </p:cNvPr>
          <p:cNvSpPr txBox="1"/>
          <p:nvPr/>
        </p:nvSpPr>
        <p:spPr>
          <a:xfrm>
            <a:off x="6423375" y="4299284"/>
            <a:ext cx="50348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accent4"/>
                </a:solidFill>
              </a:rPr>
              <a:t>+ de 46 mil</a:t>
            </a:r>
          </a:p>
          <a:p>
            <a:r>
              <a:rPr lang="pt-BR" b="1" dirty="0">
                <a:solidFill>
                  <a:schemeClr val="accent4"/>
                </a:solidFill>
              </a:rPr>
              <a:t>Denúncias recebidas no primeiro semestre de 2019</a:t>
            </a:r>
          </a:p>
        </p:txBody>
      </p:sp>
    </p:spTree>
    <p:extLst>
      <p:ext uri="{BB962C8B-B14F-4D97-AF65-F5344CB8AC3E}">
        <p14:creationId xmlns:p14="http://schemas.microsoft.com/office/powerpoint/2010/main" val="190113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D9B7BF9F-805D-45F3-8465-D92ABCDEB56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955822" y="479916"/>
          <a:ext cx="6838911" cy="4338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B71DD395-10D3-4A33-A94B-2411C18067A5}"/>
              </a:ext>
            </a:extLst>
          </p:cNvPr>
          <p:cNvSpPr txBox="1"/>
          <p:nvPr/>
        </p:nvSpPr>
        <p:spPr>
          <a:xfrm>
            <a:off x="4955822" y="4900755"/>
            <a:ext cx="552381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i="1" dirty="0">
                <a:solidFill>
                  <a:schemeClr val="accent1">
                    <a:lumMod val="50000"/>
                  </a:schemeClr>
                </a:solidFill>
              </a:rPr>
              <a:t>1.740</a:t>
            </a:r>
            <a:r>
              <a:rPr lang="pt-BR" i="1" dirty="0">
                <a:solidFill>
                  <a:schemeClr val="accent1">
                    <a:lumMod val="50000"/>
                  </a:schemeClr>
                </a:solidFill>
              </a:rPr>
              <a:t> instituições de todos os níveis da Federação conectadas para a melhoria da prestação de serviços públicos e para o enfrentamento da corrupção por meio da Rede Nacional de Ouvidorias e do e-</a:t>
            </a:r>
            <a:r>
              <a:rPr lang="pt-BR" i="1" dirty="0" err="1">
                <a:solidFill>
                  <a:schemeClr val="accent1">
                    <a:lumMod val="50000"/>
                  </a:schemeClr>
                </a:solidFill>
              </a:rPr>
              <a:t>Ouv</a:t>
            </a:r>
            <a:r>
              <a:rPr lang="pt-BR" i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040B905-9D5A-40A2-AEED-B89C546DBC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08" t="13538" r="67407" b="10741"/>
          <a:stretch/>
        </p:blipFill>
        <p:spPr>
          <a:xfrm>
            <a:off x="569723" y="479916"/>
            <a:ext cx="4205651" cy="589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47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Resultado de imagem para programa de avaliaÃ§Ã£o cidadÃ£ de serviÃ§os e polÃ­ticas pÃºblicas">
            <a:extLst>
              <a:ext uri="{FF2B5EF4-FFF2-40B4-BE49-F238E27FC236}">
                <a16:creationId xmlns:a16="http://schemas.microsoft.com/office/drawing/2014/main" id="{7BEFF14B-E340-4B1A-A81A-A3E7A4500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79" y="1044914"/>
            <a:ext cx="4895252" cy="171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20C24DF3-FFFD-4249-9EE4-02EBF9E41CD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FA1A4B5F-2FFE-4EEE-8FCC-8570A91A7F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0358"/>
          <a:stretch/>
        </p:blipFill>
        <p:spPr>
          <a:xfrm>
            <a:off x="0" y="-49695"/>
            <a:ext cx="12192000" cy="1347019"/>
          </a:xfrm>
          <a:prstGeom prst="rect">
            <a:avLst/>
          </a:prstGeom>
        </p:spPr>
      </p:pic>
      <p:pic>
        <p:nvPicPr>
          <p:cNvPr id="27" name="Imagem 26" descr="Uma imagem contendo prato, comida, mesa, azul&#10;&#10;Descrição gerada com muito alta confiança">
            <a:extLst>
              <a:ext uri="{FF2B5EF4-FFF2-40B4-BE49-F238E27FC236}">
                <a16:creationId xmlns:a16="http://schemas.microsoft.com/office/drawing/2014/main" id="{B44906AD-488D-4621-899C-BDD21E72C3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50" b="7752"/>
          <a:stretch/>
        </p:blipFill>
        <p:spPr>
          <a:xfrm>
            <a:off x="8222503" y="5146955"/>
            <a:ext cx="1231835" cy="1254793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889109FB-2B6A-4FD9-81F4-E43F444EDA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332" r="13622" b="80358"/>
          <a:stretch/>
        </p:blipFill>
        <p:spPr>
          <a:xfrm>
            <a:off x="1912776" y="-92226"/>
            <a:ext cx="6223518" cy="1347019"/>
          </a:xfrm>
          <a:prstGeom prst="rect">
            <a:avLst/>
          </a:prstGeom>
        </p:spPr>
      </p:pic>
      <p:pic>
        <p:nvPicPr>
          <p:cNvPr id="17" name="Picture 2" descr="GrÃ¡ficos Monitorando a Merenda.">
            <a:extLst>
              <a:ext uri="{FF2B5EF4-FFF2-40B4-BE49-F238E27FC236}">
                <a16:creationId xmlns:a16="http://schemas.microsoft.com/office/drawing/2014/main" id="{C8ECC7F5-9C13-48C3-AFF6-EAEAD2F7A6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8" r="1526" b="90212"/>
          <a:stretch/>
        </p:blipFill>
        <p:spPr bwMode="auto">
          <a:xfrm>
            <a:off x="4744404" y="1088235"/>
            <a:ext cx="5841833" cy="41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GrÃ¡ficos Monitorando a Merenda.">
            <a:extLst>
              <a:ext uri="{FF2B5EF4-FFF2-40B4-BE49-F238E27FC236}">
                <a16:creationId xmlns:a16="http://schemas.microsoft.com/office/drawing/2014/main" id="{62437287-2E46-4A82-9B68-EFBF054E1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" t="31028" b="48658"/>
          <a:stretch/>
        </p:blipFill>
        <p:spPr bwMode="auto">
          <a:xfrm>
            <a:off x="4842519" y="1501142"/>
            <a:ext cx="5841833" cy="364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F91D9923-A3B0-4F4A-878D-FCE9F8C6EB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482" b="22305"/>
          <a:stretch/>
        </p:blipFill>
        <p:spPr>
          <a:xfrm>
            <a:off x="5198358" y="5154154"/>
            <a:ext cx="1195523" cy="1254793"/>
          </a:xfrm>
          <a:prstGeom prst="rect">
            <a:avLst/>
          </a:prstGeom>
        </p:spPr>
      </p:pic>
      <p:pic>
        <p:nvPicPr>
          <p:cNvPr id="26" name="Espaço Reservado para Conteúdo 4" descr="Uma imagem contendo comida, mesa, prato, tigela&#10;&#10;Descrição gerada com muito alta confiança">
            <a:extLst>
              <a:ext uri="{FF2B5EF4-FFF2-40B4-BE49-F238E27FC236}">
                <a16:creationId xmlns:a16="http://schemas.microsoft.com/office/drawing/2014/main" id="{FBC5C5C1-AC03-4334-A9E2-17D7984FDCD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5" r="10043"/>
          <a:stretch/>
        </p:blipFill>
        <p:spPr>
          <a:xfrm>
            <a:off x="6553201" y="5146955"/>
            <a:ext cx="1426028" cy="1261992"/>
          </a:xfrm>
          <a:prstGeom prst="rect">
            <a:avLst/>
          </a:prstGeom>
        </p:spPr>
      </p:pic>
      <p:pic>
        <p:nvPicPr>
          <p:cNvPr id="20" name="Picture 4" descr="Resultado de imagem para monitorando a merenda">
            <a:extLst>
              <a:ext uri="{FF2B5EF4-FFF2-40B4-BE49-F238E27FC236}">
                <a16:creationId xmlns:a16="http://schemas.microsoft.com/office/drawing/2014/main" id="{3BDF1060-E066-49D3-B58B-4B8FE580F9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2" r="7135"/>
          <a:stretch/>
        </p:blipFill>
        <p:spPr bwMode="auto">
          <a:xfrm>
            <a:off x="765242" y="2743709"/>
            <a:ext cx="2394857" cy="181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8D661E4-939A-4383-9C4C-428AFE528412}"/>
              </a:ext>
            </a:extLst>
          </p:cNvPr>
          <p:cNvSpPr txBox="1"/>
          <p:nvPr/>
        </p:nvSpPr>
        <p:spPr>
          <a:xfrm>
            <a:off x="474133" y="4554815"/>
            <a:ext cx="43834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Um ano monitorando a merenda no Estado do Pará</a:t>
            </a:r>
          </a:p>
          <a:p>
            <a:r>
              <a:rPr lang="pt-BR" i="1" dirty="0">
                <a:solidFill>
                  <a:schemeClr val="accent1">
                    <a:lumMod val="50000"/>
                  </a:schemeClr>
                </a:solidFill>
              </a:rPr>
              <a:t>Por meio da avaliação feita pelos próprios alunos, melhorou-se a qualidade da alimentação escolar e ampliou-se a sua oferta para mais de 1.600 jovens. </a:t>
            </a:r>
          </a:p>
        </p:txBody>
      </p:sp>
    </p:spTree>
    <p:extLst>
      <p:ext uri="{BB962C8B-B14F-4D97-AF65-F5344CB8AC3E}">
        <p14:creationId xmlns:p14="http://schemas.microsoft.com/office/powerpoint/2010/main" val="2291532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389B3475-CECD-4C60-B824-4783D8454C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8"/>
            <a:ext cx="12192000" cy="681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77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C45D980-B6FC-487C-A09A-2D6786AF97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4" b="9595"/>
          <a:stretch/>
        </p:blipFill>
        <p:spPr>
          <a:xfrm>
            <a:off x="0" y="30480"/>
            <a:ext cx="12192000" cy="685800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1E89CB38-E2BE-4D33-9626-6228E923891B}"/>
              </a:ext>
            </a:extLst>
          </p:cNvPr>
          <p:cNvSpPr txBox="1"/>
          <p:nvPr/>
        </p:nvSpPr>
        <p:spPr>
          <a:xfrm>
            <a:off x="606016" y="862830"/>
            <a:ext cx="44965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+mj-lt"/>
              </a:rPr>
              <a:t>Órgão de </a:t>
            </a:r>
            <a:r>
              <a:rPr lang="pt-BR" sz="2000" b="1" dirty="0">
                <a:solidFill>
                  <a:schemeClr val="bg1"/>
                </a:solidFill>
              </a:rPr>
              <a:t>CONTROLE INTERNO </a:t>
            </a:r>
            <a:r>
              <a:rPr lang="pt-BR" sz="2000" dirty="0">
                <a:solidFill>
                  <a:schemeClr val="bg1"/>
                </a:solidFill>
                <a:latin typeface="+mj-lt"/>
              </a:rPr>
              <a:t>do Governo Federal responsável pela </a:t>
            </a:r>
            <a:r>
              <a:rPr lang="pt-BR" sz="2000" b="1" dirty="0">
                <a:solidFill>
                  <a:schemeClr val="bg1"/>
                </a:solidFill>
              </a:rPr>
              <a:t>DEFESA DO PATRIMÔNIO PÚBLICO </a:t>
            </a:r>
            <a:r>
              <a:rPr lang="pt-BR" sz="2000" dirty="0">
                <a:solidFill>
                  <a:schemeClr val="bg1"/>
                </a:solidFill>
                <a:latin typeface="+mj-lt"/>
              </a:rPr>
              <a:t>e pelo </a:t>
            </a:r>
            <a:r>
              <a:rPr lang="pt-BR" sz="2000" b="1" dirty="0">
                <a:solidFill>
                  <a:schemeClr val="bg1"/>
                </a:solidFill>
              </a:rPr>
              <a:t>INCREMENTO DA TRANSPARÊNCIA </a:t>
            </a:r>
            <a:r>
              <a:rPr lang="pt-BR" sz="2000" dirty="0">
                <a:solidFill>
                  <a:schemeClr val="bg1"/>
                </a:solidFill>
                <a:latin typeface="+mj-lt"/>
              </a:rPr>
              <a:t>na gestão, por meio de ações de</a:t>
            </a:r>
          </a:p>
          <a:p>
            <a:r>
              <a:rPr lang="pt-BR" sz="2000" b="1" dirty="0">
                <a:solidFill>
                  <a:schemeClr val="bg1"/>
                </a:solidFill>
              </a:rPr>
              <a:t>AUDITORIA E FISCALIZAÇÃO</a:t>
            </a:r>
            <a:r>
              <a:rPr lang="pt-BR" sz="2000" dirty="0">
                <a:solidFill>
                  <a:schemeClr val="bg1"/>
                </a:solidFill>
                <a:latin typeface="+mj-lt"/>
              </a:rPr>
              <a:t>, </a:t>
            </a:r>
            <a:r>
              <a:rPr lang="pt-BR" sz="2000" b="1" dirty="0">
                <a:solidFill>
                  <a:schemeClr val="bg1"/>
                </a:solidFill>
              </a:rPr>
              <a:t>CORREIÇÃO</a:t>
            </a:r>
            <a:r>
              <a:rPr lang="pt-BR" sz="2000" dirty="0">
                <a:solidFill>
                  <a:schemeClr val="bg1"/>
                </a:solidFill>
                <a:latin typeface="+mj-lt"/>
              </a:rPr>
              <a:t>,</a:t>
            </a:r>
          </a:p>
          <a:p>
            <a:r>
              <a:rPr lang="pt-BR" sz="2000" b="1" dirty="0">
                <a:solidFill>
                  <a:schemeClr val="bg1"/>
                </a:solidFill>
              </a:rPr>
              <a:t>PREVENÇÃO E COMBATE À CORRUPÇÃO</a:t>
            </a:r>
            <a:endParaRPr lang="pt-BR" sz="2000" b="1" dirty="0">
              <a:solidFill>
                <a:schemeClr val="bg1"/>
              </a:solidFill>
              <a:latin typeface="+mj-lt"/>
            </a:endParaRPr>
          </a:p>
          <a:p>
            <a:r>
              <a:rPr lang="pt-BR" sz="2000" dirty="0">
                <a:solidFill>
                  <a:schemeClr val="bg1"/>
                </a:solidFill>
                <a:latin typeface="+mj-lt"/>
              </a:rPr>
              <a:t>e </a:t>
            </a:r>
            <a:r>
              <a:rPr lang="pt-BR" sz="2000" b="1" dirty="0">
                <a:solidFill>
                  <a:schemeClr val="bg1"/>
                </a:solidFill>
              </a:rPr>
              <a:t>OUVIDORIA</a:t>
            </a:r>
          </a:p>
        </p:txBody>
      </p:sp>
    </p:spTree>
    <p:extLst>
      <p:ext uri="{BB962C8B-B14F-4D97-AF65-F5344CB8AC3E}">
        <p14:creationId xmlns:p14="http://schemas.microsoft.com/office/powerpoint/2010/main" val="124293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3033660" y="3767079"/>
            <a:ext cx="9158340" cy="2785398"/>
          </a:xfrm>
          <a:prstGeom prst="rect">
            <a:avLst/>
          </a:prstGeom>
          <a:solidFill>
            <a:srgbClr val="B3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8" r="7517"/>
          <a:stretch/>
        </p:blipFill>
        <p:spPr>
          <a:xfrm>
            <a:off x="0" y="3767079"/>
            <a:ext cx="3033660" cy="2785398"/>
          </a:xfrm>
          <a:prstGeom prst="rect">
            <a:avLst/>
          </a:prstGeom>
          <a:effectLst>
            <a:glow rad="63500">
              <a:schemeClr val="accent3">
                <a:lumMod val="20000"/>
                <a:lumOff val="80000"/>
                <a:alpha val="0"/>
              </a:schemeClr>
            </a:glow>
          </a:effectLst>
        </p:spPr>
      </p:pic>
      <p:sp>
        <p:nvSpPr>
          <p:cNvPr id="3" name="CaixaDeTexto 2"/>
          <p:cNvSpPr txBox="1">
            <a:spLocks noChangeArrowheads="1"/>
          </p:cNvSpPr>
          <p:nvPr/>
        </p:nvSpPr>
        <p:spPr bwMode="auto">
          <a:xfrm>
            <a:off x="522171" y="2223977"/>
            <a:ext cx="571323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Humanst521 BT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Humanst521 BT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Humanst521 BT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Humanst521 BT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Humanst521 BT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Humanst521 BT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Humanst521 BT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Humanst521 BT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Humanst521 B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pt-BR" altLang="pt-BR" sz="4000" b="1" dirty="0">
                <a:solidFill>
                  <a:srgbClr val="E1462E"/>
                </a:solidFill>
                <a:latin typeface="+mn-lt"/>
              </a:rPr>
              <a:t>63</a:t>
            </a:r>
            <a:r>
              <a:rPr lang="pt-BR" altLang="pt-BR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pt-BR" altLang="pt-BR" sz="24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operações deflagradas 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pt-BR" altLang="pt-BR" sz="4000" b="1" dirty="0">
                <a:solidFill>
                  <a:srgbClr val="E1462E"/>
                </a:solidFill>
                <a:latin typeface="+mn-lt"/>
              </a:rPr>
              <a:t>R$ 465 </a:t>
            </a:r>
            <a:r>
              <a:rPr lang="pt-BR" altLang="pt-BR" sz="3200" b="1" dirty="0">
                <a:solidFill>
                  <a:srgbClr val="E1462E"/>
                </a:solidFill>
                <a:latin typeface="+mn-lt"/>
              </a:rPr>
              <a:t>MILHÕES</a:t>
            </a:r>
            <a:r>
              <a:rPr lang="pt-BR" altLang="pt-BR" sz="4000" b="1" dirty="0">
                <a:solidFill>
                  <a:srgbClr val="E1462E"/>
                </a:solidFill>
                <a:latin typeface="+mn-lt"/>
              </a:rPr>
              <a:t> </a:t>
            </a:r>
            <a:r>
              <a:rPr lang="pt-BR" altLang="pt-BR" sz="24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prejuízo estimado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99E8DE2B-FECC-41FF-8043-121F564B9FF0}"/>
              </a:ext>
            </a:extLst>
          </p:cNvPr>
          <p:cNvSpPr/>
          <p:nvPr/>
        </p:nvSpPr>
        <p:spPr>
          <a:xfrm>
            <a:off x="454438" y="682041"/>
            <a:ext cx="10574806" cy="83099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914400"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241E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AUDITORIA E FISCALIZAÇÃO </a:t>
            </a:r>
          </a:p>
          <a:p>
            <a:pPr defTabSz="914400">
              <a:defRPr/>
            </a:pPr>
            <a:r>
              <a:rPr kumimoji="0" lang="pt-BR" sz="2400" i="0" u="none" strike="noStrike" kern="1200" cap="none" spc="0" normalizeH="0" baseline="0" noProof="0" dirty="0">
                <a:ln>
                  <a:noFill/>
                </a:ln>
                <a:solidFill>
                  <a:srgbClr val="241E40"/>
                </a:solidFill>
                <a:effectLst/>
                <a:uLnTx/>
                <a:uFillTx/>
                <a:latin typeface="Calibri" panose="020F0502020204030204"/>
              </a:rPr>
              <a:t>Operações Especiais (CGU, PF e MPF)</a:t>
            </a:r>
            <a:endParaRPr lang="pt-BR" dirty="0">
              <a:solidFill>
                <a:srgbClr val="241E40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0BCBD5E-C199-4857-A934-3236924B9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8484" y="2223976"/>
            <a:ext cx="506561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Humanst521 BT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Humanst521 BT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Humanst521 BT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Humanst521 BT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Humanst521 BT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Humanst521 BT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Humanst521 BT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Humanst521 BT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Humanst521 B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pt-BR" altLang="pt-BR" sz="4000" b="1" dirty="0">
                <a:solidFill>
                  <a:srgbClr val="E1462E"/>
                </a:solidFill>
                <a:latin typeface="+mn-lt"/>
              </a:rPr>
              <a:t>383</a:t>
            </a:r>
            <a:r>
              <a:rPr lang="pt-BR" altLang="pt-BR" sz="40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pt-BR" altLang="pt-BR" sz="24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operações deflagradas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pt-BR" altLang="pt-BR" sz="4000" b="1" dirty="0">
                <a:solidFill>
                  <a:srgbClr val="E1462E"/>
                </a:solidFill>
                <a:latin typeface="+mn-lt"/>
              </a:rPr>
              <a:t>R$ 5 </a:t>
            </a:r>
            <a:r>
              <a:rPr lang="pt-BR" altLang="pt-BR" sz="3200" b="1" dirty="0">
                <a:solidFill>
                  <a:srgbClr val="E1462E"/>
                </a:solidFill>
                <a:latin typeface="+mn-lt"/>
              </a:rPr>
              <a:t>BILHÕES</a:t>
            </a:r>
            <a:r>
              <a:rPr lang="pt-BR" altLang="pt-BR" sz="4000" b="1" dirty="0">
                <a:solidFill>
                  <a:srgbClr val="E1462E"/>
                </a:solidFill>
                <a:latin typeface="+mn-lt"/>
              </a:rPr>
              <a:t> </a:t>
            </a:r>
            <a:r>
              <a:rPr lang="pt-BR" altLang="pt-BR" sz="24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prejuízo estimado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9C8D830-E4FC-4EDB-9150-7C3845CF17CD}"/>
              </a:ext>
            </a:extLst>
          </p:cNvPr>
          <p:cNvSpPr txBox="1"/>
          <p:nvPr/>
        </p:nvSpPr>
        <p:spPr>
          <a:xfrm>
            <a:off x="522171" y="1902035"/>
            <a:ext cx="1297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2018 - 2019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42AEDC1-62D3-4141-8582-D28C1F954D24}"/>
              </a:ext>
            </a:extLst>
          </p:cNvPr>
          <p:cNvSpPr txBox="1"/>
          <p:nvPr/>
        </p:nvSpPr>
        <p:spPr>
          <a:xfrm>
            <a:off x="6598484" y="1902035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2003 - 2019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CAD8C315-D618-44C0-A733-EDC700DFB72B}"/>
              </a:ext>
            </a:extLst>
          </p:cNvPr>
          <p:cNvCxnSpPr/>
          <p:nvPr/>
        </p:nvCxnSpPr>
        <p:spPr>
          <a:xfrm>
            <a:off x="522171" y="2271367"/>
            <a:ext cx="55738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7DF1E7D9-98FC-4474-AA86-98B5D6474885}"/>
              </a:ext>
            </a:extLst>
          </p:cNvPr>
          <p:cNvCxnSpPr>
            <a:cxnSpLocks/>
          </p:cNvCxnSpPr>
          <p:nvPr/>
        </p:nvCxnSpPr>
        <p:spPr>
          <a:xfrm>
            <a:off x="6598484" y="2271367"/>
            <a:ext cx="53564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00000000-0008-0000-0800-000009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477558" y="3869356"/>
          <a:ext cx="9477375" cy="2738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4657828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FF62E3E2-DA5F-4C29-9391-5A29AE9AAD74}"/>
              </a:ext>
            </a:extLst>
          </p:cNvPr>
          <p:cNvGrpSpPr/>
          <p:nvPr/>
        </p:nvGrpSpPr>
        <p:grpSpPr>
          <a:xfrm>
            <a:off x="2447240" y="2161562"/>
            <a:ext cx="1860697" cy="1981915"/>
            <a:chOff x="9324228" y="2161562"/>
            <a:chExt cx="1860697" cy="1981915"/>
          </a:xfrm>
        </p:grpSpPr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8992AF36-8DFC-4139-9B86-ADE1316141A5}"/>
                </a:ext>
              </a:extLst>
            </p:cNvPr>
            <p:cNvSpPr txBox="1"/>
            <p:nvPr/>
          </p:nvSpPr>
          <p:spPr>
            <a:xfrm>
              <a:off x="9435509" y="2472882"/>
              <a:ext cx="16268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bg1"/>
                  </a:solidFill>
                </a:rPr>
                <a:t>PREJUÍZO</a:t>
              </a:r>
            </a:p>
            <a:p>
              <a:pPr algn="ctr"/>
              <a:r>
                <a:rPr lang="pt-BR" sz="1600" b="1" dirty="0">
                  <a:solidFill>
                    <a:schemeClr val="bg1"/>
                  </a:solidFill>
                </a:rPr>
                <a:t>ESTIMADO</a:t>
              </a:r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163AB26A-37E0-4DB8-8AFD-C0D39E0007CC}"/>
                </a:ext>
              </a:extLst>
            </p:cNvPr>
            <p:cNvSpPr/>
            <p:nvPr/>
          </p:nvSpPr>
          <p:spPr>
            <a:xfrm>
              <a:off x="9324228" y="2161562"/>
              <a:ext cx="1860697" cy="1981915"/>
            </a:xfrm>
            <a:prstGeom prst="rect">
              <a:avLst/>
            </a:prstGeom>
            <a:solidFill>
              <a:srgbClr val="E14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E1462E"/>
                </a:solidFill>
              </a:endParaRP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CA8AF84F-9876-435E-B56B-C5264B93CBE0}"/>
                </a:ext>
              </a:extLst>
            </p:cNvPr>
            <p:cNvSpPr txBox="1"/>
            <p:nvPr/>
          </p:nvSpPr>
          <p:spPr>
            <a:xfrm>
              <a:off x="9441153" y="2354348"/>
              <a:ext cx="16268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bg1"/>
                  </a:solidFill>
                </a:rPr>
                <a:t>PREJUÍZO</a:t>
              </a:r>
            </a:p>
            <a:p>
              <a:pPr algn="ctr"/>
              <a:r>
                <a:rPr lang="pt-BR" sz="1600" b="1" dirty="0">
                  <a:solidFill>
                    <a:schemeClr val="bg1"/>
                  </a:solidFill>
                </a:rPr>
                <a:t>ESTIMADO</a:t>
              </a: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75F10E3B-CDBA-4167-A3B7-18C73AF2D9B6}"/>
                </a:ext>
              </a:extLst>
            </p:cNvPr>
            <p:cNvSpPr txBox="1"/>
            <p:nvPr/>
          </p:nvSpPr>
          <p:spPr>
            <a:xfrm>
              <a:off x="9558080" y="2981827"/>
              <a:ext cx="147798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200" b="1" dirty="0">
                  <a:solidFill>
                    <a:schemeClr val="bg1"/>
                  </a:solidFill>
                </a:rPr>
                <a:t>R$ 465</a:t>
              </a:r>
            </a:p>
            <a:p>
              <a:pPr algn="ctr"/>
              <a:r>
                <a:rPr lang="pt-BR" sz="2800" b="1" dirty="0">
                  <a:solidFill>
                    <a:schemeClr val="bg1"/>
                  </a:solidFill>
                </a:rPr>
                <a:t>milhões</a:t>
              </a:r>
            </a:p>
          </p:txBody>
        </p:sp>
      </p:grpSp>
      <p:sp>
        <p:nvSpPr>
          <p:cNvPr id="3" name="Retângulo 2">
            <a:extLst>
              <a:ext uri="{FF2B5EF4-FFF2-40B4-BE49-F238E27FC236}">
                <a16:creationId xmlns:a16="http://schemas.microsoft.com/office/drawing/2014/main" id="{475227FF-B924-42E8-A79C-F8380ED7EE98}"/>
              </a:ext>
            </a:extLst>
          </p:cNvPr>
          <p:cNvSpPr/>
          <p:nvPr/>
        </p:nvSpPr>
        <p:spPr>
          <a:xfrm>
            <a:off x="0" y="2071737"/>
            <a:ext cx="4468824" cy="2301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2A0D4F-E246-4CD0-BC1A-D551AC24F4E1}"/>
              </a:ext>
            </a:extLst>
          </p:cNvPr>
          <p:cNvSpPr txBox="1"/>
          <p:nvPr/>
        </p:nvSpPr>
        <p:spPr>
          <a:xfrm>
            <a:off x="4474468" y="2227568"/>
            <a:ext cx="3439043" cy="383181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solidFill>
                  <a:srgbClr val="241E40"/>
                </a:solidFill>
              </a:rPr>
              <a:t>CASHBACK (AM)</a:t>
            </a:r>
          </a:p>
          <a:p>
            <a:pPr>
              <a:lnSpc>
                <a:spcPct val="150000"/>
              </a:lnSpc>
            </a:pPr>
            <a:r>
              <a:rPr lang="pt-BR" b="1" dirty="0">
                <a:solidFill>
                  <a:srgbClr val="241E40"/>
                </a:solidFill>
              </a:rPr>
              <a:t>CATABIU (AL)</a:t>
            </a:r>
          </a:p>
          <a:p>
            <a:pPr>
              <a:lnSpc>
                <a:spcPct val="150000"/>
              </a:lnSpc>
            </a:pPr>
            <a:r>
              <a:rPr lang="pt-BR" b="1" dirty="0">
                <a:solidFill>
                  <a:srgbClr val="241E40"/>
                </a:solidFill>
              </a:rPr>
              <a:t>OFFERUS (BA)</a:t>
            </a:r>
          </a:p>
          <a:p>
            <a:pPr>
              <a:lnSpc>
                <a:spcPct val="150000"/>
              </a:lnSpc>
            </a:pPr>
            <a:r>
              <a:rPr lang="pt-BR" b="1" dirty="0">
                <a:solidFill>
                  <a:srgbClr val="241E40"/>
                </a:solidFill>
              </a:rPr>
              <a:t>CARTA DE FORAL (PA)</a:t>
            </a:r>
          </a:p>
          <a:p>
            <a:pPr>
              <a:lnSpc>
                <a:spcPct val="150000"/>
              </a:lnSpc>
            </a:pPr>
            <a:r>
              <a:rPr lang="pt-BR" b="1" dirty="0">
                <a:solidFill>
                  <a:srgbClr val="241E40"/>
                </a:solidFill>
              </a:rPr>
              <a:t>TOPIQUE (PI)</a:t>
            </a:r>
          </a:p>
          <a:p>
            <a:pPr>
              <a:lnSpc>
                <a:spcPct val="150000"/>
              </a:lnSpc>
            </a:pPr>
            <a:r>
              <a:rPr lang="pt-BR" b="1" dirty="0">
                <a:solidFill>
                  <a:srgbClr val="241E40"/>
                </a:solidFill>
              </a:rPr>
              <a:t>MARCHA RÉ (SE)</a:t>
            </a:r>
          </a:p>
          <a:p>
            <a:pPr>
              <a:lnSpc>
                <a:spcPct val="150000"/>
              </a:lnSpc>
            </a:pPr>
            <a:r>
              <a:rPr lang="pt-BR" b="1" dirty="0">
                <a:solidFill>
                  <a:srgbClr val="241E40"/>
                </a:solidFill>
              </a:rPr>
              <a:t>PRATO FEITO (SP)</a:t>
            </a:r>
          </a:p>
          <a:p>
            <a:pPr>
              <a:lnSpc>
                <a:spcPct val="150000"/>
              </a:lnSpc>
            </a:pPr>
            <a:r>
              <a:rPr lang="pt-BR" b="1" dirty="0">
                <a:solidFill>
                  <a:srgbClr val="241E40"/>
                </a:solidFill>
              </a:rPr>
              <a:t>TRITÃO (SP)</a:t>
            </a:r>
          </a:p>
          <a:p>
            <a:pPr>
              <a:lnSpc>
                <a:spcPct val="150000"/>
              </a:lnSpc>
            </a:pPr>
            <a:r>
              <a:rPr lang="pt-BR" b="1" dirty="0">
                <a:solidFill>
                  <a:srgbClr val="241E40"/>
                </a:solidFill>
              </a:rPr>
              <a:t>COMPUTADORES DE LAMA (MS)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99FD445-02D7-4036-B625-1E64DA004F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21"/>
          <a:stretch/>
        </p:blipFill>
        <p:spPr>
          <a:xfrm>
            <a:off x="540312" y="3822386"/>
            <a:ext cx="3703116" cy="212586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3A3F4C7-23B3-4BD5-A9FE-087D2A982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colorTemperature colorTemp="6481"/>
                    </a14:imgEffect>
                    <a14:imgEffect>
                      <a14:saturation sat="60000"/>
                    </a14:imgEffect>
                    <a14:imgEffect>
                      <a14:brightnessContrast bright="-20000" contras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12" y="1620536"/>
            <a:ext cx="3656342" cy="2099011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6FB40ECA-E4BE-4B86-A7EE-94B7B4EEBD65}"/>
              </a:ext>
            </a:extLst>
          </p:cNvPr>
          <p:cNvSpPr txBox="1">
            <a:spLocks/>
          </p:cNvSpPr>
          <p:nvPr/>
        </p:nvSpPr>
        <p:spPr>
          <a:xfrm>
            <a:off x="4372447" y="1546576"/>
            <a:ext cx="7589442" cy="93833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000" b="1" dirty="0">
                <a:solidFill>
                  <a:srgbClr val="E1462E"/>
                </a:solidFill>
                <a:latin typeface="+mn-lt"/>
              </a:rPr>
              <a:t>OPERAÇÕES MAIS RELEVANTES DE 2018 - 2019</a:t>
            </a:r>
            <a:endParaRPr lang="pt-BR" sz="3000" b="1" dirty="0">
              <a:solidFill>
                <a:srgbClr val="E1462E"/>
              </a:solidFill>
              <a:highlight>
                <a:srgbClr val="FFFF00"/>
              </a:highlight>
              <a:latin typeface="+mn-lt"/>
            </a:endParaRP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06EBBFDB-78D1-409C-B9DC-F4EACC77848B}"/>
              </a:ext>
            </a:extLst>
          </p:cNvPr>
          <p:cNvCxnSpPr>
            <a:cxnSpLocks/>
          </p:cNvCxnSpPr>
          <p:nvPr/>
        </p:nvCxnSpPr>
        <p:spPr>
          <a:xfrm flipV="1">
            <a:off x="4474468" y="2161562"/>
            <a:ext cx="7487421" cy="1"/>
          </a:xfrm>
          <a:prstGeom prst="line">
            <a:avLst/>
          </a:prstGeom>
          <a:ln>
            <a:solidFill>
              <a:srgbClr val="E146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ângulo 11">
            <a:extLst>
              <a:ext uri="{FF2B5EF4-FFF2-40B4-BE49-F238E27FC236}">
                <a16:creationId xmlns:a16="http://schemas.microsoft.com/office/drawing/2014/main" id="{DDC07319-1155-405F-894F-E087C697D5C1}"/>
              </a:ext>
            </a:extLst>
          </p:cNvPr>
          <p:cNvSpPr/>
          <p:nvPr/>
        </p:nvSpPr>
        <p:spPr>
          <a:xfrm>
            <a:off x="454438" y="682041"/>
            <a:ext cx="10574806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914400"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241E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AUDITORIA E FISCALIZAÇÃO 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77AA515D-8C3F-42F6-B517-BB853B172153}"/>
              </a:ext>
            </a:extLst>
          </p:cNvPr>
          <p:cNvSpPr txBox="1"/>
          <p:nvPr/>
        </p:nvSpPr>
        <p:spPr>
          <a:xfrm>
            <a:off x="7041642" y="2227568"/>
            <a:ext cx="3439043" cy="212686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solidFill>
                  <a:srgbClr val="241E40"/>
                </a:solidFill>
              </a:rPr>
              <a:t>SALDO ZERO (PA)</a:t>
            </a:r>
          </a:p>
          <a:p>
            <a:pPr>
              <a:lnSpc>
                <a:spcPct val="150000"/>
              </a:lnSpc>
            </a:pPr>
            <a:r>
              <a:rPr lang="pt-BR" b="1" dirty="0">
                <a:solidFill>
                  <a:srgbClr val="241E40"/>
                </a:solidFill>
              </a:rPr>
              <a:t>KEPLER (BA)</a:t>
            </a:r>
          </a:p>
          <a:p>
            <a:pPr>
              <a:lnSpc>
                <a:spcPct val="150000"/>
              </a:lnSpc>
            </a:pPr>
            <a:r>
              <a:rPr lang="pt-BR" b="1" dirty="0">
                <a:solidFill>
                  <a:srgbClr val="241E40"/>
                </a:solidFill>
              </a:rPr>
              <a:t>AFIUSAS (CE)</a:t>
            </a:r>
          </a:p>
          <a:p>
            <a:pPr>
              <a:lnSpc>
                <a:spcPct val="150000"/>
              </a:lnSpc>
            </a:pPr>
            <a:r>
              <a:rPr lang="pt-BR" b="1" dirty="0">
                <a:solidFill>
                  <a:srgbClr val="241E40"/>
                </a:solidFill>
              </a:rPr>
              <a:t>APRENDIZ (MS)</a:t>
            </a:r>
          </a:p>
          <a:p>
            <a:pPr>
              <a:lnSpc>
                <a:spcPct val="150000"/>
              </a:lnSpc>
            </a:pPr>
            <a:r>
              <a:rPr lang="pt-BR" b="1" dirty="0">
                <a:solidFill>
                  <a:srgbClr val="241E40"/>
                </a:solidFill>
              </a:rPr>
              <a:t>DEJAVU (TO)</a:t>
            </a:r>
          </a:p>
        </p:txBody>
      </p:sp>
    </p:spTree>
    <p:extLst>
      <p:ext uri="{BB962C8B-B14F-4D97-AF65-F5344CB8AC3E}">
        <p14:creationId xmlns:p14="http://schemas.microsoft.com/office/powerpoint/2010/main" val="42030623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33333E-6 -2.22222E-6 L 0.56276 -0.0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38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129968" y="2842813"/>
            <a:ext cx="4090617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>
                    <a:lumMod val="50000"/>
                  </a:schemeClr>
                </a:solidFill>
              </a:rPr>
              <a:t>PRINCIPAIS POLÍTICAS PÚBLICAS AFETADAS NAS OPERAÇÕES (%)</a:t>
            </a: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/>
          </p:nvPr>
        </p:nvGraphicFramePr>
        <p:xfrm>
          <a:off x="3756210" y="1894535"/>
          <a:ext cx="8624884" cy="4655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tângulo 6">
            <a:extLst>
              <a:ext uri="{FF2B5EF4-FFF2-40B4-BE49-F238E27FC236}">
                <a16:creationId xmlns:a16="http://schemas.microsoft.com/office/drawing/2014/main" id="{9188955E-CE97-444B-8CB7-83EC5FF5F89F}"/>
              </a:ext>
            </a:extLst>
          </p:cNvPr>
          <p:cNvSpPr/>
          <p:nvPr/>
        </p:nvSpPr>
        <p:spPr>
          <a:xfrm>
            <a:off x="454438" y="682041"/>
            <a:ext cx="10574806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914400"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241E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AUDITORIA E FISCALIZAÇÃO </a:t>
            </a:r>
          </a:p>
        </p:txBody>
      </p:sp>
    </p:spTree>
    <p:extLst>
      <p:ext uri="{BB962C8B-B14F-4D97-AF65-F5344CB8AC3E}">
        <p14:creationId xmlns:p14="http://schemas.microsoft.com/office/powerpoint/2010/main" val="21572309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/>
          <p:cNvSpPr txBox="1">
            <a:spLocks/>
          </p:cNvSpPr>
          <p:nvPr/>
        </p:nvSpPr>
        <p:spPr>
          <a:xfrm>
            <a:off x="1524000" y="836712"/>
            <a:ext cx="914400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2800" b="1">
              <a:solidFill>
                <a:srgbClr val="002060"/>
              </a:solidFill>
              <a:latin typeface="Calibri Light" panose="020F0302020204030204"/>
            </a:endParaRP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77">
            <a:off x="5527532" y="1863775"/>
            <a:ext cx="4058282" cy="4206043"/>
          </a:xfrm>
          <a:prstGeom prst="rect">
            <a:avLst/>
          </a:prstGeom>
        </p:spPr>
      </p:pic>
      <p:sp>
        <p:nvSpPr>
          <p:cNvPr id="20" name="Elipse 19">
            <a:hlinkClick r:id="" action="ppaction://noaction"/>
          </p:cNvPr>
          <p:cNvSpPr/>
          <p:nvPr/>
        </p:nvSpPr>
        <p:spPr>
          <a:xfrm>
            <a:off x="8257267" y="2776202"/>
            <a:ext cx="1512169" cy="9361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pt-BR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Nordeste</a:t>
            </a:r>
          </a:p>
        </p:txBody>
      </p:sp>
      <p:sp>
        <p:nvSpPr>
          <p:cNvPr id="21" name="Elipse 20">
            <a:hlinkClick r:id="" action="ppaction://noaction"/>
          </p:cNvPr>
          <p:cNvSpPr/>
          <p:nvPr/>
        </p:nvSpPr>
        <p:spPr>
          <a:xfrm>
            <a:off x="6126640" y="2426123"/>
            <a:ext cx="1656184" cy="79290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pt-BR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Norte</a:t>
            </a:r>
          </a:p>
        </p:txBody>
      </p:sp>
      <p:sp>
        <p:nvSpPr>
          <p:cNvPr id="22" name="Elipse 21">
            <a:hlinkClick r:id="" action="ppaction://noaction"/>
          </p:cNvPr>
          <p:cNvSpPr/>
          <p:nvPr/>
        </p:nvSpPr>
        <p:spPr>
          <a:xfrm>
            <a:off x="7015374" y="3567779"/>
            <a:ext cx="1368152" cy="9361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pt-BR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Centro</a:t>
            </a:r>
          </a:p>
          <a:p>
            <a:pPr algn="ctr" defTabSz="914400"/>
            <a:r>
              <a:rPr lang="pt-BR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Oeste</a:t>
            </a:r>
          </a:p>
        </p:txBody>
      </p:sp>
      <p:sp>
        <p:nvSpPr>
          <p:cNvPr id="23" name="Botão de ação: Personalizar 22">
            <a:hlinkClick r:id="" action="ppaction://noaction" highlightClick="1"/>
          </p:cNvPr>
          <p:cNvSpPr/>
          <p:nvPr/>
        </p:nvSpPr>
        <p:spPr>
          <a:xfrm>
            <a:off x="8143537" y="4061059"/>
            <a:ext cx="1080120" cy="7200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pt-BR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Sudeste</a:t>
            </a:r>
            <a:endParaRPr lang="pt-BR" sz="1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24" name="Botão de ação: Personalizar 23">
            <a:hlinkClick r:id="" action="ppaction://noaction" highlightClick="1"/>
          </p:cNvPr>
          <p:cNvSpPr/>
          <p:nvPr/>
        </p:nvSpPr>
        <p:spPr>
          <a:xfrm>
            <a:off x="7544244" y="5085557"/>
            <a:ext cx="720080" cy="79208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pt-BR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Sul</a:t>
            </a:r>
            <a:endParaRPr lang="pt-BR" sz="1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28" name="CaixaDeTexto 27">
            <a:hlinkClick r:id="rId4" action="ppaction://hlinksldjump"/>
          </p:cNvPr>
          <p:cNvSpPr txBox="1"/>
          <p:nvPr/>
        </p:nvSpPr>
        <p:spPr>
          <a:xfrm>
            <a:off x="6182828" y="904538"/>
            <a:ext cx="2405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pt-BR" b="1" dirty="0">
                <a:solidFill>
                  <a:srgbClr val="0B8E36"/>
                </a:solidFill>
                <a:latin typeface="Calibri" panose="020F0502020204030204"/>
              </a:rPr>
              <a:t>9 Municípios</a:t>
            </a:r>
          </a:p>
          <a:p>
            <a:pPr defTabSz="914400"/>
            <a:r>
              <a:rPr lang="pt-BR" b="1" dirty="0">
                <a:solidFill>
                  <a:srgbClr val="0B8E36"/>
                </a:solidFill>
                <a:latin typeface="Calibri" panose="020F0502020204030204"/>
              </a:rPr>
              <a:t>47 Fiscalizações</a:t>
            </a:r>
          </a:p>
          <a:p>
            <a:pPr defTabSz="914400"/>
            <a:r>
              <a:rPr lang="pt-BR" b="1" dirty="0">
                <a:solidFill>
                  <a:srgbClr val="0B8E36"/>
                </a:solidFill>
                <a:latin typeface="Calibri" panose="020F0502020204030204"/>
              </a:rPr>
              <a:t>R$ 587 milhões </a:t>
            </a:r>
          </a:p>
        </p:txBody>
      </p:sp>
      <p:sp>
        <p:nvSpPr>
          <p:cNvPr id="29" name="CaixaDeTexto 28">
            <a:hlinkClick r:id="" action="ppaction://noaction"/>
          </p:cNvPr>
          <p:cNvSpPr txBox="1"/>
          <p:nvPr/>
        </p:nvSpPr>
        <p:spPr>
          <a:xfrm>
            <a:off x="9320312" y="1916832"/>
            <a:ext cx="2359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pt-BR" b="1" dirty="0">
                <a:solidFill>
                  <a:srgbClr val="F9B233"/>
                </a:solidFill>
                <a:latin typeface="Calibri" panose="020F0502020204030204"/>
              </a:rPr>
              <a:t>20 Municípios</a:t>
            </a:r>
          </a:p>
          <a:p>
            <a:pPr defTabSz="914400"/>
            <a:r>
              <a:rPr lang="pt-BR" b="1" dirty="0">
                <a:solidFill>
                  <a:srgbClr val="F9B233"/>
                </a:solidFill>
                <a:latin typeface="Calibri" panose="020F0502020204030204"/>
              </a:rPr>
              <a:t>129 Fiscalizações</a:t>
            </a:r>
          </a:p>
          <a:p>
            <a:pPr defTabSz="914400"/>
            <a:r>
              <a:rPr lang="pt-BR" b="1" dirty="0">
                <a:solidFill>
                  <a:srgbClr val="F9B233"/>
                </a:solidFill>
                <a:latin typeface="Calibri" panose="020F0502020204030204"/>
              </a:rPr>
              <a:t>R$ 591 milhões </a:t>
            </a:r>
          </a:p>
        </p:txBody>
      </p:sp>
      <p:sp>
        <p:nvSpPr>
          <p:cNvPr id="30" name="CaixaDeTexto 29">
            <a:hlinkClick r:id="" action="ppaction://noaction"/>
          </p:cNvPr>
          <p:cNvSpPr txBox="1"/>
          <p:nvPr/>
        </p:nvSpPr>
        <p:spPr>
          <a:xfrm>
            <a:off x="9289936" y="4155797"/>
            <a:ext cx="21757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pt-BR" b="1" dirty="0">
                <a:solidFill>
                  <a:srgbClr val="E94E1B"/>
                </a:solidFill>
                <a:latin typeface="Calibri" panose="020F0502020204030204"/>
              </a:rPr>
              <a:t>16 Municípios</a:t>
            </a:r>
          </a:p>
          <a:p>
            <a:pPr defTabSz="914400"/>
            <a:r>
              <a:rPr lang="pt-BR" b="1" dirty="0">
                <a:solidFill>
                  <a:srgbClr val="E94E1B"/>
                </a:solidFill>
                <a:latin typeface="Calibri" panose="020F0502020204030204"/>
              </a:rPr>
              <a:t>98 Fiscalizações</a:t>
            </a:r>
          </a:p>
          <a:p>
            <a:pPr defTabSz="914400"/>
            <a:r>
              <a:rPr lang="pt-BR" b="1" dirty="0">
                <a:solidFill>
                  <a:srgbClr val="E94E1B"/>
                </a:solidFill>
                <a:latin typeface="Calibri" panose="020F0502020204030204"/>
              </a:rPr>
              <a:t>R$ 4 bilhões </a:t>
            </a:r>
          </a:p>
        </p:txBody>
      </p:sp>
      <p:sp>
        <p:nvSpPr>
          <p:cNvPr id="31" name="CaixaDeTexto 30">
            <a:hlinkClick r:id="" action="ppaction://noaction"/>
          </p:cNvPr>
          <p:cNvSpPr txBox="1"/>
          <p:nvPr/>
        </p:nvSpPr>
        <p:spPr>
          <a:xfrm>
            <a:off x="5556762" y="4171899"/>
            <a:ext cx="2226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pt-BR" b="1" dirty="0">
                <a:solidFill>
                  <a:srgbClr val="0967A4"/>
                </a:solidFill>
                <a:latin typeface="Calibri" panose="020F0502020204030204"/>
              </a:rPr>
              <a:t>3 Municípios</a:t>
            </a:r>
          </a:p>
          <a:p>
            <a:pPr defTabSz="914400"/>
            <a:r>
              <a:rPr lang="pt-BR" b="1" dirty="0">
                <a:solidFill>
                  <a:srgbClr val="0967A4"/>
                </a:solidFill>
                <a:latin typeface="Calibri" panose="020F0502020204030204"/>
              </a:rPr>
              <a:t>16 Fiscalizações</a:t>
            </a:r>
          </a:p>
          <a:p>
            <a:pPr defTabSz="914400"/>
            <a:r>
              <a:rPr lang="pt-BR" b="1" dirty="0">
                <a:solidFill>
                  <a:srgbClr val="0967A4"/>
                </a:solidFill>
                <a:latin typeface="Calibri" panose="020F0502020204030204"/>
              </a:rPr>
              <a:t>R$ 347 milhões </a:t>
            </a:r>
          </a:p>
          <a:p>
            <a:pPr defTabSz="914400"/>
            <a:endParaRPr lang="pt-BR" b="1" dirty="0">
              <a:solidFill>
                <a:srgbClr val="0967A4"/>
              </a:solidFill>
              <a:latin typeface="Calibri" panose="020F0502020204030204"/>
            </a:endParaRPr>
          </a:p>
        </p:txBody>
      </p:sp>
      <p:sp>
        <p:nvSpPr>
          <p:cNvPr id="32" name="CaixaDeTexto 31">
            <a:hlinkClick r:id="" action="ppaction://noaction"/>
          </p:cNvPr>
          <p:cNvSpPr txBox="1"/>
          <p:nvPr/>
        </p:nvSpPr>
        <p:spPr>
          <a:xfrm>
            <a:off x="8357284" y="5224630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pt-BR" b="1" dirty="0">
                <a:solidFill>
                  <a:srgbClr val="432A19"/>
                </a:solidFill>
                <a:latin typeface="Calibri" panose="020F0502020204030204"/>
              </a:rPr>
              <a:t>7 Municípios</a:t>
            </a:r>
          </a:p>
          <a:p>
            <a:pPr defTabSz="914400"/>
            <a:r>
              <a:rPr lang="pt-BR" b="1" dirty="0">
                <a:solidFill>
                  <a:srgbClr val="432A19"/>
                </a:solidFill>
                <a:latin typeface="Calibri" panose="020F0502020204030204"/>
              </a:rPr>
              <a:t>45 Fiscalizações</a:t>
            </a:r>
          </a:p>
          <a:p>
            <a:pPr defTabSz="914400"/>
            <a:r>
              <a:rPr lang="pt-BR" b="1" dirty="0">
                <a:solidFill>
                  <a:srgbClr val="432A19"/>
                </a:solidFill>
                <a:latin typeface="Calibri" panose="020F0502020204030204"/>
              </a:rPr>
              <a:t>R$ 382 milhões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228CE5B-5384-4A41-8E28-0F48D634EBE0}"/>
              </a:ext>
            </a:extLst>
          </p:cNvPr>
          <p:cNvSpPr txBox="1"/>
          <p:nvPr/>
        </p:nvSpPr>
        <p:spPr>
          <a:xfrm>
            <a:off x="1288594" y="1826227"/>
            <a:ext cx="38775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E1462E"/>
                </a:solidFill>
              </a:rPr>
              <a:t>5.570 </a:t>
            </a:r>
            <a:r>
              <a:rPr lang="pt-BR" sz="2400" dirty="0">
                <a:solidFill>
                  <a:schemeClr val="bg1">
                    <a:lumMod val="50000"/>
                  </a:schemeClr>
                </a:solidFill>
              </a:rPr>
              <a:t>municípios</a:t>
            </a:r>
            <a:endParaRPr lang="pt-BR" sz="2400" b="1" dirty="0">
              <a:solidFill>
                <a:srgbClr val="E1462E"/>
              </a:solidFill>
            </a:endParaRPr>
          </a:p>
          <a:p>
            <a:r>
              <a:rPr lang="pt-BR" sz="4000" b="1" dirty="0">
                <a:solidFill>
                  <a:srgbClr val="E1462E"/>
                </a:solidFill>
              </a:rPr>
              <a:t>55 </a:t>
            </a:r>
            <a:r>
              <a:rPr lang="pt-BR" sz="2400" dirty="0">
                <a:solidFill>
                  <a:schemeClr val="bg1">
                    <a:lumMod val="50000"/>
                  </a:schemeClr>
                </a:solidFill>
              </a:rPr>
              <a:t>fiscalizados</a:t>
            </a:r>
          </a:p>
          <a:p>
            <a:r>
              <a:rPr lang="pt-BR" sz="4000" b="1" dirty="0">
                <a:solidFill>
                  <a:srgbClr val="E1462E"/>
                </a:solidFill>
              </a:rPr>
              <a:t>R$ 5,9 </a:t>
            </a:r>
            <a:r>
              <a:rPr lang="pt-BR" sz="3200" b="1" dirty="0">
                <a:solidFill>
                  <a:srgbClr val="E1462E"/>
                </a:solidFill>
              </a:rPr>
              <a:t>bilhões</a:t>
            </a:r>
            <a:endParaRPr lang="pt-BR" sz="2400" b="1" dirty="0">
              <a:solidFill>
                <a:srgbClr val="E1462E"/>
              </a:solidFill>
            </a:endParaRPr>
          </a:p>
          <a:p>
            <a:r>
              <a:rPr lang="pt-BR" sz="2400" dirty="0">
                <a:solidFill>
                  <a:schemeClr val="bg1">
                    <a:lumMod val="50000"/>
                  </a:schemeClr>
                </a:solidFill>
              </a:rPr>
              <a:t>em recursos</a:t>
            </a:r>
          </a:p>
          <a:p>
            <a:r>
              <a:rPr lang="pt-BR" sz="2400" dirty="0">
                <a:solidFill>
                  <a:schemeClr val="bg1">
                    <a:lumMod val="50000"/>
                  </a:schemeClr>
                </a:solidFill>
              </a:rPr>
              <a:t>públicos federais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071CD4AB-01DE-4E7C-8DFC-5880AD83DED1}"/>
              </a:ext>
            </a:extLst>
          </p:cNvPr>
          <p:cNvSpPr/>
          <p:nvPr/>
        </p:nvSpPr>
        <p:spPr>
          <a:xfrm>
            <a:off x="454438" y="682041"/>
            <a:ext cx="10574806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914400"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241E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5º CICLO DE FISCALIZAÇÃO (2018) 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DAD60505-4C57-4BD6-9B3D-539A120DB550}"/>
              </a:ext>
            </a:extLst>
          </p:cNvPr>
          <p:cNvSpPr/>
          <p:nvPr/>
        </p:nvSpPr>
        <p:spPr>
          <a:xfrm>
            <a:off x="269359" y="6163645"/>
            <a:ext cx="10574806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914400">
              <a:defRPr/>
            </a:pPr>
            <a:r>
              <a:rPr kumimoji="0" lang="pt-BR" sz="2300" b="1" i="0" u="none" strike="noStrike" kern="1200" cap="none" spc="0" normalizeH="0" baseline="0" noProof="0" dirty="0">
                <a:ln>
                  <a:noFill/>
                </a:ln>
                <a:solidFill>
                  <a:srgbClr val="241E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6º CICLO DE FISCALIZAÇÃO (2019): em andamento </a:t>
            </a:r>
          </a:p>
        </p:txBody>
      </p:sp>
    </p:spTree>
    <p:extLst>
      <p:ext uri="{BB962C8B-B14F-4D97-AF65-F5344CB8AC3E}">
        <p14:creationId xmlns:p14="http://schemas.microsoft.com/office/powerpoint/2010/main" val="4273500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1524000" y="836712"/>
            <a:ext cx="914400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2800" b="1">
              <a:solidFill>
                <a:srgbClr val="002060"/>
              </a:solidFill>
              <a:latin typeface="Calibri Light" panose="020F0302020204030204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3A987C9-F452-47B7-877C-BD097EF0267C}"/>
              </a:ext>
            </a:extLst>
          </p:cNvPr>
          <p:cNvSpPr txBox="1">
            <a:spLocks/>
          </p:cNvSpPr>
          <p:nvPr/>
        </p:nvSpPr>
        <p:spPr>
          <a:xfrm>
            <a:off x="454437" y="1397488"/>
            <a:ext cx="7865473" cy="93833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solidFill>
                  <a:srgbClr val="E1462E"/>
                </a:solidFill>
                <a:latin typeface="+mn-lt"/>
              </a:rPr>
              <a:t>PRINCIPAIS PROGRAMAS AUDITADOS - 2018</a:t>
            </a:r>
            <a:endParaRPr lang="pt-BR" sz="3200" b="1" dirty="0">
              <a:solidFill>
                <a:srgbClr val="E1462E"/>
              </a:solidFill>
              <a:highlight>
                <a:srgbClr val="FFFF00"/>
              </a:highlight>
              <a:latin typeface="+mn-lt"/>
            </a:endParaRP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53B76A40-1910-43A7-BEB7-E8473C554556}"/>
              </a:ext>
            </a:extLst>
          </p:cNvPr>
          <p:cNvCxnSpPr>
            <a:cxnSpLocks/>
          </p:cNvCxnSpPr>
          <p:nvPr/>
        </p:nvCxnSpPr>
        <p:spPr>
          <a:xfrm>
            <a:off x="575494" y="2008058"/>
            <a:ext cx="9729091" cy="0"/>
          </a:xfrm>
          <a:prstGeom prst="line">
            <a:avLst/>
          </a:prstGeom>
          <a:ln>
            <a:solidFill>
              <a:srgbClr val="E146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Agrupar 2">
            <a:extLst>
              <a:ext uri="{FF2B5EF4-FFF2-40B4-BE49-F238E27FC236}">
                <a16:creationId xmlns:a16="http://schemas.microsoft.com/office/drawing/2014/main" id="{669FD1F0-228A-476F-BC64-A43272FEF0C3}"/>
              </a:ext>
            </a:extLst>
          </p:cNvPr>
          <p:cNvGrpSpPr/>
          <p:nvPr/>
        </p:nvGrpSpPr>
        <p:grpSpPr>
          <a:xfrm>
            <a:off x="9694362" y="3165129"/>
            <a:ext cx="1626845" cy="1598400"/>
            <a:chOff x="9367230" y="2000773"/>
            <a:chExt cx="1626845" cy="1598400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AC8B3C94-7E8F-4B43-AD59-B6083A7651C7}"/>
                </a:ext>
              </a:extLst>
            </p:cNvPr>
            <p:cNvSpPr/>
            <p:nvPr/>
          </p:nvSpPr>
          <p:spPr>
            <a:xfrm>
              <a:off x="9445109" y="2000773"/>
              <a:ext cx="1461120" cy="1556306"/>
            </a:xfrm>
            <a:prstGeom prst="rect">
              <a:avLst/>
            </a:prstGeom>
            <a:solidFill>
              <a:srgbClr val="E14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61168A82-962B-4E3A-8047-E9E11B63D879}"/>
                </a:ext>
              </a:extLst>
            </p:cNvPr>
            <p:cNvSpPr txBox="1"/>
            <p:nvPr/>
          </p:nvSpPr>
          <p:spPr>
            <a:xfrm>
              <a:off x="9367230" y="2048491"/>
              <a:ext cx="16268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bg1"/>
                  </a:solidFill>
                </a:rPr>
                <a:t>PROGRAMAS</a:t>
              </a:r>
            </a:p>
            <a:p>
              <a:pPr algn="ctr"/>
              <a:r>
                <a:rPr lang="pt-BR" sz="1600" b="1" dirty="0">
                  <a:solidFill>
                    <a:schemeClr val="bg1"/>
                  </a:solidFill>
                </a:rPr>
                <a:t>AVALIADOS</a:t>
              </a: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FDF4C842-DC30-47FD-A96B-88339FD65547}"/>
                </a:ext>
              </a:extLst>
            </p:cNvPr>
            <p:cNvSpPr txBox="1"/>
            <p:nvPr/>
          </p:nvSpPr>
          <p:spPr>
            <a:xfrm>
              <a:off x="9451209" y="2829732"/>
              <a:ext cx="14779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b="1" dirty="0">
                  <a:solidFill>
                    <a:schemeClr val="bg1"/>
                  </a:solidFill>
                </a:rPr>
                <a:t>11</a:t>
              </a:r>
              <a:endParaRPr lang="pt-BR" sz="4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ABF6253-AEEB-42DB-B424-9D1DCA191BE3}"/>
              </a:ext>
            </a:extLst>
          </p:cNvPr>
          <p:cNvSpPr txBox="1"/>
          <p:nvPr/>
        </p:nvSpPr>
        <p:spPr>
          <a:xfrm>
            <a:off x="527858" y="2071503"/>
            <a:ext cx="82323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>
                    <a:lumMod val="50000"/>
                  </a:schemeClr>
                </a:solidFill>
              </a:rPr>
              <a:t>MAIS MÉDICOS </a:t>
            </a:r>
          </a:p>
          <a:p>
            <a:r>
              <a:rPr lang="pt-BR" sz="2000" dirty="0">
                <a:solidFill>
                  <a:schemeClr val="bg1">
                    <a:lumMod val="50000"/>
                  </a:schemeClr>
                </a:solidFill>
              </a:rPr>
              <a:t>DRENAGEM URBANA E MANEJO DAS ÁGUAS PLUVIAIS</a:t>
            </a:r>
          </a:p>
          <a:p>
            <a:r>
              <a:rPr lang="pt-BR" sz="2000" dirty="0">
                <a:solidFill>
                  <a:schemeClr val="bg1">
                    <a:lumMod val="50000"/>
                  </a:schemeClr>
                </a:solidFill>
              </a:rPr>
              <a:t>SUBVENÇÃO SEGURO RURAL</a:t>
            </a:r>
          </a:p>
          <a:p>
            <a:r>
              <a:rPr lang="pt-BR" sz="2000" dirty="0">
                <a:solidFill>
                  <a:schemeClr val="bg1">
                    <a:lumMod val="50000"/>
                  </a:schemeClr>
                </a:solidFill>
              </a:rPr>
              <a:t>CENTRO NACIONAL DE MONITORAMENTO E ALERTA DE DESASTRES NATURAIS</a:t>
            </a:r>
          </a:p>
          <a:p>
            <a:r>
              <a:rPr lang="pt-BR" sz="2000" dirty="0">
                <a:solidFill>
                  <a:schemeClr val="bg1">
                    <a:lumMod val="50000"/>
                  </a:schemeClr>
                </a:solidFill>
              </a:rPr>
              <a:t>PRONATEC</a:t>
            </a:r>
          </a:p>
          <a:p>
            <a:r>
              <a:rPr lang="pt-BR" sz="2000" dirty="0">
                <a:solidFill>
                  <a:schemeClr val="bg1">
                    <a:lumMod val="50000"/>
                  </a:schemeClr>
                </a:solidFill>
              </a:rPr>
              <a:t>MANUTENÇÃO DE RODOVIAS - PROCREMA</a:t>
            </a:r>
          </a:p>
          <a:p>
            <a:r>
              <a:rPr lang="pt-BR" sz="2000" dirty="0">
                <a:solidFill>
                  <a:schemeClr val="bg1">
                    <a:lumMod val="50000"/>
                  </a:schemeClr>
                </a:solidFill>
              </a:rPr>
              <a:t>SEGURANÇA E SINALIZAÇÃO DE RODOVIAS - BR LEGAL</a:t>
            </a:r>
          </a:p>
          <a:p>
            <a:r>
              <a:rPr lang="pt-BR" sz="2000" dirty="0">
                <a:solidFill>
                  <a:schemeClr val="bg1">
                    <a:lumMod val="50000"/>
                  </a:schemeClr>
                </a:solidFill>
              </a:rPr>
              <a:t>CONSTRUÇÃO DE FERROVIAS</a:t>
            </a:r>
          </a:p>
          <a:p>
            <a:r>
              <a:rPr lang="pt-BR" sz="2000" dirty="0">
                <a:solidFill>
                  <a:schemeClr val="bg1">
                    <a:lumMod val="50000"/>
                  </a:schemeClr>
                </a:solidFill>
              </a:rPr>
              <a:t>TRANSPOSIÇÃO DO RIO SÃO FRANCISCO</a:t>
            </a:r>
          </a:p>
          <a:p>
            <a:r>
              <a:rPr lang="pt-BR" sz="2000" dirty="0">
                <a:solidFill>
                  <a:schemeClr val="bg1">
                    <a:lumMod val="50000"/>
                  </a:schemeClr>
                </a:solidFill>
              </a:rPr>
              <a:t>PROINFÂNCIA - CONSTRUÇÃO DE CRECHES</a:t>
            </a:r>
          </a:p>
          <a:p>
            <a:r>
              <a:rPr lang="pt-BR" sz="2000" dirty="0">
                <a:solidFill>
                  <a:schemeClr val="bg1">
                    <a:lumMod val="50000"/>
                  </a:schemeClr>
                </a:solidFill>
              </a:rPr>
              <a:t>CENTROS DE INICIAÇÃO AO ESPORTE </a:t>
            </a:r>
          </a:p>
          <a:p>
            <a:endParaRPr lang="pt-BR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D330506E-370C-4DF0-BABB-514CD2EC1529}"/>
              </a:ext>
            </a:extLst>
          </p:cNvPr>
          <p:cNvSpPr/>
          <p:nvPr/>
        </p:nvSpPr>
        <p:spPr>
          <a:xfrm>
            <a:off x="454438" y="682041"/>
            <a:ext cx="10574806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914400">
              <a:defRPr/>
            </a:pPr>
            <a:r>
              <a:rPr lang="pt-BR" sz="2400" b="1" dirty="0">
                <a:solidFill>
                  <a:srgbClr val="241E40"/>
                </a:solidFill>
              </a:rPr>
              <a:t>AVALIAÇÃO DA EXECUÇÃO DE PROGRAMAS DE GOVERNO</a:t>
            </a:r>
            <a:endParaRPr lang="pt-BR" sz="2400" dirty="0">
              <a:solidFill>
                <a:srgbClr val="241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6822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6 L 0.80924 -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56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1524000" y="836712"/>
            <a:ext cx="914400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2800" b="1">
              <a:solidFill>
                <a:srgbClr val="002060"/>
              </a:solidFill>
              <a:latin typeface="Calibri Light" panose="020F0302020204030204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3A987C9-F452-47B7-877C-BD097EF0267C}"/>
              </a:ext>
            </a:extLst>
          </p:cNvPr>
          <p:cNvSpPr txBox="1">
            <a:spLocks/>
          </p:cNvSpPr>
          <p:nvPr/>
        </p:nvSpPr>
        <p:spPr>
          <a:xfrm>
            <a:off x="454438" y="1388689"/>
            <a:ext cx="7589442" cy="93833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solidFill>
                  <a:srgbClr val="E1462E"/>
                </a:solidFill>
                <a:latin typeface="+mn-lt"/>
              </a:rPr>
              <a:t>PRINCIPAIS POLÍTICAS PÚBLICAS</a:t>
            </a:r>
            <a:endParaRPr lang="pt-BR" sz="3200" b="1" dirty="0">
              <a:solidFill>
                <a:srgbClr val="E1462E"/>
              </a:solidFill>
              <a:highlight>
                <a:srgbClr val="FFFF00"/>
              </a:highlight>
              <a:latin typeface="+mn-lt"/>
            </a:endParaRP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53B76A40-1910-43A7-BEB7-E8473C554556}"/>
              </a:ext>
            </a:extLst>
          </p:cNvPr>
          <p:cNvCxnSpPr>
            <a:cxnSpLocks/>
          </p:cNvCxnSpPr>
          <p:nvPr/>
        </p:nvCxnSpPr>
        <p:spPr>
          <a:xfrm>
            <a:off x="562104" y="1991931"/>
            <a:ext cx="8337283" cy="20503"/>
          </a:xfrm>
          <a:prstGeom prst="line">
            <a:avLst/>
          </a:prstGeom>
          <a:ln>
            <a:solidFill>
              <a:srgbClr val="E146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Agrupar 1">
            <a:extLst>
              <a:ext uri="{FF2B5EF4-FFF2-40B4-BE49-F238E27FC236}">
                <a16:creationId xmlns:a16="http://schemas.microsoft.com/office/drawing/2014/main" id="{B9CDDDE1-9769-4E23-AEBC-6927FD222247}"/>
              </a:ext>
            </a:extLst>
          </p:cNvPr>
          <p:cNvGrpSpPr/>
          <p:nvPr/>
        </p:nvGrpSpPr>
        <p:grpSpPr>
          <a:xfrm>
            <a:off x="-1064741" y="1989085"/>
            <a:ext cx="1626845" cy="1556306"/>
            <a:chOff x="7873806" y="1989085"/>
            <a:chExt cx="1626845" cy="1556306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AC8B3C94-7E8F-4B43-AD59-B6083A7651C7}"/>
                </a:ext>
              </a:extLst>
            </p:cNvPr>
            <p:cNvSpPr/>
            <p:nvPr/>
          </p:nvSpPr>
          <p:spPr>
            <a:xfrm>
              <a:off x="7965102" y="1989085"/>
              <a:ext cx="1461120" cy="1556306"/>
            </a:xfrm>
            <a:prstGeom prst="rect">
              <a:avLst/>
            </a:prstGeom>
            <a:solidFill>
              <a:srgbClr val="E14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E1462E"/>
                </a:solidFill>
              </a:endParaRPr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61168A82-962B-4E3A-8047-E9E11B63D879}"/>
                </a:ext>
              </a:extLst>
            </p:cNvPr>
            <p:cNvSpPr txBox="1"/>
            <p:nvPr/>
          </p:nvSpPr>
          <p:spPr>
            <a:xfrm>
              <a:off x="7873806" y="2036049"/>
              <a:ext cx="16268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bg1"/>
                  </a:solidFill>
                </a:rPr>
                <a:t>TEMAS</a:t>
              </a:r>
            </a:p>
            <a:p>
              <a:pPr algn="ctr"/>
              <a:r>
                <a:rPr lang="pt-BR" sz="1600" b="1" dirty="0">
                  <a:solidFill>
                    <a:schemeClr val="bg1"/>
                  </a:solidFill>
                </a:rPr>
                <a:t>PRIORIZADOS</a:t>
              </a: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FDF4C842-DC30-47FD-A96B-88339FD65547}"/>
                </a:ext>
              </a:extLst>
            </p:cNvPr>
            <p:cNvSpPr txBox="1"/>
            <p:nvPr/>
          </p:nvSpPr>
          <p:spPr>
            <a:xfrm>
              <a:off x="7948233" y="2654841"/>
              <a:ext cx="14779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b="1" dirty="0">
                  <a:solidFill>
                    <a:schemeClr val="bg1"/>
                  </a:solidFill>
                </a:rPr>
                <a:t>13</a:t>
              </a:r>
              <a:endParaRPr lang="pt-BR" sz="4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ABF6253-AEEB-42DB-B424-9D1DCA191BE3}"/>
              </a:ext>
            </a:extLst>
          </p:cNvPr>
          <p:cNvSpPr txBox="1"/>
          <p:nvPr/>
        </p:nvSpPr>
        <p:spPr>
          <a:xfrm>
            <a:off x="521950" y="2049145"/>
            <a:ext cx="645458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>
                    <a:lumMod val="50000"/>
                  </a:schemeClr>
                </a:solidFill>
              </a:rPr>
              <a:t>GOVERNANÇA DO BENEFÍCIOS FINANCEIROS</a:t>
            </a:r>
          </a:p>
          <a:p>
            <a:r>
              <a:rPr lang="pt-BR" sz="2000" dirty="0">
                <a:solidFill>
                  <a:schemeClr val="bg1">
                    <a:lumMod val="50000"/>
                  </a:schemeClr>
                </a:solidFill>
              </a:rPr>
              <a:t>DESENVOLVIMENTO INFANTIL</a:t>
            </a:r>
          </a:p>
          <a:p>
            <a:r>
              <a:rPr lang="pt-BR" sz="2000" dirty="0">
                <a:solidFill>
                  <a:schemeClr val="bg1">
                    <a:lumMod val="50000"/>
                  </a:schemeClr>
                </a:solidFill>
              </a:rPr>
              <a:t>EFICIÊNCIA ALOCATIVA</a:t>
            </a:r>
          </a:p>
          <a:p>
            <a:r>
              <a:rPr lang="pt-BR" sz="2000" dirty="0">
                <a:solidFill>
                  <a:schemeClr val="bg1">
                    <a:lumMod val="50000"/>
                  </a:schemeClr>
                </a:solidFill>
              </a:rPr>
              <a:t>GOVERNANÇA DAS EMPRESAS ESTATAIS</a:t>
            </a:r>
          </a:p>
          <a:p>
            <a:r>
              <a:rPr lang="pt-BR" sz="2000" dirty="0">
                <a:solidFill>
                  <a:schemeClr val="bg1">
                    <a:lumMod val="50000"/>
                  </a:schemeClr>
                </a:solidFill>
              </a:rPr>
              <a:t>MULTIPLICIDADE DE CADASTROS</a:t>
            </a:r>
          </a:p>
          <a:p>
            <a:r>
              <a:rPr lang="pt-BR" sz="2000" dirty="0">
                <a:solidFill>
                  <a:schemeClr val="bg1">
                    <a:lumMod val="50000"/>
                  </a:schemeClr>
                </a:solidFill>
              </a:rPr>
              <a:t>QUALIDADE DO GASTO PÚBLICO</a:t>
            </a:r>
          </a:p>
          <a:p>
            <a:r>
              <a:rPr lang="pt-BR" sz="2000" dirty="0">
                <a:solidFill>
                  <a:schemeClr val="bg1">
                    <a:lumMod val="50000"/>
                  </a:schemeClr>
                </a:solidFill>
              </a:rPr>
              <a:t>REGULAÇÃO ECONÔMICA E DE SERVIÇOS</a:t>
            </a:r>
          </a:p>
          <a:p>
            <a:r>
              <a:rPr lang="pt-BR" sz="2000" dirty="0">
                <a:solidFill>
                  <a:schemeClr val="bg1">
                    <a:lumMod val="50000"/>
                  </a:schemeClr>
                </a:solidFill>
              </a:rPr>
              <a:t>COMPETITIVIDADE DA CADEIA AGRÍCOLA </a:t>
            </a:r>
          </a:p>
          <a:p>
            <a:r>
              <a:rPr lang="pt-BR" sz="2000" dirty="0">
                <a:solidFill>
                  <a:schemeClr val="bg1">
                    <a:lumMod val="50000"/>
                  </a:schemeClr>
                </a:solidFill>
              </a:rPr>
              <a:t>ECONOMIA DA SAÚDE</a:t>
            </a:r>
          </a:p>
          <a:p>
            <a:r>
              <a:rPr lang="pt-BR" sz="2000" dirty="0">
                <a:solidFill>
                  <a:schemeClr val="bg1">
                    <a:lumMod val="50000"/>
                  </a:schemeClr>
                </a:solidFill>
              </a:rPr>
              <a:t>GESTÃO HÍDRICA</a:t>
            </a:r>
          </a:p>
          <a:p>
            <a:r>
              <a:rPr lang="pt-BR" sz="2000" dirty="0">
                <a:solidFill>
                  <a:schemeClr val="bg1">
                    <a:lumMod val="50000"/>
                  </a:schemeClr>
                </a:solidFill>
              </a:rPr>
              <a:t>GOVERNANÇA UNIVERSITÁRIA</a:t>
            </a:r>
          </a:p>
          <a:p>
            <a:r>
              <a:rPr lang="pt-BR" sz="2000" dirty="0">
                <a:solidFill>
                  <a:schemeClr val="bg1">
                    <a:lumMod val="50000"/>
                  </a:schemeClr>
                </a:solidFill>
              </a:rPr>
              <a:t>CIDADANIA NO SISTEMA PRISIONAL</a:t>
            </a:r>
          </a:p>
          <a:p>
            <a:r>
              <a:rPr lang="pt-BR" sz="2000" dirty="0">
                <a:solidFill>
                  <a:schemeClr val="bg1">
                    <a:lumMod val="50000"/>
                  </a:schemeClr>
                </a:solidFill>
              </a:rPr>
              <a:t>SEGURANÇA ENERGÉTICA </a:t>
            </a:r>
          </a:p>
          <a:p>
            <a:endParaRPr lang="pt-BR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9041B267-7232-40C9-9D2D-483BD20AECEE}"/>
              </a:ext>
            </a:extLst>
          </p:cNvPr>
          <p:cNvSpPr/>
          <p:nvPr/>
        </p:nvSpPr>
        <p:spPr>
          <a:xfrm>
            <a:off x="454438" y="682041"/>
            <a:ext cx="10574806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914400">
              <a:defRPr/>
            </a:pPr>
            <a:r>
              <a:rPr lang="pt-BR" sz="2400" b="1" dirty="0">
                <a:solidFill>
                  <a:srgbClr val="241E40"/>
                </a:solidFill>
              </a:rPr>
              <a:t>PLANO TÁTICO 2018/2019 – TEMAS PRIORITÁRIOS</a:t>
            </a:r>
            <a:endParaRPr lang="pt-BR" sz="2400" dirty="0">
              <a:solidFill>
                <a:srgbClr val="241E40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D4F79D40-ED4A-4FFE-9235-EAC1E7466AE2}"/>
              </a:ext>
            </a:extLst>
          </p:cNvPr>
          <p:cNvSpPr/>
          <p:nvPr/>
        </p:nvSpPr>
        <p:spPr>
          <a:xfrm>
            <a:off x="-257908" y="1916832"/>
            <a:ext cx="820012" cy="1822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4E196E8-9E95-4F9C-81E3-C596F9C90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29171">
            <a:off x="7317139" y="937576"/>
            <a:ext cx="2238653" cy="320725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66F7D14-0789-4031-8026-AF5A1560A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19907">
            <a:off x="9217352" y="1007460"/>
            <a:ext cx="2317029" cy="3294763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7A4B9035-AF99-435D-BEB0-200A899B2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79064">
            <a:off x="7189273" y="2814819"/>
            <a:ext cx="2262606" cy="3207431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13169874-9EE8-4CC5-8D12-441AB114C3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31403">
            <a:off x="9141678" y="3071336"/>
            <a:ext cx="2219811" cy="319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891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22222E-6 L 0.73502 -0.0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4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>
            <a:extLst>
              <a:ext uri="{FF2B5EF4-FFF2-40B4-BE49-F238E27FC236}">
                <a16:creationId xmlns:a16="http://schemas.microsoft.com/office/drawing/2014/main" id="{F62CCB17-B5B2-4B52-88FB-6891769C0649}"/>
              </a:ext>
            </a:extLst>
          </p:cNvPr>
          <p:cNvSpPr txBox="1">
            <a:spLocks/>
          </p:cNvSpPr>
          <p:nvPr/>
        </p:nvSpPr>
        <p:spPr>
          <a:xfrm>
            <a:off x="265044" y="363747"/>
            <a:ext cx="7584989" cy="84914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600" b="1" dirty="0">
                <a:solidFill>
                  <a:srgbClr val="241E40"/>
                </a:solidFill>
                <a:latin typeface="+mn-lt"/>
                <a:ea typeface="+mn-ea"/>
                <a:cs typeface="+mn-cs"/>
              </a:rPr>
              <a:t>Consultoria em Assessoramento - Produtos</a:t>
            </a:r>
          </a:p>
          <a:p>
            <a:endParaRPr lang="pt-BR" sz="2200" dirty="0">
              <a:latin typeface="+mn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DFA518C-729F-4E4B-AB51-5668393F0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031" y="987588"/>
            <a:ext cx="6690949" cy="407796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66C746C-F0F1-4526-90A5-664E89824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472" y="3217140"/>
            <a:ext cx="6579503" cy="327711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F25D128-8868-444E-ACCE-511995072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55" y="987588"/>
            <a:ext cx="2263242" cy="284124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213FBD2-4D83-4D3A-BF06-8D021A0CB9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952" y="3429000"/>
            <a:ext cx="2348915" cy="2887047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7738A95-BED6-48FC-B910-AD0AB91D82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4867" y="1077335"/>
            <a:ext cx="2299730" cy="288704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3CFD7F66-0444-4510-A339-57346F2626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8305" y="3429000"/>
            <a:ext cx="2299729" cy="288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782151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4">
            <a:extLst>
              <a:ext uri="{FF2B5EF4-FFF2-40B4-BE49-F238E27FC236}">
                <a16:creationId xmlns:a16="http://schemas.microsoft.com/office/drawing/2014/main" id="{DC109C79-DDE7-4FC3-BF51-6B293F2E0E83}"/>
              </a:ext>
            </a:extLst>
          </p:cNvPr>
          <p:cNvSpPr txBox="1">
            <a:spLocks/>
          </p:cNvSpPr>
          <p:nvPr/>
        </p:nvSpPr>
        <p:spPr>
          <a:xfrm>
            <a:off x="358347" y="361648"/>
            <a:ext cx="7584989" cy="42457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600" b="1" dirty="0">
                <a:solidFill>
                  <a:srgbClr val="241E40"/>
                </a:solidFill>
                <a:latin typeface="+mn-lt"/>
                <a:ea typeface="+mn-ea"/>
                <a:cs typeface="+mn-cs"/>
              </a:rPr>
              <a:t>Consultoria em Assessoramento - Produtos</a:t>
            </a:r>
            <a:endParaRPr lang="pt-BR" sz="2200" dirty="0">
              <a:latin typeface="+mn-lt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557C05B-44EB-433E-BC56-7F2AC570A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282" y="1624335"/>
            <a:ext cx="3733917" cy="525196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22F8DB3-70B9-467C-B398-BC13D9102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436" y="786217"/>
            <a:ext cx="6021217" cy="284858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2B75F9C-5AE4-4A3A-855F-D5A0C2C05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6582" y="2610002"/>
            <a:ext cx="6392923" cy="4050290"/>
          </a:xfrm>
          <a:prstGeom prst="rect">
            <a:avLst/>
          </a:prstGeom>
        </p:spPr>
      </p:pic>
      <p:sp>
        <p:nvSpPr>
          <p:cNvPr id="10" name="Título 4">
            <a:extLst>
              <a:ext uri="{FF2B5EF4-FFF2-40B4-BE49-F238E27FC236}">
                <a16:creationId xmlns:a16="http://schemas.microsoft.com/office/drawing/2014/main" id="{A43C6060-F094-42A5-BEDD-26B4DD7EF191}"/>
              </a:ext>
            </a:extLst>
          </p:cNvPr>
          <p:cNvSpPr txBox="1">
            <a:spLocks/>
          </p:cNvSpPr>
          <p:nvPr/>
        </p:nvSpPr>
        <p:spPr>
          <a:xfrm>
            <a:off x="440267" y="1027289"/>
            <a:ext cx="3908980" cy="7247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800" dirty="0">
                <a:solidFill>
                  <a:srgbClr val="241E40"/>
                </a:solidFill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Redução de Burocracia e de Custos: SICAF – 100% Digital</a:t>
            </a:r>
            <a:endParaRPr lang="pt-BR" sz="1800" dirty="0"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281318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1294721" y="4663651"/>
            <a:ext cx="94920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b="1" dirty="0">
                <a:solidFill>
                  <a:schemeClr val="bg1">
                    <a:lumMod val="50000"/>
                  </a:schemeClr>
                </a:solidFill>
              </a:rPr>
              <a:t>Diminuição de desperdícios, aumento da eficiência e retorno de recursos com aplicação indevida</a:t>
            </a:r>
          </a:p>
          <a:p>
            <a:pPr algn="ctr"/>
            <a:r>
              <a:rPr lang="pt-BR" altLang="pt-BR" b="1" dirty="0">
                <a:solidFill>
                  <a:schemeClr val="bg1">
                    <a:lumMod val="50000"/>
                  </a:schemeClr>
                </a:solidFill>
              </a:rPr>
              <a:t>(Exemplo: suspensão de pagamentos indevidos e redução/cancelamento de licitações)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094" y="2073178"/>
            <a:ext cx="2441195" cy="2441195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2810222" y="2939833"/>
            <a:ext cx="4360533" cy="83099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pt-BR" sz="4800" b="1" dirty="0">
                <a:solidFill>
                  <a:srgbClr val="241E40"/>
                </a:solidFill>
              </a:rPr>
              <a:t>R$</a:t>
            </a:r>
            <a:r>
              <a:rPr lang="pt-BR" sz="4400" b="1" dirty="0">
                <a:solidFill>
                  <a:srgbClr val="241E40"/>
                </a:solidFill>
              </a:rPr>
              <a:t> </a:t>
            </a:r>
            <a:r>
              <a:rPr lang="pt-BR" sz="4800" b="1" dirty="0">
                <a:solidFill>
                  <a:srgbClr val="241E40"/>
                </a:solidFill>
              </a:rPr>
              <a:t>29,8</a:t>
            </a:r>
            <a:r>
              <a:rPr lang="pt-BR" sz="4400" b="1" dirty="0">
                <a:solidFill>
                  <a:srgbClr val="241E40"/>
                </a:solidFill>
              </a:rPr>
              <a:t> bilhões</a:t>
            </a:r>
            <a:endParaRPr lang="pt-BR" sz="2000" b="1" dirty="0">
              <a:solidFill>
                <a:srgbClr val="241E40"/>
              </a:solidFill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3353601" y="3742373"/>
            <a:ext cx="3267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i="1" dirty="0">
                <a:solidFill>
                  <a:srgbClr val="241E40"/>
                </a:solidFill>
              </a:rPr>
              <a:t>De 2012 até 2018</a:t>
            </a:r>
            <a:endParaRPr lang="pt-BR" sz="900" i="1" dirty="0">
              <a:solidFill>
                <a:srgbClr val="241E40"/>
              </a:solidFill>
            </a:endParaRP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5478C6AD-493B-4E27-AD42-2F20005AE1C1}"/>
              </a:ext>
            </a:extLst>
          </p:cNvPr>
          <p:cNvSpPr txBox="1">
            <a:spLocks/>
          </p:cNvSpPr>
          <p:nvPr/>
        </p:nvSpPr>
        <p:spPr>
          <a:xfrm>
            <a:off x="514350" y="985567"/>
            <a:ext cx="11052810" cy="93833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b="1" dirty="0">
                <a:solidFill>
                  <a:srgbClr val="241E40"/>
                </a:solidFill>
                <a:latin typeface="+mn-lt"/>
              </a:rPr>
              <a:t>BENEFÍCIOS FINANCEIROS:</a:t>
            </a:r>
          </a:p>
          <a:p>
            <a:pPr algn="ctr"/>
            <a:r>
              <a:rPr lang="pt-BR" sz="3200" b="1" dirty="0">
                <a:solidFill>
                  <a:srgbClr val="241E40"/>
                </a:solidFill>
                <a:latin typeface="+mn-lt"/>
              </a:rPr>
              <a:t>Economia </a:t>
            </a:r>
            <a:r>
              <a:rPr lang="pt-BR" sz="3200" b="1" dirty="0">
                <a:solidFill>
                  <a:srgbClr val="E1462E"/>
                </a:solidFill>
                <a:latin typeface="+mn-lt"/>
              </a:rPr>
              <a:t>efetiva</a:t>
            </a:r>
            <a:r>
              <a:rPr lang="pt-BR" sz="32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pt-BR" sz="3200" b="1" dirty="0">
                <a:solidFill>
                  <a:srgbClr val="241E40"/>
                </a:solidFill>
                <a:latin typeface="+mn-lt"/>
              </a:rPr>
              <a:t>aos cofres públicos</a:t>
            </a: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34F05CA5-A5CD-46EF-8DE0-84E7D8983702}"/>
              </a:ext>
            </a:extLst>
          </p:cNvPr>
          <p:cNvCxnSpPr>
            <a:cxnSpLocks/>
          </p:cNvCxnSpPr>
          <p:nvPr/>
        </p:nvCxnSpPr>
        <p:spPr>
          <a:xfrm>
            <a:off x="1294721" y="2023419"/>
            <a:ext cx="9492069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52203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ítulo 1">
            <a:extLst>
              <a:ext uri="{FF2B5EF4-FFF2-40B4-BE49-F238E27FC236}">
                <a16:creationId xmlns:a16="http://schemas.microsoft.com/office/drawing/2014/main" id="{5478C6AD-493B-4E27-AD42-2F20005AE1C1}"/>
              </a:ext>
            </a:extLst>
          </p:cNvPr>
          <p:cNvSpPr txBox="1">
            <a:spLocks/>
          </p:cNvSpPr>
          <p:nvPr/>
        </p:nvSpPr>
        <p:spPr>
          <a:xfrm>
            <a:off x="514350" y="975236"/>
            <a:ext cx="11052810" cy="93833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b="1" dirty="0">
                <a:solidFill>
                  <a:srgbClr val="241E40"/>
                </a:solidFill>
                <a:latin typeface="+mn-lt"/>
              </a:rPr>
              <a:t>PRINCIPAIS BENEFÍCIOS FINANCEIROS:</a:t>
            </a:r>
          </a:p>
          <a:p>
            <a:pPr algn="ctr"/>
            <a:r>
              <a:rPr lang="pt-BR" sz="3200" b="1" dirty="0">
                <a:solidFill>
                  <a:srgbClr val="241E40"/>
                </a:solidFill>
                <a:latin typeface="+mn-lt"/>
              </a:rPr>
              <a:t>Economia </a:t>
            </a:r>
            <a:r>
              <a:rPr lang="pt-BR" sz="3200" b="1" dirty="0">
                <a:solidFill>
                  <a:srgbClr val="E1462E"/>
                </a:solidFill>
                <a:latin typeface="+mn-lt"/>
              </a:rPr>
              <a:t>efetiva</a:t>
            </a:r>
            <a:r>
              <a:rPr lang="pt-BR" sz="32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pt-BR" sz="3200" b="1" dirty="0">
                <a:solidFill>
                  <a:srgbClr val="241E40"/>
                </a:solidFill>
                <a:latin typeface="+mn-lt"/>
              </a:rPr>
              <a:t>aos cofres públicos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686" y="2183844"/>
            <a:ext cx="1245735" cy="1245735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650BD07A-C282-43FB-B347-11415759DD0C}"/>
              </a:ext>
            </a:extLst>
          </p:cNvPr>
          <p:cNvSpPr/>
          <p:nvPr/>
        </p:nvSpPr>
        <p:spPr>
          <a:xfrm>
            <a:off x="849620" y="4039806"/>
            <a:ext cx="106316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241E40"/>
                </a:solidFill>
              </a:rPr>
              <a:t>INSS - SUSPENSÃO DE PAGAMENTO CONTINUADO INDEVIDO: </a:t>
            </a:r>
            <a:r>
              <a:rPr lang="pt-BR" sz="2800" b="1" dirty="0">
                <a:solidFill>
                  <a:srgbClr val="E1462E"/>
                </a:solidFill>
                <a:ea typeface="+mj-ea"/>
                <a:cs typeface="+mj-cs"/>
              </a:rPr>
              <a:t>R$ 5,8 BILHÕES</a:t>
            </a:r>
            <a:endParaRPr lang="pt-BR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897495" y="2475896"/>
            <a:ext cx="3457523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/>
            <a:r>
              <a:rPr lang="pt-BR" sz="4000" b="1" dirty="0">
                <a:solidFill>
                  <a:srgbClr val="241E40"/>
                </a:solidFill>
              </a:rPr>
              <a:t>R$</a:t>
            </a:r>
            <a:r>
              <a:rPr lang="pt-BR" sz="3600" b="1" dirty="0">
                <a:solidFill>
                  <a:srgbClr val="241E40"/>
                </a:solidFill>
              </a:rPr>
              <a:t> </a:t>
            </a:r>
            <a:r>
              <a:rPr lang="pt-BR" sz="4000" b="1" dirty="0">
                <a:solidFill>
                  <a:srgbClr val="241E40"/>
                </a:solidFill>
              </a:rPr>
              <a:t>7,3</a:t>
            </a:r>
            <a:r>
              <a:rPr lang="pt-BR" sz="3600" b="1" dirty="0">
                <a:solidFill>
                  <a:srgbClr val="241E40"/>
                </a:solidFill>
              </a:rPr>
              <a:t> bilhões</a:t>
            </a:r>
            <a:endParaRPr lang="pt-BR" sz="1600" b="1" dirty="0">
              <a:solidFill>
                <a:srgbClr val="241E40"/>
              </a:solidFill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4809522" y="3080707"/>
            <a:ext cx="2062450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pt-BR" sz="1600" i="1" dirty="0">
                <a:solidFill>
                  <a:srgbClr val="241E40"/>
                </a:solidFill>
              </a:rPr>
              <a:t>2018</a:t>
            </a:r>
            <a:endParaRPr lang="pt-BR" sz="900" i="1" dirty="0">
              <a:solidFill>
                <a:srgbClr val="241E40"/>
              </a:solidFill>
            </a:endParaRP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55426000-96D8-42A2-B8AB-AB6CA4F04B6A}"/>
              </a:ext>
            </a:extLst>
          </p:cNvPr>
          <p:cNvCxnSpPr>
            <a:cxnSpLocks/>
          </p:cNvCxnSpPr>
          <p:nvPr/>
        </p:nvCxnSpPr>
        <p:spPr>
          <a:xfrm>
            <a:off x="1294721" y="2023419"/>
            <a:ext cx="9492069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" name="CaixaDeTexto 3">
            <a:extLst>
              <a:ext uri="{FF2B5EF4-FFF2-40B4-BE49-F238E27FC236}">
                <a16:creationId xmlns:a16="http://schemas.microsoft.com/office/drawing/2014/main" id="{59D6C230-02ED-4481-ACEA-070B1C50886D}"/>
              </a:ext>
            </a:extLst>
          </p:cNvPr>
          <p:cNvSpPr txBox="1"/>
          <p:nvPr/>
        </p:nvSpPr>
        <p:spPr>
          <a:xfrm>
            <a:off x="1946904" y="5534936"/>
            <a:ext cx="843705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rgbClr val="241E40"/>
                </a:solidFill>
              </a:rPr>
              <a:t>PLANEJAMENTO - REDUÇÃO DE CUSTOS ADMINISTRATIVOS: </a:t>
            </a:r>
            <a:r>
              <a:rPr lang="pt-BR" sz="2800" b="1" dirty="0">
                <a:solidFill>
                  <a:srgbClr val="E1462E"/>
                </a:solidFill>
              </a:rPr>
              <a:t>R$ 431 MILHÕES</a:t>
            </a:r>
            <a:endParaRPr lang="pt-BR" b="1" dirty="0">
              <a:solidFill>
                <a:srgbClr val="E1462E"/>
              </a:solidFill>
            </a:endParaRPr>
          </a:p>
          <a:p>
            <a:pPr algn="ctr"/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8DD2213-8A94-4AFE-9D3B-99ED7BAF7A60}"/>
              </a:ext>
            </a:extLst>
          </p:cNvPr>
          <p:cNvSpPr txBox="1"/>
          <p:nvPr/>
        </p:nvSpPr>
        <p:spPr>
          <a:xfrm>
            <a:off x="1715910" y="4787371"/>
            <a:ext cx="8899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rgbClr val="241E40"/>
                </a:solidFill>
              </a:rPr>
              <a:t>MCTIC - RECUPERAÇÃO DE VALORES PAGOS INDEVIDAMENTE: </a:t>
            </a:r>
            <a:r>
              <a:rPr lang="pt-BR" sz="2800" b="1" dirty="0">
                <a:solidFill>
                  <a:srgbClr val="E1462E"/>
                </a:solidFill>
              </a:rPr>
              <a:t>R$ 736,1 MILHÕES</a:t>
            </a:r>
            <a:endParaRPr lang="pt-BR" b="1" dirty="0">
              <a:solidFill>
                <a:srgbClr val="E146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2907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230B307F-F1CC-464D-A66E-BA57FE83DFA7}"/>
              </a:ext>
            </a:extLst>
          </p:cNvPr>
          <p:cNvSpPr txBox="1"/>
          <p:nvPr/>
        </p:nvSpPr>
        <p:spPr>
          <a:xfrm>
            <a:off x="6225435" y="2025368"/>
            <a:ext cx="5190509" cy="9818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Lutar contra a corrupção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E577A49-4CE8-445F-8665-92C003220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190" y="3781322"/>
            <a:ext cx="3289300" cy="24765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85446C7-27A9-481E-893D-79CFC5C0C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190" y="3782961"/>
            <a:ext cx="3937000" cy="2476500"/>
          </a:xfrm>
          <a:prstGeom prst="rect">
            <a:avLst/>
          </a:prstGeom>
        </p:spPr>
      </p:pic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9BD1473E-1CA9-48DA-B8C0-89A099B16C3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65580" y="1983719"/>
            <a:ext cx="4668520" cy="96244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Apoiar o Gestor público na melhoria da Gestão</a:t>
            </a:r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id="{B3EC2955-0EB0-4F5D-889B-5FB61F7B99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46950" y="883285"/>
            <a:ext cx="4298100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GRANDES MISSÕES CGU</a:t>
            </a:r>
          </a:p>
        </p:txBody>
      </p:sp>
    </p:spTree>
    <p:extLst>
      <p:ext uri="{BB962C8B-B14F-4D97-AF65-F5344CB8AC3E}">
        <p14:creationId xmlns:p14="http://schemas.microsoft.com/office/powerpoint/2010/main" val="38302805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5406AEA3-5D2D-4CEC-91C9-8EC45C175D18}"/>
              </a:ext>
            </a:extLst>
          </p:cNvPr>
          <p:cNvSpPr txBox="1">
            <a:spLocks/>
          </p:cNvSpPr>
          <p:nvPr/>
        </p:nvSpPr>
        <p:spPr>
          <a:xfrm>
            <a:off x="492360" y="313763"/>
            <a:ext cx="11052810" cy="93833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b="1" dirty="0">
                <a:solidFill>
                  <a:srgbClr val="241E40"/>
                </a:solidFill>
                <a:latin typeface="+mn-lt"/>
              </a:rPr>
              <a:t>BENEFÍCIOS FINANCEIROS</a:t>
            </a:r>
          </a:p>
          <a:p>
            <a:pPr algn="ctr"/>
            <a:r>
              <a:rPr lang="pt-BR" sz="2400" dirty="0">
                <a:solidFill>
                  <a:srgbClr val="241E40"/>
                </a:solidFill>
                <a:latin typeface="+mn-lt"/>
              </a:rPr>
              <a:t>ano a ano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59DC593-9A15-42FF-B488-0F043F09CB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4" t="8395" r="10418" b="12922"/>
          <a:stretch/>
        </p:blipFill>
        <p:spPr>
          <a:xfrm>
            <a:off x="2269067" y="1196624"/>
            <a:ext cx="7665155" cy="539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620336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445698F-156B-4F54-A89D-D7A15EF08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168" y="2713567"/>
            <a:ext cx="3838575" cy="3314700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2A43AF36-A685-4E5D-94FC-93CB1FA9E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8981" y="4239955"/>
            <a:ext cx="2456769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 previsão de aposentarias para os próximos cinco anos é de 266 servidores, ou seja, mais de 13% do efetivo atual.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CE6E1BE8-D20A-4015-B42C-43C7146708A8}"/>
              </a:ext>
            </a:extLst>
          </p:cNvPr>
          <p:cNvSpPr txBox="1">
            <a:spLocks/>
          </p:cNvSpPr>
          <p:nvPr/>
        </p:nvSpPr>
        <p:spPr>
          <a:xfrm>
            <a:off x="492360" y="313763"/>
            <a:ext cx="11052810" cy="93833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b="1" dirty="0">
                <a:solidFill>
                  <a:srgbClr val="241E40"/>
                </a:solidFill>
                <a:latin typeface="+mn-lt"/>
              </a:rPr>
              <a:t>FORÇA DE TRABALHO</a:t>
            </a:r>
          </a:p>
          <a:p>
            <a:pPr algn="ctr"/>
            <a:r>
              <a:rPr lang="pt-BR" sz="2400" dirty="0">
                <a:solidFill>
                  <a:srgbClr val="241E40"/>
                </a:solidFill>
                <a:latin typeface="+mn-lt"/>
              </a:rPr>
              <a:t>quantidade de servidores ano a ano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E44EE40-E500-4CF8-99EA-B6B695E47D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t="9218" r="56924" b="11440"/>
          <a:stretch/>
        </p:blipFill>
        <p:spPr>
          <a:xfrm>
            <a:off x="617028" y="1252097"/>
            <a:ext cx="2730216" cy="477617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34CB64BD-5A62-4E3F-888C-EF5EBF843E80}"/>
              </a:ext>
            </a:extLst>
          </p:cNvPr>
          <p:cNvSpPr txBox="1"/>
          <p:nvPr/>
        </p:nvSpPr>
        <p:spPr>
          <a:xfrm>
            <a:off x="7122516" y="3031043"/>
            <a:ext cx="408323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alt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 lotação autorizada para a CGU é de</a:t>
            </a:r>
          </a:p>
          <a:p>
            <a:pPr algn="r"/>
            <a:r>
              <a:rPr lang="pt-BR" altLang="pt-B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5.000 servidores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823A7A50-243B-476B-A75E-AF0AEE29E4CD}"/>
              </a:ext>
            </a:extLst>
          </p:cNvPr>
          <p:cNvCxnSpPr/>
          <p:nvPr/>
        </p:nvCxnSpPr>
        <p:spPr>
          <a:xfrm>
            <a:off x="7204554" y="4013048"/>
            <a:ext cx="39191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3224928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3755B36-68EE-40C5-BAFC-AA282A94EA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8"/>
            <a:ext cx="12192000" cy="681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688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370971" y="3665638"/>
            <a:ext cx="2818016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sz="2400" dirty="0">
                <a:solidFill>
                  <a:schemeClr val="accent1">
                    <a:lumMod val="75000"/>
                  </a:schemeClr>
                </a:solidFill>
              </a:rPr>
              <a:t>servidores e empregados federais expulsos desde 2003 no Poder Executivo Federal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927924" y="2667381"/>
            <a:ext cx="1955453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sz="4800" b="1" dirty="0">
                <a:solidFill>
                  <a:srgbClr val="241E40"/>
                </a:solidFill>
              </a:rPr>
              <a:t>16.460</a:t>
            </a:r>
            <a:endParaRPr lang="pt-BR" sz="4800" dirty="0">
              <a:solidFill>
                <a:srgbClr val="241E4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745941" y="3665638"/>
            <a:ext cx="2818016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sz="2400" dirty="0">
                <a:solidFill>
                  <a:schemeClr val="accent1">
                    <a:lumMod val="75000"/>
                  </a:schemeClr>
                </a:solidFill>
              </a:rPr>
              <a:t>servidores e empregados federais expulsos, de janeiro a maio de 2019, no Poder Executivo Federal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302895" y="2667381"/>
            <a:ext cx="1704108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sz="4800" b="1" dirty="0">
                <a:solidFill>
                  <a:srgbClr val="241E40"/>
                </a:solidFill>
              </a:rPr>
              <a:t>197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7891347" y="3650490"/>
            <a:ext cx="24896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accent1">
                    <a:lumMod val="75000"/>
                  </a:schemeClr>
                </a:solidFill>
              </a:rPr>
              <a:t>decorrentes de atos de corrupção, de janeiro a maio de 2019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8120911" y="2652233"/>
            <a:ext cx="1867321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sz="4800" b="1" dirty="0">
                <a:solidFill>
                  <a:srgbClr val="241E40"/>
                </a:solidFill>
              </a:rPr>
              <a:t>50,7%</a:t>
            </a:r>
            <a:endParaRPr lang="pt-BR" sz="4800" dirty="0">
              <a:solidFill>
                <a:srgbClr val="241E40"/>
              </a:solidFill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984344" y="1546639"/>
            <a:ext cx="8277401" cy="93833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b="1" dirty="0">
                <a:solidFill>
                  <a:srgbClr val="241E40"/>
                </a:solidFill>
                <a:latin typeface="+mn-lt"/>
              </a:rPr>
              <a:t>RESPONSABILIZAÇÃO DE AGENTES PÚBLICOS</a:t>
            </a:r>
          </a:p>
        </p:txBody>
      </p:sp>
      <p:cxnSp>
        <p:nvCxnSpPr>
          <p:cNvPr id="13" name="Conector reto 12"/>
          <p:cNvCxnSpPr/>
          <p:nvPr/>
        </p:nvCxnSpPr>
        <p:spPr>
          <a:xfrm>
            <a:off x="1446314" y="2336941"/>
            <a:ext cx="935346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5310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75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75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931597" y="3754781"/>
            <a:ext cx="2923952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sz="2400" dirty="0">
                <a:solidFill>
                  <a:schemeClr val="accent1">
                    <a:lumMod val="75000"/>
                  </a:schemeClr>
                </a:solidFill>
              </a:rPr>
              <a:t>Processos Administrativos de Responsabilização (PAR) concluídos no Poder Executivo Federal </a:t>
            </a:r>
            <a:endParaRPr lang="pt-B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560004" y="2658559"/>
            <a:ext cx="1704108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sz="4400" b="1" dirty="0">
                <a:solidFill>
                  <a:srgbClr val="241E40"/>
                </a:solidFill>
              </a:rPr>
              <a:t>189 </a:t>
            </a:r>
            <a:endParaRPr lang="pt-BR" sz="4400" dirty="0">
              <a:solidFill>
                <a:srgbClr val="241E4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534403" y="3756072"/>
            <a:ext cx="3223908" cy="26776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sz="2400" dirty="0">
                <a:solidFill>
                  <a:schemeClr val="accent1">
                    <a:lumMod val="75000"/>
                  </a:schemeClr>
                </a:solidFill>
              </a:rPr>
              <a:t>No último ano, a CGU declarou inidôneas as empresas </a:t>
            </a:r>
            <a:r>
              <a:rPr lang="pt-BR" sz="2400" b="1" dirty="0" err="1">
                <a:solidFill>
                  <a:schemeClr val="accent1">
                    <a:lumMod val="75000"/>
                  </a:schemeClr>
                </a:solidFill>
              </a:rPr>
              <a:t>Sanko</a:t>
            </a: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2400" b="1" dirty="0" err="1">
                <a:solidFill>
                  <a:schemeClr val="accent1">
                    <a:lumMod val="75000"/>
                  </a:schemeClr>
                </a:solidFill>
              </a:rPr>
              <a:t>Sider</a:t>
            </a: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, MPE Montagens e Techint Engenharia  </a:t>
            </a:r>
          </a:p>
          <a:p>
            <a:pPr algn="ctr"/>
            <a:r>
              <a:rPr lang="pt-BR" sz="2400" dirty="0">
                <a:solidFill>
                  <a:schemeClr val="accent1">
                    <a:lumMod val="75000"/>
                  </a:schemeClr>
                </a:solidFill>
              </a:rPr>
              <a:t>(Ao todo, 11 empresas da Operação Lava Jato)</a:t>
            </a:r>
            <a:endParaRPr lang="pt-BR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910233" y="2659850"/>
            <a:ext cx="44722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rgbClr val="241E40"/>
                </a:solidFill>
              </a:rPr>
              <a:t>3 </a:t>
            </a:r>
            <a:r>
              <a:rPr lang="pt-BR" sz="2800" b="1" dirty="0">
                <a:solidFill>
                  <a:srgbClr val="241E40"/>
                </a:solidFill>
              </a:rPr>
              <a:t>INIDONEIDADES</a:t>
            </a:r>
            <a:endParaRPr lang="pt-BR" sz="3600" dirty="0">
              <a:solidFill>
                <a:srgbClr val="241E4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897858" y="3754781"/>
            <a:ext cx="2909021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sz="2400" dirty="0">
                <a:solidFill>
                  <a:schemeClr val="accent1">
                    <a:lumMod val="75000"/>
                  </a:schemeClr>
                </a:solidFill>
              </a:rPr>
              <a:t>Entes privados</a:t>
            </a:r>
          </a:p>
          <a:p>
            <a:pPr algn="ctr"/>
            <a:r>
              <a:rPr lang="pt-BR" sz="2400" dirty="0">
                <a:solidFill>
                  <a:schemeClr val="accent1">
                    <a:lumMod val="75000"/>
                  </a:schemeClr>
                </a:solidFill>
              </a:rPr>
              <a:t>punidos por irregularidades no Poder Executivo Federal, no primeiro semestre de 2019</a:t>
            </a:r>
            <a:endParaRPr lang="pt-B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3812153" y="2658558"/>
            <a:ext cx="3118859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sz="4400" b="1" dirty="0">
                <a:solidFill>
                  <a:srgbClr val="241E40"/>
                </a:solidFill>
              </a:rPr>
              <a:t>966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059FECA7-DF41-4F00-9679-A21EE433F355}"/>
              </a:ext>
            </a:extLst>
          </p:cNvPr>
          <p:cNvSpPr txBox="1">
            <a:spLocks/>
          </p:cNvSpPr>
          <p:nvPr/>
        </p:nvSpPr>
        <p:spPr>
          <a:xfrm>
            <a:off x="2107243" y="1546639"/>
            <a:ext cx="8277401" cy="93833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b="1" dirty="0">
                <a:solidFill>
                  <a:srgbClr val="241E40"/>
                </a:solidFill>
                <a:latin typeface="+mn-lt"/>
              </a:rPr>
              <a:t>RESPONSABILIZAÇÃO DE EMPRESAS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D79E724A-E5D8-4F9A-8844-AFA7B7D400E9}"/>
              </a:ext>
            </a:extLst>
          </p:cNvPr>
          <p:cNvCxnSpPr/>
          <p:nvPr/>
        </p:nvCxnSpPr>
        <p:spPr>
          <a:xfrm>
            <a:off x="1559202" y="2336941"/>
            <a:ext cx="935346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57690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75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75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560004" y="2658559"/>
            <a:ext cx="1704108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sz="4400" b="1" dirty="0">
                <a:solidFill>
                  <a:srgbClr val="241E40"/>
                </a:solidFill>
              </a:rPr>
              <a:t> </a:t>
            </a:r>
            <a:endParaRPr lang="pt-BR" sz="4400" dirty="0">
              <a:solidFill>
                <a:srgbClr val="241E40"/>
              </a:solidFill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059FECA7-DF41-4F00-9679-A21EE433F355}"/>
              </a:ext>
            </a:extLst>
          </p:cNvPr>
          <p:cNvSpPr txBox="1">
            <a:spLocks/>
          </p:cNvSpPr>
          <p:nvPr/>
        </p:nvSpPr>
        <p:spPr>
          <a:xfrm>
            <a:off x="2381956" y="349962"/>
            <a:ext cx="8002688" cy="213501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b="1" dirty="0">
                <a:solidFill>
                  <a:srgbClr val="241E40"/>
                </a:solidFill>
                <a:latin typeface="+mn-lt"/>
              </a:rPr>
              <a:t>RESPONSABILIZAÇÃO DE EMPRESAS</a:t>
            </a:r>
          </a:p>
          <a:p>
            <a:pPr algn="ctr"/>
            <a:endParaRPr lang="pt-BR" sz="3200" b="1" dirty="0">
              <a:solidFill>
                <a:srgbClr val="241E40"/>
              </a:solidFill>
              <a:latin typeface="+mn-lt"/>
            </a:endParaRPr>
          </a:p>
          <a:p>
            <a:pPr algn="ctr"/>
            <a:r>
              <a:rPr lang="pt-BR" sz="3200" b="1" dirty="0">
                <a:solidFill>
                  <a:srgbClr val="241E40"/>
                </a:solidFill>
                <a:latin typeface="+mn-lt"/>
              </a:rPr>
              <a:t>Multas aplicadas      R$ 17.808.259,75</a:t>
            </a:r>
          </a:p>
          <a:p>
            <a:pPr algn="ctr"/>
            <a:endParaRPr lang="pt-BR" sz="3200" b="1" dirty="0">
              <a:solidFill>
                <a:srgbClr val="241E40"/>
              </a:solidFill>
              <a:latin typeface="+mn-lt"/>
            </a:endParaRP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6DAEE213-23F4-4A43-93D4-9D0EDE030E80}"/>
              </a:ext>
            </a:extLst>
          </p:cNvPr>
          <p:cNvCxnSpPr>
            <a:cxnSpLocks/>
          </p:cNvCxnSpPr>
          <p:nvPr/>
        </p:nvCxnSpPr>
        <p:spPr>
          <a:xfrm>
            <a:off x="1897869" y="993563"/>
            <a:ext cx="935346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6" name="Imagem 15">
            <a:extLst>
              <a:ext uri="{FF2B5EF4-FFF2-40B4-BE49-F238E27FC236}">
                <a16:creationId xmlns:a16="http://schemas.microsoft.com/office/drawing/2014/main" id="{BF15FE9D-2EFF-4C58-B5B9-D3D5BABE2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626" y="1936165"/>
            <a:ext cx="10616200" cy="468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156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75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17154" y="3468080"/>
            <a:ext cx="4797035" cy="33239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pt-BR" sz="2000" dirty="0">
                <a:solidFill>
                  <a:schemeClr val="accent1">
                    <a:lumMod val="75000"/>
                  </a:schemeClr>
                </a:solidFill>
              </a:rPr>
              <a:t>Assinados, até o momento, com as empresas:</a:t>
            </a:r>
          </a:p>
          <a:p>
            <a:endParaRPr lang="pt-BR" sz="10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</a:rPr>
              <a:t>UTC Engenharia</a:t>
            </a:r>
            <a:r>
              <a:rPr lang="pt-BR" sz="2000" dirty="0">
                <a:solidFill>
                  <a:schemeClr val="accent1">
                    <a:lumMod val="75000"/>
                  </a:schemeClr>
                </a:solidFill>
              </a:rPr>
              <a:t> (R$ 574 mi);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 err="1">
                <a:solidFill>
                  <a:schemeClr val="accent1">
                    <a:lumMod val="75000"/>
                  </a:schemeClr>
                </a:solidFill>
              </a:rPr>
              <a:t>Bilfinger</a:t>
            </a: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2000" dirty="0">
                <a:solidFill>
                  <a:schemeClr val="accent1">
                    <a:lumMod val="75000"/>
                  </a:schemeClr>
                </a:solidFill>
              </a:rPr>
              <a:t>(R$ 9,8 mi)</a:t>
            </a: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</a:rPr>
              <a:t>Odebrecht </a:t>
            </a:r>
            <a:r>
              <a:rPr lang="pt-BR" sz="2000" dirty="0">
                <a:solidFill>
                  <a:schemeClr val="accent1">
                    <a:lumMod val="75000"/>
                  </a:schemeClr>
                </a:solidFill>
              </a:rPr>
              <a:t>(R$ 2,72 bi);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</a:rPr>
              <a:t>SBM Offshore</a:t>
            </a:r>
            <a:r>
              <a:rPr lang="pt-BR" sz="2000" dirty="0">
                <a:solidFill>
                  <a:schemeClr val="accent1">
                    <a:lumMod val="75000"/>
                  </a:schemeClr>
                </a:solidFill>
              </a:rPr>
              <a:t> (R$ 1,22 bi);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 err="1">
                <a:solidFill>
                  <a:schemeClr val="accent1">
                    <a:lumMod val="75000"/>
                  </a:schemeClr>
                </a:solidFill>
              </a:rPr>
              <a:t>Mullen</a:t>
            </a: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2000" b="1" dirty="0" err="1">
                <a:solidFill>
                  <a:schemeClr val="accent1">
                    <a:lumMod val="75000"/>
                  </a:schemeClr>
                </a:solidFill>
              </a:rPr>
              <a:t>Lowe</a:t>
            </a: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</a:rPr>
              <a:t> e FCB Brasil</a:t>
            </a:r>
            <a:r>
              <a:rPr lang="pt-BR" sz="2000" dirty="0">
                <a:solidFill>
                  <a:schemeClr val="accent1">
                    <a:lumMod val="75000"/>
                  </a:schemeClr>
                </a:solidFill>
              </a:rPr>
              <a:t> (R$ 53,1 mi);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</a:rPr>
              <a:t>Andrade Gutierrez </a:t>
            </a:r>
            <a:r>
              <a:rPr lang="pt-BR" sz="2000" dirty="0">
                <a:solidFill>
                  <a:schemeClr val="accent1">
                    <a:lumMod val="75000"/>
                  </a:schemeClr>
                </a:solidFill>
              </a:rPr>
              <a:t>(R$ 1,49 bi);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</a:rPr>
              <a:t>Braskem</a:t>
            </a:r>
            <a:r>
              <a:rPr lang="pt-BR" sz="2000" dirty="0">
                <a:solidFill>
                  <a:schemeClr val="accent1">
                    <a:lumMod val="75000"/>
                  </a:schemeClr>
                </a:solidFill>
              </a:rPr>
              <a:t> (R$ 2,87 bi); 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 err="1">
                <a:solidFill>
                  <a:schemeClr val="accent1">
                    <a:lumMod val="75000"/>
                  </a:schemeClr>
                </a:solidFill>
              </a:rPr>
              <a:t>Technip</a:t>
            </a:r>
            <a:r>
              <a:rPr lang="pt-BR" sz="2000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</a:rPr>
              <a:t>e </a:t>
            </a:r>
            <a:r>
              <a:rPr lang="pt-BR" sz="2000" b="1" dirty="0" err="1">
                <a:solidFill>
                  <a:schemeClr val="accent1">
                    <a:lumMod val="75000"/>
                  </a:schemeClr>
                </a:solidFill>
              </a:rPr>
              <a:t>Flexibras</a:t>
            </a: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2000" dirty="0">
                <a:solidFill>
                  <a:schemeClr val="accent1">
                    <a:lumMod val="75000"/>
                  </a:schemeClr>
                </a:solidFill>
              </a:rPr>
              <a:t>(R$ 819 mi)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062938" y="2711745"/>
            <a:ext cx="1704108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sz="4800" b="1" dirty="0">
                <a:solidFill>
                  <a:srgbClr val="002060"/>
                </a:solidFill>
              </a:rPr>
              <a:t>8 </a:t>
            </a:r>
            <a:endParaRPr lang="pt-BR" sz="4800" dirty="0">
              <a:solidFill>
                <a:srgbClr val="00206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889463" y="2682239"/>
            <a:ext cx="44722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rgbClr val="002060"/>
                </a:solidFill>
              </a:rPr>
              <a:t> </a:t>
            </a:r>
            <a:endParaRPr lang="pt-BR" sz="3600" dirty="0">
              <a:solidFill>
                <a:srgbClr val="00206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610193" y="3635738"/>
            <a:ext cx="2995552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sz="2000" dirty="0">
                <a:solidFill>
                  <a:schemeClr val="accent1">
                    <a:lumMod val="75000"/>
                  </a:schemeClr>
                </a:solidFill>
              </a:rPr>
              <a:t>Em negociação</a:t>
            </a:r>
          </a:p>
          <a:p>
            <a:pPr algn="ctr"/>
            <a:r>
              <a:rPr lang="pt-BR" sz="2000" dirty="0">
                <a:solidFill>
                  <a:schemeClr val="accent1">
                    <a:lumMod val="75000"/>
                  </a:schemeClr>
                </a:solidFill>
              </a:rPr>
              <a:t>(Operação Lava Jato e demais investigações)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548540" y="2682239"/>
            <a:ext cx="3118859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sz="4800" b="1" dirty="0">
                <a:solidFill>
                  <a:srgbClr val="002060"/>
                </a:solidFill>
              </a:rPr>
              <a:t>21 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8894C99A-29F8-42F9-8C63-F6AC0C86F516}"/>
              </a:ext>
            </a:extLst>
          </p:cNvPr>
          <p:cNvSpPr txBox="1">
            <a:spLocks/>
          </p:cNvSpPr>
          <p:nvPr/>
        </p:nvSpPr>
        <p:spPr>
          <a:xfrm>
            <a:off x="2107243" y="1546639"/>
            <a:ext cx="8277401" cy="93833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b="1" dirty="0">
                <a:solidFill>
                  <a:srgbClr val="002060"/>
                </a:solidFill>
                <a:latin typeface="+mn-lt"/>
              </a:rPr>
              <a:t>ACORDOS DE LENIÊNCIA – LEI ANTICORRUPÇÃO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82C0344E-A469-49FC-B1F4-BB9EC76E342C}"/>
              </a:ext>
            </a:extLst>
          </p:cNvPr>
          <p:cNvCxnSpPr/>
          <p:nvPr/>
        </p:nvCxnSpPr>
        <p:spPr>
          <a:xfrm>
            <a:off x="1559202" y="2336941"/>
            <a:ext cx="935346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257" y="3451680"/>
            <a:ext cx="4665066" cy="272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312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75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75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589441-E056-4CCB-ACE2-4DCDEF42332B}"/>
              </a:ext>
            </a:extLst>
          </p:cNvPr>
          <p:cNvSpPr txBox="1">
            <a:spLocks/>
          </p:cNvSpPr>
          <p:nvPr/>
        </p:nvSpPr>
        <p:spPr>
          <a:xfrm>
            <a:off x="1966458" y="1666050"/>
            <a:ext cx="7886700" cy="605275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700" b="1" dirty="0">
                <a:solidFill>
                  <a:srgbClr val="002060"/>
                </a:solidFill>
                <a:latin typeface="+mn-lt"/>
              </a:rPr>
              <a:t>OBRIGADO!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7178760-8262-4549-9830-5FE5714CD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368" y="2929006"/>
            <a:ext cx="1706880" cy="211828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5536344-46B4-41F8-B14C-F881AA7E3D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21" y="5177481"/>
            <a:ext cx="4591758" cy="105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81893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2DD4B7C3-7050-437D-9775-98BFD2B156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59" b="9335"/>
          <a:stretch/>
        </p:blipFill>
        <p:spPr>
          <a:xfrm>
            <a:off x="0" y="0"/>
            <a:ext cx="12192000" cy="7294484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589651" y="660811"/>
            <a:ext cx="90126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241E40"/>
                </a:solidFill>
                <a:latin typeface="+mj-lt"/>
              </a:rPr>
              <a:t>Atuação em todo o país para:</a:t>
            </a:r>
          </a:p>
          <a:p>
            <a:r>
              <a:rPr lang="pt-BR" sz="2800" dirty="0">
                <a:solidFill>
                  <a:srgbClr val="241E40"/>
                </a:solidFill>
                <a:latin typeface="+mj-lt"/>
              </a:rPr>
              <a:t> -  </a:t>
            </a:r>
            <a:r>
              <a:rPr lang="pt-BR" sz="2800" b="1" dirty="0">
                <a:solidFill>
                  <a:srgbClr val="241E40"/>
                </a:solidFill>
              </a:rPr>
              <a:t>auxiliar a gestão pública</a:t>
            </a:r>
            <a:r>
              <a:rPr lang="pt-BR" sz="2800" dirty="0">
                <a:solidFill>
                  <a:srgbClr val="241E40"/>
                </a:solidFill>
                <a:latin typeface="+mj-lt"/>
              </a:rPr>
              <a:t>; e </a:t>
            </a:r>
          </a:p>
          <a:p>
            <a:r>
              <a:rPr lang="pt-BR" sz="2800" dirty="0">
                <a:solidFill>
                  <a:srgbClr val="241E40"/>
                </a:solidFill>
                <a:latin typeface="+mj-lt"/>
              </a:rPr>
              <a:t> -                                                  casos de corrupção e má gestão</a:t>
            </a:r>
          </a:p>
          <a:p>
            <a:r>
              <a:rPr lang="pt-BR" sz="2800" dirty="0">
                <a:solidFill>
                  <a:srgbClr val="241E40"/>
                </a:solidFill>
                <a:latin typeface="+mj-lt"/>
              </a:rPr>
              <a:t>     dos recursos públicos federais.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F048E22F-F88D-44BB-ACA3-7EBEA8E51C0B}"/>
              </a:ext>
            </a:extLst>
          </p:cNvPr>
          <p:cNvSpPr txBox="1"/>
          <p:nvPr/>
        </p:nvSpPr>
        <p:spPr>
          <a:xfrm>
            <a:off x="1975858" y="1508258"/>
            <a:ext cx="3974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241E40"/>
                </a:solidFill>
              </a:rPr>
              <a:t>prevenir, detectar e punir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40727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7926476C-BE05-4E4D-903F-2C95E1088A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8"/>
            <a:ext cx="12192000" cy="681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44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BD3C4CA-B963-4898-8E0A-D87454DC394F}"/>
              </a:ext>
            </a:extLst>
          </p:cNvPr>
          <p:cNvSpPr txBox="1">
            <a:spLocks/>
          </p:cNvSpPr>
          <p:nvPr/>
        </p:nvSpPr>
        <p:spPr>
          <a:xfrm>
            <a:off x="570470" y="3064636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3E6DB52-29A5-424A-978A-E3478CA9717E}"/>
              </a:ext>
            </a:extLst>
          </p:cNvPr>
          <p:cNvSpPr/>
          <p:nvPr/>
        </p:nvSpPr>
        <p:spPr>
          <a:xfrm>
            <a:off x="7281335" y="148248"/>
            <a:ext cx="3048655" cy="9787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pt-BR" sz="32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PORTAL DA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pt-BR" sz="32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TRANSPARÊNCIA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19763C8-1756-4D99-8BD7-DD350F1A06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" b="48648"/>
          <a:stretch/>
        </p:blipFill>
        <p:spPr>
          <a:xfrm>
            <a:off x="169333" y="637612"/>
            <a:ext cx="6808402" cy="58763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D474ADA4-7232-4B79-8097-52D1DCE7E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1335" y="1225689"/>
            <a:ext cx="4910665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Humanst521 BT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Humanst521 BT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Humanst521 BT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Humanst521 BT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Humanst521 BT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Humanst521 BT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Humanst521 BT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Humanst521 BT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Humanst521 B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pt-BR" altLang="pt-BR" sz="4800" b="1" dirty="0">
                <a:solidFill>
                  <a:schemeClr val="accent6"/>
                </a:solidFill>
                <a:latin typeface="+mn-lt"/>
              </a:rPr>
              <a:t>7,2</a:t>
            </a:r>
            <a:r>
              <a:rPr lang="pt-BR" altLang="pt-BR" sz="4000" b="1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pt-BR" altLang="pt-BR" sz="2400" b="1" dirty="0">
                <a:solidFill>
                  <a:schemeClr val="accent6"/>
                </a:solidFill>
                <a:latin typeface="+mn-lt"/>
              </a:rPr>
              <a:t>MILHÕES </a:t>
            </a:r>
            <a:r>
              <a:rPr lang="pt-BR" altLang="pt-BR" sz="2400" b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de visitas até maio 2019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pt-BR" altLang="pt-BR" sz="4800" b="1" dirty="0">
                <a:solidFill>
                  <a:schemeClr val="accent6"/>
                </a:solidFill>
                <a:latin typeface="+mn-lt"/>
              </a:rPr>
              <a:t>1,4</a:t>
            </a:r>
            <a:r>
              <a:rPr lang="pt-BR" altLang="pt-BR" sz="4000" b="1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pt-BR" altLang="pt-BR" sz="2400" b="1" dirty="0">
                <a:solidFill>
                  <a:schemeClr val="accent6"/>
                </a:solidFill>
                <a:latin typeface="+mn-lt"/>
              </a:rPr>
              <a:t>MILHÃO </a:t>
            </a:r>
            <a:r>
              <a:rPr lang="pt-BR" altLang="pt-BR" sz="2400" b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de visitas mensais (média 2019)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pt-BR" altLang="pt-BR" sz="4800" b="1" dirty="0">
                <a:solidFill>
                  <a:schemeClr val="accent6"/>
                </a:solidFill>
              </a:rPr>
              <a:t>19 </a:t>
            </a:r>
            <a:r>
              <a:rPr lang="pt-BR" altLang="pt-BR" sz="2400" b="1" dirty="0">
                <a:solidFill>
                  <a:schemeClr val="accent6"/>
                </a:solidFill>
              </a:rPr>
              <a:t>MILHÕES </a:t>
            </a:r>
            <a:r>
              <a:rPr lang="pt-BR" altLang="pt-BR" sz="2400" b="1" dirty="0">
                <a:solidFill>
                  <a:schemeClr val="bg1">
                    <a:lumMod val="65000"/>
                  </a:schemeClr>
                </a:solidFill>
              </a:rPr>
              <a:t>de visitas em 2018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pt-BR" altLang="pt-BR" sz="4800" b="1" dirty="0">
                <a:solidFill>
                  <a:schemeClr val="accent6"/>
                </a:solidFill>
                <a:latin typeface="+mn-lt"/>
              </a:rPr>
              <a:t>130 </a:t>
            </a:r>
            <a:r>
              <a:rPr lang="pt-BR" altLang="pt-BR" sz="2400" b="1" dirty="0">
                <a:solidFill>
                  <a:schemeClr val="accent6"/>
                </a:solidFill>
                <a:latin typeface="+mn-lt"/>
              </a:rPr>
              <a:t>MILHÕES</a:t>
            </a:r>
            <a:r>
              <a:rPr lang="pt-BR" altLang="pt-BR" sz="4800" b="1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pt-BR" altLang="pt-BR" sz="2400" b="1" dirty="0">
                <a:solidFill>
                  <a:schemeClr val="bg1">
                    <a:lumMod val="65000"/>
                  </a:schemeClr>
                </a:solidFill>
              </a:rPr>
              <a:t>de visitas (desde lançamento em 2004)</a:t>
            </a:r>
          </a:p>
          <a:p>
            <a:pPr eaLnBrk="1" hangingPunct="1">
              <a:spcBef>
                <a:spcPct val="0"/>
              </a:spcBef>
              <a:buNone/>
            </a:pPr>
            <a:br>
              <a:rPr lang="pt-BR" altLang="pt-BR" sz="2400" b="1" dirty="0">
                <a:solidFill>
                  <a:schemeClr val="bg1">
                    <a:lumMod val="65000"/>
                  </a:schemeClr>
                </a:solidFill>
                <a:latin typeface="+mn-lt"/>
              </a:rPr>
            </a:br>
            <a:r>
              <a:rPr lang="pt-BR" altLang="pt-BR" sz="2400" b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NOVO PORTAL </a:t>
            </a:r>
            <a:r>
              <a:rPr lang="pt-BR" altLang="pt-BR" sz="2400" b="1" dirty="0">
                <a:solidFill>
                  <a:schemeClr val="accent6"/>
                </a:solidFill>
                <a:latin typeface="+mn-lt"/>
              </a:rPr>
              <a:t>Lançado em junho de 2018</a:t>
            </a:r>
            <a:br>
              <a:rPr lang="pt-BR" altLang="pt-BR" sz="2400" b="1" dirty="0">
                <a:solidFill>
                  <a:schemeClr val="accent6"/>
                </a:solidFill>
                <a:latin typeface="+mn-lt"/>
              </a:rPr>
            </a:br>
            <a:r>
              <a:rPr lang="pt-BR" altLang="pt-BR" sz="2400" b="1" i="1" dirty="0">
                <a:solidFill>
                  <a:schemeClr val="accent6"/>
                </a:solidFill>
                <a:latin typeface="+mn-lt"/>
                <a:hlinkClick r:id="rId3"/>
              </a:rPr>
              <a:t>transparencia.gov.br</a:t>
            </a:r>
            <a:endParaRPr lang="pt-BR" altLang="pt-BR" sz="2400" b="1" i="1" dirty="0">
              <a:solidFill>
                <a:schemeClr val="accent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43925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EFFF280C-C724-4C26-AA12-F63D52B477F3}"/>
              </a:ext>
            </a:extLst>
          </p:cNvPr>
          <p:cNvSpPr txBox="1"/>
          <p:nvPr/>
        </p:nvSpPr>
        <p:spPr>
          <a:xfrm>
            <a:off x="1118242" y="1261042"/>
            <a:ext cx="7486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002060"/>
                </a:solidFill>
              </a:rPr>
              <a:t>DADOS GERAIS SOBRE PEDIDOS E RESPOSTAS – GOVERNO FEDERAL*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BEA224B-6CA4-43E4-9267-2D159431EAF1}"/>
              </a:ext>
            </a:extLst>
          </p:cNvPr>
          <p:cNvSpPr txBox="1"/>
          <p:nvPr/>
        </p:nvSpPr>
        <p:spPr>
          <a:xfrm>
            <a:off x="2037126" y="1745477"/>
            <a:ext cx="64506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accent2"/>
                </a:solidFill>
              </a:rPr>
              <a:t>64.578</a:t>
            </a:r>
            <a:r>
              <a:rPr lang="pt-BR" sz="1400" b="1" dirty="0">
                <a:solidFill>
                  <a:schemeClr val="accent2"/>
                </a:solidFill>
              </a:rPr>
              <a:t> </a:t>
            </a:r>
            <a:r>
              <a:rPr lang="pt-BR" sz="2000" b="1" dirty="0">
                <a:solidFill>
                  <a:schemeClr val="bg1">
                    <a:lumMod val="50000"/>
                  </a:schemeClr>
                </a:solidFill>
              </a:rPr>
              <a:t>pedidos recebidos em 2019</a:t>
            </a:r>
          </a:p>
          <a:p>
            <a:r>
              <a:rPr lang="pt-BR" sz="4000" b="1" dirty="0">
                <a:solidFill>
                  <a:schemeClr val="accent2"/>
                </a:solidFill>
              </a:rPr>
              <a:t>761.526 </a:t>
            </a:r>
            <a:r>
              <a:rPr lang="pt-BR" sz="2000" b="1" dirty="0">
                <a:solidFill>
                  <a:schemeClr val="bg1">
                    <a:lumMod val="50000"/>
                  </a:schemeClr>
                </a:solidFill>
              </a:rPr>
              <a:t>pedidos recebidos desde 2012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AA9B6C3-559A-4036-B50E-FBDD75C1D705}"/>
              </a:ext>
            </a:extLst>
          </p:cNvPr>
          <p:cNvSpPr txBox="1"/>
          <p:nvPr/>
        </p:nvSpPr>
        <p:spPr>
          <a:xfrm>
            <a:off x="2037126" y="3209209"/>
            <a:ext cx="53323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accent2"/>
                </a:solidFill>
              </a:rPr>
              <a:t>99,4%</a:t>
            </a:r>
            <a:r>
              <a:rPr lang="pt-BR" sz="1400" b="1" dirty="0">
                <a:solidFill>
                  <a:schemeClr val="accent2"/>
                </a:solidFill>
              </a:rPr>
              <a:t> </a:t>
            </a:r>
            <a:r>
              <a:rPr lang="pt-BR" sz="2000" b="1" dirty="0">
                <a:solidFill>
                  <a:schemeClr val="bg1">
                    <a:lumMod val="50000"/>
                  </a:schemeClr>
                </a:solidFill>
              </a:rPr>
              <a:t>pedidos respondidos em 2019</a:t>
            </a:r>
          </a:p>
          <a:p>
            <a:r>
              <a:rPr lang="pt-BR" sz="4000" b="1" dirty="0">
                <a:solidFill>
                  <a:schemeClr val="accent2"/>
                </a:solidFill>
              </a:rPr>
              <a:t>99,9%</a:t>
            </a:r>
            <a:r>
              <a:rPr lang="pt-BR" sz="4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000" b="1" dirty="0">
                <a:solidFill>
                  <a:schemeClr val="bg1">
                    <a:lumMod val="50000"/>
                  </a:schemeClr>
                </a:solidFill>
              </a:rPr>
              <a:t>pedidos respondidos desde 2012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2DA3A4F-E747-4F42-9FFC-98586CAFE692}"/>
              </a:ext>
            </a:extLst>
          </p:cNvPr>
          <p:cNvSpPr txBox="1"/>
          <p:nvPr/>
        </p:nvSpPr>
        <p:spPr>
          <a:xfrm>
            <a:off x="1858946" y="4597549"/>
            <a:ext cx="64506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accent2"/>
                </a:solidFill>
              </a:rPr>
              <a:t>11,52 dias </a:t>
            </a:r>
            <a:r>
              <a:rPr lang="pt-BR" sz="2000" b="1" dirty="0">
                <a:solidFill>
                  <a:schemeClr val="bg1">
                    <a:lumMod val="50000"/>
                  </a:schemeClr>
                </a:solidFill>
              </a:rPr>
              <a:t>em média para resposta em 2019</a:t>
            </a:r>
          </a:p>
          <a:p>
            <a:r>
              <a:rPr lang="pt-BR" sz="4000" b="1" dirty="0">
                <a:solidFill>
                  <a:schemeClr val="accent2"/>
                </a:solidFill>
              </a:rPr>
              <a:t>15,93 dias</a:t>
            </a:r>
            <a:r>
              <a:rPr lang="pt-BR" sz="4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000" b="1" dirty="0">
                <a:solidFill>
                  <a:schemeClr val="bg1">
                    <a:lumMod val="50000"/>
                  </a:schemeClr>
                </a:solidFill>
              </a:rPr>
              <a:t>em média para resposta desde 2012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F2C47235-2933-4AEA-8C77-4375B6CACC06}"/>
              </a:ext>
            </a:extLst>
          </p:cNvPr>
          <p:cNvSpPr txBox="1"/>
          <p:nvPr/>
        </p:nvSpPr>
        <p:spPr>
          <a:xfrm>
            <a:off x="1118242" y="548227"/>
            <a:ext cx="667368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400" b="1" dirty="0">
                <a:solidFill>
                  <a:srgbClr val="002060"/>
                </a:solidFill>
              </a:rPr>
              <a:t>LEI DE ACESSO À INFORMAÇÃO - LAI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359BFA8-33B3-4C4F-8E05-676E8E88C3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907" y="4977555"/>
            <a:ext cx="316271" cy="46469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F7A55F0-0192-4258-83C2-66BE1935F9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826" y="2116819"/>
            <a:ext cx="624434" cy="50321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74F1EF2-E77B-4DA9-8190-6AE6AC263E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826" y="3501246"/>
            <a:ext cx="576303" cy="595094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73728851-E24E-431A-9485-6FB4DC82EFC5}"/>
              </a:ext>
            </a:extLst>
          </p:cNvPr>
          <p:cNvSpPr/>
          <p:nvPr/>
        </p:nvSpPr>
        <p:spPr>
          <a:xfrm>
            <a:off x="7150258" y="1987401"/>
            <a:ext cx="4935416" cy="28831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accent2">
                    <a:lumMod val="75000"/>
                  </a:schemeClr>
                </a:solidFill>
              </a:rPr>
              <a:t>RELATÓRIOS DE AVALIAÇÃO DA IMPLEMENTAÇÃO DA LAI REALIZADOS EM</a:t>
            </a:r>
            <a:br>
              <a:rPr lang="pt-BR" sz="2000" dirty="0">
                <a:solidFill>
                  <a:schemeClr val="accent2">
                    <a:lumMod val="75000"/>
                  </a:schemeClr>
                </a:solidFill>
              </a:rPr>
            </a:br>
            <a:endParaRPr lang="pt-BR" sz="20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pt-BR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t-BR" sz="2000" b="1" dirty="0">
                <a:solidFill>
                  <a:schemeClr val="accent2">
                    <a:lumMod val="75000"/>
                  </a:schemeClr>
                </a:solidFill>
              </a:rPr>
              <a:t>TODOS OS MINISTÉRIOS DO GOVERNO FEDERAL E AGÊNCIAS REGULADORAS</a:t>
            </a:r>
            <a:br>
              <a:rPr lang="pt-BR" sz="2000" b="1" dirty="0">
                <a:solidFill>
                  <a:schemeClr val="accent2">
                    <a:lumMod val="75000"/>
                  </a:schemeClr>
                </a:solidFill>
              </a:rPr>
            </a:br>
            <a:endParaRPr lang="pt-BR" sz="20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pt-BR" sz="2000" dirty="0">
                <a:solidFill>
                  <a:schemeClr val="accent2">
                    <a:lumMod val="75000"/>
                  </a:schemeClr>
                </a:solidFill>
              </a:rPr>
              <a:t>DISPONÍVEIS EM </a:t>
            </a:r>
            <a:r>
              <a:rPr lang="pt-BR" sz="2000" b="1" dirty="0">
                <a:solidFill>
                  <a:schemeClr val="accent2">
                    <a:lumMod val="75000"/>
                  </a:schemeClr>
                </a:solidFill>
              </a:rPr>
              <a:t>INFORMACAO.GOV.BR</a:t>
            </a:r>
          </a:p>
        </p:txBody>
      </p:sp>
    </p:spTree>
    <p:extLst>
      <p:ext uri="{BB962C8B-B14F-4D97-AF65-F5344CB8AC3E}">
        <p14:creationId xmlns:p14="http://schemas.microsoft.com/office/powerpoint/2010/main" val="4140421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420160" y="1311072"/>
            <a:ext cx="641033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400" b="1" dirty="0">
                <a:solidFill>
                  <a:srgbClr val="002060"/>
                </a:solidFill>
              </a:rPr>
              <a:t>POLÍTICA DE DADOS ABERTOS</a:t>
            </a:r>
          </a:p>
        </p:txBody>
      </p:sp>
      <p:sp>
        <p:nvSpPr>
          <p:cNvPr id="9" name="Subtítulo 2"/>
          <p:cNvSpPr txBox="1">
            <a:spLocks/>
          </p:cNvSpPr>
          <p:nvPr/>
        </p:nvSpPr>
        <p:spPr>
          <a:xfrm>
            <a:off x="442740" y="1844728"/>
            <a:ext cx="10808148" cy="9662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Aft>
                <a:spcPts val="1200"/>
              </a:spcAft>
            </a:pPr>
            <a:r>
              <a:rPr lang="pt-BR" sz="2000" b="1" dirty="0">
                <a:solidFill>
                  <a:srgbClr val="002060"/>
                </a:solidFill>
              </a:rPr>
              <a:t>PROMOÇÃO DA ABERTURA DAS BASES DE DADOS GOVERNAMENTAIS EM FORMATO ABERTO:</a:t>
            </a:r>
            <a:endParaRPr lang="pt-BR" sz="2000" dirty="0">
              <a:solidFill>
                <a:schemeClr val="tx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2716F9E-5C4F-4411-8DD6-4D83E777A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24" y="3081867"/>
            <a:ext cx="4978218" cy="294710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0E944D48-F34C-4F21-A8E1-B2CD6A833FA8}"/>
              </a:ext>
            </a:extLst>
          </p:cNvPr>
          <p:cNvSpPr txBox="1"/>
          <p:nvPr/>
        </p:nvSpPr>
        <p:spPr>
          <a:xfrm>
            <a:off x="5846814" y="2460281"/>
            <a:ext cx="6031741" cy="414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pt-BR" sz="4400" b="1" dirty="0">
                <a:solidFill>
                  <a:schemeClr val="accent6"/>
                </a:solidFill>
              </a:rPr>
              <a:t>140</a:t>
            </a:r>
            <a:r>
              <a:rPr lang="pt-BR" sz="1600" dirty="0"/>
              <a:t> </a:t>
            </a:r>
            <a:r>
              <a:rPr lang="pt-BR" sz="2000" b="1" dirty="0">
                <a:solidFill>
                  <a:schemeClr val="bg1">
                    <a:lumMod val="50000"/>
                  </a:schemeClr>
                </a:solidFill>
              </a:rPr>
              <a:t>planos de dados abertos (PDAs) publicados</a:t>
            </a:r>
            <a:endParaRPr lang="pt-BR" b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pt-BR" sz="4400" b="1" dirty="0">
                <a:solidFill>
                  <a:schemeClr val="accent6"/>
                </a:solidFill>
              </a:rPr>
              <a:t>2693 </a:t>
            </a:r>
            <a:r>
              <a:rPr lang="pt-BR" sz="2000" b="1" dirty="0">
                <a:solidFill>
                  <a:schemeClr val="bg1">
                    <a:lumMod val="50000"/>
                  </a:schemeClr>
                </a:solidFill>
              </a:rPr>
              <a:t>bases dos PDAs abertas </a:t>
            </a:r>
            <a:endParaRPr lang="pt-BR" b="1" dirty="0">
              <a:solidFill>
                <a:schemeClr val="accent6"/>
              </a:solidFill>
            </a:endParaRP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pt-BR" sz="4400" b="1" dirty="0">
                <a:solidFill>
                  <a:schemeClr val="accent6"/>
                </a:solidFill>
              </a:rPr>
              <a:t>1256 </a:t>
            </a:r>
            <a:r>
              <a:rPr lang="pt-BR" sz="2000" b="1" dirty="0">
                <a:solidFill>
                  <a:schemeClr val="bg1">
                    <a:lumMod val="50000"/>
                  </a:schemeClr>
                </a:solidFill>
              </a:rPr>
              <a:t>bases a serem abertas</a:t>
            </a:r>
            <a:endParaRPr lang="pt-BR" b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pt-BR" sz="4400" b="1" dirty="0">
                <a:solidFill>
                  <a:schemeClr val="accent6"/>
                </a:solidFill>
              </a:rPr>
              <a:t>6.807</a:t>
            </a:r>
            <a:r>
              <a:rPr lang="pt-BR" sz="1600" dirty="0"/>
              <a:t> </a:t>
            </a:r>
            <a:r>
              <a:rPr lang="pt-BR" sz="2000" b="1" dirty="0">
                <a:solidFill>
                  <a:schemeClr val="bg1">
                    <a:lumMod val="50000"/>
                  </a:schemeClr>
                </a:solidFill>
              </a:rPr>
              <a:t>conjuntos de dados disponíveis no Portal de Dados Abertos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43535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76E40478-1DA5-4557-8AC6-794F762D7517}"/>
              </a:ext>
            </a:extLst>
          </p:cNvPr>
          <p:cNvSpPr/>
          <p:nvPr/>
        </p:nvSpPr>
        <p:spPr>
          <a:xfrm>
            <a:off x="731874" y="763792"/>
            <a:ext cx="10728251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600" b="1" dirty="0">
                <a:latin typeface="Calibri" panose="020F0502020204030204" pitchFamily="34" charset="0"/>
              </a:rPr>
              <a:t>Planos de Ação Nacional</a:t>
            </a:r>
          </a:p>
          <a:p>
            <a:pPr algn="just"/>
            <a:endParaRPr lang="pt-BR" sz="2000" b="1" i="1" dirty="0">
              <a:latin typeface="Calibri" panose="020F0502020204030204" pitchFamily="34" charset="0"/>
            </a:endParaRPr>
          </a:p>
          <a:p>
            <a:pPr lvl="1" algn="just"/>
            <a:r>
              <a:rPr lang="pt-BR" sz="2000" dirty="0">
                <a:latin typeface="Calibri" panose="020F0502020204030204" pitchFamily="34" charset="0"/>
              </a:rPr>
              <a:t>1º Plano – 32 compromissos</a:t>
            </a:r>
          </a:p>
          <a:p>
            <a:pPr lvl="1" algn="just"/>
            <a:r>
              <a:rPr lang="pt-BR" sz="2000" dirty="0">
                <a:latin typeface="Calibri" panose="020F0502020204030204" pitchFamily="34" charset="0"/>
              </a:rPr>
              <a:t>	            5 órgãos do Governo Federal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pt-BR" sz="2000" dirty="0">
              <a:latin typeface="Calibri" panose="020F0502020204030204" pitchFamily="34" charset="0"/>
            </a:endParaRPr>
          </a:p>
          <a:p>
            <a:pPr lvl="1" algn="just"/>
            <a:r>
              <a:rPr lang="pt-BR" sz="2000" dirty="0">
                <a:latin typeface="Calibri" panose="020F0502020204030204" pitchFamily="34" charset="0"/>
              </a:rPr>
              <a:t>2º Plano – 52 compromissos</a:t>
            </a:r>
          </a:p>
          <a:p>
            <a:pPr lvl="1" algn="just"/>
            <a:r>
              <a:rPr lang="pt-BR" sz="2000" dirty="0">
                <a:latin typeface="Calibri" panose="020F0502020204030204" pitchFamily="34" charset="0"/>
              </a:rPr>
              <a:t>	            19 órgãos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pt-BR" sz="2000" dirty="0">
              <a:latin typeface="Calibri" panose="020F0502020204030204" pitchFamily="34" charset="0"/>
            </a:endParaRPr>
          </a:p>
          <a:p>
            <a:pPr lvl="1" algn="just"/>
            <a:r>
              <a:rPr lang="pt-BR" sz="2000" dirty="0">
                <a:latin typeface="Calibri" panose="020F0502020204030204" pitchFamily="34" charset="0"/>
              </a:rPr>
              <a:t>3º Plano – 16 compromissos</a:t>
            </a:r>
          </a:p>
          <a:p>
            <a:pPr lvl="1" algn="just"/>
            <a:r>
              <a:rPr lang="pt-BR" sz="2000" dirty="0">
                <a:latin typeface="Calibri" panose="020F0502020204030204" pitchFamily="34" charset="0"/>
              </a:rPr>
              <a:t>	            Legislativo e Judiciário participam pela primeira vez</a:t>
            </a:r>
          </a:p>
          <a:p>
            <a:pPr lvl="1" algn="just"/>
            <a:endParaRPr lang="pt-BR" sz="2000" dirty="0">
              <a:latin typeface="Calibri" panose="020F0502020204030204" pitchFamily="34" charset="0"/>
            </a:endParaRPr>
          </a:p>
          <a:p>
            <a:pPr lvl="1" algn="just"/>
            <a:r>
              <a:rPr lang="pt-BR" sz="2000" b="1" dirty="0">
                <a:solidFill>
                  <a:srgbClr val="006600"/>
                </a:solidFill>
                <a:latin typeface="Calibri" panose="020F0502020204030204" pitchFamily="34" charset="0"/>
              </a:rPr>
              <a:t>4º Plano – 11 compromissos</a:t>
            </a:r>
          </a:p>
          <a:p>
            <a:pPr lvl="1" algn="just"/>
            <a:r>
              <a:rPr lang="pt-BR" sz="2000" b="1" dirty="0">
                <a:solidFill>
                  <a:srgbClr val="006600"/>
                </a:solidFill>
                <a:latin typeface="Calibri" panose="020F0502020204030204" pitchFamily="34" charset="0"/>
              </a:rPr>
              <a:t>	            22 oficinas de </a:t>
            </a:r>
            <a:r>
              <a:rPr lang="pt-BR" sz="2000" b="1" dirty="0" err="1">
                <a:solidFill>
                  <a:srgbClr val="006600"/>
                </a:solidFill>
                <a:latin typeface="Calibri" panose="020F0502020204030204" pitchFamily="34" charset="0"/>
              </a:rPr>
              <a:t>cocriação</a:t>
            </a:r>
            <a:r>
              <a:rPr lang="pt-BR" sz="2000" b="1" dirty="0">
                <a:solidFill>
                  <a:srgbClr val="006600"/>
                </a:solidFill>
                <a:latin typeface="Calibri" panose="020F0502020204030204" pitchFamily="34" charset="0"/>
              </a:rPr>
              <a:t> realizadas entre maio e agosto/2018, com participação de:</a:t>
            </a:r>
          </a:p>
          <a:p>
            <a:pPr marL="2171700" lvl="4" indent="-342900" algn="just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06600"/>
                </a:solidFill>
                <a:latin typeface="Calibri" panose="020F0502020204030204" pitchFamily="34" charset="0"/>
              </a:rPr>
              <a:t>39 Órgãos do Governo Federal</a:t>
            </a:r>
          </a:p>
          <a:p>
            <a:pPr marL="2171700" lvl="4" indent="-342900" algn="just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06600"/>
                </a:solidFill>
                <a:latin typeface="Calibri" panose="020F0502020204030204" pitchFamily="34" charset="0"/>
              </a:rPr>
              <a:t>10 Órgãos de Governos Subnacionais</a:t>
            </a:r>
          </a:p>
          <a:p>
            <a:pPr marL="2171700" lvl="4" indent="-342900" algn="just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06600"/>
                </a:solidFill>
                <a:latin typeface="Calibri" panose="020F0502020204030204" pitchFamily="34" charset="0"/>
              </a:rPr>
              <a:t>39 Organizações da Sociedade Civil</a:t>
            </a:r>
          </a:p>
          <a:p>
            <a:pPr lvl="3" algn="just"/>
            <a:r>
              <a:rPr lang="pt-BR" sz="2000" dirty="0">
                <a:solidFill>
                  <a:srgbClr val="FF6600"/>
                </a:solidFill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92C998A-9F17-4CEC-B394-93C19BA6D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4002" y="686375"/>
            <a:ext cx="3212870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926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6408</TotalTime>
  <Words>1626</Words>
  <Application>Microsoft Office PowerPoint</Application>
  <PresentationFormat>Widescreen</PresentationFormat>
  <Paragraphs>307</Paragraphs>
  <Slides>37</Slides>
  <Notes>16</Notes>
  <HiddenSlides>0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50" baseType="lpstr">
      <vt:lpstr>Meiryo</vt:lpstr>
      <vt:lpstr>Arial</vt:lpstr>
      <vt:lpstr>Arial Black</vt:lpstr>
      <vt:lpstr>Calibri</vt:lpstr>
      <vt:lpstr>Calibri Light</vt:lpstr>
      <vt:lpstr>Century Gothic</vt:lpstr>
      <vt:lpstr>Comic Sans MS</vt:lpstr>
      <vt:lpstr>Humanst521 BT</vt:lpstr>
      <vt:lpstr>Miriam</vt:lpstr>
      <vt:lpstr>Vani</vt:lpstr>
      <vt:lpstr>Verdana</vt:lpstr>
      <vt:lpstr>Wingdings</vt:lpstr>
      <vt:lpstr>Tema do Office</vt:lpstr>
      <vt:lpstr>Apresentação do PowerPoint</vt:lpstr>
      <vt:lpstr>Apresentação do PowerPoint</vt:lpstr>
      <vt:lpstr>GRANDES MISSÕES CGU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Gabriela de Alencar Araripe Pereira</dc:creator>
  <cp:lastModifiedBy>Silvio Oliveira da Silva</cp:lastModifiedBy>
  <cp:revision>295</cp:revision>
  <cp:lastPrinted>2019-02-15T18:12:31Z</cp:lastPrinted>
  <dcterms:modified xsi:type="dcterms:W3CDTF">2019-07-02T21:45:10Z</dcterms:modified>
</cp:coreProperties>
</file>