
<file path=[Content_Types].xml><?xml version="1.0" encoding="utf-8"?>
<Types xmlns="http://schemas.openxmlformats.org/package/2006/content-types">
  <Default Extension="emf" ContentType="image/x-emf"/>
  <Default Extension="glb" ContentType="model/gltf.binary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0"/>
  </p:notesMasterIdLst>
  <p:handoutMasterIdLst>
    <p:handoutMasterId r:id="rId51"/>
  </p:handoutMasterIdLst>
  <p:sldIdLst>
    <p:sldId id="270" r:id="rId5"/>
    <p:sldId id="279" r:id="rId6"/>
    <p:sldId id="272" r:id="rId7"/>
    <p:sldId id="273" r:id="rId8"/>
    <p:sldId id="275" r:id="rId9"/>
    <p:sldId id="276" r:id="rId10"/>
    <p:sldId id="278" r:id="rId11"/>
    <p:sldId id="280" r:id="rId12"/>
    <p:sldId id="271" r:id="rId13"/>
    <p:sldId id="281" r:id="rId14"/>
    <p:sldId id="282" r:id="rId15"/>
    <p:sldId id="283" r:id="rId16"/>
    <p:sldId id="284" r:id="rId17"/>
    <p:sldId id="309" r:id="rId18"/>
    <p:sldId id="285" r:id="rId19"/>
    <p:sldId id="286" r:id="rId20"/>
    <p:sldId id="289" r:id="rId21"/>
    <p:sldId id="382" r:id="rId22"/>
    <p:sldId id="383" r:id="rId23"/>
    <p:sldId id="368" r:id="rId24"/>
    <p:sldId id="373" r:id="rId25"/>
    <p:sldId id="290" r:id="rId26"/>
    <p:sldId id="291" r:id="rId27"/>
    <p:sldId id="292" r:id="rId28"/>
    <p:sldId id="311" r:id="rId29"/>
    <p:sldId id="312" r:id="rId30"/>
    <p:sldId id="313" r:id="rId31"/>
    <p:sldId id="314" r:id="rId32"/>
    <p:sldId id="293" r:id="rId33"/>
    <p:sldId id="295" r:id="rId34"/>
    <p:sldId id="296" r:id="rId35"/>
    <p:sldId id="297" r:id="rId36"/>
    <p:sldId id="299" r:id="rId37"/>
    <p:sldId id="310" r:id="rId38"/>
    <p:sldId id="305" r:id="rId39"/>
    <p:sldId id="306" r:id="rId40"/>
    <p:sldId id="308" r:id="rId41"/>
    <p:sldId id="302" r:id="rId42"/>
    <p:sldId id="304" r:id="rId43"/>
    <p:sldId id="374" r:id="rId44"/>
    <p:sldId id="315" r:id="rId45"/>
    <p:sldId id="316" r:id="rId46"/>
    <p:sldId id="317" r:id="rId47"/>
    <p:sldId id="318" r:id="rId48"/>
    <p:sldId id="463" r:id="rId49"/>
  </p:sldIdLst>
  <p:sldSz cx="9144000" cy="6858000" type="screen4x3"/>
  <p:notesSz cx="6797675" cy="98567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43"/>
    <a:srgbClr val="0066FF"/>
    <a:srgbClr val="3399FF"/>
    <a:srgbClr val="66CCFF"/>
    <a:srgbClr val="4F81BD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33" autoAdjust="0"/>
    <p:restoredTop sz="86475" autoAdjust="0"/>
  </p:normalViewPr>
  <p:slideViewPr>
    <p:cSldViewPr>
      <p:cViewPr varScale="1">
        <p:scale>
          <a:sx n="108" d="100"/>
          <a:sy n="108" d="100"/>
        </p:scale>
        <p:origin x="145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9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728" y="200"/>
      </p:cViewPr>
      <p:guideLst>
        <p:guide orient="horz" pos="310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06B21-127A-4822-BB25-2CC094C2CA8F}" type="doc">
      <dgm:prSet loTypeId="urn:microsoft.com/office/officeart/2005/8/layout/radial3" loCatId="cycle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pt-BR"/>
        </a:p>
      </dgm:t>
    </dgm:pt>
    <dgm:pt modelId="{126B45DE-2C6A-4847-B9D4-F78564F03DDC}">
      <dgm:prSet phldrT="[Texto]"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Microssistema de combate à corrupção</a:t>
          </a:r>
        </a:p>
      </dgm:t>
    </dgm:pt>
    <dgm:pt modelId="{F6A49D6E-D4B2-4E85-ACA8-82146F52B48B}" type="parTrans" cxnId="{60EAD2E3-B636-4D06-9299-8948C3F40BB1}">
      <dgm:prSet/>
      <dgm:spPr/>
      <dgm:t>
        <a:bodyPr/>
        <a:lstStyle/>
        <a:p>
          <a:endParaRPr lang="pt-BR"/>
        </a:p>
      </dgm:t>
    </dgm:pt>
    <dgm:pt modelId="{60C23426-7D8A-4A0B-BBA9-B1C1E987F869}" type="sibTrans" cxnId="{60EAD2E3-B636-4D06-9299-8948C3F40BB1}">
      <dgm:prSet/>
      <dgm:spPr/>
      <dgm:t>
        <a:bodyPr/>
        <a:lstStyle/>
        <a:p>
          <a:endParaRPr lang="pt-BR"/>
        </a:p>
      </dgm:t>
    </dgm:pt>
    <dgm:pt modelId="{BBF2AB4F-EA3E-4B52-A643-3DD2AD172689}">
      <dgm:prSet phldrT="[Texto]"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Constituição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Federal</a:t>
          </a:r>
        </a:p>
      </dgm:t>
    </dgm:pt>
    <dgm:pt modelId="{005949B8-280F-49E0-BEC5-DEAD6990AD50}" type="parTrans" cxnId="{6C532F94-C5F9-4364-860C-7D9B99B57B20}">
      <dgm:prSet/>
      <dgm:spPr/>
      <dgm:t>
        <a:bodyPr/>
        <a:lstStyle/>
        <a:p>
          <a:endParaRPr lang="pt-BR"/>
        </a:p>
      </dgm:t>
    </dgm:pt>
    <dgm:pt modelId="{CA1F5C9B-A145-4938-B890-CCC8C8DA2CFF}" type="sibTrans" cxnId="{6C532F94-C5F9-4364-860C-7D9B99B57B20}">
      <dgm:prSet/>
      <dgm:spPr/>
      <dgm:t>
        <a:bodyPr/>
        <a:lstStyle/>
        <a:p>
          <a:endParaRPr lang="pt-BR"/>
        </a:p>
      </dgm:t>
    </dgm:pt>
    <dgm:pt modelId="{48A3486D-FC6F-4F45-8601-8F4B26ECC33B}">
      <dgm:prSet phldrT="[Texto]"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8.112/90</a:t>
          </a:r>
        </a:p>
      </dgm:t>
    </dgm:pt>
    <dgm:pt modelId="{D89311C3-891E-445C-A6FB-DC21485ECE41}" type="parTrans" cxnId="{95D64369-716A-42A3-B9A7-4534BCB6F3A6}">
      <dgm:prSet/>
      <dgm:spPr/>
      <dgm:t>
        <a:bodyPr/>
        <a:lstStyle/>
        <a:p>
          <a:endParaRPr lang="pt-BR"/>
        </a:p>
      </dgm:t>
    </dgm:pt>
    <dgm:pt modelId="{D069A84A-6E22-455B-BB73-1242FB0BDF8D}" type="sibTrans" cxnId="{95D64369-716A-42A3-B9A7-4534BCB6F3A6}">
      <dgm:prSet/>
      <dgm:spPr/>
      <dgm:t>
        <a:bodyPr/>
        <a:lstStyle/>
        <a:p>
          <a:endParaRPr lang="pt-BR"/>
        </a:p>
      </dgm:t>
    </dgm:pt>
    <dgm:pt modelId="{B9423AB4-2A71-49C0-B9F5-0CA09E15DBC3}">
      <dgm:prSet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8.429/1992</a:t>
          </a:r>
        </a:p>
      </dgm:t>
    </dgm:pt>
    <dgm:pt modelId="{E5522BEA-F6B6-42BC-B00E-007FC29B0D70}" type="parTrans" cxnId="{D96B1B59-6AD1-4A0B-B6D0-2626D9C00151}">
      <dgm:prSet/>
      <dgm:spPr/>
      <dgm:t>
        <a:bodyPr/>
        <a:lstStyle/>
        <a:p>
          <a:endParaRPr lang="pt-BR"/>
        </a:p>
      </dgm:t>
    </dgm:pt>
    <dgm:pt modelId="{BE75A268-B1CF-4E08-82BD-5B8A5FF8DE31}" type="sibTrans" cxnId="{D96B1B59-6AD1-4A0B-B6D0-2626D9C00151}">
      <dgm:prSet/>
      <dgm:spPr/>
      <dgm:t>
        <a:bodyPr/>
        <a:lstStyle/>
        <a:p>
          <a:endParaRPr lang="pt-BR"/>
        </a:p>
      </dgm:t>
    </dgm:pt>
    <dgm:pt modelId="{11DE6920-5903-4C82-A5B5-04595571A22F}">
      <dgm:prSet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8.666/1993</a:t>
          </a:r>
        </a:p>
      </dgm:t>
    </dgm:pt>
    <dgm:pt modelId="{111C7234-D2AB-41E6-B08C-E1CB260E5BA7}" type="parTrans" cxnId="{699F2522-60F8-4EA7-83E2-CF49B986F3A8}">
      <dgm:prSet/>
      <dgm:spPr/>
      <dgm:t>
        <a:bodyPr/>
        <a:lstStyle/>
        <a:p>
          <a:endParaRPr lang="pt-BR"/>
        </a:p>
      </dgm:t>
    </dgm:pt>
    <dgm:pt modelId="{40E36F1B-F203-4AF5-B15C-8F08AB4C58E8}" type="sibTrans" cxnId="{699F2522-60F8-4EA7-83E2-CF49B986F3A8}">
      <dgm:prSet/>
      <dgm:spPr/>
      <dgm:t>
        <a:bodyPr/>
        <a:lstStyle/>
        <a:p>
          <a:endParaRPr lang="pt-BR"/>
        </a:p>
      </dgm:t>
    </dgm:pt>
    <dgm:pt modelId="{02502837-09FD-4AD6-9941-33EA05AC5DB6}">
      <dgm:prSet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12.527/2011</a:t>
          </a:r>
        </a:p>
      </dgm:t>
    </dgm:pt>
    <dgm:pt modelId="{4DC9E3DF-5032-4435-8FFB-34F3283FE841}" type="parTrans" cxnId="{E3DC8D1F-4B17-4422-9569-0CB073DC8F10}">
      <dgm:prSet/>
      <dgm:spPr/>
      <dgm:t>
        <a:bodyPr/>
        <a:lstStyle/>
        <a:p>
          <a:endParaRPr lang="pt-BR"/>
        </a:p>
      </dgm:t>
    </dgm:pt>
    <dgm:pt modelId="{052D3389-44B6-452A-8B57-69F1BDBE3BD7}" type="sibTrans" cxnId="{E3DC8D1F-4B17-4422-9569-0CB073DC8F10}">
      <dgm:prSet/>
      <dgm:spPr/>
      <dgm:t>
        <a:bodyPr/>
        <a:lstStyle/>
        <a:p>
          <a:endParaRPr lang="pt-BR"/>
        </a:p>
      </dgm:t>
    </dgm:pt>
    <dgm:pt modelId="{C035E00A-9385-4220-BC5D-2C7264D359EF}">
      <dgm:prSet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Legislação Penal e Eleitoral</a:t>
          </a:r>
        </a:p>
      </dgm:t>
    </dgm:pt>
    <dgm:pt modelId="{C852E2DA-4837-4BA7-B14A-8889AA1EF9C8}" type="parTrans" cxnId="{A513E74F-6E12-43FF-A367-A627D7EDE7BA}">
      <dgm:prSet/>
      <dgm:spPr/>
      <dgm:t>
        <a:bodyPr/>
        <a:lstStyle/>
        <a:p>
          <a:endParaRPr lang="pt-BR"/>
        </a:p>
      </dgm:t>
    </dgm:pt>
    <dgm:pt modelId="{F74EE2B7-E313-41F5-AFDE-83CD5E5A5F28}" type="sibTrans" cxnId="{A513E74F-6E12-43FF-A367-A627D7EDE7BA}">
      <dgm:prSet/>
      <dgm:spPr/>
      <dgm:t>
        <a:bodyPr/>
        <a:lstStyle/>
        <a:p>
          <a:endParaRPr lang="pt-BR"/>
        </a:p>
      </dgm:t>
    </dgm:pt>
    <dgm:pt modelId="{3EDDBCED-D4E3-4A65-BE88-3A33EA17B0DE}">
      <dgm:prSet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12.846/2013</a:t>
          </a:r>
        </a:p>
      </dgm:t>
    </dgm:pt>
    <dgm:pt modelId="{35D85C91-15F9-44D4-9B2D-4D3BE2D6E5BB}" type="parTrans" cxnId="{3A9561B9-C14F-451F-8BA6-A8A5BB67007E}">
      <dgm:prSet/>
      <dgm:spPr/>
      <dgm:t>
        <a:bodyPr/>
        <a:lstStyle/>
        <a:p>
          <a:endParaRPr lang="pt-BR"/>
        </a:p>
      </dgm:t>
    </dgm:pt>
    <dgm:pt modelId="{BDFC268D-FE7D-407B-A048-D29FDC7C5A39}" type="sibTrans" cxnId="{3A9561B9-C14F-451F-8BA6-A8A5BB67007E}">
      <dgm:prSet/>
      <dgm:spPr/>
      <dgm:t>
        <a:bodyPr/>
        <a:lstStyle/>
        <a:p>
          <a:endParaRPr lang="pt-BR"/>
        </a:p>
      </dgm:t>
    </dgm:pt>
    <dgm:pt modelId="{FD41D57B-56DD-49AF-B75A-53BF3DF31922}">
      <dgm:prSet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13.303/2016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(Lei das Estatais)</a:t>
          </a:r>
        </a:p>
      </dgm:t>
    </dgm:pt>
    <dgm:pt modelId="{67A9548D-31E3-440C-A2D5-E6DBA3A94F11}" type="parTrans" cxnId="{1C3A4BAA-D487-4F19-A26E-C320DF3E548D}">
      <dgm:prSet/>
      <dgm:spPr/>
      <dgm:t>
        <a:bodyPr/>
        <a:lstStyle/>
        <a:p>
          <a:endParaRPr lang="pt-BR"/>
        </a:p>
      </dgm:t>
    </dgm:pt>
    <dgm:pt modelId="{0933A900-DD34-41AD-A86F-4427B8BB2D26}" type="sibTrans" cxnId="{1C3A4BAA-D487-4F19-A26E-C320DF3E548D}">
      <dgm:prSet/>
      <dgm:spPr/>
      <dgm:t>
        <a:bodyPr/>
        <a:lstStyle/>
        <a:p>
          <a:endParaRPr lang="pt-BR"/>
        </a:p>
      </dgm:t>
    </dgm:pt>
    <dgm:pt modelId="{26D4C46A-E27F-4F6D-8D00-D886FB02F889}">
      <dgm:prSet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defTabSz="1077913">
            <a:buNone/>
          </a:pPr>
          <a:r>
            <a:rPr lang="pt-BR" sz="1500" b="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Convenções Internacionais</a:t>
          </a:r>
        </a:p>
      </dgm:t>
    </dgm:pt>
    <dgm:pt modelId="{37722EE7-9CD7-4AD0-B689-6ECC470D6E42}" type="parTrans" cxnId="{E9793B86-1288-447B-892A-8F4329CE1408}">
      <dgm:prSet/>
      <dgm:spPr/>
      <dgm:t>
        <a:bodyPr/>
        <a:lstStyle/>
        <a:p>
          <a:endParaRPr lang="pt-BR"/>
        </a:p>
      </dgm:t>
    </dgm:pt>
    <dgm:pt modelId="{57E15218-75BE-428D-9C41-47C0E099D5BB}" type="sibTrans" cxnId="{E9793B86-1288-447B-892A-8F4329CE1408}">
      <dgm:prSet/>
      <dgm:spPr/>
      <dgm:t>
        <a:bodyPr/>
        <a:lstStyle/>
        <a:p>
          <a:endParaRPr lang="pt-BR"/>
        </a:p>
      </dgm:t>
    </dgm:pt>
    <dgm:pt modelId="{7771D0B2-C29F-48B3-B882-B657CBA68398}" type="pres">
      <dgm:prSet presAssocID="{78806B21-127A-4822-BB25-2CC094C2CA8F}" presName="composite" presStyleCnt="0">
        <dgm:presLayoutVars>
          <dgm:chMax val="1"/>
          <dgm:dir/>
          <dgm:resizeHandles val="exact"/>
        </dgm:presLayoutVars>
      </dgm:prSet>
      <dgm:spPr/>
    </dgm:pt>
    <dgm:pt modelId="{44C0E993-C035-47AB-930E-CAAF9B23D111}" type="pres">
      <dgm:prSet presAssocID="{78806B21-127A-4822-BB25-2CC094C2CA8F}" presName="radial" presStyleCnt="0">
        <dgm:presLayoutVars>
          <dgm:animLvl val="ctr"/>
        </dgm:presLayoutVars>
      </dgm:prSet>
      <dgm:spPr/>
    </dgm:pt>
    <dgm:pt modelId="{5448EAE3-560F-4A19-B43A-6276DCDD5AC1}" type="pres">
      <dgm:prSet presAssocID="{126B45DE-2C6A-4847-B9D4-F78564F03DDC}" presName="centerShape" presStyleLbl="vennNode1" presStyleIdx="0" presStyleCnt="10" custScaleX="60826" custScaleY="58750"/>
      <dgm:spPr>
        <a:xfrm>
          <a:off x="2516060" y="1129842"/>
          <a:ext cx="2744742" cy="2744742"/>
        </a:xfrm>
        <a:prstGeom prst="ellipse">
          <a:avLst/>
        </a:prstGeom>
      </dgm:spPr>
    </dgm:pt>
    <dgm:pt modelId="{FF6C0DA9-927E-4437-94C7-76711F0DEFA1}" type="pres">
      <dgm:prSet presAssocID="{BBF2AB4F-EA3E-4B52-A643-3DD2AD172689}" presName="node" presStyleLbl="vennNode1" presStyleIdx="1" presStyleCnt="10" custScaleX="103576" custScaleY="101383" custRadScaleRad="101109" custRadScaleInc="-7036">
        <dgm:presLayoutVars>
          <dgm:bulletEnabled val="1"/>
        </dgm:presLayoutVars>
      </dgm:prSet>
      <dgm:spPr>
        <a:xfrm>
          <a:off x="3202246" y="27139"/>
          <a:ext cx="1372371" cy="1372371"/>
        </a:xfrm>
        <a:prstGeom prst="ellipse">
          <a:avLst/>
        </a:prstGeom>
      </dgm:spPr>
    </dgm:pt>
    <dgm:pt modelId="{D65D0498-83D2-4683-B843-0578C7E91C67}" type="pres">
      <dgm:prSet presAssocID="{48A3486D-FC6F-4F45-8601-8F4B26ECC33B}" presName="node" presStyleLbl="vennNode1" presStyleIdx="2" presStyleCnt="10" custScaleX="103576" custScaleY="101383">
        <dgm:presLayoutVars>
          <dgm:bulletEnabled val="1"/>
        </dgm:presLayoutVars>
      </dgm:prSet>
      <dgm:spPr>
        <a:xfrm>
          <a:off x="4963957" y="1505390"/>
          <a:ext cx="1372371" cy="1372371"/>
        </a:xfrm>
        <a:prstGeom prst="ellipse">
          <a:avLst/>
        </a:prstGeom>
      </dgm:spPr>
    </dgm:pt>
    <dgm:pt modelId="{88207C0D-5FD6-48A6-A67B-F1A2CDF145C2}" type="pres">
      <dgm:prSet presAssocID="{B9423AB4-2A71-49C0-B9F5-0CA09E15DBC3}" presName="node" presStyleLbl="vennNode1" presStyleIdx="3" presStyleCnt="10" custScaleX="103576" custScaleY="101383">
        <dgm:presLayoutVars>
          <dgm:bulletEnabled val="1"/>
        </dgm:presLayoutVars>
      </dgm:prSet>
      <dgm:spPr>
        <a:xfrm>
          <a:off x="4751469" y="2710472"/>
          <a:ext cx="1372371" cy="1372371"/>
        </a:xfrm>
        <a:prstGeom prst="ellipse">
          <a:avLst/>
        </a:prstGeom>
      </dgm:spPr>
    </dgm:pt>
    <dgm:pt modelId="{2507235B-87BB-4F63-BF04-122EA486F74C}" type="pres">
      <dgm:prSet presAssocID="{11DE6920-5903-4C82-A5B5-04595571A22F}" presName="node" presStyleLbl="vennNode1" presStyleIdx="4" presStyleCnt="10" custScaleX="103576" custScaleY="101383" custRadScaleRad="98604" custRadScaleInc="-3591">
        <dgm:presLayoutVars>
          <dgm:bulletEnabled val="1"/>
        </dgm:presLayoutVars>
      </dgm:prSet>
      <dgm:spPr>
        <a:xfrm>
          <a:off x="3814082" y="3497033"/>
          <a:ext cx="1372371" cy="1372371"/>
        </a:xfrm>
        <a:prstGeom prst="ellipse">
          <a:avLst/>
        </a:prstGeom>
      </dgm:spPr>
    </dgm:pt>
    <dgm:pt modelId="{3A34391A-FEC5-4E6E-8F75-35359B6A8FDC}" type="pres">
      <dgm:prSet presAssocID="{02502837-09FD-4AD6-9941-33EA05AC5DB6}" presName="node" presStyleLbl="vennNode1" presStyleIdx="5" presStyleCnt="10" custScaleX="103576" custScaleY="101383" custRadScaleRad="97323" custRadScaleInc="-1437">
        <dgm:presLayoutVars>
          <dgm:bulletEnabled val="1"/>
        </dgm:presLayoutVars>
      </dgm:prSet>
      <dgm:spPr>
        <a:xfrm>
          <a:off x="2590410" y="3497033"/>
          <a:ext cx="1372371" cy="1372371"/>
        </a:xfrm>
        <a:prstGeom prst="ellipse">
          <a:avLst/>
        </a:prstGeom>
      </dgm:spPr>
    </dgm:pt>
    <dgm:pt modelId="{634629D5-2528-4C55-8C85-E474BCEB373F}" type="pres">
      <dgm:prSet presAssocID="{3EDDBCED-D4E3-4A65-BE88-3A33EA17B0DE}" presName="node" presStyleLbl="vennNode1" presStyleIdx="6" presStyleCnt="10" custScaleX="103576" custScaleY="101383" custRadScaleRad="97323" custRadScaleInc="1437">
        <dgm:presLayoutVars>
          <dgm:bulletEnabled val="1"/>
        </dgm:presLayoutVars>
      </dgm:prSet>
      <dgm:spPr>
        <a:xfrm>
          <a:off x="1653023" y="2710472"/>
          <a:ext cx="1372371" cy="1372371"/>
        </a:xfrm>
        <a:prstGeom prst="ellipse">
          <a:avLst/>
        </a:prstGeom>
      </dgm:spPr>
    </dgm:pt>
    <dgm:pt modelId="{5DE719CC-9E85-4107-A835-5572E3EC8083}" type="pres">
      <dgm:prSet presAssocID="{FD41D57B-56DD-49AF-B75A-53BF3DF31922}" presName="node" presStyleLbl="vennNode1" presStyleIdx="7" presStyleCnt="10" custScaleX="103576" custScaleY="101383" custRadScaleRad="98604" custRadScaleInc="3591">
        <dgm:presLayoutVars>
          <dgm:bulletEnabled val="1"/>
        </dgm:presLayoutVars>
      </dgm:prSet>
      <dgm:spPr>
        <a:xfrm>
          <a:off x="1440534" y="1505390"/>
          <a:ext cx="1372371" cy="1372371"/>
        </a:xfrm>
        <a:prstGeom prst="ellipse">
          <a:avLst/>
        </a:prstGeom>
      </dgm:spPr>
    </dgm:pt>
    <dgm:pt modelId="{3925C5BB-A50A-4CD1-AC90-C568116761C8}" type="pres">
      <dgm:prSet presAssocID="{C035E00A-9385-4220-BC5D-2C7264D359EF}" presName="node" presStyleLbl="vennNode1" presStyleIdx="8" presStyleCnt="10" custScaleX="103576" custScaleY="101383" custRadScaleRad="100535" custRadScaleInc="4006">
        <dgm:presLayoutVars>
          <dgm:bulletEnabled val="1"/>
        </dgm:presLayoutVars>
      </dgm:prSet>
      <dgm:spPr>
        <a:xfrm>
          <a:off x="2052370" y="445659"/>
          <a:ext cx="1372371" cy="1372371"/>
        </a:xfrm>
        <a:prstGeom prst="ellipse">
          <a:avLst/>
        </a:prstGeom>
      </dgm:spPr>
    </dgm:pt>
    <dgm:pt modelId="{5B88088B-5401-41B7-BFCC-AC1EB67F1974}" type="pres">
      <dgm:prSet presAssocID="{26D4C46A-E27F-4F6D-8D00-D886FB02F889}" presName="node" presStyleLbl="vennNode1" presStyleIdx="9" presStyleCnt="10" custScaleX="103576" custScaleY="10138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86F5190B-88D3-4FBF-B598-9472FA4EA44F}" type="presOf" srcId="{FD41D57B-56DD-49AF-B75A-53BF3DF31922}" destId="{5DE719CC-9E85-4107-A835-5572E3EC8083}" srcOrd="0" destOrd="0" presId="urn:microsoft.com/office/officeart/2005/8/layout/radial3"/>
    <dgm:cxn modelId="{777E640B-CDC6-43A2-91A7-675B65EC592F}" type="presOf" srcId="{126B45DE-2C6A-4847-B9D4-F78564F03DDC}" destId="{5448EAE3-560F-4A19-B43A-6276DCDD5AC1}" srcOrd="0" destOrd="0" presId="urn:microsoft.com/office/officeart/2005/8/layout/radial3"/>
    <dgm:cxn modelId="{E3F7EE0F-24B2-41E1-BE9B-67324CFF834E}" type="presOf" srcId="{B9423AB4-2A71-49C0-B9F5-0CA09E15DBC3}" destId="{88207C0D-5FD6-48A6-A67B-F1A2CDF145C2}" srcOrd="0" destOrd="0" presId="urn:microsoft.com/office/officeart/2005/8/layout/radial3"/>
    <dgm:cxn modelId="{E3DC8D1F-4B17-4422-9569-0CB073DC8F10}" srcId="{126B45DE-2C6A-4847-B9D4-F78564F03DDC}" destId="{02502837-09FD-4AD6-9941-33EA05AC5DB6}" srcOrd="4" destOrd="0" parTransId="{4DC9E3DF-5032-4435-8FFB-34F3283FE841}" sibTransId="{052D3389-44B6-452A-8B57-69F1BDBE3BD7}"/>
    <dgm:cxn modelId="{699F2522-60F8-4EA7-83E2-CF49B986F3A8}" srcId="{126B45DE-2C6A-4847-B9D4-F78564F03DDC}" destId="{11DE6920-5903-4C82-A5B5-04595571A22F}" srcOrd="3" destOrd="0" parTransId="{111C7234-D2AB-41E6-B08C-E1CB260E5BA7}" sibTransId="{40E36F1B-F203-4AF5-B15C-8F08AB4C58E8}"/>
    <dgm:cxn modelId="{D8842922-3DD1-4E6F-A965-A08C5DCC0C6F}" type="presOf" srcId="{3EDDBCED-D4E3-4A65-BE88-3A33EA17B0DE}" destId="{634629D5-2528-4C55-8C85-E474BCEB373F}" srcOrd="0" destOrd="0" presId="urn:microsoft.com/office/officeart/2005/8/layout/radial3"/>
    <dgm:cxn modelId="{A513E74F-6E12-43FF-A367-A627D7EDE7BA}" srcId="{126B45DE-2C6A-4847-B9D4-F78564F03DDC}" destId="{C035E00A-9385-4220-BC5D-2C7264D359EF}" srcOrd="7" destOrd="0" parTransId="{C852E2DA-4837-4BA7-B14A-8889AA1EF9C8}" sibTransId="{F74EE2B7-E313-41F5-AFDE-83CD5E5A5F28}"/>
    <dgm:cxn modelId="{0C47A054-115A-4B23-894E-FD8DFA7D4D67}" type="presOf" srcId="{26D4C46A-E27F-4F6D-8D00-D886FB02F889}" destId="{5B88088B-5401-41B7-BFCC-AC1EB67F1974}" srcOrd="0" destOrd="0" presId="urn:microsoft.com/office/officeart/2005/8/layout/radial3"/>
    <dgm:cxn modelId="{D96B1B59-6AD1-4A0B-B6D0-2626D9C00151}" srcId="{126B45DE-2C6A-4847-B9D4-F78564F03DDC}" destId="{B9423AB4-2A71-49C0-B9F5-0CA09E15DBC3}" srcOrd="2" destOrd="0" parTransId="{E5522BEA-F6B6-42BC-B00E-007FC29B0D70}" sibTransId="{BE75A268-B1CF-4E08-82BD-5B8A5FF8DE31}"/>
    <dgm:cxn modelId="{7B7E735B-4C6B-4430-AF5B-51820C9126F2}" type="presOf" srcId="{BBF2AB4F-EA3E-4B52-A643-3DD2AD172689}" destId="{FF6C0DA9-927E-4437-94C7-76711F0DEFA1}" srcOrd="0" destOrd="0" presId="urn:microsoft.com/office/officeart/2005/8/layout/radial3"/>
    <dgm:cxn modelId="{728A1A5D-5EC3-4E1E-9653-CD00F4737033}" type="presOf" srcId="{C035E00A-9385-4220-BC5D-2C7264D359EF}" destId="{3925C5BB-A50A-4CD1-AC90-C568116761C8}" srcOrd="0" destOrd="0" presId="urn:microsoft.com/office/officeart/2005/8/layout/radial3"/>
    <dgm:cxn modelId="{95D64369-716A-42A3-B9A7-4534BCB6F3A6}" srcId="{126B45DE-2C6A-4847-B9D4-F78564F03DDC}" destId="{48A3486D-FC6F-4F45-8601-8F4B26ECC33B}" srcOrd="1" destOrd="0" parTransId="{D89311C3-891E-445C-A6FB-DC21485ECE41}" sibTransId="{D069A84A-6E22-455B-BB73-1242FB0BDF8D}"/>
    <dgm:cxn modelId="{B6384A6D-0A1A-4501-A521-A89FE5A16B76}" type="presOf" srcId="{11DE6920-5903-4C82-A5B5-04595571A22F}" destId="{2507235B-87BB-4F63-BF04-122EA486F74C}" srcOrd="0" destOrd="0" presId="urn:microsoft.com/office/officeart/2005/8/layout/radial3"/>
    <dgm:cxn modelId="{E9793B86-1288-447B-892A-8F4329CE1408}" srcId="{126B45DE-2C6A-4847-B9D4-F78564F03DDC}" destId="{26D4C46A-E27F-4F6D-8D00-D886FB02F889}" srcOrd="8" destOrd="0" parTransId="{37722EE7-9CD7-4AD0-B689-6ECC470D6E42}" sibTransId="{57E15218-75BE-428D-9C41-47C0E099D5BB}"/>
    <dgm:cxn modelId="{43156389-E842-4191-BB2F-B724AA8969C2}" type="presOf" srcId="{78806B21-127A-4822-BB25-2CC094C2CA8F}" destId="{7771D0B2-C29F-48B3-B882-B657CBA68398}" srcOrd="0" destOrd="0" presId="urn:microsoft.com/office/officeart/2005/8/layout/radial3"/>
    <dgm:cxn modelId="{6C532F94-C5F9-4364-860C-7D9B99B57B20}" srcId="{126B45DE-2C6A-4847-B9D4-F78564F03DDC}" destId="{BBF2AB4F-EA3E-4B52-A643-3DD2AD172689}" srcOrd="0" destOrd="0" parTransId="{005949B8-280F-49E0-BEC5-DEAD6990AD50}" sibTransId="{CA1F5C9B-A145-4938-B890-CCC8C8DA2CFF}"/>
    <dgm:cxn modelId="{CF1471A8-04FF-4578-87D9-795B5C740199}" type="presOf" srcId="{02502837-09FD-4AD6-9941-33EA05AC5DB6}" destId="{3A34391A-FEC5-4E6E-8F75-35359B6A8FDC}" srcOrd="0" destOrd="0" presId="urn:microsoft.com/office/officeart/2005/8/layout/radial3"/>
    <dgm:cxn modelId="{1C3A4BAA-D487-4F19-A26E-C320DF3E548D}" srcId="{126B45DE-2C6A-4847-B9D4-F78564F03DDC}" destId="{FD41D57B-56DD-49AF-B75A-53BF3DF31922}" srcOrd="6" destOrd="0" parTransId="{67A9548D-31E3-440C-A2D5-E6DBA3A94F11}" sibTransId="{0933A900-DD34-41AD-A86F-4427B8BB2D26}"/>
    <dgm:cxn modelId="{3A9561B9-C14F-451F-8BA6-A8A5BB67007E}" srcId="{126B45DE-2C6A-4847-B9D4-F78564F03DDC}" destId="{3EDDBCED-D4E3-4A65-BE88-3A33EA17B0DE}" srcOrd="5" destOrd="0" parTransId="{35D85C91-15F9-44D4-9B2D-4D3BE2D6E5BB}" sibTransId="{BDFC268D-FE7D-407B-A048-D29FDC7C5A39}"/>
    <dgm:cxn modelId="{F30278DF-5808-4E06-AC7A-B0650646E536}" type="presOf" srcId="{48A3486D-FC6F-4F45-8601-8F4B26ECC33B}" destId="{D65D0498-83D2-4683-B843-0578C7E91C67}" srcOrd="0" destOrd="0" presId="urn:microsoft.com/office/officeart/2005/8/layout/radial3"/>
    <dgm:cxn modelId="{60EAD2E3-B636-4D06-9299-8948C3F40BB1}" srcId="{78806B21-127A-4822-BB25-2CC094C2CA8F}" destId="{126B45DE-2C6A-4847-B9D4-F78564F03DDC}" srcOrd="0" destOrd="0" parTransId="{F6A49D6E-D4B2-4E85-ACA8-82146F52B48B}" sibTransId="{60C23426-7D8A-4A0B-BBA9-B1C1E987F869}"/>
    <dgm:cxn modelId="{9CEEEC2C-0886-4FC9-A987-4C84183914EB}" type="presParOf" srcId="{7771D0B2-C29F-48B3-B882-B657CBA68398}" destId="{44C0E993-C035-47AB-930E-CAAF9B23D111}" srcOrd="0" destOrd="0" presId="urn:microsoft.com/office/officeart/2005/8/layout/radial3"/>
    <dgm:cxn modelId="{0C92A902-7D95-472E-943E-AD397CBF03FD}" type="presParOf" srcId="{44C0E993-C035-47AB-930E-CAAF9B23D111}" destId="{5448EAE3-560F-4A19-B43A-6276DCDD5AC1}" srcOrd="0" destOrd="0" presId="urn:microsoft.com/office/officeart/2005/8/layout/radial3"/>
    <dgm:cxn modelId="{C13BD7D6-778D-4E9C-8419-EA0980E45E5F}" type="presParOf" srcId="{44C0E993-C035-47AB-930E-CAAF9B23D111}" destId="{FF6C0DA9-927E-4437-94C7-76711F0DEFA1}" srcOrd="1" destOrd="0" presId="urn:microsoft.com/office/officeart/2005/8/layout/radial3"/>
    <dgm:cxn modelId="{D322AE1D-672D-43CA-ADFE-419C3D35090D}" type="presParOf" srcId="{44C0E993-C035-47AB-930E-CAAF9B23D111}" destId="{D65D0498-83D2-4683-B843-0578C7E91C67}" srcOrd="2" destOrd="0" presId="urn:microsoft.com/office/officeart/2005/8/layout/radial3"/>
    <dgm:cxn modelId="{E13246AC-58CF-4533-BDC3-440CF64724B8}" type="presParOf" srcId="{44C0E993-C035-47AB-930E-CAAF9B23D111}" destId="{88207C0D-5FD6-48A6-A67B-F1A2CDF145C2}" srcOrd="3" destOrd="0" presId="urn:microsoft.com/office/officeart/2005/8/layout/radial3"/>
    <dgm:cxn modelId="{87D6C02E-77A4-4B2B-AE93-5D2050CD9580}" type="presParOf" srcId="{44C0E993-C035-47AB-930E-CAAF9B23D111}" destId="{2507235B-87BB-4F63-BF04-122EA486F74C}" srcOrd="4" destOrd="0" presId="urn:microsoft.com/office/officeart/2005/8/layout/radial3"/>
    <dgm:cxn modelId="{32E44B16-571F-4E2B-8B83-3FBB0022D95E}" type="presParOf" srcId="{44C0E993-C035-47AB-930E-CAAF9B23D111}" destId="{3A34391A-FEC5-4E6E-8F75-35359B6A8FDC}" srcOrd="5" destOrd="0" presId="urn:microsoft.com/office/officeart/2005/8/layout/radial3"/>
    <dgm:cxn modelId="{8A7EEF3E-566E-4562-B26C-1160B3DD535E}" type="presParOf" srcId="{44C0E993-C035-47AB-930E-CAAF9B23D111}" destId="{634629D5-2528-4C55-8C85-E474BCEB373F}" srcOrd="6" destOrd="0" presId="urn:microsoft.com/office/officeart/2005/8/layout/radial3"/>
    <dgm:cxn modelId="{E8843752-D599-4BA2-ADD4-BAAC78292890}" type="presParOf" srcId="{44C0E993-C035-47AB-930E-CAAF9B23D111}" destId="{5DE719CC-9E85-4107-A835-5572E3EC8083}" srcOrd="7" destOrd="0" presId="urn:microsoft.com/office/officeart/2005/8/layout/radial3"/>
    <dgm:cxn modelId="{D4383858-E3D5-4E02-B246-25CD04F4CB48}" type="presParOf" srcId="{44C0E993-C035-47AB-930E-CAAF9B23D111}" destId="{3925C5BB-A50A-4CD1-AC90-C568116761C8}" srcOrd="8" destOrd="0" presId="urn:microsoft.com/office/officeart/2005/8/layout/radial3"/>
    <dgm:cxn modelId="{E59315B2-F8D9-406E-BCC6-CD706F08F75B}" type="presParOf" srcId="{44C0E993-C035-47AB-930E-CAAF9B23D111}" destId="{5B88088B-5401-41B7-BFCC-AC1EB67F1974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806B21-127A-4822-BB25-2CC094C2CA8F}" type="doc">
      <dgm:prSet loTypeId="urn:microsoft.com/office/officeart/2005/8/layout/radial3" loCatId="cycle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pt-BR"/>
        </a:p>
      </dgm:t>
    </dgm:pt>
    <dgm:pt modelId="{126B45DE-2C6A-4847-B9D4-F78564F03DDC}">
      <dgm:prSet phldrT="[Texto]" custT="1"/>
      <dgm:spPr>
        <a:solidFill>
          <a:srgbClr val="002543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Microssistema de combate à corrupção</a:t>
          </a:r>
        </a:p>
      </dgm:t>
    </dgm:pt>
    <dgm:pt modelId="{F6A49D6E-D4B2-4E85-ACA8-82146F52B48B}" type="parTrans" cxnId="{60EAD2E3-B636-4D06-9299-8948C3F40BB1}">
      <dgm:prSet/>
      <dgm:spPr/>
      <dgm:t>
        <a:bodyPr/>
        <a:lstStyle/>
        <a:p>
          <a:endParaRPr lang="pt-BR"/>
        </a:p>
      </dgm:t>
    </dgm:pt>
    <dgm:pt modelId="{60C23426-7D8A-4A0B-BBA9-B1C1E987F869}" type="sibTrans" cxnId="{60EAD2E3-B636-4D06-9299-8948C3F40BB1}">
      <dgm:prSet/>
      <dgm:spPr/>
      <dgm:t>
        <a:bodyPr/>
        <a:lstStyle/>
        <a:p>
          <a:endParaRPr lang="pt-BR"/>
        </a:p>
      </dgm:t>
    </dgm:pt>
    <dgm:pt modelId="{BBF2AB4F-EA3E-4B52-A643-3DD2AD172689}">
      <dgm:prSet phldrT="[Texto]" custT="1"/>
      <dgm:spPr>
        <a:solidFill>
          <a:schemeClr val="bg1">
            <a:lumMod val="75000"/>
            <a:alpha val="77000"/>
          </a:scheme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Constituição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Federal</a:t>
          </a:r>
        </a:p>
      </dgm:t>
    </dgm:pt>
    <dgm:pt modelId="{005949B8-280F-49E0-BEC5-DEAD6990AD50}" type="parTrans" cxnId="{6C532F94-C5F9-4364-860C-7D9B99B57B20}">
      <dgm:prSet/>
      <dgm:spPr/>
      <dgm:t>
        <a:bodyPr/>
        <a:lstStyle/>
        <a:p>
          <a:endParaRPr lang="pt-BR"/>
        </a:p>
      </dgm:t>
    </dgm:pt>
    <dgm:pt modelId="{CA1F5C9B-A145-4938-B890-CCC8C8DA2CFF}" type="sibTrans" cxnId="{6C532F94-C5F9-4364-860C-7D9B99B57B20}">
      <dgm:prSet/>
      <dgm:spPr/>
      <dgm:t>
        <a:bodyPr/>
        <a:lstStyle/>
        <a:p>
          <a:endParaRPr lang="pt-BR"/>
        </a:p>
      </dgm:t>
    </dgm:pt>
    <dgm:pt modelId="{48A3486D-FC6F-4F45-8601-8F4B26ECC33B}">
      <dgm:prSet phldrT="[Texto]" custT="1"/>
      <dgm:spPr>
        <a:solidFill>
          <a:schemeClr val="bg1">
            <a:lumMod val="75000"/>
            <a:alpha val="77000"/>
          </a:scheme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8.112/90</a:t>
          </a:r>
        </a:p>
      </dgm:t>
    </dgm:pt>
    <dgm:pt modelId="{D89311C3-891E-445C-A6FB-DC21485ECE41}" type="parTrans" cxnId="{95D64369-716A-42A3-B9A7-4534BCB6F3A6}">
      <dgm:prSet/>
      <dgm:spPr/>
      <dgm:t>
        <a:bodyPr/>
        <a:lstStyle/>
        <a:p>
          <a:endParaRPr lang="pt-BR"/>
        </a:p>
      </dgm:t>
    </dgm:pt>
    <dgm:pt modelId="{D069A84A-6E22-455B-BB73-1242FB0BDF8D}" type="sibTrans" cxnId="{95D64369-716A-42A3-B9A7-4534BCB6F3A6}">
      <dgm:prSet/>
      <dgm:spPr/>
      <dgm:t>
        <a:bodyPr/>
        <a:lstStyle/>
        <a:p>
          <a:endParaRPr lang="pt-BR"/>
        </a:p>
      </dgm:t>
    </dgm:pt>
    <dgm:pt modelId="{B9423AB4-2A71-49C0-B9F5-0CA09E15DBC3}">
      <dgm:prSet custT="1"/>
      <dgm:spPr>
        <a:solidFill>
          <a:srgbClr val="C00000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8.429/1992</a:t>
          </a:r>
        </a:p>
      </dgm:t>
    </dgm:pt>
    <dgm:pt modelId="{E5522BEA-F6B6-42BC-B00E-007FC29B0D70}" type="parTrans" cxnId="{D96B1B59-6AD1-4A0B-B6D0-2626D9C00151}">
      <dgm:prSet/>
      <dgm:spPr/>
      <dgm:t>
        <a:bodyPr/>
        <a:lstStyle/>
        <a:p>
          <a:endParaRPr lang="pt-BR"/>
        </a:p>
      </dgm:t>
    </dgm:pt>
    <dgm:pt modelId="{BE75A268-B1CF-4E08-82BD-5B8A5FF8DE31}" type="sibTrans" cxnId="{D96B1B59-6AD1-4A0B-B6D0-2626D9C00151}">
      <dgm:prSet/>
      <dgm:spPr/>
      <dgm:t>
        <a:bodyPr/>
        <a:lstStyle/>
        <a:p>
          <a:endParaRPr lang="pt-BR"/>
        </a:p>
      </dgm:t>
    </dgm:pt>
    <dgm:pt modelId="{11DE6920-5903-4C82-A5B5-04595571A22F}">
      <dgm:prSet custT="1"/>
      <dgm:spPr>
        <a:solidFill>
          <a:schemeClr val="bg1">
            <a:lumMod val="75000"/>
            <a:alpha val="77000"/>
          </a:scheme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8.666/1993</a:t>
          </a:r>
        </a:p>
      </dgm:t>
    </dgm:pt>
    <dgm:pt modelId="{111C7234-D2AB-41E6-B08C-E1CB260E5BA7}" type="parTrans" cxnId="{699F2522-60F8-4EA7-83E2-CF49B986F3A8}">
      <dgm:prSet/>
      <dgm:spPr/>
      <dgm:t>
        <a:bodyPr/>
        <a:lstStyle/>
        <a:p>
          <a:endParaRPr lang="pt-BR"/>
        </a:p>
      </dgm:t>
    </dgm:pt>
    <dgm:pt modelId="{40E36F1B-F203-4AF5-B15C-8F08AB4C58E8}" type="sibTrans" cxnId="{699F2522-60F8-4EA7-83E2-CF49B986F3A8}">
      <dgm:prSet/>
      <dgm:spPr/>
      <dgm:t>
        <a:bodyPr/>
        <a:lstStyle/>
        <a:p>
          <a:endParaRPr lang="pt-BR"/>
        </a:p>
      </dgm:t>
    </dgm:pt>
    <dgm:pt modelId="{02502837-09FD-4AD6-9941-33EA05AC5DB6}">
      <dgm:prSet custT="1"/>
      <dgm:spPr>
        <a:solidFill>
          <a:schemeClr val="bg1">
            <a:lumMod val="75000"/>
            <a:alpha val="77000"/>
          </a:scheme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12.527/2011</a:t>
          </a:r>
        </a:p>
      </dgm:t>
    </dgm:pt>
    <dgm:pt modelId="{4DC9E3DF-5032-4435-8FFB-34F3283FE841}" type="parTrans" cxnId="{E3DC8D1F-4B17-4422-9569-0CB073DC8F10}">
      <dgm:prSet/>
      <dgm:spPr/>
      <dgm:t>
        <a:bodyPr/>
        <a:lstStyle/>
        <a:p>
          <a:endParaRPr lang="pt-BR"/>
        </a:p>
      </dgm:t>
    </dgm:pt>
    <dgm:pt modelId="{052D3389-44B6-452A-8B57-69F1BDBE3BD7}" type="sibTrans" cxnId="{E3DC8D1F-4B17-4422-9569-0CB073DC8F10}">
      <dgm:prSet/>
      <dgm:spPr/>
      <dgm:t>
        <a:bodyPr/>
        <a:lstStyle/>
        <a:p>
          <a:endParaRPr lang="pt-BR"/>
        </a:p>
      </dgm:t>
    </dgm:pt>
    <dgm:pt modelId="{C035E00A-9385-4220-BC5D-2C7264D359EF}">
      <dgm:prSet custT="1"/>
      <dgm:spPr>
        <a:solidFill>
          <a:schemeClr val="bg1">
            <a:lumMod val="75000"/>
            <a:alpha val="77000"/>
          </a:scheme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Legislação Penal e Eleitoral</a:t>
          </a:r>
        </a:p>
      </dgm:t>
    </dgm:pt>
    <dgm:pt modelId="{C852E2DA-4837-4BA7-B14A-8889AA1EF9C8}" type="parTrans" cxnId="{A513E74F-6E12-43FF-A367-A627D7EDE7BA}">
      <dgm:prSet/>
      <dgm:spPr/>
      <dgm:t>
        <a:bodyPr/>
        <a:lstStyle/>
        <a:p>
          <a:endParaRPr lang="pt-BR"/>
        </a:p>
      </dgm:t>
    </dgm:pt>
    <dgm:pt modelId="{F74EE2B7-E313-41F5-AFDE-83CD5E5A5F28}" type="sibTrans" cxnId="{A513E74F-6E12-43FF-A367-A627D7EDE7BA}">
      <dgm:prSet/>
      <dgm:spPr/>
      <dgm:t>
        <a:bodyPr/>
        <a:lstStyle/>
        <a:p>
          <a:endParaRPr lang="pt-BR"/>
        </a:p>
      </dgm:t>
    </dgm:pt>
    <dgm:pt modelId="{3EDDBCED-D4E3-4A65-BE88-3A33EA17B0DE}">
      <dgm:prSet custT="1"/>
      <dgm:spPr>
        <a:solidFill>
          <a:srgbClr val="C00000">
            <a:alpha val="77000"/>
          </a:srgb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12.846/2013</a:t>
          </a:r>
        </a:p>
      </dgm:t>
    </dgm:pt>
    <dgm:pt modelId="{35D85C91-15F9-44D4-9B2D-4D3BE2D6E5BB}" type="parTrans" cxnId="{3A9561B9-C14F-451F-8BA6-A8A5BB67007E}">
      <dgm:prSet/>
      <dgm:spPr/>
      <dgm:t>
        <a:bodyPr/>
        <a:lstStyle/>
        <a:p>
          <a:endParaRPr lang="pt-BR"/>
        </a:p>
      </dgm:t>
    </dgm:pt>
    <dgm:pt modelId="{BDFC268D-FE7D-407B-A048-D29FDC7C5A39}" type="sibTrans" cxnId="{3A9561B9-C14F-451F-8BA6-A8A5BB67007E}">
      <dgm:prSet/>
      <dgm:spPr/>
      <dgm:t>
        <a:bodyPr/>
        <a:lstStyle/>
        <a:p>
          <a:endParaRPr lang="pt-BR"/>
        </a:p>
      </dgm:t>
    </dgm:pt>
    <dgm:pt modelId="{FD41D57B-56DD-49AF-B75A-53BF3DF31922}">
      <dgm:prSet custT="1"/>
      <dgm:spPr>
        <a:solidFill>
          <a:schemeClr val="bg1">
            <a:lumMod val="75000"/>
            <a:alpha val="77000"/>
          </a:scheme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13.303/2016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(Lei das Estatais)</a:t>
          </a:r>
        </a:p>
      </dgm:t>
    </dgm:pt>
    <dgm:pt modelId="{67A9548D-31E3-440C-A2D5-E6DBA3A94F11}" type="parTrans" cxnId="{1C3A4BAA-D487-4F19-A26E-C320DF3E548D}">
      <dgm:prSet/>
      <dgm:spPr/>
      <dgm:t>
        <a:bodyPr/>
        <a:lstStyle/>
        <a:p>
          <a:endParaRPr lang="pt-BR"/>
        </a:p>
      </dgm:t>
    </dgm:pt>
    <dgm:pt modelId="{0933A900-DD34-41AD-A86F-4427B8BB2D26}" type="sibTrans" cxnId="{1C3A4BAA-D487-4F19-A26E-C320DF3E548D}">
      <dgm:prSet/>
      <dgm:spPr/>
      <dgm:t>
        <a:bodyPr/>
        <a:lstStyle/>
        <a:p>
          <a:endParaRPr lang="pt-BR"/>
        </a:p>
      </dgm:t>
    </dgm:pt>
    <dgm:pt modelId="{26D4C46A-E27F-4F6D-8D00-D886FB02F889}">
      <dgm:prSet custT="1"/>
      <dgm:spPr>
        <a:solidFill>
          <a:schemeClr val="bg1">
            <a:lumMod val="75000"/>
            <a:alpha val="77000"/>
          </a:schemeClr>
        </a:solidFill>
        <a:ln>
          <a:noFill/>
        </a:ln>
        <a:effectLst/>
      </dgm:spPr>
      <dgm:t>
        <a:bodyPr spcFirstLastPara="0" vert="horz" wrap="square" lIns="15240" tIns="15240" rIns="15240" bIns="15240" numCol="1" spcCol="1270" anchor="ctr" anchorCtr="0"/>
        <a:lstStyle/>
        <a:p>
          <a:pPr defTabSz="1077913">
            <a:buNone/>
          </a:pPr>
          <a:r>
            <a:rPr lang="pt-BR" sz="1500" b="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Convenções Internacionais</a:t>
          </a:r>
        </a:p>
      </dgm:t>
    </dgm:pt>
    <dgm:pt modelId="{37722EE7-9CD7-4AD0-B689-6ECC470D6E42}" type="parTrans" cxnId="{E9793B86-1288-447B-892A-8F4329CE1408}">
      <dgm:prSet/>
      <dgm:spPr/>
      <dgm:t>
        <a:bodyPr/>
        <a:lstStyle/>
        <a:p>
          <a:endParaRPr lang="pt-BR"/>
        </a:p>
      </dgm:t>
    </dgm:pt>
    <dgm:pt modelId="{57E15218-75BE-428D-9C41-47C0E099D5BB}" type="sibTrans" cxnId="{E9793B86-1288-447B-892A-8F4329CE1408}">
      <dgm:prSet/>
      <dgm:spPr/>
      <dgm:t>
        <a:bodyPr/>
        <a:lstStyle/>
        <a:p>
          <a:endParaRPr lang="pt-BR"/>
        </a:p>
      </dgm:t>
    </dgm:pt>
    <dgm:pt modelId="{7771D0B2-C29F-48B3-B882-B657CBA68398}" type="pres">
      <dgm:prSet presAssocID="{78806B21-127A-4822-BB25-2CC094C2CA8F}" presName="composite" presStyleCnt="0">
        <dgm:presLayoutVars>
          <dgm:chMax val="1"/>
          <dgm:dir/>
          <dgm:resizeHandles val="exact"/>
        </dgm:presLayoutVars>
      </dgm:prSet>
      <dgm:spPr/>
    </dgm:pt>
    <dgm:pt modelId="{44C0E993-C035-47AB-930E-CAAF9B23D111}" type="pres">
      <dgm:prSet presAssocID="{78806B21-127A-4822-BB25-2CC094C2CA8F}" presName="radial" presStyleCnt="0">
        <dgm:presLayoutVars>
          <dgm:animLvl val="ctr"/>
        </dgm:presLayoutVars>
      </dgm:prSet>
      <dgm:spPr/>
    </dgm:pt>
    <dgm:pt modelId="{5448EAE3-560F-4A19-B43A-6276DCDD5AC1}" type="pres">
      <dgm:prSet presAssocID="{126B45DE-2C6A-4847-B9D4-F78564F03DDC}" presName="centerShape" presStyleLbl="vennNode1" presStyleIdx="0" presStyleCnt="10" custScaleX="60826" custScaleY="58750"/>
      <dgm:spPr>
        <a:xfrm>
          <a:off x="2516060" y="1129842"/>
          <a:ext cx="2744742" cy="2744742"/>
        </a:xfrm>
        <a:prstGeom prst="ellipse">
          <a:avLst/>
        </a:prstGeom>
      </dgm:spPr>
    </dgm:pt>
    <dgm:pt modelId="{FF6C0DA9-927E-4437-94C7-76711F0DEFA1}" type="pres">
      <dgm:prSet presAssocID="{BBF2AB4F-EA3E-4B52-A643-3DD2AD172689}" presName="node" presStyleLbl="vennNode1" presStyleIdx="1" presStyleCnt="10" custScaleX="103576" custScaleY="101383" custRadScaleRad="101109" custRadScaleInc="-7036">
        <dgm:presLayoutVars>
          <dgm:bulletEnabled val="1"/>
        </dgm:presLayoutVars>
      </dgm:prSet>
      <dgm:spPr>
        <a:xfrm>
          <a:off x="3202246" y="27139"/>
          <a:ext cx="1372371" cy="1372371"/>
        </a:xfrm>
        <a:prstGeom prst="ellipse">
          <a:avLst/>
        </a:prstGeom>
      </dgm:spPr>
    </dgm:pt>
    <dgm:pt modelId="{D65D0498-83D2-4683-B843-0578C7E91C67}" type="pres">
      <dgm:prSet presAssocID="{48A3486D-FC6F-4F45-8601-8F4B26ECC33B}" presName="node" presStyleLbl="vennNode1" presStyleIdx="2" presStyleCnt="10" custScaleX="103576" custScaleY="101383">
        <dgm:presLayoutVars>
          <dgm:bulletEnabled val="1"/>
        </dgm:presLayoutVars>
      </dgm:prSet>
      <dgm:spPr>
        <a:xfrm>
          <a:off x="4963957" y="1505390"/>
          <a:ext cx="1372371" cy="1372371"/>
        </a:xfrm>
        <a:prstGeom prst="ellipse">
          <a:avLst/>
        </a:prstGeom>
      </dgm:spPr>
    </dgm:pt>
    <dgm:pt modelId="{88207C0D-5FD6-48A6-A67B-F1A2CDF145C2}" type="pres">
      <dgm:prSet presAssocID="{B9423AB4-2A71-49C0-B9F5-0CA09E15DBC3}" presName="node" presStyleLbl="vennNode1" presStyleIdx="3" presStyleCnt="10" custScaleX="103576" custScaleY="101383">
        <dgm:presLayoutVars>
          <dgm:bulletEnabled val="1"/>
        </dgm:presLayoutVars>
      </dgm:prSet>
      <dgm:spPr>
        <a:xfrm>
          <a:off x="4751469" y="2710472"/>
          <a:ext cx="1372371" cy="1372371"/>
        </a:xfrm>
        <a:prstGeom prst="ellipse">
          <a:avLst/>
        </a:prstGeom>
      </dgm:spPr>
    </dgm:pt>
    <dgm:pt modelId="{2507235B-87BB-4F63-BF04-122EA486F74C}" type="pres">
      <dgm:prSet presAssocID="{11DE6920-5903-4C82-A5B5-04595571A22F}" presName="node" presStyleLbl="vennNode1" presStyleIdx="4" presStyleCnt="10" custScaleX="103576" custScaleY="101383" custRadScaleRad="98604" custRadScaleInc="-3591">
        <dgm:presLayoutVars>
          <dgm:bulletEnabled val="1"/>
        </dgm:presLayoutVars>
      </dgm:prSet>
      <dgm:spPr>
        <a:xfrm>
          <a:off x="3814082" y="3497033"/>
          <a:ext cx="1372371" cy="1372371"/>
        </a:xfrm>
        <a:prstGeom prst="ellipse">
          <a:avLst/>
        </a:prstGeom>
      </dgm:spPr>
    </dgm:pt>
    <dgm:pt modelId="{3A34391A-FEC5-4E6E-8F75-35359B6A8FDC}" type="pres">
      <dgm:prSet presAssocID="{02502837-09FD-4AD6-9941-33EA05AC5DB6}" presName="node" presStyleLbl="vennNode1" presStyleIdx="5" presStyleCnt="10" custScaleX="103576" custScaleY="101383" custRadScaleRad="97323" custRadScaleInc="-1437">
        <dgm:presLayoutVars>
          <dgm:bulletEnabled val="1"/>
        </dgm:presLayoutVars>
      </dgm:prSet>
      <dgm:spPr>
        <a:xfrm>
          <a:off x="2590410" y="3497033"/>
          <a:ext cx="1372371" cy="1372371"/>
        </a:xfrm>
        <a:prstGeom prst="ellipse">
          <a:avLst/>
        </a:prstGeom>
      </dgm:spPr>
    </dgm:pt>
    <dgm:pt modelId="{634629D5-2528-4C55-8C85-E474BCEB373F}" type="pres">
      <dgm:prSet presAssocID="{3EDDBCED-D4E3-4A65-BE88-3A33EA17B0DE}" presName="node" presStyleLbl="vennNode1" presStyleIdx="6" presStyleCnt="10" custScaleX="103576" custScaleY="101383" custRadScaleRad="97323" custRadScaleInc="1437">
        <dgm:presLayoutVars>
          <dgm:bulletEnabled val="1"/>
        </dgm:presLayoutVars>
      </dgm:prSet>
      <dgm:spPr>
        <a:xfrm>
          <a:off x="1653023" y="2710472"/>
          <a:ext cx="1372371" cy="1372371"/>
        </a:xfrm>
        <a:prstGeom prst="ellipse">
          <a:avLst/>
        </a:prstGeom>
      </dgm:spPr>
    </dgm:pt>
    <dgm:pt modelId="{5DE719CC-9E85-4107-A835-5572E3EC8083}" type="pres">
      <dgm:prSet presAssocID="{FD41D57B-56DD-49AF-B75A-53BF3DF31922}" presName="node" presStyleLbl="vennNode1" presStyleIdx="7" presStyleCnt="10" custScaleX="103576" custScaleY="101383" custRadScaleRad="98604" custRadScaleInc="3591">
        <dgm:presLayoutVars>
          <dgm:bulletEnabled val="1"/>
        </dgm:presLayoutVars>
      </dgm:prSet>
      <dgm:spPr>
        <a:xfrm>
          <a:off x="1440534" y="1505390"/>
          <a:ext cx="1372371" cy="1372371"/>
        </a:xfrm>
        <a:prstGeom prst="ellipse">
          <a:avLst/>
        </a:prstGeom>
      </dgm:spPr>
    </dgm:pt>
    <dgm:pt modelId="{3925C5BB-A50A-4CD1-AC90-C568116761C8}" type="pres">
      <dgm:prSet presAssocID="{C035E00A-9385-4220-BC5D-2C7264D359EF}" presName="node" presStyleLbl="vennNode1" presStyleIdx="8" presStyleCnt="10" custScaleX="103576" custScaleY="101383" custRadScaleRad="100535" custRadScaleInc="4006">
        <dgm:presLayoutVars>
          <dgm:bulletEnabled val="1"/>
        </dgm:presLayoutVars>
      </dgm:prSet>
      <dgm:spPr>
        <a:xfrm>
          <a:off x="2052370" y="445659"/>
          <a:ext cx="1372371" cy="1372371"/>
        </a:xfrm>
        <a:prstGeom prst="ellipse">
          <a:avLst/>
        </a:prstGeom>
      </dgm:spPr>
    </dgm:pt>
    <dgm:pt modelId="{5B88088B-5401-41B7-BFCC-AC1EB67F1974}" type="pres">
      <dgm:prSet presAssocID="{26D4C46A-E27F-4F6D-8D00-D886FB02F889}" presName="node" presStyleLbl="vennNode1" presStyleIdx="9" presStyleCnt="10" custScaleX="103576" custScaleY="10138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87462E02-84DE-42DB-A01D-4A0AA8373C84}" type="presOf" srcId="{FD41D57B-56DD-49AF-B75A-53BF3DF31922}" destId="{5DE719CC-9E85-4107-A835-5572E3EC8083}" srcOrd="0" destOrd="0" presId="urn:microsoft.com/office/officeart/2005/8/layout/radial3"/>
    <dgm:cxn modelId="{E3DC8D1F-4B17-4422-9569-0CB073DC8F10}" srcId="{126B45DE-2C6A-4847-B9D4-F78564F03DDC}" destId="{02502837-09FD-4AD6-9941-33EA05AC5DB6}" srcOrd="4" destOrd="0" parTransId="{4DC9E3DF-5032-4435-8FFB-34F3283FE841}" sibTransId="{052D3389-44B6-452A-8B57-69F1BDBE3BD7}"/>
    <dgm:cxn modelId="{699F2522-60F8-4EA7-83E2-CF49B986F3A8}" srcId="{126B45DE-2C6A-4847-B9D4-F78564F03DDC}" destId="{11DE6920-5903-4C82-A5B5-04595571A22F}" srcOrd="3" destOrd="0" parTransId="{111C7234-D2AB-41E6-B08C-E1CB260E5BA7}" sibTransId="{40E36F1B-F203-4AF5-B15C-8F08AB4C58E8}"/>
    <dgm:cxn modelId="{B3D5BD3E-6DE9-4784-BFD3-D24299E8B83B}" type="presOf" srcId="{26D4C46A-E27F-4F6D-8D00-D886FB02F889}" destId="{5B88088B-5401-41B7-BFCC-AC1EB67F1974}" srcOrd="0" destOrd="0" presId="urn:microsoft.com/office/officeart/2005/8/layout/radial3"/>
    <dgm:cxn modelId="{F5B3D043-D2A8-4084-8BFA-7EF9500DAEDA}" type="presOf" srcId="{126B45DE-2C6A-4847-B9D4-F78564F03DDC}" destId="{5448EAE3-560F-4A19-B43A-6276DCDD5AC1}" srcOrd="0" destOrd="0" presId="urn:microsoft.com/office/officeart/2005/8/layout/radial3"/>
    <dgm:cxn modelId="{A513E74F-6E12-43FF-A367-A627D7EDE7BA}" srcId="{126B45DE-2C6A-4847-B9D4-F78564F03DDC}" destId="{C035E00A-9385-4220-BC5D-2C7264D359EF}" srcOrd="7" destOrd="0" parTransId="{C852E2DA-4837-4BA7-B14A-8889AA1EF9C8}" sibTransId="{F74EE2B7-E313-41F5-AFDE-83CD5E5A5F28}"/>
    <dgm:cxn modelId="{43082054-8E52-401A-BDCD-782F0F367B0D}" type="presOf" srcId="{3EDDBCED-D4E3-4A65-BE88-3A33EA17B0DE}" destId="{634629D5-2528-4C55-8C85-E474BCEB373F}" srcOrd="0" destOrd="0" presId="urn:microsoft.com/office/officeart/2005/8/layout/radial3"/>
    <dgm:cxn modelId="{D96B1B59-6AD1-4A0B-B6D0-2626D9C00151}" srcId="{126B45DE-2C6A-4847-B9D4-F78564F03DDC}" destId="{B9423AB4-2A71-49C0-B9F5-0CA09E15DBC3}" srcOrd="2" destOrd="0" parTransId="{E5522BEA-F6B6-42BC-B00E-007FC29B0D70}" sibTransId="{BE75A268-B1CF-4E08-82BD-5B8A5FF8DE31}"/>
    <dgm:cxn modelId="{25BDD65E-73FF-4AC7-B5BA-CAD3259A4FD6}" type="presOf" srcId="{11DE6920-5903-4C82-A5B5-04595571A22F}" destId="{2507235B-87BB-4F63-BF04-122EA486F74C}" srcOrd="0" destOrd="0" presId="urn:microsoft.com/office/officeart/2005/8/layout/radial3"/>
    <dgm:cxn modelId="{95D64369-716A-42A3-B9A7-4534BCB6F3A6}" srcId="{126B45DE-2C6A-4847-B9D4-F78564F03DDC}" destId="{48A3486D-FC6F-4F45-8601-8F4B26ECC33B}" srcOrd="1" destOrd="0" parTransId="{D89311C3-891E-445C-A6FB-DC21485ECE41}" sibTransId="{D069A84A-6E22-455B-BB73-1242FB0BDF8D}"/>
    <dgm:cxn modelId="{F0BE1476-7672-4CB9-9ED7-2CA79A262952}" type="presOf" srcId="{48A3486D-FC6F-4F45-8601-8F4B26ECC33B}" destId="{D65D0498-83D2-4683-B843-0578C7E91C67}" srcOrd="0" destOrd="0" presId="urn:microsoft.com/office/officeart/2005/8/layout/radial3"/>
    <dgm:cxn modelId="{8D6DD777-16D9-4CD2-BA4A-AD6FE5D60B80}" type="presOf" srcId="{78806B21-127A-4822-BB25-2CC094C2CA8F}" destId="{7771D0B2-C29F-48B3-B882-B657CBA68398}" srcOrd="0" destOrd="0" presId="urn:microsoft.com/office/officeart/2005/8/layout/radial3"/>
    <dgm:cxn modelId="{E9793B86-1288-447B-892A-8F4329CE1408}" srcId="{126B45DE-2C6A-4847-B9D4-F78564F03DDC}" destId="{26D4C46A-E27F-4F6D-8D00-D886FB02F889}" srcOrd="8" destOrd="0" parTransId="{37722EE7-9CD7-4AD0-B689-6ECC470D6E42}" sibTransId="{57E15218-75BE-428D-9C41-47C0E099D5BB}"/>
    <dgm:cxn modelId="{BEE2938A-8E28-465F-8336-7CAFB0061B51}" type="presOf" srcId="{BBF2AB4F-EA3E-4B52-A643-3DD2AD172689}" destId="{FF6C0DA9-927E-4437-94C7-76711F0DEFA1}" srcOrd="0" destOrd="0" presId="urn:microsoft.com/office/officeart/2005/8/layout/radial3"/>
    <dgm:cxn modelId="{6C532F94-C5F9-4364-860C-7D9B99B57B20}" srcId="{126B45DE-2C6A-4847-B9D4-F78564F03DDC}" destId="{BBF2AB4F-EA3E-4B52-A643-3DD2AD172689}" srcOrd="0" destOrd="0" parTransId="{005949B8-280F-49E0-BEC5-DEAD6990AD50}" sibTransId="{CA1F5C9B-A145-4938-B890-CCC8C8DA2CFF}"/>
    <dgm:cxn modelId="{5F6DD698-1BD9-46D0-B738-C0BD45A67E69}" type="presOf" srcId="{B9423AB4-2A71-49C0-B9F5-0CA09E15DBC3}" destId="{88207C0D-5FD6-48A6-A67B-F1A2CDF145C2}" srcOrd="0" destOrd="0" presId="urn:microsoft.com/office/officeart/2005/8/layout/radial3"/>
    <dgm:cxn modelId="{36C3339C-3C6A-413E-8EA8-C847821E8A5B}" type="presOf" srcId="{C035E00A-9385-4220-BC5D-2C7264D359EF}" destId="{3925C5BB-A50A-4CD1-AC90-C568116761C8}" srcOrd="0" destOrd="0" presId="urn:microsoft.com/office/officeart/2005/8/layout/radial3"/>
    <dgm:cxn modelId="{1C3A4BAA-D487-4F19-A26E-C320DF3E548D}" srcId="{126B45DE-2C6A-4847-B9D4-F78564F03DDC}" destId="{FD41D57B-56DD-49AF-B75A-53BF3DF31922}" srcOrd="6" destOrd="0" parTransId="{67A9548D-31E3-440C-A2D5-E6DBA3A94F11}" sibTransId="{0933A900-DD34-41AD-A86F-4427B8BB2D26}"/>
    <dgm:cxn modelId="{3A9561B9-C14F-451F-8BA6-A8A5BB67007E}" srcId="{126B45DE-2C6A-4847-B9D4-F78564F03DDC}" destId="{3EDDBCED-D4E3-4A65-BE88-3A33EA17B0DE}" srcOrd="5" destOrd="0" parTransId="{35D85C91-15F9-44D4-9B2D-4D3BE2D6E5BB}" sibTransId="{BDFC268D-FE7D-407B-A048-D29FDC7C5A39}"/>
    <dgm:cxn modelId="{0AA503CE-2B5F-4948-AAF0-831D1A569DAD}" type="presOf" srcId="{02502837-09FD-4AD6-9941-33EA05AC5DB6}" destId="{3A34391A-FEC5-4E6E-8F75-35359B6A8FDC}" srcOrd="0" destOrd="0" presId="urn:microsoft.com/office/officeart/2005/8/layout/radial3"/>
    <dgm:cxn modelId="{60EAD2E3-B636-4D06-9299-8948C3F40BB1}" srcId="{78806B21-127A-4822-BB25-2CC094C2CA8F}" destId="{126B45DE-2C6A-4847-B9D4-F78564F03DDC}" srcOrd="0" destOrd="0" parTransId="{F6A49D6E-D4B2-4E85-ACA8-82146F52B48B}" sibTransId="{60C23426-7D8A-4A0B-BBA9-B1C1E987F869}"/>
    <dgm:cxn modelId="{D75650DC-ABC2-4ED1-9F7E-9649F3ECCE8D}" type="presParOf" srcId="{7771D0B2-C29F-48B3-B882-B657CBA68398}" destId="{44C0E993-C035-47AB-930E-CAAF9B23D111}" srcOrd="0" destOrd="0" presId="urn:microsoft.com/office/officeart/2005/8/layout/radial3"/>
    <dgm:cxn modelId="{B40DBFF7-C8D2-489F-A4D2-64AF2B6D6ED1}" type="presParOf" srcId="{44C0E993-C035-47AB-930E-CAAF9B23D111}" destId="{5448EAE3-560F-4A19-B43A-6276DCDD5AC1}" srcOrd="0" destOrd="0" presId="urn:microsoft.com/office/officeart/2005/8/layout/radial3"/>
    <dgm:cxn modelId="{66D57069-6A67-4185-879A-5DF46CCFF160}" type="presParOf" srcId="{44C0E993-C035-47AB-930E-CAAF9B23D111}" destId="{FF6C0DA9-927E-4437-94C7-76711F0DEFA1}" srcOrd="1" destOrd="0" presId="urn:microsoft.com/office/officeart/2005/8/layout/radial3"/>
    <dgm:cxn modelId="{BDD694C6-6BAB-40AE-9438-A6A5444421B2}" type="presParOf" srcId="{44C0E993-C035-47AB-930E-CAAF9B23D111}" destId="{D65D0498-83D2-4683-B843-0578C7E91C67}" srcOrd="2" destOrd="0" presId="urn:microsoft.com/office/officeart/2005/8/layout/radial3"/>
    <dgm:cxn modelId="{DE12B8F0-B6AF-449E-8A5E-E90C3C398E85}" type="presParOf" srcId="{44C0E993-C035-47AB-930E-CAAF9B23D111}" destId="{88207C0D-5FD6-48A6-A67B-F1A2CDF145C2}" srcOrd="3" destOrd="0" presId="urn:microsoft.com/office/officeart/2005/8/layout/radial3"/>
    <dgm:cxn modelId="{2D06CFCB-1AA6-451E-A83C-7D5CF6E9B1FC}" type="presParOf" srcId="{44C0E993-C035-47AB-930E-CAAF9B23D111}" destId="{2507235B-87BB-4F63-BF04-122EA486F74C}" srcOrd="4" destOrd="0" presId="urn:microsoft.com/office/officeart/2005/8/layout/radial3"/>
    <dgm:cxn modelId="{2DCE5933-007C-4CBD-B381-908E9600E243}" type="presParOf" srcId="{44C0E993-C035-47AB-930E-CAAF9B23D111}" destId="{3A34391A-FEC5-4E6E-8F75-35359B6A8FDC}" srcOrd="5" destOrd="0" presId="urn:microsoft.com/office/officeart/2005/8/layout/radial3"/>
    <dgm:cxn modelId="{31AB7CE5-2783-4CEB-8200-B102F624CE31}" type="presParOf" srcId="{44C0E993-C035-47AB-930E-CAAF9B23D111}" destId="{634629D5-2528-4C55-8C85-E474BCEB373F}" srcOrd="6" destOrd="0" presId="urn:microsoft.com/office/officeart/2005/8/layout/radial3"/>
    <dgm:cxn modelId="{FAF24A1C-EFB2-4811-B098-0AD3CF5C98A7}" type="presParOf" srcId="{44C0E993-C035-47AB-930E-CAAF9B23D111}" destId="{5DE719CC-9E85-4107-A835-5572E3EC8083}" srcOrd="7" destOrd="0" presId="urn:microsoft.com/office/officeart/2005/8/layout/radial3"/>
    <dgm:cxn modelId="{BC8D604F-DE4C-4ABB-A641-E0937050CE0C}" type="presParOf" srcId="{44C0E993-C035-47AB-930E-CAAF9B23D111}" destId="{3925C5BB-A50A-4CD1-AC90-C568116761C8}" srcOrd="8" destOrd="0" presId="urn:microsoft.com/office/officeart/2005/8/layout/radial3"/>
    <dgm:cxn modelId="{7F0D7F46-AF5D-4F00-A8C5-3ED390F98D55}" type="presParOf" srcId="{44C0E993-C035-47AB-930E-CAAF9B23D111}" destId="{5B88088B-5401-41B7-BFCC-AC1EB67F1974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10FFBE-F518-4594-BB4C-C4207006515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C3C8E80-0BE4-4132-938A-B9C1BB3E1E9D}">
      <dgm:prSet phldrT="[Texto]"/>
      <dgm:spPr/>
      <dgm:t>
        <a:bodyPr/>
        <a:lstStyle/>
        <a:p>
          <a:r>
            <a:rPr lang="pt-BR" dirty="0"/>
            <a:t>Lei nº 12.846/2013</a:t>
          </a:r>
        </a:p>
      </dgm:t>
    </dgm:pt>
    <dgm:pt modelId="{FE0990F0-1034-41D8-88E3-A6FE9020B1A9}" type="parTrans" cxnId="{CCBCEECE-CD1A-4168-A2A6-820A6A6F9F04}">
      <dgm:prSet/>
      <dgm:spPr/>
      <dgm:t>
        <a:bodyPr/>
        <a:lstStyle/>
        <a:p>
          <a:endParaRPr lang="pt-BR"/>
        </a:p>
      </dgm:t>
    </dgm:pt>
    <dgm:pt modelId="{ABEC8C3D-AE6F-49B5-A888-53EFD5F958C9}" type="sibTrans" cxnId="{CCBCEECE-CD1A-4168-A2A6-820A6A6F9F04}">
      <dgm:prSet/>
      <dgm:spPr/>
      <dgm:t>
        <a:bodyPr/>
        <a:lstStyle/>
        <a:p>
          <a:endParaRPr lang="pt-BR"/>
        </a:p>
      </dgm:t>
    </dgm:pt>
    <dgm:pt modelId="{6C0B55B6-4871-45B7-BE6A-522D22D0A9FF}">
      <dgm:prSet phldrT="[Texto]"/>
      <dgm:spPr>
        <a:solidFill>
          <a:srgbClr val="002543"/>
        </a:solidFill>
        <a:effectLst>
          <a:outerShdw blurRad="50800" dist="50800" dir="5400000" algn="ctr" rotWithShape="0">
            <a:schemeClr val="bg1"/>
          </a:outerShdw>
        </a:effectLst>
      </dgm:spPr>
      <dgm:t>
        <a:bodyPr/>
        <a:lstStyle/>
        <a:p>
          <a:pPr algn="ctr"/>
          <a:r>
            <a:rPr lang="pt-BR" dirty="0"/>
            <a:t>Decreto nº 8.420/2015	</a:t>
          </a:r>
        </a:p>
      </dgm:t>
    </dgm:pt>
    <dgm:pt modelId="{6040F4AF-67B7-4216-810E-7B38673969AC}" type="parTrans" cxnId="{FB4DD733-6865-436A-96BA-4B75911D37DC}">
      <dgm:prSet/>
      <dgm:spPr/>
      <dgm:t>
        <a:bodyPr/>
        <a:lstStyle/>
        <a:p>
          <a:endParaRPr lang="pt-BR"/>
        </a:p>
      </dgm:t>
    </dgm:pt>
    <dgm:pt modelId="{D6942D05-3E2B-4904-B37F-7B2B0EAEBA61}" type="sibTrans" cxnId="{FB4DD733-6865-436A-96BA-4B75911D37DC}">
      <dgm:prSet/>
      <dgm:spPr/>
      <dgm:t>
        <a:bodyPr/>
        <a:lstStyle/>
        <a:p>
          <a:endParaRPr lang="pt-BR"/>
        </a:p>
      </dgm:t>
    </dgm:pt>
    <dgm:pt modelId="{E390716D-2AB3-4026-B75D-BBC5CDA40AA0}">
      <dgm:prSet phldrT="[Texto]"/>
      <dgm:spPr>
        <a:solidFill>
          <a:srgbClr val="002543"/>
        </a:solidFill>
      </dgm:spPr>
      <dgm:t>
        <a:bodyPr/>
        <a:lstStyle/>
        <a:p>
          <a:r>
            <a:rPr lang="pt-BR" dirty="0"/>
            <a:t>Portaria Conjunta CGU-AGU nº 04/2019</a:t>
          </a:r>
        </a:p>
      </dgm:t>
    </dgm:pt>
    <dgm:pt modelId="{9D051014-F0DE-4579-8580-4925B5DBA01F}" type="parTrans" cxnId="{0B9457AC-924C-4800-AEB0-9AFC00A50778}">
      <dgm:prSet/>
      <dgm:spPr/>
      <dgm:t>
        <a:bodyPr/>
        <a:lstStyle/>
        <a:p>
          <a:endParaRPr lang="pt-BR"/>
        </a:p>
      </dgm:t>
    </dgm:pt>
    <dgm:pt modelId="{800E6903-15C1-4201-A656-ED1AEF96C595}" type="sibTrans" cxnId="{0B9457AC-924C-4800-AEB0-9AFC00A50778}">
      <dgm:prSet/>
      <dgm:spPr/>
      <dgm:t>
        <a:bodyPr/>
        <a:lstStyle/>
        <a:p>
          <a:endParaRPr lang="pt-BR"/>
        </a:p>
      </dgm:t>
    </dgm:pt>
    <dgm:pt modelId="{710DB96F-CFAC-4901-81FF-82B65C0DE0B4}">
      <dgm:prSet phldrT="[Texto]"/>
      <dgm:spPr>
        <a:solidFill>
          <a:srgbClr val="002543"/>
        </a:solidFill>
        <a:effectLst>
          <a:outerShdw blurRad="50800" dist="50800" dir="5400000" algn="ctr" rotWithShape="0">
            <a:schemeClr val="bg1"/>
          </a:outerShdw>
        </a:effectLst>
      </dgm:spPr>
      <dgm:t>
        <a:bodyPr/>
        <a:lstStyle/>
        <a:p>
          <a:r>
            <a:rPr lang="pt-BR" dirty="0"/>
            <a:t>Instrução Normativa CGU-AGU nº 02/2018</a:t>
          </a:r>
        </a:p>
      </dgm:t>
    </dgm:pt>
    <dgm:pt modelId="{FD98B9F8-DA12-4DE0-BAE8-FEA44B0800B4}" type="parTrans" cxnId="{ED8DD8EA-3A73-40A3-8F7C-91B2897C2D39}">
      <dgm:prSet/>
      <dgm:spPr/>
      <dgm:t>
        <a:bodyPr/>
        <a:lstStyle/>
        <a:p>
          <a:endParaRPr lang="pt-BR"/>
        </a:p>
      </dgm:t>
    </dgm:pt>
    <dgm:pt modelId="{B451D33F-6928-416F-9B78-DE5CBD6C1CEB}" type="sibTrans" cxnId="{ED8DD8EA-3A73-40A3-8F7C-91B2897C2D39}">
      <dgm:prSet/>
      <dgm:spPr/>
      <dgm:t>
        <a:bodyPr/>
        <a:lstStyle/>
        <a:p>
          <a:endParaRPr lang="pt-BR"/>
        </a:p>
      </dgm:t>
    </dgm:pt>
    <dgm:pt modelId="{4DC50A6A-6FD4-4DB4-B73D-2F5443D0E286}">
      <dgm:prSet phldrT="[Texto]"/>
      <dgm:spPr>
        <a:solidFill>
          <a:srgbClr val="002543"/>
        </a:solidFill>
        <a:effectLst>
          <a:outerShdw blurRad="50800" dist="50800" dir="5400000" algn="ctr" rotWithShape="0">
            <a:schemeClr val="bg1"/>
          </a:outerShdw>
        </a:effectLst>
      </dgm:spPr>
      <dgm:t>
        <a:bodyPr/>
        <a:lstStyle/>
        <a:p>
          <a:r>
            <a:rPr lang="pt-BR" dirty="0"/>
            <a:t>Portaria CGU nº 909/2015</a:t>
          </a:r>
        </a:p>
        <a:p>
          <a:r>
            <a:rPr lang="pt-BR" dirty="0"/>
            <a:t>Manuais </a:t>
          </a:r>
        </a:p>
      </dgm:t>
    </dgm:pt>
    <dgm:pt modelId="{CD470F67-E946-4644-85F1-BD1D615FE25A}" type="parTrans" cxnId="{0493EE0F-1401-4E3F-A320-6BC34FD66EE9}">
      <dgm:prSet/>
      <dgm:spPr/>
      <dgm:t>
        <a:bodyPr/>
        <a:lstStyle/>
        <a:p>
          <a:endParaRPr lang="pt-BR"/>
        </a:p>
      </dgm:t>
    </dgm:pt>
    <dgm:pt modelId="{1562F673-7EE7-4109-BA5D-C6CD6C1B9E02}" type="sibTrans" cxnId="{0493EE0F-1401-4E3F-A320-6BC34FD66EE9}">
      <dgm:prSet/>
      <dgm:spPr/>
      <dgm:t>
        <a:bodyPr/>
        <a:lstStyle/>
        <a:p>
          <a:endParaRPr lang="pt-BR"/>
        </a:p>
      </dgm:t>
    </dgm:pt>
    <dgm:pt modelId="{AF061BAB-60B1-44B5-977A-4A03022621B9}" type="pres">
      <dgm:prSet presAssocID="{AA10FFBE-F518-4594-BB4C-C42070065150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A74D0BD-3BE0-42A7-B4DE-9F002058F6AC}" type="pres">
      <dgm:prSet presAssocID="{AA10FFBE-F518-4594-BB4C-C42070065150}" presName="matrix" presStyleCnt="0"/>
      <dgm:spPr/>
    </dgm:pt>
    <dgm:pt modelId="{C2D148FF-CD96-4209-9792-82BDB289419F}" type="pres">
      <dgm:prSet presAssocID="{AA10FFBE-F518-4594-BB4C-C42070065150}" presName="tile1" presStyleLbl="node1" presStyleIdx="0" presStyleCnt="4"/>
      <dgm:spPr/>
    </dgm:pt>
    <dgm:pt modelId="{32DDD592-084E-424E-8966-74E7B3CBA247}" type="pres">
      <dgm:prSet presAssocID="{AA10FFBE-F518-4594-BB4C-C4207006515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A9616CE-B4B9-4471-BAA9-BECE8B7A2C37}" type="pres">
      <dgm:prSet presAssocID="{AA10FFBE-F518-4594-BB4C-C42070065150}" presName="tile2" presStyleLbl="node1" presStyleIdx="1" presStyleCnt="4"/>
      <dgm:spPr/>
    </dgm:pt>
    <dgm:pt modelId="{F7F3E476-9153-4900-9996-99B8E4D1C3E9}" type="pres">
      <dgm:prSet presAssocID="{AA10FFBE-F518-4594-BB4C-C4207006515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C70A97F-3C8F-4EA9-8493-A787BD767CA3}" type="pres">
      <dgm:prSet presAssocID="{AA10FFBE-F518-4594-BB4C-C42070065150}" presName="tile3" presStyleLbl="node1" presStyleIdx="2" presStyleCnt="4"/>
      <dgm:spPr/>
    </dgm:pt>
    <dgm:pt modelId="{F8917397-F4D5-4A9E-AABE-948E8FD567F3}" type="pres">
      <dgm:prSet presAssocID="{AA10FFBE-F518-4594-BB4C-C4207006515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19EB2AA-53E1-4443-8720-7922906A5086}" type="pres">
      <dgm:prSet presAssocID="{AA10FFBE-F518-4594-BB4C-C42070065150}" presName="tile4" presStyleLbl="node1" presStyleIdx="3" presStyleCnt="4"/>
      <dgm:spPr/>
    </dgm:pt>
    <dgm:pt modelId="{3FAE6AFD-2490-47B4-BFC6-DE0C9C0B17B1}" type="pres">
      <dgm:prSet presAssocID="{AA10FFBE-F518-4594-BB4C-C4207006515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47CB1FB-0F8A-4446-AFE9-1C46A8ED6B73}" type="pres">
      <dgm:prSet presAssocID="{AA10FFBE-F518-4594-BB4C-C42070065150}" presName="centerTile" presStyleLbl="fgShp" presStyleIdx="0" presStyleCnt="1" custScaleX="155463" custScaleY="96969">
        <dgm:presLayoutVars>
          <dgm:chMax val="0"/>
          <dgm:chPref val="0"/>
        </dgm:presLayoutVars>
      </dgm:prSet>
      <dgm:spPr/>
    </dgm:pt>
  </dgm:ptLst>
  <dgm:cxnLst>
    <dgm:cxn modelId="{0493EE0F-1401-4E3F-A320-6BC34FD66EE9}" srcId="{6C3C8E80-0BE4-4132-938A-B9C1BB3E1E9D}" destId="{4DC50A6A-6FD4-4DB4-B73D-2F5443D0E286}" srcOrd="3" destOrd="0" parTransId="{CD470F67-E946-4644-85F1-BD1D615FE25A}" sibTransId="{1562F673-7EE7-4109-BA5D-C6CD6C1B9E02}"/>
    <dgm:cxn modelId="{FB4DD733-6865-436A-96BA-4B75911D37DC}" srcId="{6C3C8E80-0BE4-4132-938A-B9C1BB3E1E9D}" destId="{6C0B55B6-4871-45B7-BE6A-522D22D0A9FF}" srcOrd="0" destOrd="0" parTransId="{6040F4AF-67B7-4216-810E-7B38673969AC}" sibTransId="{D6942D05-3E2B-4904-B37F-7B2B0EAEBA61}"/>
    <dgm:cxn modelId="{4AFC6F39-D79C-4BB0-9039-827C1D8ECB19}" type="presOf" srcId="{E390716D-2AB3-4026-B75D-BBC5CDA40AA0}" destId="{EA9616CE-B4B9-4471-BAA9-BECE8B7A2C37}" srcOrd="0" destOrd="0" presId="urn:microsoft.com/office/officeart/2005/8/layout/matrix1"/>
    <dgm:cxn modelId="{A5D0CE3E-B14B-4593-949A-B4DE67975ABF}" type="presOf" srcId="{6C0B55B6-4871-45B7-BE6A-522D22D0A9FF}" destId="{32DDD592-084E-424E-8966-74E7B3CBA247}" srcOrd="1" destOrd="0" presId="urn:microsoft.com/office/officeart/2005/8/layout/matrix1"/>
    <dgm:cxn modelId="{73B61A40-D7FC-47E3-82DC-6E2ECF9BBFE3}" type="presOf" srcId="{710DB96F-CFAC-4901-81FF-82B65C0DE0B4}" destId="{9C70A97F-3C8F-4EA9-8493-A787BD767CA3}" srcOrd="0" destOrd="0" presId="urn:microsoft.com/office/officeart/2005/8/layout/matrix1"/>
    <dgm:cxn modelId="{577BAC76-30CB-48C9-8FA6-D45945ADD457}" type="presOf" srcId="{6C3C8E80-0BE4-4132-938A-B9C1BB3E1E9D}" destId="{847CB1FB-0F8A-4446-AFE9-1C46A8ED6B73}" srcOrd="0" destOrd="0" presId="urn:microsoft.com/office/officeart/2005/8/layout/matrix1"/>
    <dgm:cxn modelId="{EDF8639A-2B0B-4B7A-973F-907BD98E1189}" type="presOf" srcId="{4DC50A6A-6FD4-4DB4-B73D-2F5443D0E286}" destId="{319EB2AA-53E1-4443-8720-7922906A5086}" srcOrd="0" destOrd="0" presId="urn:microsoft.com/office/officeart/2005/8/layout/matrix1"/>
    <dgm:cxn modelId="{0B9457AC-924C-4800-AEB0-9AFC00A50778}" srcId="{6C3C8E80-0BE4-4132-938A-B9C1BB3E1E9D}" destId="{E390716D-2AB3-4026-B75D-BBC5CDA40AA0}" srcOrd="1" destOrd="0" parTransId="{9D051014-F0DE-4579-8580-4925B5DBA01F}" sibTransId="{800E6903-15C1-4201-A656-ED1AEF96C595}"/>
    <dgm:cxn modelId="{25445CB5-5C29-4BEA-8C69-47EAA55A1D50}" type="presOf" srcId="{AA10FFBE-F518-4594-BB4C-C42070065150}" destId="{AF061BAB-60B1-44B5-977A-4A03022621B9}" srcOrd="0" destOrd="0" presId="urn:microsoft.com/office/officeart/2005/8/layout/matrix1"/>
    <dgm:cxn modelId="{1D8B1BB6-A840-4114-8FD1-2C0632902995}" type="presOf" srcId="{6C0B55B6-4871-45B7-BE6A-522D22D0A9FF}" destId="{C2D148FF-CD96-4209-9792-82BDB289419F}" srcOrd="0" destOrd="0" presId="urn:microsoft.com/office/officeart/2005/8/layout/matrix1"/>
    <dgm:cxn modelId="{0CCB66B6-1946-44FC-ACF4-E4D54D108393}" type="presOf" srcId="{E390716D-2AB3-4026-B75D-BBC5CDA40AA0}" destId="{F7F3E476-9153-4900-9996-99B8E4D1C3E9}" srcOrd="1" destOrd="0" presId="urn:microsoft.com/office/officeart/2005/8/layout/matrix1"/>
    <dgm:cxn modelId="{32308DC7-38CA-46A6-B31A-63AF35936BC7}" type="presOf" srcId="{710DB96F-CFAC-4901-81FF-82B65C0DE0B4}" destId="{F8917397-F4D5-4A9E-AABE-948E8FD567F3}" srcOrd="1" destOrd="0" presId="urn:microsoft.com/office/officeart/2005/8/layout/matrix1"/>
    <dgm:cxn modelId="{CCBCEECE-CD1A-4168-A2A6-820A6A6F9F04}" srcId="{AA10FFBE-F518-4594-BB4C-C42070065150}" destId="{6C3C8E80-0BE4-4132-938A-B9C1BB3E1E9D}" srcOrd="0" destOrd="0" parTransId="{FE0990F0-1034-41D8-88E3-A6FE9020B1A9}" sibTransId="{ABEC8C3D-AE6F-49B5-A888-53EFD5F958C9}"/>
    <dgm:cxn modelId="{ED8DD8EA-3A73-40A3-8F7C-91B2897C2D39}" srcId="{6C3C8E80-0BE4-4132-938A-B9C1BB3E1E9D}" destId="{710DB96F-CFAC-4901-81FF-82B65C0DE0B4}" srcOrd="2" destOrd="0" parTransId="{FD98B9F8-DA12-4DE0-BAE8-FEA44B0800B4}" sibTransId="{B451D33F-6928-416F-9B78-DE5CBD6C1CEB}"/>
    <dgm:cxn modelId="{053FA7F3-DED5-4443-B685-CCCB3A937C25}" type="presOf" srcId="{4DC50A6A-6FD4-4DB4-B73D-2F5443D0E286}" destId="{3FAE6AFD-2490-47B4-BFC6-DE0C9C0B17B1}" srcOrd="1" destOrd="0" presId="urn:microsoft.com/office/officeart/2005/8/layout/matrix1"/>
    <dgm:cxn modelId="{A3E8B4AD-6C03-49F6-A285-665B75956AF6}" type="presParOf" srcId="{AF061BAB-60B1-44B5-977A-4A03022621B9}" destId="{AA74D0BD-3BE0-42A7-B4DE-9F002058F6AC}" srcOrd="0" destOrd="0" presId="urn:microsoft.com/office/officeart/2005/8/layout/matrix1"/>
    <dgm:cxn modelId="{AF0EC246-5802-4D93-84BD-48EEDFDE5EE7}" type="presParOf" srcId="{AA74D0BD-3BE0-42A7-B4DE-9F002058F6AC}" destId="{C2D148FF-CD96-4209-9792-82BDB289419F}" srcOrd="0" destOrd="0" presId="urn:microsoft.com/office/officeart/2005/8/layout/matrix1"/>
    <dgm:cxn modelId="{4A6591A9-F499-484C-BEFD-6B3C0D8265FD}" type="presParOf" srcId="{AA74D0BD-3BE0-42A7-B4DE-9F002058F6AC}" destId="{32DDD592-084E-424E-8966-74E7B3CBA247}" srcOrd="1" destOrd="0" presId="urn:microsoft.com/office/officeart/2005/8/layout/matrix1"/>
    <dgm:cxn modelId="{D9140F95-485F-46C6-8FB0-1816AC2EB630}" type="presParOf" srcId="{AA74D0BD-3BE0-42A7-B4DE-9F002058F6AC}" destId="{EA9616CE-B4B9-4471-BAA9-BECE8B7A2C37}" srcOrd="2" destOrd="0" presId="urn:microsoft.com/office/officeart/2005/8/layout/matrix1"/>
    <dgm:cxn modelId="{9FDE39FC-412A-4FDB-ACE9-4CB6C866D169}" type="presParOf" srcId="{AA74D0BD-3BE0-42A7-B4DE-9F002058F6AC}" destId="{F7F3E476-9153-4900-9996-99B8E4D1C3E9}" srcOrd="3" destOrd="0" presId="urn:microsoft.com/office/officeart/2005/8/layout/matrix1"/>
    <dgm:cxn modelId="{34DB453F-DC39-4E3F-B9A3-13E65769D0F9}" type="presParOf" srcId="{AA74D0BD-3BE0-42A7-B4DE-9F002058F6AC}" destId="{9C70A97F-3C8F-4EA9-8493-A787BD767CA3}" srcOrd="4" destOrd="0" presId="urn:microsoft.com/office/officeart/2005/8/layout/matrix1"/>
    <dgm:cxn modelId="{0A66DD8B-B421-4E5D-B0B9-325AEF7BA4AD}" type="presParOf" srcId="{AA74D0BD-3BE0-42A7-B4DE-9F002058F6AC}" destId="{F8917397-F4D5-4A9E-AABE-948E8FD567F3}" srcOrd="5" destOrd="0" presId="urn:microsoft.com/office/officeart/2005/8/layout/matrix1"/>
    <dgm:cxn modelId="{0F228B18-2FBD-4267-8558-B74C9097EB49}" type="presParOf" srcId="{AA74D0BD-3BE0-42A7-B4DE-9F002058F6AC}" destId="{319EB2AA-53E1-4443-8720-7922906A5086}" srcOrd="6" destOrd="0" presId="urn:microsoft.com/office/officeart/2005/8/layout/matrix1"/>
    <dgm:cxn modelId="{269F1A2D-6FF8-4D6C-B13A-545B1647C371}" type="presParOf" srcId="{AA74D0BD-3BE0-42A7-B4DE-9F002058F6AC}" destId="{3FAE6AFD-2490-47B4-BFC6-DE0C9C0B17B1}" srcOrd="7" destOrd="0" presId="urn:microsoft.com/office/officeart/2005/8/layout/matrix1"/>
    <dgm:cxn modelId="{985A2FFB-607C-4437-B645-537C7227E4FC}" type="presParOf" srcId="{AF061BAB-60B1-44B5-977A-4A03022621B9}" destId="{847CB1FB-0F8A-4446-AFE9-1C46A8ED6B73}" srcOrd="1" destOrd="0" presId="urn:microsoft.com/office/officeart/2005/8/layout/matrix1"/>
  </dgm:cxnLst>
  <dgm:bg>
    <a:effectLst>
      <a:outerShdw blurRad="50800" dist="50800" dir="5400000" algn="ctr" rotWithShape="0">
        <a:srgbClr val="002543"/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E1D8B7-E0C5-4A97-BA52-47F42364AD0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A2CA7A7-C084-4F7B-8F37-CD624772BAEC}">
      <dgm:prSet phldrT="[Texto]"/>
      <dgm:spPr>
        <a:solidFill>
          <a:srgbClr val="002543"/>
        </a:solidFill>
      </dgm:spPr>
      <dgm:t>
        <a:bodyPr/>
        <a:lstStyle/>
        <a:p>
          <a:r>
            <a:rPr lang="pt-BR" dirty="0"/>
            <a:t>Implementação das recomendações relativas ao Programa de Integridade</a:t>
          </a:r>
        </a:p>
      </dgm:t>
    </dgm:pt>
    <dgm:pt modelId="{04405A43-4E15-4082-8340-05B041BFBC57}" type="parTrans" cxnId="{235BB85B-97D7-4F48-BAB5-FAC2C1CDF838}">
      <dgm:prSet/>
      <dgm:spPr/>
      <dgm:t>
        <a:bodyPr/>
        <a:lstStyle/>
        <a:p>
          <a:endParaRPr lang="pt-BR"/>
        </a:p>
      </dgm:t>
    </dgm:pt>
    <dgm:pt modelId="{2063E9F8-00DB-49B9-8344-076F7D7B2B95}" type="sibTrans" cxnId="{235BB85B-97D7-4F48-BAB5-FAC2C1CDF838}">
      <dgm:prSet/>
      <dgm:spPr/>
      <dgm:t>
        <a:bodyPr/>
        <a:lstStyle/>
        <a:p>
          <a:endParaRPr lang="pt-BR"/>
        </a:p>
      </dgm:t>
    </dgm:pt>
    <dgm:pt modelId="{A98711C5-3918-4EA3-934B-3BFCA73499AE}">
      <dgm:prSet phldrT="[Texto]"/>
      <dgm:spPr>
        <a:solidFill>
          <a:srgbClr val="002543"/>
        </a:solidFill>
      </dgm:spPr>
      <dgm:t>
        <a:bodyPr/>
        <a:lstStyle/>
        <a:p>
          <a:r>
            <a:rPr lang="pt-BR" dirty="0"/>
            <a:t>Controle de Pagamentos</a:t>
          </a:r>
        </a:p>
      </dgm:t>
    </dgm:pt>
    <dgm:pt modelId="{AB39712B-C1EF-46E9-81A3-768C43F213DE}" type="parTrans" cxnId="{8118A483-8EE2-4926-A694-7CFDDA9FBDB7}">
      <dgm:prSet/>
      <dgm:spPr/>
      <dgm:t>
        <a:bodyPr/>
        <a:lstStyle/>
        <a:p>
          <a:endParaRPr lang="pt-BR"/>
        </a:p>
      </dgm:t>
    </dgm:pt>
    <dgm:pt modelId="{4180BD9B-900A-4655-A059-DD3036B77973}" type="sibTrans" cxnId="{8118A483-8EE2-4926-A694-7CFDDA9FBDB7}">
      <dgm:prSet/>
      <dgm:spPr/>
      <dgm:t>
        <a:bodyPr/>
        <a:lstStyle/>
        <a:p>
          <a:endParaRPr lang="pt-BR"/>
        </a:p>
      </dgm:t>
    </dgm:pt>
    <dgm:pt modelId="{6E25A24A-D740-44C1-9EF7-C65E9DF79427}">
      <dgm:prSet phldrT="[Texto]"/>
      <dgm:spPr>
        <a:solidFill>
          <a:srgbClr val="002543"/>
        </a:solidFill>
      </dgm:spPr>
      <dgm:t>
        <a:bodyPr/>
        <a:lstStyle/>
        <a:p>
          <a:r>
            <a:rPr lang="pt-BR" dirty="0"/>
            <a:t>Colaboração da Empresa nas apurações decorrentes ou não do acordo</a:t>
          </a:r>
        </a:p>
      </dgm:t>
    </dgm:pt>
    <dgm:pt modelId="{3E55BD61-AA25-4E3D-BDBB-11668B7C167B}" type="parTrans" cxnId="{86FFF068-D869-4BC5-B587-10F5A81BC734}">
      <dgm:prSet/>
      <dgm:spPr/>
      <dgm:t>
        <a:bodyPr/>
        <a:lstStyle/>
        <a:p>
          <a:endParaRPr lang="pt-BR"/>
        </a:p>
      </dgm:t>
    </dgm:pt>
    <dgm:pt modelId="{CB989C7D-FEAF-4697-9217-E1B4EF400516}" type="sibTrans" cxnId="{86FFF068-D869-4BC5-B587-10F5A81BC734}">
      <dgm:prSet/>
      <dgm:spPr/>
      <dgm:t>
        <a:bodyPr/>
        <a:lstStyle/>
        <a:p>
          <a:endParaRPr lang="pt-BR"/>
        </a:p>
      </dgm:t>
    </dgm:pt>
    <dgm:pt modelId="{4234F2BB-6308-49D2-9801-0F09D3C7F06A}">
      <dgm:prSet phldrT="[Texto]"/>
      <dgm:spPr>
        <a:solidFill>
          <a:srgbClr val="002543"/>
        </a:solidFill>
      </dgm:spPr>
      <dgm:t>
        <a:bodyPr/>
        <a:lstStyle/>
        <a:p>
          <a:r>
            <a:rPr lang="pt-BR" dirty="0"/>
            <a:t>Controle de outras obrigações determinadas no acordo</a:t>
          </a:r>
        </a:p>
      </dgm:t>
    </dgm:pt>
    <dgm:pt modelId="{EA533969-C65B-432C-9350-780A39A0C8B3}" type="parTrans" cxnId="{55C2A4F9-5D3B-4005-858B-C41BB8CF1389}">
      <dgm:prSet/>
      <dgm:spPr/>
      <dgm:t>
        <a:bodyPr/>
        <a:lstStyle/>
        <a:p>
          <a:endParaRPr lang="pt-BR"/>
        </a:p>
      </dgm:t>
    </dgm:pt>
    <dgm:pt modelId="{55CD1CE6-7805-4B50-8FD3-5832A4AE554C}" type="sibTrans" cxnId="{55C2A4F9-5D3B-4005-858B-C41BB8CF1389}">
      <dgm:prSet/>
      <dgm:spPr/>
      <dgm:t>
        <a:bodyPr/>
        <a:lstStyle/>
        <a:p>
          <a:endParaRPr lang="pt-BR"/>
        </a:p>
      </dgm:t>
    </dgm:pt>
    <dgm:pt modelId="{3C1351B5-7E0F-4472-9F1F-2D1C36A93741}" type="pres">
      <dgm:prSet presAssocID="{81E1D8B7-E0C5-4A97-BA52-47F42364AD00}" presName="diagram" presStyleCnt="0">
        <dgm:presLayoutVars>
          <dgm:dir/>
          <dgm:resizeHandles val="exact"/>
        </dgm:presLayoutVars>
      </dgm:prSet>
      <dgm:spPr/>
    </dgm:pt>
    <dgm:pt modelId="{ABECE59E-B5BE-426A-84E9-1AEF853BBC60}" type="pres">
      <dgm:prSet presAssocID="{DA2CA7A7-C084-4F7B-8F37-CD624772BAEC}" presName="node" presStyleLbl="node1" presStyleIdx="0" presStyleCnt="4">
        <dgm:presLayoutVars>
          <dgm:bulletEnabled val="1"/>
        </dgm:presLayoutVars>
      </dgm:prSet>
      <dgm:spPr/>
    </dgm:pt>
    <dgm:pt modelId="{58A3B5C9-B126-4DD8-8EE5-AA262A387FFE}" type="pres">
      <dgm:prSet presAssocID="{2063E9F8-00DB-49B9-8344-076F7D7B2B95}" presName="sibTrans" presStyleCnt="0"/>
      <dgm:spPr/>
    </dgm:pt>
    <dgm:pt modelId="{5090CCAF-A9DC-433D-A6E6-ACC9DF5ECD41}" type="pres">
      <dgm:prSet presAssocID="{A98711C5-3918-4EA3-934B-3BFCA73499AE}" presName="node" presStyleLbl="node1" presStyleIdx="1" presStyleCnt="4">
        <dgm:presLayoutVars>
          <dgm:bulletEnabled val="1"/>
        </dgm:presLayoutVars>
      </dgm:prSet>
      <dgm:spPr/>
    </dgm:pt>
    <dgm:pt modelId="{DC777F30-2426-4627-B03C-5031C9EEDC3B}" type="pres">
      <dgm:prSet presAssocID="{4180BD9B-900A-4655-A059-DD3036B77973}" presName="sibTrans" presStyleCnt="0"/>
      <dgm:spPr/>
    </dgm:pt>
    <dgm:pt modelId="{846A0D0F-FF97-4614-AC0E-54B6B00784F8}" type="pres">
      <dgm:prSet presAssocID="{6E25A24A-D740-44C1-9EF7-C65E9DF79427}" presName="node" presStyleLbl="node1" presStyleIdx="2" presStyleCnt="4">
        <dgm:presLayoutVars>
          <dgm:bulletEnabled val="1"/>
        </dgm:presLayoutVars>
      </dgm:prSet>
      <dgm:spPr/>
    </dgm:pt>
    <dgm:pt modelId="{DB92AD72-7F8D-419C-B7D3-AA16CF223A29}" type="pres">
      <dgm:prSet presAssocID="{CB989C7D-FEAF-4697-9217-E1B4EF400516}" presName="sibTrans" presStyleCnt="0"/>
      <dgm:spPr/>
    </dgm:pt>
    <dgm:pt modelId="{04D36A2F-A102-455C-BAFD-E23D0F617B9B}" type="pres">
      <dgm:prSet presAssocID="{4234F2BB-6308-49D2-9801-0F09D3C7F06A}" presName="node" presStyleLbl="node1" presStyleIdx="3" presStyleCnt="4">
        <dgm:presLayoutVars>
          <dgm:bulletEnabled val="1"/>
        </dgm:presLayoutVars>
      </dgm:prSet>
      <dgm:spPr/>
    </dgm:pt>
  </dgm:ptLst>
  <dgm:cxnLst>
    <dgm:cxn modelId="{66755220-9DE3-4A89-B383-0681E08DBC08}" type="presOf" srcId="{81E1D8B7-E0C5-4A97-BA52-47F42364AD00}" destId="{3C1351B5-7E0F-4472-9F1F-2D1C36A93741}" srcOrd="0" destOrd="0" presId="urn:microsoft.com/office/officeart/2005/8/layout/default"/>
    <dgm:cxn modelId="{92E7B725-746F-408E-B5C0-488F2FF71928}" type="presOf" srcId="{A98711C5-3918-4EA3-934B-3BFCA73499AE}" destId="{5090CCAF-A9DC-433D-A6E6-ACC9DF5ECD41}" srcOrd="0" destOrd="0" presId="urn:microsoft.com/office/officeart/2005/8/layout/default"/>
    <dgm:cxn modelId="{92FD0E3E-C883-4356-A0B7-1E37B6D4D632}" type="presOf" srcId="{DA2CA7A7-C084-4F7B-8F37-CD624772BAEC}" destId="{ABECE59E-B5BE-426A-84E9-1AEF853BBC60}" srcOrd="0" destOrd="0" presId="urn:microsoft.com/office/officeart/2005/8/layout/default"/>
    <dgm:cxn modelId="{235BB85B-97D7-4F48-BAB5-FAC2C1CDF838}" srcId="{81E1D8B7-E0C5-4A97-BA52-47F42364AD00}" destId="{DA2CA7A7-C084-4F7B-8F37-CD624772BAEC}" srcOrd="0" destOrd="0" parTransId="{04405A43-4E15-4082-8340-05B041BFBC57}" sibTransId="{2063E9F8-00DB-49B9-8344-076F7D7B2B95}"/>
    <dgm:cxn modelId="{86FFF068-D869-4BC5-B587-10F5A81BC734}" srcId="{81E1D8B7-E0C5-4A97-BA52-47F42364AD00}" destId="{6E25A24A-D740-44C1-9EF7-C65E9DF79427}" srcOrd="2" destOrd="0" parTransId="{3E55BD61-AA25-4E3D-BDBB-11668B7C167B}" sibTransId="{CB989C7D-FEAF-4697-9217-E1B4EF400516}"/>
    <dgm:cxn modelId="{8118A483-8EE2-4926-A694-7CFDDA9FBDB7}" srcId="{81E1D8B7-E0C5-4A97-BA52-47F42364AD00}" destId="{A98711C5-3918-4EA3-934B-3BFCA73499AE}" srcOrd="1" destOrd="0" parTransId="{AB39712B-C1EF-46E9-81A3-768C43F213DE}" sibTransId="{4180BD9B-900A-4655-A059-DD3036B77973}"/>
    <dgm:cxn modelId="{B0738EC8-47BE-4174-BB5A-F564B0CEE8C9}" type="presOf" srcId="{6E25A24A-D740-44C1-9EF7-C65E9DF79427}" destId="{846A0D0F-FF97-4614-AC0E-54B6B00784F8}" srcOrd="0" destOrd="0" presId="urn:microsoft.com/office/officeart/2005/8/layout/default"/>
    <dgm:cxn modelId="{A17F17F8-7C26-407E-B886-C5D9BA4BD01F}" type="presOf" srcId="{4234F2BB-6308-49D2-9801-0F09D3C7F06A}" destId="{04D36A2F-A102-455C-BAFD-E23D0F617B9B}" srcOrd="0" destOrd="0" presId="urn:microsoft.com/office/officeart/2005/8/layout/default"/>
    <dgm:cxn modelId="{55C2A4F9-5D3B-4005-858B-C41BB8CF1389}" srcId="{81E1D8B7-E0C5-4A97-BA52-47F42364AD00}" destId="{4234F2BB-6308-49D2-9801-0F09D3C7F06A}" srcOrd="3" destOrd="0" parTransId="{EA533969-C65B-432C-9350-780A39A0C8B3}" sibTransId="{55CD1CE6-7805-4B50-8FD3-5832A4AE554C}"/>
    <dgm:cxn modelId="{4BB1C390-2E56-4135-A719-845CA870D895}" type="presParOf" srcId="{3C1351B5-7E0F-4472-9F1F-2D1C36A93741}" destId="{ABECE59E-B5BE-426A-84E9-1AEF853BBC60}" srcOrd="0" destOrd="0" presId="urn:microsoft.com/office/officeart/2005/8/layout/default"/>
    <dgm:cxn modelId="{78AA0738-9433-4003-B907-70C7504F1A24}" type="presParOf" srcId="{3C1351B5-7E0F-4472-9F1F-2D1C36A93741}" destId="{58A3B5C9-B126-4DD8-8EE5-AA262A387FFE}" srcOrd="1" destOrd="0" presId="urn:microsoft.com/office/officeart/2005/8/layout/default"/>
    <dgm:cxn modelId="{31E5BBAE-588D-45CC-874F-27C3C8BC3F2F}" type="presParOf" srcId="{3C1351B5-7E0F-4472-9F1F-2D1C36A93741}" destId="{5090CCAF-A9DC-433D-A6E6-ACC9DF5ECD41}" srcOrd="2" destOrd="0" presId="urn:microsoft.com/office/officeart/2005/8/layout/default"/>
    <dgm:cxn modelId="{DB1A335C-4525-4D02-80D1-5BEFB713BE1F}" type="presParOf" srcId="{3C1351B5-7E0F-4472-9F1F-2D1C36A93741}" destId="{DC777F30-2426-4627-B03C-5031C9EEDC3B}" srcOrd="3" destOrd="0" presId="urn:microsoft.com/office/officeart/2005/8/layout/default"/>
    <dgm:cxn modelId="{6B4F6A97-0B9E-4005-B69A-370EFB996942}" type="presParOf" srcId="{3C1351B5-7E0F-4472-9F1F-2D1C36A93741}" destId="{846A0D0F-FF97-4614-AC0E-54B6B00784F8}" srcOrd="4" destOrd="0" presId="urn:microsoft.com/office/officeart/2005/8/layout/default"/>
    <dgm:cxn modelId="{DC1A11E0-615B-4258-AB8A-2C66B993A4C4}" type="presParOf" srcId="{3C1351B5-7E0F-4472-9F1F-2D1C36A93741}" destId="{DB92AD72-7F8D-419C-B7D3-AA16CF223A29}" srcOrd="5" destOrd="0" presId="urn:microsoft.com/office/officeart/2005/8/layout/default"/>
    <dgm:cxn modelId="{9E1BEB5F-8A44-45E9-969B-39B52A1E05F5}" type="presParOf" srcId="{3C1351B5-7E0F-4472-9F1F-2D1C36A93741}" destId="{04D36A2F-A102-455C-BAFD-E23D0F617B9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8EAE3-560F-4A19-B43A-6276DCDD5AC1}">
      <dsp:nvSpPr>
        <dsp:cNvPr id="0" name=""/>
        <dsp:cNvSpPr/>
      </dsp:nvSpPr>
      <dsp:spPr>
        <a:xfrm>
          <a:off x="3362962" y="1945349"/>
          <a:ext cx="1915034" cy="1849673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Microssistema de combate à corrupção</a:t>
          </a:r>
        </a:p>
      </dsp:txBody>
      <dsp:txXfrm>
        <a:off x="3643412" y="2216227"/>
        <a:ext cx="1354134" cy="1307917"/>
      </dsp:txXfrm>
    </dsp:sp>
    <dsp:sp modelId="{FF6C0DA9-927E-4437-94C7-76711F0DEFA1}">
      <dsp:nvSpPr>
        <dsp:cNvPr id="0" name=""/>
        <dsp:cNvSpPr/>
      </dsp:nvSpPr>
      <dsp:spPr>
        <a:xfrm>
          <a:off x="3403367" y="0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Constituição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Federal</a:t>
          </a:r>
        </a:p>
      </dsp:txBody>
      <dsp:txXfrm>
        <a:off x="3642146" y="233723"/>
        <a:ext cx="1152925" cy="1128515"/>
      </dsp:txXfrm>
    </dsp:sp>
    <dsp:sp modelId="{D65D0498-83D2-4683-B843-0578C7E91C67}">
      <dsp:nvSpPr>
        <dsp:cNvPr id="0" name=""/>
        <dsp:cNvSpPr/>
      </dsp:nvSpPr>
      <dsp:spPr>
        <a:xfrm>
          <a:off x="4824213" y="500312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8.112/90</a:t>
          </a:r>
        </a:p>
      </dsp:txBody>
      <dsp:txXfrm>
        <a:off x="5062992" y="734035"/>
        <a:ext cx="1152925" cy="1128515"/>
      </dsp:txXfrm>
    </dsp:sp>
    <dsp:sp modelId="{88207C0D-5FD6-48A6-A67B-F1A2CDF145C2}">
      <dsp:nvSpPr>
        <dsp:cNvPr id="0" name=""/>
        <dsp:cNvSpPr/>
      </dsp:nvSpPr>
      <dsp:spPr>
        <a:xfrm>
          <a:off x="5526024" y="1715886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8.429/1992</a:t>
          </a:r>
        </a:p>
      </dsp:txBody>
      <dsp:txXfrm>
        <a:off x="5764803" y="1949609"/>
        <a:ext cx="1152925" cy="1128515"/>
      </dsp:txXfrm>
    </dsp:sp>
    <dsp:sp modelId="{2507235B-87BB-4F63-BF04-122EA486F74C}">
      <dsp:nvSpPr>
        <dsp:cNvPr id="0" name=""/>
        <dsp:cNvSpPr/>
      </dsp:nvSpPr>
      <dsp:spPr>
        <a:xfrm>
          <a:off x="5282289" y="3039621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8.666/1993</a:t>
          </a:r>
        </a:p>
      </dsp:txBody>
      <dsp:txXfrm>
        <a:off x="5521068" y="3273344"/>
        <a:ext cx="1152925" cy="1128515"/>
      </dsp:txXfrm>
    </dsp:sp>
    <dsp:sp modelId="{3A34391A-FEC5-4E6E-8F75-35359B6A8FDC}">
      <dsp:nvSpPr>
        <dsp:cNvPr id="0" name=""/>
        <dsp:cNvSpPr/>
      </dsp:nvSpPr>
      <dsp:spPr>
        <a:xfrm>
          <a:off x="4207054" y="3941852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12.527/2011</a:t>
          </a:r>
        </a:p>
      </dsp:txBody>
      <dsp:txXfrm>
        <a:off x="4445833" y="4175575"/>
        <a:ext cx="1152925" cy="1128515"/>
      </dsp:txXfrm>
    </dsp:sp>
    <dsp:sp modelId="{634629D5-2528-4C55-8C85-E474BCEB373F}">
      <dsp:nvSpPr>
        <dsp:cNvPr id="0" name=""/>
        <dsp:cNvSpPr/>
      </dsp:nvSpPr>
      <dsp:spPr>
        <a:xfrm>
          <a:off x="2803422" y="3941852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12.846/2013</a:t>
          </a:r>
        </a:p>
      </dsp:txBody>
      <dsp:txXfrm>
        <a:off x="3042201" y="4175575"/>
        <a:ext cx="1152925" cy="1128515"/>
      </dsp:txXfrm>
    </dsp:sp>
    <dsp:sp modelId="{5DE719CC-9E85-4107-A835-5572E3EC8083}">
      <dsp:nvSpPr>
        <dsp:cNvPr id="0" name=""/>
        <dsp:cNvSpPr/>
      </dsp:nvSpPr>
      <dsp:spPr>
        <a:xfrm>
          <a:off x="1728186" y="3039621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13.303/2016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(Lei das Estatais)</a:t>
          </a:r>
        </a:p>
      </dsp:txBody>
      <dsp:txXfrm>
        <a:off x="1966965" y="3273344"/>
        <a:ext cx="1152925" cy="1128515"/>
      </dsp:txXfrm>
    </dsp:sp>
    <dsp:sp modelId="{3925C5BB-A50A-4CD1-AC90-C568116761C8}">
      <dsp:nvSpPr>
        <dsp:cNvPr id="0" name=""/>
        <dsp:cNvSpPr/>
      </dsp:nvSpPr>
      <dsp:spPr>
        <a:xfrm>
          <a:off x="1484452" y="1657309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Legislação Penal e Eleitoral</a:t>
          </a:r>
        </a:p>
      </dsp:txBody>
      <dsp:txXfrm>
        <a:off x="1723231" y="1891032"/>
        <a:ext cx="1152925" cy="1128515"/>
      </dsp:txXfrm>
    </dsp:sp>
    <dsp:sp modelId="{5B88088B-5401-41B7-BFCC-AC1EB67F1974}">
      <dsp:nvSpPr>
        <dsp:cNvPr id="0" name=""/>
        <dsp:cNvSpPr/>
      </dsp:nvSpPr>
      <dsp:spPr>
        <a:xfrm>
          <a:off x="2186263" y="500312"/>
          <a:ext cx="1630483" cy="1595961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77913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Convenções Internacionais</a:t>
          </a:r>
        </a:p>
      </dsp:txBody>
      <dsp:txXfrm>
        <a:off x="2425042" y="734035"/>
        <a:ext cx="1152925" cy="11285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8EAE3-560F-4A19-B43A-6276DCDD5AC1}">
      <dsp:nvSpPr>
        <dsp:cNvPr id="0" name=""/>
        <dsp:cNvSpPr/>
      </dsp:nvSpPr>
      <dsp:spPr>
        <a:xfrm>
          <a:off x="3316298" y="1967007"/>
          <a:ext cx="1936355" cy="1870266"/>
        </a:xfrm>
        <a:prstGeom prst="ellipse">
          <a:avLst/>
        </a:prstGeom>
        <a:solidFill>
          <a:srgbClr val="002543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Microssistema de combate à corrupção</a:t>
          </a:r>
        </a:p>
      </dsp:txBody>
      <dsp:txXfrm>
        <a:off x="3599871" y="2240901"/>
        <a:ext cx="1369209" cy="1322478"/>
      </dsp:txXfrm>
    </dsp:sp>
    <dsp:sp modelId="{FF6C0DA9-927E-4437-94C7-76711F0DEFA1}">
      <dsp:nvSpPr>
        <dsp:cNvPr id="0" name=""/>
        <dsp:cNvSpPr/>
      </dsp:nvSpPr>
      <dsp:spPr>
        <a:xfrm>
          <a:off x="3357153" y="0"/>
          <a:ext cx="1648636" cy="1613730"/>
        </a:xfrm>
        <a:prstGeom prst="ellipse">
          <a:avLst/>
        </a:prstGeom>
        <a:solidFill>
          <a:schemeClr val="bg1">
            <a:lumMod val="75000"/>
            <a:alpha val="77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Constituição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Federal</a:t>
          </a:r>
        </a:p>
      </dsp:txBody>
      <dsp:txXfrm>
        <a:off x="3598590" y="236325"/>
        <a:ext cx="1165762" cy="1141080"/>
      </dsp:txXfrm>
    </dsp:sp>
    <dsp:sp modelId="{D65D0498-83D2-4683-B843-0578C7E91C67}">
      <dsp:nvSpPr>
        <dsp:cNvPr id="0" name=""/>
        <dsp:cNvSpPr/>
      </dsp:nvSpPr>
      <dsp:spPr>
        <a:xfrm>
          <a:off x="4793817" y="505882"/>
          <a:ext cx="1648636" cy="1613730"/>
        </a:xfrm>
        <a:prstGeom prst="ellipse">
          <a:avLst/>
        </a:prstGeom>
        <a:solidFill>
          <a:schemeClr val="bg1">
            <a:lumMod val="75000"/>
            <a:alpha val="77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8.112/90</a:t>
          </a:r>
        </a:p>
      </dsp:txBody>
      <dsp:txXfrm>
        <a:off x="5035254" y="742207"/>
        <a:ext cx="1165762" cy="1141080"/>
      </dsp:txXfrm>
    </dsp:sp>
    <dsp:sp modelId="{88207C0D-5FD6-48A6-A67B-F1A2CDF145C2}">
      <dsp:nvSpPr>
        <dsp:cNvPr id="0" name=""/>
        <dsp:cNvSpPr/>
      </dsp:nvSpPr>
      <dsp:spPr>
        <a:xfrm>
          <a:off x="5503442" y="1734989"/>
          <a:ext cx="1648636" cy="1613730"/>
        </a:xfrm>
        <a:prstGeom prst="ellipse">
          <a:avLst/>
        </a:prstGeom>
        <a:solidFill>
          <a:srgbClr val="C00000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8.429/1992</a:t>
          </a:r>
        </a:p>
      </dsp:txBody>
      <dsp:txXfrm>
        <a:off x="5744879" y="1971314"/>
        <a:ext cx="1165762" cy="1141080"/>
      </dsp:txXfrm>
    </dsp:sp>
    <dsp:sp modelId="{2507235B-87BB-4F63-BF04-122EA486F74C}">
      <dsp:nvSpPr>
        <dsp:cNvPr id="0" name=""/>
        <dsp:cNvSpPr/>
      </dsp:nvSpPr>
      <dsp:spPr>
        <a:xfrm>
          <a:off x="5256993" y="3073462"/>
          <a:ext cx="1648636" cy="1613730"/>
        </a:xfrm>
        <a:prstGeom prst="ellipse">
          <a:avLst/>
        </a:prstGeom>
        <a:solidFill>
          <a:schemeClr val="bg1">
            <a:lumMod val="75000"/>
            <a:alpha val="77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8.666/1993</a:t>
          </a:r>
        </a:p>
      </dsp:txBody>
      <dsp:txXfrm>
        <a:off x="5498430" y="3309787"/>
        <a:ext cx="1165762" cy="1141080"/>
      </dsp:txXfrm>
    </dsp:sp>
    <dsp:sp modelId="{3A34391A-FEC5-4E6E-8F75-35359B6A8FDC}">
      <dsp:nvSpPr>
        <dsp:cNvPr id="0" name=""/>
        <dsp:cNvSpPr/>
      </dsp:nvSpPr>
      <dsp:spPr>
        <a:xfrm>
          <a:off x="4169787" y="3985738"/>
          <a:ext cx="1648636" cy="1613730"/>
        </a:xfrm>
        <a:prstGeom prst="ellipse">
          <a:avLst/>
        </a:prstGeom>
        <a:solidFill>
          <a:schemeClr val="bg1">
            <a:lumMod val="75000"/>
            <a:alpha val="77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12.527/2011</a:t>
          </a:r>
        </a:p>
      </dsp:txBody>
      <dsp:txXfrm>
        <a:off x="4411224" y="4222063"/>
        <a:ext cx="1165762" cy="1141080"/>
      </dsp:txXfrm>
    </dsp:sp>
    <dsp:sp modelId="{634629D5-2528-4C55-8C85-E474BCEB373F}">
      <dsp:nvSpPr>
        <dsp:cNvPr id="0" name=""/>
        <dsp:cNvSpPr/>
      </dsp:nvSpPr>
      <dsp:spPr>
        <a:xfrm>
          <a:off x="2750528" y="3985738"/>
          <a:ext cx="1648636" cy="1613730"/>
        </a:xfrm>
        <a:prstGeom prst="ellipse">
          <a:avLst/>
        </a:prstGeom>
        <a:solidFill>
          <a:srgbClr val="C00000">
            <a:alpha val="77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12.846/2013</a:t>
          </a:r>
        </a:p>
      </dsp:txBody>
      <dsp:txXfrm>
        <a:off x="2991965" y="4222063"/>
        <a:ext cx="1165762" cy="1141080"/>
      </dsp:txXfrm>
    </dsp:sp>
    <dsp:sp modelId="{5DE719CC-9E85-4107-A835-5572E3EC8083}">
      <dsp:nvSpPr>
        <dsp:cNvPr id="0" name=""/>
        <dsp:cNvSpPr/>
      </dsp:nvSpPr>
      <dsp:spPr>
        <a:xfrm>
          <a:off x="1663321" y="3073462"/>
          <a:ext cx="1648636" cy="1613730"/>
        </a:xfrm>
        <a:prstGeom prst="ellipse">
          <a:avLst/>
        </a:prstGeom>
        <a:solidFill>
          <a:schemeClr val="bg1">
            <a:lumMod val="75000"/>
            <a:alpha val="77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Lei nº 13.303/2016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(Lei das Estatais)</a:t>
          </a:r>
        </a:p>
      </dsp:txBody>
      <dsp:txXfrm>
        <a:off x="1904758" y="3309787"/>
        <a:ext cx="1165762" cy="1141080"/>
      </dsp:txXfrm>
    </dsp:sp>
    <dsp:sp modelId="{3925C5BB-A50A-4CD1-AC90-C568116761C8}">
      <dsp:nvSpPr>
        <dsp:cNvPr id="0" name=""/>
        <dsp:cNvSpPr/>
      </dsp:nvSpPr>
      <dsp:spPr>
        <a:xfrm>
          <a:off x="1416873" y="1675760"/>
          <a:ext cx="1648636" cy="1613730"/>
        </a:xfrm>
        <a:prstGeom prst="ellipse">
          <a:avLst/>
        </a:prstGeom>
        <a:solidFill>
          <a:schemeClr val="bg1">
            <a:lumMod val="75000"/>
            <a:alpha val="77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Legislação Penal e Eleitoral</a:t>
          </a:r>
        </a:p>
      </dsp:txBody>
      <dsp:txXfrm>
        <a:off x="1658310" y="1912085"/>
        <a:ext cx="1165762" cy="1141080"/>
      </dsp:txXfrm>
    </dsp:sp>
    <dsp:sp modelId="{5B88088B-5401-41B7-BFCC-AC1EB67F1974}">
      <dsp:nvSpPr>
        <dsp:cNvPr id="0" name=""/>
        <dsp:cNvSpPr/>
      </dsp:nvSpPr>
      <dsp:spPr>
        <a:xfrm>
          <a:off x="2126498" y="505882"/>
          <a:ext cx="1648636" cy="1613730"/>
        </a:xfrm>
        <a:prstGeom prst="ellipse">
          <a:avLst/>
        </a:prstGeom>
        <a:solidFill>
          <a:schemeClr val="bg1">
            <a:lumMod val="75000"/>
            <a:alpha val="77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77913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 dirty="0">
              <a:ln w="18415" cmpd="sng"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Convenções Internacionais</a:t>
          </a:r>
        </a:p>
      </dsp:txBody>
      <dsp:txXfrm>
        <a:off x="2367935" y="742207"/>
        <a:ext cx="1165762" cy="11410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D148FF-CD96-4209-9792-82BDB289419F}">
      <dsp:nvSpPr>
        <dsp:cNvPr id="0" name=""/>
        <dsp:cNvSpPr/>
      </dsp:nvSpPr>
      <dsp:spPr>
        <a:xfrm rot="16200000">
          <a:off x="353093" y="-353093"/>
          <a:ext cx="1707634" cy="2413821"/>
        </a:xfrm>
        <a:prstGeom prst="round1Rect">
          <a:avLst/>
        </a:prstGeom>
        <a:solidFill>
          <a:srgbClr val="002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bg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Decreto nº 8.420/2015	</a:t>
          </a:r>
        </a:p>
      </dsp:txBody>
      <dsp:txXfrm rot="5400000">
        <a:off x="-1" y="1"/>
        <a:ext cx="2413821" cy="1280725"/>
      </dsp:txXfrm>
    </dsp:sp>
    <dsp:sp modelId="{EA9616CE-B4B9-4471-BAA9-BECE8B7A2C37}">
      <dsp:nvSpPr>
        <dsp:cNvPr id="0" name=""/>
        <dsp:cNvSpPr/>
      </dsp:nvSpPr>
      <dsp:spPr>
        <a:xfrm>
          <a:off x="2413821" y="0"/>
          <a:ext cx="2413821" cy="1707634"/>
        </a:xfrm>
        <a:prstGeom prst="round1Rect">
          <a:avLst/>
        </a:prstGeom>
        <a:solidFill>
          <a:srgbClr val="002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Portaria Conjunta CGU-AGU nº 04/2019</a:t>
          </a:r>
        </a:p>
      </dsp:txBody>
      <dsp:txXfrm>
        <a:off x="2413821" y="0"/>
        <a:ext cx="2413821" cy="1280725"/>
      </dsp:txXfrm>
    </dsp:sp>
    <dsp:sp modelId="{9C70A97F-3C8F-4EA9-8493-A787BD767CA3}">
      <dsp:nvSpPr>
        <dsp:cNvPr id="0" name=""/>
        <dsp:cNvSpPr/>
      </dsp:nvSpPr>
      <dsp:spPr>
        <a:xfrm rot="10800000">
          <a:off x="0" y="1707634"/>
          <a:ext cx="2413821" cy="1707634"/>
        </a:xfrm>
        <a:prstGeom prst="round1Rect">
          <a:avLst/>
        </a:prstGeom>
        <a:solidFill>
          <a:srgbClr val="002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bg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Instrução Normativa CGU-AGU nº 02/2018</a:t>
          </a:r>
        </a:p>
      </dsp:txBody>
      <dsp:txXfrm rot="10800000">
        <a:off x="0" y="2134543"/>
        <a:ext cx="2413821" cy="1280725"/>
      </dsp:txXfrm>
    </dsp:sp>
    <dsp:sp modelId="{319EB2AA-53E1-4443-8720-7922906A5086}">
      <dsp:nvSpPr>
        <dsp:cNvPr id="0" name=""/>
        <dsp:cNvSpPr/>
      </dsp:nvSpPr>
      <dsp:spPr>
        <a:xfrm rot="5400000">
          <a:off x="2766914" y="1354541"/>
          <a:ext cx="1707634" cy="2413821"/>
        </a:xfrm>
        <a:prstGeom prst="round1Rect">
          <a:avLst/>
        </a:prstGeom>
        <a:solidFill>
          <a:srgbClr val="002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chemeClr val="bg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Portaria CGU nº 909/2015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Manuais </a:t>
          </a:r>
        </a:p>
      </dsp:txBody>
      <dsp:txXfrm rot="-5400000">
        <a:off x="2413820" y="2134543"/>
        <a:ext cx="2413821" cy="1280725"/>
      </dsp:txXfrm>
    </dsp:sp>
    <dsp:sp modelId="{847CB1FB-0F8A-4446-AFE9-1C46A8ED6B73}">
      <dsp:nvSpPr>
        <dsp:cNvPr id="0" name=""/>
        <dsp:cNvSpPr/>
      </dsp:nvSpPr>
      <dsp:spPr>
        <a:xfrm>
          <a:off x="1288041" y="1293665"/>
          <a:ext cx="2251559" cy="82793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Lei nº 12.846/2013</a:t>
          </a:r>
        </a:p>
      </dsp:txBody>
      <dsp:txXfrm>
        <a:off x="1328458" y="1334082"/>
        <a:ext cx="2170725" cy="747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CE59E-B5BE-426A-84E9-1AEF853BBC60}">
      <dsp:nvSpPr>
        <dsp:cNvPr id="0" name=""/>
        <dsp:cNvSpPr/>
      </dsp:nvSpPr>
      <dsp:spPr>
        <a:xfrm>
          <a:off x="788" y="173724"/>
          <a:ext cx="3076115" cy="1845669"/>
        </a:xfrm>
        <a:prstGeom prst="rect">
          <a:avLst/>
        </a:prstGeom>
        <a:solidFill>
          <a:srgbClr val="002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Implementação das recomendações relativas ao Programa de Integridade</a:t>
          </a:r>
        </a:p>
      </dsp:txBody>
      <dsp:txXfrm>
        <a:off x="788" y="173724"/>
        <a:ext cx="3076115" cy="1845669"/>
      </dsp:txXfrm>
    </dsp:sp>
    <dsp:sp modelId="{5090CCAF-A9DC-433D-A6E6-ACC9DF5ECD41}">
      <dsp:nvSpPr>
        <dsp:cNvPr id="0" name=""/>
        <dsp:cNvSpPr/>
      </dsp:nvSpPr>
      <dsp:spPr>
        <a:xfrm>
          <a:off x="3384515" y="173724"/>
          <a:ext cx="3076115" cy="1845669"/>
        </a:xfrm>
        <a:prstGeom prst="rect">
          <a:avLst/>
        </a:prstGeom>
        <a:solidFill>
          <a:srgbClr val="002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Controle de Pagamentos</a:t>
          </a:r>
        </a:p>
      </dsp:txBody>
      <dsp:txXfrm>
        <a:off x="3384515" y="173724"/>
        <a:ext cx="3076115" cy="1845669"/>
      </dsp:txXfrm>
    </dsp:sp>
    <dsp:sp modelId="{846A0D0F-FF97-4614-AC0E-54B6B00784F8}">
      <dsp:nvSpPr>
        <dsp:cNvPr id="0" name=""/>
        <dsp:cNvSpPr/>
      </dsp:nvSpPr>
      <dsp:spPr>
        <a:xfrm>
          <a:off x="788" y="2327004"/>
          <a:ext cx="3076115" cy="1845669"/>
        </a:xfrm>
        <a:prstGeom prst="rect">
          <a:avLst/>
        </a:prstGeom>
        <a:solidFill>
          <a:srgbClr val="002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Colaboração da Empresa nas apurações decorrentes ou não do acordo</a:t>
          </a:r>
        </a:p>
      </dsp:txBody>
      <dsp:txXfrm>
        <a:off x="788" y="2327004"/>
        <a:ext cx="3076115" cy="1845669"/>
      </dsp:txXfrm>
    </dsp:sp>
    <dsp:sp modelId="{04D36A2F-A102-455C-BAFD-E23D0F617B9B}">
      <dsp:nvSpPr>
        <dsp:cNvPr id="0" name=""/>
        <dsp:cNvSpPr/>
      </dsp:nvSpPr>
      <dsp:spPr>
        <a:xfrm>
          <a:off x="3384515" y="2327004"/>
          <a:ext cx="3076115" cy="1845669"/>
        </a:xfrm>
        <a:prstGeom prst="rect">
          <a:avLst/>
        </a:prstGeom>
        <a:solidFill>
          <a:srgbClr val="00254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Controle de outras obrigações determinadas no acordo</a:t>
          </a:r>
        </a:p>
      </dsp:txBody>
      <dsp:txXfrm>
        <a:off x="3384515" y="2327004"/>
        <a:ext cx="3076115" cy="1845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3FA43-AB8B-444F-814F-B192DD05432F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4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D62A1-3662-4003-91B1-42D899F70E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87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0D2D-408F-4FFE-AB04-2DACA34ADA04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52C08-8F98-4D24-8C00-8435A9181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7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912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791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9832C-06E3-4C4B-9A81-1588B59F0D43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308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9832C-06E3-4C4B-9A81-1588B59F0D43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031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9832C-06E3-4C4B-9A81-1588B59F0D43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65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5D8BE2BF-2AA2-E842-B176-0706A72CE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280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145ADDBE-6EDA-1743-82EF-7C724D7CE2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627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61B7E81F-F113-3A43-B809-7FB0AB285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1560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96276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863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68397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7544" y="836713"/>
            <a:ext cx="8208912" cy="720080"/>
          </a:xfrm>
        </p:spPr>
        <p:txBody>
          <a:bodyPr anchor="t">
            <a:normAutofit/>
          </a:bodyPr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altLang="pt-BR" sz="3500" dirty="0" err="1">
                <a:solidFill>
                  <a:srgbClr val="000242"/>
                </a:solidFill>
                <a:latin typeface="Arial" pitchFamily="34" charset="0"/>
                <a:ea typeface="MS PGothic" pitchFamily="34" charset="-128"/>
                <a:cs typeface="Arial" pitchFamily="34" charset="0"/>
                <a:sym typeface="Bebas Neue" pitchFamily="34" charset="0"/>
              </a:rPr>
              <a:t>Título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67544" y="2348880"/>
            <a:ext cx="8219256" cy="3672408"/>
          </a:xfrm>
        </p:spPr>
        <p:txBody>
          <a:bodyPr>
            <a:normAutofit/>
          </a:bodyPr>
          <a:lstStyle>
            <a:lvl1pPr marL="0" indent="0" algn="just" eaLnBrk="1" hangingPunct="1">
              <a:buNone/>
              <a:defRPr lang="en-US" altLang="pt-BR" sz="1600" baseline="0" smtClean="0">
                <a:solidFill>
                  <a:srgbClr val="7C848F"/>
                </a:solidFill>
                <a:ea typeface="MS PGothic" pitchFamily="34" charset="-128"/>
                <a:cs typeface="Arial" panose="020B0604020202020204" pitchFamily="34" charset="0"/>
                <a:sym typeface="ArenaCondensed" pitchFamily="6" charset="0"/>
              </a:defRPr>
            </a:lvl1pPr>
          </a:lstStyle>
          <a:p>
            <a:pPr lvl="0"/>
            <a:r>
              <a:rPr lang="en-US" dirty="0">
                <a:solidFill>
                  <a:srgbClr val="7C848F"/>
                </a:solidFill>
                <a:latin typeface="+mj-lt"/>
                <a:ea typeface="MS PGothic" pitchFamily="34" charset="-128"/>
                <a:cs typeface="Arial" panose="020B0604020202020204" pitchFamily="34" charset="0"/>
                <a:sym typeface="ArenaCondensed" pitchFamily="6" charset="0"/>
              </a:rPr>
              <a:t>Campo </a:t>
            </a:r>
            <a:r>
              <a:rPr lang="en-US" dirty="0" err="1">
                <a:solidFill>
                  <a:srgbClr val="7C848F"/>
                </a:solidFill>
                <a:latin typeface="+mj-lt"/>
                <a:ea typeface="MS PGothic" pitchFamily="34" charset="-128"/>
                <a:cs typeface="Arial" panose="020B0604020202020204" pitchFamily="34" charset="0"/>
                <a:sym typeface="ArenaCondensed" pitchFamily="6" charset="0"/>
              </a:rPr>
              <a:t>texto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700809"/>
            <a:ext cx="8219256" cy="504056"/>
          </a:xfrm>
        </p:spPr>
        <p:txBody>
          <a:bodyPr>
            <a:normAutofit/>
          </a:bodyPr>
          <a:lstStyle>
            <a:lvl1pPr marL="0" indent="0">
              <a:buNone/>
              <a:defRPr lang="pt-BR" altLang="pt-BR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MS PGothic" pitchFamily="34" charset="-128"/>
                <a:cs typeface="Arial" panose="020B0604020202020204" pitchFamily="34" charset="0"/>
                <a:sym typeface="ArenaCondensed" pitchFamily="6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t-BR" dirty="0"/>
              <a:t>Subtítulo	</a:t>
            </a:r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183E807E-A4C7-8740-BFEB-71AE94C0E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967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C56E8700-17C2-F943-9F60-3EB15F83B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244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81075F32-BDBB-9C4D-8BB7-8F448F11C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373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4">
            <a:extLst>
              <a:ext uri="{FF2B5EF4-FFF2-40B4-BE49-F238E27FC236}">
                <a16:creationId xmlns:a16="http://schemas.microsoft.com/office/drawing/2014/main" id="{C4468471-6DAD-C447-9FEB-09C628C820A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907704" y="6376243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485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83B67CCC-5793-C047-B78B-5A723A7B1F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9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0BBEC1-E6DF-0643-BE9F-9B5371A28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450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E677F0F3-44DC-FE43-96A0-58BFAE4C9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972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C0046C03-9044-B642-BD25-82F02445F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758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1338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8229600" cy="3633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907704" y="635635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43594-94FE-4954-B526-6CB65AF1B7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793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gu.gov.br/assuntos/responsabilizacao-de-empresas/lei-anticorrupcao/acordo-leniencia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s://www.remix3d.com/details/G009SX6BJ04H" TargetMode="External"/><Relationship Id="rId7" Type="http://schemas.openxmlformats.org/officeDocument/2006/relationships/hyperlink" Target="https://www.remix3d.com/details/G009SXJ8WZC1" TargetMode="External"/><Relationship Id="rId2" Type="http://schemas.microsoft.com/office/2017/06/relationships/model3d" Target="../media/model3d1.glb"/><Relationship Id="rId1" Type="http://schemas.openxmlformats.org/officeDocument/2006/relationships/slideLayout" Target="../slideLayouts/slideLayout6.xml"/><Relationship Id="rId6" Type="http://schemas.microsoft.com/office/2017/06/relationships/model3d" Target="../media/model3d2.glb"/><Relationship Id="rId5" Type="http://schemas.openxmlformats.org/officeDocument/2006/relationships/image" Target="../media/image15.png"/><Relationship Id="rId10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mailto:wagner.rosario@cgu.gov.br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gu.gov.br/assuntos/responsabilizacao-de-empresas/lei-anticorrupcao/acordo-lenienci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0FEC4-5A3C-48DB-84E7-38E2C07DB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9464" y="476672"/>
            <a:ext cx="4824536" cy="1656184"/>
          </a:xfrm>
        </p:spPr>
        <p:txBody>
          <a:bodyPr>
            <a:noAutofit/>
          </a:bodyPr>
          <a:lstStyle/>
          <a:p>
            <a:pPr algn="ctr"/>
            <a:r>
              <a:rPr lang="pt-BR" sz="3600" dirty="0"/>
              <a:t>Acordos de Leniência, Programas de Integridade e Compliance, a CGU como ator no combate à corrupção</a:t>
            </a:r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0" y="404664"/>
            <a:ext cx="3810000" cy="3352800"/>
          </a:xfrm>
        </p:spPr>
      </p:pic>
      <p:sp>
        <p:nvSpPr>
          <p:cNvPr id="12" name="Subtítulo 2">
            <a:extLst>
              <a:ext uri="{FF2B5EF4-FFF2-40B4-BE49-F238E27FC236}">
                <a16:creationId xmlns:a16="http://schemas.microsoft.com/office/drawing/2014/main" id="{15149B81-F1C9-4B90-8EA7-B9F75E4A4F79}"/>
              </a:ext>
            </a:extLst>
          </p:cNvPr>
          <p:cNvSpPr txBox="1">
            <a:spLocks/>
          </p:cNvSpPr>
          <p:nvPr/>
        </p:nvSpPr>
        <p:spPr>
          <a:xfrm>
            <a:off x="107504" y="5090701"/>
            <a:ext cx="6440832" cy="276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altLang="pt-BR" sz="1600" kern="1200" baseline="0" smtClean="0">
                <a:solidFill>
                  <a:srgbClr val="7C848F"/>
                </a:solidFill>
                <a:latin typeface="+mn-lt"/>
                <a:ea typeface="MS PGothic" pitchFamily="34" charset="-128"/>
                <a:cs typeface="Arial" panose="020B0604020202020204" pitchFamily="34" charset="0"/>
                <a:sym typeface="ArenaCondensed" pitchFamily="6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dirty="0">
                <a:solidFill>
                  <a:srgbClr val="002543"/>
                </a:solidFill>
              </a:rPr>
              <a:t>Wagner de Campos Rosário – Controladoria-Geral da União - CGU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1AC48AA2-E274-4E70-A889-F2285F562787}"/>
              </a:ext>
            </a:extLst>
          </p:cNvPr>
          <p:cNvSpPr/>
          <p:nvPr/>
        </p:nvSpPr>
        <p:spPr>
          <a:xfrm>
            <a:off x="2518530" y="5456257"/>
            <a:ext cx="21238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200" dirty="0">
                <a:solidFill>
                  <a:srgbClr val="002543"/>
                </a:solidFill>
              </a:rPr>
              <a:t>Salvador, 22 de agosto de 2019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A82BEA62-E77A-C543-8925-BFB9B489E656}"/>
              </a:ext>
            </a:extLst>
          </p:cNvPr>
          <p:cNvCxnSpPr/>
          <p:nvPr/>
        </p:nvCxnSpPr>
        <p:spPr>
          <a:xfrm>
            <a:off x="41920" y="3861048"/>
            <a:ext cx="906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06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7EFB3E4F-663E-40D8-9382-E439AB62A139}"/>
              </a:ext>
            </a:extLst>
          </p:cNvPr>
          <p:cNvSpPr/>
          <p:nvPr/>
        </p:nvSpPr>
        <p:spPr>
          <a:xfrm>
            <a:off x="179512" y="1052736"/>
            <a:ext cx="85725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Memorando de Entendimentos: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Minuta padrão elaborada conjuntamente pela CGU/AGU</a:t>
            </a:r>
          </a:p>
          <a:p>
            <a:pPr lvl="1"/>
            <a:r>
              <a:rPr lang="pt-BR" dirty="0">
                <a:solidFill>
                  <a:srgbClr val="00254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http://www.cgu.gov.br/assuntos/responsabilizacao-de-empresas/lei-anticorrupcao/acordo-leniencia</a:t>
            </a:r>
            <a:endParaRPr lang="pt-BR" dirty="0">
              <a:solidFill>
                <a:srgbClr val="002543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2543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Assinado pelo </a:t>
            </a:r>
            <a:r>
              <a:rPr lang="pt-BR" sz="2400" dirty="0">
                <a:solidFill>
                  <a:srgbClr val="FF0000"/>
                </a:solidFill>
              </a:rPr>
              <a:t>Secretário de Combate à Corrupção</a:t>
            </a:r>
            <a:r>
              <a:rPr lang="pt-BR" sz="2400" dirty="0">
                <a:solidFill>
                  <a:srgbClr val="002543"/>
                </a:solidFill>
              </a:rPr>
              <a:t> (CGU) e pelo </a:t>
            </a:r>
            <a:r>
              <a:rPr lang="pt-BR" sz="2400" dirty="0">
                <a:solidFill>
                  <a:srgbClr val="FF0000"/>
                </a:solidFill>
              </a:rPr>
              <a:t>Procurador-Geral da União</a:t>
            </a:r>
            <a:r>
              <a:rPr lang="pt-BR" sz="2400" dirty="0">
                <a:solidFill>
                  <a:srgbClr val="002543"/>
                </a:solidFill>
              </a:rPr>
              <a:t> (AGU)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2543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002543"/>
                </a:solidFill>
              </a:rPr>
              <a:t>Objetivo e escopo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002543"/>
                </a:solidFill>
              </a:rPr>
              <a:t>Confidencialidade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002543"/>
                </a:solidFill>
              </a:rPr>
              <a:t>Compromisso de cooperação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400" i="1" dirty="0" err="1">
                <a:solidFill>
                  <a:srgbClr val="002543"/>
                </a:solidFill>
              </a:rPr>
              <a:t>Compliance</a:t>
            </a:r>
            <a:endParaRPr lang="pt-BR" sz="2400" i="1" dirty="0">
              <a:solidFill>
                <a:srgbClr val="002543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002543"/>
                </a:solidFill>
              </a:rPr>
              <a:t>Ressarcimento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002543"/>
                </a:solidFill>
              </a:rPr>
              <a:t>Resilição</a:t>
            </a:r>
          </a:p>
        </p:txBody>
      </p:sp>
      <p:sp>
        <p:nvSpPr>
          <p:cNvPr id="4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Fluxo</a:t>
            </a:r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B48BB672-4B64-49D5-83AC-95EED746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10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A6AFDEFC-D1F3-4F4E-89AF-B7966BCEE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7354" y="6335822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8087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C3F1AEC-A329-481A-A6C8-387E0D29A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71" y="1780567"/>
            <a:ext cx="8054254" cy="1216385"/>
          </a:xfrm>
          <a:prstGeom prst="rect">
            <a:avLst/>
          </a:prstGeom>
        </p:spPr>
      </p:pic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8A028388-9A5D-4160-84BF-877964D6E0BD}"/>
              </a:ext>
            </a:extLst>
          </p:cNvPr>
          <p:cNvCxnSpPr>
            <a:cxnSpLocks/>
          </p:cNvCxnSpPr>
          <p:nvPr/>
        </p:nvCxnSpPr>
        <p:spPr>
          <a:xfrm>
            <a:off x="2680127" y="2132856"/>
            <a:ext cx="196388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>
            <a:extLst>
              <a:ext uri="{FF2B5EF4-FFF2-40B4-BE49-F238E27FC236}">
                <a16:creationId xmlns:a16="http://schemas.microsoft.com/office/drawing/2014/main" id="{A072198A-C1C6-40BC-9EF1-C892BD43BA77}"/>
              </a:ext>
            </a:extLst>
          </p:cNvPr>
          <p:cNvSpPr/>
          <p:nvPr/>
        </p:nvSpPr>
        <p:spPr>
          <a:xfrm>
            <a:off x="369412" y="1282551"/>
            <a:ext cx="32819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002543"/>
                </a:solidFill>
              </a:rPr>
              <a:t>Princípio da boa-fé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661A949-ACE8-44E0-B332-C2A3A6B5AAE1}"/>
              </a:ext>
            </a:extLst>
          </p:cNvPr>
          <p:cNvSpPr/>
          <p:nvPr/>
        </p:nvSpPr>
        <p:spPr>
          <a:xfrm>
            <a:off x="392674" y="3274880"/>
            <a:ext cx="4682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002543"/>
                </a:solidFill>
              </a:rPr>
              <a:t> Compromisso de cooperação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15810490-24DC-48C6-A148-80A6E45531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74" y="3940705"/>
            <a:ext cx="7989080" cy="1216487"/>
          </a:xfrm>
          <a:prstGeom prst="rect">
            <a:avLst/>
          </a:prstGeom>
        </p:spPr>
      </p:pic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E2970A0A-DF49-4D42-AFAA-0E4AEC890663}"/>
              </a:ext>
            </a:extLst>
          </p:cNvPr>
          <p:cNvCxnSpPr>
            <a:cxnSpLocks/>
          </p:cNvCxnSpPr>
          <p:nvPr/>
        </p:nvCxnSpPr>
        <p:spPr>
          <a:xfrm>
            <a:off x="5290155" y="4221088"/>
            <a:ext cx="309159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F676BC30-827E-4BA2-85E2-F556852884E4}"/>
              </a:ext>
            </a:extLst>
          </p:cNvPr>
          <p:cNvCxnSpPr>
            <a:cxnSpLocks/>
          </p:cNvCxnSpPr>
          <p:nvPr/>
        </p:nvCxnSpPr>
        <p:spPr>
          <a:xfrm>
            <a:off x="395536" y="4577816"/>
            <a:ext cx="174785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Fluxo</a:t>
            </a:r>
          </a:p>
        </p:txBody>
      </p:sp>
      <p:sp>
        <p:nvSpPr>
          <p:cNvPr id="15" name="Espaço Reservado para Número de Slide 5">
            <a:extLst>
              <a:ext uri="{FF2B5EF4-FFF2-40B4-BE49-F238E27FC236}">
                <a16:creationId xmlns:a16="http://schemas.microsoft.com/office/drawing/2014/main" id="{8F6CF617-AB62-4BF2-BB13-78681A146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11</a:t>
            </a:fld>
            <a:endParaRPr lang="pt-BR"/>
          </a:p>
        </p:txBody>
      </p:sp>
      <p:sp>
        <p:nvSpPr>
          <p:cNvPr id="13" name="Espaço Reservado para Rodapé 4">
            <a:extLst>
              <a:ext uri="{FF2B5EF4-FFF2-40B4-BE49-F238E27FC236}">
                <a16:creationId xmlns:a16="http://schemas.microsoft.com/office/drawing/2014/main" id="{94D91AF6-1FE5-5D4F-B90C-71D795F65C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6760" y="6340134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899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17E1941-3D55-4463-848E-73B5C9835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73" y="2256936"/>
            <a:ext cx="8437418" cy="3095742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C0413ED-2653-450D-93CF-29D266CFDC1F}"/>
              </a:ext>
            </a:extLst>
          </p:cNvPr>
          <p:cNvSpPr/>
          <p:nvPr/>
        </p:nvSpPr>
        <p:spPr>
          <a:xfrm>
            <a:off x="397222" y="1484784"/>
            <a:ext cx="4730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srgbClr val="002543"/>
                </a:solidFill>
              </a:rPr>
              <a:t>Suspensão temporária do PAR</a:t>
            </a: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412B2032-0CB9-4D3F-9A71-794F70DCAC06}"/>
              </a:ext>
            </a:extLst>
          </p:cNvPr>
          <p:cNvCxnSpPr>
            <a:cxnSpLocks/>
          </p:cNvCxnSpPr>
          <p:nvPr/>
        </p:nvCxnSpPr>
        <p:spPr>
          <a:xfrm>
            <a:off x="1016130" y="3206842"/>
            <a:ext cx="332727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DE76057F-D919-452C-A172-B6E3AC75F867}"/>
              </a:ext>
            </a:extLst>
          </p:cNvPr>
          <p:cNvCxnSpPr>
            <a:cxnSpLocks/>
          </p:cNvCxnSpPr>
          <p:nvPr/>
        </p:nvCxnSpPr>
        <p:spPr>
          <a:xfrm>
            <a:off x="397222" y="3549742"/>
            <a:ext cx="204464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1780C516-567B-4CBB-90BD-D5D61C56047A}"/>
              </a:ext>
            </a:extLst>
          </p:cNvPr>
          <p:cNvCxnSpPr>
            <a:cxnSpLocks/>
          </p:cNvCxnSpPr>
          <p:nvPr/>
        </p:nvCxnSpPr>
        <p:spPr>
          <a:xfrm>
            <a:off x="7762009" y="3534042"/>
            <a:ext cx="90401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2A371F33-9047-4E54-97E8-A777E5FFD1F6}"/>
              </a:ext>
            </a:extLst>
          </p:cNvPr>
          <p:cNvCxnSpPr>
            <a:cxnSpLocks/>
          </p:cNvCxnSpPr>
          <p:nvPr/>
        </p:nvCxnSpPr>
        <p:spPr>
          <a:xfrm>
            <a:off x="397222" y="4178279"/>
            <a:ext cx="428907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Fluxo</a:t>
            </a:r>
          </a:p>
        </p:txBody>
      </p:sp>
      <p:sp>
        <p:nvSpPr>
          <p:cNvPr id="15" name="Espaço Reservado para Número de Slide 5">
            <a:extLst>
              <a:ext uri="{FF2B5EF4-FFF2-40B4-BE49-F238E27FC236}">
                <a16:creationId xmlns:a16="http://schemas.microsoft.com/office/drawing/2014/main" id="{7F8BC31D-B119-4DEC-8B9F-59C1A55A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12</a:t>
            </a:fld>
            <a:endParaRPr lang="pt-BR"/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97F15309-C9FA-1547-ADBE-BC45D9864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721" y="6293449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9117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62DF81C9-1EA7-4975-8F87-39C8A231671B}"/>
              </a:ext>
            </a:extLst>
          </p:cNvPr>
          <p:cNvSpPr txBox="1">
            <a:spLocks/>
          </p:cNvSpPr>
          <p:nvPr/>
        </p:nvSpPr>
        <p:spPr>
          <a:xfrm>
            <a:off x="342217" y="1124744"/>
            <a:ext cx="7830183" cy="54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Comissões de Negociação: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2 servidores da CGU e 1 membro da AGU (mínimo)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Atividades de coordenação das negociações e interlocução com a pessoa jurídica proponente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 Elaboração do Relatório Final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2543"/>
              </a:solidFill>
            </a:endParaRPr>
          </a:p>
          <a:p>
            <a:pPr marL="342900" lvl="1" indent="-342900" algn="just"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Manifestação da Consultoria-Geral da União e da Procuradoria-Geral da União/AGU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2543"/>
              </a:solidFill>
            </a:endParaRPr>
          </a:p>
          <a:p>
            <a:pPr marL="342900" lvl="1" indent="-342900" algn="just">
              <a:buFont typeface="Wingdings" panose="05000000000000000000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Assinatura do Acordo pelos Ministros da CGU e da AGU</a:t>
            </a:r>
          </a:p>
        </p:txBody>
      </p:sp>
      <p:sp>
        <p:nvSpPr>
          <p:cNvPr id="4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Fluxo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29190B0C-B108-49AC-828B-6FE3C053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13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AD7D126-AA9D-E04C-AB33-C2CD2E4AE4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544" y="634278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9536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060848"/>
            <a:ext cx="5468769" cy="3671888"/>
          </a:xfrm>
          <a:effectLst>
            <a:softEdge rad="203200"/>
          </a:effectLst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14</a:t>
            </a:fld>
            <a:endParaRPr lang="pt-BR"/>
          </a:p>
        </p:txBody>
      </p:sp>
      <p:sp>
        <p:nvSpPr>
          <p:cNvPr id="8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623953" y="1268760"/>
            <a:ext cx="3863646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00" b="1" dirty="0"/>
              <a:t>Fases do </a:t>
            </a:r>
            <a:r>
              <a:rPr lang="pt-BR" sz="5400" b="1" spc="100" dirty="0"/>
              <a:t>Proces</a:t>
            </a:r>
            <a:r>
              <a:rPr lang="pt-BR" sz="5400" b="1" spc="100" dirty="0">
                <a:solidFill>
                  <a:schemeClr val="bg1"/>
                </a:solidFill>
              </a:rPr>
              <a:t>so de</a:t>
            </a:r>
            <a:r>
              <a:rPr lang="pt-BR" sz="5400" b="1" spc="100" dirty="0"/>
              <a:t> </a:t>
            </a:r>
            <a:r>
              <a:rPr lang="pt-BR" sz="5400" b="1" spc="150" dirty="0"/>
              <a:t>Celebr</a:t>
            </a:r>
            <a:r>
              <a:rPr lang="pt-BR" sz="5400" b="1" spc="150" dirty="0">
                <a:solidFill>
                  <a:schemeClr val="bg1"/>
                </a:solidFill>
              </a:rPr>
              <a:t>ação</a:t>
            </a:r>
            <a:r>
              <a:rPr lang="pt-BR" sz="5400" b="1" dirty="0"/>
              <a:t> do Aco</a:t>
            </a:r>
            <a:r>
              <a:rPr lang="pt-BR" sz="5400" b="1" dirty="0">
                <a:solidFill>
                  <a:schemeClr val="bg1"/>
                </a:solidFill>
              </a:rPr>
              <a:t>rdo</a:t>
            </a:r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0B769980-23A5-C04A-86DE-7BD438828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3345" y="634226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437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19">
            <a:extLst>
              <a:ext uri="{FF2B5EF4-FFF2-40B4-BE49-F238E27FC236}">
                <a16:creationId xmlns:a16="http://schemas.microsoft.com/office/drawing/2014/main" id="{3AD04774-7F4F-4E6B-A0F0-089EBE451F66}"/>
              </a:ext>
            </a:extLst>
          </p:cNvPr>
          <p:cNvSpPr txBox="1">
            <a:spLocks/>
          </p:cNvSpPr>
          <p:nvPr/>
        </p:nvSpPr>
        <p:spPr>
          <a:xfrm>
            <a:off x="755576" y="2060848"/>
            <a:ext cx="6939340" cy="31683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3" indent="-385763">
              <a:spcBef>
                <a:spcPts val="1800"/>
              </a:spcBef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srgbClr val="002543"/>
                </a:solidFill>
              </a:rPr>
              <a:t>Admissão do ilícito</a:t>
            </a:r>
          </a:p>
          <a:p>
            <a:pPr marL="385763" indent="-385763">
              <a:spcBef>
                <a:spcPts val="1800"/>
              </a:spcBef>
              <a:buFontTx/>
              <a:buAutoNum type="arabicPeriod"/>
            </a:pPr>
            <a:r>
              <a:rPr lang="pt-BR" sz="2800" dirty="0">
                <a:solidFill>
                  <a:srgbClr val="002543"/>
                </a:solidFill>
              </a:rPr>
              <a:t>Avaliação do programa de integridade</a:t>
            </a:r>
          </a:p>
          <a:p>
            <a:pPr marL="385763" indent="-385763">
              <a:spcBef>
                <a:spcPts val="1800"/>
              </a:spcBef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srgbClr val="002543"/>
                </a:solidFill>
              </a:rPr>
              <a:t>Cálculo dos valores</a:t>
            </a:r>
          </a:p>
          <a:p>
            <a:pPr marL="385763" indent="-385763">
              <a:spcBef>
                <a:spcPts val="1800"/>
              </a:spcBef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srgbClr val="002543"/>
                </a:solidFill>
              </a:rPr>
              <a:t>Elaboração dos termos do acordo</a:t>
            </a:r>
          </a:p>
          <a:p>
            <a:pPr marL="385763" indent="-385763">
              <a:spcBef>
                <a:spcPts val="1800"/>
              </a:spcBef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srgbClr val="002543"/>
                </a:solidFill>
              </a:rPr>
              <a:t>Monitoramento do acordo</a:t>
            </a:r>
          </a:p>
        </p:txBody>
      </p:sp>
      <p:sp>
        <p:nvSpPr>
          <p:cNvPr id="4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B45E3F88-CABA-4888-96A8-02BE92880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15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B8060E13-ACFF-4945-9AAC-BD9FAA1F9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1102" y="6309320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1614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9CF9A70D-A544-4E70-9D36-5CF9DA99E9C7}"/>
              </a:ext>
            </a:extLst>
          </p:cNvPr>
          <p:cNvSpPr txBox="1">
            <a:spLocks/>
          </p:cNvSpPr>
          <p:nvPr/>
        </p:nvSpPr>
        <p:spPr>
          <a:xfrm>
            <a:off x="246414" y="1556792"/>
            <a:ext cx="8645676" cy="51845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400" dirty="0">
                <a:solidFill>
                  <a:srgbClr val="002543"/>
                </a:solidFill>
              </a:rPr>
              <a:t>Envolve a especificação do fatos admitidos como irregulares</a:t>
            </a:r>
          </a:p>
          <a:p>
            <a:pPr>
              <a:buFont typeface="Wingdings" panose="05000000000000000000" pitchFamily="2" charset="2"/>
              <a:buChar char="v"/>
            </a:pPr>
            <a:endParaRPr lang="pt-BR" sz="1000" dirty="0">
              <a:solidFill>
                <a:srgbClr val="002543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t-BR" sz="2400" dirty="0">
                <a:solidFill>
                  <a:srgbClr val="002543"/>
                </a:solidFill>
              </a:rPr>
              <a:t>Responsabilidade objetiva X detalhamento dos fatos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rgbClr val="002543"/>
                </a:solidFill>
              </a:rPr>
              <a:t>Necessidade de conhecimento do caso (denúncias, reportagens, ações judiciais, etc.)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rgbClr val="002543"/>
                </a:solidFill>
              </a:rPr>
              <a:t>Possibilidade de interlocução com o MP e com a Polícia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rgbClr val="002543"/>
                </a:solidFill>
              </a:rPr>
              <a:t>Levantamento de auditorias feitas pela CGU, pelo TCU, pelo órgão lesado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pt-BR" sz="1000" dirty="0">
              <a:solidFill>
                <a:srgbClr val="002543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t-BR" sz="2400" dirty="0">
                <a:solidFill>
                  <a:srgbClr val="002543"/>
                </a:solidFill>
              </a:rPr>
              <a:t>Identificação dos elementos de provas que corroboram a admissão do ilícito </a:t>
            </a:r>
          </a:p>
          <a:p>
            <a:pPr>
              <a:buFont typeface="Wingdings" panose="05000000000000000000" pitchFamily="2" charset="2"/>
              <a:buChar char="v"/>
            </a:pPr>
            <a:endParaRPr lang="pt-BR" sz="1000" dirty="0">
              <a:solidFill>
                <a:srgbClr val="002543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t-BR" sz="2400" dirty="0">
                <a:solidFill>
                  <a:srgbClr val="002543"/>
                </a:solidFill>
              </a:rPr>
              <a:t>Compromisso da PJ que </a:t>
            </a:r>
            <a:r>
              <a:rPr lang="pt-BR" sz="2400" u="sng" dirty="0">
                <a:solidFill>
                  <a:srgbClr val="002543"/>
                </a:solidFill>
              </a:rPr>
              <a:t>não tem conhecimento</a:t>
            </a:r>
            <a:r>
              <a:rPr lang="pt-BR" sz="2400" dirty="0">
                <a:solidFill>
                  <a:srgbClr val="002543"/>
                </a:solidFill>
              </a:rPr>
              <a:t> de nenhuma outra situação irregular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rgbClr val="002543"/>
                </a:solidFill>
              </a:rPr>
              <a:t>Análise detalhada dos documentos entregues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000" dirty="0">
                <a:solidFill>
                  <a:srgbClr val="002543"/>
                </a:solidFill>
              </a:rPr>
              <a:t>Delimitação do ilícito e o período em que ocorreu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9CF9A70D-A544-4E70-9D36-5CF9DA99E9C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3" indent="-385763"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srgbClr val="FF0000"/>
                </a:solidFill>
              </a:rPr>
              <a:t>Admissão do ilícito</a:t>
            </a:r>
          </a:p>
        </p:txBody>
      </p:sp>
    </p:spTree>
    <p:extLst>
      <p:ext uri="{BB962C8B-B14F-4D97-AF65-F5344CB8AC3E}">
        <p14:creationId xmlns:p14="http://schemas.microsoft.com/office/powerpoint/2010/main" val="1262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0B1EE6C5-CEFC-490E-8337-6969A27F52CD}"/>
              </a:ext>
            </a:extLst>
          </p:cNvPr>
          <p:cNvSpPr txBox="1">
            <a:spLocks/>
          </p:cNvSpPr>
          <p:nvPr/>
        </p:nvSpPr>
        <p:spPr>
          <a:xfrm>
            <a:off x="193090" y="1771160"/>
            <a:ext cx="8579354" cy="33156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pt-BR" sz="1800" dirty="0">
              <a:solidFill>
                <a:srgbClr val="002543"/>
              </a:solidFill>
            </a:endParaRPr>
          </a:p>
        </p:txBody>
      </p:sp>
      <p:sp>
        <p:nvSpPr>
          <p:cNvPr id="12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13" name="Espaço Reservado para Conteúdo 19">
            <a:extLst>
              <a:ext uri="{FF2B5EF4-FFF2-40B4-BE49-F238E27FC236}">
                <a16:creationId xmlns:a16="http://schemas.microsoft.com/office/drawing/2014/main" id="{9CF9A70D-A544-4E70-9D36-5CF9DA99E9C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pt-BR" sz="2800" dirty="0">
                <a:solidFill>
                  <a:srgbClr val="FF0000"/>
                </a:solidFill>
              </a:rPr>
              <a:t>Avaliação do Programa de Integridade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4F3E744-7EE4-4F34-B49A-5064160C34FB}"/>
              </a:ext>
            </a:extLst>
          </p:cNvPr>
          <p:cNvSpPr txBox="1">
            <a:spLocks/>
          </p:cNvSpPr>
          <p:nvPr/>
        </p:nvSpPr>
        <p:spPr>
          <a:xfrm>
            <a:off x="628650" y="1585639"/>
            <a:ext cx="7886700" cy="714983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rgbClr val="002543"/>
                </a:solidFill>
              </a:defRPr>
            </a:lvl1pPr>
            <a:lvl2pPr marL="742950" lvl="1" indent="-285750">
              <a:spcBef>
                <a:spcPct val="20000"/>
              </a:spcBef>
              <a:buFont typeface="Wingdings" panose="05000000000000000000" pitchFamily="2" charset="2"/>
              <a:buChar char="ü"/>
              <a:defRPr sz="2000">
                <a:solidFill>
                  <a:srgbClr val="002543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marL="0" indent="0" algn="ctr">
              <a:buNone/>
            </a:pPr>
            <a:r>
              <a:rPr lang="pt-BR" sz="2000" b="1" dirty="0"/>
              <a:t>Objetivos imediatos da Avaliação em Acordo de Leniência</a:t>
            </a:r>
            <a:br>
              <a:rPr lang="pt-BR" sz="2000" b="1" dirty="0"/>
            </a:br>
            <a:endParaRPr lang="pt-BR" sz="2000" b="1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C8827D84-875C-4CA1-B0B1-995ABD837D92}"/>
              </a:ext>
            </a:extLst>
          </p:cNvPr>
          <p:cNvSpPr txBox="1">
            <a:spLocks/>
          </p:cNvSpPr>
          <p:nvPr/>
        </p:nvSpPr>
        <p:spPr>
          <a:xfrm>
            <a:off x="734325" y="2463403"/>
            <a:ext cx="7675350" cy="3263504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v"/>
              <a:defRPr sz="2400">
                <a:solidFill>
                  <a:srgbClr val="002543"/>
                </a:solidFill>
              </a:defRPr>
            </a:lvl1pPr>
            <a:lvl2pPr marL="742950" lvl="1" indent="-285750">
              <a:spcBef>
                <a:spcPct val="20000"/>
              </a:spcBef>
              <a:buFont typeface="Wingdings" panose="05000000000000000000" pitchFamily="2" charset="2"/>
              <a:buChar char="ü"/>
              <a:defRPr sz="2000">
                <a:solidFill>
                  <a:srgbClr val="002543"/>
                </a:solidFill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pt-BR" dirty="0"/>
              <a:t>Cálculo da multa:  subtração de 1% a 4% do faturamento bruto para a pessoa jurídica que possuir e aplicar um programa de integridade. (Art. 18, inciso V, Decreto 8.420/15)</a:t>
            </a:r>
          </a:p>
          <a:p>
            <a:endParaRPr lang="pt-BR" dirty="0"/>
          </a:p>
          <a:p>
            <a:r>
              <a:rPr lang="pt-BR" dirty="0"/>
              <a:t>Cláusula obrigatória: O acordo de leniência conterá, entre outras disposições, cláusulas que versem sobre: a adoção, aplicação ou aperfeiçoamento de programa de integridade. (Art. 37, IV, Decreto 8.420/15)  </a:t>
            </a:r>
          </a:p>
        </p:txBody>
      </p:sp>
    </p:spTree>
    <p:extLst>
      <p:ext uri="{BB962C8B-B14F-4D97-AF65-F5344CB8AC3E}">
        <p14:creationId xmlns:p14="http://schemas.microsoft.com/office/powerpoint/2010/main" val="1923632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219255" y="2516261"/>
            <a:ext cx="3009430" cy="2784947"/>
          </a:xfrm>
          <a:prstGeom prst="rect">
            <a:avLst/>
          </a:prstGeom>
        </p:spPr>
        <p:txBody>
          <a:bodyPr spcFirstLastPara="1" vert="horz" wrap="square" lIns="91440" tIns="45720" rIns="91440" bIns="45720" rtlCol="0" anchor="ctr" anchorCtr="0">
            <a:normAutofit fontScale="90000"/>
          </a:bodyPr>
          <a:lstStyle/>
          <a:p>
            <a:pPr>
              <a:spcBef>
                <a:spcPct val="0"/>
              </a:spcBef>
            </a:pPr>
            <a:r>
              <a:rPr lang="en-US" sz="2800" b="1" dirty="0" err="1">
                <a:solidFill>
                  <a:schemeClr val="accent1"/>
                </a:solidFill>
              </a:rPr>
              <a:t>Parâmetros</a:t>
            </a:r>
            <a:r>
              <a:rPr lang="en-US" sz="2800" b="1" dirty="0">
                <a:solidFill>
                  <a:schemeClr val="accent1"/>
                </a:solidFill>
              </a:rPr>
              <a:t> de </a:t>
            </a:r>
            <a:r>
              <a:rPr lang="en-US" sz="2800" b="1" dirty="0" err="1">
                <a:solidFill>
                  <a:schemeClr val="accent1"/>
                </a:solidFill>
              </a:rPr>
              <a:t>Avaliação</a:t>
            </a:r>
            <a:r>
              <a:rPr lang="en-US" sz="2800" b="1" dirty="0">
                <a:solidFill>
                  <a:schemeClr val="accent1"/>
                </a:solidFill>
              </a:rPr>
              <a:t> do </a:t>
            </a:r>
            <a:r>
              <a:rPr lang="en-US" sz="2800" b="1" dirty="0" err="1">
                <a:solidFill>
                  <a:schemeClr val="accent1"/>
                </a:solidFill>
              </a:rPr>
              <a:t>Programa</a:t>
            </a:r>
            <a:r>
              <a:rPr lang="en-US" sz="2800" b="1" dirty="0">
                <a:solidFill>
                  <a:schemeClr val="accent1"/>
                </a:solidFill>
              </a:rPr>
              <a:t> de </a:t>
            </a:r>
            <a:r>
              <a:rPr lang="en-US" sz="2800" b="1" dirty="0" err="1">
                <a:solidFill>
                  <a:schemeClr val="accent1"/>
                </a:solidFill>
              </a:rPr>
              <a:t>Integridade</a:t>
            </a:r>
            <a:r>
              <a:rPr lang="en-US" sz="2800" b="1" dirty="0">
                <a:solidFill>
                  <a:schemeClr val="accent1"/>
                </a:solidFill>
              </a:rPr>
              <a:t> </a:t>
            </a:r>
            <a:br>
              <a:rPr lang="en-US" sz="2800" b="1" dirty="0">
                <a:solidFill>
                  <a:schemeClr val="accent1"/>
                </a:solidFill>
              </a:rPr>
            </a:br>
            <a:r>
              <a:rPr lang="en-US" sz="2000" b="1" dirty="0">
                <a:solidFill>
                  <a:schemeClr val="accent1"/>
                </a:solidFill>
              </a:rPr>
              <a:t>(Art. 42 </a:t>
            </a:r>
            <a:r>
              <a:rPr lang="en-US" sz="2000" b="1" dirty="0" err="1">
                <a:solidFill>
                  <a:schemeClr val="accent1"/>
                </a:solidFill>
              </a:rPr>
              <a:t>Decreto</a:t>
            </a:r>
            <a:r>
              <a:rPr lang="en-US" sz="2000" b="1" dirty="0">
                <a:solidFill>
                  <a:schemeClr val="accent1"/>
                </a:solidFill>
              </a:rPr>
              <a:t> 8.420/15</a:t>
            </a:r>
            <a:r>
              <a:rPr lang="en-US" sz="2800" b="1" dirty="0">
                <a:solidFill>
                  <a:schemeClr val="accent1"/>
                </a:solidFill>
              </a:rPr>
              <a:t>)</a:t>
            </a:r>
            <a:br>
              <a:rPr lang="en-US" sz="4100" b="1" dirty="0">
                <a:solidFill>
                  <a:schemeClr val="accent1"/>
                </a:solidFill>
              </a:rPr>
            </a:br>
            <a:endParaRPr lang="en-US" sz="4100" b="1" dirty="0">
              <a:solidFill>
                <a:schemeClr val="accent1"/>
              </a:solidFill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347864" y="1357848"/>
            <a:ext cx="5585519" cy="4663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1900" dirty="0" err="1">
                <a:solidFill>
                  <a:srgbClr val="002543"/>
                </a:solidFill>
              </a:rPr>
              <a:t>Comprometimento</a:t>
            </a:r>
            <a:r>
              <a:rPr lang="en-US" sz="1900" dirty="0">
                <a:solidFill>
                  <a:srgbClr val="002543"/>
                </a:solidFill>
              </a:rPr>
              <a:t> da </a:t>
            </a:r>
            <a:r>
              <a:rPr lang="en-US" sz="1900" dirty="0" err="1">
                <a:solidFill>
                  <a:srgbClr val="002543"/>
                </a:solidFill>
              </a:rPr>
              <a:t>alta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direção</a:t>
            </a:r>
            <a:r>
              <a:rPr lang="en-US" sz="1900" dirty="0">
                <a:solidFill>
                  <a:srgbClr val="002543"/>
                </a:solidFill>
              </a:rPr>
              <a:t>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1900" dirty="0">
                <a:solidFill>
                  <a:srgbClr val="002543"/>
                </a:solidFill>
              </a:rPr>
              <a:t>Padrões de conduta, código de </a:t>
            </a:r>
            <a:r>
              <a:rPr lang="en-US" sz="1900" dirty="0" err="1">
                <a:solidFill>
                  <a:srgbClr val="002543"/>
                </a:solidFill>
              </a:rPr>
              <a:t>ética</a:t>
            </a:r>
            <a:r>
              <a:rPr lang="en-US" sz="1900" dirty="0">
                <a:solidFill>
                  <a:srgbClr val="002543"/>
                </a:solidFill>
              </a:rPr>
              <a:t>, </a:t>
            </a:r>
            <a:r>
              <a:rPr lang="en-US" sz="1900" dirty="0" err="1">
                <a:solidFill>
                  <a:srgbClr val="002543"/>
                </a:solidFill>
              </a:rPr>
              <a:t>políticas</a:t>
            </a:r>
            <a:r>
              <a:rPr lang="en-US" sz="1900" dirty="0">
                <a:solidFill>
                  <a:srgbClr val="002543"/>
                </a:solidFill>
              </a:rPr>
              <a:t> e </a:t>
            </a:r>
            <a:r>
              <a:rPr lang="en-US" sz="1900" dirty="0" err="1">
                <a:solidFill>
                  <a:srgbClr val="002543"/>
                </a:solidFill>
              </a:rPr>
              <a:t>procedimentos</a:t>
            </a:r>
            <a:r>
              <a:rPr lang="en-US" sz="1900" dirty="0">
                <a:solidFill>
                  <a:srgbClr val="002543"/>
                </a:solidFill>
              </a:rPr>
              <a:t>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1900" dirty="0" err="1">
                <a:solidFill>
                  <a:srgbClr val="002543"/>
                </a:solidFill>
              </a:rPr>
              <a:t>Treinamentos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periódicos</a:t>
            </a:r>
            <a:r>
              <a:rPr lang="en-US" sz="1900" dirty="0">
                <a:solidFill>
                  <a:srgbClr val="002543"/>
                </a:solidFill>
              </a:rPr>
              <a:t>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1900" dirty="0" err="1">
                <a:solidFill>
                  <a:srgbClr val="002543"/>
                </a:solidFill>
              </a:rPr>
              <a:t>Análise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periódica</a:t>
            </a:r>
            <a:r>
              <a:rPr lang="en-US" sz="1900" dirty="0">
                <a:solidFill>
                  <a:srgbClr val="002543"/>
                </a:solidFill>
              </a:rPr>
              <a:t> de </a:t>
            </a:r>
            <a:r>
              <a:rPr lang="en-US" sz="1900" dirty="0" err="1">
                <a:solidFill>
                  <a:srgbClr val="002543"/>
                </a:solidFill>
              </a:rPr>
              <a:t>riscos</a:t>
            </a:r>
            <a:r>
              <a:rPr lang="en-US" sz="1900" dirty="0">
                <a:solidFill>
                  <a:srgbClr val="002543"/>
                </a:solidFill>
              </a:rPr>
              <a:t>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1900" dirty="0" err="1">
                <a:solidFill>
                  <a:srgbClr val="002543"/>
                </a:solidFill>
              </a:rPr>
              <a:t>Registros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contábeis</a:t>
            </a:r>
            <a:r>
              <a:rPr lang="en-US" sz="1900" dirty="0">
                <a:solidFill>
                  <a:srgbClr val="002543"/>
                </a:solidFill>
              </a:rPr>
              <a:t> e </a:t>
            </a:r>
            <a:r>
              <a:rPr lang="en-US" sz="1900" dirty="0" err="1">
                <a:solidFill>
                  <a:srgbClr val="002543"/>
                </a:solidFill>
              </a:rPr>
              <a:t>controles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internos</a:t>
            </a:r>
            <a:r>
              <a:rPr lang="en-US" sz="1900" dirty="0">
                <a:solidFill>
                  <a:srgbClr val="002543"/>
                </a:solidFill>
              </a:rPr>
              <a:t>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1900" dirty="0" err="1">
                <a:solidFill>
                  <a:srgbClr val="002543"/>
                </a:solidFill>
              </a:rPr>
              <a:t>Procedimentos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específicos</a:t>
            </a:r>
            <a:r>
              <a:rPr lang="en-US" sz="1900" dirty="0">
                <a:solidFill>
                  <a:srgbClr val="002543"/>
                </a:solidFill>
              </a:rPr>
              <a:t> para </a:t>
            </a:r>
            <a:r>
              <a:rPr lang="en-US" sz="1900" dirty="0" err="1">
                <a:solidFill>
                  <a:srgbClr val="002543"/>
                </a:solidFill>
              </a:rPr>
              <a:t>prevenir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fraudes</a:t>
            </a:r>
            <a:r>
              <a:rPr lang="en-US" sz="1900" dirty="0">
                <a:solidFill>
                  <a:srgbClr val="002543"/>
                </a:solidFill>
              </a:rPr>
              <a:t> e </a:t>
            </a:r>
            <a:r>
              <a:rPr lang="en-US" sz="1900" dirty="0" err="1">
                <a:solidFill>
                  <a:srgbClr val="002543"/>
                </a:solidFill>
              </a:rPr>
              <a:t>ilícitos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nas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interações</a:t>
            </a:r>
            <a:r>
              <a:rPr lang="en-US" sz="1900" dirty="0">
                <a:solidFill>
                  <a:srgbClr val="002543"/>
                </a:solidFill>
              </a:rPr>
              <a:t> com o </a:t>
            </a:r>
            <a:r>
              <a:rPr lang="en-US" sz="1900" dirty="0" err="1">
                <a:solidFill>
                  <a:srgbClr val="002543"/>
                </a:solidFill>
              </a:rPr>
              <a:t>setor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público</a:t>
            </a:r>
            <a:r>
              <a:rPr lang="en-US" sz="1900" dirty="0">
                <a:solidFill>
                  <a:srgbClr val="002543"/>
                </a:solidFill>
              </a:rPr>
              <a:t> (</a:t>
            </a:r>
            <a:r>
              <a:rPr lang="en-US" sz="1900" dirty="0" err="1">
                <a:solidFill>
                  <a:srgbClr val="002543"/>
                </a:solidFill>
              </a:rPr>
              <a:t>licitação</a:t>
            </a:r>
            <a:r>
              <a:rPr lang="en-US" sz="1900" dirty="0">
                <a:solidFill>
                  <a:srgbClr val="002543"/>
                </a:solidFill>
              </a:rPr>
              <a:t>, </a:t>
            </a:r>
            <a:r>
              <a:rPr lang="en-US" sz="1900" dirty="0" err="1">
                <a:solidFill>
                  <a:srgbClr val="002543"/>
                </a:solidFill>
              </a:rPr>
              <a:t>regulação</a:t>
            </a:r>
            <a:r>
              <a:rPr lang="en-US" sz="1900" dirty="0">
                <a:solidFill>
                  <a:srgbClr val="002543"/>
                </a:solidFill>
              </a:rPr>
              <a:t>);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en-US" sz="1900" dirty="0" err="1">
                <a:solidFill>
                  <a:srgbClr val="002543"/>
                </a:solidFill>
              </a:rPr>
              <a:t>Instância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interna</a:t>
            </a:r>
            <a:r>
              <a:rPr lang="en-US" sz="1900" dirty="0">
                <a:solidFill>
                  <a:srgbClr val="002543"/>
                </a:solidFill>
              </a:rPr>
              <a:t> </a:t>
            </a:r>
            <a:r>
              <a:rPr lang="en-US" sz="1900" dirty="0" err="1">
                <a:solidFill>
                  <a:srgbClr val="002543"/>
                </a:solidFill>
              </a:rPr>
              <a:t>responsável</a:t>
            </a:r>
            <a:r>
              <a:rPr lang="en-US" sz="1900" dirty="0">
                <a:solidFill>
                  <a:srgbClr val="002543"/>
                </a:solidFill>
              </a:rPr>
              <a:t>; 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sz="1900" dirty="0">
                <a:solidFill>
                  <a:srgbClr val="002543"/>
                </a:solidFill>
              </a:rPr>
              <a:t>Canais de denúncia;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sz="1900" dirty="0">
                <a:solidFill>
                  <a:srgbClr val="002543"/>
                </a:solidFill>
              </a:rPr>
              <a:t>Medidas disciplinares;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sz="1900" dirty="0">
                <a:solidFill>
                  <a:srgbClr val="002543"/>
                </a:solidFill>
              </a:rPr>
              <a:t>Interrupção e remediação;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sz="1900" dirty="0">
                <a:solidFill>
                  <a:srgbClr val="002543"/>
                </a:solidFill>
              </a:rPr>
              <a:t>Diligências de terceiros + fusões;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sz="1900" dirty="0">
                <a:solidFill>
                  <a:srgbClr val="002543"/>
                </a:solidFill>
              </a:rPr>
              <a:t>Monitoramento;</a:t>
            </a: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sz="1900" dirty="0">
                <a:solidFill>
                  <a:srgbClr val="002543"/>
                </a:solidFill>
              </a:rPr>
              <a:t>Transparência.</a:t>
            </a:r>
            <a:endParaRPr lang="en-US" sz="1900" dirty="0">
              <a:solidFill>
                <a:srgbClr val="002543"/>
              </a:solidFill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FA790085-2AE1-47D8-BA9B-765E6B51AEAC}"/>
              </a:ext>
            </a:extLst>
          </p:cNvPr>
          <p:cNvSpPr txBox="1">
            <a:spLocks/>
          </p:cNvSpPr>
          <p:nvPr/>
        </p:nvSpPr>
        <p:spPr>
          <a:xfrm>
            <a:off x="179512" y="188640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7" name="Espaço Reservado para Conteúdo 19">
            <a:extLst>
              <a:ext uri="{FF2B5EF4-FFF2-40B4-BE49-F238E27FC236}">
                <a16:creationId xmlns:a16="http://schemas.microsoft.com/office/drawing/2014/main" id="{B27FD949-D635-4849-A1F0-3856C12E94FE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pt-BR" sz="2800" dirty="0">
                <a:solidFill>
                  <a:srgbClr val="FF0000"/>
                </a:solidFill>
              </a:rPr>
              <a:t>Avaliação do Programa de Integridade</a:t>
            </a:r>
          </a:p>
        </p:txBody>
      </p:sp>
    </p:spTree>
    <p:extLst>
      <p:ext uri="{BB962C8B-B14F-4D97-AF65-F5344CB8AC3E}">
        <p14:creationId xmlns:p14="http://schemas.microsoft.com/office/powerpoint/2010/main" val="3837462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CBFF9-9E37-4E97-94B4-49960AD58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85639"/>
            <a:ext cx="7886700" cy="714983"/>
          </a:xfrm>
        </p:spPr>
        <p:txBody>
          <a:bodyPr>
            <a:normAutofit fontScale="90000"/>
          </a:bodyPr>
          <a:lstStyle/>
          <a:p>
            <a:pPr algn="l">
              <a:spcBef>
                <a:spcPct val="20000"/>
              </a:spcBef>
            </a:pPr>
            <a:r>
              <a:rPr lang="pt-BR" sz="2400" dirty="0">
                <a:solidFill>
                  <a:srgbClr val="002543"/>
                </a:solidFill>
                <a:latin typeface="+mn-lt"/>
                <a:ea typeface="+mn-ea"/>
                <a:cs typeface="+mn-cs"/>
              </a:rPr>
              <a:t>Principais pontos considerados na Avaliação:</a:t>
            </a:r>
            <a:br>
              <a:rPr lang="pt-BR" sz="2400" dirty="0">
                <a:solidFill>
                  <a:srgbClr val="002543"/>
                </a:solidFill>
                <a:latin typeface="+mn-lt"/>
                <a:ea typeface="+mn-ea"/>
                <a:cs typeface="+mn-cs"/>
              </a:rPr>
            </a:br>
            <a:endParaRPr lang="pt-BR" sz="2400" dirty="0">
              <a:solidFill>
                <a:srgbClr val="0025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677173-F22B-4674-A7B8-9D2DFA469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839" y="2189109"/>
            <a:ext cx="8430322" cy="3546087"/>
          </a:xfrm>
        </p:spPr>
        <p:txBody>
          <a:bodyPr>
            <a:noAutofit/>
          </a:bodyPr>
          <a:lstStyle/>
          <a:p>
            <a:pPr marL="800100" lvl="1" indent="-457200">
              <a:buFont typeface="Wingdings" panose="05000000000000000000" pitchFamily="2" charset="2"/>
              <a:buChar char="v"/>
              <a:defRPr/>
            </a:pPr>
            <a:r>
              <a:rPr lang="pt-BR" sz="2000" b="1" dirty="0">
                <a:solidFill>
                  <a:srgbClr val="002543"/>
                </a:solidFill>
              </a:rPr>
              <a:t>Atuação da Pessoa Jurídica em Relação ao Ato Lesivo </a:t>
            </a:r>
          </a:p>
          <a:p>
            <a:pPr marL="342900" lvl="1" indent="0">
              <a:buNone/>
              <a:defRPr/>
            </a:pPr>
            <a:r>
              <a:rPr lang="pt-BR" sz="2000" dirty="0">
                <a:solidFill>
                  <a:srgbClr val="002543"/>
                </a:solidFill>
              </a:rPr>
              <a:t>	A atuação da Pessoa Jurídica na detecção ou remediação do ato lesivo; 	bem como a adoção de medidas específicas para evitar que atos 		semelhantes ocorram novamente.</a:t>
            </a:r>
          </a:p>
          <a:p>
            <a:pPr marL="800100" lvl="1" indent="-457200">
              <a:buFont typeface="Wingdings" pitchFamily="2" charset="2"/>
              <a:buChar char="v"/>
              <a:defRPr/>
            </a:pPr>
            <a:endParaRPr lang="pt-BR" sz="2000" b="1" dirty="0">
              <a:solidFill>
                <a:srgbClr val="002543"/>
              </a:solidFill>
            </a:endParaRPr>
          </a:p>
          <a:p>
            <a:pPr marL="800100" lvl="1" indent="-457200">
              <a:buFont typeface="Wingdings" pitchFamily="2" charset="2"/>
              <a:buChar char="v"/>
              <a:defRPr/>
            </a:pPr>
            <a:r>
              <a:rPr lang="pt-BR" sz="2000" b="1" dirty="0">
                <a:solidFill>
                  <a:srgbClr val="002543"/>
                </a:solidFill>
              </a:rPr>
              <a:t>Cultura Organizacional de Integridade (COI) </a:t>
            </a:r>
          </a:p>
          <a:p>
            <a:pPr marL="342900" lvl="1" indent="0">
              <a:buNone/>
              <a:defRPr/>
            </a:pPr>
            <a:r>
              <a:rPr lang="pt-BR" sz="2000" dirty="0">
                <a:solidFill>
                  <a:srgbClr val="002543"/>
                </a:solidFill>
              </a:rPr>
              <a:t>	As condições apresentadas pela Pessoa Jurídica para fomentar e 	manter uma cultura de integridade entre os administradores, 	empregados e terceiros.</a:t>
            </a:r>
          </a:p>
          <a:p>
            <a:pPr marL="800100" lvl="1" indent="-457200">
              <a:buFont typeface="Wingdings" pitchFamily="2" charset="2"/>
              <a:buChar char="v"/>
              <a:defRPr/>
            </a:pPr>
            <a:endParaRPr lang="pt-BR" sz="2000" b="1" dirty="0">
              <a:solidFill>
                <a:srgbClr val="002543"/>
              </a:solidFill>
            </a:endParaRPr>
          </a:p>
          <a:p>
            <a:pPr marL="800100" lvl="1" indent="-457200">
              <a:buFont typeface="Wingdings" pitchFamily="2" charset="2"/>
              <a:buChar char="v"/>
              <a:defRPr/>
            </a:pPr>
            <a:r>
              <a:rPr lang="pt-BR" sz="2000" b="1" dirty="0">
                <a:solidFill>
                  <a:srgbClr val="002543"/>
                </a:solidFill>
              </a:rPr>
              <a:t>Mecanismos, Políticas e Procedimentos de Integridade (MPI) </a:t>
            </a:r>
          </a:p>
          <a:p>
            <a:pPr marL="342900" lvl="1" indent="0">
              <a:buNone/>
              <a:defRPr/>
            </a:pPr>
            <a:r>
              <a:rPr lang="pt-BR" sz="2000" dirty="0">
                <a:solidFill>
                  <a:srgbClr val="002543"/>
                </a:solidFill>
              </a:rPr>
              <a:t>	A existência e aplicação de instrumentos que possibilitam a prevenção, 	detecção e remediação de atos lesivos previstos na Lei 12.846/2013. </a:t>
            </a:r>
          </a:p>
          <a:p>
            <a:pPr marL="342900" lvl="1" indent="0">
              <a:buNone/>
              <a:defRPr/>
            </a:pPr>
            <a:endParaRPr lang="pt-BR" sz="2000" b="1" dirty="0">
              <a:solidFill>
                <a:srgbClr val="002543"/>
              </a:solidFill>
            </a:endParaRPr>
          </a:p>
        </p:txBody>
      </p:sp>
      <p:sp>
        <p:nvSpPr>
          <p:cNvPr id="4" name="Título 5">
            <a:extLst>
              <a:ext uri="{FF2B5EF4-FFF2-40B4-BE49-F238E27FC236}">
                <a16:creationId xmlns:a16="http://schemas.microsoft.com/office/drawing/2014/main" id="{4E86D752-847D-4E38-A687-4FFC1B936213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7926C6EC-5421-4E37-BF76-866863386EE9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pt-BR" sz="2800" dirty="0">
                <a:solidFill>
                  <a:srgbClr val="FF0000"/>
                </a:solidFill>
              </a:rPr>
              <a:t>Avaliação do Programa de Integridade</a:t>
            </a:r>
          </a:p>
        </p:txBody>
      </p:sp>
    </p:spTree>
    <p:extLst>
      <p:ext uri="{BB962C8B-B14F-4D97-AF65-F5344CB8AC3E}">
        <p14:creationId xmlns:p14="http://schemas.microsoft.com/office/powerpoint/2010/main" val="290594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ço Reservado para Conteúdo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58022"/>
            <a:ext cx="6120680" cy="4755980"/>
          </a:xfrm>
          <a:solidFill>
            <a:schemeClr val="bg1"/>
          </a:solidFill>
          <a:effectLst>
            <a:softEdge rad="266700"/>
          </a:effectLst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2</a:t>
            </a:fld>
            <a:endParaRPr lang="pt-BR"/>
          </a:p>
        </p:txBody>
      </p:sp>
      <p:sp>
        <p:nvSpPr>
          <p:cNvPr id="8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623953" y="1268760"/>
            <a:ext cx="3863646" cy="17559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00" b="1" dirty="0"/>
              <a:t>Funda</a:t>
            </a:r>
            <a:r>
              <a:rPr lang="pt-BR" sz="5400" b="1" dirty="0">
                <a:solidFill>
                  <a:schemeClr val="bg1"/>
                </a:solidFill>
              </a:rPr>
              <a:t>mento </a:t>
            </a:r>
            <a:r>
              <a:rPr lang="pt-BR" sz="5400" b="1" dirty="0"/>
              <a:t>Jurídic</a:t>
            </a:r>
            <a:r>
              <a:rPr lang="pt-BR" sz="5400" b="1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BDF91BC1-53FA-B44D-A27E-37AD3AA719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3704" y="630932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4099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Texto 3">
            <a:extLst>
              <a:ext uri="{FF2B5EF4-FFF2-40B4-BE49-F238E27FC236}">
                <a16:creationId xmlns:a16="http://schemas.microsoft.com/office/drawing/2014/main" id="{749A06D9-BAD4-4615-A30F-3DEAA0F493A8}"/>
              </a:ext>
            </a:extLst>
          </p:cNvPr>
          <p:cNvSpPr txBox="1">
            <a:spLocks/>
          </p:cNvSpPr>
          <p:nvPr/>
        </p:nvSpPr>
        <p:spPr>
          <a:xfrm>
            <a:off x="1064246" y="2334511"/>
            <a:ext cx="2881204" cy="388121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b="1" dirty="0">
                <a:solidFill>
                  <a:srgbClr val="002543"/>
                </a:solidFill>
              </a:rPr>
              <a:t>Principais falhas:</a:t>
            </a:r>
          </a:p>
        </p:txBody>
      </p:sp>
      <p:sp>
        <p:nvSpPr>
          <p:cNvPr id="23" name="Espaço Reservado para Conteúdo 2">
            <a:extLst>
              <a:ext uri="{FF2B5EF4-FFF2-40B4-BE49-F238E27FC236}">
                <a16:creationId xmlns:a16="http://schemas.microsoft.com/office/drawing/2014/main" id="{72688C93-C5E8-4309-A970-67022A434632}"/>
              </a:ext>
            </a:extLst>
          </p:cNvPr>
          <p:cNvSpPr txBox="1">
            <a:spLocks/>
          </p:cNvSpPr>
          <p:nvPr/>
        </p:nvSpPr>
        <p:spPr>
          <a:xfrm>
            <a:off x="1064246" y="2815404"/>
            <a:ext cx="7416876" cy="312043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Falta de comprometimento da Alta Direção;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Foco em aspectos formais em detrimento de uma cultura empresarial;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Ausência da área responsável pelo programa;</a:t>
            </a:r>
          </a:p>
          <a:p>
            <a:pPr marL="347663" lvl="1" indent="-285750" algn="just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Falta de aplicação das políticas;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Falta de adaptação de programas globais ao Brasil;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Precariedade dos treinamentos; 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Ausência de monitoramento.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50134A2C-82E4-4AF7-93DA-57FCDCAB977D}"/>
              </a:ext>
            </a:extLst>
          </p:cNvPr>
          <p:cNvSpPr txBox="1">
            <a:spLocks/>
          </p:cNvSpPr>
          <p:nvPr/>
        </p:nvSpPr>
        <p:spPr>
          <a:xfrm>
            <a:off x="628650" y="1585639"/>
            <a:ext cx="7886700" cy="714983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t-BR" sz="2700" dirty="0">
                <a:solidFill>
                  <a:srgbClr val="002543"/>
                </a:solidFill>
              </a:rPr>
            </a:br>
            <a:r>
              <a:rPr lang="pt-BR" sz="4000" b="1" dirty="0">
                <a:solidFill>
                  <a:srgbClr val="002543"/>
                </a:solidFill>
                <a:latin typeface="+mn-lt"/>
                <a:ea typeface="+mn-ea"/>
                <a:cs typeface="+mn-cs"/>
              </a:rPr>
              <a:t>Definição das obrigações de aprimoramento e remediação</a:t>
            </a:r>
            <a:br>
              <a:rPr lang="pt-BR" sz="2700" b="1" dirty="0">
                <a:solidFill>
                  <a:srgbClr val="002543"/>
                </a:solidFill>
                <a:latin typeface="+mn-lt"/>
                <a:ea typeface="+mn-ea"/>
                <a:cs typeface="+mn-cs"/>
              </a:rPr>
            </a:br>
            <a:endParaRPr lang="pt-BR" sz="2700" b="1" dirty="0">
              <a:solidFill>
                <a:srgbClr val="0025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ítulo 5">
            <a:extLst>
              <a:ext uri="{FF2B5EF4-FFF2-40B4-BE49-F238E27FC236}">
                <a16:creationId xmlns:a16="http://schemas.microsoft.com/office/drawing/2014/main" id="{16CCF484-7A82-4FBF-A438-7CB26C4DC65D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CD52A89D-FBFD-4525-87A9-C431EAC7BDC0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pt-BR" sz="2800" dirty="0">
                <a:solidFill>
                  <a:srgbClr val="FF0000"/>
                </a:solidFill>
              </a:rPr>
              <a:t>Avaliação do Programa de Integridade</a:t>
            </a:r>
          </a:p>
        </p:txBody>
      </p:sp>
    </p:spTree>
    <p:extLst>
      <p:ext uri="{BB962C8B-B14F-4D97-AF65-F5344CB8AC3E}">
        <p14:creationId xmlns:p14="http://schemas.microsoft.com/office/powerpoint/2010/main" val="2274853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ço Reservado para Texto 3">
            <a:extLst>
              <a:ext uri="{FF2B5EF4-FFF2-40B4-BE49-F238E27FC236}">
                <a16:creationId xmlns:a16="http://schemas.microsoft.com/office/drawing/2014/main" id="{749A06D9-BAD4-4615-A30F-3DEAA0F493A8}"/>
              </a:ext>
            </a:extLst>
          </p:cNvPr>
          <p:cNvSpPr txBox="1">
            <a:spLocks/>
          </p:cNvSpPr>
          <p:nvPr/>
        </p:nvSpPr>
        <p:spPr>
          <a:xfrm>
            <a:off x="1064245" y="2334511"/>
            <a:ext cx="4489062" cy="388121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b="1" dirty="0">
                <a:solidFill>
                  <a:srgbClr val="002543"/>
                </a:solidFill>
              </a:rPr>
              <a:t>Obrigações de aprimoramento:</a:t>
            </a:r>
          </a:p>
        </p:txBody>
      </p:sp>
      <p:sp>
        <p:nvSpPr>
          <p:cNvPr id="26" name="Espaço Reservado para Conteúdo 5">
            <a:extLst>
              <a:ext uri="{FF2B5EF4-FFF2-40B4-BE49-F238E27FC236}">
                <a16:creationId xmlns:a16="http://schemas.microsoft.com/office/drawing/2014/main" id="{6AF66A60-6D76-43BC-8FF1-D10F03570685}"/>
              </a:ext>
            </a:extLst>
          </p:cNvPr>
          <p:cNvSpPr txBox="1">
            <a:spLocks/>
          </p:cNvSpPr>
          <p:nvPr/>
        </p:nvSpPr>
        <p:spPr>
          <a:xfrm>
            <a:off x="1064245" y="2923094"/>
            <a:ext cx="7727410" cy="3077657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Afastamento do cargo e monitoramento dos envolvidos no ato lesivo;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Segregação de funções (</a:t>
            </a:r>
            <a:r>
              <a:rPr lang="pt-BR" sz="2200" i="1" dirty="0" err="1">
                <a:solidFill>
                  <a:srgbClr val="002543"/>
                </a:solidFill>
              </a:rPr>
              <a:t>compliance</a:t>
            </a:r>
            <a:r>
              <a:rPr lang="pt-BR" sz="2200" dirty="0">
                <a:solidFill>
                  <a:srgbClr val="002543"/>
                </a:solidFill>
              </a:rPr>
              <a:t> x jurídico/auditoria);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Criação e aplicação de políticas e procedimentos;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Adaptação do programa à realidade brasileira;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Desenvolvimento e aplicação de treinamentos específicos; 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sz="2200" dirty="0">
                <a:solidFill>
                  <a:srgbClr val="002543"/>
                </a:solidFill>
              </a:rPr>
              <a:t>Fomento à integridade dos parceiros.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endParaRPr lang="pt-BR" sz="2200" dirty="0">
              <a:solidFill>
                <a:srgbClr val="002543"/>
              </a:solidFill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50134A2C-82E4-4AF7-93DA-57FCDCAB977D}"/>
              </a:ext>
            </a:extLst>
          </p:cNvPr>
          <p:cNvSpPr txBox="1">
            <a:spLocks/>
          </p:cNvSpPr>
          <p:nvPr/>
        </p:nvSpPr>
        <p:spPr>
          <a:xfrm>
            <a:off x="628650" y="1585639"/>
            <a:ext cx="7886700" cy="714983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t-BR" sz="2700" dirty="0">
                <a:solidFill>
                  <a:srgbClr val="002543"/>
                </a:solidFill>
              </a:rPr>
            </a:br>
            <a:r>
              <a:rPr lang="pt-BR" sz="4000" b="1" dirty="0">
                <a:solidFill>
                  <a:srgbClr val="002543"/>
                </a:solidFill>
                <a:latin typeface="+mn-lt"/>
                <a:ea typeface="+mn-ea"/>
                <a:cs typeface="+mn-cs"/>
              </a:rPr>
              <a:t>Definição das obrigações de aprimoramento e remediação</a:t>
            </a:r>
            <a:br>
              <a:rPr lang="pt-BR" sz="2700" b="1" dirty="0">
                <a:solidFill>
                  <a:srgbClr val="002543"/>
                </a:solidFill>
                <a:latin typeface="+mn-lt"/>
                <a:ea typeface="+mn-ea"/>
                <a:cs typeface="+mn-cs"/>
              </a:rPr>
            </a:br>
            <a:endParaRPr lang="pt-BR" sz="2700" b="1" dirty="0">
              <a:solidFill>
                <a:srgbClr val="0025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ítulo 5">
            <a:extLst>
              <a:ext uri="{FF2B5EF4-FFF2-40B4-BE49-F238E27FC236}">
                <a16:creationId xmlns:a16="http://schemas.microsoft.com/office/drawing/2014/main" id="{1BD23455-A077-4700-AFB8-98FA05C1CB3B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C016209E-7256-4200-AC01-E658031C5B48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pt-BR" sz="2800" dirty="0">
                <a:solidFill>
                  <a:srgbClr val="FF0000"/>
                </a:solidFill>
              </a:rPr>
              <a:t>Avaliação do Programa de Integridade</a:t>
            </a:r>
          </a:p>
        </p:txBody>
      </p:sp>
    </p:spTree>
    <p:extLst>
      <p:ext uri="{BB962C8B-B14F-4D97-AF65-F5344CB8AC3E}">
        <p14:creationId xmlns:p14="http://schemas.microsoft.com/office/powerpoint/2010/main" val="2055043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280644" y="1916832"/>
            <a:ext cx="7189173" cy="333418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Rubrica com natureza de </a:t>
            </a:r>
            <a:r>
              <a:rPr lang="pt-BR" sz="2800" b="1" dirty="0">
                <a:solidFill>
                  <a:srgbClr val="002543"/>
                </a:solidFill>
              </a:rPr>
              <a:t>sanção</a:t>
            </a:r>
            <a:r>
              <a:rPr lang="pt-BR" sz="2800" dirty="0">
                <a:solidFill>
                  <a:srgbClr val="002543"/>
                </a:solidFill>
              </a:rPr>
              <a:t>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Multas Administrativas e Civis</a:t>
            </a:r>
          </a:p>
          <a:p>
            <a:pPr>
              <a:buFont typeface="Wingdings" panose="05000000000000000000" pitchFamily="2" charset="2"/>
              <a:buChar char="v"/>
            </a:pPr>
            <a:endParaRPr lang="pt-BR" sz="1050" dirty="0">
              <a:solidFill>
                <a:srgbClr val="002543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Rubrica com natureza de </a:t>
            </a:r>
            <a:r>
              <a:rPr lang="pt-BR" sz="2800" b="1" dirty="0">
                <a:solidFill>
                  <a:srgbClr val="002543"/>
                </a:solidFill>
              </a:rPr>
              <a:t>ressarcimento</a:t>
            </a:r>
            <a:r>
              <a:rPr lang="pt-BR" sz="2800" dirty="0">
                <a:solidFill>
                  <a:srgbClr val="002543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Eventuais danos incontroversos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Somatório de todas as propinas pagas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Vantagem indevida auferida ou pretendida (produto do ilícito)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9CF9A70D-A544-4E70-9D36-5CF9DA99E9C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36A12709-6D97-4A9B-9EFF-9C68BBD1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22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B3221A2E-0392-7744-B1B3-CF670EF13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307" y="6309320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9074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280644" y="1916832"/>
            <a:ext cx="7963764" cy="3672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Sancionar adequadamente a empresa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Multas da LAC e da LIA</a:t>
            </a:r>
          </a:p>
          <a:p>
            <a:pPr>
              <a:buFont typeface="Wingdings" panose="05000000000000000000" pitchFamily="2" charset="2"/>
              <a:buChar char="v"/>
            </a:pPr>
            <a:endParaRPr lang="pt-BR" sz="1050" dirty="0">
              <a:solidFill>
                <a:srgbClr val="002543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Impulsionar a recuperação de ativos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Ressarcimento dos danos e do enriquecimento ilícito (produto do ilícito)</a:t>
            </a:r>
          </a:p>
          <a:p>
            <a:pPr>
              <a:buFont typeface="Wingdings" panose="05000000000000000000" pitchFamily="2" charset="2"/>
              <a:buChar char="v"/>
            </a:pPr>
            <a:endParaRPr lang="pt-BR" sz="1050" dirty="0">
              <a:solidFill>
                <a:srgbClr val="002543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Preservar competências de outras instâncias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 Gestão contratual e Tomadas de Contas Especial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9CF9A70D-A544-4E70-9D36-5CF9DA99E9C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0D5EB588-01A1-4958-AF5A-177E55838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23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BB603123-A885-CF43-B91D-0DB37A505D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8831" y="6335822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515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280644" y="2622574"/>
            <a:ext cx="8645676" cy="3398714"/>
          </a:xfrm>
          <a:prstGeom prst="rect">
            <a:avLst/>
          </a:prstGeom>
          <a:ln>
            <a:solidFill>
              <a:srgbClr val="0066FF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Multa da LAC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Decreto nº 8.420/2015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rgbClr val="002543"/>
                </a:solidFill>
              </a:rPr>
              <a:t>Agravantes e Atenuantes – art. 17 e 18 Decreto nº 8.420/2015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rgbClr val="002543"/>
                </a:solidFill>
              </a:rPr>
              <a:t>Art. 20: estabelece os limites mínimo e máximo da multa da LAC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pt-BR" sz="1050" dirty="0">
              <a:solidFill>
                <a:srgbClr val="002543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IN CGU-AGU nº 02/2018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6E615D5A-E688-4966-9440-E6DE5D173D22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3E62A672-226A-439F-95FA-FA461083B02D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0DF86D19-A546-4929-924A-00E4C663E745}"/>
              </a:ext>
            </a:extLst>
          </p:cNvPr>
          <p:cNvSpPr txBox="1">
            <a:spLocks/>
          </p:cNvSpPr>
          <p:nvPr/>
        </p:nvSpPr>
        <p:spPr>
          <a:xfrm>
            <a:off x="280644" y="1556793"/>
            <a:ext cx="7189173" cy="5011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Sancionar adequadamente a empresa</a:t>
            </a:r>
            <a:endParaRPr lang="pt-BR" sz="2400" dirty="0">
              <a:solidFill>
                <a:srgbClr val="002543"/>
              </a:solidFill>
            </a:endParaRPr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C7F4DF41-1374-435A-8B56-6AB6012E1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24</a:t>
            </a:fld>
            <a:endParaRPr lang="pt-BR"/>
          </a:p>
        </p:txBody>
      </p:sp>
      <p:sp>
        <p:nvSpPr>
          <p:cNvPr id="10" name="Espaço Reservado para Rodapé 4">
            <a:extLst>
              <a:ext uri="{FF2B5EF4-FFF2-40B4-BE49-F238E27FC236}">
                <a16:creationId xmlns:a16="http://schemas.microsoft.com/office/drawing/2014/main" id="{FA001BC0-D9C2-E045-974E-83FEBD308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763" y="6340527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374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6E615D5A-E688-4966-9440-E6DE5D173D22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3E62A672-226A-439F-95FA-FA461083B02D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0DF86D19-A546-4929-924A-00E4C663E745}"/>
              </a:ext>
            </a:extLst>
          </p:cNvPr>
          <p:cNvSpPr txBox="1">
            <a:spLocks/>
          </p:cNvSpPr>
          <p:nvPr/>
        </p:nvSpPr>
        <p:spPr>
          <a:xfrm>
            <a:off x="280644" y="1556792"/>
            <a:ext cx="7963764" cy="482453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Multa da LAC</a:t>
            </a:r>
          </a:p>
          <a:p>
            <a:pPr marL="0" indent="0" algn="just">
              <a:buNone/>
            </a:pPr>
            <a:r>
              <a:rPr lang="pt-BR" sz="2800" dirty="0">
                <a:solidFill>
                  <a:srgbClr val="0066FF"/>
                </a:solidFill>
              </a:rPr>
              <a:t>Instrução Normativa CGU/AGU nº 2, de 16/5/2018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Ano base do cálculo da multa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Faturamento bruto – conforme definido na Instrução Normativa CGU nº 01, de 7 de abril de 2015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Marco temporal para definição de valores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Lucro para fins de cálculo da multa da LAC – é o percentual de lucro auferido ou pretendido (sempre o maior deles) dos instrumentos contaminados, aplicado ao saldo contratual existente a partir da data de vigência da LAC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29C13855-2098-42E5-8F02-97132EA1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25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6E0F3841-7A80-DC4C-9A90-D3EB381D58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644" y="6300579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3267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6E615D5A-E688-4966-9440-E6DE5D173D22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3E62A672-226A-439F-95FA-FA461083B02D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0DF86D19-A546-4929-924A-00E4C663E745}"/>
              </a:ext>
            </a:extLst>
          </p:cNvPr>
          <p:cNvSpPr txBox="1">
            <a:spLocks/>
          </p:cNvSpPr>
          <p:nvPr/>
        </p:nvSpPr>
        <p:spPr>
          <a:xfrm>
            <a:off x="280644" y="1268760"/>
            <a:ext cx="7963764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Multa da LAC</a:t>
            </a:r>
          </a:p>
          <a:p>
            <a:pPr marL="0" indent="0" algn="just">
              <a:buNone/>
            </a:pPr>
            <a:r>
              <a:rPr lang="pt-BR" sz="2800" dirty="0">
                <a:solidFill>
                  <a:srgbClr val="0066FF"/>
                </a:solidFill>
              </a:rPr>
              <a:t>Exemplo de Aplicação – Dec. 8.420/15 c/c IN 2/2018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1C6B9A10-4144-43FC-98F0-F82463749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550833"/>
              </p:ext>
            </p:extLst>
          </p:nvPr>
        </p:nvGraphicFramePr>
        <p:xfrm>
          <a:off x="179512" y="2420887"/>
          <a:ext cx="8856984" cy="4280057"/>
        </p:xfrm>
        <a:graphic>
          <a:graphicData uri="http://schemas.openxmlformats.org/drawingml/2006/table">
            <a:tbl>
              <a:tblPr/>
              <a:tblGrid>
                <a:gridCol w="1833108">
                  <a:extLst>
                    <a:ext uri="{9D8B030D-6E8A-4147-A177-3AD203B41FA5}">
                      <a16:colId xmlns:a16="http://schemas.microsoft.com/office/drawing/2014/main" val="3044209071"/>
                    </a:ext>
                  </a:extLst>
                </a:gridCol>
                <a:gridCol w="978070">
                  <a:extLst>
                    <a:ext uri="{9D8B030D-6E8A-4147-A177-3AD203B41FA5}">
                      <a16:colId xmlns:a16="http://schemas.microsoft.com/office/drawing/2014/main" val="3563655963"/>
                    </a:ext>
                  </a:extLst>
                </a:gridCol>
                <a:gridCol w="4123230">
                  <a:extLst>
                    <a:ext uri="{9D8B030D-6E8A-4147-A177-3AD203B41FA5}">
                      <a16:colId xmlns:a16="http://schemas.microsoft.com/office/drawing/2014/main" val="2833414377"/>
                    </a:ext>
                  </a:extLst>
                </a:gridCol>
                <a:gridCol w="786291">
                  <a:extLst>
                    <a:ext uri="{9D8B030D-6E8A-4147-A177-3AD203B41FA5}">
                      <a16:colId xmlns:a16="http://schemas.microsoft.com/office/drawing/2014/main" val="3496386911"/>
                    </a:ext>
                  </a:extLst>
                </a:gridCol>
                <a:gridCol w="1136285">
                  <a:extLst>
                    <a:ext uri="{9D8B030D-6E8A-4147-A177-3AD203B41FA5}">
                      <a16:colId xmlns:a16="http://schemas.microsoft.com/office/drawing/2014/main" val="1268943581"/>
                    </a:ext>
                  </a:extLst>
                </a:gridCol>
              </a:tblGrid>
              <a:tr h="4203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Agravantes (Art. 17)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Descrição/detalhamento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Adotado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Valor (R$)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250381"/>
                  </a:ext>
                </a:extLst>
              </a:tr>
              <a:tr h="37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 a 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continuidade do ato lesivo no tempo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873148"/>
                  </a:ext>
                </a:extLst>
              </a:tr>
              <a:tr h="37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 a 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tolerância/ciência do corpo diretivo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577286"/>
                  </a:ext>
                </a:extLst>
              </a:tr>
              <a:tr h="37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 a 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interrupção de serviço público ou obra contratada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319110"/>
                  </a:ext>
                </a:extLst>
              </a:tr>
              <a:tr h="37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situação econômica: SG&gt;1, LG&gt;1 e LL&gt;0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344462"/>
                  </a:ext>
                </a:extLst>
              </a:tr>
              <a:tr h="37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reincidência (nova infração) em menos de 5 anos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311596"/>
                  </a:ext>
                </a:extLst>
              </a:tr>
              <a:tr h="25476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 a 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 função do montante de contratos: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169221"/>
                  </a:ext>
                </a:extLst>
              </a:tr>
              <a:tr h="2547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 para contratos &gt; 1.5 milhão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761022"/>
                  </a:ext>
                </a:extLst>
              </a:tr>
              <a:tr h="2547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 para contratos &gt; 10 milhões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519961"/>
                  </a:ext>
                </a:extLst>
              </a:tr>
              <a:tr h="2547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 para contratos &gt; 50 milhões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277369"/>
                  </a:ext>
                </a:extLst>
              </a:tr>
              <a:tr h="2547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 para contratos &gt; 250 milhões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919364"/>
                  </a:ext>
                </a:extLst>
              </a:tr>
              <a:tr h="2675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 para contratos &gt; 1.0 bilhão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60335"/>
                  </a:ext>
                </a:extLst>
              </a:tr>
              <a:tr h="42036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- Agravantes (A)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756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865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6E615D5A-E688-4966-9440-E6DE5D173D22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3E62A672-226A-439F-95FA-FA461083B02D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0DF86D19-A546-4929-924A-00E4C663E745}"/>
              </a:ext>
            </a:extLst>
          </p:cNvPr>
          <p:cNvSpPr txBox="1">
            <a:spLocks/>
          </p:cNvSpPr>
          <p:nvPr/>
        </p:nvSpPr>
        <p:spPr>
          <a:xfrm>
            <a:off x="280644" y="1268760"/>
            <a:ext cx="7963764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Multa da LAC</a:t>
            </a:r>
          </a:p>
          <a:p>
            <a:pPr marL="0" indent="0" algn="just">
              <a:buNone/>
            </a:pPr>
            <a:r>
              <a:rPr lang="pt-BR" sz="2800" dirty="0">
                <a:solidFill>
                  <a:srgbClr val="0066FF"/>
                </a:solidFill>
              </a:rPr>
              <a:t>Exemplo de Aplicação – Dec. 8.420/15 c/c IN 2/2018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7818BA1-41CA-45AD-813C-FAEE40AE1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423534"/>
              </p:ext>
            </p:extLst>
          </p:nvPr>
        </p:nvGraphicFramePr>
        <p:xfrm>
          <a:off x="179512" y="2420887"/>
          <a:ext cx="8746808" cy="4280056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557818189"/>
                    </a:ext>
                  </a:extLst>
                </a:gridCol>
                <a:gridCol w="757482">
                  <a:extLst>
                    <a:ext uri="{9D8B030D-6E8A-4147-A177-3AD203B41FA5}">
                      <a16:colId xmlns:a16="http://schemas.microsoft.com/office/drawing/2014/main" val="4066565280"/>
                    </a:ext>
                  </a:extLst>
                </a:gridCol>
                <a:gridCol w="3707014">
                  <a:extLst>
                    <a:ext uri="{9D8B030D-6E8A-4147-A177-3AD203B41FA5}">
                      <a16:colId xmlns:a16="http://schemas.microsoft.com/office/drawing/2014/main" val="1266009364"/>
                    </a:ext>
                  </a:extLst>
                </a:gridCol>
                <a:gridCol w="916709">
                  <a:extLst>
                    <a:ext uri="{9D8B030D-6E8A-4147-A177-3AD203B41FA5}">
                      <a16:colId xmlns:a16="http://schemas.microsoft.com/office/drawing/2014/main" val="1416357702"/>
                    </a:ext>
                  </a:extLst>
                </a:gridCol>
                <a:gridCol w="1277371">
                  <a:extLst>
                    <a:ext uri="{9D8B030D-6E8A-4147-A177-3AD203B41FA5}">
                      <a16:colId xmlns:a16="http://schemas.microsoft.com/office/drawing/2014/main" val="3107305432"/>
                    </a:ext>
                  </a:extLst>
                </a:gridCol>
              </a:tblGrid>
              <a:tr h="535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Atenuantes (Art. 18)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Descrição/detalhamento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Adotado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Valor (R$)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86023"/>
                  </a:ext>
                </a:extLst>
              </a:tr>
              <a:tr h="535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caso de não consumação da infração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2072192"/>
                  </a:ext>
                </a:extLst>
              </a:tr>
              <a:tr h="535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caso de comprovação de ressarcimento dos danos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144668"/>
                  </a:ext>
                </a:extLst>
              </a:tr>
              <a:tr h="535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 a 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grau de colaboração com a investigação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751991"/>
                  </a:ext>
                </a:extLst>
              </a:tr>
              <a:tr h="535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caso de comunicação espontânea antes do PAR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741286"/>
                  </a:ext>
                </a:extLst>
              </a:tr>
              <a:tr h="5350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 a 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possuir e aplicar programa de integridade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821196"/>
                  </a:ext>
                </a:extLst>
              </a:tr>
              <a:tr h="53500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- Atenuantes (B)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027761"/>
                  </a:ext>
                </a:extLst>
              </a:tr>
              <a:tr h="53500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(C) = (A) - (B)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01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165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6E615D5A-E688-4966-9440-E6DE5D173D22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3E62A672-226A-439F-95FA-FA461083B02D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0DF86D19-A546-4929-924A-00E4C663E745}"/>
              </a:ext>
            </a:extLst>
          </p:cNvPr>
          <p:cNvSpPr txBox="1">
            <a:spLocks/>
          </p:cNvSpPr>
          <p:nvPr/>
        </p:nvSpPr>
        <p:spPr>
          <a:xfrm>
            <a:off x="280644" y="1268760"/>
            <a:ext cx="7963764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Multa da LAC</a:t>
            </a:r>
          </a:p>
          <a:p>
            <a:pPr marL="0" indent="0" algn="just">
              <a:buNone/>
            </a:pPr>
            <a:r>
              <a:rPr lang="pt-BR" sz="2800" dirty="0">
                <a:solidFill>
                  <a:srgbClr val="0066FF"/>
                </a:solidFill>
              </a:rPr>
              <a:t>Exemplo de Aplicação – Dec. 8.420/15 c/c IN 2/2018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54D9174-C13F-4821-B2D0-217F7A2F8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138259"/>
              </p:ext>
            </p:extLst>
          </p:nvPr>
        </p:nvGraphicFramePr>
        <p:xfrm>
          <a:off x="395536" y="2420889"/>
          <a:ext cx="8530784" cy="4280056"/>
        </p:xfrm>
        <a:graphic>
          <a:graphicData uri="http://schemas.openxmlformats.org/drawingml/2006/table">
            <a:tbl>
              <a:tblPr/>
              <a:tblGrid>
                <a:gridCol w="6573597">
                  <a:extLst>
                    <a:ext uri="{9D8B030D-6E8A-4147-A177-3AD203B41FA5}">
                      <a16:colId xmlns:a16="http://schemas.microsoft.com/office/drawing/2014/main" val="2734152698"/>
                    </a:ext>
                  </a:extLst>
                </a:gridCol>
                <a:gridCol w="1957187">
                  <a:extLst>
                    <a:ext uri="{9D8B030D-6E8A-4147-A177-3AD203B41FA5}">
                      <a16:colId xmlns:a16="http://schemas.microsoft.com/office/drawing/2014/main" val="3288480939"/>
                    </a:ext>
                  </a:extLst>
                </a:gridCol>
              </a:tblGrid>
              <a:tr h="3890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Limites (Art. 20,§ 1º)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915041"/>
                  </a:ext>
                </a:extLst>
              </a:tr>
              <a:tr h="3890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Limite mínimo: o maior entre: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011583"/>
                  </a:ext>
                </a:extLst>
              </a:tr>
              <a:tr h="3890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Vantagem auferida (lucro + propina)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912044"/>
                  </a:ext>
                </a:extLst>
              </a:tr>
              <a:tr h="3890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Previsto no Art.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370043"/>
                  </a:ext>
                </a:extLst>
              </a:tr>
              <a:tr h="3890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Limite máximo: o menor 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547222"/>
                  </a:ext>
                </a:extLst>
              </a:tr>
              <a:tr h="3890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20% do Faturamento Bruto Exercício Anterior ao PAR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966849"/>
                  </a:ext>
                </a:extLst>
              </a:tr>
              <a:tr h="3890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3x o valor da vantagem pretendida ou auferida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468447"/>
                  </a:ext>
                </a:extLst>
              </a:tr>
              <a:tr h="3890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Agravantes - Atenuantes (C)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630247"/>
                  </a:ext>
                </a:extLst>
              </a:tr>
              <a:tr h="3890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413213"/>
                  </a:ext>
                </a:extLst>
              </a:tr>
              <a:tr h="3890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Multa da Lei nº 12.846/2013 com aplicação dos limites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577892"/>
                  </a:ext>
                </a:extLst>
              </a:tr>
              <a:tr h="3890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769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0111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280644" y="2622572"/>
            <a:ext cx="8645676" cy="339871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Multa da LIA</a:t>
            </a:r>
          </a:p>
          <a:p>
            <a:pPr lvl="2" algn="just">
              <a:buFont typeface="Wingdings" panose="05000000000000000000" pitchFamily="2" charset="2"/>
              <a:buChar char="v"/>
            </a:pPr>
            <a:endParaRPr lang="pt-BR" sz="1800" dirty="0">
              <a:solidFill>
                <a:srgbClr val="002543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Lei nº 8.429/1992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rgbClr val="002543"/>
                </a:solidFill>
              </a:rPr>
              <a:t>Até 3 vezes o valor do acréscimo patrimonial; ou até 2 vezes o valor do dano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Dosimetria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DBC8E141-9C7B-418D-89C9-E4DF0BB83D8C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8489183A-D9BC-4D11-B286-64D5B875C6D6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6FA341AF-CD77-43CC-9784-919F32EAFFB6}"/>
              </a:ext>
            </a:extLst>
          </p:cNvPr>
          <p:cNvSpPr txBox="1">
            <a:spLocks/>
          </p:cNvSpPr>
          <p:nvPr/>
        </p:nvSpPr>
        <p:spPr>
          <a:xfrm>
            <a:off x="280644" y="1556793"/>
            <a:ext cx="7189173" cy="5011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Sancionar adequadamente a empresa</a:t>
            </a:r>
            <a:endParaRPr lang="pt-BR" sz="2400" dirty="0">
              <a:solidFill>
                <a:srgbClr val="002543"/>
              </a:solidFill>
            </a:endParaRPr>
          </a:p>
        </p:txBody>
      </p:sp>
      <p:sp>
        <p:nvSpPr>
          <p:cNvPr id="12" name="Espaço Reservado para Número de Slide 5">
            <a:extLst>
              <a:ext uri="{FF2B5EF4-FFF2-40B4-BE49-F238E27FC236}">
                <a16:creationId xmlns:a16="http://schemas.microsoft.com/office/drawing/2014/main" id="{39642DA0-97C5-4DE1-ADC4-9154E097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29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81660848-430F-F04B-A236-8159D4266C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307" y="6376243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366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AF71E766-7B52-4185-977E-0D34742BE2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155869"/>
              </p:ext>
            </p:extLst>
          </p:nvPr>
        </p:nvGraphicFramePr>
        <p:xfrm>
          <a:off x="251520" y="774180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Fundamento Jurídico</a:t>
            </a:r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A7F51FEE-5C57-4BED-AA49-BAE15A9B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3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98E82581-1021-DF40-B265-8167BDFD9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1102" y="6366167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295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103909" y="2491006"/>
            <a:ext cx="8822412" cy="332270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Pressupostos: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pt-BR" sz="2400" dirty="0">
                <a:solidFill>
                  <a:srgbClr val="002543"/>
                </a:solidFill>
              </a:rPr>
              <a:t>Não há, em nenhuma hipótese, quitação do dano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pt-BR" sz="1500" dirty="0">
              <a:solidFill>
                <a:srgbClr val="002543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A8156B1-D565-434F-983C-A5D5B16B0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65" y="3769738"/>
            <a:ext cx="8711615" cy="1807398"/>
          </a:xfrm>
          <a:prstGeom prst="rect">
            <a:avLst/>
          </a:prstGeom>
        </p:spPr>
      </p:pic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62D8F656-6D99-4A39-8236-CA9C0EECF8FC}"/>
              </a:ext>
            </a:extLst>
          </p:cNvPr>
          <p:cNvCxnSpPr>
            <a:cxnSpLocks/>
          </p:cNvCxnSpPr>
          <p:nvPr/>
        </p:nvCxnSpPr>
        <p:spPr>
          <a:xfrm>
            <a:off x="1382010" y="4366994"/>
            <a:ext cx="729444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58B91AEF-112B-40C6-BD19-EFDE5E4B6CFA}"/>
              </a:ext>
            </a:extLst>
          </p:cNvPr>
          <p:cNvCxnSpPr>
            <a:cxnSpLocks/>
          </p:cNvCxnSpPr>
          <p:nvPr/>
        </p:nvCxnSpPr>
        <p:spPr>
          <a:xfrm>
            <a:off x="730609" y="4654409"/>
            <a:ext cx="794584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3B127852-5317-49FD-A72D-7F9F66931D4A}"/>
              </a:ext>
            </a:extLst>
          </p:cNvPr>
          <p:cNvCxnSpPr>
            <a:cxnSpLocks/>
          </p:cNvCxnSpPr>
          <p:nvPr/>
        </p:nvCxnSpPr>
        <p:spPr>
          <a:xfrm>
            <a:off x="678453" y="4935165"/>
            <a:ext cx="799800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5">
            <a:extLst>
              <a:ext uri="{FF2B5EF4-FFF2-40B4-BE49-F238E27FC236}">
                <a16:creationId xmlns:a16="http://schemas.microsoft.com/office/drawing/2014/main" id="{15E0B63E-6B58-4ADD-9FD7-FBCC5CD5246E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10" name="Espaço Reservado para Conteúdo 19">
            <a:extLst>
              <a:ext uri="{FF2B5EF4-FFF2-40B4-BE49-F238E27FC236}">
                <a16:creationId xmlns:a16="http://schemas.microsoft.com/office/drawing/2014/main" id="{A0BCA133-60C8-460E-9E29-C55D5B378199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11" name="Espaço Reservado para Conteúdo 19">
            <a:extLst>
              <a:ext uri="{FF2B5EF4-FFF2-40B4-BE49-F238E27FC236}">
                <a16:creationId xmlns:a16="http://schemas.microsoft.com/office/drawing/2014/main" id="{4246385B-9B50-4CA9-AC31-579AE5A8250D}"/>
              </a:ext>
            </a:extLst>
          </p:cNvPr>
          <p:cNvSpPr txBox="1">
            <a:spLocks/>
          </p:cNvSpPr>
          <p:nvPr/>
        </p:nvSpPr>
        <p:spPr>
          <a:xfrm>
            <a:off x="280644" y="1556793"/>
            <a:ext cx="7189173" cy="5011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Impulsionar a recuperação de ativos</a:t>
            </a:r>
            <a:endParaRPr lang="pt-BR" sz="2400" dirty="0">
              <a:solidFill>
                <a:srgbClr val="002543"/>
              </a:solidFill>
            </a:endParaRPr>
          </a:p>
        </p:txBody>
      </p:sp>
      <p:sp>
        <p:nvSpPr>
          <p:cNvPr id="14" name="Espaço Reservado para Número de Slide 5">
            <a:extLst>
              <a:ext uri="{FF2B5EF4-FFF2-40B4-BE49-F238E27FC236}">
                <a16:creationId xmlns:a16="http://schemas.microsoft.com/office/drawing/2014/main" id="{BF8A866F-846F-4D8A-8093-F5215975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30</a:t>
            </a:fld>
            <a:endParaRPr lang="pt-BR"/>
          </a:p>
        </p:txBody>
      </p:sp>
      <p:sp>
        <p:nvSpPr>
          <p:cNvPr id="12" name="Espaço Reservado para Rodapé 4">
            <a:extLst>
              <a:ext uri="{FF2B5EF4-FFF2-40B4-BE49-F238E27FC236}">
                <a16:creationId xmlns:a16="http://schemas.microsoft.com/office/drawing/2014/main" id="{81BD504C-EE85-F447-A4F4-27B471D83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3909" y="630932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3915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2886023D-2515-410F-826E-B654461AD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09" y="3989160"/>
            <a:ext cx="8903536" cy="1525816"/>
          </a:xfrm>
          <a:prstGeom prst="rect">
            <a:avLst/>
          </a:prstGeom>
        </p:spPr>
      </p:pic>
      <p:sp>
        <p:nvSpPr>
          <p:cNvPr id="13" name="Espaço Reservado para Conteúdo 19">
            <a:extLst>
              <a:ext uri="{FF2B5EF4-FFF2-40B4-BE49-F238E27FC236}">
                <a16:creationId xmlns:a16="http://schemas.microsoft.com/office/drawing/2014/main" id="{548F6915-C07A-4394-9E5F-3842DE251E71}"/>
              </a:ext>
            </a:extLst>
          </p:cNvPr>
          <p:cNvSpPr txBox="1">
            <a:spLocks/>
          </p:cNvSpPr>
          <p:nvPr/>
        </p:nvSpPr>
        <p:spPr>
          <a:xfrm>
            <a:off x="103909" y="2491006"/>
            <a:ext cx="8822412" cy="332270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Pressupostos:</a:t>
            </a:r>
          </a:p>
          <a:p>
            <a:pPr marL="914400" lvl="1" indent="-457200" algn="just">
              <a:buFont typeface="+mj-lt"/>
              <a:buAutoNum type="alphaLcParenR" startAt="2"/>
            </a:pPr>
            <a:r>
              <a:rPr lang="pt-BR" sz="2400" dirty="0">
                <a:solidFill>
                  <a:srgbClr val="002543"/>
                </a:solidFill>
              </a:rPr>
              <a:t>A assinatura do Acordo não afasta as competências do TCU quanto à definição e execução do valor integral do dano</a:t>
            </a:r>
          </a:p>
          <a:p>
            <a:pPr marL="914400" lvl="1" indent="-457200" algn="just">
              <a:buFont typeface="+mj-lt"/>
              <a:buAutoNum type="alphaLcParenR" startAt="2"/>
            </a:pPr>
            <a:endParaRPr lang="pt-BR" sz="2400" dirty="0">
              <a:solidFill>
                <a:srgbClr val="002543"/>
              </a:solidFill>
            </a:endParaRPr>
          </a:p>
          <a:p>
            <a:pPr lvl="1" algn="just">
              <a:buFont typeface="Wingdings" panose="05000000000000000000" pitchFamily="2" charset="2"/>
              <a:buChar char="v"/>
            </a:pPr>
            <a:endParaRPr lang="pt-BR" sz="1500" dirty="0">
              <a:solidFill>
                <a:srgbClr val="002543"/>
              </a:solidFill>
            </a:endParaRPr>
          </a:p>
        </p:txBody>
      </p:sp>
      <p:sp>
        <p:nvSpPr>
          <p:cNvPr id="14" name="Título 5">
            <a:extLst>
              <a:ext uri="{FF2B5EF4-FFF2-40B4-BE49-F238E27FC236}">
                <a16:creationId xmlns:a16="http://schemas.microsoft.com/office/drawing/2014/main" id="{46689861-490A-4FBF-ADD1-6D096EF42465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15" name="Espaço Reservado para Conteúdo 19">
            <a:extLst>
              <a:ext uri="{FF2B5EF4-FFF2-40B4-BE49-F238E27FC236}">
                <a16:creationId xmlns:a16="http://schemas.microsoft.com/office/drawing/2014/main" id="{DE56C9D6-4A42-48A7-B1FF-83BF60A78EF1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16" name="Espaço Reservado para Conteúdo 19">
            <a:extLst>
              <a:ext uri="{FF2B5EF4-FFF2-40B4-BE49-F238E27FC236}">
                <a16:creationId xmlns:a16="http://schemas.microsoft.com/office/drawing/2014/main" id="{BC933F91-70A1-47C8-A916-49C32629FE70}"/>
              </a:ext>
            </a:extLst>
          </p:cNvPr>
          <p:cNvSpPr txBox="1">
            <a:spLocks/>
          </p:cNvSpPr>
          <p:nvPr/>
        </p:nvSpPr>
        <p:spPr>
          <a:xfrm>
            <a:off x="280644" y="1556793"/>
            <a:ext cx="7189173" cy="5011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Impulsionar a recuperação de ativos</a:t>
            </a:r>
            <a:endParaRPr lang="pt-BR" sz="2400" dirty="0">
              <a:solidFill>
                <a:srgbClr val="002543"/>
              </a:solidFill>
            </a:endParaRPr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06F8D990-C776-443D-890E-FE1ACF54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31</a:t>
            </a:fld>
            <a:endParaRPr lang="pt-BR"/>
          </a:p>
        </p:txBody>
      </p:sp>
      <p:sp>
        <p:nvSpPr>
          <p:cNvPr id="10" name="Espaço Reservado para Rodapé 4">
            <a:extLst>
              <a:ext uri="{FF2B5EF4-FFF2-40B4-BE49-F238E27FC236}">
                <a16:creationId xmlns:a16="http://schemas.microsoft.com/office/drawing/2014/main" id="{2ADA7134-9D22-F64F-911B-8FA3B0FF7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09320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39320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77EC6028-8277-4707-8801-B23DD95C8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817" y="3933056"/>
            <a:ext cx="8036195" cy="2198975"/>
          </a:xfrm>
          <a:prstGeom prst="rect">
            <a:avLst/>
          </a:prstGeom>
        </p:spPr>
      </p:pic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605AA5EE-43C8-4DB3-9AF0-62A9F89A4CA2}"/>
              </a:ext>
            </a:extLst>
          </p:cNvPr>
          <p:cNvCxnSpPr>
            <a:cxnSpLocks/>
          </p:cNvCxnSpPr>
          <p:nvPr/>
        </p:nvCxnSpPr>
        <p:spPr>
          <a:xfrm>
            <a:off x="2250489" y="5164217"/>
            <a:ext cx="601034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C89E4196-4092-4AC7-AD85-618C8621943E}"/>
              </a:ext>
            </a:extLst>
          </p:cNvPr>
          <p:cNvCxnSpPr>
            <a:cxnSpLocks/>
          </p:cNvCxnSpPr>
          <p:nvPr/>
        </p:nvCxnSpPr>
        <p:spPr>
          <a:xfrm>
            <a:off x="4301232" y="4293096"/>
            <a:ext cx="398378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6734E28D-4774-4908-8D76-3C99D56B0F0D}"/>
              </a:ext>
            </a:extLst>
          </p:cNvPr>
          <p:cNvCxnSpPr>
            <a:cxnSpLocks/>
          </p:cNvCxnSpPr>
          <p:nvPr/>
        </p:nvCxnSpPr>
        <p:spPr>
          <a:xfrm>
            <a:off x="1086406" y="4600485"/>
            <a:ext cx="228932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5166C8A-0C4B-4829-9AB4-25F8B90049AF}"/>
              </a:ext>
            </a:extLst>
          </p:cNvPr>
          <p:cNvCxnSpPr>
            <a:cxnSpLocks/>
          </p:cNvCxnSpPr>
          <p:nvPr/>
        </p:nvCxnSpPr>
        <p:spPr>
          <a:xfrm>
            <a:off x="5581835" y="5740157"/>
            <a:ext cx="25745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54ADADA3-3B70-47A4-A174-C7FEBCB5C994}"/>
              </a:ext>
            </a:extLst>
          </p:cNvPr>
          <p:cNvCxnSpPr>
            <a:cxnSpLocks/>
          </p:cNvCxnSpPr>
          <p:nvPr/>
        </p:nvCxnSpPr>
        <p:spPr>
          <a:xfrm>
            <a:off x="1086405" y="6054204"/>
            <a:ext cx="20629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ço Reservado para Conteúdo 19">
            <a:extLst>
              <a:ext uri="{FF2B5EF4-FFF2-40B4-BE49-F238E27FC236}">
                <a16:creationId xmlns:a16="http://schemas.microsoft.com/office/drawing/2014/main" id="{4C16D084-FBBB-46D5-A16A-871A11D71769}"/>
              </a:ext>
            </a:extLst>
          </p:cNvPr>
          <p:cNvSpPr txBox="1">
            <a:spLocks/>
          </p:cNvSpPr>
          <p:nvPr/>
        </p:nvSpPr>
        <p:spPr>
          <a:xfrm>
            <a:off x="103909" y="2060848"/>
            <a:ext cx="8822412" cy="403433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Pressupostos:</a:t>
            </a:r>
          </a:p>
          <a:p>
            <a:pPr marL="914400" lvl="1" indent="-457200" algn="just">
              <a:buFont typeface="+mj-lt"/>
              <a:buAutoNum type="alphaLcParenR" startAt="3"/>
            </a:pPr>
            <a:r>
              <a:rPr lang="pt-BR" sz="2400" dirty="0">
                <a:solidFill>
                  <a:srgbClr val="002543"/>
                </a:solidFill>
              </a:rPr>
              <a:t>Todo e qualquer valor endereçado no acordo a título de ressarcimento é um adiantamento em relação à reparação integral do dano causado</a:t>
            </a:r>
          </a:p>
          <a:p>
            <a:pPr marL="914400" lvl="1" indent="-457200" algn="just">
              <a:buFont typeface="+mj-lt"/>
              <a:buAutoNum type="alphaLcParenR" startAt="3"/>
            </a:pPr>
            <a:endParaRPr lang="pt-BR" sz="2400" dirty="0">
              <a:solidFill>
                <a:srgbClr val="002543"/>
              </a:solidFill>
            </a:endParaRPr>
          </a:p>
          <a:p>
            <a:pPr lvl="1" algn="just">
              <a:buFont typeface="Wingdings" panose="05000000000000000000" pitchFamily="2" charset="2"/>
              <a:buChar char="v"/>
            </a:pPr>
            <a:endParaRPr lang="pt-BR" sz="1500" dirty="0">
              <a:solidFill>
                <a:srgbClr val="002543"/>
              </a:solidFill>
            </a:endParaRPr>
          </a:p>
        </p:txBody>
      </p:sp>
      <p:sp>
        <p:nvSpPr>
          <p:cNvPr id="13" name="Título 5">
            <a:extLst>
              <a:ext uri="{FF2B5EF4-FFF2-40B4-BE49-F238E27FC236}">
                <a16:creationId xmlns:a16="http://schemas.microsoft.com/office/drawing/2014/main" id="{78517E5D-AE67-4993-A9E9-62F92848EA14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14" name="Espaço Reservado para Conteúdo 19">
            <a:extLst>
              <a:ext uri="{FF2B5EF4-FFF2-40B4-BE49-F238E27FC236}">
                <a16:creationId xmlns:a16="http://schemas.microsoft.com/office/drawing/2014/main" id="{2DC09A43-9E93-4375-91BD-253510F76F3B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15" name="Espaço Reservado para Conteúdo 19">
            <a:extLst>
              <a:ext uri="{FF2B5EF4-FFF2-40B4-BE49-F238E27FC236}">
                <a16:creationId xmlns:a16="http://schemas.microsoft.com/office/drawing/2014/main" id="{E3CB8799-4F3D-4F4D-959A-352D88591849}"/>
              </a:ext>
            </a:extLst>
          </p:cNvPr>
          <p:cNvSpPr txBox="1">
            <a:spLocks/>
          </p:cNvSpPr>
          <p:nvPr/>
        </p:nvSpPr>
        <p:spPr>
          <a:xfrm>
            <a:off x="280644" y="1556793"/>
            <a:ext cx="7189173" cy="5011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Impulsionar a recuperação de ativos</a:t>
            </a:r>
            <a:endParaRPr lang="pt-BR" sz="2400" dirty="0">
              <a:solidFill>
                <a:srgbClr val="002543"/>
              </a:solidFill>
            </a:endParaRPr>
          </a:p>
        </p:txBody>
      </p:sp>
      <p:sp>
        <p:nvSpPr>
          <p:cNvPr id="18" name="Espaço Reservado para Número de Slide 5">
            <a:extLst>
              <a:ext uri="{FF2B5EF4-FFF2-40B4-BE49-F238E27FC236}">
                <a16:creationId xmlns:a16="http://schemas.microsoft.com/office/drawing/2014/main" id="{E24EC381-4773-4C52-9D31-27032F3BA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32</a:t>
            </a:fld>
            <a:endParaRPr lang="pt-BR"/>
          </a:p>
        </p:txBody>
      </p:sp>
      <p:sp>
        <p:nvSpPr>
          <p:cNvPr id="16" name="Espaço Reservado para Rodapé 4">
            <a:extLst>
              <a:ext uri="{FF2B5EF4-FFF2-40B4-BE49-F238E27FC236}">
                <a16:creationId xmlns:a16="http://schemas.microsoft.com/office/drawing/2014/main" id="{C2FFFD7F-1E55-ED44-8ED5-1ECEF638C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831" y="6342078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86672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B4A18038-B4C8-4158-BAEC-733135C023E1}"/>
              </a:ext>
            </a:extLst>
          </p:cNvPr>
          <p:cNvSpPr txBox="1">
            <a:spLocks/>
          </p:cNvSpPr>
          <p:nvPr/>
        </p:nvSpPr>
        <p:spPr>
          <a:xfrm>
            <a:off x="280644" y="2491006"/>
            <a:ext cx="8645676" cy="3674298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Elementos do Ressarcimento:</a:t>
            </a:r>
          </a:p>
          <a:p>
            <a:pPr marL="0" lvl="2" indent="0" algn="just">
              <a:buNone/>
            </a:pPr>
            <a:endParaRPr lang="pt-BR" sz="2800" u="sng" dirty="0">
              <a:solidFill>
                <a:srgbClr val="002543"/>
              </a:solidFill>
            </a:endParaRPr>
          </a:p>
          <a:p>
            <a:pPr marL="914400" lvl="1" indent="-457200" algn="just">
              <a:buFont typeface="+mj-lt"/>
              <a:buAutoNum type="alphaLcParenR"/>
            </a:pPr>
            <a:r>
              <a:rPr lang="pt-BR" sz="2400" dirty="0">
                <a:solidFill>
                  <a:srgbClr val="002543"/>
                </a:solidFill>
              </a:rPr>
              <a:t>Ressarcimento de eventuais </a:t>
            </a:r>
            <a:r>
              <a:rPr lang="pt-BR" sz="2400" b="1" dirty="0">
                <a:solidFill>
                  <a:srgbClr val="002543"/>
                </a:solidFill>
              </a:rPr>
              <a:t>danos incontroversos</a:t>
            </a:r>
            <a:endParaRPr lang="pt-BR" sz="2400" dirty="0">
              <a:solidFill>
                <a:srgbClr val="002543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Valores pagos a título de propina – dano presumido (custo ilícito)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Superfaturamento por </a:t>
            </a:r>
            <a:r>
              <a:rPr lang="pt-BR" sz="2400" dirty="0" err="1">
                <a:solidFill>
                  <a:srgbClr val="002543"/>
                </a:solidFill>
              </a:rPr>
              <a:t>sobrepreço</a:t>
            </a:r>
            <a:r>
              <a:rPr lang="pt-BR" sz="2400" dirty="0">
                <a:solidFill>
                  <a:srgbClr val="002543"/>
                </a:solidFill>
              </a:rPr>
              <a:t> ou inexecução contratual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rgbClr val="002543"/>
                </a:solidFill>
              </a:rPr>
              <a:t>Admissão de autoria e materialidade pela empresa e/ou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rgbClr val="002543"/>
                </a:solidFill>
              </a:rPr>
              <a:t>Decisão final irrecorrível da autoridade competente</a:t>
            </a:r>
            <a:endParaRPr lang="pt-BR" sz="2400" dirty="0">
              <a:solidFill>
                <a:srgbClr val="002543"/>
              </a:solidFill>
            </a:endParaRPr>
          </a:p>
          <a:p>
            <a:pPr lvl="1" algn="just">
              <a:buFont typeface="Wingdings" panose="05000000000000000000" pitchFamily="2" charset="2"/>
              <a:buChar char="v"/>
            </a:pPr>
            <a:endParaRPr lang="pt-BR" sz="1500" dirty="0">
              <a:solidFill>
                <a:srgbClr val="002543"/>
              </a:solidFill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FBE72790-495C-444F-823C-233A067D115F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506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8" name="Espaço Reservado para Conteúdo 19">
            <a:extLst>
              <a:ext uri="{FF2B5EF4-FFF2-40B4-BE49-F238E27FC236}">
                <a16:creationId xmlns:a16="http://schemas.microsoft.com/office/drawing/2014/main" id="{DCAFE2E9-82DF-42DC-9F7D-4B2722CA3F7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413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9" name="Espaço Reservado para Conteúdo 19">
            <a:extLst>
              <a:ext uri="{FF2B5EF4-FFF2-40B4-BE49-F238E27FC236}">
                <a16:creationId xmlns:a16="http://schemas.microsoft.com/office/drawing/2014/main" id="{174F4458-E2C7-4E1C-A5FD-862C55833D00}"/>
              </a:ext>
            </a:extLst>
          </p:cNvPr>
          <p:cNvSpPr txBox="1">
            <a:spLocks/>
          </p:cNvSpPr>
          <p:nvPr/>
        </p:nvSpPr>
        <p:spPr>
          <a:xfrm>
            <a:off x="280644" y="1556793"/>
            <a:ext cx="7189173" cy="4113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Impulsionar a recuperação de ativos</a:t>
            </a:r>
            <a:endParaRPr lang="pt-BR" sz="2400" dirty="0">
              <a:solidFill>
                <a:srgbClr val="002543"/>
              </a:solidFill>
            </a:endParaRPr>
          </a:p>
        </p:txBody>
      </p:sp>
      <p:sp>
        <p:nvSpPr>
          <p:cNvPr id="11" name="Espaço Reservado para Número de Slide 5">
            <a:extLst>
              <a:ext uri="{FF2B5EF4-FFF2-40B4-BE49-F238E27FC236}">
                <a16:creationId xmlns:a16="http://schemas.microsoft.com/office/drawing/2014/main" id="{7CD61525-58B5-4F8E-87F3-32C7D5A1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33</a:t>
            </a:fld>
            <a:endParaRPr lang="pt-BR"/>
          </a:p>
        </p:txBody>
      </p:sp>
      <p:sp>
        <p:nvSpPr>
          <p:cNvPr id="12" name="Espaço Reservado para Rodapé 4">
            <a:extLst>
              <a:ext uri="{FF2B5EF4-FFF2-40B4-BE49-F238E27FC236}">
                <a16:creationId xmlns:a16="http://schemas.microsoft.com/office/drawing/2014/main" id="{A871DAB6-88D3-D445-AC4E-A4FC77550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300186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31814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B4A18038-B4C8-4158-BAEC-733135C023E1}"/>
              </a:ext>
            </a:extLst>
          </p:cNvPr>
          <p:cNvSpPr txBox="1">
            <a:spLocks/>
          </p:cNvSpPr>
          <p:nvPr/>
        </p:nvSpPr>
        <p:spPr>
          <a:xfrm>
            <a:off x="280644" y="2130965"/>
            <a:ext cx="8645676" cy="45699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None/>
            </a:pPr>
            <a:r>
              <a:rPr lang="pt-BR" sz="2800" u="sng" dirty="0">
                <a:solidFill>
                  <a:srgbClr val="002543"/>
                </a:solidFill>
              </a:rPr>
              <a:t>Elementos do Ressarcimento:</a:t>
            </a:r>
          </a:p>
          <a:p>
            <a:pPr marL="914400" lvl="1" indent="-457200" algn="just">
              <a:buFont typeface="+mj-lt"/>
              <a:buAutoNum type="alphaLcParenR" startAt="2"/>
            </a:pPr>
            <a:r>
              <a:rPr lang="pt-BR" sz="2400" dirty="0">
                <a:solidFill>
                  <a:srgbClr val="002543"/>
                </a:solidFill>
              </a:rPr>
              <a:t>Ressarcimento de </a:t>
            </a:r>
            <a:r>
              <a:rPr lang="pt-BR" sz="2400" b="1" dirty="0">
                <a:solidFill>
                  <a:srgbClr val="002543"/>
                </a:solidFill>
              </a:rPr>
              <a:t>enriquecimento ilícito</a:t>
            </a:r>
            <a:endParaRPr lang="pt-BR" sz="2400" dirty="0">
              <a:solidFill>
                <a:srgbClr val="002543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“auferir qualquer tipo de vantagem patrimonial indevida” (Art. 9º da Lei nº 8.429/92)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“valores acrescidos ilicitamente ao patrimônio (Art. 12, I da Lei nº 8.429/92)”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“vantagem ou proveito direta ou indiretamente obtidos da infração” (Art. 19, I da Lei nº 12.846/13)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Exemplos: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rgbClr val="002543"/>
                </a:solidFill>
              </a:rPr>
              <a:t>lucro auferido com contratações indevidas (vício na origem)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rgbClr val="002543"/>
                </a:solidFill>
              </a:rPr>
              <a:t>benefício fiscal decorrente de ato legislativo viciado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FBE72790-495C-444F-823C-233A067D115F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506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8" name="Espaço Reservado para Conteúdo 19">
            <a:extLst>
              <a:ext uri="{FF2B5EF4-FFF2-40B4-BE49-F238E27FC236}">
                <a16:creationId xmlns:a16="http://schemas.microsoft.com/office/drawing/2014/main" id="{DCAFE2E9-82DF-42DC-9F7D-4B2722CA3F7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413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9" name="Espaço Reservado para Conteúdo 19">
            <a:extLst>
              <a:ext uri="{FF2B5EF4-FFF2-40B4-BE49-F238E27FC236}">
                <a16:creationId xmlns:a16="http://schemas.microsoft.com/office/drawing/2014/main" id="{174F4458-E2C7-4E1C-A5FD-862C55833D00}"/>
              </a:ext>
            </a:extLst>
          </p:cNvPr>
          <p:cNvSpPr txBox="1">
            <a:spLocks/>
          </p:cNvSpPr>
          <p:nvPr/>
        </p:nvSpPr>
        <p:spPr>
          <a:xfrm>
            <a:off x="280644" y="1556793"/>
            <a:ext cx="7189173" cy="4113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Impulsionar a recuperação de ativos</a:t>
            </a:r>
            <a:endParaRPr lang="pt-BR" sz="2400" dirty="0">
              <a:solidFill>
                <a:srgbClr val="0025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58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Vários Documentos 4">
            <a:extLst>
              <a:ext uri="{FF2B5EF4-FFF2-40B4-BE49-F238E27FC236}">
                <a16:creationId xmlns:a16="http://schemas.microsoft.com/office/drawing/2014/main" id="{F7199CBB-E71A-41F1-B771-5258EF64DB9B}"/>
              </a:ext>
            </a:extLst>
          </p:cNvPr>
          <p:cNvSpPr/>
          <p:nvPr/>
        </p:nvSpPr>
        <p:spPr>
          <a:xfrm>
            <a:off x="132214" y="3605333"/>
            <a:ext cx="1127417" cy="169090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Histórico de Atos Lesivos</a:t>
            </a: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F6D6AE5F-FAEA-4C2C-92F0-884B2025F249}"/>
              </a:ext>
            </a:extLst>
          </p:cNvPr>
          <p:cNvCxnSpPr>
            <a:cxnSpLocks/>
          </p:cNvCxnSpPr>
          <p:nvPr/>
        </p:nvCxnSpPr>
        <p:spPr>
          <a:xfrm>
            <a:off x="5332465" y="2290888"/>
            <a:ext cx="0" cy="9905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6E9F5E3F-EFD3-4905-9DA8-D32927931084}"/>
              </a:ext>
            </a:extLst>
          </p:cNvPr>
          <p:cNvCxnSpPr>
            <a:cxnSpLocks/>
          </p:cNvCxnSpPr>
          <p:nvPr/>
        </p:nvCxnSpPr>
        <p:spPr>
          <a:xfrm>
            <a:off x="5396561" y="4030056"/>
            <a:ext cx="0" cy="11186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D4EFB506-0047-462E-90B2-B095FA4918FF}"/>
              </a:ext>
            </a:extLst>
          </p:cNvPr>
          <p:cNvCxnSpPr>
            <a:cxnSpLocks/>
          </p:cNvCxnSpPr>
          <p:nvPr/>
        </p:nvCxnSpPr>
        <p:spPr>
          <a:xfrm>
            <a:off x="4808648" y="5689417"/>
            <a:ext cx="0" cy="8182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5DAB349-3879-4262-892B-E334CCA19C24}"/>
              </a:ext>
            </a:extLst>
          </p:cNvPr>
          <p:cNvSpPr txBox="1"/>
          <p:nvPr/>
        </p:nvSpPr>
        <p:spPr>
          <a:xfrm>
            <a:off x="5342380" y="2259057"/>
            <a:ext cx="386371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543"/>
                </a:solidFill>
              </a:rPr>
              <a:t>Vantagens indevidas</a:t>
            </a:r>
          </a:p>
          <a:p>
            <a:pPr marL="194424" indent="-194424">
              <a:buFont typeface="Arial" panose="020B0604020202020204" pitchFamily="34" charset="0"/>
              <a:buChar char="•"/>
            </a:pPr>
            <a:endParaRPr lang="pt-BR" sz="300" dirty="0">
              <a:solidFill>
                <a:srgbClr val="002543"/>
              </a:solidFill>
            </a:endParaRPr>
          </a:p>
          <a:p>
            <a:r>
              <a:rPr lang="pt-BR" dirty="0">
                <a:solidFill>
                  <a:srgbClr val="002543"/>
                </a:solidFill>
              </a:rPr>
              <a:t>Propinas travestidas de doação política</a:t>
            </a:r>
          </a:p>
          <a:p>
            <a:pPr marL="194424" indent="-194424">
              <a:buFont typeface="Arial" panose="020B0604020202020204" pitchFamily="34" charset="0"/>
              <a:buChar char="•"/>
            </a:pPr>
            <a:endParaRPr lang="pt-BR" sz="500" dirty="0">
              <a:solidFill>
                <a:srgbClr val="002543"/>
              </a:solidFill>
            </a:endParaRPr>
          </a:p>
          <a:p>
            <a:pPr algn="ctr"/>
            <a:r>
              <a:rPr lang="pt-BR" dirty="0">
                <a:solidFill>
                  <a:srgbClr val="FF0000"/>
                </a:solidFill>
              </a:rPr>
              <a:t>(Dano presumido)</a:t>
            </a:r>
          </a:p>
        </p:txBody>
      </p:sp>
      <p:sp>
        <p:nvSpPr>
          <p:cNvPr id="14" name="Retângulo: Canto Dobrado 13">
            <a:extLst>
              <a:ext uri="{FF2B5EF4-FFF2-40B4-BE49-F238E27FC236}">
                <a16:creationId xmlns:a16="http://schemas.microsoft.com/office/drawing/2014/main" id="{7ACD45C9-838D-4739-962B-42F993C1392D}"/>
              </a:ext>
            </a:extLst>
          </p:cNvPr>
          <p:cNvSpPr/>
          <p:nvPr/>
        </p:nvSpPr>
        <p:spPr>
          <a:xfrm>
            <a:off x="2267745" y="2265008"/>
            <a:ext cx="2957340" cy="11639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600" dirty="0">
                <a:solidFill>
                  <a:srgbClr val="FFFF00"/>
                </a:solidFill>
              </a:rPr>
              <a:t>Envolvido     Valor       Data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</a:rPr>
              <a:t>Fulano         100 mil    12/04/2014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</a:rPr>
              <a:t>Ciclano        200 mil    15/05/2016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</a:rPr>
              <a:t>Beltrano     1 milhão  15/09/2017</a:t>
            </a:r>
          </a:p>
        </p:txBody>
      </p:sp>
      <p:sp>
        <p:nvSpPr>
          <p:cNvPr id="15" name="Retângulo: Canto Dobrado 14">
            <a:extLst>
              <a:ext uri="{FF2B5EF4-FFF2-40B4-BE49-F238E27FC236}">
                <a16:creationId xmlns:a16="http://schemas.microsoft.com/office/drawing/2014/main" id="{BDF9C0D5-6F2A-433D-B96C-8628DA8F9D4A}"/>
              </a:ext>
            </a:extLst>
          </p:cNvPr>
          <p:cNvSpPr/>
          <p:nvPr/>
        </p:nvSpPr>
        <p:spPr>
          <a:xfrm>
            <a:off x="2195738" y="3933056"/>
            <a:ext cx="3136727" cy="12156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600" dirty="0">
                <a:solidFill>
                  <a:srgbClr val="FFFF00"/>
                </a:solidFill>
              </a:rPr>
              <a:t>Instrumento  Lucro        Ilicitamente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</a:rPr>
              <a:t>Contrato 1     100 mil           SIM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</a:rPr>
              <a:t>MP XXXXX     200 mil           SIM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</a:rPr>
              <a:t>Contrato 2     1 milhão        NÃO</a:t>
            </a:r>
          </a:p>
        </p:txBody>
      </p:sp>
      <p:sp>
        <p:nvSpPr>
          <p:cNvPr id="16" name="Retângulo: Canto Dobrado 15">
            <a:extLst>
              <a:ext uri="{FF2B5EF4-FFF2-40B4-BE49-F238E27FC236}">
                <a16:creationId xmlns:a16="http://schemas.microsoft.com/office/drawing/2014/main" id="{4EB06823-CC57-4235-B3C0-EB01A6EC6D2F}"/>
              </a:ext>
            </a:extLst>
          </p:cNvPr>
          <p:cNvSpPr/>
          <p:nvPr/>
        </p:nvSpPr>
        <p:spPr>
          <a:xfrm>
            <a:off x="2699795" y="5689417"/>
            <a:ext cx="2004178" cy="81820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600" dirty="0">
                <a:solidFill>
                  <a:srgbClr val="FFFF00"/>
                </a:solidFill>
              </a:rPr>
              <a:t>Contrato       Dano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</a:rPr>
              <a:t>Contrato 1    20 mil</a:t>
            </a:r>
          </a:p>
          <a:p>
            <a:pPr algn="just"/>
            <a:r>
              <a:rPr lang="pt-BR" sz="1600" dirty="0">
                <a:solidFill>
                  <a:schemeClr val="bg1"/>
                </a:solidFill>
              </a:rPr>
              <a:t>Contrato 2    80 mil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9B8BA36-D81A-4DC6-855E-4D93B23E080C}"/>
              </a:ext>
            </a:extLst>
          </p:cNvPr>
          <p:cNvSpPr txBox="1"/>
          <p:nvPr/>
        </p:nvSpPr>
        <p:spPr>
          <a:xfrm>
            <a:off x="5463726" y="3789040"/>
            <a:ext cx="354806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543"/>
                </a:solidFill>
              </a:rPr>
              <a:t>Lucros de contratos contaminados</a:t>
            </a:r>
          </a:p>
          <a:p>
            <a:endParaRPr lang="pt-BR" sz="500" dirty="0">
              <a:solidFill>
                <a:srgbClr val="002543"/>
              </a:solidFill>
            </a:endParaRPr>
          </a:p>
          <a:p>
            <a:pPr algn="ctr"/>
            <a:r>
              <a:rPr lang="pt-BR" dirty="0">
                <a:solidFill>
                  <a:srgbClr val="FF0000"/>
                </a:solidFill>
              </a:rPr>
              <a:t>(Enriquecimento ilícito)</a:t>
            </a:r>
          </a:p>
          <a:p>
            <a:pPr algn="ctr"/>
            <a:r>
              <a:rPr lang="pt-BR" dirty="0">
                <a:solidFill>
                  <a:srgbClr val="002543"/>
                </a:solidFill>
              </a:rPr>
              <a:t>Pode ser entendido como um adiantamento de eventual condenação a débito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4259DB3-5106-44BB-987F-C06C886C3F22}"/>
              </a:ext>
            </a:extLst>
          </p:cNvPr>
          <p:cNvSpPr txBox="1"/>
          <p:nvPr/>
        </p:nvSpPr>
        <p:spPr>
          <a:xfrm>
            <a:off x="5076057" y="5688255"/>
            <a:ext cx="2808312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543"/>
                </a:solidFill>
              </a:rPr>
              <a:t>Superfaturamento admitido</a:t>
            </a:r>
          </a:p>
          <a:p>
            <a:endParaRPr lang="pt-BR" sz="1000" dirty="0">
              <a:solidFill>
                <a:srgbClr val="002543"/>
              </a:solidFill>
            </a:endParaRPr>
          </a:p>
          <a:p>
            <a:pPr algn="ctr"/>
            <a:r>
              <a:rPr lang="pt-BR" dirty="0">
                <a:solidFill>
                  <a:srgbClr val="FF0000"/>
                </a:solidFill>
              </a:rPr>
              <a:t>(Dano incontroverso)</a:t>
            </a: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B7A141CF-1A0F-489C-B74E-B82712627A3C}"/>
              </a:ext>
            </a:extLst>
          </p:cNvPr>
          <p:cNvCxnSpPr>
            <a:cxnSpLocks/>
            <a:stCxn id="5" idx="3"/>
            <a:endCxn id="14" idx="1"/>
          </p:cNvCxnSpPr>
          <p:nvPr/>
        </p:nvCxnSpPr>
        <p:spPr>
          <a:xfrm flipV="1">
            <a:off x="1259631" y="2847004"/>
            <a:ext cx="1008114" cy="16037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44B08451-0A18-4471-B354-B29E4E0CE782}"/>
              </a:ext>
            </a:extLst>
          </p:cNvPr>
          <p:cNvCxnSpPr>
            <a:cxnSpLocks/>
            <a:stCxn id="5" idx="3"/>
            <a:endCxn id="15" idx="1"/>
          </p:cNvCxnSpPr>
          <p:nvPr/>
        </p:nvCxnSpPr>
        <p:spPr>
          <a:xfrm>
            <a:off x="1259631" y="4450788"/>
            <a:ext cx="936107" cy="901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C1E935EE-CE39-4A55-B8E3-2841426AAC00}"/>
              </a:ext>
            </a:extLst>
          </p:cNvPr>
          <p:cNvCxnSpPr>
            <a:cxnSpLocks/>
            <a:stCxn id="5" idx="3"/>
            <a:endCxn id="16" idx="1"/>
          </p:cNvCxnSpPr>
          <p:nvPr/>
        </p:nvCxnSpPr>
        <p:spPr>
          <a:xfrm>
            <a:off x="1259631" y="4450788"/>
            <a:ext cx="1440164" cy="16477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ítulo 5">
            <a:extLst>
              <a:ext uri="{FF2B5EF4-FFF2-40B4-BE49-F238E27FC236}">
                <a16:creationId xmlns:a16="http://schemas.microsoft.com/office/drawing/2014/main" id="{6E9575DD-B463-485E-9952-7D5519BCDDB4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506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21" name="Espaço Reservado para Conteúdo 19">
            <a:extLst>
              <a:ext uri="{FF2B5EF4-FFF2-40B4-BE49-F238E27FC236}">
                <a16:creationId xmlns:a16="http://schemas.microsoft.com/office/drawing/2014/main" id="{E32D49FB-AF41-4F91-B128-A7DB0CDC4E3C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413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22" name="Espaço Reservado para Conteúdo 19">
            <a:extLst>
              <a:ext uri="{FF2B5EF4-FFF2-40B4-BE49-F238E27FC236}">
                <a16:creationId xmlns:a16="http://schemas.microsoft.com/office/drawing/2014/main" id="{30A68D28-A7FA-43FB-A721-CB289EA95E00}"/>
              </a:ext>
            </a:extLst>
          </p:cNvPr>
          <p:cNvSpPr txBox="1">
            <a:spLocks/>
          </p:cNvSpPr>
          <p:nvPr/>
        </p:nvSpPr>
        <p:spPr>
          <a:xfrm>
            <a:off x="280644" y="1556793"/>
            <a:ext cx="7189173" cy="4113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Exemplo Numérico</a:t>
            </a:r>
            <a:endParaRPr lang="pt-BR" sz="2400" dirty="0">
              <a:solidFill>
                <a:srgbClr val="0025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037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nal de Adição 2">
            <a:extLst>
              <a:ext uri="{FF2B5EF4-FFF2-40B4-BE49-F238E27FC236}">
                <a16:creationId xmlns:a16="http://schemas.microsoft.com/office/drawing/2014/main" id="{449B7376-0FC0-4862-84CF-9411214D87B6}"/>
              </a:ext>
            </a:extLst>
          </p:cNvPr>
          <p:cNvSpPr/>
          <p:nvPr/>
        </p:nvSpPr>
        <p:spPr>
          <a:xfrm>
            <a:off x="2873718" y="2353357"/>
            <a:ext cx="636913" cy="587919"/>
          </a:xfrm>
          <a:prstGeom prst="mathPlu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5" name="Igual a 4">
            <a:extLst>
              <a:ext uri="{FF2B5EF4-FFF2-40B4-BE49-F238E27FC236}">
                <a16:creationId xmlns:a16="http://schemas.microsoft.com/office/drawing/2014/main" id="{0CE7E8A9-2A72-495D-9756-F060B1373E0E}"/>
              </a:ext>
            </a:extLst>
          </p:cNvPr>
          <p:cNvSpPr/>
          <p:nvPr/>
        </p:nvSpPr>
        <p:spPr>
          <a:xfrm>
            <a:off x="5765545" y="2353357"/>
            <a:ext cx="685906" cy="587919"/>
          </a:xfrm>
          <a:prstGeom prst="mathEqua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chemeClr val="tx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D31B9FEA-2AE3-41B7-B70F-046F60964959}"/>
              </a:ext>
            </a:extLst>
          </p:cNvPr>
          <p:cNvSpPr/>
          <p:nvPr/>
        </p:nvSpPr>
        <p:spPr>
          <a:xfrm>
            <a:off x="683567" y="2047363"/>
            <a:ext cx="2125387" cy="11999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DANO PRESUMIDO + INCONTROVERSO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1521411A-6DDA-423D-8527-E1EFF3454EFD}"/>
              </a:ext>
            </a:extLst>
          </p:cNvPr>
          <p:cNvSpPr/>
          <p:nvPr/>
        </p:nvSpPr>
        <p:spPr>
          <a:xfrm>
            <a:off x="3575395" y="2047363"/>
            <a:ext cx="2125386" cy="11999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ENRIQUECIMENTO ILÍCITO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7DECF836-4172-4A5E-A46C-8E7BC3588EA1}"/>
              </a:ext>
            </a:extLst>
          </p:cNvPr>
          <p:cNvSpPr/>
          <p:nvPr/>
        </p:nvSpPr>
        <p:spPr>
          <a:xfrm>
            <a:off x="6516216" y="2047363"/>
            <a:ext cx="2232248" cy="11999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VALORES COM NATUREZA DE RESSARCIMENTO</a:t>
            </a:r>
          </a:p>
        </p:txBody>
      </p:sp>
      <mc:AlternateContent xmlns:mc="http://schemas.openxmlformats.org/markup-compatibility/2006" xmlns:am3d="http://schemas.microsoft.com/office/drawing/2017/model3d">
        <mc:Choice Requires="am3d">
          <p:graphicFrame>
            <p:nvGraphicFramePr>
              <p:cNvPr id="2" name="Modelo 3D 1" descr="BUILDING">
                <a:extLst>
                  <a:ext uri="{FF2B5EF4-FFF2-40B4-BE49-F238E27FC236}">
                    <a16:creationId xmlns:a16="http://schemas.microsoft.com/office/drawing/2014/main" id="{0C16FDBC-2FD5-44AB-8663-A94A9B9DDA0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91651636"/>
                  </p:ext>
                </p:extLst>
              </p:nvPr>
            </p:nvGraphicFramePr>
            <p:xfrm>
              <a:off x="2808967" y="4553330"/>
              <a:ext cx="684278" cy="1035910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684278" cy="1035910"/>
                    </a:xfrm>
                    <a:prstGeom prst="rect">
                      <a:avLst/>
                    </a:prstGeom>
                  </am3d:spPr>
                  <am3d:camera>
                    <am3d:pos x="0" y="0" z="64142041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870845" d="1000000"/>
                    <am3d:preTrans dx="1642951" dy="-10413195" dz="-6911075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attrSrcUrl r:id="rId3"/>
                  <am3d:raster rName="Office3DRenderer" rVer="16.0.8326">
                    <am3d:blip r:embed="rId4"/>
                  </am3d:raster>
                  <am3d:objViewport viewportSz="1257046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 xmlns="">
          <p:pic>
            <p:nvPicPr>
              <p:cNvPr id="2" name="Modelo 3D 1" descr="BUILDING">
                <a:extLst>
                  <a:ext uri="{FF2B5EF4-FFF2-40B4-BE49-F238E27FC236}">
                    <a16:creationId xmlns:a16="http://schemas.microsoft.com/office/drawing/2014/main" id="{0C16FDBC-2FD5-44AB-8663-A94A9B9DDA0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08967" y="4553330"/>
                <a:ext cx="684278" cy="10359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m3d="http://schemas.microsoft.com/office/drawing/2017/model3d">
        <mc:Choice Requires="am3d">
          <p:graphicFrame>
            <p:nvGraphicFramePr>
              <p:cNvPr id="9" name="Modelo 3D 8" descr="BUILDING">
                <a:extLst>
                  <a:ext uri="{FF2B5EF4-FFF2-40B4-BE49-F238E27FC236}">
                    <a16:creationId xmlns:a16="http://schemas.microsoft.com/office/drawing/2014/main" id="{C6DF1FDC-0FBE-46D8-A75F-30C9249EF19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07556405"/>
                  </p:ext>
                </p:extLst>
              </p:nvPr>
            </p:nvGraphicFramePr>
            <p:xfrm>
              <a:off x="3831172" y="4553330"/>
              <a:ext cx="684278" cy="1035909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684278" cy="1035909"/>
                    </a:xfrm>
                    <a:prstGeom prst="rect">
                      <a:avLst/>
                    </a:prstGeom>
                  </am3d:spPr>
                  <am3d:camera>
                    <am3d:pos x="0" y="0" z="64142041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870845" d="1000000"/>
                    <am3d:preTrans dx="1642951" dy="-10413195" dz="-6911075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attrSrcUrl r:id="rId3"/>
                  <am3d:raster rName="Office3DRenderer" rVer="16.0.8326">
                    <am3d:blip r:embed="rId5"/>
                  </am3d:raster>
                  <am3d:objViewport viewportSz="1257045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 xmlns="">
          <p:pic>
            <p:nvPicPr>
              <p:cNvPr id="9" name="Modelo 3D 8" descr="BUILDING">
                <a:extLst>
                  <a:ext uri="{FF2B5EF4-FFF2-40B4-BE49-F238E27FC236}">
                    <a16:creationId xmlns:a16="http://schemas.microsoft.com/office/drawing/2014/main" id="{C6DF1FDC-0FBE-46D8-A75F-30C9249EF19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31172" y="4553330"/>
                <a:ext cx="684278" cy="10359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m3d="http://schemas.microsoft.com/office/drawing/2017/model3d">
        <mc:Choice Requires="am3d">
          <p:graphicFrame>
            <p:nvGraphicFramePr>
              <p:cNvPr id="10" name="Modelo 3D 9" descr="BUILDING">
                <a:extLst>
                  <a:ext uri="{FF2B5EF4-FFF2-40B4-BE49-F238E27FC236}">
                    <a16:creationId xmlns:a16="http://schemas.microsoft.com/office/drawing/2014/main" id="{B27529C3-7E64-452C-B686-1EA97D76DFA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37892350"/>
                  </p:ext>
                </p:extLst>
              </p:nvPr>
            </p:nvGraphicFramePr>
            <p:xfrm>
              <a:off x="4882418" y="4553331"/>
              <a:ext cx="684276" cy="1035907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684276" cy="1035907"/>
                    </a:xfrm>
                    <a:prstGeom prst="rect">
                      <a:avLst/>
                    </a:prstGeom>
                  </am3d:spPr>
                  <am3d:camera>
                    <am3d:pos x="0" y="0" z="64142041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870845" d="1000000"/>
                    <am3d:preTrans dx="1642951" dy="-10413195" dz="-6911075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attrSrcUrl r:id="rId3"/>
                  <am3d:raster rName="Office3DRenderer" rVer="16.0.8326">
                    <am3d:blip r:embed="rId5"/>
                  </am3d:raster>
                  <am3d:objViewport viewportSz="1257042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 xmlns="">
          <p:pic>
            <p:nvPicPr>
              <p:cNvPr id="10" name="Modelo 3D 9" descr="BUILDING">
                <a:extLst>
                  <a:ext uri="{FF2B5EF4-FFF2-40B4-BE49-F238E27FC236}">
                    <a16:creationId xmlns:a16="http://schemas.microsoft.com/office/drawing/2014/main" id="{B27529C3-7E64-452C-B686-1EA97D76DFA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82418" y="4553331"/>
                <a:ext cx="684276" cy="10359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m3d="http://schemas.microsoft.com/office/drawing/2017/model3d">
        <mc:Choice Requires="am3d">
          <p:graphicFrame>
            <p:nvGraphicFramePr>
              <p:cNvPr id="11" name="Modelo 3D 10" descr="BUILDING">
                <a:extLst>
                  <a:ext uri="{FF2B5EF4-FFF2-40B4-BE49-F238E27FC236}">
                    <a16:creationId xmlns:a16="http://schemas.microsoft.com/office/drawing/2014/main" id="{DA6AE25A-6F0B-4337-A992-3FCF558CD9A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68258160"/>
                  </p:ext>
                </p:extLst>
              </p:nvPr>
            </p:nvGraphicFramePr>
            <p:xfrm>
              <a:off x="5975956" y="4553333"/>
              <a:ext cx="684276" cy="1035906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684276" cy="1035906"/>
                    </a:xfrm>
                    <a:prstGeom prst="rect">
                      <a:avLst/>
                    </a:prstGeom>
                  </am3d:spPr>
                  <am3d:camera>
                    <am3d:pos x="0" y="0" z="64142041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870845" d="1000000"/>
                    <am3d:preTrans dx="1642951" dy="-10413195" dz="-6911075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attrSrcUrl r:id="rId3"/>
                  <am3d:raster rName="Office3DRenderer" rVer="16.0.8326">
                    <am3d:blip r:embed="rId5"/>
                  </am3d:raster>
                  <am3d:objViewport viewportSz="1257042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 xmlns="">
          <p:pic>
            <p:nvPicPr>
              <p:cNvPr id="11" name="Modelo 3D 10" descr="BUILDING">
                <a:extLst>
                  <a:ext uri="{FF2B5EF4-FFF2-40B4-BE49-F238E27FC236}">
                    <a16:creationId xmlns:a16="http://schemas.microsoft.com/office/drawing/2014/main" id="{DA6AE25A-6F0B-4337-A992-3FCF558CD9A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75956" y="4553333"/>
                <a:ext cx="684276" cy="10359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m3d="http://schemas.microsoft.com/office/drawing/2017/model3d">
        <mc:Choice Requires="am3d">
          <p:graphicFrame>
            <p:nvGraphicFramePr>
              <p:cNvPr id="12" name="Modelo 3D 11" descr="brasil 3d">
                <a:extLst>
                  <a:ext uri="{FF2B5EF4-FFF2-40B4-BE49-F238E27FC236}">
                    <a16:creationId xmlns:a16="http://schemas.microsoft.com/office/drawing/2014/main" id="{AA7F020F-AD7E-41F1-ACD0-61A5A2F65AF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88005113"/>
                  </p:ext>
                </p:extLst>
              </p:nvPr>
            </p:nvGraphicFramePr>
            <p:xfrm>
              <a:off x="703065" y="4398362"/>
              <a:ext cx="1327293" cy="1327293"/>
            </p:xfrm>
            <a:graphic>
              <a:graphicData uri="http://schemas.microsoft.com/office/drawing/2017/model3d">
                <am3d:model3d r:embed="rId6">
                  <am3d:spPr>
                    <a:xfrm>
                      <a:off x="0" y="0"/>
                      <a:ext cx="1327293" cy="1327293"/>
                    </a:xfrm>
                    <a:prstGeom prst="rect">
                      <a:avLst/>
                    </a:prstGeom>
                  </am3d:spPr>
                  <am3d:camera>
                    <am3d:pos x="0" y="0" z="66519324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709" d="1000000"/>
                    <am3d:preTrans dx="-30771" dy="1" dz="-391947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attrSrcUrl r:id="rId7"/>
                  <am3d:raster rName="Office3DRenderer" rVer="16.0.8326">
                    <am3d:blip r:embed="rId8"/>
                  </am3d:raster>
                  <am3d:objViewport viewportSz="2032213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 xmlns="">
          <p:pic>
            <p:nvPicPr>
              <p:cNvPr id="12" name="Modelo 3D 11" descr="brasil 3d">
                <a:extLst>
                  <a:ext uri="{FF2B5EF4-FFF2-40B4-BE49-F238E27FC236}">
                    <a16:creationId xmlns:a16="http://schemas.microsoft.com/office/drawing/2014/main" id="{AA7F020F-AD7E-41F1-ACD0-61A5A2F65AF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3065" y="4398362"/>
                <a:ext cx="1327293" cy="1327293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Seta: Dobrada 12">
            <a:extLst>
              <a:ext uri="{FF2B5EF4-FFF2-40B4-BE49-F238E27FC236}">
                <a16:creationId xmlns:a16="http://schemas.microsoft.com/office/drawing/2014/main" id="{A4F17207-593D-40F3-9734-DC903956F4DE}"/>
              </a:ext>
            </a:extLst>
          </p:cNvPr>
          <p:cNvSpPr/>
          <p:nvPr/>
        </p:nvSpPr>
        <p:spPr>
          <a:xfrm rot="10800000">
            <a:off x="7020273" y="3464596"/>
            <a:ext cx="881879" cy="2115776"/>
          </a:xfrm>
          <a:prstGeom prst="ben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>
              <a:solidFill>
                <a:schemeClr val="tx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A8E410B-C623-48B8-A8ED-1D794FDEA847}"/>
              </a:ext>
            </a:extLst>
          </p:cNvPr>
          <p:cNvSpPr txBox="1"/>
          <p:nvPr/>
        </p:nvSpPr>
        <p:spPr>
          <a:xfrm rot="5400000">
            <a:off x="6829002" y="4407037"/>
            <a:ext cx="24608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cap="all" dirty="0">
                <a:solidFill>
                  <a:srgbClr val="002543"/>
                </a:solidFill>
              </a:rPr>
              <a:t>Destinação aos lesados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83A4179-A589-4CEB-B58D-66B3DBEB51AF}"/>
              </a:ext>
            </a:extLst>
          </p:cNvPr>
          <p:cNvSpPr txBox="1"/>
          <p:nvPr/>
        </p:nvSpPr>
        <p:spPr>
          <a:xfrm>
            <a:off x="3009413" y="5873497"/>
            <a:ext cx="3715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2543"/>
                </a:solidFill>
              </a:rPr>
              <a:t>ENTIDADES LESADAS (Petrobras, </a:t>
            </a:r>
            <a:r>
              <a:rPr lang="pt-BR" dirty="0" err="1">
                <a:solidFill>
                  <a:srgbClr val="002543"/>
                </a:solidFill>
              </a:rPr>
              <a:t>Eletrobras</a:t>
            </a:r>
            <a:r>
              <a:rPr lang="pt-BR" dirty="0">
                <a:solidFill>
                  <a:srgbClr val="002543"/>
                </a:solidFill>
              </a:rPr>
              <a:t>, </a:t>
            </a:r>
            <a:r>
              <a:rPr lang="pt-BR" dirty="0" err="1">
                <a:solidFill>
                  <a:srgbClr val="002543"/>
                </a:solidFill>
              </a:rPr>
              <a:t>Valec</a:t>
            </a:r>
            <a:r>
              <a:rPr lang="pt-BR" dirty="0">
                <a:solidFill>
                  <a:srgbClr val="002543"/>
                </a:solidFill>
              </a:rPr>
              <a:t>, etc.)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7E33E42-9457-4896-8FFA-7A1B2DE0379D}"/>
              </a:ext>
            </a:extLst>
          </p:cNvPr>
          <p:cNvSpPr txBox="1"/>
          <p:nvPr/>
        </p:nvSpPr>
        <p:spPr>
          <a:xfrm>
            <a:off x="539552" y="5935053"/>
            <a:ext cx="1899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002543"/>
                </a:solidFill>
              </a:rPr>
              <a:t>União (quando há repasses federais)</a:t>
            </a:r>
          </a:p>
        </p:txBody>
      </p: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B6F7BBF0-6864-41F4-81B0-48DCEA644462}"/>
              </a:ext>
            </a:extLst>
          </p:cNvPr>
          <p:cNvCxnSpPr/>
          <p:nvPr/>
        </p:nvCxnSpPr>
        <p:spPr>
          <a:xfrm>
            <a:off x="2411760" y="4221088"/>
            <a:ext cx="0" cy="1738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ítulo 5">
            <a:extLst>
              <a:ext uri="{FF2B5EF4-FFF2-40B4-BE49-F238E27FC236}">
                <a16:creationId xmlns:a16="http://schemas.microsoft.com/office/drawing/2014/main" id="{41DCEA5E-C2C7-4DDD-B9A4-AE9F15890FAD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506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22" name="Espaço Reservado para Conteúdo 19">
            <a:extLst>
              <a:ext uri="{FF2B5EF4-FFF2-40B4-BE49-F238E27FC236}">
                <a16:creationId xmlns:a16="http://schemas.microsoft.com/office/drawing/2014/main" id="{72B57968-C180-4EBB-A35B-BE99391FEBCD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413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23" name="Espaço Reservado para Conteúdo 19">
            <a:extLst>
              <a:ext uri="{FF2B5EF4-FFF2-40B4-BE49-F238E27FC236}">
                <a16:creationId xmlns:a16="http://schemas.microsoft.com/office/drawing/2014/main" id="{C92EC11F-EEA2-4AD9-853D-FC1D05338976}"/>
              </a:ext>
            </a:extLst>
          </p:cNvPr>
          <p:cNvSpPr txBox="1">
            <a:spLocks/>
          </p:cNvSpPr>
          <p:nvPr/>
        </p:nvSpPr>
        <p:spPr>
          <a:xfrm>
            <a:off x="280644" y="1268760"/>
            <a:ext cx="7189173" cy="4113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Imputação</a:t>
            </a:r>
            <a:endParaRPr lang="pt-BR" sz="2400" dirty="0">
              <a:solidFill>
                <a:srgbClr val="0025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54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ângulo: Cantos Arredondados 35">
            <a:extLst>
              <a:ext uri="{FF2B5EF4-FFF2-40B4-BE49-F238E27FC236}">
                <a16:creationId xmlns:a16="http://schemas.microsoft.com/office/drawing/2014/main" id="{7CD90FD1-8B39-4382-8DE9-85E5171A4EA8}"/>
              </a:ext>
            </a:extLst>
          </p:cNvPr>
          <p:cNvSpPr/>
          <p:nvPr/>
        </p:nvSpPr>
        <p:spPr>
          <a:xfrm>
            <a:off x="5984279" y="2310969"/>
            <a:ext cx="2284194" cy="6859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Lucro de R$ 80 mil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Propinas de R$ 30 mil</a:t>
            </a:r>
          </a:p>
        </p:txBody>
      </p:sp>
      <p:sp>
        <p:nvSpPr>
          <p:cNvPr id="4" name="Rolagem: Vertical 3">
            <a:extLst>
              <a:ext uri="{FF2B5EF4-FFF2-40B4-BE49-F238E27FC236}">
                <a16:creationId xmlns:a16="http://schemas.microsoft.com/office/drawing/2014/main" id="{7A9827BB-FE3A-449E-B0CD-A5C2B8889753}"/>
              </a:ext>
            </a:extLst>
          </p:cNvPr>
          <p:cNvSpPr/>
          <p:nvPr/>
        </p:nvSpPr>
        <p:spPr>
          <a:xfrm>
            <a:off x="2784226" y="2879233"/>
            <a:ext cx="2228716" cy="156708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Contrato Estadual Contaminado</a:t>
            </a:r>
          </a:p>
          <a:p>
            <a:pPr algn="ctr"/>
            <a:endParaRPr lang="pt-BR" dirty="0"/>
          </a:p>
          <a:p>
            <a:pPr algn="ctr"/>
            <a:r>
              <a:rPr lang="pt-BR" dirty="0"/>
              <a:t>(R$ 1 milhão)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A520642-1598-4C0E-9B58-19772650E1F8}"/>
              </a:ext>
            </a:extLst>
          </p:cNvPr>
          <p:cNvSpPr txBox="1"/>
          <p:nvPr/>
        </p:nvSpPr>
        <p:spPr>
          <a:xfrm>
            <a:off x="1881131" y="3858835"/>
            <a:ext cx="736793" cy="1830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295" dirty="0">
                <a:solidFill>
                  <a:srgbClr val="0025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</p:txBody>
      </p:sp>
      <p:cxnSp>
        <p:nvCxnSpPr>
          <p:cNvPr id="12" name="Conector: Angulado 11">
            <a:extLst>
              <a:ext uri="{FF2B5EF4-FFF2-40B4-BE49-F238E27FC236}">
                <a16:creationId xmlns:a16="http://schemas.microsoft.com/office/drawing/2014/main" id="{D81B894C-CD56-49D6-AC06-F8967AE68451}"/>
              </a:ext>
            </a:extLst>
          </p:cNvPr>
          <p:cNvCxnSpPr>
            <a:cxnSpLocks/>
            <a:stCxn id="49" idx="3"/>
            <a:endCxn id="4" idx="0"/>
          </p:cNvCxnSpPr>
          <p:nvPr/>
        </p:nvCxnSpPr>
        <p:spPr>
          <a:xfrm>
            <a:off x="2617925" y="2688067"/>
            <a:ext cx="1280659" cy="191166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Conector: Angulado 13">
            <a:extLst>
              <a:ext uri="{FF2B5EF4-FFF2-40B4-BE49-F238E27FC236}">
                <a16:creationId xmlns:a16="http://schemas.microsoft.com/office/drawing/2014/main" id="{28458562-BFA3-43D7-B115-05985ABC37AF}"/>
              </a:ext>
            </a:extLst>
          </p:cNvPr>
          <p:cNvCxnSpPr>
            <a:cxnSpLocks/>
            <a:stCxn id="6" idx="3"/>
            <a:endCxn id="4" idx="2"/>
          </p:cNvCxnSpPr>
          <p:nvPr/>
        </p:nvCxnSpPr>
        <p:spPr>
          <a:xfrm flipV="1">
            <a:off x="2617924" y="4446319"/>
            <a:ext cx="1280660" cy="327767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4406C75F-3ED1-4CFC-8C5A-B6C4F529976D}"/>
              </a:ext>
            </a:extLst>
          </p:cNvPr>
          <p:cNvSpPr txBox="1"/>
          <p:nvPr/>
        </p:nvSpPr>
        <p:spPr>
          <a:xfrm>
            <a:off x="2843808" y="2348880"/>
            <a:ext cx="106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002543"/>
                </a:solidFill>
              </a:rPr>
              <a:t>Convênio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C0CE3567-861D-4F25-9494-5984B06F8FD1}"/>
              </a:ext>
            </a:extLst>
          </p:cNvPr>
          <p:cNvSpPr txBox="1"/>
          <p:nvPr/>
        </p:nvSpPr>
        <p:spPr>
          <a:xfrm>
            <a:off x="2843808" y="4797152"/>
            <a:ext cx="1487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002543"/>
                </a:solidFill>
              </a:rPr>
              <a:t>Contrapartida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D6BCBD76-B016-46CD-B7E1-A35AE03AD48F}"/>
              </a:ext>
            </a:extLst>
          </p:cNvPr>
          <p:cNvCxnSpPr>
            <a:cxnSpLocks/>
          </p:cNvCxnSpPr>
          <p:nvPr/>
        </p:nvCxnSpPr>
        <p:spPr>
          <a:xfrm>
            <a:off x="5208913" y="2356883"/>
            <a:ext cx="0" cy="36707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BF985760-EAEC-4BD3-8AA1-DE4D3310535A}"/>
              </a:ext>
            </a:extLst>
          </p:cNvPr>
          <p:cNvSpPr txBox="1"/>
          <p:nvPr/>
        </p:nvSpPr>
        <p:spPr>
          <a:xfrm>
            <a:off x="5580118" y="3185718"/>
            <a:ext cx="33461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543"/>
                </a:solidFill>
              </a:rPr>
              <a:t>Ressarcimento de até R$ 110 mil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A25E00DB-9190-405E-8EDA-9C42920096E7}"/>
              </a:ext>
            </a:extLst>
          </p:cNvPr>
          <p:cNvSpPr txBox="1"/>
          <p:nvPr/>
        </p:nvSpPr>
        <p:spPr>
          <a:xfrm>
            <a:off x="5750140" y="4343468"/>
            <a:ext cx="105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solidFill>
                  <a:srgbClr val="002543"/>
                </a:solidFill>
              </a:rPr>
              <a:t>União</a:t>
            </a:r>
          </a:p>
          <a:p>
            <a:pPr algn="ctr"/>
            <a:r>
              <a:rPr lang="pt-BR" dirty="0">
                <a:solidFill>
                  <a:srgbClr val="002543"/>
                </a:solidFill>
              </a:rPr>
              <a:t>R$ 77 mil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31B38698-26BC-4FEF-B6DE-6EF17823E825}"/>
              </a:ext>
            </a:extLst>
          </p:cNvPr>
          <p:cNvSpPr txBox="1"/>
          <p:nvPr/>
        </p:nvSpPr>
        <p:spPr>
          <a:xfrm>
            <a:off x="7075728" y="4343467"/>
            <a:ext cx="1917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solidFill>
                  <a:srgbClr val="002543"/>
                </a:solidFill>
              </a:rPr>
              <a:t>Estado</a:t>
            </a:r>
          </a:p>
          <a:p>
            <a:pPr algn="ctr"/>
            <a:r>
              <a:rPr lang="pt-BR" dirty="0">
                <a:solidFill>
                  <a:srgbClr val="002543"/>
                </a:solidFill>
              </a:rPr>
              <a:t>R$ 33 mil</a:t>
            </a:r>
          </a:p>
          <a:p>
            <a:pPr algn="ctr"/>
            <a:r>
              <a:rPr lang="pt-BR" dirty="0">
                <a:solidFill>
                  <a:srgbClr val="002543"/>
                </a:solidFill>
              </a:rPr>
              <a:t>(Não compõe </a:t>
            </a:r>
          </a:p>
          <a:p>
            <a:pPr algn="ctr"/>
            <a:r>
              <a:rPr lang="pt-BR" dirty="0">
                <a:solidFill>
                  <a:srgbClr val="002543"/>
                </a:solidFill>
              </a:rPr>
              <a:t>o valor do Acordo)</a:t>
            </a:r>
          </a:p>
        </p:txBody>
      </p:sp>
      <p:cxnSp>
        <p:nvCxnSpPr>
          <p:cNvPr id="40" name="Conector de Seta Reta 39">
            <a:extLst>
              <a:ext uri="{FF2B5EF4-FFF2-40B4-BE49-F238E27FC236}">
                <a16:creationId xmlns:a16="http://schemas.microsoft.com/office/drawing/2014/main" id="{087FCD63-D05D-4661-8058-3DCAAC5AA3C1}"/>
              </a:ext>
            </a:extLst>
          </p:cNvPr>
          <p:cNvCxnSpPr>
            <a:cxnSpLocks/>
            <a:stCxn id="32" idx="2"/>
            <a:endCxn id="37" idx="0"/>
          </p:cNvCxnSpPr>
          <p:nvPr/>
        </p:nvCxnSpPr>
        <p:spPr>
          <a:xfrm flipH="1">
            <a:off x="6278490" y="3555050"/>
            <a:ext cx="974718" cy="7884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Conector de Seta Reta 41">
            <a:extLst>
              <a:ext uri="{FF2B5EF4-FFF2-40B4-BE49-F238E27FC236}">
                <a16:creationId xmlns:a16="http://schemas.microsoft.com/office/drawing/2014/main" id="{F16BAEEF-920F-4B6E-9C69-0D3A1320C0E5}"/>
              </a:ext>
            </a:extLst>
          </p:cNvPr>
          <p:cNvCxnSpPr>
            <a:cxnSpLocks/>
            <a:stCxn id="32" idx="2"/>
            <a:endCxn id="38" idx="0"/>
          </p:cNvCxnSpPr>
          <p:nvPr/>
        </p:nvCxnSpPr>
        <p:spPr>
          <a:xfrm>
            <a:off x="7253208" y="3555050"/>
            <a:ext cx="781052" cy="7884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58405EDD-40FB-465E-815C-097C60A6D7A9}"/>
              </a:ext>
            </a:extLst>
          </p:cNvPr>
          <p:cNvSpPr txBox="1"/>
          <p:nvPr/>
        </p:nvSpPr>
        <p:spPr>
          <a:xfrm rot="19003482">
            <a:off x="6313610" y="3647519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70%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D5634821-6E1A-4E24-9067-35AD14F4F43A}"/>
              </a:ext>
            </a:extLst>
          </p:cNvPr>
          <p:cNvSpPr txBox="1"/>
          <p:nvPr/>
        </p:nvSpPr>
        <p:spPr>
          <a:xfrm rot="2578274">
            <a:off x="7475683" y="366211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30%</a:t>
            </a:r>
          </a:p>
        </p:txBody>
      </p:sp>
      <p:cxnSp>
        <p:nvCxnSpPr>
          <p:cNvPr id="47" name="Conector de Seta Reta 46">
            <a:extLst>
              <a:ext uri="{FF2B5EF4-FFF2-40B4-BE49-F238E27FC236}">
                <a16:creationId xmlns:a16="http://schemas.microsoft.com/office/drawing/2014/main" id="{97BFF89F-C3B4-4B60-A6BF-DF210B003BB4}"/>
              </a:ext>
            </a:extLst>
          </p:cNvPr>
          <p:cNvCxnSpPr>
            <a:stCxn id="37" idx="2"/>
          </p:cNvCxnSpPr>
          <p:nvPr/>
        </p:nvCxnSpPr>
        <p:spPr>
          <a:xfrm>
            <a:off x="6278490" y="4989799"/>
            <a:ext cx="0" cy="2845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27C4638D-FE9A-4645-B5B2-DFC0F4BFFC85}"/>
              </a:ext>
            </a:extLst>
          </p:cNvPr>
          <p:cNvSpPr txBox="1"/>
          <p:nvPr/>
        </p:nvSpPr>
        <p:spPr>
          <a:xfrm>
            <a:off x="5580118" y="5247974"/>
            <a:ext cx="1226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002543"/>
                </a:solidFill>
              </a:rPr>
              <a:t>Base de cálculo </a:t>
            </a:r>
          </a:p>
          <a:p>
            <a:pPr algn="ctr"/>
            <a:r>
              <a:rPr lang="pt-BR" dirty="0">
                <a:solidFill>
                  <a:srgbClr val="002543"/>
                </a:solidFill>
              </a:rPr>
              <a:t>das multas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56DFC81F-E522-4FB0-A5BC-14233EABFCD0}"/>
              </a:ext>
            </a:extLst>
          </p:cNvPr>
          <p:cNvSpPr txBox="1"/>
          <p:nvPr/>
        </p:nvSpPr>
        <p:spPr>
          <a:xfrm>
            <a:off x="1881132" y="1772816"/>
            <a:ext cx="736793" cy="1830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295" dirty="0">
                <a:solidFill>
                  <a:srgbClr val="0025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C8713BF-F6F2-4D43-AE58-2B3BDF514704}"/>
              </a:ext>
            </a:extLst>
          </p:cNvPr>
          <p:cNvSpPr txBox="1"/>
          <p:nvPr/>
        </p:nvSpPr>
        <p:spPr>
          <a:xfrm>
            <a:off x="861061" y="2420957"/>
            <a:ext cx="1226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solidFill>
                  <a:srgbClr val="002543"/>
                </a:solidFill>
              </a:rPr>
              <a:t>União</a:t>
            </a:r>
          </a:p>
          <a:p>
            <a:r>
              <a:rPr lang="pt-BR" dirty="0">
                <a:solidFill>
                  <a:srgbClr val="002543"/>
                </a:solidFill>
              </a:rPr>
              <a:t>R$ 700 mil 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61079C95-C99D-46C0-9380-32DFEB8ADDDD}"/>
              </a:ext>
            </a:extLst>
          </p:cNvPr>
          <p:cNvSpPr txBox="1"/>
          <p:nvPr/>
        </p:nvSpPr>
        <p:spPr>
          <a:xfrm>
            <a:off x="861061" y="4446319"/>
            <a:ext cx="1226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solidFill>
                  <a:srgbClr val="002543"/>
                </a:solidFill>
              </a:rPr>
              <a:t>Estado</a:t>
            </a:r>
          </a:p>
          <a:p>
            <a:r>
              <a:rPr lang="pt-BR" dirty="0">
                <a:solidFill>
                  <a:srgbClr val="002543"/>
                </a:solidFill>
              </a:rPr>
              <a:t>R$ 300 mil 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2C56D485-3E4C-46FE-BC9D-31F7E514785C}"/>
              </a:ext>
            </a:extLst>
          </p:cNvPr>
          <p:cNvSpPr txBox="1"/>
          <p:nvPr/>
        </p:nvSpPr>
        <p:spPr>
          <a:xfrm>
            <a:off x="4032598" y="2276872"/>
            <a:ext cx="111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002543"/>
                </a:solidFill>
              </a:rPr>
              <a:t>Firmado em 2015</a:t>
            </a:r>
          </a:p>
        </p:txBody>
      </p:sp>
      <p:sp>
        <p:nvSpPr>
          <p:cNvPr id="24" name="Título 5">
            <a:extLst>
              <a:ext uri="{FF2B5EF4-FFF2-40B4-BE49-F238E27FC236}">
                <a16:creationId xmlns:a16="http://schemas.microsoft.com/office/drawing/2014/main" id="{07D7B72C-932F-4F66-A55B-D27B7B44FBA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506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25" name="Espaço Reservado para Conteúdo 19">
            <a:extLst>
              <a:ext uri="{FF2B5EF4-FFF2-40B4-BE49-F238E27FC236}">
                <a16:creationId xmlns:a16="http://schemas.microsoft.com/office/drawing/2014/main" id="{C97ABFDC-BCE7-4E81-81D2-1D5FEB761448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413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Cálculo dos Valores</a:t>
            </a:r>
          </a:p>
        </p:txBody>
      </p:sp>
      <p:sp>
        <p:nvSpPr>
          <p:cNvPr id="27" name="Espaço Reservado para Conteúdo 19">
            <a:extLst>
              <a:ext uri="{FF2B5EF4-FFF2-40B4-BE49-F238E27FC236}">
                <a16:creationId xmlns:a16="http://schemas.microsoft.com/office/drawing/2014/main" id="{80EB3CDA-E312-487F-A1B7-3F44074E7969}"/>
              </a:ext>
            </a:extLst>
          </p:cNvPr>
          <p:cNvSpPr txBox="1">
            <a:spLocks/>
          </p:cNvSpPr>
          <p:nvPr/>
        </p:nvSpPr>
        <p:spPr>
          <a:xfrm>
            <a:off x="280644" y="1268760"/>
            <a:ext cx="7189173" cy="4113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Imputação</a:t>
            </a:r>
            <a:endParaRPr lang="pt-BR" sz="2400" dirty="0">
              <a:solidFill>
                <a:srgbClr val="002543"/>
              </a:solidFill>
            </a:endParaRPr>
          </a:p>
        </p:txBody>
      </p:sp>
      <p:sp>
        <p:nvSpPr>
          <p:cNvPr id="30" name="Espaço Reservado para Número de Slide 5">
            <a:extLst>
              <a:ext uri="{FF2B5EF4-FFF2-40B4-BE49-F238E27FC236}">
                <a16:creationId xmlns:a16="http://schemas.microsoft.com/office/drawing/2014/main" id="{6B0B2F00-3DD9-4636-B459-77BD1990B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37</a:t>
            </a:fld>
            <a:endParaRPr lang="pt-BR"/>
          </a:p>
        </p:txBody>
      </p:sp>
      <p:sp>
        <p:nvSpPr>
          <p:cNvPr id="28" name="Espaço Reservado para Rodapé 4">
            <a:extLst>
              <a:ext uri="{FF2B5EF4-FFF2-40B4-BE49-F238E27FC236}">
                <a16:creationId xmlns:a16="http://schemas.microsoft.com/office/drawing/2014/main" id="{D343A146-D5AA-C841-8DF2-26C5B91124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307" y="6370717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7836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6F5BB321-4222-4DE2-B2F4-DFF21D5DB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72" y="2668727"/>
            <a:ext cx="7262052" cy="4199550"/>
          </a:xfrm>
          <a:prstGeom prst="rect">
            <a:avLst/>
          </a:prstGeom>
        </p:spPr>
      </p:pic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280644" y="1612366"/>
            <a:ext cx="8645676" cy="9390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Manutenção da higidez do acordo – Garantias e cláusulas penais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205B39CF-830A-453C-AA34-E4D4BF342535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506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3985AC6E-76E7-45A1-9DCE-BF2E4B7E3F74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413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4"/>
            </a:pPr>
            <a:r>
              <a:rPr lang="pt-BR" sz="2800" dirty="0">
                <a:solidFill>
                  <a:srgbClr val="FF0000"/>
                </a:solidFill>
              </a:rPr>
              <a:t>Elaboração da Minuta do Acordo</a:t>
            </a:r>
          </a:p>
        </p:txBody>
      </p:sp>
    </p:spTree>
    <p:extLst>
      <p:ext uri="{BB962C8B-B14F-4D97-AF65-F5344CB8AC3E}">
        <p14:creationId xmlns:p14="http://schemas.microsoft.com/office/powerpoint/2010/main" val="32969421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040071B3-6BF3-41A8-AE8B-65A1FB3135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508443"/>
              </p:ext>
            </p:extLst>
          </p:nvPr>
        </p:nvGraphicFramePr>
        <p:xfrm>
          <a:off x="1341290" y="1916832"/>
          <a:ext cx="6461419" cy="4346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5">
            <a:extLst>
              <a:ext uri="{FF2B5EF4-FFF2-40B4-BE49-F238E27FC236}">
                <a16:creationId xmlns:a16="http://schemas.microsoft.com/office/drawing/2014/main" id="{CE5A3831-DEC4-437C-BE3C-B2DE9876456C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506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6" name="Espaço Reservado para Conteúdo 19">
            <a:extLst>
              <a:ext uri="{FF2B5EF4-FFF2-40B4-BE49-F238E27FC236}">
                <a16:creationId xmlns:a16="http://schemas.microsoft.com/office/drawing/2014/main" id="{D14308B2-ECF7-429E-BC73-87A2FC7F3F96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413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"/>
            </a:pPr>
            <a:r>
              <a:rPr lang="pt-BR" sz="2800" dirty="0">
                <a:solidFill>
                  <a:srgbClr val="FF0000"/>
                </a:solidFill>
              </a:rPr>
              <a:t>Monitoramento do Acordo</a:t>
            </a:r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DDE2FA8E-DC32-4399-BD64-1626A655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39</a:t>
            </a:fld>
            <a:endParaRPr lang="pt-BR"/>
          </a:p>
        </p:txBody>
      </p:sp>
      <p:sp>
        <p:nvSpPr>
          <p:cNvPr id="10" name="Espaço Reservado para Rodapé 4">
            <a:extLst>
              <a:ext uri="{FF2B5EF4-FFF2-40B4-BE49-F238E27FC236}">
                <a16:creationId xmlns:a16="http://schemas.microsoft.com/office/drawing/2014/main" id="{6659DE41-48C2-BE43-B03B-473203D430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307" y="6335822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1183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AF71E766-7B52-4185-977E-0D34742BE2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4298685"/>
              </p:ext>
            </p:extLst>
          </p:nvPr>
        </p:nvGraphicFramePr>
        <p:xfrm>
          <a:off x="323528" y="774180"/>
          <a:ext cx="8568952" cy="567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Fundamento Jurídico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E05E9A-9668-4451-8908-B9F42317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4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DE4D8CF6-51D5-A941-AF8F-08D06814B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1520" y="630932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4959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>
            <a:extLst>
              <a:ext uri="{FF2B5EF4-FFF2-40B4-BE49-F238E27FC236}">
                <a16:creationId xmlns:a16="http://schemas.microsoft.com/office/drawing/2014/main" id="{36F9B222-E10A-4B67-82B0-78C8D12C7A7B}"/>
              </a:ext>
            </a:extLst>
          </p:cNvPr>
          <p:cNvSpPr txBox="1">
            <a:spLocks/>
          </p:cNvSpPr>
          <p:nvPr/>
        </p:nvSpPr>
        <p:spPr>
          <a:xfrm>
            <a:off x="628650" y="1585639"/>
            <a:ext cx="7886700" cy="714983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t-BR" sz="2700" dirty="0">
                <a:solidFill>
                  <a:srgbClr val="002543"/>
                </a:solidFill>
              </a:rPr>
            </a:br>
            <a:r>
              <a:rPr lang="pt-BR" sz="4000" b="1" dirty="0">
                <a:solidFill>
                  <a:srgbClr val="002543"/>
                </a:solidFill>
                <a:latin typeface="+mn-lt"/>
                <a:ea typeface="+mn-ea"/>
                <a:cs typeface="+mn-cs"/>
              </a:rPr>
              <a:t>Monitoramento do Programa de Integridade</a:t>
            </a:r>
            <a:br>
              <a:rPr lang="pt-BR" sz="2700" b="1" dirty="0">
                <a:solidFill>
                  <a:srgbClr val="002543"/>
                </a:solidFill>
                <a:latin typeface="+mn-lt"/>
                <a:ea typeface="+mn-ea"/>
                <a:cs typeface="+mn-cs"/>
              </a:rPr>
            </a:br>
            <a:endParaRPr lang="pt-BR" sz="2700" b="1" dirty="0">
              <a:solidFill>
                <a:srgbClr val="0025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Espaço Reservado para Texto 3">
            <a:extLst>
              <a:ext uri="{FF2B5EF4-FFF2-40B4-BE49-F238E27FC236}">
                <a16:creationId xmlns:a16="http://schemas.microsoft.com/office/drawing/2014/main" id="{5235A983-F54E-4D72-9B4F-A9EB8BC5D6BF}"/>
              </a:ext>
            </a:extLst>
          </p:cNvPr>
          <p:cNvSpPr txBox="1">
            <a:spLocks/>
          </p:cNvSpPr>
          <p:nvPr/>
        </p:nvSpPr>
        <p:spPr>
          <a:xfrm>
            <a:off x="1064245" y="2334511"/>
            <a:ext cx="5068926" cy="388121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>
                <a:solidFill>
                  <a:srgbClr val="002543"/>
                </a:solidFill>
              </a:rPr>
              <a:t>Instrumentos de Monitoramento:</a:t>
            </a:r>
          </a:p>
        </p:txBody>
      </p:sp>
      <p:sp>
        <p:nvSpPr>
          <p:cNvPr id="19" name="Espaço Reservado para Conteúdo 5">
            <a:extLst>
              <a:ext uri="{FF2B5EF4-FFF2-40B4-BE49-F238E27FC236}">
                <a16:creationId xmlns:a16="http://schemas.microsoft.com/office/drawing/2014/main" id="{E910FFB3-FEA8-414E-8ACB-A8ABE66368BB}"/>
              </a:ext>
            </a:extLst>
          </p:cNvPr>
          <p:cNvSpPr txBox="1">
            <a:spLocks/>
          </p:cNvSpPr>
          <p:nvPr/>
        </p:nvSpPr>
        <p:spPr>
          <a:xfrm>
            <a:off x="245327" y="2876460"/>
            <a:ext cx="3059218" cy="2842722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913" lvl="1" indent="0" algn="ctr">
              <a:spcAft>
                <a:spcPts val="675"/>
              </a:spcAft>
              <a:buNone/>
            </a:pPr>
            <a:r>
              <a:rPr lang="pt-BR" u="sng" dirty="0">
                <a:solidFill>
                  <a:srgbClr val="002543"/>
                </a:solidFill>
              </a:rPr>
              <a:t>Plano de Aperfeiçoamento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Obrigações definidas no AL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Cronograma e Priorização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Pessoa/setor responsável </a:t>
            </a:r>
          </a:p>
          <a:p>
            <a:pPr marL="347663" lvl="1" indent="-285750">
              <a:spcAft>
                <a:spcPts val="675"/>
              </a:spcAft>
            </a:pPr>
            <a:endParaRPr lang="pt-BR" dirty="0">
              <a:solidFill>
                <a:srgbClr val="002543"/>
              </a:solidFill>
            </a:endParaRPr>
          </a:p>
          <a:p>
            <a:pPr marL="61913" lvl="1" indent="0">
              <a:spcAft>
                <a:spcPts val="675"/>
              </a:spcAft>
              <a:buNone/>
            </a:pPr>
            <a:endParaRPr lang="pt-BR" dirty="0">
              <a:solidFill>
                <a:srgbClr val="002543"/>
              </a:solidFill>
            </a:endParaRPr>
          </a:p>
          <a:p>
            <a:pPr marL="61913" lvl="1" indent="0">
              <a:spcAft>
                <a:spcPts val="675"/>
              </a:spcAft>
              <a:buNone/>
            </a:pPr>
            <a:r>
              <a:rPr lang="pt-BR" u="sng" dirty="0">
                <a:solidFill>
                  <a:srgbClr val="002543"/>
                </a:solidFill>
              </a:rPr>
              <a:t>Necessário aprovação da CGU</a:t>
            </a:r>
          </a:p>
          <a:p>
            <a:pPr marL="404813" lvl="2" indent="0">
              <a:spcAft>
                <a:spcPts val="675"/>
              </a:spcAft>
              <a:buNone/>
            </a:pPr>
            <a:endParaRPr lang="pt-BR" u="sng" dirty="0">
              <a:solidFill>
                <a:srgbClr val="002543"/>
              </a:solidFill>
            </a:endParaRPr>
          </a:p>
        </p:txBody>
      </p:sp>
      <p:sp>
        <p:nvSpPr>
          <p:cNvPr id="8" name="Espaço Reservado para Conteúdo 5">
            <a:extLst>
              <a:ext uri="{FF2B5EF4-FFF2-40B4-BE49-F238E27FC236}">
                <a16:creationId xmlns:a16="http://schemas.microsoft.com/office/drawing/2014/main" id="{690EE827-547A-42B0-A520-6C1E59F9CA1D}"/>
              </a:ext>
            </a:extLst>
          </p:cNvPr>
          <p:cNvSpPr txBox="1">
            <a:spLocks/>
          </p:cNvSpPr>
          <p:nvPr/>
        </p:nvSpPr>
        <p:spPr>
          <a:xfrm>
            <a:off x="3304546" y="2867128"/>
            <a:ext cx="3048117" cy="2536484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913" lvl="1" indent="0" algn="ctr">
              <a:spcAft>
                <a:spcPts val="675"/>
              </a:spcAft>
              <a:buNone/>
            </a:pPr>
            <a:r>
              <a:rPr lang="pt-BR" u="sng" dirty="0">
                <a:solidFill>
                  <a:srgbClr val="002543"/>
                </a:solidFill>
              </a:rPr>
              <a:t>Relatórios Semestrais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Todos os parâmetros do PI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Existência e aplicação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Avanços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Evidências</a:t>
            </a:r>
          </a:p>
          <a:p>
            <a:pPr marL="347663" lvl="1" indent="-285750">
              <a:spcAft>
                <a:spcPts val="675"/>
              </a:spcAft>
            </a:pPr>
            <a:endParaRPr lang="pt-BR" dirty="0">
              <a:solidFill>
                <a:srgbClr val="002543"/>
              </a:solidFill>
            </a:endParaRPr>
          </a:p>
        </p:txBody>
      </p:sp>
      <p:sp>
        <p:nvSpPr>
          <p:cNvPr id="9" name="Espaço Reservado para Conteúdo 5">
            <a:extLst>
              <a:ext uri="{FF2B5EF4-FFF2-40B4-BE49-F238E27FC236}">
                <a16:creationId xmlns:a16="http://schemas.microsoft.com/office/drawing/2014/main" id="{B656212B-CCE5-462E-B14B-F7FA14BCBBF1}"/>
              </a:ext>
            </a:extLst>
          </p:cNvPr>
          <p:cNvSpPr txBox="1">
            <a:spLocks/>
          </p:cNvSpPr>
          <p:nvPr/>
        </p:nvSpPr>
        <p:spPr>
          <a:xfrm>
            <a:off x="6352663" y="2867128"/>
            <a:ext cx="2690977" cy="2536484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913" lvl="1" indent="0" algn="ctr">
              <a:spcAft>
                <a:spcPts val="675"/>
              </a:spcAft>
              <a:buNone/>
            </a:pPr>
            <a:r>
              <a:rPr lang="pt-BR" u="sng" dirty="0">
                <a:solidFill>
                  <a:srgbClr val="002543"/>
                </a:solidFill>
              </a:rPr>
              <a:t>Visitas Técnicas/reuniões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Entrevistas</a:t>
            </a:r>
          </a:p>
          <a:p>
            <a:pPr marL="347663" lvl="1" indent="-285750">
              <a:spcAft>
                <a:spcPts val="675"/>
              </a:spcAft>
              <a:buFont typeface="Wingdings" pitchFamily="2" charset="2"/>
              <a:buChar char="v"/>
            </a:pPr>
            <a:r>
              <a:rPr lang="pt-BR" dirty="0">
                <a:solidFill>
                  <a:srgbClr val="002543"/>
                </a:solidFill>
              </a:rPr>
              <a:t>Verificação por amostragem da aplicação das políticas e sistemas</a:t>
            </a:r>
          </a:p>
          <a:p>
            <a:pPr marL="404813" lvl="2" indent="0">
              <a:spcAft>
                <a:spcPts val="675"/>
              </a:spcAft>
              <a:buNone/>
            </a:pPr>
            <a:endParaRPr lang="pt-BR" u="sng" dirty="0">
              <a:solidFill>
                <a:srgbClr val="002543"/>
              </a:solidFill>
            </a:endParaRPr>
          </a:p>
        </p:txBody>
      </p:sp>
      <p:sp>
        <p:nvSpPr>
          <p:cNvPr id="2" name="Seta: para Baixo 1">
            <a:extLst>
              <a:ext uri="{FF2B5EF4-FFF2-40B4-BE49-F238E27FC236}">
                <a16:creationId xmlns:a16="http://schemas.microsoft.com/office/drawing/2014/main" id="{EC66B3DB-8D02-47CC-A7D4-04E02D215BF0}"/>
              </a:ext>
            </a:extLst>
          </p:cNvPr>
          <p:cNvSpPr/>
          <p:nvPr/>
        </p:nvSpPr>
        <p:spPr>
          <a:xfrm>
            <a:off x="1496157" y="4557380"/>
            <a:ext cx="557561" cy="5038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ítulo 5">
            <a:extLst>
              <a:ext uri="{FF2B5EF4-FFF2-40B4-BE49-F238E27FC236}">
                <a16:creationId xmlns:a16="http://schemas.microsoft.com/office/drawing/2014/main" id="{FDA2AA18-AC06-4CC1-8758-9B615087FD60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Fases do Acordo</a:t>
            </a:r>
          </a:p>
        </p:txBody>
      </p:sp>
      <p:sp>
        <p:nvSpPr>
          <p:cNvPr id="11" name="Espaço Reservado para Conteúdo 19">
            <a:extLst>
              <a:ext uri="{FF2B5EF4-FFF2-40B4-BE49-F238E27FC236}">
                <a16:creationId xmlns:a16="http://schemas.microsoft.com/office/drawing/2014/main" id="{73841549-84F4-4DAF-994A-8CED77ABF476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413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"/>
            </a:pPr>
            <a:r>
              <a:rPr lang="pt-BR" sz="2800" dirty="0">
                <a:solidFill>
                  <a:srgbClr val="FF0000"/>
                </a:solidFill>
              </a:rPr>
              <a:t>Monitoramento do Acordo</a:t>
            </a:r>
          </a:p>
        </p:txBody>
      </p:sp>
    </p:spTree>
    <p:extLst>
      <p:ext uri="{BB962C8B-B14F-4D97-AF65-F5344CB8AC3E}">
        <p14:creationId xmlns:p14="http://schemas.microsoft.com/office/powerpoint/2010/main" val="9859009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41</a:t>
            </a:fld>
            <a:endParaRPr lang="pt-BR"/>
          </a:p>
        </p:txBody>
      </p:sp>
      <p:sp>
        <p:nvSpPr>
          <p:cNvPr id="8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623953" y="1268760"/>
            <a:ext cx="3863646" cy="180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00" b="1"/>
              <a:t>Tópicos Especiais</a:t>
            </a:r>
            <a:endParaRPr lang="pt-BR" sz="5400" b="1" dirty="0"/>
          </a:p>
        </p:txBody>
      </p:sp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DBC3B657-9BE3-426B-9673-CFFB854D35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383" y="1953097"/>
            <a:ext cx="4895850" cy="3671888"/>
          </a:xfrm>
        </p:spPr>
      </p:pic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6DB0C5E5-0C6F-A045-B9A5-ADA0E2C6F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271630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37761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280644" y="1484784"/>
            <a:ext cx="8467820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Agravo de Instrumento nº 5023972-66.2017.4.04.0000/PR (julgado em 22/8/2017)</a:t>
            </a:r>
            <a:endParaRPr lang="pt-BR" sz="1000" dirty="0">
              <a:solidFill>
                <a:srgbClr val="002543"/>
              </a:solidFill>
            </a:endParaRP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Tópicos Especiais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9CF9A70D-A544-4E70-9D36-5CF9DA99E9C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sz="2800" dirty="0">
                <a:solidFill>
                  <a:srgbClr val="FF0000"/>
                </a:solidFill>
              </a:rPr>
              <a:t>Legitimidade para Celebrar Acordo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5A02C53-C489-452A-B754-38BD0AC171DB}"/>
              </a:ext>
            </a:extLst>
          </p:cNvPr>
          <p:cNvSpPr/>
          <p:nvPr/>
        </p:nvSpPr>
        <p:spPr>
          <a:xfrm>
            <a:off x="395536" y="2753340"/>
            <a:ext cx="8352927" cy="3595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algn="just">
              <a:spcBef>
                <a:spcPts val="600"/>
              </a:spcBef>
              <a:spcAft>
                <a:spcPts val="800"/>
              </a:spcAft>
            </a:pPr>
            <a:r>
              <a:rPr lang="pt-BR" sz="2400" i="1" dirty="0">
                <a:solidFill>
                  <a:srgbClr val="00254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A autoridade competente para firmar o acordo de leniência, no âmbito do Poder Executivo Federal é a Controladoria Geral da União (CGU).</a:t>
            </a:r>
          </a:p>
          <a:p>
            <a:pPr marL="263525" algn="just">
              <a:spcBef>
                <a:spcPts val="600"/>
              </a:spcBef>
              <a:spcAft>
                <a:spcPts val="800"/>
              </a:spcAft>
            </a:pPr>
            <a:r>
              <a:rPr lang="pt-BR" sz="2400" i="1" dirty="0">
                <a:solidFill>
                  <a:srgbClr val="00254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Não há impedimentos para que haja a participação de outros órgãos da administração pública federal no acordo de leniência como a Advocacia Geral da União, o Ministério Público Federal e o Tribunal de Contas da União, havendo, portanto, a necessidade de uma atuação harmônica e cooperativa desses referidos entes públicos.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A32DB382-8A22-4199-8C07-F86463705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42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431FA241-82E4-E443-A478-9726FBD29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456489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4712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251520" y="1484784"/>
            <a:ext cx="8645676" cy="50405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Regra da Lei 12.846/2013 – responsabilização da pessoa jurídica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No âmbito civil – responsabilização da pessoa física (ações de ressarcimento e de improbidade)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Necessidade de colaboração dos dirigentes das empresas lenientes e desde que sejam também colaboradores no processo penal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Possibilidade de adesão das </a:t>
            </a:r>
            <a:r>
              <a:rPr lang="pt-BR" sz="2400" dirty="0" err="1">
                <a:solidFill>
                  <a:srgbClr val="002543"/>
                </a:solidFill>
              </a:rPr>
              <a:t>PFs</a:t>
            </a:r>
            <a:r>
              <a:rPr lang="pt-BR" sz="2400" dirty="0">
                <a:solidFill>
                  <a:srgbClr val="002543"/>
                </a:solidFill>
              </a:rPr>
              <a:t> ao acordo de leniência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2543"/>
                </a:solidFill>
              </a:rPr>
              <a:t>Contrapartida de colaboração permanente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Tópicos Especiais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9CF9A70D-A544-4E70-9D36-5CF9DA99E9C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pt-BR" sz="2800" dirty="0">
                <a:solidFill>
                  <a:srgbClr val="FF0000"/>
                </a:solidFill>
              </a:rPr>
              <a:t>Adesão de Pessoas Físicas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39F631A1-3685-4669-B7AA-7D28997B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43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D015773E-19AD-ED49-A7D2-E61412947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644" y="6379642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64846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9">
            <a:extLst>
              <a:ext uri="{FF2B5EF4-FFF2-40B4-BE49-F238E27FC236}">
                <a16:creationId xmlns:a16="http://schemas.microsoft.com/office/drawing/2014/main" id="{EDBC5418-4316-4680-89F2-143BE019409F}"/>
              </a:ext>
            </a:extLst>
          </p:cNvPr>
          <p:cNvSpPr txBox="1">
            <a:spLocks/>
          </p:cNvSpPr>
          <p:nvPr/>
        </p:nvSpPr>
        <p:spPr>
          <a:xfrm>
            <a:off x="251520" y="1484784"/>
            <a:ext cx="8645676" cy="50405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Preservação das competências constitucionais do TCU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Impossibilidade de submeter o processo de negociação e sancionamento à fiscalização (contábil, financeira, orçamentária, operacional e patrimonial) do TCU – exercício do poder disciplinar e sancionador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Impossibilidade de utilização das provas de colaboração contra os próprios colaboradores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Exaurimento da sanção de inidoneidade para os mesmos fatos resolvidos pelo acordo</a:t>
            </a:r>
          </a:p>
        </p:txBody>
      </p:sp>
      <p:sp>
        <p:nvSpPr>
          <p:cNvPr id="3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Tópicos Especiais</a:t>
            </a:r>
          </a:p>
        </p:txBody>
      </p:sp>
      <p:sp>
        <p:nvSpPr>
          <p:cNvPr id="4" name="Espaço Reservado para Conteúdo 19">
            <a:extLst>
              <a:ext uri="{FF2B5EF4-FFF2-40B4-BE49-F238E27FC236}">
                <a16:creationId xmlns:a16="http://schemas.microsoft.com/office/drawing/2014/main" id="{9CF9A70D-A544-4E70-9D36-5CF9DA99E9C7}"/>
              </a:ext>
            </a:extLst>
          </p:cNvPr>
          <p:cNvSpPr txBox="1">
            <a:spLocks/>
          </p:cNvSpPr>
          <p:nvPr/>
        </p:nvSpPr>
        <p:spPr>
          <a:xfrm>
            <a:off x="280644" y="836712"/>
            <a:ext cx="8645676" cy="5040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pt-BR" sz="2800" dirty="0">
                <a:solidFill>
                  <a:srgbClr val="FF0000"/>
                </a:solidFill>
              </a:rPr>
              <a:t>Tribunal de Contas da União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A8A4FFFC-2F82-4B15-8F79-52455ECCB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44</a:t>
            </a:fld>
            <a:endParaRPr lang="pt-BR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37B60BF5-4AD4-DB44-A583-6A0F29A3C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307" y="6284684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78219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2D08036F-4F90-47CD-A215-CCC763E48F62}"/>
              </a:ext>
            </a:extLst>
          </p:cNvPr>
          <p:cNvSpPr/>
          <p:nvPr/>
        </p:nvSpPr>
        <p:spPr>
          <a:xfrm>
            <a:off x="2093038" y="4408586"/>
            <a:ext cx="5143258" cy="413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794" indent="-254794" algn="ctr">
              <a:lnSpc>
                <a:spcPct val="110000"/>
              </a:lnSpc>
              <a:spcBef>
                <a:spcPts val="338"/>
              </a:spcBef>
              <a:buClr>
                <a:srgbClr val="336699"/>
              </a:buClr>
              <a:buSzPct val="75000"/>
              <a:tabLst>
                <a:tab pos="254794" algn="l"/>
                <a:tab pos="590550" algn="l"/>
                <a:tab pos="927497" algn="l"/>
                <a:tab pos="1264444" algn="l"/>
                <a:tab pos="1601391" algn="l"/>
                <a:tab pos="1938338" algn="l"/>
                <a:tab pos="2275285" algn="l"/>
                <a:tab pos="2612231" algn="l"/>
                <a:tab pos="2949179" algn="l"/>
                <a:tab pos="3286125" algn="l"/>
                <a:tab pos="3623072" algn="l"/>
                <a:tab pos="3960019" algn="l"/>
                <a:tab pos="4296966" algn="l"/>
                <a:tab pos="4633913" algn="l"/>
                <a:tab pos="4970860" algn="l"/>
                <a:tab pos="5307806" algn="l"/>
                <a:tab pos="5644754" algn="l"/>
                <a:tab pos="5981700" algn="l"/>
                <a:tab pos="6318647" algn="l"/>
                <a:tab pos="6655594" algn="l"/>
                <a:tab pos="6992541" algn="l"/>
              </a:tabLst>
              <a:defRPr/>
            </a:pPr>
            <a:r>
              <a:rPr lang="en-GB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  <a:hlinkClick r:id="rId2"/>
              </a:rPr>
              <a:t>wagner.rosario@cgu.gov.br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(61) 2020-7241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55871ED-383E-3E42-A3A1-22347F6EC9CF}"/>
              </a:ext>
            </a:extLst>
          </p:cNvPr>
          <p:cNvSpPr txBox="1"/>
          <p:nvPr/>
        </p:nvSpPr>
        <p:spPr>
          <a:xfrm>
            <a:off x="3995936" y="2204864"/>
            <a:ext cx="27363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0" dirty="0">
                <a:solidFill>
                  <a:schemeClr val="tx2"/>
                </a:solidFill>
              </a:rPr>
              <a:t>FIM</a:t>
            </a:r>
          </a:p>
        </p:txBody>
      </p:sp>
    </p:spTree>
    <p:extLst>
      <p:ext uri="{BB962C8B-B14F-4D97-AF65-F5344CB8AC3E}">
        <p14:creationId xmlns:p14="http://schemas.microsoft.com/office/powerpoint/2010/main" val="237502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901591"/>
              </p:ext>
            </p:extLst>
          </p:nvPr>
        </p:nvGraphicFramePr>
        <p:xfrm>
          <a:off x="132290" y="762665"/>
          <a:ext cx="8904207" cy="5978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1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99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Preceito Legal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Na Lei nº 8.429/1992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Na Lei nº 12.846/2013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Responsabilização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Desconsideração da personalidade jurídica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Acordo de Leniência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Punição ao suborno transnacional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Suspensão parcial das atividades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Dissolução da pessoa jurídica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Medidas cautelares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Ressarcimento integral do dano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719">
                <a:tc>
                  <a:txBody>
                    <a:bodyPr/>
                    <a:lstStyle/>
                    <a:p>
                      <a:r>
                        <a:rPr lang="pt-BR" sz="1600" dirty="0"/>
                        <a:t>Perdimento dos bens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ym typeface="Wingdings" panose="05000000000000000000" pitchFamily="2" charset="2"/>
                        </a:rPr>
                        <a:t></a:t>
                      </a:r>
                      <a:endParaRPr lang="pt-B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72536">
                <a:tc>
                  <a:txBody>
                    <a:bodyPr/>
                    <a:lstStyle/>
                    <a:p>
                      <a:r>
                        <a:rPr lang="pt-BR" sz="1600" dirty="0"/>
                        <a:t>Multa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Aplicada judicialmente.</a:t>
                      </a:r>
                      <a:r>
                        <a:rPr lang="pt-BR" sz="1100" baseline="0" dirty="0"/>
                        <a:t> Até 3x valor do acréscimo patrimonial; até 2x valor do dano; ou até 100x valor da remuneração</a:t>
                      </a:r>
                      <a:endParaRPr lang="pt-BR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Aplicada administrativamente sobre o faturamento</a:t>
                      </a:r>
                      <a:r>
                        <a:rPr lang="pt-BR" sz="1100" baseline="0" dirty="0"/>
                        <a:t> bruto do último exercício anterior ao da instauração do PAR ou de R$ 6 mil a R$ 60 milhões</a:t>
                      </a:r>
                      <a:endParaRPr lang="pt-BR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7127">
                <a:tc>
                  <a:txBody>
                    <a:bodyPr/>
                    <a:lstStyle/>
                    <a:p>
                      <a:r>
                        <a:rPr lang="pt-BR" sz="1600" dirty="0"/>
                        <a:t>Vedação de recebimento de benefícios ou subsídios fiscais ou creditícios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3, 5 ou 10 anos a depender do ato de improbidade praticado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Mínimo de 1 e máximo de 5 anos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2579">
                <a:tc>
                  <a:txBody>
                    <a:bodyPr/>
                    <a:lstStyle/>
                    <a:p>
                      <a:r>
                        <a:rPr lang="pt-BR" sz="1600" dirty="0"/>
                        <a:t>Proibição de contratar com o Poder Público</a:t>
                      </a:r>
                    </a:p>
                  </a:txBody>
                  <a:tcPr anchor="ctr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/>
                        <a:t>3, 5 ou 10 anos a depender do ato de improbidade praticado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/>
                        <a:t>Possibilidade no caso de licitações</a:t>
                      </a:r>
                      <a:r>
                        <a:rPr lang="pt-BR" sz="1100" baseline="0" dirty="0"/>
                        <a:t> e contratos da Lei nº 8.666/1993 ou legislação correlata</a:t>
                      </a:r>
                      <a:endParaRPr lang="pt-BR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Fundamento Jurídico</a:t>
            </a:r>
          </a:p>
        </p:txBody>
      </p:sp>
    </p:spTree>
    <p:extLst>
      <p:ext uri="{BB962C8B-B14F-4D97-AF65-F5344CB8AC3E}">
        <p14:creationId xmlns:p14="http://schemas.microsoft.com/office/powerpoint/2010/main" val="371122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EC24B54-0824-4074-B9E2-86088AA2B4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4488982"/>
              </p:ext>
            </p:extLst>
          </p:nvPr>
        </p:nvGraphicFramePr>
        <p:xfrm>
          <a:off x="132290" y="2355695"/>
          <a:ext cx="4827642" cy="341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id="{8C397BC2-3D2E-40FF-86C7-17513219B217}"/>
              </a:ext>
            </a:extLst>
          </p:cNvPr>
          <p:cNvSpPr/>
          <p:nvPr/>
        </p:nvSpPr>
        <p:spPr>
          <a:xfrm>
            <a:off x="5220072" y="2780927"/>
            <a:ext cx="3706550" cy="2564805"/>
          </a:xfrm>
          <a:prstGeom prst="rect">
            <a:avLst/>
          </a:prstGeom>
          <a:ln>
            <a:solidFill>
              <a:srgbClr val="002543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506"/>
              </a:spcAft>
              <a:buFont typeface="Wingdings" pitchFamily="2" charset="2"/>
              <a:buChar char="w"/>
              <a:defRPr/>
            </a:pPr>
            <a:r>
              <a:rPr lang="pt-BR" altLang="pt-BR" b="1" dirty="0">
                <a:solidFill>
                  <a:srgbClr val="002543"/>
                </a:solidFill>
                <a:latin typeface="Calibri" pitchFamily="34" charset="0"/>
              </a:rPr>
              <a:t>RESPONSABILIZAÇÃO DA PESSOA JURÍDICA</a:t>
            </a:r>
          </a:p>
          <a:p>
            <a:pPr algn="just">
              <a:spcAft>
                <a:spcPts val="506"/>
              </a:spcAft>
              <a:buFont typeface="Wingdings" pitchFamily="2" charset="2"/>
              <a:buChar char="w"/>
              <a:defRPr/>
            </a:pPr>
            <a:endParaRPr lang="pt-BR" altLang="pt-BR" b="1" dirty="0">
              <a:solidFill>
                <a:srgbClr val="002543"/>
              </a:solidFill>
              <a:latin typeface="Calibri" pitchFamily="34" charset="0"/>
            </a:endParaRPr>
          </a:p>
          <a:p>
            <a:pPr algn="just">
              <a:spcAft>
                <a:spcPts val="506"/>
              </a:spcAft>
              <a:buFont typeface="Wingdings" pitchFamily="2" charset="2"/>
              <a:buChar char="w"/>
              <a:defRPr/>
            </a:pPr>
            <a:r>
              <a:rPr lang="pt-BR" altLang="pt-BR" b="1" dirty="0">
                <a:solidFill>
                  <a:srgbClr val="002543"/>
                </a:solidFill>
                <a:latin typeface="Calibri" pitchFamily="34" charset="0"/>
              </a:rPr>
              <a:t>FOCO NO VIÉS ECONÔMICO E FINANCEIRO DA CORRUPÇÃO</a:t>
            </a:r>
          </a:p>
          <a:p>
            <a:pPr algn="just">
              <a:spcAft>
                <a:spcPts val="506"/>
              </a:spcAft>
              <a:buFont typeface="Wingdings" pitchFamily="2" charset="2"/>
              <a:buChar char="w"/>
              <a:defRPr/>
            </a:pPr>
            <a:endParaRPr lang="pt-BR" altLang="pt-BR" b="1" dirty="0">
              <a:solidFill>
                <a:srgbClr val="002543"/>
              </a:solidFill>
              <a:latin typeface="Calibri" pitchFamily="34" charset="0"/>
            </a:endParaRPr>
          </a:p>
          <a:p>
            <a:pPr algn="just">
              <a:spcAft>
                <a:spcPts val="169"/>
              </a:spcAft>
              <a:buFont typeface="Wingdings" pitchFamily="2" charset="2"/>
              <a:buChar char="w"/>
              <a:defRPr/>
            </a:pPr>
            <a:r>
              <a:rPr lang="pt-BR" altLang="pt-BR" b="1" dirty="0">
                <a:solidFill>
                  <a:srgbClr val="002543"/>
                </a:solidFill>
                <a:latin typeface="Calibri" pitchFamily="34" charset="0"/>
              </a:rPr>
              <a:t>ESTADO E SETOR PRIVADO CONTRA A CORRUPÇÃO</a:t>
            </a:r>
            <a:endParaRPr lang="pt-BR" altLang="pt-BR" sz="1600" b="1" dirty="0">
              <a:solidFill>
                <a:srgbClr val="002543"/>
              </a:solidFill>
              <a:latin typeface="Calibri" pitchFamily="34" charset="0"/>
            </a:endParaRPr>
          </a:p>
        </p:txBody>
      </p:sp>
      <p:sp>
        <p:nvSpPr>
          <p:cNvPr id="9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Fundamento Jurídico</a:t>
            </a:r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id="{8F61F5E9-CA15-40B7-B2CF-B6BCA961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6</a:t>
            </a:fld>
            <a:endParaRPr lang="pt-BR"/>
          </a:p>
        </p:txBody>
      </p:sp>
      <p:sp>
        <p:nvSpPr>
          <p:cNvPr id="10" name="Espaço Reservado para Rodapé 4">
            <a:extLst>
              <a:ext uri="{FF2B5EF4-FFF2-40B4-BE49-F238E27FC236}">
                <a16:creationId xmlns:a16="http://schemas.microsoft.com/office/drawing/2014/main" id="{E02D3E27-2B9B-D34D-AD9E-66EAD041D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5307" y="6309320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157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t>7</a:t>
            </a:fld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3560956" y="2461560"/>
            <a:ext cx="1016754" cy="33762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4736819" y="2461560"/>
            <a:ext cx="1016754" cy="33762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5912681" y="2461560"/>
            <a:ext cx="1016754" cy="33762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2385092" y="2461560"/>
            <a:ext cx="1016754" cy="33762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2102702" y="2244890"/>
            <a:ext cx="5185450" cy="19292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riângulo isósceles 18"/>
          <p:cNvSpPr/>
          <p:nvPr/>
        </p:nvSpPr>
        <p:spPr>
          <a:xfrm>
            <a:off x="1187624" y="774180"/>
            <a:ext cx="7015608" cy="1446969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Trapezoide 21"/>
          <p:cNvSpPr/>
          <p:nvPr/>
        </p:nvSpPr>
        <p:spPr>
          <a:xfrm>
            <a:off x="1970783" y="5861561"/>
            <a:ext cx="5261706" cy="375751"/>
          </a:xfrm>
          <a:prstGeom prst="trapezoi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 rot="16200000">
            <a:off x="1773390" y="3955104"/>
            <a:ext cx="2240159" cy="10534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Alavancagem</a:t>
            </a:r>
            <a:br>
              <a:rPr lang="pt-BR" sz="2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pt-BR" sz="2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Investigativa</a:t>
            </a:r>
          </a:p>
        </p:txBody>
      </p:sp>
      <p:sp>
        <p:nvSpPr>
          <p:cNvPr id="25" name="Retângulo 24"/>
          <p:cNvSpPr/>
          <p:nvPr/>
        </p:nvSpPr>
        <p:spPr>
          <a:xfrm rot="16200000">
            <a:off x="2984028" y="3920331"/>
            <a:ext cx="2170612" cy="10534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Recuperação</a:t>
            </a:r>
            <a:b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Ativos</a:t>
            </a:r>
            <a:endParaRPr lang="pt-BR" sz="24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tângulo 25"/>
          <p:cNvSpPr/>
          <p:nvPr/>
        </p:nvSpPr>
        <p:spPr>
          <a:xfrm rot="16200000">
            <a:off x="4162024" y="3914180"/>
            <a:ext cx="2158309" cy="10534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Programa de</a:t>
            </a:r>
            <a:b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Integridade</a:t>
            </a:r>
            <a:endParaRPr lang="pt-BR" sz="24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tângulo 26"/>
          <p:cNvSpPr/>
          <p:nvPr/>
        </p:nvSpPr>
        <p:spPr>
          <a:xfrm rot="16200000">
            <a:off x="5191262" y="4056787"/>
            <a:ext cx="2443524" cy="10534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Risco de perda</a:t>
            </a:r>
            <a:b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pt-BR" sz="2400" b="1" cap="none" spc="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 benefícios</a:t>
            </a:r>
            <a:endParaRPr lang="pt-BR" sz="2400" b="1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24"/>
          <a:stretch/>
        </p:blipFill>
        <p:spPr>
          <a:xfrm>
            <a:off x="3619202" y="2575602"/>
            <a:ext cx="900261" cy="890288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634" y="2580594"/>
            <a:ext cx="883088" cy="885296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755" y="2575490"/>
            <a:ext cx="908606" cy="890512"/>
          </a:xfrm>
          <a:prstGeom prst="rect">
            <a:avLst/>
          </a:prstGeom>
        </p:spPr>
      </p:pic>
      <p:sp>
        <p:nvSpPr>
          <p:cNvPr id="34" name="Retângulo 33"/>
          <p:cNvSpPr/>
          <p:nvPr/>
        </p:nvSpPr>
        <p:spPr>
          <a:xfrm>
            <a:off x="2842680" y="1536864"/>
            <a:ext cx="370549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1" cap="none" spc="0" dirty="0">
                <a:ln w="0">
                  <a:noFill/>
                </a:ln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Acordo de Leniência</a:t>
            </a:r>
            <a:endParaRPr lang="pt-BR" sz="3200" b="1" cap="none" spc="0" dirty="0">
              <a:ln w="0"/>
              <a:solidFill>
                <a:srgbClr val="FFFF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Fundamento Jurídico</a:t>
            </a:r>
          </a:p>
        </p:txBody>
      </p:sp>
      <p:sp>
        <p:nvSpPr>
          <p:cNvPr id="21" name="Espaço Reservado para Rodapé 4">
            <a:extLst>
              <a:ext uri="{FF2B5EF4-FFF2-40B4-BE49-F238E27FC236}">
                <a16:creationId xmlns:a16="http://schemas.microsoft.com/office/drawing/2014/main" id="{76409556-568D-C746-8DB1-C80CCCF30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9512" y="6420241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839D837-9773-456A-A711-B70D1C7F28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317" y="2564904"/>
            <a:ext cx="898303" cy="89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978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212" y="2349500"/>
            <a:ext cx="5502689" cy="3671888"/>
          </a:xfrm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43594-94FE-4954-B526-6CB65AF1B7D1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8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623953" y="1268760"/>
            <a:ext cx="3863646" cy="25202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00" b="1" dirty="0"/>
              <a:t>Fluxo do Processo de Negociação</a:t>
            </a:r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83157F30-4BF1-6F41-A4E2-AB986F544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504" y="6456247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171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13C6299-5AAD-445C-9398-6C6A2DB5621D}"/>
              </a:ext>
            </a:extLst>
          </p:cNvPr>
          <p:cNvSpPr/>
          <p:nvPr/>
        </p:nvSpPr>
        <p:spPr>
          <a:xfrm>
            <a:off x="323528" y="985984"/>
            <a:ext cx="78703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002543"/>
                </a:solidFill>
              </a:rPr>
              <a:t>Propositura: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2543"/>
                </a:solidFill>
              </a:rPr>
              <a:t>Processo sigiloso desde a origem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2543"/>
                </a:solidFill>
              </a:rPr>
              <a:t>Pela PJ responsável (§ 1º, Art. 30, Dec. 8420/15)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2543"/>
                </a:solidFill>
              </a:rPr>
              <a:t>Até a conclusão do Relatório do PAR (§ 2º, idem)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2543"/>
                </a:solidFill>
              </a:rPr>
              <a:t>De forma escrita ou oral (Art. 31, idem)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957B0F2-C9AE-4A8D-BC7C-0FBBD151165F}"/>
              </a:ext>
            </a:extLst>
          </p:cNvPr>
          <p:cNvSpPr txBox="1"/>
          <p:nvPr/>
        </p:nvSpPr>
        <p:spPr>
          <a:xfrm>
            <a:off x="636815" y="4447327"/>
            <a:ext cx="2481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>
                <a:hlinkClick r:id="rId2"/>
              </a:rPr>
              <a:t>http://www.cgu.gov.br/assuntos/responsabilizacao-de-empresas/lei-anticorrupcao/acordo-leniencia</a:t>
            </a:r>
            <a:endParaRPr lang="pt-BR" sz="1350" dirty="0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1861E9C0-6C7B-48BF-B74C-A9AF8DC1CAA6}"/>
              </a:ext>
            </a:extLst>
          </p:cNvPr>
          <p:cNvCxnSpPr/>
          <p:nvPr/>
        </p:nvCxnSpPr>
        <p:spPr>
          <a:xfrm>
            <a:off x="7174369" y="4221088"/>
            <a:ext cx="163285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C18E86A5-C876-4662-807D-9A63011B12BB}"/>
              </a:ext>
            </a:extLst>
          </p:cNvPr>
          <p:cNvCxnSpPr>
            <a:cxnSpLocks/>
          </p:cNvCxnSpPr>
          <p:nvPr/>
        </p:nvCxnSpPr>
        <p:spPr>
          <a:xfrm>
            <a:off x="3893337" y="5517232"/>
            <a:ext cx="305492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810B3792-69BA-4A66-A7D6-E914FC492275}"/>
              </a:ext>
            </a:extLst>
          </p:cNvPr>
          <p:cNvCxnSpPr>
            <a:cxnSpLocks/>
          </p:cNvCxnSpPr>
          <p:nvPr/>
        </p:nvCxnSpPr>
        <p:spPr>
          <a:xfrm>
            <a:off x="8520318" y="5511625"/>
            <a:ext cx="28352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5">
            <a:extLst>
              <a:ext uri="{FF2B5EF4-FFF2-40B4-BE49-F238E27FC236}">
                <a16:creationId xmlns:a16="http://schemas.microsoft.com/office/drawing/2014/main" id="{A69E5D98-4930-4279-B50C-C12C9D3D1356}"/>
              </a:ext>
            </a:extLst>
          </p:cNvPr>
          <p:cNvSpPr txBox="1">
            <a:spLocks/>
          </p:cNvSpPr>
          <p:nvPr/>
        </p:nvSpPr>
        <p:spPr>
          <a:xfrm>
            <a:off x="179512" y="157053"/>
            <a:ext cx="4223686" cy="6171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0066FF"/>
                </a:solidFill>
              </a:rPr>
              <a:t>Fluxo</a:t>
            </a:r>
          </a:p>
        </p:txBody>
      </p:sp>
      <p:sp>
        <p:nvSpPr>
          <p:cNvPr id="18" name="Espaço Reservado para Número de Slide 5">
            <a:extLst>
              <a:ext uri="{FF2B5EF4-FFF2-40B4-BE49-F238E27FC236}">
                <a16:creationId xmlns:a16="http://schemas.microsoft.com/office/drawing/2014/main" id="{1BE555E7-093F-4BFE-AB31-A33CF0E5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8264" y="6309321"/>
            <a:ext cx="1728192" cy="365125"/>
          </a:xfrm>
        </p:spPr>
        <p:txBody>
          <a:bodyPr/>
          <a:lstStyle/>
          <a:p>
            <a:fld id="{A6B43594-94FE-4954-B526-6CB65AF1B7D1}" type="slidenum">
              <a:rPr lang="pt-BR" smtClean="0"/>
              <a:t>9</a:t>
            </a:fld>
            <a:endParaRPr lang="pt-BR"/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8B102539-24FC-C94C-B1AE-4A8569026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1066" y="6300579"/>
            <a:ext cx="4112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Acordos de Leniência, Programa de Integridade e </a:t>
            </a:r>
            <a:r>
              <a:rPr lang="pt-BR" dirty="0" err="1"/>
              <a:t>Compliance</a:t>
            </a: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A98075E-B52D-3B44-A563-4D9B9AE3541E}"/>
              </a:ext>
            </a:extLst>
          </p:cNvPr>
          <p:cNvSpPr txBox="1"/>
          <p:nvPr/>
        </p:nvSpPr>
        <p:spPr>
          <a:xfrm>
            <a:off x="3635896" y="3989963"/>
            <a:ext cx="52964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/>
              <a:t>1. A PROPONENTE comparece perante a CGU de livre e espontânea vontade e, nos termos do artigo 31 do Decreto 8.420/2015, declara expressamente </a:t>
            </a:r>
            <a:r>
              <a:rPr lang="pt-BR" sz="1400" i="1" dirty="0"/>
              <a:t>(</a:t>
            </a:r>
            <a:r>
              <a:rPr lang="pt-BR" sz="1400" i="1" dirty="0" err="1"/>
              <a:t>i</a:t>
            </a:r>
            <a:r>
              <a:rPr lang="pt-BR" sz="1400" i="1" dirty="0"/>
              <a:t>)</a:t>
            </a:r>
            <a:r>
              <a:rPr lang="pt-BR" sz="1400" dirty="0"/>
              <a:t> que está ciente e devidamente orientada a respeito de seus direitos, garantias e deveres legais ao decidir colaborar com a CGU e com a Advocacia-Geral da União – AGU nos termos da Lei 12.846/2013, do Decreto 8.420/2015, da Portaria Conjunta CGU/AGU 04/2019 e da Instrução Normativa AGU/AGU 02/2018 , e </a:t>
            </a:r>
            <a:r>
              <a:rPr lang="pt-BR" sz="1400" i="1" dirty="0"/>
              <a:t>(</a:t>
            </a:r>
            <a:r>
              <a:rPr lang="pt-BR" sz="1400" i="1" dirty="0" err="1"/>
              <a:t>ii</a:t>
            </a:r>
            <a:r>
              <a:rPr lang="pt-BR" sz="1400" i="1" dirty="0"/>
              <a:t>) </a:t>
            </a:r>
            <a:r>
              <a:rPr lang="pt-BR" sz="1400" dirty="0"/>
              <a:t>que o não atendimento às determinações da CGU ou da AGU durante a etapa de negociação importará na desistência da proposta. </a:t>
            </a:r>
          </a:p>
        </p:txBody>
      </p:sp>
    </p:spTree>
    <p:extLst>
      <p:ext uri="{BB962C8B-B14F-4D97-AF65-F5344CB8AC3E}">
        <p14:creationId xmlns:p14="http://schemas.microsoft.com/office/powerpoint/2010/main" val="145967598"/>
      </p:ext>
    </p:extLst>
  </p:cSld>
  <p:clrMapOvr>
    <a:masterClrMapping/>
  </p:clrMapOvr>
</p:sld>
</file>

<file path=ppt/theme/theme1.xml><?xml version="1.0" encoding="utf-8"?>
<a:theme xmlns:a="http://schemas.openxmlformats.org/drawingml/2006/main" name="Apresentação Salvador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0568605FAFB7F4C824C03B306D95C94" ma:contentTypeVersion="2" ma:contentTypeDescription="Crie um novo documento." ma:contentTypeScope="" ma:versionID="3f695c389cf6cc052463fca5cb6d27d1">
  <xsd:schema xmlns:xsd="http://www.w3.org/2001/XMLSchema" xmlns:xs="http://www.w3.org/2001/XMLSchema" xmlns:p="http://schemas.microsoft.com/office/2006/metadata/properties" xmlns:ns3="27fc69c8-eaab-4e6a-aff7-0950b673dc9b" targetNamespace="http://schemas.microsoft.com/office/2006/metadata/properties" ma:root="true" ma:fieldsID="346b56341f218c05bf15cc7b32065301" ns3:_="">
    <xsd:import namespace="27fc69c8-eaab-4e6a-aff7-0950b673dc9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c69c8-eaab-4e6a-aff7-0950b673dc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C04F1B-5C23-4718-920A-B95C607439DC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3C22670-E568-4EAA-B8B7-45F1E176520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7fc69c8-eaab-4e6a-aff7-0950b673dc9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0FB912-7CC3-448D-A1F4-FEC1AD5114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2810</Words>
  <Application>Microsoft Macintosh PowerPoint</Application>
  <PresentationFormat>Apresentação na tela (4:3)</PresentationFormat>
  <Paragraphs>554</Paragraphs>
  <Slides>45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9" baseType="lpstr">
      <vt:lpstr>Arial</vt:lpstr>
      <vt:lpstr>Calibri</vt:lpstr>
      <vt:lpstr>Wingdings</vt:lpstr>
      <vt:lpstr>Apresentação Salvador</vt:lpstr>
      <vt:lpstr>Acordos de Leniência, Programas de Integridade e Compliance, a CGU como ator no combate à corrupção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Parâmetros de Avaliação do Programa de Integridade  (Art. 42 Decreto 8.420/15) </vt:lpstr>
      <vt:lpstr>Principais pontos considerados na Avaliação: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Alluan Costa</dc:creator>
  <cp:lastModifiedBy>Microsoft Office User</cp:lastModifiedBy>
  <cp:revision>138</cp:revision>
  <cp:lastPrinted>2014-06-24T14:36:51Z</cp:lastPrinted>
  <dcterms:created xsi:type="dcterms:W3CDTF">2014-02-07T18:17:54Z</dcterms:created>
  <dcterms:modified xsi:type="dcterms:W3CDTF">2019-08-22T13:30:46Z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0x01010040568605FAFB7F4C824C03B306D95C94</vt:lpwstr>
  </property>
</Properties>
</file>