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78" r:id="rId4"/>
    <p:sldId id="261" r:id="rId5"/>
    <p:sldId id="280" r:id="rId6"/>
    <p:sldId id="262" r:id="rId7"/>
    <p:sldId id="268" r:id="rId8"/>
    <p:sldId id="269" r:id="rId9"/>
    <p:sldId id="274" r:id="rId10"/>
    <p:sldId id="276" r:id="rId11"/>
    <p:sldId id="275" r:id="rId12"/>
    <p:sldId id="277" r:id="rId13"/>
    <p:sldId id="273" r:id="rId14"/>
    <p:sldId id="272" r:id="rId15"/>
    <p:sldId id="271" r:id="rId16"/>
    <p:sldId id="279" r:id="rId17"/>
    <p:sldId id="266" r:id="rId18"/>
    <p:sldId id="267" r:id="rId19"/>
    <p:sldId id="258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42"/>
    <a:srgbClr val="FE6E02"/>
    <a:srgbClr val="122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55871-6C98-4E82-9EAF-0D3004F24EB1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40FF0-1B1E-4EB5-B852-7ABD216C6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69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-696"/>
            <a:ext cx="12192000" cy="6858696"/>
          </a:xfrm>
          <a:prstGeom prst="rect">
            <a:avLst/>
          </a:prstGeom>
          <a:solidFill>
            <a:srgbClr val="00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6"/>
            <a:ext cx="12197079" cy="68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5AB6D-31DD-4C31-8289-A3C7985E5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08E65C-8175-4EB6-80D7-EA3DC7B50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DA8637-1567-41E8-BAE7-3D22F1D1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A6D-456F-4DB8-A612-0AB4578130D6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A93ACD-77F0-4066-9D4C-9050334E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9213E9-718E-4CA6-ACB1-69BB4E48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5D33-C0B4-44BA-991B-C33E3FC650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56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9mJz3Gz2F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56B26DE-4FA5-4F2A-B8B5-32D3C9AD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7" b="5542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3EDB31E-C9E9-4C3F-BD19-DE97829617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28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C2D8EF70-9082-4C02-AF56-BAE380936A69}"/>
              </a:ext>
            </a:extLst>
          </p:cNvPr>
          <p:cNvSpPr txBox="1">
            <a:spLocks/>
          </p:cNvSpPr>
          <p:nvPr/>
        </p:nvSpPr>
        <p:spPr>
          <a:xfrm>
            <a:off x="1309171" y="2346568"/>
            <a:ext cx="9573657" cy="21632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dirty="0">
                <a:solidFill>
                  <a:schemeClr val="bg1"/>
                </a:solidFill>
                <a:latin typeface="+mn-lt"/>
              </a:rPr>
              <a:t>A E</a:t>
            </a:r>
            <a:r>
              <a:rPr lang="pt-BR" sz="5400" b="1" dirty="0">
                <a:solidFill>
                  <a:schemeClr val="bg1"/>
                </a:solidFill>
                <a:latin typeface="+mn-lt"/>
              </a:rPr>
              <a:t>XPERIÊNCIA DA</a:t>
            </a:r>
            <a:r>
              <a:rPr lang="pt-BR" sz="6600" b="1" dirty="0">
                <a:solidFill>
                  <a:schemeClr val="bg1"/>
                </a:solidFill>
                <a:latin typeface="+mn-lt"/>
              </a:rPr>
              <a:t> CGU</a:t>
            </a:r>
            <a:br>
              <a:rPr lang="pt-BR" sz="6600" b="1" dirty="0">
                <a:solidFill>
                  <a:schemeClr val="bg1"/>
                </a:solidFill>
                <a:latin typeface="+mn-lt"/>
              </a:rPr>
            </a:br>
            <a:r>
              <a:rPr lang="pt-BR" sz="5400" b="1" dirty="0">
                <a:solidFill>
                  <a:schemeClr val="bg1"/>
                </a:solidFill>
                <a:latin typeface="+mn-lt"/>
              </a:rPr>
              <a:t>EM GOVERNO ABERTO</a:t>
            </a:r>
          </a:p>
        </p:txBody>
      </p:sp>
    </p:spTree>
    <p:extLst>
      <p:ext uri="{BB962C8B-B14F-4D97-AF65-F5344CB8AC3E}">
        <p14:creationId xmlns:p14="http://schemas.microsoft.com/office/powerpoint/2010/main" val="416445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1">
            <a:extLst>
              <a:ext uri="{FF2B5EF4-FFF2-40B4-BE49-F238E27FC236}">
                <a16:creationId xmlns:a16="http://schemas.microsoft.com/office/drawing/2014/main" id="{DD652D40-EFEA-4CB0-901D-0E26743AFB23}"/>
              </a:ext>
            </a:extLst>
          </p:cNvPr>
          <p:cNvSpPr txBox="1">
            <a:spLocks/>
          </p:cNvSpPr>
          <p:nvPr/>
        </p:nvSpPr>
        <p:spPr>
          <a:xfrm>
            <a:off x="755071" y="1434492"/>
            <a:ext cx="9183013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PARCERIA PARA GOVERNO ABERTO</a:t>
            </a:r>
          </a:p>
        </p:txBody>
      </p:sp>
      <p:sp>
        <p:nvSpPr>
          <p:cNvPr id="82" name="Subtítulo 2">
            <a:extLst>
              <a:ext uri="{FF2B5EF4-FFF2-40B4-BE49-F238E27FC236}">
                <a16:creationId xmlns:a16="http://schemas.microsoft.com/office/drawing/2014/main" id="{6E0DDC77-2735-4B8D-9391-93A651CB9F34}"/>
              </a:ext>
            </a:extLst>
          </p:cNvPr>
          <p:cNvSpPr txBox="1">
            <a:spLocks/>
          </p:cNvSpPr>
          <p:nvPr/>
        </p:nvSpPr>
        <p:spPr>
          <a:xfrm>
            <a:off x="796635" y="2430926"/>
            <a:ext cx="10609301" cy="3896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Declaração de Governo Aberto: compromisso político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Plano de Ação: compromisso concreto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Mecanismo de cooperação internacional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Avaliação por Mecanismo Independente</a:t>
            </a:r>
          </a:p>
        </p:txBody>
      </p:sp>
    </p:spTree>
    <p:extLst>
      <p:ext uri="{BB962C8B-B14F-4D97-AF65-F5344CB8AC3E}">
        <p14:creationId xmlns:p14="http://schemas.microsoft.com/office/powerpoint/2010/main" val="166100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1">
            <a:extLst>
              <a:ext uri="{FF2B5EF4-FFF2-40B4-BE49-F238E27FC236}">
                <a16:creationId xmlns:a16="http://schemas.microsoft.com/office/drawing/2014/main" id="{DD652D40-EFEA-4CB0-901D-0E26743AFB23}"/>
              </a:ext>
            </a:extLst>
          </p:cNvPr>
          <p:cNvSpPr txBox="1">
            <a:spLocks/>
          </p:cNvSpPr>
          <p:nvPr/>
        </p:nvSpPr>
        <p:spPr>
          <a:xfrm>
            <a:off x="755071" y="1434492"/>
            <a:ext cx="9138076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GOVERNO ABERTO NO MUNDO: OCDE</a:t>
            </a:r>
          </a:p>
        </p:txBody>
      </p:sp>
      <p:sp>
        <p:nvSpPr>
          <p:cNvPr id="82" name="Subtítulo 2">
            <a:extLst>
              <a:ext uri="{FF2B5EF4-FFF2-40B4-BE49-F238E27FC236}">
                <a16:creationId xmlns:a16="http://schemas.microsoft.com/office/drawing/2014/main" id="{6E0DDC77-2735-4B8D-9391-93A651CB9F34}"/>
              </a:ext>
            </a:extLst>
          </p:cNvPr>
          <p:cNvSpPr txBox="1">
            <a:spLocks/>
          </p:cNvSpPr>
          <p:nvPr/>
        </p:nvSpPr>
        <p:spPr>
          <a:xfrm>
            <a:off x="796636" y="2430926"/>
            <a:ext cx="3763332" cy="3896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 Organização para a Cooperação e Desenvolvimento Econômico (OCDE) trabalho o tema desde 2014.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442F82-F6FA-456E-9640-986C50D8D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63" y="2391122"/>
            <a:ext cx="6113500" cy="41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3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1">
            <a:extLst>
              <a:ext uri="{FF2B5EF4-FFF2-40B4-BE49-F238E27FC236}">
                <a16:creationId xmlns:a16="http://schemas.microsoft.com/office/drawing/2014/main" id="{DD652D40-EFEA-4CB0-901D-0E26743AFB23}"/>
              </a:ext>
            </a:extLst>
          </p:cNvPr>
          <p:cNvSpPr txBox="1">
            <a:spLocks/>
          </p:cNvSpPr>
          <p:nvPr/>
        </p:nvSpPr>
        <p:spPr>
          <a:xfrm>
            <a:off x="755071" y="1434492"/>
            <a:ext cx="10977893" cy="1330742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REDE DE GOVERNOS ABERTOS E INOVADORES DA AMERICA LATINA E CARIBE</a:t>
            </a:r>
          </a:p>
        </p:txBody>
      </p:sp>
      <p:sp>
        <p:nvSpPr>
          <p:cNvPr id="82" name="Subtítulo 2">
            <a:extLst>
              <a:ext uri="{FF2B5EF4-FFF2-40B4-BE49-F238E27FC236}">
                <a16:creationId xmlns:a16="http://schemas.microsoft.com/office/drawing/2014/main" id="{6E0DDC77-2735-4B8D-9391-93A651CB9F34}"/>
              </a:ext>
            </a:extLst>
          </p:cNvPr>
          <p:cNvSpPr txBox="1">
            <a:spLocks/>
          </p:cNvSpPr>
          <p:nvPr/>
        </p:nvSpPr>
        <p:spPr>
          <a:xfrm>
            <a:off x="796636" y="5955337"/>
            <a:ext cx="10936328" cy="8641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Criada pela OCDE trabalho para troca de experiências na região.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Brasil é presidente, junto com a Colômbia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7B3EB4-7CAB-4C86-93F1-8E0F3830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6" y="2804291"/>
            <a:ext cx="10937172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9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1">
            <a:extLst>
              <a:ext uri="{FF2B5EF4-FFF2-40B4-BE49-F238E27FC236}">
                <a16:creationId xmlns:a16="http://schemas.microsoft.com/office/drawing/2014/main" id="{DD652D40-EFEA-4CB0-901D-0E26743AFB23}"/>
              </a:ext>
            </a:extLst>
          </p:cNvPr>
          <p:cNvSpPr txBox="1">
            <a:spLocks/>
          </p:cNvSpPr>
          <p:nvPr/>
        </p:nvSpPr>
        <p:spPr>
          <a:xfrm>
            <a:off x="755071" y="1434492"/>
            <a:ext cx="7618907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b="1" dirty="0">
                <a:solidFill>
                  <a:srgbClr val="00B0F0"/>
                </a:solidFill>
                <a:latin typeface="+mn-lt"/>
              </a:rPr>
              <a:t>GOVERNO ABERTO NO BRASIL</a:t>
            </a:r>
          </a:p>
        </p:txBody>
      </p:sp>
      <p:sp>
        <p:nvSpPr>
          <p:cNvPr id="82" name="Subtítulo 2">
            <a:extLst>
              <a:ext uri="{FF2B5EF4-FFF2-40B4-BE49-F238E27FC236}">
                <a16:creationId xmlns:a16="http://schemas.microsoft.com/office/drawing/2014/main" id="{6E0DDC77-2735-4B8D-9391-93A651CB9F34}"/>
              </a:ext>
            </a:extLst>
          </p:cNvPr>
          <p:cNvSpPr txBox="1">
            <a:spLocks/>
          </p:cNvSpPr>
          <p:nvPr/>
        </p:nvSpPr>
        <p:spPr>
          <a:xfrm>
            <a:off x="796636" y="2430926"/>
            <a:ext cx="3522701" cy="3896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O Governo Federal cria planos nacionais de governo aberto, em parceria com</a:t>
            </a:r>
            <a:br>
              <a:rPr lang="pt-BR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pt-BR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Sociedade Civil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Setor Privado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Academia</a:t>
            </a:r>
          </a:p>
        </p:txBody>
      </p:sp>
      <p:pic>
        <p:nvPicPr>
          <p:cNvPr id="4098" name="Picture 2" descr="foto GAEM 1.jpg">
            <a:extLst>
              <a:ext uri="{FF2B5EF4-FFF2-40B4-BE49-F238E27FC236}">
                <a16:creationId xmlns:a16="http://schemas.microsoft.com/office/drawing/2014/main" id="{B8D0D43E-4D42-4F31-AC1D-92572E61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28" y="2430926"/>
            <a:ext cx="6926300" cy="38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4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1">
            <a:extLst>
              <a:ext uri="{FF2B5EF4-FFF2-40B4-BE49-F238E27FC236}">
                <a16:creationId xmlns:a16="http://schemas.microsoft.com/office/drawing/2014/main" id="{DD652D40-EFEA-4CB0-901D-0E26743AFB23}"/>
              </a:ext>
            </a:extLst>
          </p:cNvPr>
          <p:cNvSpPr txBox="1">
            <a:spLocks/>
          </p:cNvSpPr>
          <p:nvPr/>
        </p:nvSpPr>
        <p:spPr>
          <a:xfrm>
            <a:off x="755071" y="1434492"/>
            <a:ext cx="7618907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b="1" dirty="0">
                <a:solidFill>
                  <a:srgbClr val="00B0F0"/>
                </a:solidFill>
                <a:latin typeface="+mn-lt"/>
              </a:rPr>
              <a:t>GOVERNO ABERTO NO BRASIL</a:t>
            </a:r>
          </a:p>
        </p:txBody>
      </p:sp>
      <p:sp>
        <p:nvSpPr>
          <p:cNvPr id="82" name="Subtítulo 2">
            <a:extLst>
              <a:ext uri="{FF2B5EF4-FFF2-40B4-BE49-F238E27FC236}">
                <a16:creationId xmlns:a16="http://schemas.microsoft.com/office/drawing/2014/main" id="{6E0DDC77-2735-4B8D-9391-93A651CB9F34}"/>
              </a:ext>
            </a:extLst>
          </p:cNvPr>
          <p:cNvSpPr txBox="1">
            <a:spLocks/>
          </p:cNvSpPr>
          <p:nvPr/>
        </p:nvSpPr>
        <p:spPr>
          <a:xfrm>
            <a:off x="796636" y="2276155"/>
            <a:ext cx="10487891" cy="422089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marL="514350" indent="-514350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  <a:defRPr sz="2800" b="1">
                <a:solidFill>
                  <a:schemeClr val="bg1">
                    <a:lumMod val="9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pt-BR" dirty="0"/>
              <a:t>Planos de Governo Aberto :</a:t>
            </a:r>
          </a:p>
          <a:p>
            <a:pPr>
              <a:spcBef>
                <a:spcPts val="1800"/>
              </a:spcBef>
              <a:buFont typeface="+mj-lt"/>
              <a:buAutoNum type="romanUcPeriod"/>
            </a:pPr>
            <a:r>
              <a:rPr lang="pt-BR" dirty="0"/>
              <a:t>2011-2012</a:t>
            </a:r>
          </a:p>
          <a:p>
            <a:pPr>
              <a:spcBef>
                <a:spcPts val="1800"/>
              </a:spcBef>
              <a:buFont typeface="+mj-lt"/>
              <a:buAutoNum type="romanUcPeriod"/>
            </a:pPr>
            <a:r>
              <a:rPr lang="pt-BR" dirty="0"/>
              <a:t>2013-2015</a:t>
            </a:r>
          </a:p>
          <a:p>
            <a:pPr>
              <a:spcBef>
                <a:spcPts val="1800"/>
              </a:spcBef>
              <a:buFont typeface="+mj-lt"/>
              <a:buAutoNum type="romanUcPeriod"/>
            </a:pPr>
            <a:r>
              <a:rPr lang="pt-BR" dirty="0"/>
              <a:t>2016-2018</a:t>
            </a:r>
          </a:p>
          <a:p>
            <a:pPr>
              <a:spcBef>
                <a:spcPts val="1800"/>
              </a:spcBef>
              <a:buFont typeface="+mj-lt"/>
              <a:buAutoNum type="romanUcPeriod"/>
            </a:pPr>
            <a:r>
              <a:rPr lang="pt-BR" dirty="0"/>
              <a:t>2019-2020</a:t>
            </a:r>
          </a:p>
          <a:p>
            <a:pPr>
              <a:buAutoNum type="romanU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32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1">
            <a:extLst>
              <a:ext uri="{FF2B5EF4-FFF2-40B4-BE49-F238E27FC236}">
                <a16:creationId xmlns:a16="http://schemas.microsoft.com/office/drawing/2014/main" id="{DD652D40-EFEA-4CB0-901D-0E26743AFB23}"/>
              </a:ext>
            </a:extLst>
          </p:cNvPr>
          <p:cNvSpPr txBox="1">
            <a:spLocks/>
          </p:cNvSpPr>
          <p:nvPr/>
        </p:nvSpPr>
        <p:spPr>
          <a:xfrm>
            <a:off x="755071" y="1434492"/>
            <a:ext cx="10795245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b="1" dirty="0">
                <a:solidFill>
                  <a:srgbClr val="00B0F0"/>
                </a:solidFill>
                <a:latin typeface="+mn-lt"/>
              </a:rPr>
              <a:t>IV PLANO DE GOVERNO ABERTO</a:t>
            </a:r>
          </a:p>
        </p:txBody>
      </p:sp>
      <p:sp>
        <p:nvSpPr>
          <p:cNvPr id="82" name="Subtítulo 2">
            <a:extLst>
              <a:ext uri="{FF2B5EF4-FFF2-40B4-BE49-F238E27FC236}">
                <a16:creationId xmlns:a16="http://schemas.microsoft.com/office/drawing/2014/main" id="{6E0DDC77-2735-4B8D-9391-93A651CB9F34}"/>
              </a:ext>
            </a:extLst>
          </p:cNvPr>
          <p:cNvSpPr txBox="1">
            <a:spLocks/>
          </p:cNvSpPr>
          <p:nvPr/>
        </p:nvSpPr>
        <p:spPr>
          <a:xfrm>
            <a:off x="1191126" y="2276155"/>
            <a:ext cx="10093401" cy="44494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Ciência Aberta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Transparência Fundiária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Transparência Legislativa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Controle Social na Região de Mariana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Dados abertos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Acesso a Informação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Clima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Satisfação de usuários com transportes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Recursos Hídricos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Governo aberto em Estados e Municípios</a:t>
            </a:r>
          </a:p>
          <a:p>
            <a:pPr marL="0" indent="0">
              <a:buNone/>
            </a:pP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3E325DB-D5C9-4FB3-B525-0F5A66B0843C}"/>
              </a:ext>
            </a:extLst>
          </p:cNvPr>
          <p:cNvSpPr/>
          <p:nvPr/>
        </p:nvSpPr>
        <p:spPr>
          <a:xfrm>
            <a:off x="8489737" y="2276154"/>
            <a:ext cx="3373399" cy="4353245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CONHEÇA O PLANO EM</a:t>
            </a:r>
          </a:p>
          <a:p>
            <a:pPr algn="ctr"/>
            <a:endParaRPr lang="pt-BR" dirty="0"/>
          </a:p>
          <a:p>
            <a:pPr algn="ctr"/>
            <a:r>
              <a:rPr lang="pt-BR" sz="2800" b="1" dirty="0">
                <a:latin typeface="+mj-lt"/>
              </a:rPr>
              <a:t>GOVERNOABERTO.</a:t>
            </a:r>
            <a:br>
              <a:rPr lang="pt-BR" sz="2800" b="1" dirty="0">
                <a:latin typeface="+mj-lt"/>
              </a:rPr>
            </a:br>
            <a:r>
              <a:rPr lang="pt-BR" sz="2800" b="1" dirty="0">
                <a:latin typeface="+mj-lt"/>
              </a:rPr>
              <a:t>CGU.GOV.BR</a:t>
            </a:r>
          </a:p>
          <a:p>
            <a:pPr algn="ctr"/>
            <a:endParaRPr lang="pt-B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412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5B8C565-EE16-4648-90A3-9CD878C47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726" y="1767016"/>
            <a:ext cx="5276337" cy="2360141"/>
          </a:xfrm>
        </p:spPr>
        <p:txBody>
          <a:bodyPr>
            <a:normAutofit/>
          </a:bodyPr>
          <a:lstStyle/>
          <a:p>
            <a:pPr algn="l">
              <a:lnSpc>
                <a:spcPct val="140000"/>
              </a:lnSpc>
            </a:pPr>
            <a:r>
              <a:rPr lang="pt-BR" sz="2000" i="1" dirty="0" err="1">
                <a:solidFill>
                  <a:schemeClr val="bg1">
                    <a:lumMod val="95000"/>
                  </a:schemeClr>
                </a:solidFill>
              </a:rPr>
              <a:t>eSIC</a:t>
            </a:r>
            <a:r>
              <a:rPr lang="pt-BR" sz="20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é a plataforma do Governo Federal para solicitações de acesso a informação. Criada a partir do 1º Plano de Governo Aberto, recebeu significativas mudanças no 3º Plano, com a proteção de solicitantes.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D5A92E9-6513-474D-A26F-F4D24C680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725" y="-1"/>
            <a:ext cx="11408854" cy="1260389"/>
          </a:xfrm>
          <a:solidFill>
            <a:srgbClr val="002042"/>
          </a:solidFill>
        </p:spPr>
        <p:txBody>
          <a:bodyPr anchor="ctr">
            <a:normAutofit/>
          </a:bodyPr>
          <a:lstStyle/>
          <a:p>
            <a:pPr algn="just"/>
            <a:r>
              <a:rPr lang="pt-BR" sz="4800" b="1" dirty="0">
                <a:solidFill>
                  <a:schemeClr val="bg2">
                    <a:lumMod val="90000"/>
                  </a:schemeClr>
                </a:solidFill>
                <a:latin typeface="+mn-lt"/>
              </a:rPr>
              <a:t>Governo Aberto na prática: </a:t>
            </a:r>
            <a:r>
              <a:rPr lang="pt-BR" sz="4800" b="1" dirty="0" err="1">
                <a:solidFill>
                  <a:schemeClr val="bg2">
                    <a:lumMod val="90000"/>
                  </a:schemeClr>
                </a:solidFill>
                <a:latin typeface="+mn-lt"/>
              </a:rPr>
              <a:t>e-SIC</a:t>
            </a:r>
            <a:endParaRPr lang="pt-BR" sz="4800" b="1" dirty="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9FF950EE-F3D1-4FBD-A475-812F0CBB6F0E}"/>
              </a:ext>
            </a:extLst>
          </p:cNvPr>
          <p:cNvSpPr txBox="1">
            <a:spLocks/>
          </p:cNvSpPr>
          <p:nvPr/>
        </p:nvSpPr>
        <p:spPr>
          <a:xfrm>
            <a:off x="622725" y="4127157"/>
            <a:ext cx="5276337" cy="50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Governo Federal deu </a:t>
            </a: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acesso a informação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20D59C5-A88D-4DDE-BBD9-50788FC3EC52}"/>
              </a:ext>
            </a:extLst>
          </p:cNvPr>
          <p:cNvSpPr txBox="1">
            <a:spLocks/>
          </p:cNvSpPr>
          <p:nvPr/>
        </p:nvSpPr>
        <p:spPr>
          <a:xfrm>
            <a:off x="622725" y="4744996"/>
            <a:ext cx="5276337" cy="50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Sociedade </a:t>
            </a:r>
            <a:r>
              <a:rPr lang="pt-BR" sz="2000" b="1" dirty="0">
                <a:solidFill>
                  <a:srgbClr val="00B0F0"/>
                </a:solidFill>
              </a:rPr>
              <a:t>propôs melhorias</a:t>
            </a:r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a plataforma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1190E0F-C783-42E3-89B6-A31840C2AF6C}"/>
              </a:ext>
            </a:extLst>
          </p:cNvPr>
          <p:cNvSpPr txBox="1">
            <a:spLocks/>
          </p:cNvSpPr>
          <p:nvPr/>
        </p:nvSpPr>
        <p:spPr>
          <a:xfrm>
            <a:off x="622726" y="5362835"/>
            <a:ext cx="5116338" cy="112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Governo </a:t>
            </a:r>
            <a:r>
              <a:rPr lang="pt-BR" sz="2000" b="1" dirty="0">
                <a:solidFill>
                  <a:srgbClr val="3DB93D"/>
                </a:solidFill>
              </a:rPr>
              <a:t>acatou proposta e aprimorou a ferramenta,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que continua com 99,9% de pedidos respondidos ou no prazo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6EF949-B721-488F-9F67-E19B18BCA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62" y="1912729"/>
            <a:ext cx="5994631" cy="40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5B8C565-EE16-4648-90A3-9CD878C47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3793" y="1767016"/>
            <a:ext cx="5276337" cy="2360141"/>
          </a:xfrm>
        </p:spPr>
        <p:txBody>
          <a:bodyPr>
            <a:normAutofit/>
          </a:bodyPr>
          <a:lstStyle/>
          <a:p>
            <a:pPr algn="l">
              <a:lnSpc>
                <a:spcPct val="140000"/>
              </a:lnSpc>
            </a:pPr>
            <a:r>
              <a:rPr lang="pt-BR" sz="2000" i="1" dirty="0" err="1">
                <a:solidFill>
                  <a:schemeClr val="bg1">
                    <a:lumMod val="95000"/>
                  </a:schemeClr>
                </a:solidFill>
              </a:rPr>
              <a:t>QEdu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é uma plataforma desenvolvida por uma organização da sociedade civil que permite ver o desempenho da educação no ensino fundamental, em estados municípios e até em escolas individualmente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D5A92E9-6513-474D-A26F-F4D24C680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725" y="-1"/>
            <a:ext cx="11408854" cy="1260389"/>
          </a:xfrm>
          <a:solidFill>
            <a:srgbClr val="002042"/>
          </a:solidFill>
        </p:spPr>
        <p:txBody>
          <a:bodyPr anchor="ctr">
            <a:normAutofit/>
          </a:bodyPr>
          <a:lstStyle/>
          <a:p>
            <a:pPr algn="just"/>
            <a:r>
              <a:rPr lang="pt-BR" sz="4800" b="1" dirty="0">
                <a:solidFill>
                  <a:schemeClr val="bg2">
                    <a:lumMod val="90000"/>
                  </a:schemeClr>
                </a:solidFill>
                <a:latin typeface="+mn-lt"/>
              </a:rPr>
              <a:t>Na prática: </a:t>
            </a:r>
            <a:r>
              <a:rPr lang="pt-BR" sz="4800" b="1" dirty="0" err="1">
                <a:solidFill>
                  <a:schemeClr val="bg2">
                    <a:lumMod val="90000"/>
                  </a:schemeClr>
                </a:solidFill>
                <a:latin typeface="+mn-lt"/>
              </a:rPr>
              <a:t>QEdu</a:t>
            </a:r>
            <a:endParaRPr lang="pt-BR" sz="4800" b="1" dirty="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pic>
        <p:nvPicPr>
          <p:cNvPr id="12" name="Imagem 11" descr="Aprendizado nas cidades: Piauí - QEdu - Google Chrome">
            <a:extLst>
              <a:ext uri="{FF2B5EF4-FFF2-40B4-BE49-F238E27FC236}">
                <a16:creationId xmlns:a16="http://schemas.microsoft.com/office/drawing/2014/main" id="{A19416F5-7F93-4DD7-86F9-A9918369E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r="16842"/>
          <a:stretch/>
        </p:blipFill>
        <p:spPr>
          <a:xfrm>
            <a:off x="755072" y="1767016"/>
            <a:ext cx="5423133" cy="4436076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9FF950EE-F3D1-4FBD-A475-812F0CBB6F0E}"/>
              </a:ext>
            </a:extLst>
          </p:cNvPr>
          <p:cNvSpPr txBox="1">
            <a:spLocks/>
          </p:cNvSpPr>
          <p:nvPr/>
        </p:nvSpPr>
        <p:spPr>
          <a:xfrm>
            <a:off x="6573792" y="4127157"/>
            <a:ext cx="5276337" cy="50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Governo Federal deu </a:t>
            </a: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transparência dos dados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20D59C5-A88D-4DDE-BBD9-50788FC3EC52}"/>
              </a:ext>
            </a:extLst>
          </p:cNvPr>
          <p:cNvSpPr txBox="1">
            <a:spLocks/>
          </p:cNvSpPr>
          <p:nvPr/>
        </p:nvSpPr>
        <p:spPr>
          <a:xfrm>
            <a:off x="6573792" y="4744996"/>
            <a:ext cx="5276337" cy="50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Sociedade </a:t>
            </a:r>
            <a:r>
              <a:rPr lang="pt-BR" sz="2000" b="1" dirty="0">
                <a:solidFill>
                  <a:srgbClr val="00B0F0"/>
                </a:solidFill>
              </a:rPr>
              <a:t>desenvolveu</a:t>
            </a:r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a plataforma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1190E0F-C783-42E3-89B6-A31840C2AF6C}"/>
              </a:ext>
            </a:extLst>
          </p:cNvPr>
          <p:cNvSpPr txBox="1">
            <a:spLocks/>
          </p:cNvSpPr>
          <p:nvPr/>
        </p:nvSpPr>
        <p:spPr>
          <a:xfrm>
            <a:off x="6573792" y="5362835"/>
            <a:ext cx="5276337" cy="8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Governo e sociedade </a:t>
            </a:r>
            <a:r>
              <a:rPr lang="pt-BR" sz="2000" b="1" dirty="0">
                <a:solidFill>
                  <a:srgbClr val="3DB93D"/>
                </a:solidFill>
              </a:rPr>
              <a:t>aprimoram seus trabalhos 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utilizando a ferramenta</a:t>
            </a:r>
          </a:p>
        </p:txBody>
      </p:sp>
    </p:spTree>
    <p:extLst>
      <p:ext uri="{BB962C8B-B14F-4D97-AF65-F5344CB8AC3E}">
        <p14:creationId xmlns:p14="http://schemas.microsoft.com/office/powerpoint/2010/main" val="172484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5B8C565-EE16-4648-90A3-9CD878C47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971" y="1767017"/>
            <a:ext cx="5276337" cy="1915298"/>
          </a:xfrm>
        </p:spPr>
        <p:txBody>
          <a:bodyPr>
            <a:normAutofit/>
          </a:bodyPr>
          <a:lstStyle/>
          <a:p>
            <a:pPr algn="l">
              <a:lnSpc>
                <a:spcPct val="140000"/>
              </a:lnSpc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Em 2015, o Programa de Financiamento Estudantil passou por reformulação após análises feitas pela sociedade sobre a falta de efetividade da política.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D5A92E9-6513-474D-A26F-F4D24C680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692" y="0"/>
            <a:ext cx="11264475" cy="1346244"/>
          </a:xfrm>
          <a:solidFill>
            <a:srgbClr val="002042"/>
          </a:solidFill>
        </p:spPr>
        <p:txBody>
          <a:bodyPr anchor="ctr">
            <a:normAutofit/>
          </a:bodyPr>
          <a:lstStyle/>
          <a:p>
            <a:pPr algn="just"/>
            <a:r>
              <a:rPr lang="pt-BR" sz="4800" b="1" dirty="0">
                <a:solidFill>
                  <a:schemeClr val="bg2">
                    <a:lumMod val="90000"/>
                  </a:schemeClr>
                </a:solidFill>
                <a:latin typeface="+mn-lt"/>
              </a:rPr>
              <a:t>Na prática: FIES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9FF950EE-F3D1-4FBD-A475-812F0CBB6F0E}"/>
              </a:ext>
            </a:extLst>
          </p:cNvPr>
          <p:cNvSpPr txBox="1">
            <a:spLocks/>
          </p:cNvSpPr>
          <p:nvPr/>
        </p:nvSpPr>
        <p:spPr>
          <a:xfrm>
            <a:off x="864970" y="3954163"/>
            <a:ext cx="5276337" cy="67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Governo Federal deu </a:t>
            </a: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transparência dos dados e informações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20D59C5-A88D-4DDE-BBD9-50788FC3EC52}"/>
              </a:ext>
            </a:extLst>
          </p:cNvPr>
          <p:cNvSpPr txBox="1">
            <a:spLocks/>
          </p:cNvSpPr>
          <p:nvPr/>
        </p:nvSpPr>
        <p:spPr>
          <a:xfrm>
            <a:off x="864970" y="4905633"/>
            <a:ext cx="5276337" cy="50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Sociedade </a:t>
            </a:r>
            <a:r>
              <a:rPr lang="pt-BR" sz="2000" b="1" dirty="0">
                <a:solidFill>
                  <a:srgbClr val="00B0F0"/>
                </a:solidFill>
              </a:rPr>
              <a:t>desenvolveu</a:t>
            </a:r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a análise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1190E0F-C783-42E3-89B6-A31840C2AF6C}"/>
              </a:ext>
            </a:extLst>
          </p:cNvPr>
          <p:cNvSpPr txBox="1">
            <a:spLocks/>
          </p:cNvSpPr>
          <p:nvPr/>
        </p:nvSpPr>
        <p:spPr>
          <a:xfrm>
            <a:off x="864970" y="5523472"/>
            <a:ext cx="5276337" cy="8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Governo </a:t>
            </a:r>
            <a:r>
              <a:rPr lang="pt-BR" sz="2000" b="1" dirty="0">
                <a:solidFill>
                  <a:srgbClr val="3DB93D"/>
                </a:solidFill>
              </a:rPr>
              <a:t>modificou o funcionamento do programa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Imagem 9" descr="Blog EstadãoDados – 7 gráficos que explicam a farra do financiamento estudantil - Google Chrome">
            <a:extLst>
              <a:ext uri="{FF2B5EF4-FFF2-40B4-BE49-F238E27FC236}">
                <a16:creationId xmlns:a16="http://schemas.microsoft.com/office/drawing/2014/main" id="{4CB320D9-59D1-45B7-B12A-DCB7C0449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3309" r="23176" b="3408"/>
          <a:stretch/>
        </p:blipFill>
        <p:spPr>
          <a:xfrm>
            <a:off x="6820929" y="1618092"/>
            <a:ext cx="4955060" cy="47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9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razilsouth1-mediap.svc.ms/transform/thumbnail?provider=spo&amp;inputFormat=png&amp;cs=fFNQTw&amp;docid=https%3A%2F%2Fcgugovbr.sharepoint.com%3A443%2F_api%2Fv2.0%2Fdrives%2Fb!wyIuxiYAf0OdjRLH7yY965rW72c-bwtLsva2edc1LPEnl0HqRcUSQ5mL8B52Refb%2Fitems%2F01JRSWCE5LUFG4ZJBYMBAZEW3YKXEUA2H5%3Fversion%3DPublished&amp;access_token=eyJ0eXAiOiJKV1QiLCJhbGciOiJub25lIn0.eyJhdWQiOiIwMDAwMDAwMy0wMDAwLTBmZjEtY2UwMC0wMDAwMDAwMDAwMDAvY2d1Z292YnIuc2hhcmVwb2ludC5jb21ANjY3OGQ5ZmUtMDkyMS00MTdkLTg0MTEtNWYxYzE4ZGVmYmJiIiwiaXNzIjoiMDAwMDAwMDMtMDAwMC0wZmYxLWNlMDAtMDAwMDAwMDAwMDAwIiwibmJmIjoiMTU1NzMyMjM2MCIsImV4cCI6IjE1NTczNDM5NjAiLCJlbmRwb2ludHVybCI6IlZRNkxNUG5HOE1pQTIwSU9NMTJDOEdSSStvTXdYQk41T3NSS1ZJNzdVdFE9IiwiZW5kcG9pbnR1cmxMZW5ndGgiOiIxMTUiLCJpc2xvb3BiYWNrIjoiVHJ1ZSIsImNpZCI6Ik1qTTVaR1JoT1dVdE5UQmtZeTB3TURBd0xUTXpOVGd0WWpnMk9XVXlOalJpTkRZMyIsInZlciI6Imhhc2hlZHByb29mdG9rZW4iLCJzaXRlaWQiOiJZell5WlRJeVl6TXRNREF5TmkwME16ZG1MVGxrT0dRdE1USmpOMlZtTWpZelpHVmkiLCJuYW1laWQiOiIwIy5mfG1lbWJlcnNoaXB8b3RhdmlvLm5ldmVzQGNndS5nb3YuYnIiLCJuaWkiOiJtaWNyb3NvZnQuc2hhcmVwb2ludCIsImlzdXNlciI6InRydWUiLCJjYWNoZWtleSI6IjBoLmZ8bWVtYmVyc2hpcHwxMDAzYmZmZDk0YThjMDE0QGxpdmUuY29tIiwidHQiOiIwIiwidXNlUGVyc2lzdGVudENvb2tpZSI6IjIifQ.OXkxQUNGTy9sb3llS3J6MWh2elVITkpBMWwwaDE1ZXpqVk9kcGlTQzUzZz0&amp;encodeFailures=1&amp;width=1332&amp;height=749&amp;srcWidth=1920&amp;srcHeight=1080">
            <a:extLst>
              <a:ext uri="{FF2B5EF4-FFF2-40B4-BE49-F238E27FC236}">
                <a16:creationId xmlns:a16="http://schemas.microsoft.com/office/drawing/2014/main" id="{E388592A-3F00-45B9-A707-ADA231AE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8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1">
            <a:extLst>
              <a:ext uri="{FF2B5EF4-FFF2-40B4-BE49-F238E27FC236}">
                <a16:creationId xmlns:a16="http://schemas.microsoft.com/office/drawing/2014/main" id="{DD652D40-EFEA-4CB0-901D-0E26743AFB23}"/>
              </a:ext>
            </a:extLst>
          </p:cNvPr>
          <p:cNvSpPr txBox="1">
            <a:spLocks/>
          </p:cNvSpPr>
          <p:nvPr/>
        </p:nvSpPr>
        <p:spPr>
          <a:xfrm>
            <a:off x="755072" y="2192482"/>
            <a:ext cx="6186056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b="1" dirty="0">
                <a:solidFill>
                  <a:srgbClr val="00B0F0"/>
                </a:solidFill>
                <a:latin typeface="+mn-lt"/>
              </a:rPr>
              <a:t>GOVERNO ABERTO</a:t>
            </a:r>
          </a:p>
        </p:txBody>
      </p:sp>
      <p:sp>
        <p:nvSpPr>
          <p:cNvPr id="82" name="Subtítulo 2">
            <a:extLst>
              <a:ext uri="{FF2B5EF4-FFF2-40B4-BE49-F238E27FC236}">
                <a16:creationId xmlns:a16="http://schemas.microsoft.com/office/drawing/2014/main" id="{6E0DDC77-2735-4B8D-9391-93A651CB9F34}"/>
              </a:ext>
            </a:extLst>
          </p:cNvPr>
          <p:cNvSpPr txBox="1">
            <a:spLocks/>
          </p:cNvSpPr>
          <p:nvPr/>
        </p:nvSpPr>
        <p:spPr>
          <a:xfrm>
            <a:off x="796636" y="3034145"/>
            <a:ext cx="10487891" cy="28492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Cultura de governança pública que promove transparência, integridade, colaboração governo-sociedade e responsividade como forma de gerar e gerir políticas públicas de forma eficiente e inovadora.</a:t>
            </a:r>
            <a:br>
              <a:rPr lang="pt-BR" b="1" dirty="0">
                <a:solidFill>
                  <a:schemeClr val="bg1">
                    <a:lumMod val="95000"/>
                  </a:schemeClr>
                </a:solidFill>
              </a:rPr>
            </a:b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Governo aberto busca promover </a:t>
            </a:r>
            <a:r>
              <a:rPr lang="pt-BR" b="1" u="sng" dirty="0">
                <a:solidFill>
                  <a:schemeClr val="bg1">
                    <a:lumMod val="95000"/>
                  </a:schemeClr>
                </a:solidFill>
              </a:rPr>
              <a:t>governos melhores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1">
            <a:extLst>
              <a:ext uri="{FF2B5EF4-FFF2-40B4-BE49-F238E27FC236}">
                <a16:creationId xmlns:a16="http://schemas.microsoft.com/office/drawing/2014/main" id="{DD652D40-EFEA-4CB0-901D-0E26743AFB23}"/>
              </a:ext>
            </a:extLst>
          </p:cNvPr>
          <p:cNvSpPr txBox="1">
            <a:spLocks/>
          </p:cNvSpPr>
          <p:nvPr/>
        </p:nvSpPr>
        <p:spPr>
          <a:xfrm>
            <a:off x="755072" y="1782224"/>
            <a:ext cx="6186056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b="1" dirty="0">
                <a:solidFill>
                  <a:srgbClr val="00B0F0"/>
                </a:solidFill>
                <a:latin typeface="+mn-lt"/>
              </a:rPr>
              <a:t>GOVERNO ABERTO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2E9C21E-D47F-49BF-9D99-8327F4501506}"/>
              </a:ext>
            </a:extLst>
          </p:cNvPr>
          <p:cNvSpPr txBox="1">
            <a:spLocks/>
          </p:cNvSpPr>
          <p:nvPr/>
        </p:nvSpPr>
        <p:spPr>
          <a:xfrm>
            <a:off x="586630" y="4558692"/>
            <a:ext cx="2288917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dirty="0">
                <a:solidFill>
                  <a:schemeClr val="bg1"/>
                </a:solidFill>
                <a:latin typeface="+mn-lt"/>
              </a:rPr>
              <a:t>TRANSPARÊNCIA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624F98A-21F5-40D8-8E71-B84B1A83F03B}"/>
              </a:ext>
            </a:extLst>
          </p:cNvPr>
          <p:cNvSpPr txBox="1">
            <a:spLocks/>
          </p:cNvSpPr>
          <p:nvPr/>
        </p:nvSpPr>
        <p:spPr>
          <a:xfrm>
            <a:off x="3638641" y="4558692"/>
            <a:ext cx="2288917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dirty="0">
                <a:solidFill>
                  <a:schemeClr val="bg1"/>
                </a:solidFill>
                <a:latin typeface="+mn-lt"/>
              </a:rPr>
              <a:t>PARTICIPAÇÃO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68B2569-D720-4E8C-860B-AC623E73F6FD}"/>
              </a:ext>
            </a:extLst>
          </p:cNvPr>
          <p:cNvSpPr txBox="1">
            <a:spLocks/>
          </p:cNvSpPr>
          <p:nvPr/>
        </p:nvSpPr>
        <p:spPr>
          <a:xfrm>
            <a:off x="6521116" y="4558692"/>
            <a:ext cx="2458453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dirty="0">
                <a:solidFill>
                  <a:schemeClr val="bg1"/>
                </a:solidFill>
                <a:latin typeface="+mn-lt"/>
              </a:rPr>
              <a:t>RESPONSIVIDADE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E9418C-0F4C-445B-B556-14A2617B4729}"/>
              </a:ext>
            </a:extLst>
          </p:cNvPr>
          <p:cNvSpPr txBox="1">
            <a:spLocks/>
          </p:cNvSpPr>
          <p:nvPr/>
        </p:nvSpPr>
        <p:spPr>
          <a:xfrm>
            <a:off x="9661359" y="4558692"/>
            <a:ext cx="1997242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dirty="0">
                <a:solidFill>
                  <a:schemeClr val="bg1"/>
                </a:solidFill>
                <a:latin typeface="+mn-lt"/>
              </a:rPr>
              <a:t>INOVAÇÃO</a:t>
            </a:r>
          </a:p>
        </p:txBody>
      </p:sp>
      <p:pic>
        <p:nvPicPr>
          <p:cNvPr id="13314" name="Picture 2" descr="Resultado de imagem para DIAMOND ICON">
            <a:extLst>
              <a:ext uri="{FF2B5EF4-FFF2-40B4-BE49-F238E27FC236}">
                <a16:creationId xmlns:a16="http://schemas.microsoft.com/office/drawing/2014/main" id="{C704F440-7BBD-4FB5-B296-F9A0367C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4889" r="95111">
                        <a14:foregroundMark x1="17778" y1="28000" x2="17778" y2="28000"/>
                        <a14:foregroundMark x1="36000" y1="20889" x2="36000" y2="20889"/>
                        <a14:foregroundMark x1="51111" y1="31111" x2="51111" y2="31111"/>
                        <a14:foregroundMark x1="67556" y1="20444" x2="67556" y2="20444"/>
                        <a14:foregroundMark x1="80889" y1="29778" x2="80889" y2="29778"/>
                        <a14:foregroundMark x1="79556" y1="46667" x2="79556" y2="46667"/>
                        <a14:foregroundMark x1="20000" y1="52889" x2="20000" y2="52889"/>
                        <a14:foregroundMark x1="5333" y1="33778" x2="5333" y2="33778"/>
                        <a14:foregroundMark x1="95111" y1="33333" x2="95111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13" y="342900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dialogue ICON">
            <a:extLst>
              <a:ext uri="{FF2B5EF4-FFF2-40B4-BE49-F238E27FC236}">
                <a16:creationId xmlns:a16="http://schemas.microsoft.com/office/drawing/2014/main" id="{17E01822-C988-4867-93F1-C2248606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68" y="3392905"/>
            <a:ext cx="1107658" cy="110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m para feedback icon">
            <a:extLst>
              <a:ext uri="{FF2B5EF4-FFF2-40B4-BE49-F238E27FC236}">
                <a16:creationId xmlns:a16="http://schemas.microsoft.com/office/drawing/2014/main" id="{98AE176C-4966-4C4A-85AC-87F292E1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92560" y="3341760"/>
            <a:ext cx="1046724" cy="12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esultado de imagem para innovation icon">
            <a:extLst>
              <a:ext uri="{FF2B5EF4-FFF2-40B4-BE49-F238E27FC236}">
                <a16:creationId xmlns:a16="http://schemas.microsoft.com/office/drawing/2014/main" id="{A8B6BBA9-27A6-476F-89C6-605DAB4E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799" y="3279356"/>
            <a:ext cx="1221206" cy="12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E86832C-348D-4C61-A9BC-71F3271CF465}"/>
              </a:ext>
            </a:extLst>
          </p:cNvPr>
          <p:cNvCxnSpPr/>
          <p:nvPr/>
        </p:nvCxnSpPr>
        <p:spPr>
          <a:xfrm>
            <a:off x="2911643" y="4752474"/>
            <a:ext cx="661737" cy="0"/>
          </a:xfrm>
          <a:prstGeom prst="line">
            <a:avLst/>
          </a:prstGeom>
          <a:ln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2636342-EC8F-4B90-B50A-9A8A6692F616}"/>
              </a:ext>
            </a:extLst>
          </p:cNvPr>
          <p:cNvCxnSpPr/>
          <p:nvPr/>
        </p:nvCxnSpPr>
        <p:spPr>
          <a:xfrm>
            <a:off x="5690938" y="4752474"/>
            <a:ext cx="661737" cy="0"/>
          </a:xfrm>
          <a:prstGeom prst="line">
            <a:avLst/>
          </a:prstGeom>
          <a:ln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9A96EBE-560F-414E-B7C6-F2BAEDAE9CD8}"/>
              </a:ext>
            </a:extLst>
          </p:cNvPr>
          <p:cNvCxnSpPr/>
          <p:nvPr/>
        </p:nvCxnSpPr>
        <p:spPr>
          <a:xfrm>
            <a:off x="8979569" y="4752474"/>
            <a:ext cx="661737" cy="0"/>
          </a:xfrm>
          <a:prstGeom prst="line">
            <a:avLst/>
          </a:prstGeom>
          <a:ln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62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1">
            <a:extLst>
              <a:ext uri="{FF2B5EF4-FFF2-40B4-BE49-F238E27FC236}">
                <a16:creationId xmlns:a16="http://schemas.microsoft.com/office/drawing/2014/main" id="{DD652D40-EFEA-4CB0-901D-0E26743AFB23}"/>
              </a:ext>
            </a:extLst>
          </p:cNvPr>
          <p:cNvSpPr txBox="1">
            <a:spLocks/>
          </p:cNvSpPr>
          <p:nvPr/>
        </p:nvSpPr>
        <p:spPr>
          <a:xfrm>
            <a:off x="755072" y="1578872"/>
            <a:ext cx="6186056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b="1" dirty="0">
                <a:solidFill>
                  <a:srgbClr val="00B0F0"/>
                </a:solidFill>
                <a:latin typeface="+mn-lt"/>
              </a:rPr>
              <a:t>POR QUE?</a:t>
            </a:r>
          </a:p>
        </p:txBody>
      </p:sp>
      <p:sp>
        <p:nvSpPr>
          <p:cNvPr id="82" name="Subtítulo 2">
            <a:extLst>
              <a:ext uri="{FF2B5EF4-FFF2-40B4-BE49-F238E27FC236}">
                <a16:creationId xmlns:a16="http://schemas.microsoft.com/office/drawing/2014/main" id="{6E0DDC77-2735-4B8D-9391-93A651CB9F34}"/>
              </a:ext>
            </a:extLst>
          </p:cNvPr>
          <p:cNvSpPr txBox="1">
            <a:spLocks/>
          </p:cNvSpPr>
          <p:nvPr/>
        </p:nvSpPr>
        <p:spPr>
          <a:xfrm>
            <a:off x="796636" y="2420535"/>
            <a:ext cx="10487891" cy="3342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Desenvolver inovações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Ampliar as capacidades de dar respostas a desafios da sociedade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Promover o crescimento econômico inclusivo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Ampliar a eficiência do Estado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Aumentar a confiança nas instituições públicas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Fortalecer a democracia</a:t>
            </a:r>
          </a:p>
        </p:txBody>
      </p:sp>
    </p:spTree>
    <p:extLst>
      <p:ext uri="{BB962C8B-B14F-4D97-AF65-F5344CB8AC3E}">
        <p14:creationId xmlns:p14="http://schemas.microsoft.com/office/powerpoint/2010/main" val="164799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ídia Online 3" title="OGP: mudando a cultura do Governo">
            <a:hlinkClick r:id="" action="ppaction://media"/>
            <a:extLst>
              <a:ext uri="{FF2B5EF4-FFF2-40B4-BE49-F238E27FC236}">
                <a16:creationId xmlns:a16="http://schemas.microsoft.com/office/drawing/2014/main" id="{4AB1FF24-928A-4427-BD78-F466C23346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7324" y="1123720"/>
            <a:ext cx="9569375" cy="53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D5247-CA20-4F09-8135-83EB57582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789" y="0"/>
            <a:ext cx="6640339" cy="1350819"/>
          </a:xfrm>
          <a:solidFill>
            <a:srgbClr val="002042"/>
          </a:solidFill>
        </p:spPr>
        <p:txBody>
          <a:bodyPr anchor="ctr">
            <a:normAutofit/>
          </a:bodyPr>
          <a:lstStyle/>
          <a:p>
            <a:pPr algn="just"/>
            <a:r>
              <a:rPr lang="pt-BR" sz="4800" b="1" dirty="0">
                <a:solidFill>
                  <a:schemeClr val="bg1"/>
                </a:solidFill>
                <a:latin typeface="+mn-lt"/>
              </a:rPr>
              <a:t>GOVERNO ABERTO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3752450-A5FD-43EC-A185-99E7B3C16108}"/>
              </a:ext>
            </a:extLst>
          </p:cNvPr>
          <p:cNvSpPr txBox="1">
            <a:spLocks/>
          </p:cNvSpPr>
          <p:nvPr/>
        </p:nvSpPr>
        <p:spPr>
          <a:xfrm>
            <a:off x="300789" y="1576320"/>
            <a:ext cx="8758990" cy="518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chemeClr val="bg2">
                    <a:lumMod val="90000"/>
                  </a:schemeClr>
                </a:solidFill>
              </a:rPr>
              <a:t>promover políticas públicas mais</a:t>
            </a:r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transparentes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19C19EA-AFD3-4DFB-BF8E-F24754D98E04}"/>
              </a:ext>
            </a:extLst>
          </p:cNvPr>
          <p:cNvSpPr/>
          <p:nvPr/>
        </p:nvSpPr>
        <p:spPr>
          <a:xfrm>
            <a:off x="1" y="5281680"/>
            <a:ext cx="12192000" cy="15763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F1FC639-6ADB-471A-B5A2-833AA35FBFAE}"/>
              </a:ext>
            </a:extLst>
          </p:cNvPr>
          <p:cNvSpPr txBox="1">
            <a:spLocks/>
          </p:cNvSpPr>
          <p:nvPr/>
        </p:nvSpPr>
        <p:spPr>
          <a:xfrm>
            <a:off x="553452" y="2320636"/>
            <a:ext cx="11369843" cy="4405017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pt-BR" b="1" dirty="0">
                <a:solidFill>
                  <a:schemeClr val="bg1"/>
                </a:solidFill>
              </a:rPr>
              <a:t>Transparência é fator estruturante para governo aberto:</a:t>
            </a:r>
          </a:p>
          <a:p>
            <a:pPr algn="l"/>
            <a:r>
              <a:rPr lang="pt-BR" b="1" dirty="0">
                <a:solidFill>
                  <a:schemeClr val="bg1"/>
                </a:solidFill>
              </a:rPr>
              <a:t>+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i="1" dirty="0" err="1">
                <a:solidFill>
                  <a:schemeClr val="bg1"/>
                </a:solidFill>
              </a:rPr>
              <a:t>accountability</a:t>
            </a:r>
            <a:r>
              <a:rPr lang="pt-BR" dirty="0">
                <a:solidFill>
                  <a:schemeClr val="bg1"/>
                </a:solidFill>
              </a:rPr>
              <a:t> e integridade</a:t>
            </a:r>
          </a:p>
          <a:p>
            <a:pPr algn="l"/>
            <a:r>
              <a:rPr lang="pt-BR" b="1" dirty="0">
                <a:solidFill>
                  <a:schemeClr val="bg1"/>
                </a:solidFill>
              </a:rPr>
              <a:t>+</a:t>
            </a:r>
            <a:r>
              <a:rPr lang="pt-BR" dirty="0">
                <a:solidFill>
                  <a:schemeClr val="bg1"/>
                </a:solidFill>
              </a:rPr>
              <a:t> inovação</a:t>
            </a:r>
          </a:p>
          <a:p>
            <a:pPr algn="l"/>
            <a:r>
              <a:rPr lang="pt-BR" b="1" dirty="0">
                <a:solidFill>
                  <a:schemeClr val="bg1"/>
                </a:solidFill>
              </a:rPr>
              <a:t>+</a:t>
            </a:r>
            <a:r>
              <a:rPr lang="pt-BR" dirty="0">
                <a:solidFill>
                  <a:schemeClr val="bg1"/>
                </a:solidFill>
              </a:rPr>
              <a:t> simetria de informações</a:t>
            </a:r>
          </a:p>
          <a:p>
            <a:pPr algn="l"/>
            <a:r>
              <a:rPr lang="pt-BR" b="1" dirty="0">
                <a:solidFill>
                  <a:schemeClr val="bg1"/>
                </a:solidFill>
              </a:rPr>
              <a:t>+</a:t>
            </a:r>
            <a:r>
              <a:rPr lang="pt-BR" dirty="0">
                <a:solidFill>
                  <a:schemeClr val="bg1"/>
                </a:solidFill>
              </a:rPr>
              <a:t> possibilidade de participação</a:t>
            </a:r>
          </a:p>
          <a:p>
            <a:pPr algn="l"/>
            <a:r>
              <a:rPr lang="pt-BR" b="1" dirty="0">
                <a:solidFill>
                  <a:schemeClr val="bg1"/>
                </a:solidFill>
              </a:rPr>
              <a:t>+ </a:t>
            </a:r>
            <a:r>
              <a:rPr lang="pt-BR" dirty="0">
                <a:solidFill>
                  <a:schemeClr val="bg1"/>
                </a:solidFill>
              </a:rPr>
              <a:t>acesso a direitos</a:t>
            </a:r>
          </a:p>
          <a:p>
            <a:pPr algn="l">
              <a:spcBef>
                <a:spcPts val="24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 é também geradora de resultados mensuráveis:</a:t>
            </a:r>
          </a:p>
          <a:p>
            <a:pPr algn="l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Meio-ambiente, gastos públicos, saúde são áreas que usam a transparência para incentivar mudanças de hábitos</a:t>
            </a:r>
          </a:p>
        </p:txBody>
      </p:sp>
    </p:spTree>
    <p:extLst>
      <p:ext uri="{BB962C8B-B14F-4D97-AF65-F5344CB8AC3E}">
        <p14:creationId xmlns:p14="http://schemas.microsoft.com/office/powerpoint/2010/main" val="390542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1226843-7180-483A-B7D6-C70B0992FAF5}"/>
              </a:ext>
            </a:extLst>
          </p:cNvPr>
          <p:cNvSpPr/>
          <p:nvPr/>
        </p:nvSpPr>
        <p:spPr>
          <a:xfrm>
            <a:off x="0" y="5173579"/>
            <a:ext cx="12192000" cy="1684421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2D5247-CA20-4F09-8135-83EB57582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789" y="0"/>
            <a:ext cx="6640339" cy="1350819"/>
          </a:xfrm>
          <a:solidFill>
            <a:srgbClr val="002042"/>
          </a:solidFill>
        </p:spPr>
        <p:txBody>
          <a:bodyPr anchor="ctr">
            <a:normAutofit/>
          </a:bodyPr>
          <a:lstStyle/>
          <a:p>
            <a:pPr algn="just"/>
            <a:r>
              <a:rPr lang="pt-BR" sz="4800" b="1" dirty="0">
                <a:solidFill>
                  <a:schemeClr val="bg1"/>
                </a:solidFill>
                <a:latin typeface="+mn-lt"/>
              </a:rPr>
              <a:t>GOVERNO ABERTO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D4F393B-AC98-4BE8-B94F-28A5A21679AC}"/>
              </a:ext>
            </a:extLst>
          </p:cNvPr>
          <p:cNvSpPr txBox="1">
            <a:spLocks/>
          </p:cNvSpPr>
          <p:nvPr/>
        </p:nvSpPr>
        <p:spPr>
          <a:xfrm>
            <a:off x="300788" y="1572126"/>
            <a:ext cx="8626643" cy="104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chemeClr val="bg2">
                    <a:lumMod val="90000"/>
                  </a:schemeClr>
                </a:solidFill>
              </a:rPr>
              <a:t>promover políticas públicas mais</a:t>
            </a:r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>
                <a:solidFill>
                  <a:srgbClr val="00B0F0"/>
                </a:solidFill>
              </a:rPr>
              <a:t>participativas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36B01E8-F18B-45CC-9DDE-FD85600B51A3}"/>
              </a:ext>
            </a:extLst>
          </p:cNvPr>
          <p:cNvSpPr txBox="1">
            <a:spLocks/>
          </p:cNvSpPr>
          <p:nvPr/>
        </p:nvSpPr>
        <p:spPr>
          <a:xfrm>
            <a:off x="391937" y="2286000"/>
            <a:ext cx="11627610" cy="4572000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defPPr>
              <a:defRPr lang="pt-BR"/>
            </a:defPPr>
            <a:lvl1pPr inden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dirty="0">
                <a:solidFill>
                  <a:schemeClr val="bg1"/>
                </a:solidFill>
              </a:rPr>
              <a:t>Governo e sociedade podem trabalhar juntos e promover:</a:t>
            </a:r>
          </a:p>
          <a:p>
            <a:r>
              <a:rPr lang="pt-BR" sz="2200" dirty="0">
                <a:solidFill>
                  <a:schemeClr val="bg1"/>
                </a:solidFill>
              </a:rPr>
              <a:t>+ soluções inovadoras</a:t>
            </a:r>
          </a:p>
          <a:p>
            <a:r>
              <a:rPr lang="pt-BR" sz="2200" dirty="0">
                <a:solidFill>
                  <a:schemeClr val="bg1"/>
                </a:solidFill>
              </a:rPr>
              <a:t>+ </a:t>
            </a:r>
            <a:r>
              <a:rPr lang="pt-BR" sz="2200" dirty="0" err="1">
                <a:solidFill>
                  <a:schemeClr val="bg1"/>
                </a:solidFill>
              </a:rPr>
              <a:t>accountability</a:t>
            </a:r>
            <a:r>
              <a:rPr lang="pt-BR" sz="2200" dirty="0">
                <a:solidFill>
                  <a:schemeClr val="bg1"/>
                </a:solidFill>
              </a:rPr>
              <a:t> e confiança</a:t>
            </a:r>
          </a:p>
          <a:p>
            <a:r>
              <a:rPr lang="pt-BR" sz="2200" dirty="0">
                <a:solidFill>
                  <a:schemeClr val="bg1"/>
                </a:solidFill>
              </a:rPr>
              <a:t>+ priorização de temas e recursos</a:t>
            </a:r>
          </a:p>
          <a:p>
            <a:r>
              <a:rPr lang="pt-BR" sz="2200" dirty="0">
                <a:solidFill>
                  <a:schemeClr val="bg1"/>
                </a:solidFill>
              </a:rPr>
              <a:t>+ qualidade em serviços e dados</a:t>
            </a:r>
          </a:p>
          <a:p>
            <a:pPr>
              <a:spcBef>
                <a:spcPts val="1800"/>
              </a:spcBef>
            </a:pPr>
            <a:r>
              <a:rPr lang="pt-BR" dirty="0">
                <a:solidFill>
                  <a:schemeClr val="bg1"/>
                </a:solidFill>
              </a:rPr>
              <a:t>Participação gera produtos concretos: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</a:rPr>
              <a:t>Geração de serviços, avaliação de políticas, monitoramento de gastos</a:t>
            </a:r>
          </a:p>
        </p:txBody>
      </p:sp>
    </p:spTree>
    <p:extLst>
      <p:ext uri="{BB962C8B-B14F-4D97-AF65-F5344CB8AC3E}">
        <p14:creationId xmlns:p14="http://schemas.microsoft.com/office/powerpoint/2010/main" val="91327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79066D2F-AC44-4972-8E33-0238FA184E73}"/>
              </a:ext>
            </a:extLst>
          </p:cNvPr>
          <p:cNvSpPr/>
          <p:nvPr/>
        </p:nvSpPr>
        <p:spPr>
          <a:xfrm>
            <a:off x="1" y="5507180"/>
            <a:ext cx="12192000" cy="1350819"/>
          </a:xfrm>
          <a:prstGeom prst="rect">
            <a:avLst/>
          </a:prstGeom>
          <a:solidFill>
            <a:srgbClr val="39A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2D5247-CA20-4F09-8135-83EB57582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789" y="0"/>
            <a:ext cx="6640339" cy="1350819"/>
          </a:xfrm>
          <a:solidFill>
            <a:srgbClr val="002042"/>
          </a:solidFill>
        </p:spPr>
        <p:txBody>
          <a:bodyPr anchor="ctr">
            <a:normAutofit/>
          </a:bodyPr>
          <a:lstStyle/>
          <a:p>
            <a:pPr algn="just"/>
            <a:r>
              <a:rPr lang="pt-BR" sz="4800" b="1" dirty="0">
                <a:solidFill>
                  <a:schemeClr val="bg1"/>
                </a:solidFill>
                <a:latin typeface="+mn-lt"/>
              </a:rPr>
              <a:t>GOVERNO ABERTO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2AD4F2A7-A48A-4EEF-809C-6B8768C9EFC5}"/>
              </a:ext>
            </a:extLst>
          </p:cNvPr>
          <p:cNvSpPr txBox="1">
            <a:spLocks/>
          </p:cNvSpPr>
          <p:nvPr/>
        </p:nvSpPr>
        <p:spPr>
          <a:xfrm>
            <a:off x="391936" y="1572126"/>
            <a:ext cx="8342989" cy="104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chemeClr val="bg2">
                    <a:lumMod val="90000"/>
                  </a:schemeClr>
                </a:solidFill>
              </a:rPr>
              <a:t>promover políticas públicas mais </a:t>
            </a:r>
            <a:r>
              <a:rPr lang="pt-B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responsivas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D9EAC8F2-272F-4096-B94B-53227AD092A8}"/>
              </a:ext>
            </a:extLst>
          </p:cNvPr>
          <p:cNvSpPr txBox="1">
            <a:spLocks/>
          </p:cNvSpPr>
          <p:nvPr/>
        </p:nvSpPr>
        <p:spPr>
          <a:xfrm>
            <a:off x="391935" y="2237874"/>
            <a:ext cx="11619955" cy="4620125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rmAutofit lnSpcReduction="10000"/>
          </a:bodyPr>
          <a:lstStyle>
            <a:defPPr>
              <a:defRPr lang="pt-BR"/>
            </a:defPPr>
            <a:lvl1pPr inden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dirty="0"/>
              <a:t>Governos que dão respostas adequadas às demandas da sociedade:</a:t>
            </a:r>
          </a:p>
          <a:p>
            <a:r>
              <a:rPr lang="pt-BR" sz="2200" dirty="0"/>
              <a:t>+ efetividade e impacto</a:t>
            </a:r>
          </a:p>
          <a:p>
            <a:r>
              <a:rPr lang="pt-BR" sz="2200" dirty="0"/>
              <a:t>+ </a:t>
            </a:r>
            <a:r>
              <a:rPr lang="pt-BR" sz="2200" dirty="0" err="1"/>
              <a:t>accountability</a:t>
            </a:r>
            <a:r>
              <a:rPr lang="pt-BR" sz="2200" dirty="0"/>
              <a:t> e confiança</a:t>
            </a:r>
          </a:p>
          <a:p>
            <a:r>
              <a:rPr lang="pt-BR" sz="2200" dirty="0"/>
              <a:t>+ otimização de recursos</a:t>
            </a:r>
          </a:p>
          <a:p>
            <a:r>
              <a:rPr lang="pt-BR" sz="2200" dirty="0"/>
              <a:t>+ qualidade em serviços e dados</a:t>
            </a:r>
          </a:p>
          <a:p>
            <a:endParaRPr lang="pt-BR" sz="2200" dirty="0"/>
          </a:p>
          <a:p>
            <a:endParaRPr lang="pt-BR" dirty="0"/>
          </a:p>
          <a:p>
            <a:r>
              <a:rPr lang="pt-BR" dirty="0"/>
              <a:t>Responsividade: capacidade de dar resposta rápida e adequada às solicitações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0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1">
            <a:extLst>
              <a:ext uri="{FF2B5EF4-FFF2-40B4-BE49-F238E27FC236}">
                <a16:creationId xmlns:a16="http://schemas.microsoft.com/office/drawing/2014/main" id="{DD652D40-EFEA-4CB0-901D-0E26743AFB23}"/>
              </a:ext>
            </a:extLst>
          </p:cNvPr>
          <p:cNvSpPr txBox="1">
            <a:spLocks/>
          </p:cNvSpPr>
          <p:nvPr/>
        </p:nvSpPr>
        <p:spPr>
          <a:xfrm>
            <a:off x="755071" y="1434492"/>
            <a:ext cx="8653334" cy="8416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GOVERNO ABERTO NO MUNDO: OGP</a:t>
            </a:r>
          </a:p>
        </p:txBody>
      </p:sp>
      <p:sp>
        <p:nvSpPr>
          <p:cNvPr id="82" name="Subtítulo 2">
            <a:extLst>
              <a:ext uri="{FF2B5EF4-FFF2-40B4-BE49-F238E27FC236}">
                <a16:creationId xmlns:a16="http://schemas.microsoft.com/office/drawing/2014/main" id="{6E0DDC77-2735-4B8D-9391-93A651CB9F34}"/>
              </a:ext>
            </a:extLst>
          </p:cNvPr>
          <p:cNvSpPr txBox="1">
            <a:spLocks/>
          </p:cNvSpPr>
          <p:nvPr/>
        </p:nvSpPr>
        <p:spPr>
          <a:xfrm>
            <a:off x="796636" y="2430926"/>
            <a:ext cx="3763332" cy="3896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 Parceria para Governo Aberto (OGP), foi </a:t>
            </a:r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fundada pelo Brasil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 mais 7 países, em 2011, para difundir o tema.</a:t>
            </a:r>
          </a:p>
          <a:p>
            <a:pPr marL="0" indent="0">
              <a:buNone/>
            </a:pP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Hoje são 79 países.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8217C5A-F987-4107-BAE9-93721BCA3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86" y="2430926"/>
            <a:ext cx="6666951" cy="36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44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587</Words>
  <Application>Microsoft Office PowerPoint</Application>
  <PresentationFormat>Widescreen</PresentationFormat>
  <Paragraphs>98</Paragraphs>
  <Slides>19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GOVERNO ABERTO</vt:lpstr>
      <vt:lpstr>GOVERNO ABERTO</vt:lpstr>
      <vt:lpstr>GOVERNO ABERTO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Governo Aberto na prática: e-SIC</vt:lpstr>
      <vt:lpstr>Na prática: QEdu</vt:lpstr>
      <vt:lpstr>Na prática: FIES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Otavio Moreira de Castro Neves</cp:lastModifiedBy>
  <cp:revision>37</cp:revision>
  <dcterms:created xsi:type="dcterms:W3CDTF">2017-06-05T18:09:13Z</dcterms:created>
  <dcterms:modified xsi:type="dcterms:W3CDTF">2019-05-10T20:31:02Z</dcterms:modified>
</cp:coreProperties>
</file>