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4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1549" r:id="rId9"/>
    <p:sldId id="1550" r:id="rId10"/>
    <p:sldId id="266" r:id="rId11"/>
    <p:sldId id="274" r:id="rId12"/>
    <p:sldId id="267" r:id="rId13"/>
    <p:sldId id="268" r:id="rId14"/>
    <p:sldId id="273" r:id="rId15"/>
    <p:sldId id="257" r:id="rId16"/>
    <p:sldId id="271" r:id="rId17"/>
    <p:sldId id="269" r:id="rId18"/>
    <p:sldId id="276" r:id="rId19"/>
    <p:sldId id="272" r:id="rId20"/>
    <p:sldId id="280" r:id="rId21"/>
    <p:sldId id="279" r:id="rId22"/>
    <p:sldId id="278" r:id="rId23"/>
    <p:sldId id="275" r:id="rId24"/>
    <p:sldId id="277" r:id="rId25"/>
    <p:sldId id="281" r:id="rId26"/>
    <p:sldId id="284" r:id="rId27"/>
    <p:sldId id="285" r:id="rId28"/>
    <p:sldId id="286" r:id="rId29"/>
    <p:sldId id="529" r:id="rId30"/>
    <p:sldId id="561" r:id="rId31"/>
    <p:sldId id="1548" r:id="rId32"/>
    <p:sldId id="560" r:id="rId33"/>
    <p:sldId id="519" r:id="rId34"/>
    <p:sldId id="555" r:id="rId35"/>
    <p:sldId id="290" r:id="rId36"/>
    <p:sldId id="556" r:id="rId37"/>
    <p:sldId id="559" r:id="rId38"/>
    <p:sldId id="293" r:id="rId39"/>
    <p:sldId id="296" r:id="rId40"/>
    <p:sldId id="297" r:id="rId41"/>
    <p:sldId id="299" r:id="rId42"/>
    <p:sldId id="298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ário" initials="U" lastIdx="0" clrIdx="0">
    <p:extLst>
      <p:ext uri="{19B8F6BF-5375-455C-9EA6-DF929625EA0E}">
        <p15:presenceInfo xmlns:p15="http://schemas.microsoft.com/office/powerpoint/2012/main" userId="Usuár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89006" autoAdjust="0"/>
  </p:normalViewPr>
  <p:slideViewPr>
    <p:cSldViewPr snapToGrid="0">
      <p:cViewPr varScale="1">
        <p:scale>
          <a:sx n="97" d="100"/>
          <a:sy n="97" d="100"/>
        </p:scale>
        <p:origin x="11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marceloa\Desktop\CGPLAG\ATALHO\Pesquisa%20de%20gargalos%20em%20TV%20-%201%20-%20Marcelo%20Alv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Histórico do fluxo de </a:t>
            </a:r>
            <a:r>
              <a:rPr lang="pt-BR"/>
              <a:t>Prestação de Contas dos instrumentos</a:t>
            </a:r>
          </a:p>
        </c:rich>
      </c:tx>
      <c:layout>
        <c:manualLayout>
          <c:xMode val="edge"/>
          <c:yMode val="edge"/>
          <c:x val="0.16048968705523678"/>
          <c:y val="1.22776064023987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3"/>
          <c:order val="0"/>
          <c:tx>
            <c:strRef>
              <c:f>Planilha2!$A$11</c:f>
              <c:strCache>
                <c:ptCount val="1"/>
                <c:pt idx="0">
                  <c:v>ENTRADA PREST. CONTAS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Planilha2!$B$7:$J$7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Planilha2!$B$11:$J$11</c:f>
              <c:numCache>
                <c:formatCode>_-* #,##0_-;\-* #,##0_-;_-* "-"??_-;_-@_-</c:formatCode>
                <c:ptCount val="9"/>
                <c:pt idx="0">
                  <c:v>0</c:v>
                </c:pt>
                <c:pt idx="1">
                  <c:v>0</c:v>
                </c:pt>
                <c:pt idx="2">
                  <c:v>696</c:v>
                </c:pt>
                <c:pt idx="3">
                  <c:v>5555</c:v>
                </c:pt>
                <c:pt idx="4">
                  <c:v>10403</c:v>
                </c:pt>
                <c:pt idx="5">
                  <c:v>15537</c:v>
                </c:pt>
                <c:pt idx="6">
                  <c:v>13274</c:v>
                </c:pt>
                <c:pt idx="7">
                  <c:v>10829</c:v>
                </c:pt>
                <c:pt idx="8">
                  <c:v>11857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B8-4953-832A-A4B9A31389FD}"/>
            </c:ext>
          </c:extLst>
        </c:ser>
        <c:ser>
          <c:idx val="4"/>
          <c:order val="1"/>
          <c:tx>
            <c:strRef>
              <c:f>Planilha2!$A$12</c:f>
              <c:strCache>
                <c:ptCount val="1"/>
                <c:pt idx="0">
                  <c:v>ESTOQUE PREST. CONTAS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Planilha2!$B$7:$J$7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Planilha2!$B$12:$J$12</c:f>
              <c:numCache>
                <c:formatCode>_-* #,##0_-;\-* #,##0_-;_-* "-"??_-;_-@_-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508</c:v>
                </c:pt>
                <c:pt idx="4">
                  <c:v>1922</c:v>
                </c:pt>
                <c:pt idx="5">
                  <c:v>1999</c:v>
                </c:pt>
                <c:pt idx="6">
                  <c:v>6139</c:v>
                </c:pt>
                <c:pt idx="7">
                  <c:v>9520</c:v>
                </c:pt>
                <c:pt idx="8">
                  <c:v>10563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B8-4953-832A-A4B9A31389FD}"/>
            </c:ext>
          </c:extLst>
        </c:ser>
        <c:ser>
          <c:idx val="5"/>
          <c:order val="2"/>
          <c:tx>
            <c:strRef>
              <c:f>Planilha2!$A$13</c:f>
              <c:strCache>
                <c:ptCount val="1"/>
                <c:pt idx="0">
                  <c:v>SAÍDA PREST. CONTAS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Planilha2!$B$7:$J$7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Planilha2!$B$13:$J$13</c:f>
              <c:numCache>
                <c:formatCode>_-* #,##0_-;\-* #,##0_-;_-* "-"??_-;_-@_-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187</c:v>
                </c:pt>
                <c:pt idx="4">
                  <c:v>3883</c:v>
                </c:pt>
                <c:pt idx="5">
                  <c:v>7542</c:v>
                </c:pt>
                <c:pt idx="6">
                  <c:v>8253</c:v>
                </c:pt>
                <c:pt idx="7">
                  <c:v>8148</c:v>
                </c:pt>
                <c:pt idx="8">
                  <c:v>8092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1B8-4953-832A-A4B9A31389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8057904"/>
        <c:axId val="628047920"/>
      </c:lineChart>
      <c:catAx>
        <c:axId val="62805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28047920"/>
        <c:crosses val="autoZero"/>
        <c:auto val="1"/>
        <c:lblAlgn val="ctr"/>
        <c:lblOffset val="100"/>
        <c:noMultiLvlLbl val="0"/>
      </c:catAx>
      <c:valAx>
        <c:axId val="628047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280579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3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 sz="1350"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C35B56-2B31-4CF1-902F-5E1873B916B4}" type="doc">
      <dgm:prSet loTypeId="urn:microsoft.com/office/officeart/2005/8/layout/hProcess11" loCatId="process" qsTypeId="urn:microsoft.com/office/officeart/2005/8/quickstyle/simple4" qsCatId="simple" csTypeId="urn:microsoft.com/office/officeart/2005/8/colors/accent2_5" csCatId="accent2" phldr="1"/>
      <dgm:spPr/>
    </dgm:pt>
    <dgm:pt modelId="{524B3429-8235-4DEA-AFAE-A5EF92380512}">
      <dgm:prSet phldrT="[Texto]"/>
      <dgm:spPr/>
      <dgm:t>
        <a:bodyPr/>
        <a:lstStyle/>
        <a:p>
          <a:r>
            <a:rPr lang="pt-BR" dirty="0"/>
            <a:t>1960 Lei 4.320</a:t>
          </a:r>
        </a:p>
      </dgm:t>
    </dgm:pt>
    <dgm:pt modelId="{BCE9E5B3-F6EF-4808-A689-877D9D17810A}" type="parTrans" cxnId="{7DA17E0B-5D05-4CCD-911E-89150F09AF8C}">
      <dgm:prSet/>
      <dgm:spPr/>
      <dgm:t>
        <a:bodyPr/>
        <a:lstStyle/>
        <a:p>
          <a:endParaRPr lang="pt-BR"/>
        </a:p>
      </dgm:t>
    </dgm:pt>
    <dgm:pt modelId="{2CCAF484-5F35-43AF-B10D-7984DCB00CE7}" type="sibTrans" cxnId="{7DA17E0B-5D05-4CCD-911E-89150F09AF8C}">
      <dgm:prSet/>
      <dgm:spPr/>
      <dgm:t>
        <a:bodyPr/>
        <a:lstStyle/>
        <a:p>
          <a:endParaRPr lang="pt-BR"/>
        </a:p>
      </dgm:t>
    </dgm:pt>
    <dgm:pt modelId="{DF5D4798-978E-4F87-B2C6-F3C2D6A26F57}">
      <dgm:prSet phldrT="[Texto]"/>
      <dgm:spPr/>
      <dgm:t>
        <a:bodyPr/>
        <a:lstStyle/>
        <a:p>
          <a:r>
            <a:rPr lang="pt-BR" dirty="0"/>
            <a:t>2001 CRG </a:t>
          </a:r>
        </a:p>
      </dgm:t>
    </dgm:pt>
    <dgm:pt modelId="{7097004C-E75E-48AD-A2AD-C20308683B12}" type="parTrans" cxnId="{F0F72FB2-F9B4-4F54-8139-A60E74EEA401}">
      <dgm:prSet/>
      <dgm:spPr/>
      <dgm:t>
        <a:bodyPr/>
        <a:lstStyle/>
        <a:p>
          <a:endParaRPr lang="pt-BR"/>
        </a:p>
      </dgm:t>
    </dgm:pt>
    <dgm:pt modelId="{ADE5E82D-99D6-4F48-86D2-47D76E9D4E33}" type="sibTrans" cxnId="{F0F72FB2-F9B4-4F54-8139-A60E74EEA401}">
      <dgm:prSet/>
      <dgm:spPr/>
      <dgm:t>
        <a:bodyPr/>
        <a:lstStyle/>
        <a:p>
          <a:endParaRPr lang="pt-BR"/>
        </a:p>
      </dgm:t>
    </dgm:pt>
    <dgm:pt modelId="{FDD4210A-827A-41B4-AB32-A232F346FC27}">
      <dgm:prSet phldrT="[Texto]"/>
      <dgm:spPr/>
      <dgm:t>
        <a:bodyPr/>
        <a:lstStyle/>
        <a:p>
          <a:r>
            <a:rPr lang="pt-BR" dirty="0"/>
            <a:t>2019 CGU - SCC</a:t>
          </a:r>
        </a:p>
      </dgm:t>
    </dgm:pt>
    <dgm:pt modelId="{08F17DB9-977B-4545-BD89-59D8D3465FBA}" type="parTrans" cxnId="{52FC9520-610B-40E1-AA0C-E361CD73F053}">
      <dgm:prSet/>
      <dgm:spPr/>
      <dgm:t>
        <a:bodyPr/>
        <a:lstStyle/>
        <a:p>
          <a:endParaRPr lang="pt-BR"/>
        </a:p>
      </dgm:t>
    </dgm:pt>
    <dgm:pt modelId="{C5B27816-C992-4931-B527-3942B610E4A6}" type="sibTrans" cxnId="{52FC9520-610B-40E1-AA0C-E361CD73F053}">
      <dgm:prSet/>
      <dgm:spPr/>
      <dgm:t>
        <a:bodyPr/>
        <a:lstStyle/>
        <a:p>
          <a:endParaRPr lang="pt-BR"/>
        </a:p>
      </dgm:t>
    </dgm:pt>
    <dgm:pt modelId="{44847974-E8DF-4AD1-A140-DE856747CFBF}">
      <dgm:prSet phldrT="[Texto]"/>
      <dgm:spPr/>
      <dgm:t>
        <a:bodyPr/>
        <a:lstStyle/>
        <a:p>
          <a:r>
            <a:rPr lang="pt-BR" dirty="0"/>
            <a:t>1967  DL 200  IGF</a:t>
          </a:r>
        </a:p>
      </dgm:t>
    </dgm:pt>
    <dgm:pt modelId="{AA330781-A9DC-4510-8108-1C281BFD0A27}" type="parTrans" cxnId="{EDAC14EA-D3C8-4556-934A-A8714416F354}">
      <dgm:prSet/>
      <dgm:spPr/>
      <dgm:t>
        <a:bodyPr/>
        <a:lstStyle/>
        <a:p>
          <a:endParaRPr lang="pt-BR"/>
        </a:p>
      </dgm:t>
    </dgm:pt>
    <dgm:pt modelId="{CDACE479-C683-49D3-9534-F0C235533CF8}" type="sibTrans" cxnId="{EDAC14EA-D3C8-4556-934A-A8714416F354}">
      <dgm:prSet/>
      <dgm:spPr/>
      <dgm:t>
        <a:bodyPr/>
        <a:lstStyle/>
        <a:p>
          <a:endParaRPr lang="pt-BR"/>
        </a:p>
      </dgm:t>
    </dgm:pt>
    <dgm:pt modelId="{499230FA-37C9-4A1A-A734-90D7BBEFAE70}">
      <dgm:prSet phldrT="[Texto]"/>
      <dgm:spPr/>
      <dgm:t>
        <a:bodyPr/>
        <a:lstStyle/>
        <a:p>
          <a:r>
            <a:rPr lang="pt-BR" dirty="0"/>
            <a:t>1979 </a:t>
          </a:r>
          <a:r>
            <a:rPr lang="pt-BR" dirty="0" err="1"/>
            <a:t>Secin</a:t>
          </a:r>
          <a:endParaRPr lang="pt-BR" dirty="0"/>
        </a:p>
      </dgm:t>
    </dgm:pt>
    <dgm:pt modelId="{A8CEFE7D-83C7-43A5-8157-82C1EEA41299}" type="parTrans" cxnId="{01ED3E7B-C43D-4B9A-8AF8-0BD45FEA7F3A}">
      <dgm:prSet/>
      <dgm:spPr/>
      <dgm:t>
        <a:bodyPr/>
        <a:lstStyle/>
        <a:p>
          <a:endParaRPr lang="pt-BR"/>
        </a:p>
      </dgm:t>
    </dgm:pt>
    <dgm:pt modelId="{93D1EBA7-2733-4BEF-BBA2-1E4815C505B2}" type="sibTrans" cxnId="{01ED3E7B-C43D-4B9A-8AF8-0BD45FEA7F3A}">
      <dgm:prSet/>
      <dgm:spPr/>
      <dgm:t>
        <a:bodyPr/>
        <a:lstStyle/>
        <a:p>
          <a:endParaRPr lang="pt-BR"/>
        </a:p>
      </dgm:t>
    </dgm:pt>
    <dgm:pt modelId="{1AC590E2-4E54-4625-81A9-BA0242663FC6}">
      <dgm:prSet phldrT="[Texto]"/>
      <dgm:spPr/>
      <dgm:t>
        <a:bodyPr/>
        <a:lstStyle/>
        <a:p>
          <a:r>
            <a:rPr lang="pt-BR" dirty="0"/>
            <a:t>1994 SFC</a:t>
          </a:r>
        </a:p>
      </dgm:t>
    </dgm:pt>
    <dgm:pt modelId="{8FFFAA57-F7A6-497B-8E10-BC95D50D7F57}" type="parTrans" cxnId="{05DF4F85-5E2F-43BB-8654-D8AC897652CE}">
      <dgm:prSet/>
      <dgm:spPr/>
      <dgm:t>
        <a:bodyPr/>
        <a:lstStyle/>
        <a:p>
          <a:endParaRPr lang="pt-BR"/>
        </a:p>
      </dgm:t>
    </dgm:pt>
    <dgm:pt modelId="{BFD8A85A-C653-4232-8112-3EDB122225F8}" type="sibTrans" cxnId="{05DF4F85-5E2F-43BB-8654-D8AC897652CE}">
      <dgm:prSet/>
      <dgm:spPr/>
      <dgm:t>
        <a:bodyPr/>
        <a:lstStyle/>
        <a:p>
          <a:endParaRPr lang="pt-BR"/>
        </a:p>
      </dgm:t>
    </dgm:pt>
    <dgm:pt modelId="{00830A73-3AC8-4C3A-9C8C-5FA87DF70B94}">
      <dgm:prSet phldrT="[Texto]"/>
      <dgm:spPr/>
      <dgm:t>
        <a:bodyPr/>
        <a:lstStyle/>
        <a:p>
          <a:r>
            <a:rPr lang="pt-BR" dirty="0"/>
            <a:t>2002 CRG + SFC +OGU</a:t>
          </a:r>
        </a:p>
      </dgm:t>
    </dgm:pt>
    <dgm:pt modelId="{90BE4953-E058-4426-8F91-E385306ABAAA}" type="parTrans" cxnId="{3B12D881-0051-404A-B802-9B58977093F3}">
      <dgm:prSet/>
      <dgm:spPr/>
      <dgm:t>
        <a:bodyPr/>
        <a:lstStyle/>
        <a:p>
          <a:endParaRPr lang="pt-BR"/>
        </a:p>
      </dgm:t>
    </dgm:pt>
    <dgm:pt modelId="{5E846EE6-6330-461B-BB5B-382F7DC84B39}" type="sibTrans" cxnId="{3B12D881-0051-404A-B802-9B58977093F3}">
      <dgm:prSet/>
      <dgm:spPr/>
      <dgm:t>
        <a:bodyPr/>
        <a:lstStyle/>
        <a:p>
          <a:endParaRPr lang="pt-BR"/>
        </a:p>
      </dgm:t>
    </dgm:pt>
    <dgm:pt modelId="{05F61BC1-E7D3-44E3-8E43-EDFCDCBDFE57}">
      <dgm:prSet phldrT="[Texto]"/>
      <dgm:spPr/>
      <dgm:t>
        <a:bodyPr/>
        <a:lstStyle/>
        <a:p>
          <a:r>
            <a:rPr lang="pt-BR" dirty="0"/>
            <a:t>2003 CGU</a:t>
          </a:r>
        </a:p>
      </dgm:t>
    </dgm:pt>
    <dgm:pt modelId="{43C0ABDC-CB95-499F-ACDD-9610F4622444}" type="parTrans" cxnId="{735872A3-7825-4B6D-A329-C9A42D3E5E7D}">
      <dgm:prSet/>
      <dgm:spPr/>
      <dgm:t>
        <a:bodyPr/>
        <a:lstStyle/>
        <a:p>
          <a:endParaRPr lang="pt-BR"/>
        </a:p>
      </dgm:t>
    </dgm:pt>
    <dgm:pt modelId="{4FD1BF67-CD9E-4AD2-BE10-A6B34D6860D3}" type="sibTrans" cxnId="{735872A3-7825-4B6D-A329-C9A42D3E5E7D}">
      <dgm:prSet/>
      <dgm:spPr/>
      <dgm:t>
        <a:bodyPr/>
        <a:lstStyle/>
        <a:p>
          <a:endParaRPr lang="pt-BR"/>
        </a:p>
      </dgm:t>
    </dgm:pt>
    <dgm:pt modelId="{CA10FDE3-A5C0-40A0-8460-29570AAF5BC3}">
      <dgm:prSet phldrT="[Texto]"/>
      <dgm:spPr/>
      <dgm:t>
        <a:bodyPr/>
        <a:lstStyle/>
        <a:p>
          <a:r>
            <a:rPr lang="pt-BR" dirty="0"/>
            <a:t>2006 SPCI</a:t>
          </a:r>
        </a:p>
      </dgm:t>
    </dgm:pt>
    <dgm:pt modelId="{6D07A366-106E-40E7-8E71-3A7F76FFB61F}" type="parTrans" cxnId="{43DA34C2-EE10-473C-8F00-65E16EFA7A80}">
      <dgm:prSet/>
      <dgm:spPr/>
      <dgm:t>
        <a:bodyPr/>
        <a:lstStyle/>
        <a:p>
          <a:endParaRPr lang="pt-BR"/>
        </a:p>
      </dgm:t>
    </dgm:pt>
    <dgm:pt modelId="{7A3D9A4B-959C-48A8-AE08-97CC0F664E21}" type="sibTrans" cxnId="{43DA34C2-EE10-473C-8F00-65E16EFA7A80}">
      <dgm:prSet/>
      <dgm:spPr/>
      <dgm:t>
        <a:bodyPr/>
        <a:lstStyle/>
        <a:p>
          <a:endParaRPr lang="pt-BR"/>
        </a:p>
      </dgm:t>
    </dgm:pt>
    <dgm:pt modelId="{BA45BF0D-32B4-4A95-89D1-58DCF93FB65A}">
      <dgm:prSet phldrT="[Texto]"/>
      <dgm:spPr/>
      <dgm:t>
        <a:bodyPr/>
        <a:lstStyle/>
        <a:p>
          <a:r>
            <a:rPr lang="pt-BR" dirty="0"/>
            <a:t>2013 STPC</a:t>
          </a:r>
        </a:p>
      </dgm:t>
    </dgm:pt>
    <dgm:pt modelId="{9DBB7713-C48C-45CC-8E63-07598302E98E}" type="parTrans" cxnId="{3A9D72DC-BD02-4790-B871-69E5D92421CF}">
      <dgm:prSet/>
      <dgm:spPr/>
      <dgm:t>
        <a:bodyPr/>
        <a:lstStyle/>
        <a:p>
          <a:endParaRPr lang="pt-BR"/>
        </a:p>
      </dgm:t>
    </dgm:pt>
    <dgm:pt modelId="{E7CD5137-4BE5-4EBD-9B60-906D6A30EB7D}" type="sibTrans" cxnId="{3A9D72DC-BD02-4790-B871-69E5D92421CF}">
      <dgm:prSet/>
      <dgm:spPr/>
      <dgm:t>
        <a:bodyPr/>
        <a:lstStyle/>
        <a:p>
          <a:endParaRPr lang="pt-BR"/>
        </a:p>
      </dgm:t>
    </dgm:pt>
    <dgm:pt modelId="{8DF839D2-0E5C-41D4-9626-FED77572661D}">
      <dgm:prSet phldrT="[Texto]"/>
      <dgm:spPr/>
      <dgm:t>
        <a:bodyPr/>
        <a:lstStyle/>
        <a:p>
          <a:r>
            <a:rPr lang="pt-BR" dirty="0"/>
            <a:t>1988  CF </a:t>
          </a:r>
        </a:p>
      </dgm:t>
    </dgm:pt>
    <dgm:pt modelId="{FA4C5ABD-38CF-4EA7-8AD2-2DF31D28DB02}" type="parTrans" cxnId="{2C45C770-2B5E-4A73-B987-CD7CFC89F6F3}">
      <dgm:prSet/>
      <dgm:spPr/>
      <dgm:t>
        <a:bodyPr/>
        <a:lstStyle/>
        <a:p>
          <a:endParaRPr lang="pt-BR"/>
        </a:p>
      </dgm:t>
    </dgm:pt>
    <dgm:pt modelId="{2BC6DFCD-CC35-4205-833D-6C77BFCB2549}" type="sibTrans" cxnId="{2C45C770-2B5E-4A73-B987-CD7CFC89F6F3}">
      <dgm:prSet/>
      <dgm:spPr/>
      <dgm:t>
        <a:bodyPr/>
        <a:lstStyle/>
        <a:p>
          <a:endParaRPr lang="pt-BR"/>
        </a:p>
      </dgm:t>
    </dgm:pt>
    <dgm:pt modelId="{D7541F29-6A62-4ECE-8CE1-73E0BEC3E902}">
      <dgm:prSet phldrT="[Texto]"/>
      <dgm:spPr/>
      <dgm:t>
        <a:bodyPr/>
        <a:lstStyle/>
        <a:p>
          <a:r>
            <a:rPr lang="pt-BR" dirty="0"/>
            <a:t>2016 MTCGU</a:t>
          </a:r>
        </a:p>
      </dgm:t>
    </dgm:pt>
    <dgm:pt modelId="{9F5C5E4A-A94D-4738-BDD6-CFC02EFBE465}" type="parTrans" cxnId="{A888DBD1-9BCF-4E5C-B269-F6A8750FD612}">
      <dgm:prSet/>
      <dgm:spPr/>
      <dgm:t>
        <a:bodyPr/>
        <a:lstStyle/>
        <a:p>
          <a:endParaRPr lang="pt-BR"/>
        </a:p>
      </dgm:t>
    </dgm:pt>
    <dgm:pt modelId="{0AC356A8-FCFE-4000-8E7C-9DCB80F2B67C}" type="sibTrans" cxnId="{A888DBD1-9BCF-4E5C-B269-F6A8750FD612}">
      <dgm:prSet/>
      <dgm:spPr/>
      <dgm:t>
        <a:bodyPr/>
        <a:lstStyle/>
        <a:p>
          <a:endParaRPr lang="pt-BR"/>
        </a:p>
      </dgm:t>
    </dgm:pt>
    <dgm:pt modelId="{D9DB3E1D-E33E-40CE-AFCB-F502C6D753CE}">
      <dgm:prSet phldrT="[Texto]"/>
      <dgm:spPr/>
      <dgm:t>
        <a:bodyPr/>
        <a:lstStyle/>
        <a:p>
          <a:r>
            <a:rPr lang="pt-BR" dirty="0"/>
            <a:t>1986 STN </a:t>
          </a:r>
          <a:r>
            <a:rPr lang="pt-BR" dirty="0" err="1"/>
            <a:t>Ciset</a:t>
          </a:r>
          <a:endParaRPr lang="pt-BR" dirty="0"/>
        </a:p>
      </dgm:t>
    </dgm:pt>
    <dgm:pt modelId="{2E0D41F5-2309-4342-8549-5E4A54CD041B}" type="parTrans" cxnId="{8B62683B-3354-4AF7-836B-8782B5AD3B2E}">
      <dgm:prSet/>
      <dgm:spPr/>
      <dgm:t>
        <a:bodyPr/>
        <a:lstStyle/>
        <a:p>
          <a:endParaRPr lang="pt-BR"/>
        </a:p>
      </dgm:t>
    </dgm:pt>
    <dgm:pt modelId="{D6980F86-CC1C-430D-8194-08C71A3B47A3}" type="sibTrans" cxnId="{8B62683B-3354-4AF7-836B-8782B5AD3B2E}">
      <dgm:prSet/>
      <dgm:spPr/>
      <dgm:t>
        <a:bodyPr/>
        <a:lstStyle/>
        <a:p>
          <a:endParaRPr lang="pt-BR"/>
        </a:p>
      </dgm:t>
    </dgm:pt>
    <dgm:pt modelId="{8050F44F-FA92-45B7-BE90-367F265BFC98}" type="pres">
      <dgm:prSet presAssocID="{8DC35B56-2B31-4CF1-902F-5E1873B916B4}" presName="Name0" presStyleCnt="0">
        <dgm:presLayoutVars>
          <dgm:dir/>
          <dgm:resizeHandles val="exact"/>
        </dgm:presLayoutVars>
      </dgm:prSet>
      <dgm:spPr/>
    </dgm:pt>
    <dgm:pt modelId="{D1031E1B-7229-49BD-858E-68E4FC355B4E}" type="pres">
      <dgm:prSet presAssocID="{8DC35B56-2B31-4CF1-902F-5E1873B916B4}" presName="arrow" presStyleLbl="bgShp" presStyleIdx="0" presStyleCnt="1" custLinFactNeighborX="6749" custLinFactNeighborY="-3136"/>
      <dgm:spPr/>
    </dgm:pt>
    <dgm:pt modelId="{DB26B3A1-6557-4F44-B298-152453293A10}" type="pres">
      <dgm:prSet presAssocID="{8DC35B56-2B31-4CF1-902F-5E1873B916B4}" presName="points" presStyleCnt="0"/>
      <dgm:spPr/>
    </dgm:pt>
    <dgm:pt modelId="{EEDFF2BC-4B15-4648-998F-D8DA1D5318E6}" type="pres">
      <dgm:prSet presAssocID="{524B3429-8235-4DEA-AFAE-A5EF92380512}" presName="compositeA" presStyleCnt="0"/>
      <dgm:spPr/>
    </dgm:pt>
    <dgm:pt modelId="{F7237609-FE4A-4594-B767-59B6BDFDDD1C}" type="pres">
      <dgm:prSet presAssocID="{524B3429-8235-4DEA-AFAE-A5EF92380512}" presName="textA" presStyleLbl="revTx" presStyleIdx="0" presStyleCnt="13">
        <dgm:presLayoutVars>
          <dgm:bulletEnabled val="1"/>
        </dgm:presLayoutVars>
      </dgm:prSet>
      <dgm:spPr/>
    </dgm:pt>
    <dgm:pt modelId="{0AD81139-151F-41EA-B062-EF081F0AB544}" type="pres">
      <dgm:prSet presAssocID="{524B3429-8235-4DEA-AFAE-A5EF92380512}" presName="circleA" presStyleLbl="node1" presStyleIdx="0" presStyleCnt="13"/>
      <dgm:spPr/>
    </dgm:pt>
    <dgm:pt modelId="{CE84A4E6-23BB-4B02-AA3E-5C238896A2D1}" type="pres">
      <dgm:prSet presAssocID="{524B3429-8235-4DEA-AFAE-A5EF92380512}" presName="spaceA" presStyleCnt="0"/>
      <dgm:spPr/>
    </dgm:pt>
    <dgm:pt modelId="{484C2090-F5D8-41C0-A3E7-CB43969DC51E}" type="pres">
      <dgm:prSet presAssocID="{2CCAF484-5F35-43AF-B10D-7984DCB00CE7}" presName="space" presStyleCnt="0"/>
      <dgm:spPr/>
    </dgm:pt>
    <dgm:pt modelId="{E4BB5EA2-247D-4F54-8207-6C1CF27ABB38}" type="pres">
      <dgm:prSet presAssocID="{44847974-E8DF-4AD1-A140-DE856747CFBF}" presName="compositeB" presStyleCnt="0"/>
      <dgm:spPr/>
    </dgm:pt>
    <dgm:pt modelId="{7B48D977-4C41-4AC9-BDA2-BF77E0059116}" type="pres">
      <dgm:prSet presAssocID="{44847974-E8DF-4AD1-A140-DE856747CFBF}" presName="textB" presStyleLbl="revTx" presStyleIdx="1" presStyleCnt="13">
        <dgm:presLayoutVars>
          <dgm:bulletEnabled val="1"/>
        </dgm:presLayoutVars>
      </dgm:prSet>
      <dgm:spPr/>
    </dgm:pt>
    <dgm:pt modelId="{7073FC14-0113-42E4-A0EE-FB1DAC1CAF90}" type="pres">
      <dgm:prSet presAssocID="{44847974-E8DF-4AD1-A140-DE856747CFBF}" presName="circleB" presStyleLbl="node1" presStyleIdx="1" presStyleCnt="13"/>
      <dgm:spPr/>
    </dgm:pt>
    <dgm:pt modelId="{FDC95E0B-CFA8-4A2D-B597-083A5E08BA4C}" type="pres">
      <dgm:prSet presAssocID="{44847974-E8DF-4AD1-A140-DE856747CFBF}" presName="spaceB" presStyleCnt="0"/>
      <dgm:spPr/>
    </dgm:pt>
    <dgm:pt modelId="{F447AC9E-E8A5-4AEE-B712-E51AE1A1DEA4}" type="pres">
      <dgm:prSet presAssocID="{CDACE479-C683-49D3-9534-F0C235533CF8}" presName="space" presStyleCnt="0"/>
      <dgm:spPr/>
    </dgm:pt>
    <dgm:pt modelId="{7EB3ED4C-4F35-4309-BCD9-0EA7FEB92B43}" type="pres">
      <dgm:prSet presAssocID="{499230FA-37C9-4A1A-A734-90D7BBEFAE70}" presName="compositeA" presStyleCnt="0"/>
      <dgm:spPr/>
    </dgm:pt>
    <dgm:pt modelId="{E49320FD-82E4-4BE6-8753-7F6AFCFDFAA9}" type="pres">
      <dgm:prSet presAssocID="{499230FA-37C9-4A1A-A734-90D7BBEFAE70}" presName="textA" presStyleLbl="revTx" presStyleIdx="2" presStyleCnt="13">
        <dgm:presLayoutVars>
          <dgm:bulletEnabled val="1"/>
        </dgm:presLayoutVars>
      </dgm:prSet>
      <dgm:spPr/>
    </dgm:pt>
    <dgm:pt modelId="{D8D479BC-66E3-4660-880A-2AAD11741880}" type="pres">
      <dgm:prSet presAssocID="{499230FA-37C9-4A1A-A734-90D7BBEFAE70}" presName="circleA" presStyleLbl="node1" presStyleIdx="2" presStyleCnt="13"/>
      <dgm:spPr/>
    </dgm:pt>
    <dgm:pt modelId="{065A48E1-C333-421A-B258-DF77D3C6A153}" type="pres">
      <dgm:prSet presAssocID="{499230FA-37C9-4A1A-A734-90D7BBEFAE70}" presName="spaceA" presStyleCnt="0"/>
      <dgm:spPr/>
    </dgm:pt>
    <dgm:pt modelId="{535FEB43-8D93-4C79-AEA9-D76CBCDB20E8}" type="pres">
      <dgm:prSet presAssocID="{93D1EBA7-2733-4BEF-BBA2-1E4815C505B2}" presName="space" presStyleCnt="0"/>
      <dgm:spPr/>
    </dgm:pt>
    <dgm:pt modelId="{8101147D-1425-4554-B5B5-3DBF04D8A422}" type="pres">
      <dgm:prSet presAssocID="{D9DB3E1D-E33E-40CE-AFCB-F502C6D753CE}" presName="compositeB" presStyleCnt="0"/>
      <dgm:spPr/>
    </dgm:pt>
    <dgm:pt modelId="{25B9A7FE-CB3A-4452-9DF2-A4C113DE6F5D}" type="pres">
      <dgm:prSet presAssocID="{D9DB3E1D-E33E-40CE-AFCB-F502C6D753CE}" presName="textB" presStyleLbl="revTx" presStyleIdx="3" presStyleCnt="13">
        <dgm:presLayoutVars>
          <dgm:bulletEnabled val="1"/>
        </dgm:presLayoutVars>
      </dgm:prSet>
      <dgm:spPr/>
    </dgm:pt>
    <dgm:pt modelId="{D5E06B11-3D45-4343-A20C-8F78FA46A197}" type="pres">
      <dgm:prSet presAssocID="{D9DB3E1D-E33E-40CE-AFCB-F502C6D753CE}" presName="circleB" presStyleLbl="node1" presStyleIdx="3" presStyleCnt="13"/>
      <dgm:spPr/>
    </dgm:pt>
    <dgm:pt modelId="{69027145-3F02-4341-B141-B85C9157B053}" type="pres">
      <dgm:prSet presAssocID="{D9DB3E1D-E33E-40CE-AFCB-F502C6D753CE}" presName="spaceB" presStyleCnt="0"/>
      <dgm:spPr/>
    </dgm:pt>
    <dgm:pt modelId="{4D2358A6-4EA5-40C6-AEF7-A21087599B70}" type="pres">
      <dgm:prSet presAssocID="{D6980F86-CC1C-430D-8194-08C71A3B47A3}" presName="space" presStyleCnt="0"/>
      <dgm:spPr/>
    </dgm:pt>
    <dgm:pt modelId="{8642A407-E24E-4D20-BE9D-1924BA18237A}" type="pres">
      <dgm:prSet presAssocID="{8DF839D2-0E5C-41D4-9626-FED77572661D}" presName="compositeA" presStyleCnt="0"/>
      <dgm:spPr/>
    </dgm:pt>
    <dgm:pt modelId="{EF170352-F7A9-41C8-A52E-E603912E1DDF}" type="pres">
      <dgm:prSet presAssocID="{8DF839D2-0E5C-41D4-9626-FED77572661D}" presName="textA" presStyleLbl="revTx" presStyleIdx="4" presStyleCnt="13">
        <dgm:presLayoutVars>
          <dgm:bulletEnabled val="1"/>
        </dgm:presLayoutVars>
      </dgm:prSet>
      <dgm:spPr/>
    </dgm:pt>
    <dgm:pt modelId="{9DF9D252-C923-46A6-97A7-9C1BF9F6DAEF}" type="pres">
      <dgm:prSet presAssocID="{8DF839D2-0E5C-41D4-9626-FED77572661D}" presName="circleA" presStyleLbl="node1" presStyleIdx="4" presStyleCnt="13"/>
      <dgm:spPr/>
    </dgm:pt>
    <dgm:pt modelId="{32179957-1869-4E57-B292-3A87453B2D06}" type="pres">
      <dgm:prSet presAssocID="{8DF839D2-0E5C-41D4-9626-FED77572661D}" presName="spaceA" presStyleCnt="0"/>
      <dgm:spPr/>
    </dgm:pt>
    <dgm:pt modelId="{58AC2794-CAE1-41D3-A9FF-807C8DE1561F}" type="pres">
      <dgm:prSet presAssocID="{2BC6DFCD-CC35-4205-833D-6C77BFCB2549}" presName="space" presStyleCnt="0"/>
      <dgm:spPr/>
    </dgm:pt>
    <dgm:pt modelId="{7833A3F3-9C8C-4B89-88EF-E293DD52EDD7}" type="pres">
      <dgm:prSet presAssocID="{1AC590E2-4E54-4625-81A9-BA0242663FC6}" presName="compositeB" presStyleCnt="0"/>
      <dgm:spPr/>
    </dgm:pt>
    <dgm:pt modelId="{8786DA72-B3BE-4343-85AE-E1277CB0AD03}" type="pres">
      <dgm:prSet presAssocID="{1AC590E2-4E54-4625-81A9-BA0242663FC6}" presName="textB" presStyleLbl="revTx" presStyleIdx="5" presStyleCnt="13">
        <dgm:presLayoutVars>
          <dgm:bulletEnabled val="1"/>
        </dgm:presLayoutVars>
      </dgm:prSet>
      <dgm:spPr/>
    </dgm:pt>
    <dgm:pt modelId="{AE0C37FA-F8CE-4DA8-B9BC-50A678EFA2C0}" type="pres">
      <dgm:prSet presAssocID="{1AC590E2-4E54-4625-81A9-BA0242663FC6}" presName="circleB" presStyleLbl="node1" presStyleIdx="5" presStyleCnt="13"/>
      <dgm:spPr/>
    </dgm:pt>
    <dgm:pt modelId="{7A4BE43A-3A3A-4416-874A-80F8EEBADF01}" type="pres">
      <dgm:prSet presAssocID="{1AC590E2-4E54-4625-81A9-BA0242663FC6}" presName="spaceB" presStyleCnt="0"/>
      <dgm:spPr/>
    </dgm:pt>
    <dgm:pt modelId="{A889957C-FCC1-488E-A74B-1E05543F2369}" type="pres">
      <dgm:prSet presAssocID="{BFD8A85A-C653-4232-8112-3EDB122225F8}" presName="space" presStyleCnt="0"/>
      <dgm:spPr/>
    </dgm:pt>
    <dgm:pt modelId="{034012E8-5D25-4B16-B7B5-10083CA86C1D}" type="pres">
      <dgm:prSet presAssocID="{DF5D4798-978E-4F87-B2C6-F3C2D6A26F57}" presName="compositeA" presStyleCnt="0"/>
      <dgm:spPr/>
    </dgm:pt>
    <dgm:pt modelId="{B2CA56A8-9980-4718-AA0F-0B16163D4FC2}" type="pres">
      <dgm:prSet presAssocID="{DF5D4798-978E-4F87-B2C6-F3C2D6A26F57}" presName="textA" presStyleLbl="revTx" presStyleIdx="6" presStyleCnt="13">
        <dgm:presLayoutVars>
          <dgm:bulletEnabled val="1"/>
        </dgm:presLayoutVars>
      </dgm:prSet>
      <dgm:spPr/>
    </dgm:pt>
    <dgm:pt modelId="{0D4B9611-7FA6-4C93-8EF7-1A472DE78335}" type="pres">
      <dgm:prSet presAssocID="{DF5D4798-978E-4F87-B2C6-F3C2D6A26F57}" presName="circleA" presStyleLbl="node1" presStyleIdx="6" presStyleCnt="13"/>
      <dgm:spPr/>
    </dgm:pt>
    <dgm:pt modelId="{ED49BC64-5837-4ED2-8D0F-2441712703A3}" type="pres">
      <dgm:prSet presAssocID="{DF5D4798-978E-4F87-B2C6-F3C2D6A26F57}" presName="spaceA" presStyleCnt="0"/>
      <dgm:spPr/>
    </dgm:pt>
    <dgm:pt modelId="{B62E8B66-A6E6-4951-9D10-735A693D00C7}" type="pres">
      <dgm:prSet presAssocID="{ADE5E82D-99D6-4F48-86D2-47D76E9D4E33}" presName="space" presStyleCnt="0"/>
      <dgm:spPr/>
    </dgm:pt>
    <dgm:pt modelId="{55264031-4DA2-4DD7-A166-406372F33AA9}" type="pres">
      <dgm:prSet presAssocID="{00830A73-3AC8-4C3A-9C8C-5FA87DF70B94}" presName="compositeB" presStyleCnt="0"/>
      <dgm:spPr/>
    </dgm:pt>
    <dgm:pt modelId="{FE574A01-5DAE-4AAB-83EF-7C9B702944DC}" type="pres">
      <dgm:prSet presAssocID="{00830A73-3AC8-4C3A-9C8C-5FA87DF70B94}" presName="textB" presStyleLbl="revTx" presStyleIdx="7" presStyleCnt="13">
        <dgm:presLayoutVars>
          <dgm:bulletEnabled val="1"/>
        </dgm:presLayoutVars>
      </dgm:prSet>
      <dgm:spPr/>
    </dgm:pt>
    <dgm:pt modelId="{A093DD0F-F6D3-4355-A175-146C2D1F165A}" type="pres">
      <dgm:prSet presAssocID="{00830A73-3AC8-4C3A-9C8C-5FA87DF70B94}" presName="circleB" presStyleLbl="node1" presStyleIdx="7" presStyleCnt="13"/>
      <dgm:spPr/>
    </dgm:pt>
    <dgm:pt modelId="{6B4E8E1D-2784-4917-BE9B-7CC71B0AD559}" type="pres">
      <dgm:prSet presAssocID="{00830A73-3AC8-4C3A-9C8C-5FA87DF70B94}" presName="spaceB" presStyleCnt="0"/>
      <dgm:spPr/>
    </dgm:pt>
    <dgm:pt modelId="{564199BB-9C66-4566-B0C1-0AA5CB835435}" type="pres">
      <dgm:prSet presAssocID="{5E846EE6-6330-461B-BB5B-382F7DC84B39}" presName="space" presStyleCnt="0"/>
      <dgm:spPr/>
    </dgm:pt>
    <dgm:pt modelId="{0E60C5F1-2CEF-4935-AC87-8FED60393F79}" type="pres">
      <dgm:prSet presAssocID="{05F61BC1-E7D3-44E3-8E43-EDFCDCBDFE57}" presName="compositeA" presStyleCnt="0"/>
      <dgm:spPr/>
    </dgm:pt>
    <dgm:pt modelId="{2BB80D30-384E-40D5-89D4-A25B29FA98EA}" type="pres">
      <dgm:prSet presAssocID="{05F61BC1-E7D3-44E3-8E43-EDFCDCBDFE57}" presName="textA" presStyleLbl="revTx" presStyleIdx="8" presStyleCnt="13">
        <dgm:presLayoutVars>
          <dgm:bulletEnabled val="1"/>
        </dgm:presLayoutVars>
      </dgm:prSet>
      <dgm:spPr/>
    </dgm:pt>
    <dgm:pt modelId="{2D8E756D-7D72-4D4D-91BC-E1669AEBFD07}" type="pres">
      <dgm:prSet presAssocID="{05F61BC1-E7D3-44E3-8E43-EDFCDCBDFE57}" presName="circleA" presStyleLbl="node1" presStyleIdx="8" presStyleCnt="13"/>
      <dgm:spPr/>
    </dgm:pt>
    <dgm:pt modelId="{3E6F7265-5867-43BD-806E-0EA4DB552D26}" type="pres">
      <dgm:prSet presAssocID="{05F61BC1-E7D3-44E3-8E43-EDFCDCBDFE57}" presName="spaceA" presStyleCnt="0"/>
      <dgm:spPr/>
    </dgm:pt>
    <dgm:pt modelId="{0C6EA11C-50FA-4246-B2D2-128EB151A03E}" type="pres">
      <dgm:prSet presAssocID="{4FD1BF67-CD9E-4AD2-BE10-A6B34D6860D3}" presName="space" presStyleCnt="0"/>
      <dgm:spPr/>
    </dgm:pt>
    <dgm:pt modelId="{1C423C32-A490-44CE-AC04-42C6AB4E868B}" type="pres">
      <dgm:prSet presAssocID="{CA10FDE3-A5C0-40A0-8460-29570AAF5BC3}" presName="compositeB" presStyleCnt="0"/>
      <dgm:spPr/>
    </dgm:pt>
    <dgm:pt modelId="{2D6E8FBB-F0FC-4472-88E4-3B105ED3F2DF}" type="pres">
      <dgm:prSet presAssocID="{CA10FDE3-A5C0-40A0-8460-29570AAF5BC3}" presName="textB" presStyleLbl="revTx" presStyleIdx="9" presStyleCnt="13">
        <dgm:presLayoutVars>
          <dgm:bulletEnabled val="1"/>
        </dgm:presLayoutVars>
      </dgm:prSet>
      <dgm:spPr/>
    </dgm:pt>
    <dgm:pt modelId="{F4D0EC59-DFDE-486A-B0DA-057C0B63E1BA}" type="pres">
      <dgm:prSet presAssocID="{CA10FDE3-A5C0-40A0-8460-29570AAF5BC3}" presName="circleB" presStyleLbl="node1" presStyleIdx="9" presStyleCnt="13"/>
      <dgm:spPr/>
    </dgm:pt>
    <dgm:pt modelId="{ECE2CB15-1503-4138-A13D-8D895D779282}" type="pres">
      <dgm:prSet presAssocID="{CA10FDE3-A5C0-40A0-8460-29570AAF5BC3}" presName="spaceB" presStyleCnt="0"/>
      <dgm:spPr/>
    </dgm:pt>
    <dgm:pt modelId="{9D3ED958-1BAA-44C6-A42D-6190E28DCA1C}" type="pres">
      <dgm:prSet presAssocID="{7A3D9A4B-959C-48A8-AE08-97CC0F664E21}" presName="space" presStyleCnt="0"/>
      <dgm:spPr/>
    </dgm:pt>
    <dgm:pt modelId="{E3DB0652-515F-48BC-A5FF-6DBFB7B12EDB}" type="pres">
      <dgm:prSet presAssocID="{BA45BF0D-32B4-4A95-89D1-58DCF93FB65A}" presName="compositeA" presStyleCnt="0"/>
      <dgm:spPr/>
    </dgm:pt>
    <dgm:pt modelId="{595E6699-FEFE-4393-8B6C-A91B3EC27BE9}" type="pres">
      <dgm:prSet presAssocID="{BA45BF0D-32B4-4A95-89D1-58DCF93FB65A}" presName="textA" presStyleLbl="revTx" presStyleIdx="10" presStyleCnt="13">
        <dgm:presLayoutVars>
          <dgm:bulletEnabled val="1"/>
        </dgm:presLayoutVars>
      </dgm:prSet>
      <dgm:spPr/>
    </dgm:pt>
    <dgm:pt modelId="{0F6A8FD7-E7D7-4C66-9C69-6000D833FE18}" type="pres">
      <dgm:prSet presAssocID="{BA45BF0D-32B4-4A95-89D1-58DCF93FB65A}" presName="circleA" presStyleLbl="node1" presStyleIdx="10" presStyleCnt="13"/>
      <dgm:spPr/>
    </dgm:pt>
    <dgm:pt modelId="{EABA8949-2B05-4950-B759-11E09B246E45}" type="pres">
      <dgm:prSet presAssocID="{BA45BF0D-32B4-4A95-89D1-58DCF93FB65A}" presName="spaceA" presStyleCnt="0"/>
      <dgm:spPr/>
    </dgm:pt>
    <dgm:pt modelId="{D5817043-FE10-4065-97BC-40749F676336}" type="pres">
      <dgm:prSet presAssocID="{E7CD5137-4BE5-4EBD-9B60-906D6A30EB7D}" presName="space" presStyleCnt="0"/>
      <dgm:spPr/>
    </dgm:pt>
    <dgm:pt modelId="{10AE6B52-C573-43DB-8CF1-35F69F65B4C5}" type="pres">
      <dgm:prSet presAssocID="{D7541F29-6A62-4ECE-8CE1-73E0BEC3E902}" presName="compositeB" presStyleCnt="0"/>
      <dgm:spPr/>
    </dgm:pt>
    <dgm:pt modelId="{5E0D5DCE-0600-473F-8B5D-5A53A50F2FFA}" type="pres">
      <dgm:prSet presAssocID="{D7541F29-6A62-4ECE-8CE1-73E0BEC3E902}" presName="textB" presStyleLbl="revTx" presStyleIdx="11" presStyleCnt="13">
        <dgm:presLayoutVars>
          <dgm:bulletEnabled val="1"/>
        </dgm:presLayoutVars>
      </dgm:prSet>
      <dgm:spPr/>
    </dgm:pt>
    <dgm:pt modelId="{D2FFBC8B-5EDD-4A03-A8D0-7BC26D17E960}" type="pres">
      <dgm:prSet presAssocID="{D7541F29-6A62-4ECE-8CE1-73E0BEC3E902}" presName="circleB" presStyleLbl="node1" presStyleIdx="11" presStyleCnt="13"/>
      <dgm:spPr/>
    </dgm:pt>
    <dgm:pt modelId="{9952C18D-C351-450F-9628-075E6961E3EC}" type="pres">
      <dgm:prSet presAssocID="{D7541F29-6A62-4ECE-8CE1-73E0BEC3E902}" presName="spaceB" presStyleCnt="0"/>
      <dgm:spPr/>
    </dgm:pt>
    <dgm:pt modelId="{A27D8D97-DE02-4955-8ED5-D48CCF570759}" type="pres">
      <dgm:prSet presAssocID="{0AC356A8-FCFE-4000-8E7C-9DCB80F2B67C}" presName="space" presStyleCnt="0"/>
      <dgm:spPr/>
    </dgm:pt>
    <dgm:pt modelId="{C0C84A05-B578-42FB-B0BA-91910126A6CB}" type="pres">
      <dgm:prSet presAssocID="{FDD4210A-827A-41B4-AB32-A232F346FC27}" presName="compositeA" presStyleCnt="0"/>
      <dgm:spPr/>
    </dgm:pt>
    <dgm:pt modelId="{DDD39814-92F7-4D19-AA1B-AF73C03B2868}" type="pres">
      <dgm:prSet presAssocID="{FDD4210A-827A-41B4-AB32-A232F346FC27}" presName="textA" presStyleLbl="revTx" presStyleIdx="12" presStyleCnt="13">
        <dgm:presLayoutVars>
          <dgm:bulletEnabled val="1"/>
        </dgm:presLayoutVars>
      </dgm:prSet>
      <dgm:spPr/>
    </dgm:pt>
    <dgm:pt modelId="{D32226FE-9C9F-464F-8DDD-E94DFE691EF9}" type="pres">
      <dgm:prSet presAssocID="{FDD4210A-827A-41B4-AB32-A232F346FC27}" presName="circleA" presStyleLbl="node1" presStyleIdx="12" presStyleCnt="13"/>
      <dgm:spPr/>
    </dgm:pt>
    <dgm:pt modelId="{1E8D5815-DF7E-4BE7-940B-1E0F95E4A9C3}" type="pres">
      <dgm:prSet presAssocID="{FDD4210A-827A-41B4-AB32-A232F346FC27}" presName="spaceA" presStyleCnt="0"/>
      <dgm:spPr/>
    </dgm:pt>
  </dgm:ptLst>
  <dgm:cxnLst>
    <dgm:cxn modelId="{49EE3202-C946-415E-8517-3C288E865DCA}" type="presOf" srcId="{BA45BF0D-32B4-4A95-89D1-58DCF93FB65A}" destId="{595E6699-FEFE-4393-8B6C-A91B3EC27BE9}" srcOrd="0" destOrd="0" presId="urn:microsoft.com/office/officeart/2005/8/layout/hProcess11"/>
    <dgm:cxn modelId="{063AD107-EA58-4267-B39F-50F8A985461A}" type="presOf" srcId="{00830A73-3AC8-4C3A-9C8C-5FA87DF70B94}" destId="{FE574A01-5DAE-4AAB-83EF-7C9B702944DC}" srcOrd="0" destOrd="0" presId="urn:microsoft.com/office/officeart/2005/8/layout/hProcess11"/>
    <dgm:cxn modelId="{C9C15709-43FF-4F3E-A7A9-26E833DE64FE}" type="presOf" srcId="{524B3429-8235-4DEA-AFAE-A5EF92380512}" destId="{F7237609-FE4A-4594-B767-59B6BDFDDD1C}" srcOrd="0" destOrd="0" presId="urn:microsoft.com/office/officeart/2005/8/layout/hProcess11"/>
    <dgm:cxn modelId="{7DA17E0B-5D05-4CCD-911E-89150F09AF8C}" srcId="{8DC35B56-2B31-4CF1-902F-5E1873B916B4}" destId="{524B3429-8235-4DEA-AFAE-A5EF92380512}" srcOrd="0" destOrd="0" parTransId="{BCE9E5B3-F6EF-4808-A689-877D9D17810A}" sibTransId="{2CCAF484-5F35-43AF-B10D-7984DCB00CE7}"/>
    <dgm:cxn modelId="{3901EB11-EAC4-4EEC-AAA0-ABFD967F60C4}" type="presOf" srcId="{1AC590E2-4E54-4625-81A9-BA0242663FC6}" destId="{8786DA72-B3BE-4343-85AE-E1277CB0AD03}" srcOrd="0" destOrd="0" presId="urn:microsoft.com/office/officeart/2005/8/layout/hProcess11"/>
    <dgm:cxn modelId="{FBC6F711-93BE-4978-8D74-0AEEAA56C7E3}" type="presOf" srcId="{D9DB3E1D-E33E-40CE-AFCB-F502C6D753CE}" destId="{25B9A7FE-CB3A-4452-9DF2-A4C113DE6F5D}" srcOrd="0" destOrd="0" presId="urn:microsoft.com/office/officeart/2005/8/layout/hProcess11"/>
    <dgm:cxn modelId="{B7B87A1D-E404-4A91-9F85-72F8C0C610C2}" type="presOf" srcId="{CA10FDE3-A5C0-40A0-8460-29570AAF5BC3}" destId="{2D6E8FBB-F0FC-4472-88E4-3B105ED3F2DF}" srcOrd="0" destOrd="0" presId="urn:microsoft.com/office/officeart/2005/8/layout/hProcess11"/>
    <dgm:cxn modelId="{39F3861D-2817-442F-9155-C7C9A747C6EA}" type="presOf" srcId="{8DF839D2-0E5C-41D4-9626-FED77572661D}" destId="{EF170352-F7A9-41C8-A52E-E603912E1DDF}" srcOrd="0" destOrd="0" presId="urn:microsoft.com/office/officeart/2005/8/layout/hProcess11"/>
    <dgm:cxn modelId="{A7F84E1E-F978-413A-9108-3B2709066BF2}" type="presOf" srcId="{DF5D4798-978E-4F87-B2C6-F3C2D6A26F57}" destId="{B2CA56A8-9980-4718-AA0F-0B16163D4FC2}" srcOrd="0" destOrd="0" presId="urn:microsoft.com/office/officeart/2005/8/layout/hProcess11"/>
    <dgm:cxn modelId="{52FC9520-610B-40E1-AA0C-E361CD73F053}" srcId="{8DC35B56-2B31-4CF1-902F-5E1873B916B4}" destId="{FDD4210A-827A-41B4-AB32-A232F346FC27}" srcOrd="12" destOrd="0" parTransId="{08F17DB9-977B-4545-BD89-59D8D3465FBA}" sibTransId="{C5B27816-C992-4931-B527-3942B610E4A6}"/>
    <dgm:cxn modelId="{3186B025-C495-4F92-ADDC-620A3A303ED5}" type="presOf" srcId="{D7541F29-6A62-4ECE-8CE1-73E0BEC3E902}" destId="{5E0D5DCE-0600-473F-8B5D-5A53A50F2FFA}" srcOrd="0" destOrd="0" presId="urn:microsoft.com/office/officeart/2005/8/layout/hProcess11"/>
    <dgm:cxn modelId="{8B62683B-3354-4AF7-836B-8782B5AD3B2E}" srcId="{8DC35B56-2B31-4CF1-902F-5E1873B916B4}" destId="{D9DB3E1D-E33E-40CE-AFCB-F502C6D753CE}" srcOrd="3" destOrd="0" parTransId="{2E0D41F5-2309-4342-8549-5E4A54CD041B}" sibTransId="{D6980F86-CC1C-430D-8194-08C71A3B47A3}"/>
    <dgm:cxn modelId="{5ADA4541-5199-430E-BA9D-F77E4DDBBDA0}" type="presOf" srcId="{05F61BC1-E7D3-44E3-8E43-EDFCDCBDFE57}" destId="{2BB80D30-384E-40D5-89D4-A25B29FA98EA}" srcOrd="0" destOrd="0" presId="urn:microsoft.com/office/officeart/2005/8/layout/hProcess11"/>
    <dgm:cxn modelId="{2C45C770-2B5E-4A73-B987-CD7CFC89F6F3}" srcId="{8DC35B56-2B31-4CF1-902F-5E1873B916B4}" destId="{8DF839D2-0E5C-41D4-9626-FED77572661D}" srcOrd="4" destOrd="0" parTransId="{FA4C5ABD-38CF-4EA7-8AD2-2DF31D28DB02}" sibTransId="{2BC6DFCD-CC35-4205-833D-6C77BFCB2549}"/>
    <dgm:cxn modelId="{E7B73A7B-28FC-493D-8BF4-4C86A366007C}" type="presOf" srcId="{FDD4210A-827A-41B4-AB32-A232F346FC27}" destId="{DDD39814-92F7-4D19-AA1B-AF73C03B2868}" srcOrd="0" destOrd="0" presId="urn:microsoft.com/office/officeart/2005/8/layout/hProcess11"/>
    <dgm:cxn modelId="{01ED3E7B-C43D-4B9A-8AF8-0BD45FEA7F3A}" srcId="{8DC35B56-2B31-4CF1-902F-5E1873B916B4}" destId="{499230FA-37C9-4A1A-A734-90D7BBEFAE70}" srcOrd="2" destOrd="0" parTransId="{A8CEFE7D-83C7-43A5-8157-82C1EEA41299}" sibTransId="{93D1EBA7-2733-4BEF-BBA2-1E4815C505B2}"/>
    <dgm:cxn modelId="{3B12D881-0051-404A-B802-9B58977093F3}" srcId="{8DC35B56-2B31-4CF1-902F-5E1873B916B4}" destId="{00830A73-3AC8-4C3A-9C8C-5FA87DF70B94}" srcOrd="7" destOrd="0" parTransId="{90BE4953-E058-4426-8F91-E385306ABAAA}" sibTransId="{5E846EE6-6330-461B-BB5B-382F7DC84B39}"/>
    <dgm:cxn modelId="{05DF4F85-5E2F-43BB-8654-D8AC897652CE}" srcId="{8DC35B56-2B31-4CF1-902F-5E1873B916B4}" destId="{1AC590E2-4E54-4625-81A9-BA0242663FC6}" srcOrd="5" destOrd="0" parTransId="{8FFFAA57-F7A6-497B-8E10-BC95D50D7F57}" sibTransId="{BFD8A85A-C653-4232-8112-3EDB122225F8}"/>
    <dgm:cxn modelId="{735872A3-7825-4B6D-A329-C9A42D3E5E7D}" srcId="{8DC35B56-2B31-4CF1-902F-5E1873B916B4}" destId="{05F61BC1-E7D3-44E3-8E43-EDFCDCBDFE57}" srcOrd="8" destOrd="0" parTransId="{43C0ABDC-CB95-499F-ACDD-9610F4622444}" sibTransId="{4FD1BF67-CD9E-4AD2-BE10-A6B34D6860D3}"/>
    <dgm:cxn modelId="{525A33AF-4C05-42C9-ADF2-BD12A2C696A7}" type="presOf" srcId="{8DC35B56-2B31-4CF1-902F-5E1873B916B4}" destId="{8050F44F-FA92-45B7-BE90-367F265BFC98}" srcOrd="0" destOrd="0" presId="urn:microsoft.com/office/officeart/2005/8/layout/hProcess11"/>
    <dgm:cxn modelId="{F0F72FB2-F9B4-4F54-8139-A60E74EEA401}" srcId="{8DC35B56-2B31-4CF1-902F-5E1873B916B4}" destId="{DF5D4798-978E-4F87-B2C6-F3C2D6A26F57}" srcOrd="6" destOrd="0" parTransId="{7097004C-E75E-48AD-A2AD-C20308683B12}" sibTransId="{ADE5E82D-99D6-4F48-86D2-47D76E9D4E33}"/>
    <dgm:cxn modelId="{04D13EB3-1BED-41ED-8391-CBF602D49C81}" type="presOf" srcId="{499230FA-37C9-4A1A-A734-90D7BBEFAE70}" destId="{E49320FD-82E4-4BE6-8753-7F6AFCFDFAA9}" srcOrd="0" destOrd="0" presId="urn:microsoft.com/office/officeart/2005/8/layout/hProcess11"/>
    <dgm:cxn modelId="{43DA34C2-EE10-473C-8F00-65E16EFA7A80}" srcId="{8DC35B56-2B31-4CF1-902F-5E1873B916B4}" destId="{CA10FDE3-A5C0-40A0-8460-29570AAF5BC3}" srcOrd="9" destOrd="0" parTransId="{6D07A366-106E-40E7-8E71-3A7F76FFB61F}" sibTransId="{7A3D9A4B-959C-48A8-AE08-97CC0F664E21}"/>
    <dgm:cxn modelId="{A888DBD1-9BCF-4E5C-B269-F6A8750FD612}" srcId="{8DC35B56-2B31-4CF1-902F-5E1873B916B4}" destId="{D7541F29-6A62-4ECE-8CE1-73E0BEC3E902}" srcOrd="11" destOrd="0" parTransId="{9F5C5E4A-A94D-4738-BDD6-CFC02EFBE465}" sibTransId="{0AC356A8-FCFE-4000-8E7C-9DCB80F2B67C}"/>
    <dgm:cxn modelId="{3A9D72DC-BD02-4790-B871-69E5D92421CF}" srcId="{8DC35B56-2B31-4CF1-902F-5E1873B916B4}" destId="{BA45BF0D-32B4-4A95-89D1-58DCF93FB65A}" srcOrd="10" destOrd="0" parTransId="{9DBB7713-C48C-45CC-8E63-07598302E98E}" sibTransId="{E7CD5137-4BE5-4EBD-9B60-906D6A30EB7D}"/>
    <dgm:cxn modelId="{3A5020E4-1EFA-49C8-AB1F-83802867F678}" type="presOf" srcId="{44847974-E8DF-4AD1-A140-DE856747CFBF}" destId="{7B48D977-4C41-4AC9-BDA2-BF77E0059116}" srcOrd="0" destOrd="0" presId="urn:microsoft.com/office/officeart/2005/8/layout/hProcess11"/>
    <dgm:cxn modelId="{EDAC14EA-D3C8-4556-934A-A8714416F354}" srcId="{8DC35B56-2B31-4CF1-902F-5E1873B916B4}" destId="{44847974-E8DF-4AD1-A140-DE856747CFBF}" srcOrd="1" destOrd="0" parTransId="{AA330781-A9DC-4510-8108-1C281BFD0A27}" sibTransId="{CDACE479-C683-49D3-9534-F0C235533CF8}"/>
    <dgm:cxn modelId="{82401CFE-0653-42B8-975C-85EDFB0934EB}" type="presParOf" srcId="{8050F44F-FA92-45B7-BE90-367F265BFC98}" destId="{D1031E1B-7229-49BD-858E-68E4FC355B4E}" srcOrd="0" destOrd="0" presId="urn:microsoft.com/office/officeart/2005/8/layout/hProcess11"/>
    <dgm:cxn modelId="{806EF3E9-81BE-42AF-B7D0-4493023CC547}" type="presParOf" srcId="{8050F44F-FA92-45B7-BE90-367F265BFC98}" destId="{DB26B3A1-6557-4F44-B298-152453293A10}" srcOrd="1" destOrd="0" presId="urn:microsoft.com/office/officeart/2005/8/layout/hProcess11"/>
    <dgm:cxn modelId="{C577321C-3D5B-4F9D-BE2C-CFACE4E999EA}" type="presParOf" srcId="{DB26B3A1-6557-4F44-B298-152453293A10}" destId="{EEDFF2BC-4B15-4648-998F-D8DA1D5318E6}" srcOrd="0" destOrd="0" presId="urn:microsoft.com/office/officeart/2005/8/layout/hProcess11"/>
    <dgm:cxn modelId="{436C491F-852E-437A-BAAD-1B47AAE21FC0}" type="presParOf" srcId="{EEDFF2BC-4B15-4648-998F-D8DA1D5318E6}" destId="{F7237609-FE4A-4594-B767-59B6BDFDDD1C}" srcOrd="0" destOrd="0" presId="urn:microsoft.com/office/officeart/2005/8/layout/hProcess11"/>
    <dgm:cxn modelId="{5AF66632-8C7A-458A-BBEA-87A644C846B7}" type="presParOf" srcId="{EEDFF2BC-4B15-4648-998F-D8DA1D5318E6}" destId="{0AD81139-151F-41EA-B062-EF081F0AB544}" srcOrd="1" destOrd="0" presId="urn:microsoft.com/office/officeart/2005/8/layout/hProcess11"/>
    <dgm:cxn modelId="{40AB9960-21B9-4C43-8009-3A3BFB963056}" type="presParOf" srcId="{EEDFF2BC-4B15-4648-998F-D8DA1D5318E6}" destId="{CE84A4E6-23BB-4B02-AA3E-5C238896A2D1}" srcOrd="2" destOrd="0" presId="urn:microsoft.com/office/officeart/2005/8/layout/hProcess11"/>
    <dgm:cxn modelId="{8C50D0E1-4AA8-4DF6-8BCC-A09A6D6F1332}" type="presParOf" srcId="{DB26B3A1-6557-4F44-B298-152453293A10}" destId="{484C2090-F5D8-41C0-A3E7-CB43969DC51E}" srcOrd="1" destOrd="0" presId="urn:microsoft.com/office/officeart/2005/8/layout/hProcess11"/>
    <dgm:cxn modelId="{B41C72AA-26F0-46A3-A205-0B41EEC5664D}" type="presParOf" srcId="{DB26B3A1-6557-4F44-B298-152453293A10}" destId="{E4BB5EA2-247D-4F54-8207-6C1CF27ABB38}" srcOrd="2" destOrd="0" presId="urn:microsoft.com/office/officeart/2005/8/layout/hProcess11"/>
    <dgm:cxn modelId="{E88228D3-79BF-4533-83C1-9D0D9A15F335}" type="presParOf" srcId="{E4BB5EA2-247D-4F54-8207-6C1CF27ABB38}" destId="{7B48D977-4C41-4AC9-BDA2-BF77E0059116}" srcOrd="0" destOrd="0" presId="urn:microsoft.com/office/officeart/2005/8/layout/hProcess11"/>
    <dgm:cxn modelId="{A7C1FF85-4644-470B-B8E3-70CD3FD2FE63}" type="presParOf" srcId="{E4BB5EA2-247D-4F54-8207-6C1CF27ABB38}" destId="{7073FC14-0113-42E4-A0EE-FB1DAC1CAF90}" srcOrd="1" destOrd="0" presId="urn:microsoft.com/office/officeart/2005/8/layout/hProcess11"/>
    <dgm:cxn modelId="{3EB31063-0D97-4A6B-9C48-B009A0E6A7F9}" type="presParOf" srcId="{E4BB5EA2-247D-4F54-8207-6C1CF27ABB38}" destId="{FDC95E0B-CFA8-4A2D-B597-083A5E08BA4C}" srcOrd="2" destOrd="0" presId="urn:microsoft.com/office/officeart/2005/8/layout/hProcess11"/>
    <dgm:cxn modelId="{0C4269A8-F320-4DDF-8D0A-C29233FF76BC}" type="presParOf" srcId="{DB26B3A1-6557-4F44-B298-152453293A10}" destId="{F447AC9E-E8A5-4AEE-B712-E51AE1A1DEA4}" srcOrd="3" destOrd="0" presId="urn:microsoft.com/office/officeart/2005/8/layout/hProcess11"/>
    <dgm:cxn modelId="{55B5735D-235A-4F46-9332-2E31C4823A83}" type="presParOf" srcId="{DB26B3A1-6557-4F44-B298-152453293A10}" destId="{7EB3ED4C-4F35-4309-BCD9-0EA7FEB92B43}" srcOrd="4" destOrd="0" presId="urn:microsoft.com/office/officeart/2005/8/layout/hProcess11"/>
    <dgm:cxn modelId="{B8C6ACDC-9606-466B-9592-1E1AE159A100}" type="presParOf" srcId="{7EB3ED4C-4F35-4309-BCD9-0EA7FEB92B43}" destId="{E49320FD-82E4-4BE6-8753-7F6AFCFDFAA9}" srcOrd="0" destOrd="0" presId="urn:microsoft.com/office/officeart/2005/8/layout/hProcess11"/>
    <dgm:cxn modelId="{183A8296-B64D-4A5C-833C-E1FACE978202}" type="presParOf" srcId="{7EB3ED4C-4F35-4309-BCD9-0EA7FEB92B43}" destId="{D8D479BC-66E3-4660-880A-2AAD11741880}" srcOrd="1" destOrd="0" presId="urn:microsoft.com/office/officeart/2005/8/layout/hProcess11"/>
    <dgm:cxn modelId="{090CB098-9056-4641-A17C-5DE0300748BC}" type="presParOf" srcId="{7EB3ED4C-4F35-4309-BCD9-0EA7FEB92B43}" destId="{065A48E1-C333-421A-B258-DF77D3C6A153}" srcOrd="2" destOrd="0" presId="urn:microsoft.com/office/officeart/2005/8/layout/hProcess11"/>
    <dgm:cxn modelId="{0C658D36-1236-41D1-AEF0-FCFA4AD8F024}" type="presParOf" srcId="{DB26B3A1-6557-4F44-B298-152453293A10}" destId="{535FEB43-8D93-4C79-AEA9-D76CBCDB20E8}" srcOrd="5" destOrd="0" presId="urn:microsoft.com/office/officeart/2005/8/layout/hProcess11"/>
    <dgm:cxn modelId="{BD384BC7-1872-4E47-BA13-BEFC4F19E4F9}" type="presParOf" srcId="{DB26B3A1-6557-4F44-B298-152453293A10}" destId="{8101147D-1425-4554-B5B5-3DBF04D8A422}" srcOrd="6" destOrd="0" presId="urn:microsoft.com/office/officeart/2005/8/layout/hProcess11"/>
    <dgm:cxn modelId="{1002BE3A-E843-4E95-A61D-F276784F4DA7}" type="presParOf" srcId="{8101147D-1425-4554-B5B5-3DBF04D8A422}" destId="{25B9A7FE-CB3A-4452-9DF2-A4C113DE6F5D}" srcOrd="0" destOrd="0" presId="urn:microsoft.com/office/officeart/2005/8/layout/hProcess11"/>
    <dgm:cxn modelId="{0B04758B-5632-4933-9A43-620AA0CE83BC}" type="presParOf" srcId="{8101147D-1425-4554-B5B5-3DBF04D8A422}" destId="{D5E06B11-3D45-4343-A20C-8F78FA46A197}" srcOrd="1" destOrd="0" presId="urn:microsoft.com/office/officeart/2005/8/layout/hProcess11"/>
    <dgm:cxn modelId="{28E7D6E6-9A60-4A8D-9051-174B22F77D81}" type="presParOf" srcId="{8101147D-1425-4554-B5B5-3DBF04D8A422}" destId="{69027145-3F02-4341-B141-B85C9157B053}" srcOrd="2" destOrd="0" presId="urn:microsoft.com/office/officeart/2005/8/layout/hProcess11"/>
    <dgm:cxn modelId="{D7CA9405-C821-4A3D-BBD7-6499D9EB650B}" type="presParOf" srcId="{DB26B3A1-6557-4F44-B298-152453293A10}" destId="{4D2358A6-4EA5-40C6-AEF7-A21087599B70}" srcOrd="7" destOrd="0" presId="urn:microsoft.com/office/officeart/2005/8/layout/hProcess11"/>
    <dgm:cxn modelId="{3E766844-7A40-4586-A4D1-CA658729AE51}" type="presParOf" srcId="{DB26B3A1-6557-4F44-B298-152453293A10}" destId="{8642A407-E24E-4D20-BE9D-1924BA18237A}" srcOrd="8" destOrd="0" presId="urn:microsoft.com/office/officeart/2005/8/layout/hProcess11"/>
    <dgm:cxn modelId="{E34A46B7-EB9D-494C-8BD5-216B4C5333F5}" type="presParOf" srcId="{8642A407-E24E-4D20-BE9D-1924BA18237A}" destId="{EF170352-F7A9-41C8-A52E-E603912E1DDF}" srcOrd="0" destOrd="0" presId="urn:microsoft.com/office/officeart/2005/8/layout/hProcess11"/>
    <dgm:cxn modelId="{772CD5D1-46C5-4D52-9C14-9E28665D2F24}" type="presParOf" srcId="{8642A407-E24E-4D20-BE9D-1924BA18237A}" destId="{9DF9D252-C923-46A6-97A7-9C1BF9F6DAEF}" srcOrd="1" destOrd="0" presId="urn:microsoft.com/office/officeart/2005/8/layout/hProcess11"/>
    <dgm:cxn modelId="{FAC51C7C-0C6D-48F8-951F-1367A0A031CB}" type="presParOf" srcId="{8642A407-E24E-4D20-BE9D-1924BA18237A}" destId="{32179957-1869-4E57-B292-3A87453B2D06}" srcOrd="2" destOrd="0" presId="urn:microsoft.com/office/officeart/2005/8/layout/hProcess11"/>
    <dgm:cxn modelId="{2A187AAF-8CCF-4595-A820-A88AD764A12E}" type="presParOf" srcId="{DB26B3A1-6557-4F44-B298-152453293A10}" destId="{58AC2794-CAE1-41D3-A9FF-807C8DE1561F}" srcOrd="9" destOrd="0" presId="urn:microsoft.com/office/officeart/2005/8/layout/hProcess11"/>
    <dgm:cxn modelId="{F8AAEEF0-09FB-415F-A50F-E3A3CB6CE0CE}" type="presParOf" srcId="{DB26B3A1-6557-4F44-B298-152453293A10}" destId="{7833A3F3-9C8C-4B89-88EF-E293DD52EDD7}" srcOrd="10" destOrd="0" presId="urn:microsoft.com/office/officeart/2005/8/layout/hProcess11"/>
    <dgm:cxn modelId="{6951C8A8-5235-47E3-AF61-608C3CF96FF9}" type="presParOf" srcId="{7833A3F3-9C8C-4B89-88EF-E293DD52EDD7}" destId="{8786DA72-B3BE-4343-85AE-E1277CB0AD03}" srcOrd="0" destOrd="0" presId="urn:microsoft.com/office/officeart/2005/8/layout/hProcess11"/>
    <dgm:cxn modelId="{C6484AA1-3FA8-4882-832C-24510A86F557}" type="presParOf" srcId="{7833A3F3-9C8C-4B89-88EF-E293DD52EDD7}" destId="{AE0C37FA-F8CE-4DA8-B9BC-50A678EFA2C0}" srcOrd="1" destOrd="0" presId="urn:microsoft.com/office/officeart/2005/8/layout/hProcess11"/>
    <dgm:cxn modelId="{AF8A49FF-C43C-4E97-BA2C-A3D7CBF301B7}" type="presParOf" srcId="{7833A3F3-9C8C-4B89-88EF-E293DD52EDD7}" destId="{7A4BE43A-3A3A-4416-874A-80F8EEBADF01}" srcOrd="2" destOrd="0" presId="urn:microsoft.com/office/officeart/2005/8/layout/hProcess11"/>
    <dgm:cxn modelId="{5880202C-786D-4795-91C4-8C8061F48635}" type="presParOf" srcId="{DB26B3A1-6557-4F44-B298-152453293A10}" destId="{A889957C-FCC1-488E-A74B-1E05543F2369}" srcOrd="11" destOrd="0" presId="urn:microsoft.com/office/officeart/2005/8/layout/hProcess11"/>
    <dgm:cxn modelId="{0CA193C9-0540-41F6-91B0-C4F36EEF7298}" type="presParOf" srcId="{DB26B3A1-6557-4F44-B298-152453293A10}" destId="{034012E8-5D25-4B16-B7B5-10083CA86C1D}" srcOrd="12" destOrd="0" presId="urn:microsoft.com/office/officeart/2005/8/layout/hProcess11"/>
    <dgm:cxn modelId="{7F97C65E-481C-42C5-8B74-43E1786772C0}" type="presParOf" srcId="{034012E8-5D25-4B16-B7B5-10083CA86C1D}" destId="{B2CA56A8-9980-4718-AA0F-0B16163D4FC2}" srcOrd="0" destOrd="0" presId="urn:microsoft.com/office/officeart/2005/8/layout/hProcess11"/>
    <dgm:cxn modelId="{287E41D6-0646-42C9-9235-BF4243D4A571}" type="presParOf" srcId="{034012E8-5D25-4B16-B7B5-10083CA86C1D}" destId="{0D4B9611-7FA6-4C93-8EF7-1A472DE78335}" srcOrd="1" destOrd="0" presId="urn:microsoft.com/office/officeart/2005/8/layout/hProcess11"/>
    <dgm:cxn modelId="{D69BCCF5-38C2-443D-92ED-A639CBC900DD}" type="presParOf" srcId="{034012E8-5D25-4B16-B7B5-10083CA86C1D}" destId="{ED49BC64-5837-4ED2-8D0F-2441712703A3}" srcOrd="2" destOrd="0" presId="urn:microsoft.com/office/officeart/2005/8/layout/hProcess11"/>
    <dgm:cxn modelId="{A9D5B062-1AE8-4F76-89DE-BDE8B1035D94}" type="presParOf" srcId="{DB26B3A1-6557-4F44-B298-152453293A10}" destId="{B62E8B66-A6E6-4951-9D10-735A693D00C7}" srcOrd="13" destOrd="0" presId="urn:microsoft.com/office/officeart/2005/8/layout/hProcess11"/>
    <dgm:cxn modelId="{7366E9FB-0D5B-4679-80D2-EB11C6C26C30}" type="presParOf" srcId="{DB26B3A1-6557-4F44-B298-152453293A10}" destId="{55264031-4DA2-4DD7-A166-406372F33AA9}" srcOrd="14" destOrd="0" presId="urn:microsoft.com/office/officeart/2005/8/layout/hProcess11"/>
    <dgm:cxn modelId="{E0F7BF38-1477-4C94-ADAD-0AFEBF6BE21B}" type="presParOf" srcId="{55264031-4DA2-4DD7-A166-406372F33AA9}" destId="{FE574A01-5DAE-4AAB-83EF-7C9B702944DC}" srcOrd="0" destOrd="0" presId="urn:microsoft.com/office/officeart/2005/8/layout/hProcess11"/>
    <dgm:cxn modelId="{6A776D69-32D1-4051-B6C1-7B40B97052F5}" type="presParOf" srcId="{55264031-4DA2-4DD7-A166-406372F33AA9}" destId="{A093DD0F-F6D3-4355-A175-146C2D1F165A}" srcOrd="1" destOrd="0" presId="urn:microsoft.com/office/officeart/2005/8/layout/hProcess11"/>
    <dgm:cxn modelId="{539B3A48-950D-40C8-8D37-F4F37FEE63EF}" type="presParOf" srcId="{55264031-4DA2-4DD7-A166-406372F33AA9}" destId="{6B4E8E1D-2784-4917-BE9B-7CC71B0AD559}" srcOrd="2" destOrd="0" presId="urn:microsoft.com/office/officeart/2005/8/layout/hProcess11"/>
    <dgm:cxn modelId="{725F4094-8D03-413D-9B62-19B6F0F7767E}" type="presParOf" srcId="{DB26B3A1-6557-4F44-B298-152453293A10}" destId="{564199BB-9C66-4566-B0C1-0AA5CB835435}" srcOrd="15" destOrd="0" presId="urn:microsoft.com/office/officeart/2005/8/layout/hProcess11"/>
    <dgm:cxn modelId="{14B7243B-46AF-458F-87E4-B35AD546EE3E}" type="presParOf" srcId="{DB26B3A1-6557-4F44-B298-152453293A10}" destId="{0E60C5F1-2CEF-4935-AC87-8FED60393F79}" srcOrd="16" destOrd="0" presId="urn:microsoft.com/office/officeart/2005/8/layout/hProcess11"/>
    <dgm:cxn modelId="{FB299FE5-ABD5-41F6-9990-7324F576BBAF}" type="presParOf" srcId="{0E60C5F1-2CEF-4935-AC87-8FED60393F79}" destId="{2BB80D30-384E-40D5-89D4-A25B29FA98EA}" srcOrd="0" destOrd="0" presId="urn:microsoft.com/office/officeart/2005/8/layout/hProcess11"/>
    <dgm:cxn modelId="{DC806418-3BC1-4E52-B8D8-0C7829C60490}" type="presParOf" srcId="{0E60C5F1-2CEF-4935-AC87-8FED60393F79}" destId="{2D8E756D-7D72-4D4D-91BC-E1669AEBFD07}" srcOrd="1" destOrd="0" presId="urn:microsoft.com/office/officeart/2005/8/layout/hProcess11"/>
    <dgm:cxn modelId="{4A2F9E56-0CE6-4801-A93D-DF42CEA908A0}" type="presParOf" srcId="{0E60C5F1-2CEF-4935-AC87-8FED60393F79}" destId="{3E6F7265-5867-43BD-806E-0EA4DB552D26}" srcOrd="2" destOrd="0" presId="urn:microsoft.com/office/officeart/2005/8/layout/hProcess11"/>
    <dgm:cxn modelId="{FA8E33ED-869C-4F63-86A9-984EBF4570F6}" type="presParOf" srcId="{DB26B3A1-6557-4F44-B298-152453293A10}" destId="{0C6EA11C-50FA-4246-B2D2-128EB151A03E}" srcOrd="17" destOrd="0" presId="urn:microsoft.com/office/officeart/2005/8/layout/hProcess11"/>
    <dgm:cxn modelId="{BBD8009E-5D41-48FD-A18F-452627FFFBC2}" type="presParOf" srcId="{DB26B3A1-6557-4F44-B298-152453293A10}" destId="{1C423C32-A490-44CE-AC04-42C6AB4E868B}" srcOrd="18" destOrd="0" presId="urn:microsoft.com/office/officeart/2005/8/layout/hProcess11"/>
    <dgm:cxn modelId="{B671F34C-28DA-4FFD-A489-AF8B9A39CB13}" type="presParOf" srcId="{1C423C32-A490-44CE-AC04-42C6AB4E868B}" destId="{2D6E8FBB-F0FC-4472-88E4-3B105ED3F2DF}" srcOrd="0" destOrd="0" presId="urn:microsoft.com/office/officeart/2005/8/layout/hProcess11"/>
    <dgm:cxn modelId="{E8D28B3F-4804-44F6-B693-C1EFD2A67E1A}" type="presParOf" srcId="{1C423C32-A490-44CE-AC04-42C6AB4E868B}" destId="{F4D0EC59-DFDE-486A-B0DA-057C0B63E1BA}" srcOrd="1" destOrd="0" presId="urn:microsoft.com/office/officeart/2005/8/layout/hProcess11"/>
    <dgm:cxn modelId="{6B4309F6-7FEC-492C-AD06-1A0B1B8BE34E}" type="presParOf" srcId="{1C423C32-A490-44CE-AC04-42C6AB4E868B}" destId="{ECE2CB15-1503-4138-A13D-8D895D779282}" srcOrd="2" destOrd="0" presId="urn:microsoft.com/office/officeart/2005/8/layout/hProcess11"/>
    <dgm:cxn modelId="{CEE315C1-79C6-4543-839D-A6662E73F45A}" type="presParOf" srcId="{DB26B3A1-6557-4F44-B298-152453293A10}" destId="{9D3ED958-1BAA-44C6-A42D-6190E28DCA1C}" srcOrd="19" destOrd="0" presId="urn:microsoft.com/office/officeart/2005/8/layout/hProcess11"/>
    <dgm:cxn modelId="{B65E0DBF-8778-4197-BC6F-C1D61C7D771B}" type="presParOf" srcId="{DB26B3A1-6557-4F44-B298-152453293A10}" destId="{E3DB0652-515F-48BC-A5FF-6DBFB7B12EDB}" srcOrd="20" destOrd="0" presId="urn:microsoft.com/office/officeart/2005/8/layout/hProcess11"/>
    <dgm:cxn modelId="{F21EB298-55AD-4317-BB2E-FBF1615D0A49}" type="presParOf" srcId="{E3DB0652-515F-48BC-A5FF-6DBFB7B12EDB}" destId="{595E6699-FEFE-4393-8B6C-A91B3EC27BE9}" srcOrd="0" destOrd="0" presId="urn:microsoft.com/office/officeart/2005/8/layout/hProcess11"/>
    <dgm:cxn modelId="{AE506A85-8C42-482E-AF46-CEA9119585D4}" type="presParOf" srcId="{E3DB0652-515F-48BC-A5FF-6DBFB7B12EDB}" destId="{0F6A8FD7-E7D7-4C66-9C69-6000D833FE18}" srcOrd="1" destOrd="0" presId="urn:microsoft.com/office/officeart/2005/8/layout/hProcess11"/>
    <dgm:cxn modelId="{392692C1-BA96-4881-832D-DEAC09666E8F}" type="presParOf" srcId="{E3DB0652-515F-48BC-A5FF-6DBFB7B12EDB}" destId="{EABA8949-2B05-4950-B759-11E09B246E45}" srcOrd="2" destOrd="0" presId="urn:microsoft.com/office/officeart/2005/8/layout/hProcess11"/>
    <dgm:cxn modelId="{93038A0C-630F-42B6-B085-BF87DB2C746E}" type="presParOf" srcId="{DB26B3A1-6557-4F44-B298-152453293A10}" destId="{D5817043-FE10-4065-97BC-40749F676336}" srcOrd="21" destOrd="0" presId="urn:microsoft.com/office/officeart/2005/8/layout/hProcess11"/>
    <dgm:cxn modelId="{7556AD46-0676-4E23-9455-2F6A84ADDCAD}" type="presParOf" srcId="{DB26B3A1-6557-4F44-B298-152453293A10}" destId="{10AE6B52-C573-43DB-8CF1-35F69F65B4C5}" srcOrd="22" destOrd="0" presId="urn:microsoft.com/office/officeart/2005/8/layout/hProcess11"/>
    <dgm:cxn modelId="{BD3E9D52-4273-40A8-9FB4-E2B43F79B499}" type="presParOf" srcId="{10AE6B52-C573-43DB-8CF1-35F69F65B4C5}" destId="{5E0D5DCE-0600-473F-8B5D-5A53A50F2FFA}" srcOrd="0" destOrd="0" presId="urn:microsoft.com/office/officeart/2005/8/layout/hProcess11"/>
    <dgm:cxn modelId="{7B5EEC5B-570E-4A44-9508-6EE49292F5EA}" type="presParOf" srcId="{10AE6B52-C573-43DB-8CF1-35F69F65B4C5}" destId="{D2FFBC8B-5EDD-4A03-A8D0-7BC26D17E960}" srcOrd="1" destOrd="0" presId="urn:microsoft.com/office/officeart/2005/8/layout/hProcess11"/>
    <dgm:cxn modelId="{73503107-76F4-470D-936C-C252BC82C5E4}" type="presParOf" srcId="{10AE6B52-C573-43DB-8CF1-35F69F65B4C5}" destId="{9952C18D-C351-450F-9628-075E6961E3EC}" srcOrd="2" destOrd="0" presId="urn:microsoft.com/office/officeart/2005/8/layout/hProcess11"/>
    <dgm:cxn modelId="{F44D25D9-613B-459C-AC28-FA86208723C9}" type="presParOf" srcId="{DB26B3A1-6557-4F44-B298-152453293A10}" destId="{A27D8D97-DE02-4955-8ED5-D48CCF570759}" srcOrd="23" destOrd="0" presId="urn:microsoft.com/office/officeart/2005/8/layout/hProcess11"/>
    <dgm:cxn modelId="{180E1BE8-1972-4A92-B354-2BD04BA92171}" type="presParOf" srcId="{DB26B3A1-6557-4F44-B298-152453293A10}" destId="{C0C84A05-B578-42FB-B0BA-91910126A6CB}" srcOrd="24" destOrd="0" presId="urn:microsoft.com/office/officeart/2005/8/layout/hProcess11"/>
    <dgm:cxn modelId="{34B2DDEE-9916-4E65-B954-B3EAEF83FA0D}" type="presParOf" srcId="{C0C84A05-B578-42FB-B0BA-91910126A6CB}" destId="{DDD39814-92F7-4D19-AA1B-AF73C03B2868}" srcOrd="0" destOrd="0" presId="urn:microsoft.com/office/officeart/2005/8/layout/hProcess11"/>
    <dgm:cxn modelId="{5EAEDFA7-7E49-45C0-BAA9-471CAACF3D36}" type="presParOf" srcId="{C0C84A05-B578-42FB-B0BA-91910126A6CB}" destId="{D32226FE-9C9F-464F-8DDD-E94DFE691EF9}" srcOrd="1" destOrd="0" presId="urn:microsoft.com/office/officeart/2005/8/layout/hProcess11"/>
    <dgm:cxn modelId="{A5E96B45-32BD-48E0-8E55-2B52B07DA8EA}" type="presParOf" srcId="{C0C84A05-B578-42FB-B0BA-91910126A6CB}" destId="{1E8D5815-DF7E-4BE7-940B-1E0F95E4A9C3}" srcOrd="2" destOrd="0" presId="urn:microsoft.com/office/officeart/2005/8/layout/hProcess11"/>
  </dgm:cxnLst>
  <dgm:bg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561B6B-8030-4C6F-9D72-629C1009E76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9A94DC2-3C99-43E4-850F-B374A3AAF3FC}">
      <dgm:prSet phldrT="[Texto]"/>
      <dgm:spPr/>
      <dgm:t>
        <a:bodyPr/>
        <a:lstStyle/>
        <a:p>
          <a:r>
            <a:rPr lang="pt-BR" dirty="0">
              <a:latin typeface="Adobe Garamond Pro"/>
            </a:rPr>
            <a:t>Auditoria interna governamental</a:t>
          </a:r>
        </a:p>
      </dgm:t>
    </dgm:pt>
    <dgm:pt modelId="{537B4AE4-D9F6-4F45-8C5D-32E0187ABC21}" type="parTrans" cxnId="{807917FA-9E86-4D1C-BF27-30BCE1964CDB}">
      <dgm:prSet/>
      <dgm:spPr/>
      <dgm:t>
        <a:bodyPr/>
        <a:lstStyle/>
        <a:p>
          <a:endParaRPr lang="pt-BR"/>
        </a:p>
      </dgm:t>
    </dgm:pt>
    <dgm:pt modelId="{8ED14CF2-71EF-45A4-992A-B31C26096BFF}" type="sibTrans" cxnId="{807917FA-9E86-4D1C-BF27-30BCE1964CDB}">
      <dgm:prSet/>
      <dgm:spPr/>
      <dgm:t>
        <a:bodyPr/>
        <a:lstStyle/>
        <a:p>
          <a:endParaRPr lang="pt-BR"/>
        </a:p>
      </dgm:t>
    </dgm:pt>
    <dgm:pt modelId="{2C1E8D8B-CDBA-4502-A4B3-69D216AA2298}">
      <dgm:prSet phldrT="[Texto]"/>
      <dgm:spPr/>
      <dgm:t>
        <a:bodyPr/>
        <a:lstStyle/>
        <a:p>
          <a:r>
            <a:rPr lang="pt-BR" dirty="0">
              <a:latin typeface="Adobe Garamond Pro"/>
            </a:rPr>
            <a:t>Transparência e prevenção à corrução</a:t>
          </a:r>
        </a:p>
      </dgm:t>
    </dgm:pt>
    <dgm:pt modelId="{67F4812B-7593-426A-B14C-6084793E68BA}" type="parTrans" cxnId="{ABAF45ED-B682-47BB-88FD-270EE9A755DF}">
      <dgm:prSet/>
      <dgm:spPr/>
      <dgm:t>
        <a:bodyPr/>
        <a:lstStyle/>
        <a:p>
          <a:endParaRPr lang="pt-BR"/>
        </a:p>
      </dgm:t>
    </dgm:pt>
    <dgm:pt modelId="{B9B81129-5E68-46D5-9A7D-6B6ED14FB659}" type="sibTrans" cxnId="{ABAF45ED-B682-47BB-88FD-270EE9A755DF}">
      <dgm:prSet/>
      <dgm:spPr/>
      <dgm:t>
        <a:bodyPr/>
        <a:lstStyle/>
        <a:p>
          <a:endParaRPr lang="pt-BR"/>
        </a:p>
      </dgm:t>
    </dgm:pt>
    <dgm:pt modelId="{93F330F2-377D-4F48-A882-430CDFBB4642}">
      <dgm:prSet phldrT="[Texto]"/>
      <dgm:spPr/>
      <dgm:t>
        <a:bodyPr/>
        <a:lstStyle/>
        <a:p>
          <a:r>
            <a:rPr lang="pt-BR" dirty="0">
              <a:latin typeface="Adobe Garamond Pro"/>
            </a:rPr>
            <a:t>Ouvidoria</a:t>
          </a:r>
        </a:p>
      </dgm:t>
    </dgm:pt>
    <dgm:pt modelId="{4A82C09F-86E0-461A-A7CC-0ACDD0F5A7F1}" type="parTrans" cxnId="{A298F868-FC31-4498-82A4-4169DFD7187A}">
      <dgm:prSet/>
      <dgm:spPr/>
      <dgm:t>
        <a:bodyPr/>
        <a:lstStyle/>
        <a:p>
          <a:endParaRPr lang="pt-BR"/>
        </a:p>
      </dgm:t>
    </dgm:pt>
    <dgm:pt modelId="{C7723E46-FDB9-4147-B0C6-EEF4C034762B}" type="sibTrans" cxnId="{A298F868-FC31-4498-82A4-4169DFD7187A}">
      <dgm:prSet/>
      <dgm:spPr/>
      <dgm:t>
        <a:bodyPr/>
        <a:lstStyle/>
        <a:p>
          <a:endParaRPr lang="pt-BR"/>
        </a:p>
      </dgm:t>
    </dgm:pt>
    <dgm:pt modelId="{3FFB98E8-2BD5-4C92-A520-A27CEEADD781}">
      <dgm:prSet phldrT="[Texto]"/>
      <dgm:spPr/>
      <dgm:t>
        <a:bodyPr/>
        <a:lstStyle/>
        <a:p>
          <a:r>
            <a:rPr lang="pt-BR" dirty="0">
              <a:latin typeface="Adobe Garamond Pro"/>
            </a:rPr>
            <a:t>Combate à corrupção</a:t>
          </a:r>
        </a:p>
      </dgm:t>
    </dgm:pt>
    <dgm:pt modelId="{59801058-5EAF-4680-B50B-91A47A01B62F}" type="parTrans" cxnId="{E00A8E3B-45BD-4D47-8503-A1843BD74FA8}">
      <dgm:prSet/>
      <dgm:spPr/>
      <dgm:t>
        <a:bodyPr/>
        <a:lstStyle/>
        <a:p>
          <a:endParaRPr lang="pt-BR"/>
        </a:p>
      </dgm:t>
    </dgm:pt>
    <dgm:pt modelId="{26C49A3F-45F5-4040-B797-A697832AB909}" type="sibTrans" cxnId="{E00A8E3B-45BD-4D47-8503-A1843BD74FA8}">
      <dgm:prSet/>
      <dgm:spPr/>
      <dgm:t>
        <a:bodyPr/>
        <a:lstStyle/>
        <a:p>
          <a:endParaRPr lang="pt-BR"/>
        </a:p>
      </dgm:t>
    </dgm:pt>
    <dgm:pt modelId="{D24C4434-4266-4F4F-870B-1D086C05DFD7}">
      <dgm:prSet phldrT="[Texto]"/>
      <dgm:spPr/>
      <dgm:t>
        <a:bodyPr/>
        <a:lstStyle/>
        <a:p>
          <a:r>
            <a:rPr lang="pt-BR" dirty="0">
              <a:latin typeface="Adobe Garamond Pro"/>
            </a:rPr>
            <a:t>Correição</a:t>
          </a:r>
        </a:p>
      </dgm:t>
    </dgm:pt>
    <dgm:pt modelId="{6850C953-80CE-4D1E-83E0-84E2A9034725}" type="parTrans" cxnId="{586EA4D0-6DCE-43D1-AA04-0EF981E7B1CE}">
      <dgm:prSet/>
      <dgm:spPr/>
      <dgm:t>
        <a:bodyPr/>
        <a:lstStyle/>
        <a:p>
          <a:endParaRPr lang="pt-BR"/>
        </a:p>
      </dgm:t>
    </dgm:pt>
    <dgm:pt modelId="{FD6363AD-49D9-4858-AF49-48E953E77F83}" type="sibTrans" cxnId="{586EA4D0-6DCE-43D1-AA04-0EF981E7B1CE}">
      <dgm:prSet/>
      <dgm:spPr/>
      <dgm:t>
        <a:bodyPr/>
        <a:lstStyle/>
        <a:p>
          <a:endParaRPr lang="pt-BR"/>
        </a:p>
      </dgm:t>
    </dgm:pt>
    <dgm:pt modelId="{5C028018-D224-4649-8273-628C42DFB8A9}" type="pres">
      <dgm:prSet presAssocID="{12561B6B-8030-4C6F-9D72-629C1009E761}" presName="Name0" presStyleCnt="0">
        <dgm:presLayoutVars>
          <dgm:chMax val="7"/>
          <dgm:chPref val="7"/>
          <dgm:dir/>
        </dgm:presLayoutVars>
      </dgm:prSet>
      <dgm:spPr/>
    </dgm:pt>
    <dgm:pt modelId="{4461A4A3-7B83-4353-AFDC-433A9E53103E}" type="pres">
      <dgm:prSet presAssocID="{12561B6B-8030-4C6F-9D72-629C1009E761}" presName="Name1" presStyleCnt="0"/>
      <dgm:spPr/>
    </dgm:pt>
    <dgm:pt modelId="{F9700F0B-9167-459D-9C54-2A316AB824F0}" type="pres">
      <dgm:prSet presAssocID="{12561B6B-8030-4C6F-9D72-629C1009E761}" presName="cycle" presStyleCnt="0"/>
      <dgm:spPr/>
    </dgm:pt>
    <dgm:pt modelId="{5C80F8CD-2C9F-484A-8C02-FE6EB6BF02F5}" type="pres">
      <dgm:prSet presAssocID="{12561B6B-8030-4C6F-9D72-629C1009E761}" presName="srcNode" presStyleLbl="node1" presStyleIdx="0" presStyleCnt="5"/>
      <dgm:spPr/>
    </dgm:pt>
    <dgm:pt modelId="{CA297D2E-D1BE-45DA-8288-EC64C81A1B12}" type="pres">
      <dgm:prSet presAssocID="{12561B6B-8030-4C6F-9D72-629C1009E761}" presName="conn" presStyleLbl="parChTrans1D2" presStyleIdx="0" presStyleCnt="1"/>
      <dgm:spPr/>
    </dgm:pt>
    <dgm:pt modelId="{F7DC78B6-6CF2-44C3-A48F-FB1DE5B0BF8A}" type="pres">
      <dgm:prSet presAssocID="{12561B6B-8030-4C6F-9D72-629C1009E761}" presName="extraNode" presStyleLbl="node1" presStyleIdx="0" presStyleCnt="5"/>
      <dgm:spPr/>
    </dgm:pt>
    <dgm:pt modelId="{19EED9CF-4B38-41EF-8870-263A04C97312}" type="pres">
      <dgm:prSet presAssocID="{12561B6B-8030-4C6F-9D72-629C1009E761}" presName="dstNode" presStyleLbl="node1" presStyleIdx="0" presStyleCnt="5"/>
      <dgm:spPr/>
    </dgm:pt>
    <dgm:pt modelId="{21412B80-C725-47FF-8235-20BFE85288C8}" type="pres">
      <dgm:prSet presAssocID="{F9A94DC2-3C99-43E4-850F-B374A3AAF3FC}" presName="text_1" presStyleLbl="node1" presStyleIdx="0" presStyleCnt="5">
        <dgm:presLayoutVars>
          <dgm:bulletEnabled val="1"/>
        </dgm:presLayoutVars>
      </dgm:prSet>
      <dgm:spPr/>
    </dgm:pt>
    <dgm:pt modelId="{C32B879E-2219-4D41-9C35-0E856B9F2F14}" type="pres">
      <dgm:prSet presAssocID="{F9A94DC2-3C99-43E4-850F-B374A3AAF3FC}" presName="accent_1" presStyleCnt="0"/>
      <dgm:spPr/>
    </dgm:pt>
    <dgm:pt modelId="{B501E7C8-B3EA-4DB8-9C32-19EDCBD4D5EB}" type="pres">
      <dgm:prSet presAssocID="{F9A94DC2-3C99-43E4-850F-B374A3AAF3FC}" presName="accentRepeatNode" presStyleLbl="solidFgAcc1" presStyleIdx="0" presStyleCnt="5"/>
      <dgm:spPr/>
    </dgm:pt>
    <dgm:pt modelId="{009849AD-99BB-4DCA-B989-B9B24FE02E24}" type="pres">
      <dgm:prSet presAssocID="{3FFB98E8-2BD5-4C92-A520-A27CEEADD781}" presName="text_2" presStyleLbl="node1" presStyleIdx="1" presStyleCnt="5">
        <dgm:presLayoutVars>
          <dgm:bulletEnabled val="1"/>
        </dgm:presLayoutVars>
      </dgm:prSet>
      <dgm:spPr/>
    </dgm:pt>
    <dgm:pt modelId="{7B76C913-172A-461F-A71E-25F54DAC1094}" type="pres">
      <dgm:prSet presAssocID="{3FFB98E8-2BD5-4C92-A520-A27CEEADD781}" presName="accent_2" presStyleCnt="0"/>
      <dgm:spPr/>
    </dgm:pt>
    <dgm:pt modelId="{73899E13-D225-4352-BC05-58356F50C88C}" type="pres">
      <dgm:prSet presAssocID="{3FFB98E8-2BD5-4C92-A520-A27CEEADD781}" presName="accentRepeatNode" presStyleLbl="solidFgAcc1" presStyleIdx="1" presStyleCnt="5"/>
      <dgm:spPr/>
    </dgm:pt>
    <dgm:pt modelId="{A4642A74-D2DE-4228-AD54-B5CB7DB41B5C}" type="pres">
      <dgm:prSet presAssocID="{D24C4434-4266-4F4F-870B-1D086C05DFD7}" presName="text_3" presStyleLbl="node1" presStyleIdx="2" presStyleCnt="5">
        <dgm:presLayoutVars>
          <dgm:bulletEnabled val="1"/>
        </dgm:presLayoutVars>
      </dgm:prSet>
      <dgm:spPr/>
    </dgm:pt>
    <dgm:pt modelId="{7840CD91-BE56-4CD1-991D-58437FBC7205}" type="pres">
      <dgm:prSet presAssocID="{D24C4434-4266-4F4F-870B-1D086C05DFD7}" presName="accent_3" presStyleCnt="0"/>
      <dgm:spPr/>
    </dgm:pt>
    <dgm:pt modelId="{301F0438-E5D4-4C3F-AF8D-5D82DA45E6DA}" type="pres">
      <dgm:prSet presAssocID="{D24C4434-4266-4F4F-870B-1D086C05DFD7}" presName="accentRepeatNode" presStyleLbl="solidFgAcc1" presStyleIdx="2" presStyleCnt="5"/>
      <dgm:spPr/>
    </dgm:pt>
    <dgm:pt modelId="{D672E97A-E6B5-481C-B578-F30FFD3C7031}" type="pres">
      <dgm:prSet presAssocID="{2C1E8D8B-CDBA-4502-A4B3-69D216AA2298}" presName="text_4" presStyleLbl="node1" presStyleIdx="3" presStyleCnt="5">
        <dgm:presLayoutVars>
          <dgm:bulletEnabled val="1"/>
        </dgm:presLayoutVars>
      </dgm:prSet>
      <dgm:spPr/>
    </dgm:pt>
    <dgm:pt modelId="{47ED8D32-074B-4040-88AD-C2DD894A9AF4}" type="pres">
      <dgm:prSet presAssocID="{2C1E8D8B-CDBA-4502-A4B3-69D216AA2298}" presName="accent_4" presStyleCnt="0"/>
      <dgm:spPr/>
    </dgm:pt>
    <dgm:pt modelId="{ED2907CA-C4AD-4763-8BE4-9830E22EC066}" type="pres">
      <dgm:prSet presAssocID="{2C1E8D8B-CDBA-4502-A4B3-69D216AA2298}" presName="accentRepeatNode" presStyleLbl="solidFgAcc1" presStyleIdx="3" presStyleCnt="5"/>
      <dgm:spPr/>
    </dgm:pt>
    <dgm:pt modelId="{35E91527-05DB-4A14-9A72-127B6D94AD9D}" type="pres">
      <dgm:prSet presAssocID="{93F330F2-377D-4F48-A882-430CDFBB4642}" presName="text_5" presStyleLbl="node1" presStyleIdx="4" presStyleCnt="5">
        <dgm:presLayoutVars>
          <dgm:bulletEnabled val="1"/>
        </dgm:presLayoutVars>
      </dgm:prSet>
      <dgm:spPr/>
    </dgm:pt>
    <dgm:pt modelId="{4FA925CD-8E64-4AFA-AA7F-4A19B4165D99}" type="pres">
      <dgm:prSet presAssocID="{93F330F2-377D-4F48-A882-430CDFBB4642}" presName="accent_5" presStyleCnt="0"/>
      <dgm:spPr/>
    </dgm:pt>
    <dgm:pt modelId="{189C47FC-8BFD-46AC-B8D6-65AC7B41CB98}" type="pres">
      <dgm:prSet presAssocID="{93F330F2-377D-4F48-A882-430CDFBB4642}" presName="accentRepeatNode" presStyleLbl="solidFgAcc1" presStyleIdx="4" presStyleCnt="5"/>
      <dgm:spPr/>
    </dgm:pt>
  </dgm:ptLst>
  <dgm:cxnLst>
    <dgm:cxn modelId="{9FAA2902-5ADC-43DD-ABC3-491A119E15DD}" type="presOf" srcId="{93F330F2-377D-4F48-A882-430CDFBB4642}" destId="{35E91527-05DB-4A14-9A72-127B6D94AD9D}" srcOrd="0" destOrd="0" presId="urn:microsoft.com/office/officeart/2008/layout/VerticalCurvedList"/>
    <dgm:cxn modelId="{6847C00A-EBA1-4EB9-83F4-0A2598711D86}" type="presOf" srcId="{2C1E8D8B-CDBA-4502-A4B3-69D216AA2298}" destId="{D672E97A-E6B5-481C-B578-F30FFD3C7031}" srcOrd="0" destOrd="0" presId="urn:microsoft.com/office/officeart/2008/layout/VerticalCurvedList"/>
    <dgm:cxn modelId="{F66D302E-3308-40EA-87D7-3E3A0EB2FB39}" type="presOf" srcId="{12561B6B-8030-4C6F-9D72-629C1009E761}" destId="{5C028018-D224-4649-8273-628C42DFB8A9}" srcOrd="0" destOrd="0" presId="urn:microsoft.com/office/officeart/2008/layout/VerticalCurvedList"/>
    <dgm:cxn modelId="{E00A8E3B-45BD-4D47-8503-A1843BD74FA8}" srcId="{12561B6B-8030-4C6F-9D72-629C1009E761}" destId="{3FFB98E8-2BD5-4C92-A520-A27CEEADD781}" srcOrd="1" destOrd="0" parTransId="{59801058-5EAF-4680-B50B-91A47A01B62F}" sibTransId="{26C49A3F-45F5-4040-B797-A697832AB909}"/>
    <dgm:cxn modelId="{869B795D-666A-439B-86E1-D4112ABC490A}" type="presOf" srcId="{F9A94DC2-3C99-43E4-850F-B374A3AAF3FC}" destId="{21412B80-C725-47FF-8235-20BFE85288C8}" srcOrd="0" destOrd="0" presId="urn:microsoft.com/office/officeart/2008/layout/VerticalCurvedList"/>
    <dgm:cxn modelId="{164F2264-20F3-493E-9D26-8B4F31CABF02}" type="presOf" srcId="{3FFB98E8-2BD5-4C92-A520-A27CEEADD781}" destId="{009849AD-99BB-4DCA-B989-B9B24FE02E24}" srcOrd="0" destOrd="0" presId="urn:microsoft.com/office/officeart/2008/layout/VerticalCurvedList"/>
    <dgm:cxn modelId="{A298F868-FC31-4498-82A4-4169DFD7187A}" srcId="{12561B6B-8030-4C6F-9D72-629C1009E761}" destId="{93F330F2-377D-4F48-A882-430CDFBB4642}" srcOrd="4" destOrd="0" parTransId="{4A82C09F-86E0-461A-A7CC-0ACDD0F5A7F1}" sibTransId="{C7723E46-FDB9-4147-B0C6-EEF4C034762B}"/>
    <dgm:cxn modelId="{523E5271-9C5A-444C-8D5C-E5CD15C023F8}" type="presOf" srcId="{D24C4434-4266-4F4F-870B-1D086C05DFD7}" destId="{A4642A74-D2DE-4228-AD54-B5CB7DB41B5C}" srcOrd="0" destOrd="0" presId="urn:microsoft.com/office/officeart/2008/layout/VerticalCurvedList"/>
    <dgm:cxn modelId="{586EA4D0-6DCE-43D1-AA04-0EF981E7B1CE}" srcId="{12561B6B-8030-4C6F-9D72-629C1009E761}" destId="{D24C4434-4266-4F4F-870B-1D086C05DFD7}" srcOrd="2" destOrd="0" parTransId="{6850C953-80CE-4D1E-83E0-84E2A9034725}" sibTransId="{FD6363AD-49D9-4858-AF49-48E953E77F83}"/>
    <dgm:cxn modelId="{F230AFE7-42D9-4299-B42F-C81BBEABB8C8}" type="presOf" srcId="{8ED14CF2-71EF-45A4-992A-B31C26096BFF}" destId="{CA297D2E-D1BE-45DA-8288-EC64C81A1B12}" srcOrd="0" destOrd="0" presId="urn:microsoft.com/office/officeart/2008/layout/VerticalCurvedList"/>
    <dgm:cxn modelId="{ABAF45ED-B682-47BB-88FD-270EE9A755DF}" srcId="{12561B6B-8030-4C6F-9D72-629C1009E761}" destId="{2C1E8D8B-CDBA-4502-A4B3-69D216AA2298}" srcOrd="3" destOrd="0" parTransId="{67F4812B-7593-426A-B14C-6084793E68BA}" sibTransId="{B9B81129-5E68-46D5-9A7D-6B6ED14FB659}"/>
    <dgm:cxn modelId="{807917FA-9E86-4D1C-BF27-30BCE1964CDB}" srcId="{12561B6B-8030-4C6F-9D72-629C1009E761}" destId="{F9A94DC2-3C99-43E4-850F-B374A3AAF3FC}" srcOrd="0" destOrd="0" parTransId="{537B4AE4-D9F6-4F45-8C5D-32E0187ABC21}" sibTransId="{8ED14CF2-71EF-45A4-992A-B31C26096BFF}"/>
    <dgm:cxn modelId="{9BA64A19-0478-4A13-BDA5-9095F7D8A23D}" type="presParOf" srcId="{5C028018-D224-4649-8273-628C42DFB8A9}" destId="{4461A4A3-7B83-4353-AFDC-433A9E53103E}" srcOrd="0" destOrd="0" presId="urn:microsoft.com/office/officeart/2008/layout/VerticalCurvedList"/>
    <dgm:cxn modelId="{691F10E4-C538-405D-B271-5527A97AF3A4}" type="presParOf" srcId="{4461A4A3-7B83-4353-AFDC-433A9E53103E}" destId="{F9700F0B-9167-459D-9C54-2A316AB824F0}" srcOrd="0" destOrd="0" presId="urn:microsoft.com/office/officeart/2008/layout/VerticalCurvedList"/>
    <dgm:cxn modelId="{6AFB0F94-7D16-4FF9-8549-039C503FCAD6}" type="presParOf" srcId="{F9700F0B-9167-459D-9C54-2A316AB824F0}" destId="{5C80F8CD-2C9F-484A-8C02-FE6EB6BF02F5}" srcOrd="0" destOrd="0" presId="urn:microsoft.com/office/officeart/2008/layout/VerticalCurvedList"/>
    <dgm:cxn modelId="{2187B500-F943-4D0E-B398-362978DB1996}" type="presParOf" srcId="{F9700F0B-9167-459D-9C54-2A316AB824F0}" destId="{CA297D2E-D1BE-45DA-8288-EC64C81A1B12}" srcOrd="1" destOrd="0" presId="urn:microsoft.com/office/officeart/2008/layout/VerticalCurvedList"/>
    <dgm:cxn modelId="{F83941B2-2AF8-4C6D-AE0C-567BF0416234}" type="presParOf" srcId="{F9700F0B-9167-459D-9C54-2A316AB824F0}" destId="{F7DC78B6-6CF2-44C3-A48F-FB1DE5B0BF8A}" srcOrd="2" destOrd="0" presId="urn:microsoft.com/office/officeart/2008/layout/VerticalCurvedList"/>
    <dgm:cxn modelId="{D0C923A6-A176-42A8-BD77-ECEEDB11B6E7}" type="presParOf" srcId="{F9700F0B-9167-459D-9C54-2A316AB824F0}" destId="{19EED9CF-4B38-41EF-8870-263A04C97312}" srcOrd="3" destOrd="0" presId="urn:microsoft.com/office/officeart/2008/layout/VerticalCurvedList"/>
    <dgm:cxn modelId="{5563FBDE-6479-4D46-A83C-80AEB35C6608}" type="presParOf" srcId="{4461A4A3-7B83-4353-AFDC-433A9E53103E}" destId="{21412B80-C725-47FF-8235-20BFE85288C8}" srcOrd="1" destOrd="0" presId="urn:microsoft.com/office/officeart/2008/layout/VerticalCurvedList"/>
    <dgm:cxn modelId="{8144CA3C-DE2A-4455-A35B-10919E675E09}" type="presParOf" srcId="{4461A4A3-7B83-4353-AFDC-433A9E53103E}" destId="{C32B879E-2219-4D41-9C35-0E856B9F2F14}" srcOrd="2" destOrd="0" presId="urn:microsoft.com/office/officeart/2008/layout/VerticalCurvedList"/>
    <dgm:cxn modelId="{8E5A3718-16B2-49C1-BB64-013C8B464107}" type="presParOf" srcId="{C32B879E-2219-4D41-9C35-0E856B9F2F14}" destId="{B501E7C8-B3EA-4DB8-9C32-19EDCBD4D5EB}" srcOrd="0" destOrd="0" presId="urn:microsoft.com/office/officeart/2008/layout/VerticalCurvedList"/>
    <dgm:cxn modelId="{6D03818A-410B-4F25-915A-CBC13192E554}" type="presParOf" srcId="{4461A4A3-7B83-4353-AFDC-433A9E53103E}" destId="{009849AD-99BB-4DCA-B989-B9B24FE02E24}" srcOrd="3" destOrd="0" presId="urn:microsoft.com/office/officeart/2008/layout/VerticalCurvedList"/>
    <dgm:cxn modelId="{C5A10F18-B80B-4767-BFC7-AC33BE91FF47}" type="presParOf" srcId="{4461A4A3-7B83-4353-AFDC-433A9E53103E}" destId="{7B76C913-172A-461F-A71E-25F54DAC1094}" srcOrd="4" destOrd="0" presId="urn:microsoft.com/office/officeart/2008/layout/VerticalCurvedList"/>
    <dgm:cxn modelId="{CEA0AA95-077F-4E65-81D6-1BDEB93E500D}" type="presParOf" srcId="{7B76C913-172A-461F-A71E-25F54DAC1094}" destId="{73899E13-D225-4352-BC05-58356F50C88C}" srcOrd="0" destOrd="0" presId="urn:microsoft.com/office/officeart/2008/layout/VerticalCurvedList"/>
    <dgm:cxn modelId="{95DE394B-B1D8-45FA-9470-0CB59FAA6D5E}" type="presParOf" srcId="{4461A4A3-7B83-4353-AFDC-433A9E53103E}" destId="{A4642A74-D2DE-4228-AD54-B5CB7DB41B5C}" srcOrd="5" destOrd="0" presId="urn:microsoft.com/office/officeart/2008/layout/VerticalCurvedList"/>
    <dgm:cxn modelId="{785B790A-F1B8-4B10-A8AC-37473621BCE6}" type="presParOf" srcId="{4461A4A3-7B83-4353-AFDC-433A9E53103E}" destId="{7840CD91-BE56-4CD1-991D-58437FBC7205}" srcOrd="6" destOrd="0" presId="urn:microsoft.com/office/officeart/2008/layout/VerticalCurvedList"/>
    <dgm:cxn modelId="{9ABDA071-5AF4-403B-B1D7-0E0F06AD0080}" type="presParOf" srcId="{7840CD91-BE56-4CD1-991D-58437FBC7205}" destId="{301F0438-E5D4-4C3F-AF8D-5D82DA45E6DA}" srcOrd="0" destOrd="0" presId="urn:microsoft.com/office/officeart/2008/layout/VerticalCurvedList"/>
    <dgm:cxn modelId="{0A5C513C-4CE4-4521-B380-6D4436027FE5}" type="presParOf" srcId="{4461A4A3-7B83-4353-AFDC-433A9E53103E}" destId="{D672E97A-E6B5-481C-B578-F30FFD3C7031}" srcOrd="7" destOrd="0" presId="urn:microsoft.com/office/officeart/2008/layout/VerticalCurvedList"/>
    <dgm:cxn modelId="{9780F80B-0EA9-42E3-A4BB-E9A345A3F7EE}" type="presParOf" srcId="{4461A4A3-7B83-4353-AFDC-433A9E53103E}" destId="{47ED8D32-074B-4040-88AD-C2DD894A9AF4}" srcOrd="8" destOrd="0" presId="urn:microsoft.com/office/officeart/2008/layout/VerticalCurvedList"/>
    <dgm:cxn modelId="{0AFFD27C-5211-4A97-8A70-37DACAE8E72D}" type="presParOf" srcId="{47ED8D32-074B-4040-88AD-C2DD894A9AF4}" destId="{ED2907CA-C4AD-4763-8BE4-9830E22EC066}" srcOrd="0" destOrd="0" presId="urn:microsoft.com/office/officeart/2008/layout/VerticalCurvedList"/>
    <dgm:cxn modelId="{B20BBAB0-E092-4093-8657-DA750CB47E69}" type="presParOf" srcId="{4461A4A3-7B83-4353-AFDC-433A9E53103E}" destId="{35E91527-05DB-4A14-9A72-127B6D94AD9D}" srcOrd="9" destOrd="0" presId="urn:microsoft.com/office/officeart/2008/layout/VerticalCurvedList"/>
    <dgm:cxn modelId="{87658DCF-A6EF-4AD6-9DD7-2474D5D30D0F}" type="presParOf" srcId="{4461A4A3-7B83-4353-AFDC-433A9E53103E}" destId="{4FA925CD-8E64-4AFA-AA7F-4A19B4165D99}" srcOrd="10" destOrd="0" presId="urn:microsoft.com/office/officeart/2008/layout/VerticalCurvedList"/>
    <dgm:cxn modelId="{69E304F0-E0BC-4983-8FE6-AC793D7C3C3D}" type="presParOf" srcId="{4FA925CD-8E64-4AFA-AA7F-4A19B4165D99}" destId="{189C47FC-8BFD-46AC-B8D6-65AC7B41CB98}" srcOrd="0" destOrd="0" presId="urn:microsoft.com/office/officeart/2008/layout/VerticalCurvedList"/>
  </dgm:cxnLst>
  <dgm:bg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6E4B74-3466-487E-A6BE-EAE5251AE037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1E818E14-6473-44A1-964D-BFA70E6A5DBD}">
      <dgm:prSet phldrT="[Texto]" custT="1"/>
      <dgm:spPr/>
      <dgm:t>
        <a:bodyPr/>
        <a:lstStyle/>
        <a:p>
          <a:r>
            <a:rPr lang="pt-BR" sz="2000" b="1" dirty="0">
              <a:latin typeface="Adobe Garamond Pro"/>
            </a:rPr>
            <a:t>Passivos de</a:t>
          </a:r>
        </a:p>
        <a:p>
          <a:r>
            <a:rPr lang="pt-BR" sz="2000" b="1" dirty="0">
              <a:latin typeface="Adobe Garamond Pro"/>
            </a:rPr>
            <a:t>Convênios</a:t>
          </a:r>
        </a:p>
      </dgm:t>
    </dgm:pt>
    <dgm:pt modelId="{D15A06A2-414B-4285-A110-A7E035EAE3EC}" type="parTrans" cxnId="{157FD4F7-1021-43A2-843B-6C926424EEB5}">
      <dgm:prSet/>
      <dgm:spPr/>
      <dgm:t>
        <a:bodyPr/>
        <a:lstStyle/>
        <a:p>
          <a:endParaRPr lang="pt-BR"/>
        </a:p>
      </dgm:t>
    </dgm:pt>
    <dgm:pt modelId="{B8411617-6EC2-41AD-9693-80E731D1BE77}" type="sibTrans" cxnId="{157FD4F7-1021-43A2-843B-6C926424EEB5}">
      <dgm:prSet/>
      <dgm:spPr/>
      <dgm:t>
        <a:bodyPr/>
        <a:lstStyle/>
        <a:p>
          <a:endParaRPr lang="pt-BR"/>
        </a:p>
      </dgm:t>
    </dgm:pt>
    <dgm:pt modelId="{CCC867A1-42C9-47A2-9B7D-7D9A236FAE2C}">
      <dgm:prSet phldrT="[Texto]" custT="1"/>
      <dgm:spPr/>
      <dgm:t>
        <a:bodyPr/>
        <a:lstStyle/>
        <a:p>
          <a:r>
            <a:rPr lang="pt-BR" sz="1800" b="1" dirty="0">
              <a:latin typeface="Adobe Garamond Pro"/>
            </a:rPr>
            <a:t>Trilhas de Auditoria</a:t>
          </a:r>
        </a:p>
      </dgm:t>
    </dgm:pt>
    <dgm:pt modelId="{A1556B2C-F7E1-4792-B267-4CCB21E24676}" type="parTrans" cxnId="{41249A6C-3E9E-48B0-849F-A7A8A3C4A938}">
      <dgm:prSet/>
      <dgm:spPr/>
      <dgm:t>
        <a:bodyPr/>
        <a:lstStyle/>
        <a:p>
          <a:endParaRPr lang="pt-BR"/>
        </a:p>
      </dgm:t>
    </dgm:pt>
    <dgm:pt modelId="{F9F065CC-7D10-4E87-BA96-71DE98549D22}" type="sibTrans" cxnId="{41249A6C-3E9E-48B0-849F-A7A8A3C4A938}">
      <dgm:prSet/>
      <dgm:spPr/>
      <dgm:t>
        <a:bodyPr/>
        <a:lstStyle/>
        <a:p>
          <a:endParaRPr lang="pt-BR"/>
        </a:p>
      </dgm:t>
    </dgm:pt>
    <dgm:pt modelId="{5B719F9F-B371-49C3-8131-076FB5BE4D47}" type="pres">
      <dgm:prSet presAssocID="{B36E4B74-3466-487E-A6BE-EAE5251AE037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13BD776-C86F-445F-A316-CC5C90A689D3}" type="pres">
      <dgm:prSet presAssocID="{1E818E14-6473-44A1-964D-BFA70E6A5DBD}" presName="gear1" presStyleLbl="node1" presStyleIdx="0" presStyleCnt="2" custScaleX="103321">
        <dgm:presLayoutVars>
          <dgm:chMax val="1"/>
          <dgm:bulletEnabled val="1"/>
        </dgm:presLayoutVars>
      </dgm:prSet>
      <dgm:spPr/>
    </dgm:pt>
    <dgm:pt modelId="{669E7544-F413-4E4D-A0F1-71F91019AB0E}" type="pres">
      <dgm:prSet presAssocID="{1E818E14-6473-44A1-964D-BFA70E6A5DBD}" presName="gear1srcNode" presStyleLbl="node1" presStyleIdx="0" presStyleCnt="2"/>
      <dgm:spPr/>
    </dgm:pt>
    <dgm:pt modelId="{12B5313F-1EF9-4FCE-9DDC-7D103CCAA680}" type="pres">
      <dgm:prSet presAssocID="{1E818E14-6473-44A1-964D-BFA70E6A5DBD}" presName="gear1dstNode" presStyleLbl="node1" presStyleIdx="0" presStyleCnt="2"/>
      <dgm:spPr/>
    </dgm:pt>
    <dgm:pt modelId="{93D3C282-04ED-4B6A-AD91-A2FD6C71B59D}" type="pres">
      <dgm:prSet presAssocID="{CCC867A1-42C9-47A2-9B7D-7D9A236FAE2C}" presName="gear2" presStyleLbl="node1" presStyleIdx="1" presStyleCnt="2" custScaleX="128033" custLinFactNeighborX="-7796" custLinFactNeighborY="-12220">
        <dgm:presLayoutVars>
          <dgm:chMax val="1"/>
          <dgm:bulletEnabled val="1"/>
        </dgm:presLayoutVars>
      </dgm:prSet>
      <dgm:spPr/>
    </dgm:pt>
    <dgm:pt modelId="{620B6253-03CD-49B0-BA62-2D40E2E8F3A4}" type="pres">
      <dgm:prSet presAssocID="{CCC867A1-42C9-47A2-9B7D-7D9A236FAE2C}" presName="gear2srcNode" presStyleLbl="node1" presStyleIdx="1" presStyleCnt="2"/>
      <dgm:spPr/>
    </dgm:pt>
    <dgm:pt modelId="{77ECCBB7-C6D0-44E9-BB47-B793AED8C6F4}" type="pres">
      <dgm:prSet presAssocID="{CCC867A1-42C9-47A2-9B7D-7D9A236FAE2C}" presName="gear2dstNode" presStyleLbl="node1" presStyleIdx="1" presStyleCnt="2"/>
      <dgm:spPr/>
    </dgm:pt>
    <dgm:pt modelId="{7D69C0E4-BF8A-4096-A22D-520C0941EFED}" type="pres">
      <dgm:prSet presAssocID="{B8411617-6EC2-41AD-9693-80E731D1BE77}" presName="connector1" presStyleLbl="sibTrans2D1" presStyleIdx="0" presStyleCnt="2"/>
      <dgm:spPr/>
    </dgm:pt>
    <dgm:pt modelId="{EEA22EDB-5E13-4165-A16E-58B076A163BD}" type="pres">
      <dgm:prSet presAssocID="{F9F065CC-7D10-4E87-BA96-71DE98549D22}" presName="connector2" presStyleLbl="sibTrans2D1" presStyleIdx="1" presStyleCnt="2" custLinFactNeighborX="-10223" custLinFactNeighborY="-9857"/>
      <dgm:spPr/>
    </dgm:pt>
  </dgm:ptLst>
  <dgm:cxnLst>
    <dgm:cxn modelId="{89E36519-8304-4267-BBB6-880185B55E80}" type="presOf" srcId="{CCC867A1-42C9-47A2-9B7D-7D9A236FAE2C}" destId="{620B6253-03CD-49B0-BA62-2D40E2E8F3A4}" srcOrd="1" destOrd="0" presId="urn:microsoft.com/office/officeart/2005/8/layout/gear1"/>
    <dgm:cxn modelId="{2C1F1F67-AB97-41A0-AB09-B41C47738DA7}" type="presOf" srcId="{B36E4B74-3466-487E-A6BE-EAE5251AE037}" destId="{5B719F9F-B371-49C3-8131-076FB5BE4D47}" srcOrd="0" destOrd="0" presId="urn:microsoft.com/office/officeart/2005/8/layout/gear1"/>
    <dgm:cxn modelId="{41249A6C-3E9E-48B0-849F-A7A8A3C4A938}" srcId="{B36E4B74-3466-487E-A6BE-EAE5251AE037}" destId="{CCC867A1-42C9-47A2-9B7D-7D9A236FAE2C}" srcOrd="1" destOrd="0" parTransId="{A1556B2C-F7E1-4792-B267-4CCB21E24676}" sibTransId="{F9F065CC-7D10-4E87-BA96-71DE98549D22}"/>
    <dgm:cxn modelId="{BE70C78F-D6C4-4249-A302-C0A675C83994}" type="presOf" srcId="{1E818E14-6473-44A1-964D-BFA70E6A5DBD}" destId="{E13BD776-C86F-445F-A316-CC5C90A689D3}" srcOrd="0" destOrd="0" presId="urn:microsoft.com/office/officeart/2005/8/layout/gear1"/>
    <dgm:cxn modelId="{09786996-67C3-4BE5-8789-EA5FD8F235D3}" type="presOf" srcId="{1E818E14-6473-44A1-964D-BFA70E6A5DBD}" destId="{12B5313F-1EF9-4FCE-9DDC-7D103CCAA680}" srcOrd="2" destOrd="0" presId="urn:microsoft.com/office/officeart/2005/8/layout/gear1"/>
    <dgm:cxn modelId="{93B5EDB5-2DE7-42EF-B07B-C685CE86A326}" type="presOf" srcId="{B8411617-6EC2-41AD-9693-80E731D1BE77}" destId="{7D69C0E4-BF8A-4096-A22D-520C0941EFED}" srcOrd="0" destOrd="0" presId="urn:microsoft.com/office/officeart/2005/8/layout/gear1"/>
    <dgm:cxn modelId="{6964EFC4-3B23-4288-91B8-2AD74A7DB9CC}" type="presOf" srcId="{CCC867A1-42C9-47A2-9B7D-7D9A236FAE2C}" destId="{93D3C282-04ED-4B6A-AD91-A2FD6C71B59D}" srcOrd="0" destOrd="0" presId="urn:microsoft.com/office/officeart/2005/8/layout/gear1"/>
    <dgm:cxn modelId="{B225F3CA-50C0-4960-85C0-2987E680C092}" type="presOf" srcId="{1E818E14-6473-44A1-964D-BFA70E6A5DBD}" destId="{669E7544-F413-4E4D-A0F1-71F91019AB0E}" srcOrd="1" destOrd="0" presId="urn:microsoft.com/office/officeart/2005/8/layout/gear1"/>
    <dgm:cxn modelId="{F05E0DCB-678C-4F58-B1B8-CDEE02769733}" type="presOf" srcId="{F9F065CC-7D10-4E87-BA96-71DE98549D22}" destId="{EEA22EDB-5E13-4165-A16E-58B076A163BD}" srcOrd="0" destOrd="0" presId="urn:microsoft.com/office/officeart/2005/8/layout/gear1"/>
    <dgm:cxn modelId="{B802E0DC-9DC5-49F0-9433-33F17D4A3A98}" type="presOf" srcId="{CCC867A1-42C9-47A2-9B7D-7D9A236FAE2C}" destId="{77ECCBB7-C6D0-44E9-BB47-B793AED8C6F4}" srcOrd="2" destOrd="0" presId="urn:microsoft.com/office/officeart/2005/8/layout/gear1"/>
    <dgm:cxn modelId="{157FD4F7-1021-43A2-843B-6C926424EEB5}" srcId="{B36E4B74-3466-487E-A6BE-EAE5251AE037}" destId="{1E818E14-6473-44A1-964D-BFA70E6A5DBD}" srcOrd="0" destOrd="0" parTransId="{D15A06A2-414B-4285-A110-A7E035EAE3EC}" sibTransId="{B8411617-6EC2-41AD-9693-80E731D1BE77}"/>
    <dgm:cxn modelId="{87D45EC4-A426-462C-B4D6-BDE3E4976D2D}" type="presParOf" srcId="{5B719F9F-B371-49C3-8131-076FB5BE4D47}" destId="{E13BD776-C86F-445F-A316-CC5C90A689D3}" srcOrd="0" destOrd="0" presId="urn:microsoft.com/office/officeart/2005/8/layout/gear1"/>
    <dgm:cxn modelId="{395B67DD-6D36-4A95-9DE8-CDA0A9E35E3B}" type="presParOf" srcId="{5B719F9F-B371-49C3-8131-076FB5BE4D47}" destId="{669E7544-F413-4E4D-A0F1-71F91019AB0E}" srcOrd="1" destOrd="0" presId="urn:microsoft.com/office/officeart/2005/8/layout/gear1"/>
    <dgm:cxn modelId="{EBFE68D4-4CDD-4E4C-A5A7-48DF6AA2EEFB}" type="presParOf" srcId="{5B719F9F-B371-49C3-8131-076FB5BE4D47}" destId="{12B5313F-1EF9-4FCE-9DDC-7D103CCAA680}" srcOrd="2" destOrd="0" presId="urn:microsoft.com/office/officeart/2005/8/layout/gear1"/>
    <dgm:cxn modelId="{C75232E9-D0EF-4E82-AF2D-53D665BDF8F4}" type="presParOf" srcId="{5B719F9F-B371-49C3-8131-076FB5BE4D47}" destId="{93D3C282-04ED-4B6A-AD91-A2FD6C71B59D}" srcOrd="3" destOrd="0" presId="urn:microsoft.com/office/officeart/2005/8/layout/gear1"/>
    <dgm:cxn modelId="{FD33CFC6-C96F-457F-9776-3E8CD3DF2F8A}" type="presParOf" srcId="{5B719F9F-B371-49C3-8131-076FB5BE4D47}" destId="{620B6253-03CD-49B0-BA62-2D40E2E8F3A4}" srcOrd="4" destOrd="0" presId="urn:microsoft.com/office/officeart/2005/8/layout/gear1"/>
    <dgm:cxn modelId="{EDFCF049-6FE4-4CBD-BBC1-F8AEC86ACBE9}" type="presParOf" srcId="{5B719F9F-B371-49C3-8131-076FB5BE4D47}" destId="{77ECCBB7-C6D0-44E9-BB47-B793AED8C6F4}" srcOrd="5" destOrd="0" presId="urn:microsoft.com/office/officeart/2005/8/layout/gear1"/>
    <dgm:cxn modelId="{E8F796F7-2F2C-4598-9914-3848D080130E}" type="presParOf" srcId="{5B719F9F-B371-49C3-8131-076FB5BE4D47}" destId="{7D69C0E4-BF8A-4096-A22D-520C0941EFED}" srcOrd="6" destOrd="0" presId="urn:microsoft.com/office/officeart/2005/8/layout/gear1"/>
    <dgm:cxn modelId="{1B3DF18D-FBBE-4A74-B68D-2C970859FAB7}" type="presParOf" srcId="{5B719F9F-B371-49C3-8131-076FB5BE4D47}" destId="{EEA22EDB-5E13-4165-A16E-58B076A163BD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031E1B-7229-49BD-858E-68E4FC355B4E}">
      <dsp:nvSpPr>
        <dsp:cNvPr id="0" name=""/>
        <dsp:cNvSpPr/>
      </dsp:nvSpPr>
      <dsp:spPr>
        <a:xfrm>
          <a:off x="0" y="1251514"/>
          <a:ext cx="10952748" cy="1741504"/>
        </a:xfrm>
        <a:prstGeom prst="notched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7237609-FE4A-4594-B767-59B6BDFDDD1C}">
      <dsp:nvSpPr>
        <dsp:cNvPr id="0" name=""/>
        <dsp:cNvSpPr/>
      </dsp:nvSpPr>
      <dsp:spPr>
        <a:xfrm>
          <a:off x="2887" y="0"/>
          <a:ext cx="724389" cy="1741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1960 Lei 4.320</a:t>
          </a:r>
        </a:p>
      </dsp:txBody>
      <dsp:txXfrm>
        <a:off x="2887" y="0"/>
        <a:ext cx="724389" cy="1741504"/>
      </dsp:txXfrm>
    </dsp:sp>
    <dsp:sp modelId="{0AD81139-151F-41EA-B062-EF081F0AB544}">
      <dsp:nvSpPr>
        <dsp:cNvPr id="0" name=""/>
        <dsp:cNvSpPr/>
      </dsp:nvSpPr>
      <dsp:spPr>
        <a:xfrm>
          <a:off x="147394" y="1959192"/>
          <a:ext cx="435376" cy="435376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48D977-4C41-4AC9-BDA2-BF77E0059116}">
      <dsp:nvSpPr>
        <dsp:cNvPr id="0" name=""/>
        <dsp:cNvSpPr/>
      </dsp:nvSpPr>
      <dsp:spPr>
        <a:xfrm>
          <a:off x="763496" y="2612256"/>
          <a:ext cx="724389" cy="1741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1967  DL 200  IGF</a:t>
          </a:r>
        </a:p>
      </dsp:txBody>
      <dsp:txXfrm>
        <a:off x="763496" y="2612256"/>
        <a:ext cx="724389" cy="1741504"/>
      </dsp:txXfrm>
    </dsp:sp>
    <dsp:sp modelId="{7073FC14-0113-42E4-A0EE-FB1DAC1CAF90}">
      <dsp:nvSpPr>
        <dsp:cNvPr id="0" name=""/>
        <dsp:cNvSpPr/>
      </dsp:nvSpPr>
      <dsp:spPr>
        <a:xfrm>
          <a:off x="908003" y="1959192"/>
          <a:ext cx="435376" cy="435376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3333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3333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9320FD-82E4-4BE6-8753-7F6AFCFDFAA9}">
      <dsp:nvSpPr>
        <dsp:cNvPr id="0" name=""/>
        <dsp:cNvSpPr/>
      </dsp:nvSpPr>
      <dsp:spPr>
        <a:xfrm>
          <a:off x="1524105" y="0"/>
          <a:ext cx="724389" cy="1741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1979 </a:t>
          </a:r>
          <a:r>
            <a:rPr lang="pt-BR" sz="1300" kern="1200" dirty="0" err="1"/>
            <a:t>Secin</a:t>
          </a:r>
          <a:endParaRPr lang="pt-BR" sz="1300" kern="1200" dirty="0"/>
        </a:p>
      </dsp:txBody>
      <dsp:txXfrm>
        <a:off x="1524105" y="0"/>
        <a:ext cx="724389" cy="1741504"/>
      </dsp:txXfrm>
    </dsp:sp>
    <dsp:sp modelId="{D8D479BC-66E3-4660-880A-2AAD11741880}">
      <dsp:nvSpPr>
        <dsp:cNvPr id="0" name=""/>
        <dsp:cNvSpPr/>
      </dsp:nvSpPr>
      <dsp:spPr>
        <a:xfrm>
          <a:off x="1668612" y="1959192"/>
          <a:ext cx="435376" cy="435376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6667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6667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B9A7FE-CB3A-4452-9DF2-A4C113DE6F5D}">
      <dsp:nvSpPr>
        <dsp:cNvPr id="0" name=""/>
        <dsp:cNvSpPr/>
      </dsp:nvSpPr>
      <dsp:spPr>
        <a:xfrm>
          <a:off x="2284714" y="2612256"/>
          <a:ext cx="724389" cy="1741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1986 STN </a:t>
          </a:r>
          <a:r>
            <a:rPr lang="pt-BR" sz="1300" kern="1200" dirty="0" err="1"/>
            <a:t>Ciset</a:t>
          </a:r>
          <a:endParaRPr lang="pt-BR" sz="1300" kern="1200" dirty="0"/>
        </a:p>
      </dsp:txBody>
      <dsp:txXfrm>
        <a:off x="2284714" y="2612256"/>
        <a:ext cx="724389" cy="1741504"/>
      </dsp:txXfrm>
    </dsp:sp>
    <dsp:sp modelId="{D5E06B11-3D45-4343-A20C-8F78FA46A197}">
      <dsp:nvSpPr>
        <dsp:cNvPr id="0" name=""/>
        <dsp:cNvSpPr/>
      </dsp:nvSpPr>
      <dsp:spPr>
        <a:xfrm>
          <a:off x="2429221" y="1959192"/>
          <a:ext cx="435376" cy="435376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0000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1000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170352-F7A9-41C8-A52E-E603912E1DDF}">
      <dsp:nvSpPr>
        <dsp:cNvPr id="0" name=""/>
        <dsp:cNvSpPr/>
      </dsp:nvSpPr>
      <dsp:spPr>
        <a:xfrm>
          <a:off x="3045323" y="0"/>
          <a:ext cx="724389" cy="1741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1988  CF </a:t>
          </a:r>
        </a:p>
      </dsp:txBody>
      <dsp:txXfrm>
        <a:off x="3045323" y="0"/>
        <a:ext cx="724389" cy="1741504"/>
      </dsp:txXfrm>
    </dsp:sp>
    <dsp:sp modelId="{9DF9D252-C923-46A6-97A7-9C1BF9F6DAEF}">
      <dsp:nvSpPr>
        <dsp:cNvPr id="0" name=""/>
        <dsp:cNvSpPr/>
      </dsp:nvSpPr>
      <dsp:spPr>
        <a:xfrm>
          <a:off x="3189830" y="1959192"/>
          <a:ext cx="435376" cy="435376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86DA72-B3BE-4343-85AE-E1277CB0AD03}">
      <dsp:nvSpPr>
        <dsp:cNvPr id="0" name=""/>
        <dsp:cNvSpPr/>
      </dsp:nvSpPr>
      <dsp:spPr>
        <a:xfrm>
          <a:off x="3805932" y="2612256"/>
          <a:ext cx="724389" cy="1741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1994 SFC</a:t>
          </a:r>
        </a:p>
      </dsp:txBody>
      <dsp:txXfrm>
        <a:off x="3805932" y="2612256"/>
        <a:ext cx="724389" cy="1741504"/>
      </dsp:txXfrm>
    </dsp:sp>
    <dsp:sp modelId="{AE0C37FA-F8CE-4DA8-B9BC-50A678EFA2C0}">
      <dsp:nvSpPr>
        <dsp:cNvPr id="0" name=""/>
        <dsp:cNvSpPr/>
      </dsp:nvSpPr>
      <dsp:spPr>
        <a:xfrm>
          <a:off x="3950439" y="1959192"/>
          <a:ext cx="435376" cy="435376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6667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16667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CA56A8-9980-4718-AA0F-0B16163D4FC2}">
      <dsp:nvSpPr>
        <dsp:cNvPr id="0" name=""/>
        <dsp:cNvSpPr/>
      </dsp:nvSpPr>
      <dsp:spPr>
        <a:xfrm>
          <a:off x="4566541" y="0"/>
          <a:ext cx="724389" cy="1741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2001 CRG </a:t>
          </a:r>
        </a:p>
      </dsp:txBody>
      <dsp:txXfrm>
        <a:off x="4566541" y="0"/>
        <a:ext cx="724389" cy="1741504"/>
      </dsp:txXfrm>
    </dsp:sp>
    <dsp:sp modelId="{0D4B9611-7FA6-4C93-8EF7-1A472DE78335}">
      <dsp:nvSpPr>
        <dsp:cNvPr id="0" name=""/>
        <dsp:cNvSpPr/>
      </dsp:nvSpPr>
      <dsp:spPr>
        <a:xfrm>
          <a:off x="4711048" y="1959192"/>
          <a:ext cx="435376" cy="435376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574A01-5DAE-4AAB-83EF-7C9B702944DC}">
      <dsp:nvSpPr>
        <dsp:cNvPr id="0" name=""/>
        <dsp:cNvSpPr/>
      </dsp:nvSpPr>
      <dsp:spPr>
        <a:xfrm>
          <a:off x="5327150" y="2612256"/>
          <a:ext cx="724389" cy="1741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2002 CRG + SFC +OGU</a:t>
          </a:r>
        </a:p>
      </dsp:txBody>
      <dsp:txXfrm>
        <a:off x="5327150" y="2612256"/>
        <a:ext cx="724389" cy="1741504"/>
      </dsp:txXfrm>
    </dsp:sp>
    <dsp:sp modelId="{A093DD0F-F6D3-4355-A175-146C2D1F165A}">
      <dsp:nvSpPr>
        <dsp:cNvPr id="0" name=""/>
        <dsp:cNvSpPr/>
      </dsp:nvSpPr>
      <dsp:spPr>
        <a:xfrm>
          <a:off x="5471657" y="1959192"/>
          <a:ext cx="435376" cy="435376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3333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3333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B80D30-384E-40D5-89D4-A25B29FA98EA}">
      <dsp:nvSpPr>
        <dsp:cNvPr id="0" name=""/>
        <dsp:cNvSpPr/>
      </dsp:nvSpPr>
      <dsp:spPr>
        <a:xfrm>
          <a:off x="6087759" y="0"/>
          <a:ext cx="724389" cy="1741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2003 CGU</a:t>
          </a:r>
        </a:p>
      </dsp:txBody>
      <dsp:txXfrm>
        <a:off x="6087759" y="0"/>
        <a:ext cx="724389" cy="1741504"/>
      </dsp:txXfrm>
    </dsp:sp>
    <dsp:sp modelId="{2D8E756D-7D72-4D4D-91BC-E1669AEBFD07}">
      <dsp:nvSpPr>
        <dsp:cNvPr id="0" name=""/>
        <dsp:cNvSpPr/>
      </dsp:nvSpPr>
      <dsp:spPr>
        <a:xfrm>
          <a:off x="6232266" y="1959192"/>
          <a:ext cx="435376" cy="435376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6E8FBB-F0FC-4472-88E4-3B105ED3F2DF}">
      <dsp:nvSpPr>
        <dsp:cNvPr id="0" name=""/>
        <dsp:cNvSpPr/>
      </dsp:nvSpPr>
      <dsp:spPr>
        <a:xfrm>
          <a:off x="6848368" y="2612256"/>
          <a:ext cx="724389" cy="1741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2006 SPCI</a:t>
          </a:r>
        </a:p>
      </dsp:txBody>
      <dsp:txXfrm>
        <a:off x="6848368" y="2612256"/>
        <a:ext cx="724389" cy="1741504"/>
      </dsp:txXfrm>
    </dsp:sp>
    <dsp:sp modelId="{F4D0EC59-DFDE-486A-B0DA-057C0B63E1BA}">
      <dsp:nvSpPr>
        <dsp:cNvPr id="0" name=""/>
        <dsp:cNvSpPr/>
      </dsp:nvSpPr>
      <dsp:spPr>
        <a:xfrm>
          <a:off x="6992875" y="1959192"/>
          <a:ext cx="435376" cy="435376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30000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3000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3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5E6699-FEFE-4393-8B6C-A91B3EC27BE9}">
      <dsp:nvSpPr>
        <dsp:cNvPr id="0" name=""/>
        <dsp:cNvSpPr/>
      </dsp:nvSpPr>
      <dsp:spPr>
        <a:xfrm>
          <a:off x="7608977" y="0"/>
          <a:ext cx="724389" cy="1741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2013 STPC</a:t>
          </a:r>
        </a:p>
      </dsp:txBody>
      <dsp:txXfrm>
        <a:off x="7608977" y="0"/>
        <a:ext cx="724389" cy="1741504"/>
      </dsp:txXfrm>
    </dsp:sp>
    <dsp:sp modelId="{0F6A8FD7-E7D7-4C66-9C69-6000D833FE18}">
      <dsp:nvSpPr>
        <dsp:cNvPr id="0" name=""/>
        <dsp:cNvSpPr/>
      </dsp:nvSpPr>
      <dsp:spPr>
        <a:xfrm>
          <a:off x="7753484" y="1959192"/>
          <a:ext cx="435376" cy="435376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33333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33333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3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0D5DCE-0600-473F-8B5D-5A53A50F2FFA}">
      <dsp:nvSpPr>
        <dsp:cNvPr id="0" name=""/>
        <dsp:cNvSpPr/>
      </dsp:nvSpPr>
      <dsp:spPr>
        <a:xfrm>
          <a:off x="8369586" y="2612256"/>
          <a:ext cx="724389" cy="1741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2016 MTCGU</a:t>
          </a:r>
        </a:p>
      </dsp:txBody>
      <dsp:txXfrm>
        <a:off x="8369586" y="2612256"/>
        <a:ext cx="724389" cy="1741504"/>
      </dsp:txXfrm>
    </dsp:sp>
    <dsp:sp modelId="{D2FFBC8B-5EDD-4A03-A8D0-7BC26D17E960}">
      <dsp:nvSpPr>
        <dsp:cNvPr id="0" name=""/>
        <dsp:cNvSpPr/>
      </dsp:nvSpPr>
      <dsp:spPr>
        <a:xfrm>
          <a:off x="8514093" y="1959192"/>
          <a:ext cx="435376" cy="435376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36667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36667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3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D39814-92F7-4D19-AA1B-AF73C03B2868}">
      <dsp:nvSpPr>
        <dsp:cNvPr id="0" name=""/>
        <dsp:cNvSpPr/>
      </dsp:nvSpPr>
      <dsp:spPr>
        <a:xfrm>
          <a:off x="9130195" y="0"/>
          <a:ext cx="724389" cy="1741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2019 CGU - SCC</a:t>
          </a:r>
        </a:p>
      </dsp:txBody>
      <dsp:txXfrm>
        <a:off x="9130195" y="0"/>
        <a:ext cx="724389" cy="1741504"/>
      </dsp:txXfrm>
    </dsp:sp>
    <dsp:sp modelId="{D32226FE-9C9F-464F-8DDD-E94DFE691EF9}">
      <dsp:nvSpPr>
        <dsp:cNvPr id="0" name=""/>
        <dsp:cNvSpPr/>
      </dsp:nvSpPr>
      <dsp:spPr>
        <a:xfrm>
          <a:off x="9274702" y="1959192"/>
          <a:ext cx="435376" cy="435376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297D2E-D1BE-45DA-8288-EC64C81A1B12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412B80-C725-47FF-8235-20BFE85288C8}">
      <dsp:nvSpPr>
        <dsp:cNvPr id="0" name=""/>
        <dsp:cNvSpPr/>
      </dsp:nvSpPr>
      <dsp:spPr>
        <a:xfrm>
          <a:off x="411090" y="271871"/>
          <a:ext cx="9350964" cy="5440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72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>
              <a:latin typeface="Adobe Garamond Pro"/>
            </a:rPr>
            <a:t>Auditoria interna governamental</a:t>
          </a:r>
        </a:p>
      </dsp:txBody>
      <dsp:txXfrm>
        <a:off x="411090" y="271871"/>
        <a:ext cx="9350964" cy="544091"/>
      </dsp:txXfrm>
    </dsp:sp>
    <dsp:sp modelId="{B501E7C8-B3EA-4DB8-9C32-19EDCBD4D5EB}">
      <dsp:nvSpPr>
        <dsp:cNvPr id="0" name=""/>
        <dsp:cNvSpPr/>
      </dsp:nvSpPr>
      <dsp:spPr>
        <a:xfrm>
          <a:off x="71032" y="203860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9849AD-99BB-4DCA-B989-B9B24FE02E24}">
      <dsp:nvSpPr>
        <dsp:cNvPr id="0" name=""/>
        <dsp:cNvSpPr/>
      </dsp:nvSpPr>
      <dsp:spPr>
        <a:xfrm>
          <a:off x="800969" y="1087747"/>
          <a:ext cx="8961084" cy="5440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72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>
              <a:latin typeface="Adobe Garamond Pro"/>
            </a:rPr>
            <a:t>Combate à corrupção</a:t>
          </a:r>
        </a:p>
      </dsp:txBody>
      <dsp:txXfrm>
        <a:off x="800969" y="1087747"/>
        <a:ext cx="8961084" cy="544091"/>
      </dsp:txXfrm>
    </dsp:sp>
    <dsp:sp modelId="{73899E13-D225-4352-BC05-58356F50C88C}">
      <dsp:nvSpPr>
        <dsp:cNvPr id="0" name=""/>
        <dsp:cNvSpPr/>
      </dsp:nvSpPr>
      <dsp:spPr>
        <a:xfrm>
          <a:off x="460912" y="1019736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642A74-D2DE-4228-AD54-B5CB7DB41B5C}">
      <dsp:nvSpPr>
        <dsp:cNvPr id="0" name=""/>
        <dsp:cNvSpPr/>
      </dsp:nvSpPr>
      <dsp:spPr>
        <a:xfrm>
          <a:off x="920631" y="1903623"/>
          <a:ext cx="8841422" cy="5440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72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>
              <a:latin typeface="Adobe Garamond Pro"/>
            </a:rPr>
            <a:t>Correição</a:t>
          </a:r>
        </a:p>
      </dsp:txBody>
      <dsp:txXfrm>
        <a:off x="920631" y="1903623"/>
        <a:ext cx="8841422" cy="544091"/>
      </dsp:txXfrm>
    </dsp:sp>
    <dsp:sp modelId="{301F0438-E5D4-4C3F-AF8D-5D82DA45E6DA}">
      <dsp:nvSpPr>
        <dsp:cNvPr id="0" name=""/>
        <dsp:cNvSpPr/>
      </dsp:nvSpPr>
      <dsp:spPr>
        <a:xfrm>
          <a:off x="580574" y="1835611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72E97A-E6B5-481C-B578-F30FFD3C7031}">
      <dsp:nvSpPr>
        <dsp:cNvPr id="0" name=""/>
        <dsp:cNvSpPr/>
      </dsp:nvSpPr>
      <dsp:spPr>
        <a:xfrm>
          <a:off x="800969" y="2719499"/>
          <a:ext cx="8961084" cy="5440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72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>
              <a:latin typeface="Adobe Garamond Pro"/>
            </a:rPr>
            <a:t>Transparência e prevenção à corrução</a:t>
          </a:r>
        </a:p>
      </dsp:txBody>
      <dsp:txXfrm>
        <a:off x="800969" y="2719499"/>
        <a:ext cx="8961084" cy="544091"/>
      </dsp:txXfrm>
    </dsp:sp>
    <dsp:sp modelId="{ED2907CA-C4AD-4763-8BE4-9830E22EC066}">
      <dsp:nvSpPr>
        <dsp:cNvPr id="0" name=""/>
        <dsp:cNvSpPr/>
      </dsp:nvSpPr>
      <dsp:spPr>
        <a:xfrm>
          <a:off x="460912" y="2651487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E91527-05DB-4A14-9A72-127B6D94AD9D}">
      <dsp:nvSpPr>
        <dsp:cNvPr id="0" name=""/>
        <dsp:cNvSpPr/>
      </dsp:nvSpPr>
      <dsp:spPr>
        <a:xfrm>
          <a:off x="411090" y="3535375"/>
          <a:ext cx="9350964" cy="5440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72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>
              <a:latin typeface="Adobe Garamond Pro"/>
            </a:rPr>
            <a:t>Ouvidoria</a:t>
          </a:r>
        </a:p>
      </dsp:txBody>
      <dsp:txXfrm>
        <a:off x="411090" y="3535375"/>
        <a:ext cx="9350964" cy="544091"/>
      </dsp:txXfrm>
    </dsp:sp>
    <dsp:sp modelId="{189C47FC-8BFD-46AC-B8D6-65AC7B41CB98}">
      <dsp:nvSpPr>
        <dsp:cNvPr id="0" name=""/>
        <dsp:cNvSpPr/>
      </dsp:nvSpPr>
      <dsp:spPr>
        <a:xfrm>
          <a:off x="71032" y="3467363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3BD776-C86F-445F-A316-CC5C90A689D3}">
      <dsp:nvSpPr>
        <dsp:cNvPr id="0" name=""/>
        <dsp:cNvSpPr/>
      </dsp:nvSpPr>
      <dsp:spPr>
        <a:xfrm>
          <a:off x="2020353" y="1431983"/>
          <a:ext cx="2324990" cy="2250259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latin typeface="Adobe Garamond Pro"/>
            </a:rPr>
            <a:t>Passivos de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latin typeface="Adobe Garamond Pro"/>
            </a:rPr>
            <a:t>Convênios</a:t>
          </a:r>
        </a:p>
      </dsp:txBody>
      <dsp:txXfrm>
        <a:off x="2482194" y="1959095"/>
        <a:ext cx="1401308" cy="1156680"/>
      </dsp:txXfrm>
    </dsp:sp>
    <dsp:sp modelId="{93D3C282-04ED-4B6A-AD91-A2FD6C71B59D}">
      <dsp:nvSpPr>
        <dsp:cNvPr id="0" name=""/>
        <dsp:cNvSpPr/>
      </dsp:nvSpPr>
      <dsp:spPr>
        <a:xfrm>
          <a:off x="391504" y="700117"/>
          <a:ext cx="2095327" cy="163655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latin typeface="Adobe Garamond Pro"/>
            </a:rPr>
            <a:t>Trilhas de Auditoria</a:t>
          </a:r>
        </a:p>
      </dsp:txBody>
      <dsp:txXfrm>
        <a:off x="870199" y="1114614"/>
        <a:ext cx="1137937" cy="807558"/>
      </dsp:txXfrm>
    </dsp:sp>
    <dsp:sp modelId="{7D69C0E4-BF8A-4096-A22D-520C0941EFED}">
      <dsp:nvSpPr>
        <dsp:cNvPr id="0" name=""/>
        <dsp:cNvSpPr/>
      </dsp:nvSpPr>
      <dsp:spPr>
        <a:xfrm>
          <a:off x="2158657" y="1050329"/>
          <a:ext cx="2767819" cy="2767819"/>
        </a:xfrm>
        <a:prstGeom prst="circularArrow">
          <a:avLst>
            <a:gd name="adj1" fmla="val 4878"/>
            <a:gd name="adj2" fmla="val 312630"/>
            <a:gd name="adj3" fmla="val 3135395"/>
            <a:gd name="adj4" fmla="val 15231230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A22EDB-5E13-4165-A16E-58B076A163BD}">
      <dsp:nvSpPr>
        <dsp:cNvPr id="0" name=""/>
        <dsp:cNvSpPr/>
      </dsp:nvSpPr>
      <dsp:spPr>
        <a:xfrm>
          <a:off x="244705" y="332156"/>
          <a:ext cx="2092741" cy="209274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17201-B1CA-469C-9446-3F6C8249D4B0}" type="datetimeFigureOut">
              <a:rPr lang="pt-BR" smtClean="0"/>
              <a:t>25/09/2019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36422-2CE6-4F0A-BA7D-4F6874E3BA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96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esquisa.in.gov.br/imprensa/jsp/visualiza/index.jsp?data=19/06/2018&amp;jornal=515&amp;pagina=17&amp;totalArquivos=108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36422-2CE6-4F0A-BA7D-4F6874E3BA58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7499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36422-2CE6-4F0A-BA7D-4F6874E3BA58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0120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36422-2CE6-4F0A-BA7D-4F6874E3BA58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549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36422-2CE6-4F0A-BA7D-4F6874E3BA58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751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36422-2CE6-4F0A-BA7D-4F6874E3BA58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6386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file:///C:/Users/verarlls/AppData/Local/Temp/Melhores_gastos_para_melhores_vidas_Como_a_América_Latina_e_o_Caribe_podem_fazer_mais_com_menos_pt_pt-1.pdf</a:t>
            </a:r>
          </a:p>
          <a:p>
            <a:r>
              <a:rPr lang="pt-BR" dirty="0"/>
              <a:t>https://g1.globo.com/economia/noticia/2019/05/07/estudo-do-bid-diz-que-brasil-gasta-muito-e-gasta-mal-ineficiencias-somam-us-68-billoes-por-ano.ghtml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36422-2CE6-4F0A-BA7D-4F6874E3BA58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2753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Gasto em relação ao PIB – Foto: Reprodução de estudo do PIB</a:t>
            </a:r>
          </a:p>
          <a:p>
            <a:r>
              <a:rPr lang="pt-BR" dirty="0"/>
              <a:t>Gasto público total consolidado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36422-2CE6-4F0A-BA7D-4F6874E3BA58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3811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36422-2CE6-4F0A-BA7D-4F6874E3BA58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7347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pt-BR" dirty="0"/>
              <a:t>(AZUL) </a:t>
            </a:r>
            <a:r>
              <a:rPr lang="pt-BR" dirty="0" err="1"/>
              <a:t>Ex</a:t>
            </a:r>
            <a:r>
              <a:rPr lang="pt-BR" dirty="0"/>
              <a:t>: Implantação de unidade com competência de auditoria interna no Sistema FIBRA, com âmbito de atuação no Sesi/DF e Senai/DF. / Instituição da Política de Governança de Tecnologia da Informação do Ministério do Desenvolvimento Social (PGTI/MDS)</a:t>
            </a:r>
          </a:p>
          <a:p>
            <a:pPr marL="228600" indent="-228600">
              <a:buAutoNum type="arabicPeriod"/>
            </a:pPr>
            <a:r>
              <a:rPr lang="pt-BR" dirty="0"/>
              <a:t>(VERMELHO) </a:t>
            </a:r>
            <a:r>
              <a:rPr lang="pt-BR" dirty="0" err="1"/>
              <a:t>Ex</a:t>
            </a:r>
            <a:r>
              <a:rPr lang="pt-BR" dirty="0"/>
              <a:t>: Implementação de medidas de simplificação e otimização do processo de transferências voluntárias./ Normatização do processo de avaliação de imóveis.</a:t>
            </a:r>
          </a:p>
          <a:p>
            <a:pPr marL="228600" indent="-228600">
              <a:buAutoNum type="arabicPeriod"/>
            </a:pPr>
            <a:r>
              <a:rPr lang="pt-BR" dirty="0"/>
              <a:t>(VERDE) EX: a CEFET/RJ regulamentou internamente sobre o atendimento educacional a estudantes com necessidades especiais, antes inexistente./ As escalas dos profissionais médicos foram devidamente adequadas e o HUMAP (Hospital Universitário Maria Aparecida </a:t>
            </a:r>
            <a:r>
              <a:rPr lang="pt-BR" dirty="0" err="1"/>
              <a:t>Pedrossian</a:t>
            </a:r>
            <a:r>
              <a:rPr lang="pt-BR" dirty="0"/>
              <a:t>) passou a divulgar pro meio de transparência ativa a escala dos que trabalham na Unidade</a:t>
            </a:r>
          </a:p>
          <a:p>
            <a:pPr marL="228600" indent="-228600">
              <a:buAutoNum type="arabicPeriod"/>
            </a:pPr>
            <a:endParaRPr lang="pt-BR" dirty="0"/>
          </a:p>
          <a:p>
            <a:pPr marL="228600" indent="-228600">
              <a:buAutoNum type="arabicPeriod"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36422-2CE6-4F0A-BA7D-4F6874E3BA58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8450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36422-2CE6-4F0A-BA7D-4F6874E3BA58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2984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36422-2CE6-4F0A-BA7D-4F6874E3BA58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9431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36422-2CE6-4F0A-BA7D-4F6874E3BA58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86933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SFC</a:t>
            </a:r>
          </a:p>
          <a:p>
            <a:endParaRPr lang="pt-BR" dirty="0"/>
          </a:p>
          <a:p>
            <a:r>
              <a:rPr lang="pt-B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Objetivos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ALICE é o acrônimo de </a:t>
            </a:r>
            <a:r>
              <a:rPr lang="pt-B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nalisador de </a:t>
            </a:r>
            <a:r>
              <a:rPr lang="pt-B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citações, </a:t>
            </a:r>
            <a:r>
              <a:rPr lang="pt-B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ontratos e </a:t>
            </a:r>
            <a:r>
              <a:rPr lang="pt-B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ditais. Essa ferramenta propõe a análise contínua de artefatos </a:t>
            </a:r>
            <a:r>
              <a:rPr lang="pt-B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textuais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(não estruturados) produzidos antes, durante e após a licitação (TR, Editais, Contratos, Pesquisa de Preços) possibilitando: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Aumento da produtividade do auditor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Aumento da Auditoria preventiva/concorrente das compras públicas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Justificativa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ferramenta Alice foi criada e deve ser aperfeiçoada devido aos motivos: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Sistema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Comprasnet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foi responsável por </a:t>
            </a:r>
            <a:r>
              <a:rPr lang="pt-B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R$ 190 bilhões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compras nos últimos 4 anos. Em média, </a:t>
            </a:r>
            <a:r>
              <a:rPr lang="pt-B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250 editais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são publicados diariamente (cerca de 4800 páginas);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corrupção tende a começar na fase de licitação;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pt-B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auditoria preventiva/concorrente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custa menos e tem maior possibilidade de devolução de recursos desviados do que a </a:t>
            </a:r>
            <a:r>
              <a:rPr lang="pt-B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auditoria a posteriori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Dada a capacidade operacional e necessidade de melhoria da atuação da CGU, com o foco deve no aumento da produtividade dos auditores e o uso intensivo da TI.</a:t>
            </a:r>
          </a:p>
          <a:p>
            <a:pPr lvl="0"/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Projeto do Novo ALICE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Projeto do Novo Alice está estruturado em dois subprojetos:</a:t>
            </a:r>
          </a:p>
          <a:p>
            <a:endParaRPr lang="pt-BR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Alice Gestor – Alice 1ª linha de defesa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Projeto ainda em discussão entre a CGU, TCU e Ministério da Economia para implementação de análise de editais e outros documentos diretamente na plataforma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Comprasnet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uso dos gestores e pregoeiros.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Pode-se fazer uma analogia da Alice 1ª linha de defesa com o Programa de Declaração de IRPF, que alerta o contribuinte sobre falhas na declaração, as quais podem ser impeditivas para o envio da declaração, ou servirem apenas de alerta. O fato de o Programa não emitir nenhum alerta para o contribuinte não o isenta de cair em uma “malha fina” e ter sua declaração de imposto de renda analisada pela Receita.</a:t>
            </a:r>
          </a:p>
          <a:p>
            <a:endParaRPr lang="pt-BR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Alice CGU – Alice 3ª linha de defesa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Projeto para uso interno na CGU para a automatização de tarefas realizadas pelo auditor em auditorias de processos de licitação na forma de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atuação preventiva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ações de combate à corrupção.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projeto pretende automatizar o trabalho maçante de leitura de diversos documentos para extração de informações relevantes para a auditoria. Por exemplo, as compras de TI geram diversos documentos que o auditor precisa analisar: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partir de técnicas de </a:t>
            </a:r>
            <a:r>
              <a:rPr lang="pt-BR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machine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análise de linguagem natural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ferramenta ALICE fornecerá maiores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subsídios para uma atuação preventiva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 a indicação de risco de erros e fraudes, além de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automatizar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várias análises e consultas hoje realizadas pelo auditor.</a:t>
            </a:r>
          </a:p>
          <a:p>
            <a:pPr lvl="0"/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8B14E-F452-4041-93B5-DF6280AAE244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46128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#fluxo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78171-4324-4D28-9C00-69FBC2F2FFB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8508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SFC</a:t>
            </a:r>
          </a:p>
          <a:p>
            <a:endParaRPr lang="pt-BR" dirty="0"/>
          </a:p>
          <a:p>
            <a:endParaRPr lang="pt-BR" dirty="0"/>
          </a:p>
          <a:p>
            <a:r>
              <a:rPr lang="pt-B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Atuação Preventiva em Licitações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partir dos e-mails diários da ferramenta ALICE, é possível realizar atuações preventivas nas licitações tão logo são publicadas no sistema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Comprasnet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Essa análise foca na necessidade do órgão, volumetria, pesquisa de preços e cláusulas que restringem a competitividade.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 análise preventiva dura cerca de </a:t>
            </a:r>
            <a:r>
              <a:rPr lang="pt-B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 dias com 2 auditores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8B14E-F452-4041-93B5-DF6280AAE244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62430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SFC</a:t>
            </a:r>
          </a:p>
          <a:p>
            <a:endParaRPr lang="pt-BR" dirty="0"/>
          </a:p>
          <a:p>
            <a:r>
              <a:rPr lang="pt-B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Ações em 2018 e 2019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CGU decide pelo uso da ferramenta com o foco nas licitações com objeto em TI, considerando as repetidas fraudes em licitações e contratos de TI.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Envio de alertas diários por e-mail para as Assessorias de Controle Interno;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Implementação do Classificador de editais de TI, usando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Machine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Learning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Implementação de processo para análise preventiva de editais de TI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Implementação do Classificador de Editais de Medicamentos, usando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Machine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Learning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atuação preventiva no âmbito da CGU, resultou até agosto/19 no cancelamento/suspensão de 15 pregões no montante de cerca de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R$ 812 milhões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Vale salientar que a atuação preventiva contou com a participação das Unidades Regionais da CGU e Coordenações Finalísticas na interlocução com as Unidades Auditadas e circularizações.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8171-4324-4D28-9C00-69FBC2F2FFBF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91274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SFC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8B14E-F452-4041-93B5-DF6280AAE244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25977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SFC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8B14E-F452-4041-93B5-DF6280AAE244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73497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98C888-C94A-4C5F-B0B8-75F9B09CFED8}" type="slidenum">
              <a:rPr lang="es-ES" altLang="pt-BR" smtClean="0"/>
              <a:pPr>
                <a:defRPr/>
              </a:pPr>
              <a:t>35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7042708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SFC</a:t>
            </a:r>
          </a:p>
          <a:p>
            <a:endParaRPr lang="pt-BR" dirty="0"/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Trilhas de Auditoria de Pessoal (SIAPE)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Trilhas de Auditoria de Pessoal representam uma ferramenta/mecanismo que viabiliza a coleta de evidências por dados pré-existentes (cruzamento de informações contidas nas bases de dados da Previdência Social e do Sistema Integrado de Administração de Recursos Humanos - SIAPE) que demonstram situações de inconsistências cadastrais e/ou de pagamentos que se revelam incompatíveis com o ordenamento legal.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 criadas 94 trilhas de auditoria de pessoal, com um total de 148.833 ocorrências com possíveis inconsistências, que até 04 de julho de 2019, 99,36% destas haviam sido justificadas pelos gestores. A CGU está migrando as informações sobre trilhas de pessoal do Sistema de Trilhas de Auditoria (STA), descontinuado em agosto de 2019 para o e-Aud. Por uma questão de capacidade operacional serão migradas apenas algumas trilhas, algo em torno de quinze trilhas. 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Trilhas de Auditoria de Pessoal Estatais (CLT)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Controladoria-Geral da União (CGU) iniciou em julho de 2019, os trabalhos de desenvolvimento e execução de trilhas de auditoria de pessoal na Furnas Centrais Elétricas (Furnas) e na Empresa Brasileira de Serviços Hospitalares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Ebserh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como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piloto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projeto "Trilhas de Pessoal da CLT", desenvolvido pela CGU.  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objetivo do projeto "Trilhas de Pessoal da CLT" consiste em implantar uma estratégia de auditoria de pessoal, com elaboração de trilhas de auditoria de pessoal e posterior repasse de tecnologia para a entidade auditada. A partir da execução das trilhas, as inconsistências identificadas deverão ser objeto de exame e justificativas por parte das estatais, e posteriormente submetidas à análise da CGU.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Ressalto que a participação da Auditoria Interna das duas empresas está sendo fundamental para o êxito do projeto, em especial no que concerne ao processo de planejamento da auditoria e à interlocução com as áreas de recursos humanos e tecnologia da informação da empresa.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8B14E-F452-4041-93B5-DF6280AAE244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60334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SFC</a:t>
            </a:r>
          </a:p>
          <a:p>
            <a:r>
              <a:rPr lang="pt-BR" dirty="0"/>
              <a:t>#dinheiro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8171-4324-4D28-9C00-69FBC2F2FFBF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78939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36422-2CE6-4F0A-BA7D-4F6874E3BA58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9801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36422-2CE6-4F0A-BA7D-4F6874E3BA5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2922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6AA62-87A3-4A92-893D-2CB31311569A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05785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6AA62-87A3-4A92-893D-2CB31311569A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6183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36422-2CE6-4F0A-BA7D-4F6874E3BA5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6676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36422-2CE6-4F0A-BA7D-4F6874E3BA58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3919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Queremos que os objetivos da organização sejam atingidos (bebê limpinho e feliz!)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36422-2CE6-4F0A-BA7D-4F6874E3BA5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9429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36422-2CE6-4F0A-BA7D-4F6874E3BA58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1932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Dificuldade dos gestores em aceitar reduzir controles</a:t>
            </a:r>
          </a:p>
          <a:p>
            <a:r>
              <a:rPr lang="pt-BR" dirty="0">
                <a:hlinkClick r:id="rId3"/>
              </a:rPr>
              <a:t>Decreto nº 9.412/2018</a:t>
            </a:r>
            <a:r>
              <a:rPr lang="pt-BR" dirty="0"/>
              <a:t>, atualizou os valores limite de três modalidades de licitação – convite, tomada de preços e concorrência. Os valores alterados na Lei nº 8.666/1993 foram reajustados em 120 %, que correspondem à metade do Índice de Preços ao Consumidor Amplo (IPCA) acumulado de maio de 1998 a março de 2018.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36422-2CE6-4F0A-BA7D-4F6874E3BA5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3505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 sz="1200" dirty="0">
                <a:latin typeface="Times New Roman" pitchFamily="18" charset="0"/>
                <a:cs typeface="Times New Roman" pitchFamily="18" charset="0"/>
              </a:rPr>
              <a:t>Lei 4320: verificação da legalidade dos atos,  a fidelidade funcional e o cumprimento de metas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dirty="0">
                <a:latin typeface="Times New Roman" pitchFamily="18" charset="0"/>
                <a:cs typeface="Times New Roman" pitchFamily="18" charset="0"/>
              </a:rPr>
              <a:t>DL 200/67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dirty="0">
                <a:latin typeface="Times New Roman" pitchFamily="18" charset="0"/>
                <a:cs typeface="Times New Roman" pitchFamily="18" charset="0"/>
              </a:rPr>
              <a:t>1979 – Criação das </a:t>
            </a:r>
            <a:r>
              <a:rPr lang="pt-BR" altLang="pt-BR" sz="1200" dirty="0" err="1">
                <a:latin typeface="Times New Roman" pitchFamily="18" charset="0"/>
                <a:cs typeface="Times New Roman" pitchFamily="18" charset="0"/>
              </a:rPr>
              <a:t>Ciset</a:t>
            </a:r>
            <a:endParaRPr lang="pt-BR" altLang="pt-BR" sz="12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dirty="0">
                <a:latin typeface="Times New Roman" pitchFamily="18" charset="0"/>
                <a:cs typeface="Times New Roman" pitchFamily="18" charset="0"/>
              </a:rPr>
              <a:t>CF/1988: fiscalização financeira e orçamentária da União será exercida pelo Congresso Nacional através de controle externo, e dos sistemas de controle interno do Poder Executivo, instituídos por lei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dirty="0">
                <a:latin typeface="Times New Roman" pitchFamily="18" charset="0"/>
                <a:cs typeface="Times New Roman" pitchFamily="18" charset="0"/>
              </a:rPr>
              <a:t>1994 – Secretaria Federal de Controle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dirty="0">
                <a:latin typeface="Times New Roman" pitchFamily="18" charset="0"/>
                <a:cs typeface="Times New Roman" pitchFamily="18" charset="0"/>
              </a:rPr>
              <a:t>2001</a:t>
            </a:r>
            <a:r>
              <a:rPr lang="pt-BR" altLang="pt-BR" sz="1200" baseline="0" dirty="0">
                <a:latin typeface="Times New Roman" pitchFamily="18" charset="0"/>
                <a:cs typeface="Times New Roman" pitchFamily="18" charset="0"/>
              </a:rPr>
              <a:t> – Corregedoria Geral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baseline="0" dirty="0">
                <a:latin typeface="Times New Roman" pitchFamily="18" charset="0"/>
                <a:cs typeface="Times New Roman" pitchFamily="18" charset="0"/>
              </a:rPr>
              <a:t>2002 – Dec. 4177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baseline="0" dirty="0">
                <a:latin typeface="Times New Roman" pitchFamily="18" charset="0"/>
                <a:cs typeface="Times New Roman" pitchFamily="18" charset="0"/>
              </a:rPr>
              <a:t>2003 – Lei 10683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baseline="0" dirty="0">
                <a:latin typeface="Times New Roman" pitchFamily="18" charset="0"/>
                <a:cs typeface="Times New Roman" pitchFamily="18" charset="0"/>
              </a:rPr>
              <a:t>2006 – Dec. 5683 – SPCI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baseline="0" dirty="0">
                <a:latin typeface="Times New Roman" pitchFamily="18" charset="0"/>
                <a:cs typeface="Times New Roman" pitchFamily="18" charset="0"/>
              </a:rPr>
              <a:t>2013 – Dec. 8.109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baseline="0" dirty="0">
                <a:latin typeface="Times New Roman" pitchFamily="18" charset="0"/>
                <a:cs typeface="Times New Roman" pitchFamily="18" charset="0"/>
              </a:rPr>
              <a:t>2016 – Lei 13.341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baseline="0" dirty="0">
                <a:latin typeface="Times New Roman" pitchFamily="18" charset="0"/>
                <a:cs typeface="Times New Roman" pitchFamily="18" charset="0"/>
              </a:rPr>
              <a:t>2019 – MP 870 e Dec. 9681</a:t>
            </a:r>
            <a:endParaRPr lang="pt-BR" altLang="pt-BR" sz="1200" dirty="0">
              <a:latin typeface="Times New Roman" pitchFamily="18" charset="0"/>
              <a:cs typeface="Times New Roman" pitchFamily="18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36422-2CE6-4F0A-BA7D-4F6874E3BA5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7211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25.09.19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4316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25.09.19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3494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25.09.19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2566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5BA5BE9-DF57-4FB3-8CAC-A2C4B0E324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"/>
            <a:ext cx="12192000" cy="685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53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136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>
            <a:extLst>
              <a:ext uri="{FF2B5EF4-FFF2-40B4-BE49-F238E27FC236}">
                <a16:creationId xmlns:a16="http://schemas.microsoft.com/office/drawing/2014/main" id="{73836E4B-15EE-4B70-930D-FDB0D1399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3" y="-15875"/>
            <a:ext cx="12335935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177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25.09.19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7256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25.09.19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5756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25.09.19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159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25.09.19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1619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25.09.19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062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25.09.19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289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25.09.19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6114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25.09.19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9944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25.09.19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F3AE08D-54EE-4809-80DA-6EAC549A813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2182475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0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gu.gov.br/Publicacoes/auditoria-e-fiscalizacao/arquivos/manual-de-orientacoes-tecnicas-1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.xml"/><Relationship Id="rId4" Type="http://schemas.openxmlformats.org/officeDocument/2006/relationships/hyperlink" Target="https://auditoria.cgu.gov.br/download/11014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5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image" Target="../media/image39.tmp"/><Relationship Id="rId7" Type="http://schemas.openxmlformats.org/officeDocument/2006/relationships/image" Target="../media/image41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1.xml"/><Relationship Id="rId11" Type="http://schemas.openxmlformats.org/officeDocument/2006/relationships/image" Target="../media/image43.png"/><Relationship Id="rId5" Type="http://schemas.openxmlformats.org/officeDocument/2006/relationships/image" Target="../media/image40.tmp"/><Relationship Id="rId10" Type="http://schemas.openxmlformats.org/officeDocument/2006/relationships/slide" Target="slide39.xml"/><Relationship Id="rId4" Type="http://schemas.openxmlformats.org/officeDocument/2006/relationships/slide" Target="slide37.xml"/><Relationship Id="rId9" Type="http://schemas.openxmlformats.org/officeDocument/2006/relationships/image" Target="../media/image42.tm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ia.executiva@cgu.gov.br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dobe Garamond Pro" panose="02020502060506020403" pitchFamily="18" charset="0"/>
              </a:rPr>
              <a:t>Desafios e perspectivas sobre controle interno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08221" y="4504407"/>
            <a:ext cx="9144000" cy="1655762"/>
          </a:xfrm>
        </p:spPr>
        <p:txBody>
          <a:bodyPr/>
          <a:lstStyle/>
          <a:p>
            <a:r>
              <a:rPr lang="pt-BR" dirty="0">
                <a:latin typeface="Adobe Garamond Pro" panose="02020502060506020403" pitchFamily="18" charset="0"/>
              </a:rPr>
              <a:t>XV Encontro Nacional do </a:t>
            </a:r>
            <a:r>
              <a:rPr lang="pt-BR" dirty="0" err="1">
                <a:latin typeface="Adobe Garamond Pro" panose="02020502060506020403" pitchFamily="18" charset="0"/>
              </a:rPr>
              <a:t>Conaci</a:t>
            </a:r>
            <a:endParaRPr lang="pt-BR" dirty="0">
              <a:latin typeface="Adobe Garamond Pro" panose="02020502060506020403" pitchFamily="18" charset="0"/>
            </a:endParaRPr>
          </a:p>
          <a:p>
            <a:r>
              <a:rPr lang="pt-BR" dirty="0">
                <a:latin typeface="Adobe Garamond Pro" panose="02020502060506020403" pitchFamily="18" charset="0"/>
              </a:rPr>
              <a:t>Fortaleza/CE</a:t>
            </a:r>
          </a:p>
          <a:p>
            <a:r>
              <a:rPr lang="pt-BR" sz="2000" dirty="0">
                <a:latin typeface="Adobe Garamond Pro" panose="02020502060506020403" pitchFamily="18" charset="0"/>
              </a:rPr>
              <a:t>Setembro/2019</a:t>
            </a:r>
          </a:p>
        </p:txBody>
      </p:sp>
    </p:spTree>
    <p:extLst>
      <p:ext uri="{BB962C8B-B14F-4D97-AF65-F5344CB8AC3E}">
        <p14:creationId xmlns:p14="http://schemas.microsoft.com/office/powerpoint/2010/main" val="1615431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pt-BR" sz="5100" dirty="0">
                <a:latin typeface="Adobe Garamond Pro" panose="02020502060506020403" pitchFamily="18" charset="0"/>
              </a:rPr>
              <a:t>1º Desafio – desmistificar a imagem da sogra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6" r="-1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24330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9CD071-A544-4A90-965A-780ED30CB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8621"/>
            <a:ext cx="10515600" cy="776288"/>
          </a:xfrm>
        </p:spPr>
        <p:txBody>
          <a:bodyPr/>
          <a:lstStyle/>
          <a:p>
            <a:r>
              <a:rPr lang="pt-BR" dirty="0">
                <a:latin typeface="Adobe Garamond Pro" panose="02020502060506020403"/>
              </a:rPr>
              <a:t>Qual a função do controle interno?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BC00830-DB6F-4354-9841-EEBA2C79B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28707"/>
            <a:ext cx="10515600" cy="373355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lnSpcReduction="10000"/>
          </a:bodyPr>
          <a:lstStyle/>
          <a:p>
            <a:r>
              <a:rPr lang="pt-BR" dirty="0">
                <a:latin typeface="Adobe Garamond Pro" panose="02020502060506020403" pitchFamily="18" charset="0"/>
              </a:rPr>
              <a:t>Controle não é um fim em si mesmo.</a:t>
            </a:r>
          </a:p>
          <a:p>
            <a:endParaRPr lang="pt-BR" dirty="0">
              <a:latin typeface="Adobe Garamond Pro" panose="02020502060506020403" pitchFamily="18" charset="0"/>
            </a:endParaRPr>
          </a:p>
          <a:p>
            <a:r>
              <a:rPr lang="pt-BR" dirty="0">
                <a:latin typeface="Adobe Garamond Pro" panose="02020502060506020403" pitchFamily="18" charset="0"/>
              </a:rPr>
              <a:t>Suporte aos processos.</a:t>
            </a:r>
          </a:p>
          <a:p>
            <a:endParaRPr lang="pt-BR" dirty="0">
              <a:latin typeface="Adobe Garamond Pro" panose="02020502060506020403" pitchFamily="18" charset="0"/>
            </a:endParaRPr>
          </a:p>
          <a:p>
            <a:r>
              <a:rPr lang="pt-BR" dirty="0">
                <a:latin typeface="Adobe Garamond Pro" panose="02020502060506020403" pitchFamily="18" charset="0"/>
              </a:rPr>
              <a:t>Tanto a auditoria interna governamental como os controles internos da gestão visam auxiliar no atingimento dos objetivos institucionais.</a:t>
            </a:r>
          </a:p>
          <a:p>
            <a:endParaRPr lang="pt-BR" dirty="0">
              <a:latin typeface="Adobe Garamond Pro" panose="02020502060506020403" pitchFamily="18" charset="0"/>
            </a:endParaRPr>
          </a:p>
          <a:p>
            <a:r>
              <a:rPr lang="pt-BR" dirty="0">
                <a:latin typeface="Adobe Garamond Pro" panose="02020502060506020403" pitchFamily="18" charset="0"/>
              </a:rPr>
              <a:t>Melhoria da gestão.</a:t>
            </a:r>
          </a:p>
        </p:txBody>
      </p:sp>
    </p:spTree>
    <p:extLst>
      <p:ext uri="{BB962C8B-B14F-4D97-AF65-F5344CB8AC3E}">
        <p14:creationId xmlns:p14="http://schemas.microsoft.com/office/powerpoint/2010/main" val="2031393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lão de Pensamento: Nuvem 2">
            <a:extLst>
              <a:ext uri="{FF2B5EF4-FFF2-40B4-BE49-F238E27FC236}">
                <a16:creationId xmlns:a16="http://schemas.microsoft.com/office/drawing/2014/main" id="{F7794065-1227-4690-80C3-6807D4400AFF}"/>
              </a:ext>
            </a:extLst>
          </p:cNvPr>
          <p:cNvSpPr/>
          <p:nvPr/>
        </p:nvSpPr>
        <p:spPr>
          <a:xfrm>
            <a:off x="2620371" y="1378425"/>
            <a:ext cx="5827594" cy="4162566"/>
          </a:xfrm>
          <a:prstGeom prst="cloudCallou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dobe Garamond Pro" panose="02020502060506020403"/>
              </a:rPr>
              <a:t>“Excesso de burocracia é um facilitador da corrupção”</a:t>
            </a:r>
          </a:p>
          <a:p>
            <a:pPr algn="ctr"/>
            <a:r>
              <a:rPr lang="pt-BR" sz="2000" dirty="0">
                <a:latin typeface="Adobe Garamond Pro" panose="02020502060506020403"/>
              </a:rPr>
              <a:t>Ministra Carmen Lúcia</a:t>
            </a:r>
          </a:p>
        </p:txBody>
      </p:sp>
    </p:spTree>
    <p:extLst>
      <p:ext uri="{BB962C8B-B14F-4D97-AF65-F5344CB8AC3E}">
        <p14:creationId xmlns:p14="http://schemas.microsoft.com/office/powerpoint/2010/main" val="771085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47983" y="1799461"/>
            <a:ext cx="6899829" cy="256249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pt-BR" sz="4400" dirty="0"/>
              <a:t>Avaliação SFC/CGU - </a:t>
            </a:r>
            <a:br>
              <a:rPr lang="pt-BR" sz="4400" dirty="0"/>
            </a:br>
            <a:r>
              <a:rPr lang="pt-BR" sz="4000" dirty="0"/>
              <a:t>proposta de reajuste dos limites de enquadramento das modalidades licitatórias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C30AF3-A622-4403-ADFC-73D657423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7983" y="4889392"/>
            <a:ext cx="7164021" cy="1655762"/>
          </a:xfrm>
        </p:spPr>
        <p:txBody>
          <a:bodyPr>
            <a:normAutofit lnSpcReduction="10000"/>
          </a:bodyPr>
          <a:lstStyle/>
          <a:p>
            <a:r>
              <a:rPr lang="pt-BR" dirty="0"/>
              <a:t>Conclusão: uma das medidas fundamentais para garantir </a:t>
            </a:r>
            <a:r>
              <a:rPr lang="pt-BR" u="sng" dirty="0"/>
              <a:t>maior eficiência </a:t>
            </a:r>
            <a:r>
              <a:rPr lang="pt-BR" dirty="0"/>
              <a:t>dos processos licitatórios é a correção pelo IPCA dos limites de valores das modalidades de licitação contidas na Lei nº 8.666/93 (Nota Técnica nº 1081/2017/CGPLAG/DG/SFC)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731A31D-5388-447C-B5FC-FBF2CE5C2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97" y="1926554"/>
            <a:ext cx="4047843" cy="2989107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AB87B88-16FA-4022-B0CA-21669DADBF98}"/>
              </a:ext>
            </a:extLst>
          </p:cNvPr>
          <p:cNvSpPr/>
          <p:nvPr/>
        </p:nvSpPr>
        <p:spPr>
          <a:xfrm>
            <a:off x="943194" y="5084076"/>
            <a:ext cx="3165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dobe Garamond Pro" panose="02020502060506020403"/>
              </a:rPr>
              <a:t>Cenário com limite de R$ 8 mil: </a:t>
            </a:r>
          </a:p>
          <a:p>
            <a:r>
              <a:rPr lang="pt-BR" dirty="0">
                <a:latin typeface="Adobe Garamond Pro" panose="02020502060506020403"/>
              </a:rPr>
              <a:t>15% dos órgãos com superávit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40AF51F-2833-4018-B711-678F18E60AA5}"/>
              </a:ext>
            </a:extLst>
          </p:cNvPr>
          <p:cNvSpPr/>
          <p:nvPr/>
        </p:nvSpPr>
        <p:spPr>
          <a:xfrm>
            <a:off x="338255" y="1419585"/>
            <a:ext cx="49984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latin typeface="Adobe Garamond Pro" panose="02020502060506020403"/>
              </a:rPr>
              <a:t>Órgãos federais x percentual de compras com superávit</a:t>
            </a:r>
          </a:p>
        </p:txBody>
      </p:sp>
    </p:spTree>
    <p:extLst>
      <p:ext uri="{BB962C8B-B14F-4D97-AF65-F5344CB8AC3E}">
        <p14:creationId xmlns:p14="http://schemas.microsoft.com/office/powerpoint/2010/main" val="692487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F7ED2C-1283-4545-9737-E40F1C827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dirty="0">
                <a:latin typeface="Adobe Garamond Pro" panose="02020502060506020403"/>
              </a:rPr>
              <a:t>2º </a:t>
            </a:r>
            <a:r>
              <a:rPr lang="en-US" sz="5100" dirty="0" err="1">
                <a:latin typeface="Adobe Garamond Pro" panose="02020502060506020403"/>
              </a:rPr>
              <a:t>Desafio</a:t>
            </a:r>
            <a:r>
              <a:rPr lang="en-US" sz="5100" dirty="0">
                <a:latin typeface="Adobe Garamond Pro" panose="02020502060506020403"/>
              </a:rPr>
              <a:t> – </a:t>
            </a:r>
            <a:r>
              <a:rPr lang="en-US" sz="5100" dirty="0" err="1">
                <a:latin typeface="Adobe Garamond Pro" panose="02020502060506020403"/>
              </a:rPr>
              <a:t>constante</a:t>
            </a:r>
            <a:r>
              <a:rPr lang="en-US" sz="5100" dirty="0">
                <a:latin typeface="Adobe Garamond Pro" panose="02020502060506020403"/>
              </a:rPr>
              <a:t> </a:t>
            </a:r>
            <a:r>
              <a:rPr lang="en-US" sz="5100" dirty="0" err="1">
                <a:latin typeface="Adobe Garamond Pro" panose="02020502060506020403"/>
              </a:rPr>
              <a:t>transformação</a:t>
            </a:r>
            <a:endParaRPr lang="en-US" sz="5100" dirty="0">
              <a:latin typeface="Adobe Garamond Pro" panose="02020502060506020403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400AAD1-965E-4436-BF26-7D9883ACF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627" r="6543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62612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966537" y="1084095"/>
            <a:ext cx="10515600" cy="722313"/>
          </a:xfrm>
        </p:spPr>
        <p:txBody>
          <a:bodyPr>
            <a:normAutofit/>
          </a:bodyPr>
          <a:lstStyle/>
          <a:p>
            <a:r>
              <a:rPr lang="pt-BR" dirty="0">
                <a:latin typeface="Adobe Garamond Pro"/>
              </a:rPr>
              <a:t>Vejamos a evolução das atividades/funções</a:t>
            </a:r>
            <a:endParaRPr lang="pt-BR" dirty="0">
              <a:latin typeface="Adobe Garamond Pro" panose="02020502060506020403" pitchFamily="18" charset="0"/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63102712"/>
              </p:ext>
            </p:extLst>
          </p:nvPr>
        </p:nvGraphicFramePr>
        <p:xfrm>
          <a:off x="529389" y="1986882"/>
          <a:ext cx="10952748" cy="4353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21885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912EC-0A44-489B-A2AF-F0CA94A35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0495"/>
            <a:ext cx="10515600" cy="661737"/>
          </a:xfrm>
        </p:spPr>
        <p:txBody>
          <a:bodyPr>
            <a:normAutofit fontScale="90000"/>
          </a:bodyPr>
          <a:lstStyle/>
          <a:p>
            <a:r>
              <a:rPr lang="pt-BR" dirty="0">
                <a:latin typeface="Adobe Garamond Pro"/>
              </a:rPr>
              <a:t>CGU - </a:t>
            </a:r>
            <a:r>
              <a:rPr lang="pt-BR" dirty="0" err="1">
                <a:latin typeface="Adobe Garamond Pro"/>
              </a:rPr>
              <a:t>Macrofunções</a:t>
            </a:r>
            <a:endParaRPr lang="pt-BR" dirty="0"/>
          </a:p>
        </p:txBody>
      </p:sp>
      <p:graphicFrame>
        <p:nvGraphicFramePr>
          <p:cNvPr id="5" name="Espaço Reservado para Conteúdo 4">
            <a:extLst>
              <a:ext uri="{FF2B5EF4-FFF2-40B4-BE49-F238E27FC236}">
                <a16:creationId xmlns:a16="http://schemas.microsoft.com/office/drawing/2014/main" id="{D00AA226-59A0-4FA1-955C-B00F869266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0200505"/>
              </p:ext>
            </p:extLst>
          </p:nvPr>
        </p:nvGraphicFramePr>
        <p:xfrm>
          <a:off x="838200" y="1825625"/>
          <a:ext cx="982177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43031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1A3195-FDBC-4A97-95C6-19581D97E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625642"/>
          </a:xfrm>
        </p:spPr>
        <p:txBody>
          <a:bodyPr>
            <a:normAutofit fontScale="90000"/>
          </a:bodyPr>
          <a:lstStyle/>
          <a:p>
            <a:r>
              <a:rPr lang="pt-BR">
                <a:latin typeface="Adobe Garamond Pro"/>
              </a:rPr>
              <a:t>Novas funções/atividades</a:t>
            </a:r>
            <a:endParaRPr lang="pt-BR" dirty="0">
              <a:latin typeface="Adobe Garamond Pro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E43A6E-8A07-4476-962B-B4B28E381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873" y="1945939"/>
            <a:ext cx="8147222" cy="458720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t-BR" dirty="0">
                <a:latin typeface="Adobe Garamond Pro"/>
              </a:rPr>
              <a:t>Auditoria interna governamental: atividade de avaliação e </a:t>
            </a:r>
            <a:r>
              <a:rPr lang="pt-BR" u="sng" dirty="0">
                <a:latin typeface="Adobe Garamond Pro"/>
              </a:rPr>
              <a:t>consultoria</a:t>
            </a:r>
            <a:endParaRPr lang="pt-BR" dirty="0">
              <a:latin typeface="Adobe Garamond Pro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pt-BR" dirty="0">
              <a:latin typeface="Adobe Garamond Pro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pt-BR" dirty="0">
                <a:latin typeface="Adobe Garamond Pro"/>
              </a:rPr>
              <a:t>Serviços de consultoria: </a:t>
            </a:r>
          </a:p>
          <a:p>
            <a:pPr lvl="2">
              <a:buFont typeface="Wingdings" panose="05000000000000000000" pitchFamily="2" charset="2"/>
              <a:buChar char="ü"/>
            </a:pPr>
            <a:endParaRPr lang="pt-BR" dirty="0">
              <a:latin typeface="Adobe Garamond Pro"/>
            </a:endParaRPr>
          </a:p>
          <a:p>
            <a:pPr lvl="2">
              <a:buFont typeface="Wingdings" panose="05000000000000000000" pitchFamily="2" charset="2"/>
              <a:buChar char="ü"/>
            </a:pPr>
            <a:r>
              <a:rPr lang="pt-BR" dirty="0">
                <a:latin typeface="Adobe Garamond Pro"/>
              </a:rPr>
              <a:t>Consistem em </a:t>
            </a:r>
            <a:r>
              <a:rPr lang="pt-BR" u="sng" dirty="0">
                <a:latin typeface="Adobe Garamond Pro"/>
              </a:rPr>
              <a:t>assessoramento</a:t>
            </a:r>
            <a:r>
              <a:rPr lang="pt-BR" dirty="0">
                <a:latin typeface="Adobe Garamond Pro"/>
              </a:rPr>
              <a:t>, </a:t>
            </a:r>
            <a:r>
              <a:rPr lang="pt-BR" u="sng" dirty="0">
                <a:latin typeface="Adobe Garamond Pro"/>
              </a:rPr>
              <a:t>aconselhamento</a:t>
            </a:r>
            <a:r>
              <a:rPr lang="pt-BR" dirty="0">
                <a:latin typeface="Adobe Garamond Pro"/>
              </a:rPr>
              <a:t> e serviços relacionados, fornecidos à alta administração com a finalidade de respaldar (apoiar) as operações da unidade;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pt-BR" dirty="0">
                <a:latin typeface="Adobe Garamond Pro"/>
              </a:rPr>
              <a:t>Se destinam a adicionar valor e a aperfeiçoar os </a:t>
            </a:r>
            <a:r>
              <a:rPr lang="pt-BR" u="sng" dirty="0">
                <a:latin typeface="Adobe Garamond Pro"/>
              </a:rPr>
              <a:t>processos de governança</a:t>
            </a:r>
            <a:r>
              <a:rPr lang="pt-BR" dirty="0">
                <a:latin typeface="Adobe Garamond Pro"/>
              </a:rPr>
              <a:t>, de </a:t>
            </a:r>
            <a:r>
              <a:rPr lang="pt-BR" u="sng" dirty="0">
                <a:latin typeface="Adobe Garamond Pro"/>
              </a:rPr>
              <a:t>gerenciamento de riscos</a:t>
            </a:r>
            <a:r>
              <a:rPr lang="pt-BR" dirty="0">
                <a:latin typeface="Adobe Garamond Pro"/>
              </a:rPr>
              <a:t> e a </a:t>
            </a:r>
            <a:r>
              <a:rPr lang="pt-BR" u="sng" dirty="0">
                <a:latin typeface="Adobe Garamond Pro"/>
              </a:rPr>
              <a:t>implementação de controles internos </a:t>
            </a:r>
            <a:r>
              <a:rPr lang="pt-BR" dirty="0">
                <a:latin typeface="Adobe Garamond Pro"/>
              </a:rPr>
              <a:t>na organização;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pt-BR" dirty="0">
                <a:latin typeface="Adobe Garamond Pro"/>
              </a:rPr>
              <a:t>Atenção: o auditor interno governamental </a:t>
            </a:r>
            <a:r>
              <a:rPr lang="pt-BR" u="sng" dirty="0">
                <a:latin typeface="Adobe Garamond Pro"/>
              </a:rPr>
              <a:t>não</a:t>
            </a:r>
            <a:r>
              <a:rPr lang="pt-BR" dirty="0">
                <a:latin typeface="Adobe Garamond Pro"/>
              </a:rPr>
              <a:t> pode assumir qualquer responsabilidade que seja da administração da Unidade Auditada.</a:t>
            </a:r>
          </a:p>
        </p:txBody>
      </p:sp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909B8A09-EE9C-4A71-AA39-0D4C1811D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305" y="1945939"/>
            <a:ext cx="3005276" cy="427137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5801F52E-4DA4-4110-B182-2774D4558152}"/>
              </a:ext>
            </a:extLst>
          </p:cNvPr>
          <p:cNvSpPr/>
          <p:nvPr/>
        </p:nvSpPr>
        <p:spPr>
          <a:xfrm>
            <a:off x="8879305" y="6217317"/>
            <a:ext cx="35602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>
                <a:hlinkClick r:id="rId4"/>
              </a:rPr>
              <a:t>https://www.cgu.gov.br/Publicacoes/auditoria-e-fiscalizacao/arquivos/manual-de-orientacoes-tecnicas-1.pdf</a:t>
            </a:r>
            <a:endParaRPr lang="pt-BR" sz="1000" dirty="0"/>
          </a:p>
          <a:p>
            <a:r>
              <a:rPr lang="pt-BR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291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1A3195-FDBC-4A97-95C6-19581D97E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292" y="513612"/>
            <a:ext cx="9894133" cy="1031216"/>
          </a:xfrm>
        </p:spPr>
        <p:txBody>
          <a:bodyPr anchor="b">
            <a:normAutofit/>
          </a:bodyPr>
          <a:lstStyle/>
          <a:p>
            <a:r>
              <a:rPr lang="pt-BR">
                <a:latin typeface="Adobe Garamond Pro"/>
              </a:rPr>
              <a:t>Novas funções/atividades</a:t>
            </a:r>
            <a:endParaRPr lang="pt-BR" dirty="0">
              <a:latin typeface="Adobe Garamond Pro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1F565007-CD26-455E-B274-CEDC839A8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032" y="2589086"/>
            <a:ext cx="4377947" cy="2578791"/>
          </a:xfrm>
          <a:prstGeom prst="rect">
            <a:avLst/>
          </a:prstGeom>
        </p:spPr>
      </p:pic>
      <p:sp>
        <p:nvSpPr>
          <p:cNvPr id="16" name="Freeform: Shape 18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80154" y="1884045"/>
            <a:ext cx="3275668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: Shape 20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55822" y="3222529"/>
            <a:ext cx="3242952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E43A6E-8A07-4476-962B-B4B28E381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1611" y="1544828"/>
            <a:ext cx="4343400" cy="461534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t-BR" dirty="0">
                <a:latin typeface="Adobe Garamond Pro"/>
              </a:rPr>
              <a:t>Acordos de Leniência </a:t>
            </a:r>
          </a:p>
          <a:p>
            <a:pPr marL="0" indent="0">
              <a:buNone/>
            </a:pPr>
            <a:r>
              <a:rPr lang="pt-BR" sz="2000" dirty="0">
                <a:latin typeface="Adobe Garamond Pro"/>
              </a:rPr>
              <a:t>Lei nº 12.846, de 1º de agosto de 2013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pt-BR" sz="2200" dirty="0">
              <a:latin typeface="Adobe Garamond Pro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200" dirty="0">
                <a:latin typeface="Adobe Garamond Pro"/>
              </a:rPr>
              <a:t>Prioridade na responsabilização da pessoa jurídica;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200" dirty="0">
                <a:latin typeface="Adobe Garamond Pro"/>
              </a:rPr>
              <a:t>Foco no viés econômico e financeiro da corrupção;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200" dirty="0">
                <a:latin typeface="Adobe Garamond Pro"/>
              </a:rPr>
              <a:t>Estado e setor privado juntos contra a corrupção.</a:t>
            </a:r>
          </a:p>
        </p:txBody>
      </p:sp>
    </p:spTree>
    <p:extLst>
      <p:ext uri="{BB962C8B-B14F-4D97-AF65-F5344CB8AC3E}">
        <p14:creationId xmlns:p14="http://schemas.microsoft.com/office/powerpoint/2010/main" val="3073153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DCA0ED-4F8F-46D6-8A3C-1D4091F23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dirty="0">
                <a:latin typeface="Adobe Garamond Pro" panose="02020502060506020403"/>
              </a:rPr>
              <a:t>3º </a:t>
            </a:r>
            <a:r>
              <a:rPr lang="en-US" sz="5100" dirty="0" err="1">
                <a:latin typeface="Adobe Garamond Pro" panose="02020502060506020403"/>
              </a:rPr>
              <a:t>Desafio</a:t>
            </a:r>
            <a:r>
              <a:rPr lang="en-US" sz="5100" dirty="0">
                <a:latin typeface="Adobe Garamond Pro" panose="02020502060506020403"/>
              </a:rPr>
              <a:t> – </a:t>
            </a:r>
            <a:br>
              <a:rPr lang="en-US" sz="5100" dirty="0">
                <a:latin typeface="Adobe Garamond Pro" panose="02020502060506020403"/>
              </a:rPr>
            </a:br>
            <a:r>
              <a:rPr lang="en-US" sz="5100" dirty="0" err="1">
                <a:latin typeface="Adobe Garamond Pro" panose="02020502060506020403"/>
              </a:rPr>
              <a:t>não</a:t>
            </a:r>
            <a:r>
              <a:rPr lang="en-US" sz="5100" dirty="0">
                <a:latin typeface="Adobe Garamond Pro" panose="02020502060506020403"/>
              </a:rPr>
              <a:t> </a:t>
            </a:r>
            <a:r>
              <a:rPr lang="en-US" sz="5100" dirty="0" err="1">
                <a:latin typeface="Adobe Garamond Pro" panose="02020502060506020403"/>
              </a:rPr>
              <a:t>ter</a:t>
            </a:r>
            <a:r>
              <a:rPr lang="en-US" sz="5100" dirty="0">
                <a:latin typeface="Adobe Garamond Pro" panose="02020502060506020403"/>
              </a:rPr>
              <a:t> a </a:t>
            </a:r>
            <a:r>
              <a:rPr lang="en-US" sz="5100" dirty="0" err="1">
                <a:latin typeface="Adobe Garamond Pro" panose="02020502060506020403"/>
              </a:rPr>
              <a:t>cabeça</a:t>
            </a:r>
            <a:r>
              <a:rPr lang="en-US" sz="5100" dirty="0">
                <a:latin typeface="Adobe Garamond Pro" panose="02020502060506020403"/>
              </a:rPr>
              <a:t> </a:t>
            </a:r>
            <a:r>
              <a:rPr lang="en-US" sz="5100" dirty="0" err="1">
                <a:latin typeface="Adobe Garamond Pro" panose="02020502060506020403"/>
              </a:rPr>
              <a:t>cortada</a:t>
            </a:r>
            <a:endParaRPr lang="en-US" sz="5100" dirty="0">
              <a:latin typeface="Adobe Garamond Pro" panose="02020502060506020403"/>
            </a:endParaRPr>
          </a:p>
        </p:txBody>
      </p:sp>
      <p:sp>
        <p:nvSpPr>
          <p:cNvPr id="16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CE834A9-1336-400C-AA29-7EE08209D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03" r="1" b="15855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9921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72979" y="1050173"/>
            <a:ext cx="3789947" cy="706438"/>
          </a:xfrm>
        </p:spPr>
        <p:txBody>
          <a:bodyPr>
            <a:normAutofit/>
          </a:bodyPr>
          <a:lstStyle/>
          <a:p>
            <a:r>
              <a:rPr lang="pt-BR" sz="4400" dirty="0">
                <a:latin typeface="Adobe Garamond Pro" panose="02020502060506020403" pitchFamily="18" charset="0"/>
              </a:rPr>
              <a:t>Conceituação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type="subTitle" idx="1"/>
          </p:nvPr>
        </p:nvSpPr>
        <p:spPr>
          <a:xfrm>
            <a:off x="1548064" y="2623760"/>
            <a:ext cx="9144000" cy="299826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>
                <a:latin typeface="Adobe Garamond Pro" panose="02020502060506020403" pitchFamily="18" charset="0"/>
              </a:rPr>
              <a:t>O Instituto de Auditores Internos do Brasil, </a:t>
            </a:r>
            <a:r>
              <a:rPr lang="pt-BR" dirty="0" err="1">
                <a:latin typeface="Adobe Garamond Pro" panose="02020502060506020403" pitchFamily="18" charset="0"/>
              </a:rPr>
              <a:t>Audibra</a:t>
            </a:r>
            <a:r>
              <a:rPr lang="pt-BR" dirty="0">
                <a:latin typeface="Adobe Garamond Pro" panose="02020502060506020403" pitchFamily="18" charset="0"/>
              </a:rPr>
              <a:t> (1992, p.48), registra:</a:t>
            </a:r>
          </a:p>
          <a:p>
            <a:pPr marL="0" indent="0" algn="just">
              <a:buNone/>
            </a:pPr>
            <a:r>
              <a:rPr lang="pt-BR" dirty="0">
                <a:latin typeface="Adobe Garamond Pro" panose="02020502060506020403" pitchFamily="18" charset="0"/>
              </a:rPr>
              <a:t>(...) controles internos devem ser entendidos como qualquer ação tomada pela administração (assim compreendida tanto a Alta Administração como os níveis gerenciais apropriados) para </a:t>
            </a:r>
            <a:r>
              <a:rPr lang="pt-BR" u="sng" dirty="0">
                <a:latin typeface="Adobe Garamond Pro" panose="02020502060506020403" pitchFamily="18" charset="0"/>
              </a:rPr>
              <a:t>aumentar a probabilidade </a:t>
            </a:r>
            <a:r>
              <a:rPr lang="pt-BR" dirty="0">
                <a:latin typeface="Adobe Garamond Pro" panose="02020502060506020403" pitchFamily="18" charset="0"/>
              </a:rPr>
              <a:t>de que os </a:t>
            </a:r>
            <a:r>
              <a:rPr lang="pt-BR" u="sng" dirty="0">
                <a:latin typeface="Adobe Garamond Pro" panose="02020502060506020403" pitchFamily="18" charset="0"/>
              </a:rPr>
              <a:t>objetivos e metas estabelecidos sejam atingidos</a:t>
            </a:r>
            <a:r>
              <a:rPr lang="pt-BR" dirty="0">
                <a:latin typeface="Adobe Garamond Pro" panose="02020502060506020403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pt-BR" dirty="0">
                <a:latin typeface="Adobe Garamond Pro" panose="02020502060506020403" pitchFamily="18" charset="0"/>
              </a:rPr>
              <a:t>A Alta Administração e a gerência planejam, organizam, dirigem e controlam o desempenho de maneira a possibilitar uma </a:t>
            </a:r>
            <a:r>
              <a:rPr lang="pt-BR" u="sng" dirty="0">
                <a:latin typeface="Adobe Garamond Pro" panose="02020502060506020403" pitchFamily="18" charset="0"/>
              </a:rPr>
              <a:t>razoável certeza de realização</a:t>
            </a:r>
            <a:r>
              <a:rPr lang="pt-BR" dirty="0">
                <a:latin typeface="Adobe Garamond Pro" panose="020205020605060204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0225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348CC7-1849-4278-AD34-02368C67B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914408"/>
            <a:ext cx="5819222" cy="1143519"/>
          </a:xfrm>
        </p:spPr>
        <p:txBody>
          <a:bodyPr>
            <a:normAutofit/>
          </a:bodyPr>
          <a:lstStyle/>
          <a:p>
            <a:r>
              <a:rPr lang="pt-BR" dirty="0">
                <a:latin typeface="Adobe Garamond Pro"/>
              </a:rPr>
              <a:t>Contexto: restrição fiscal</a:t>
            </a:r>
            <a:endParaRPr lang="pt-BR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232EE2-669E-4F4D-BCEF-92DF53441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300311" cy="346222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dirty="0">
                <a:latin typeface="Adobe Garamond Pro"/>
              </a:rPr>
              <a:t>Crescente necessidade de se demonstrar a utilidade do controle</a:t>
            </a:r>
          </a:p>
          <a:p>
            <a:endParaRPr lang="pt-BR" sz="18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D888480-0390-43FF-AF42-E296AA2523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5"/>
          <a:stretch/>
        </p:blipFill>
        <p:spPr>
          <a:xfrm>
            <a:off x="6124988" y="730978"/>
            <a:ext cx="3330042" cy="3509155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4947055-3D1B-4D86-8C8A-85E409DD6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1" y="4256876"/>
            <a:ext cx="11134096" cy="227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73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57DC9B5-A1F2-47CA-B62E-B8EE90838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79" y="1684421"/>
            <a:ext cx="2827421" cy="312821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latin typeface="Adobe Garamond Pro"/>
              </a:rPr>
              <a:t>Ineficiência no gasto público custa US$ 68 bilhões por ano ao Brasil</a:t>
            </a:r>
            <a:endParaRPr lang="pt-BR" sz="3600" dirty="0">
              <a:solidFill>
                <a:srgbClr val="FF0000"/>
              </a:solidFill>
              <a:latin typeface="Adobe Garamond Pro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6B8AA8A-A961-492C-ACA7-2B47AD01A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911" y="1056421"/>
            <a:ext cx="3698943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63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0BEFC3D-5756-4AAF-ADE8-CEBA458F51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938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bg1">
                  <a:shade val="63000"/>
                  <a:satMod val="120000"/>
                </a:schemeClr>
              </a:gs>
            </a:gsLst>
            <a:lin ang="5400000" scaled="0"/>
          </a:gradFill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49738F8-A16D-4D97-A954-06DC63FD8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56" y="6601069"/>
            <a:ext cx="9001125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28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4B132318-1E97-49DA-BBA8-EB862D206D1E}"/>
              </a:ext>
            </a:extLst>
          </p:cNvPr>
          <p:cNvGrpSpPr/>
          <p:nvPr/>
        </p:nvGrpSpPr>
        <p:grpSpPr bwMode="auto">
          <a:xfrm>
            <a:off x="1947578" y="2754146"/>
            <a:ext cx="6853060" cy="2701380"/>
            <a:chOff x="-767" y="-8"/>
            <a:chExt cx="7984" cy="2100"/>
          </a:xfrm>
        </p:grpSpPr>
        <p:sp>
          <p:nvSpPr>
            <p:cNvPr id="5" name="Rectangle 14">
              <a:extLst>
                <a:ext uri="{FF2B5EF4-FFF2-40B4-BE49-F238E27FC236}">
                  <a16:creationId xmlns:a16="http://schemas.microsoft.com/office/drawing/2014/main" id="{8BC2098F-ABD4-44B8-A76D-4FCD90E3D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" y="785"/>
              <a:ext cx="4594" cy="1247"/>
            </a:xfrm>
            <a:prstGeom prst="rect">
              <a:avLst/>
            </a:prstGeom>
            <a:solidFill>
              <a:srgbClr val="44D9E6">
                <a:alpha val="1294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Picture 13">
              <a:extLst>
                <a:ext uri="{FF2B5EF4-FFF2-40B4-BE49-F238E27FC236}">
                  <a16:creationId xmlns:a16="http://schemas.microsoft.com/office/drawing/2014/main" id="{2EF8FE95-BD27-40A7-92A7-3780418FD8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7" y="-8"/>
              <a:ext cx="3050" cy="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12">
              <a:extLst>
                <a:ext uri="{FF2B5EF4-FFF2-40B4-BE49-F238E27FC236}">
                  <a16:creationId xmlns:a16="http://schemas.microsoft.com/office/drawing/2014/main" id="{05F82E39-BE06-4FD1-BB82-D6A886E332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4" y="326"/>
              <a:ext cx="4833" cy="1654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1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14325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2E2E2E"/>
                  </a:solidFill>
                  <a:effectLst/>
                  <a:uLnTx/>
                  <a:uFillTx/>
                  <a:latin typeface="Adobe Garamond Pro"/>
                  <a:ea typeface="Calibri" panose="020F0502020204030204" pitchFamily="34" charset="0"/>
                  <a:cs typeface="Times New Roman" panose="02020603050405020304" pitchFamily="18" charset="0"/>
                </a:rPr>
                <a:t>Benefícios financeiros</a:t>
              </a:r>
            </a:p>
            <a:p>
              <a:pPr marL="314325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2400" b="1" kern="0" dirty="0">
                  <a:solidFill>
                    <a:srgbClr val="2E2E2E"/>
                  </a:solidFill>
                  <a:latin typeface="Adobe Garamond Pro"/>
                  <a:ea typeface="Calibri" panose="020F0502020204030204" pitchFamily="34" charset="0"/>
                  <a:cs typeface="Times New Roman" panose="02020603050405020304" pitchFamily="18" charset="0"/>
                </a:rPr>
                <a:t>R$ 7,22 bilhões (2018)</a:t>
              </a:r>
            </a:p>
            <a:p>
              <a:pPr marL="314325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E2E2E"/>
                  </a:solidFill>
                  <a:effectLst/>
                  <a:uLnTx/>
                  <a:uFillTx/>
                  <a:latin typeface="Adobe Garamond Pro"/>
                  <a:ea typeface="Calibri" panose="020F0502020204030204" pitchFamily="34" charset="0"/>
                  <a:cs typeface="Times New Roman" panose="02020603050405020304" pitchFamily="18" charset="0"/>
                </a:rPr>
                <a:t>R$ 29,7 bilhões ( 2012 a 2018)</a:t>
              </a:r>
              <a:endPara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dobe Garamond Pr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ítulo 7">
            <a:extLst>
              <a:ext uri="{FF2B5EF4-FFF2-40B4-BE49-F238E27FC236}">
                <a16:creationId xmlns:a16="http://schemas.microsoft.com/office/drawing/2014/main" id="{A525ACF6-CCE4-44F4-B9C3-3AF6CC229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2526"/>
            <a:ext cx="10515600" cy="728162"/>
          </a:xfrm>
        </p:spPr>
        <p:txBody>
          <a:bodyPr/>
          <a:lstStyle/>
          <a:p>
            <a:r>
              <a:rPr lang="pt-BR" dirty="0">
                <a:latin typeface="Adobe Garamond Pro" panose="02020502060506020403"/>
              </a:rPr>
              <a:t>CGU – benefícios gerados</a:t>
            </a:r>
          </a:p>
        </p:txBody>
      </p:sp>
    </p:spTree>
    <p:extLst>
      <p:ext uri="{BB962C8B-B14F-4D97-AF65-F5344CB8AC3E}">
        <p14:creationId xmlns:p14="http://schemas.microsoft.com/office/powerpoint/2010/main" val="3260702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Espaço Reservado para Conteúdo 22">
            <a:extLst>
              <a:ext uri="{FF2B5EF4-FFF2-40B4-BE49-F238E27FC236}">
                <a16:creationId xmlns:a16="http://schemas.microsoft.com/office/drawing/2014/main" id="{B3812909-32A5-4969-85B0-6EDE7BFFD24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957" y="2280461"/>
            <a:ext cx="6959183" cy="432487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07EF7A01-1CA1-444B-8A3D-283CEC91BB69}"/>
              </a:ext>
            </a:extLst>
          </p:cNvPr>
          <p:cNvGrpSpPr/>
          <p:nvPr/>
        </p:nvGrpSpPr>
        <p:grpSpPr bwMode="auto">
          <a:xfrm>
            <a:off x="187575" y="741815"/>
            <a:ext cx="4427845" cy="2172375"/>
            <a:chOff x="153" y="0"/>
            <a:chExt cx="5161" cy="1413"/>
          </a:xfrm>
        </p:grpSpPr>
        <p:sp>
          <p:nvSpPr>
            <p:cNvPr id="27" name="Rectangle 6">
              <a:extLst>
                <a:ext uri="{FF2B5EF4-FFF2-40B4-BE49-F238E27FC236}">
                  <a16:creationId xmlns:a16="http://schemas.microsoft.com/office/drawing/2014/main" id="{D680CED0-AA01-4F26-B68B-4BA7A8209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0"/>
              <a:ext cx="4594" cy="1247"/>
            </a:xfrm>
            <a:prstGeom prst="rect">
              <a:avLst/>
            </a:prstGeom>
            <a:solidFill>
              <a:srgbClr val="6CE6D2">
                <a:alpha val="2470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60199C9D-CB05-40B8-923E-D478A82EAC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" y="90"/>
              <a:ext cx="1704" cy="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 Box 4">
              <a:extLst>
                <a:ext uri="{FF2B5EF4-FFF2-40B4-BE49-F238E27FC236}">
                  <a16:creationId xmlns:a16="http://schemas.microsoft.com/office/drawing/2014/main" id="{5EC065F4-82F8-4DE9-B407-E8F9837788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66"/>
              <a:ext cx="4594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1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742950" lvl="1" defTabSz="914400">
                <a:lnSpc>
                  <a:spcPct val="115000"/>
                </a:lnSpc>
                <a:spcAft>
                  <a:spcPts val="800"/>
                </a:spcAft>
              </a:pPr>
              <a:r>
                <a:rPr kumimoji="0" lang="pt-B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2E2E2E"/>
                  </a:solidFill>
                  <a:effectLst/>
                  <a:uLnTx/>
                  <a:uFillTx/>
                  <a:latin typeface="Adobe Garamond Pro"/>
                  <a:ea typeface="Calibri" panose="020F0502020204030204" pitchFamily="34" charset="0"/>
                  <a:cs typeface="Times New Roman" panose="02020603050405020304" pitchFamily="18" charset="0"/>
                </a:rPr>
                <a:t>Melhorias de dimensão estratégica = 29 </a:t>
              </a: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dobe Garamond Pro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742950" lvl="1" defTabSz="914400">
                <a:lnSpc>
                  <a:spcPct val="115000"/>
                </a:lnSpc>
                <a:spcAft>
                  <a:spcPts val="800"/>
                </a:spcAft>
              </a:pPr>
              <a:r>
                <a:rPr kumimoji="0" lang="pt-B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2E2E2E"/>
                  </a:solidFill>
                  <a:effectLst/>
                  <a:uLnTx/>
                  <a:uFillTx/>
                  <a:latin typeface="Adobe Garamond Pro"/>
                  <a:ea typeface="Calibri" panose="020F0502020204030204" pitchFamily="34" charset="0"/>
                  <a:cs typeface="Times New Roman" panose="02020603050405020304" pitchFamily="18" charset="0"/>
                </a:rPr>
                <a:t>Melhorias de dimensão operacional = 154 </a:t>
              </a: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dobe Garamond Pro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742950" lvl="1" defTabSz="914400">
                <a:lnSpc>
                  <a:spcPct val="115000"/>
                </a:lnSpc>
                <a:spcAft>
                  <a:spcPts val="800"/>
                </a:spcAft>
              </a:pPr>
              <a:r>
                <a:rPr kumimoji="0" lang="pt-B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2E2E2E"/>
                  </a:solidFill>
                  <a:effectLst/>
                  <a:uLnTx/>
                  <a:uFillTx/>
                  <a:latin typeface="Adobe Garamond Pro"/>
                  <a:ea typeface="Calibri" panose="020F0502020204030204" pitchFamily="34" charset="0"/>
                  <a:cs typeface="Times New Roman" panose="02020603050405020304" pitchFamily="18" charset="0"/>
                </a:rPr>
                <a:t>Total de benefícios não financeiros = 183</a:t>
              </a: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dobe Garamond Pr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5429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6564850E-E71C-448E-8CF7-818E34BC2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0662" y="1988495"/>
            <a:ext cx="4331369" cy="1440505"/>
          </a:xfrm>
        </p:spPr>
        <p:txBody>
          <a:bodyPr anchor="b">
            <a:normAutofit/>
          </a:bodyPr>
          <a:lstStyle/>
          <a:p>
            <a:pPr algn="l"/>
            <a:r>
              <a:rPr lang="pt-BR" sz="5400" dirty="0">
                <a:latin typeface="Adobe Garamond Pro" panose="02020502060506020403"/>
              </a:rPr>
              <a:t>Perspectivas</a:t>
            </a:r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61D69AF3-4E58-43C3-A777-F98838C01A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5857" y="3752272"/>
            <a:ext cx="3732880" cy="1914602"/>
          </a:xfrm>
        </p:spPr>
        <p:txBody>
          <a:bodyPr anchor="t">
            <a:noAutofit/>
          </a:bodyPr>
          <a:lstStyle/>
          <a:p>
            <a:pPr algn="l"/>
            <a:r>
              <a:rPr lang="pt-BR" sz="4000" dirty="0">
                <a:latin typeface="Adobe Garamond Pro" panose="02020502060506020403"/>
              </a:rPr>
              <a:t>Automatização de Processos/ Uso de Tecnologia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AF1AD89-E011-4D18-BDD7-C839E04DC9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7" r="25618"/>
          <a:stretch/>
        </p:blipFill>
        <p:spPr>
          <a:xfrm>
            <a:off x="20" y="10"/>
            <a:ext cx="6172762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9089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DAC590-F459-4543-A0BC-50AE99B5C96B}"/>
              </a:ext>
            </a:extLst>
          </p:cNvPr>
          <p:cNvSpPr txBox="1">
            <a:spLocks/>
          </p:cNvSpPr>
          <p:nvPr/>
        </p:nvSpPr>
        <p:spPr>
          <a:xfrm>
            <a:off x="310634" y="665441"/>
            <a:ext cx="9840876" cy="979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chemeClr val="tx2"/>
                </a:solidFill>
                <a:latin typeface="Adobe Garamond Pro"/>
              </a:rPr>
              <a:t>Problema: Análise de Prestação de Contas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A231834-FDDA-4D12-9471-42196F2B15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3"/>
          <a:stretch/>
        </p:blipFill>
        <p:spPr>
          <a:xfrm>
            <a:off x="582331" y="1645341"/>
            <a:ext cx="3622421" cy="482463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BAEEC94-F025-4443-BEA8-D9A436A34E8F}"/>
              </a:ext>
            </a:extLst>
          </p:cNvPr>
          <p:cNvSpPr/>
          <p:nvPr/>
        </p:nvSpPr>
        <p:spPr>
          <a:xfrm>
            <a:off x="510372" y="6441180"/>
            <a:ext cx="38277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hlinkClick r:id="rId4"/>
              </a:rPr>
              <a:t>https://auditoria.cgu.gov.br/download/11014.pdf</a:t>
            </a:r>
            <a:endParaRPr lang="pt-BR" sz="1400" dirty="0"/>
          </a:p>
        </p:txBody>
      </p:sp>
      <p:sp>
        <p:nvSpPr>
          <p:cNvPr id="5" name="Fluxograma: Processo Alternativo 4">
            <a:extLst>
              <a:ext uri="{FF2B5EF4-FFF2-40B4-BE49-F238E27FC236}">
                <a16:creationId xmlns:a16="http://schemas.microsoft.com/office/drawing/2014/main" id="{28B34967-870E-45C0-BCF3-EA7CE99D1237}"/>
              </a:ext>
            </a:extLst>
          </p:cNvPr>
          <p:cNvSpPr/>
          <p:nvPr/>
        </p:nvSpPr>
        <p:spPr>
          <a:xfrm>
            <a:off x="4476449" y="5482380"/>
            <a:ext cx="7205179" cy="1112688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00" dirty="0">
                <a:latin typeface="Adobe Garamond Pro"/>
              </a:rPr>
              <a:t>Desequilíbrio entre a capacidade operacional dos órgãos concedentes e o volume de trabalho despendido na operacionalização das Transferências.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D9BA9B3A-C0FA-4500-B286-C8BC35E4B06E}"/>
              </a:ext>
            </a:extLst>
          </p:cNvPr>
          <p:cNvGraphicFramePr/>
          <p:nvPr/>
        </p:nvGraphicFramePr>
        <p:xfrm>
          <a:off x="4510653" y="1645341"/>
          <a:ext cx="7135248" cy="3320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Retângulo 6">
            <a:extLst>
              <a:ext uri="{FF2B5EF4-FFF2-40B4-BE49-F238E27FC236}">
                <a16:creationId xmlns:a16="http://schemas.microsoft.com/office/drawing/2014/main" id="{4F0CF1E2-B422-40A6-8098-8D65E9ECC556}"/>
              </a:ext>
            </a:extLst>
          </p:cNvPr>
          <p:cNvSpPr/>
          <p:nvPr/>
        </p:nvSpPr>
        <p:spPr>
          <a:xfrm>
            <a:off x="7424126" y="4917216"/>
            <a:ext cx="43196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b="1" i="1" dirty="0">
                <a:solidFill>
                  <a:srgbClr val="44546A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Fonte: Relatório CGU nº 201700374</a:t>
            </a:r>
          </a:p>
        </p:txBody>
      </p:sp>
    </p:spTree>
    <p:extLst>
      <p:ext uri="{BB962C8B-B14F-4D97-AF65-F5344CB8AC3E}">
        <p14:creationId xmlns:p14="http://schemas.microsoft.com/office/powerpoint/2010/main" val="5833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66DB8284-FA44-4485-B943-AC50F1C638CD}"/>
              </a:ext>
            </a:extLst>
          </p:cNvPr>
          <p:cNvGrpSpPr/>
          <p:nvPr/>
        </p:nvGrpSpPr>
        <p:grpSpPr>
          <a:xfrm>
            <a:off x="5551038" y="4087950"/>
            <a:ext cx="5937549" cy="2572360"/>
            <a:chOff x="-2704059" y="1991262"/>
            <a:chExt cx="10481229" cy="5586768"/>
          </a:xfrm>
        </p:grpSpPr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BEB8DFBB-8FFF-4DD5-A096-6BA014A8EF9F}"/>
                </a:ext>
              </a:extLst>
            </p:cNvPr>
            <p:cNvSpPr/>
            <p:nvPr/>
          </p:nvSpPr>
          <p:spPr>
            <a:xfrm>
              <a:off x="1799918" y="3434810"/>
              <a:ext cx="2273751" cy="2189864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9B33C79B-FF1F-4E99-8891-BED4F89669A7}"/>
                </a:ext>
              </a:extLst>
            </p:cNvPr>
            <p:cNvSpPr/>
            <p:nvPr/>
          </p:nvSpPr>
          <p:spPr>
            <a:xfrm>
              <a:off x="3052764" y="2533144"/>
              <a:ext cx="2961224" cy="285703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67CCC07C-02F0-4624-BE88-28470C6716E9}"/>
                </a:ext>
              </a:extLst>
            </p:cNvPr>
            <p:cNvSpPr/>
            <p:nvPr/>
          </p:nvSpPr>
          <p:spPr>
            <a:xfrm>
              <a:off x="2477131" y="4212020"/>
              <a:ext cx="2477507" cy="2874299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4CF0D607-CD18-4960-854D-654259B0477E}"/>
                </a:ext>
              </a:extLst>
            </p:cNvPr>
            <p:cNvSpPr/>
            <p:nvPr/>
          </p:nvSpPr>
          <p:spPr>
            <a:xfrm>
              <a:off x="3908413" y="1991262"/>
              <a:ext cx="3868757" cy="668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4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</a:rPr>
                <a:t>2. Conflito de Interesse</a:t>
              </a:r>
              <a:r>
                <a:rPr lang="pt-BR" sz="14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FE0EDF84-6494-453F-921D-F2C1123E55FE}"/>
                </a:ext>
              </a:extLst>
            </p:cNvPr>
            <p:cNvSpPr/>
            <p:nvPr/>
          </p:nvSpPr>
          <p:spPr>
            <a:xfrm>
              <a:off x="-2704059" y="4956228"/>
              <a:ext cx="4895935" cy="668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4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</a:rPr>
                <a:t>1. Descumprimento da Norma </a:t>
              </a: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4164B0E4-DC47-4F43-98B7-C2533804257D}"/>
                </a:ext>
              </a:extLst>
            </p:cNvPr>
            <p:cNvSpPr/>
            <p:nvPr/>
          </p:nvSpPr>
          <p:spPr>
            <a:xfrm>
              <a:off x="1298959" y="6909586"/>
              <a:ext cx="5360006" cy="668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4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</a:rPr>
                <a:t>3. Falhas na Execução Financeira</a:t>
              </a:r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98CEC3C3-A797-45CB-A016-264C471BD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611" y="1868853"/>
            <a:ext cx="3050960" cy="164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902F01E1-A06C-41B0-9A49-622878340A67}"/>
              </a:ext>
            </a:extLst>
          </p:cNvPr>
          <p:cNvSpPr/>
          <p:nvPr/>
        </p:nvSpPr>
        <p:spPr>
          <a:xfrm>
            <a:off x="7488911" y="2049119"/>
            <a:ext cx="3676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pt-BR" sz="2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Modelo Preditivo de Análise.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DFEEBDA-4C63-42AA-9194-3B36821DCFBA}"/>
              </a:ext>
            </a:extLst>
          </p:cNvPr>
          <p:cNvSpPr/>
          <p:nvPr/>
        </p:nvSpPr>
        <p:spPr>
          <a:xfrm>
            <a:off x="5318816" y="4598505"/>
            <a:ext cx="3676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pt-BR" sz="2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Trilhas de Auditoria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2E51315-C3B8-4F6F-AF6E-17EE451E6C94}"/>
              </a:ext>
            </a:extLst>
          </p:cNvPr>
          <p:cNvSpPr/>
          <p:nvPr/>
        </p:nvSpPr>
        <p:spPr>
          <a:xfrm>
            <a:off x="7483945" y="3196341"/>
            <a:ext cx="55609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pt-BR" sz="8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2E921112-658D-4088-86AA-67D4450E82B9}"/>
              </a:ext>
            </a:extLst>
          </p:cNvPr>
          <p:cNvSpPr/>
          <p:nvPr/>
        </p:nvSpPr>
        <p:spPr>
          <a:xfrm>
            <a:off x="945907" y="1944937"/>
            <a:ext cx="27622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Proposta de Solução do Passivo SICONV</a:t>
            </a:r>
          </a:p>
          <a:p>
            <a:endParaRPr lang="pt-BR" b="1" i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pt-BR" b="1" i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endParaRPr lang="pt-BR" b="1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endParaRPr lang="pt-BR" b="1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endParaRPr lang="pt-BR" b="1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endParaRPr lang="pt-BR" b="1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endParaRPr lang="pt-BR" b="1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Metodologia Baseada em Risco, com uso de </a:t>
            </a:r>
            <a:r>
              <a:rPr lang="pt-BR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machine</a:t>
            </a:r>
            <a:r>
              <a:rPr lang="pt-BR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BR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learning</a:t>
            </a:r>
            <a:r>
              <a:rPr lang="pt-BR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D48F51A6-846F-447C-A034-769EB84302BD}"/>
              </a:ext>
            </a:extLst>
          </p:cNvPr>
          <p:cNvSpPr/>
          <p:nvPr/>
        </p:nvSpPr>
        <p:spPr>
          <a:xfrm>
            <a:off x="1094555" y="3100893"/>
            <a:ext cx="25202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3200" b="1" i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15300</a:t>
            </a:r>
            <a:r>
              <a:rPr lang="pt-BR" sz="32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BR" sz="1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Convênios</a:t>
            </a:r>
          </a:p>
          <a:p>
            <a:pPr algn="r"/>
            <a:r>
              <a:rPr lang="pt-BR" sz="1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 Contratos de Repasse</a:t>
            </a:r>
            <a:endParaRPr lang="pt-BR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406AC63-293D-41D9-84FB-CAAEF52B3E16}"/>
              </a:ext>
            </a:extLst>
          </p:cNvPr>
          <p:cNvSpPr/>
          <p:nvPr/>
        </p:nvSpPr>
        <p:spPr>
          <a:xfrm>
            <a:off x="8591668" y="5381213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15</a:t>
            </a:r>
            <a:endParaRPr lang="pt-BR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7B81D828-0C41-4FC5-9026-2723789552E2}"/>
              </a:ext>
            </a:extLst>
          </p:cNvPr>
          <p:cNvSpPr/>
          <p:nvPr/>
        </p:nvSpPr>
        <p:spPr>
          <a:xfrm>
            <a:off x="8272382" y="5014820"/>
            <a:ext cx="4122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57</a:t>
            </a:r>
            <a:endParaRPr lang="pt-BR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2BF694A-80BF-424D-A507-12FF63E2F43B}"/>
              </a:ext>
            </a:extLst>
          </p:cNvPr>
          <p:cNvSpPr/>
          <p:nvPr/>
        </p:nvSpPr>
        <p:spPr>
          <a:xfrm>
            <a:off x="8840137" y="5837517"/>
            <a:ext cx="7891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1.227</a:t>
            </a:r>
            <a:endParaRPr lang="pt-BR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12BD6A2-D386-4121-9AA6-60707F542479}"/>
              </a:ext>
            </a:extLst>
          </p:cNvPr>
          <p:cNvSpPr/>
          <p:nvPr/>
        </p:nvSpPr>
        <p:spPr>
          <a:xfrm>
            <a:off x="9432362" y="4752614"/>
            <a:ext cx="7891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1.284</a:t>
            </a:r>
            <a:endParaRPr lang="pt-BR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05C66A7-A86C-461E-8A15-BB6CA0C5A608}"/>
              </a:ext>
            </a:extLst>
          </p:cNvPr>
          <p:cNvSpPr/>
          <p:nvPr/>
        </p:nvSpPr>
        <p:spPr>
          <a:xfrm>
            <a:off x="8809340" y="4813036"/>
            <a:ext cx="4122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41</a:t>
            </a:r>
          </a:p>
          <a:p>
            <a:endParaRPr lang="pt-BR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024F1F88-8F86-4ED6-AC1E-B25E2DC95BA7}"/>
              </a:ext>
            </a:extLst>
          </p:cNvPr>
          <p:cNvSpPr/>
          <p:nvPr/>
        </p:nvSpPr>
        <p:spPr>
          <a:xfrm>
            <a:off x="8952377" y="5157478"/>
            <a:ext cx="4122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35</a:t>
            </a:r>
            <a:endParaRPr lang="pt-BR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7B0889A7-1E43-414F-A8AA-0152BD3D7BF7}"/>
              </a:ext>
            </a:extLst>
          </p:cNvPr>
          <p:cNvSpPr/>
          <p:nvPr/>
        </p:nvSpPr>
        <p:spPr>
          <a:xfrm>
            <a:off x="9327150" y="5331532"/>
            <a:ext cx="6013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385</a:t>
            </a:r>
            <a:endParaRPr lang="pt-BR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6E3690A3-BA46-421D-AA48-D89696CB932A}"/>
              </a:ext>
            </a:extLst>
          </p:cNvPr>
          <p:cNvCxnSpPr/>
          <p:nvPr/>
        </p:nvCxnSpPr>
        <p:spPr>
          <a:xfrm>
            <a:off x="3746974" y="1990606"/>
            <a:ext cx="0" cy="3383524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ítulo 1">
            <a:extLst>
              <a:ext uri="{FF2B5EF4-FFF2-40B4-BE49-F238E27FC236}">
                <a16:creationId xmlns:a16="http://schemas.microsoft.com/office/drawing/2014/main" id="{B5422D42-6F97-46D0-9C63-50D9F65A3743}"/>
              </a:ext>
            </a:extLst>
          </p:cNvPr>
          <p:cNvSpPr txBox="1">
            <a:spLocks/>
          </p:cNvSpPr>
          <p:nvPr/>
        </p:nvSpPr>
        <p:spPr>
          <a:xfrm>
            <a:off x="310634" y="665441"/>
            <a:ext cx="9840876" cy="979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chemeClr val="tx2"/>
                </a:solidFill>
                <a:latin typeface="Adobe Garamond Pro"/>
              </a:rPr>
              <a:t>Proposta de Solução</a:t>
            </a:r>
          </a:p>
        </p:txBody>
      </p:sp>
    </p:spTree>
    <p:extLst>
      <p:ext uri="{BB962C8B-B14F-4D97-AF65-F5344CB8AC3E}">
        <p14:creationId xmlns:p14="http://schemas.microsoft.com/office/powerpoint/2010/main" val="40601943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117D251-A26D-4A25-BC92-E22C5A0D53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3130996"/>
              </p:ext>
            </p:extLst>
          </p:nvPr>
        </p:nvGraphicFramePr>
        <p:xfrm>
          <a:off x="-176978" y="1494503"/>
          <a:ext cx="4561942" cy="4091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inal de Adição 2">
            <a:extLst>
              <a:ext uri="{FF2B5EF4-FFF2-40B4-BE49-F238E27FC236}">
                <a16:creationId xmlns:a16="http://schemas.microsoft.com/office/drawing/2014/main" id="{A4792453-F625-481F-BBCA-2B9F50740FE6}"/>
              </a:ext>
            </a:extLst>
          </p:cNvPr>
          <p:cNvSpPr/>
          <p:nvPr/>
        </p:nvSpPr>
        <p:spPr>
          <a:xfrm>
            <a:off x="4639711" y="3499711"/>
            <a:ext cx="907124" cy="77137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Igual a 3">
            <a:extLst>
              <a:ext uri="{FF2B5EF4-FFF2-40B4-BE49-F238E27FC236}">
                <a16:creationId xmlns:a16="http://schemas.microsoft.com/office/drawing/2014/main" id="{24FF25C6-3FC0-40F0-B985-2408F86EED7A}"/>
              </a:ext>
            </a:extLst>
          </p:cNvPr>
          <p:cNvSpPr/>
          <p:nvPr/>
        </p:nvSpPr>
        <p:spPr>
          <a:xfrm>
            <a:off x="8406746" y="3574393"/>
            <a:ext cx="1054100" cy="690034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7BA5633-2789-4848-B8CC-30568A12AD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5401" r="5776" b="7011"/>
          <a:stretch/>
        </p:blipFill>
        <p:spPr>
          <a:xfrm>
            <a:off x="9636938" y="3034431"/>
            <a:ext cx="2222501" cy="1593466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802C9B86-FF5F-46A4-9B39-3A9F58E6FBB9}"/>
              </a:ext>
            </a:extLst>
          </p:cNvPr>
          <p:cNvSpPr/>
          <p:nvPr/>
        </p:nvSpPr>
        <p:spPr>
          <a:xfrm>
            <a:off x="9528786" y="2199558"/>
            <a:ext cx="2339796" cy="870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866775" algn="l"/>
              </a:tabLst>
            </a:pPr>
            <a:r>
              <a:rPr lang="pt-BR" sz="2400" b="1" dirty="0">
                <a:solidFill>
                  <a:schemeClr val="accent1"/>
                </a:solidFill>
                <a:effectLst/>
                <a:latin typeface="Adobe Garamond Pro"/>
                <a:ea typeface="Calibri" panose="020F0502020204030204" pitchFamily="34" charset="0"/>
                <a:cs typeface="Times New Roman" panose="02020603050405020304" pitchFamily="18" charset="0"/>
              </a:rPr>
              <a:t>Aprimoramento da Gestão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76B71B4-3809-46AE-925E-5C1BA987885D}"/>
              </a:ext>
            </a:extLst>
          </p:cNvPr>
          <p:cNvSpPr/>
          <p:nvPr/>
        </p:nvSpPr>
        <p:spPr>
          <a:xfrm>
            <a:off x="5552209" y="3170503"/>
            <a:ext cx="2776766" cy="1321323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dobe Garamond Pro"/>
              </a:rPr>
              <a:t>Inteligência Artificial</a:t>
            </a:r>
            <a:endParaRPr lang="pt-BR" sz="2000" dirty="0">
              <a:latin typeface="Adobe Garamond Pro"/>
            </a:endParaRPr>
          </a:p>
        </p:txBody>
      </p:sp>
      <p:sp>
        <p:nvSpPr>
          <p:cNvPr id="8" name="Seta: Pentágono 7">
            <a:extLst>
              <a:ext uri="{FF2B5EF4-FFF2-40B4-BE49-F238E27FC236}">
                <a16:creationId xmlns:a16="http://schemas.microsoft.com/office/drawing/2014/main" id="{01AE3897-2D29-4607-BE7B-DAA3CE9F1A23}"/>
              </a:ext>
            </a:extLst>
          </p:cNvPr>
          <p:cNvSpPr/>
          <p:nvPr/>
        </p:nvSpPr>
        <p:spPr>
          <a:xfrm>
            <a:off x="4772835" y="5569241"/>
            <a:ext cx="4466394" cy="1012312"/>
          </a:xfrm>
          <a:prstGeom prst="homePlat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/>
          </a:p>
          <a:p>
            <a:pPr algn="ctr"/>
            <a:endParaRPr lang="pt-BR" b="1" dirty="0"/>
          </a:p>
          <a:p>
            <a:pPr algn="ctr"/>
            <a:r>
              <a:rPr lang="pt-BR" b="1" dirty="0">
                <a:latin typeface="Adobe Garamond Pro"/>
              </a:rPr>
              <a:t>Catalisadores</a:t>
            </a:r>
          </a:p>
          <a:p>
            <a:pPr marL="342900" indent="-342900" algn="ctr">
              <a:buAutoNum type="arabicParenR"/>
            </a:pPr>
            <a:r>
              <a:rPr lang="pt-BR" b="1" dirty="0">
                <a:latin typeface="Adobe Garamond Pro"/>
              </a:rPr>
              <a:t>Apetite ao Risco </a:t>
            </a:r>
          </a:p>
          <a:p>
            <a:pPr marL="342900" indent="-342900" algn="ctr">
              <a:buAutoNum type="arabicParenR"/>
            </a:pPr>
            <a:r>
              <a:rPr lang="pt-BR" b="1" dirty="0">
                <a:latin typeface="Adobe Garamond Pro"/>
              </a:rPr>
              <a:t>Equilíbrio do Custo Benefício</a:t>
            </a:r>
          </a:p>
          <a:p>
            <a:pPr algn="ctr"/>
            <a:endParaRPr lang="pt-BR" dirty="0"/>
          </a:p>
          <a:p>
            <a:pPr algn="ctr"/>
            <a:endParaRPr lang="pt-BR" dirty="0"/>
          </a:p>
        </p:txBody>
      </p:sp>
      <p:sp>
        <p:nvSpPr>
          <p:cNvPr id="9" name="Seta: para Cima 8">
            <a:extLst>
              <a:ext uri="{FF2B5EF4-FFF2-40B4-BE49-F238E27FC236}">
                <a16:creationId xmlns:a16="http://schemas.microsoft.com/office/drawing/2014/main" id="{51DA9D73-8278-46BD-AD20-9E265307F5A8}"/>
              </a:ext>
            </a:extLst>
          </p:cNvPr>
          <p:cNvSpPr/>
          <p:nvPr/>
        </p:nvSpPr>
        <p:spPr>
          <a:xfrm>
            <a:off x="6760906" y="4555898"/>
            <a:ext cx="437638" cy="846513"/>
          </a:xfrm>
          <a:prstGeom prst="up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D928D4A3-1D50-448A-9E32-C985359BFABC}"/>
              </a:ext>
            </a:extLst>
          </p:cNvPr>
          <p:cNvSpPr txBox="1">
            <a:spLocks/>
          </p:cNvSpPr>
          <p:nvPr/>
        </p:nvSpPr>
        <p:spPr>
          <a:xfrm>
            <a:off x="172835" y="756373"/>
            <a:ext cx="9840876" cy="979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tx2"/>
                </a:solidFill>
                <a:latin typeface="Adobe Garamond Pro"/>
              </a:rPr>
              <a:t>Sistema Malha Fina de Convênios</a:t>
            </a:r>
          </a:p>
        </p:txBody>
      </p:sp>
    </p:spTree>
    <p:extLst>
      <p:ext uri="{BB962C8B-B14F-4D97-AF65-F5344CB8AC3E}">
        <p14:creationId xmlns:p14="http://schemas.microsoft.com/office/powerpoint/2010/main" val="2633505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218ED66E-F22F-4351-8781-9E43E47DEE22}"/>
              </a:ext>
            </a:extLst>
          </p:cNvPr>
          <p:cNvSpPr txBox="1">
            <a:spLocks/>
          </p:cNvSpPr>
          <p:nvPr/>
        </p:nvSpPr>
        <p:spPr>
          <a:xfrm>
            <a:off x="679447" y="2486797"/>
            <a:ext cx="3645244" cy="17867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1500" b="1">
                <a:solidFill>
                  <a:srgbClr val="002060"/>
                </a:solidFill>
                <a:latin typeface="+mn-lt"/>
              </a:rPr>
              <a:t>ALICE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39BFA633-A768-4CF8-8E81-4EA4F4AB3F0C}"/>
              </a:ext>
            </a:extLst>
          </p:cNvPr>
          <p:cNvCxnSpPr>
            <a:cxnSpLocks/>
          </p:cNvCxnSpPr>
          <p:nvPr/>
        </p:nvCxnSpPr>
        <p:spPr>
          <a:xfrm>
            <a:off x="4920190" y="1887184"/>
            <a:ext cx="0" cy="3728533"/>
          </a:xfrm>
          <a:prstGeom prst="line">
            <a:avLst/>
          </a:prstGeom>
          <a:ln>
            <a:solidFill>
              <a:srgbClr val="00216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720EC567-98DF-4AB5-8669-1FEE0CE7D14E}"/>
              </a:ext>
            </a:extLst>
          </p:cNvPr>
          <p:cNvSpPr txBox="1"/>
          <p:nvPr/>
        </p:nvSpPr>
        <p:spPr>
          <a:xfrm>
            <a:off x="484899" y="3968769"/>
            <a:ext cx="4330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>
                <a:solidFill>
                  <a:srgbClr val="001D3F"/>
                </a:solidFill>
              </a:rPr>
              <a:t>Analisador de Licitações e Editais</a:t>
            </a:r>
          </a:p>
          <a:p>
            <a:pPr algn="ctr"/>
            <a:r>
              <a:rPr lang="pt-BR" sz="2400">
                <a:solidFill>
                  <a:srgbClr val="001D3F"/>
                </a:solidFill>
              </a:rPr>
              <a:t>para auditoria preventiva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00E1ADC-F792-41B9-8436-B9CA08F70A95}"/>
              </a:ext>
            </a:extLst>
          </p:cNvPr>
          <p:cNvSpPr/>
          <p:nvPr/>
        </p:nvSpPr>
        <p:spPr>
          <a:xfrm>
            <a:off x="5128785" y="1094120"/>
            <a:ext cx="677903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>
                <a:solidFill>
                  <a:srgbClr val="002060"/>
                </a:solidFill>
              </a:rPr>
              <a:t>é uma ferramenta de análise automatizada de licitações mediante técnicas de </a:t>
            </a:r>
            <a:r>
              <a:rPr lang="pt-BR" sz="3200" err="1">
                <a:solidFill>
                  <a:srgbClr val="002060"/>
                </a:solidFill>
              </a:rPr>
              <a:t>machine</a:t>
            </a:r>
            <a:r>
              <a:rPr lang="pt-BR" sz="3200">
                <a:solidFill>
                  <a:srgbClr val="002060"/>
                </a:solidFill>
              </a:rPr>
              <a:t> </a:t>
            </a:r>
            <a:r>
              <a:rPr lang="pt-BR" sz="3200" err="1">
                <a:solidFill>
                  <a:srgbClr val="002060"/>
                </a:solidFill>
              </a:rPr>
              <a:t>learning</a:t>
            </a:r>
            <a:endParaRPr lang="pt-BR" sz="3200">
              <a:solidFill>
                <a:srgbClr val="002060"/>
              </a:solidFill>
            </a:endParaRPr>
          </a:p>
          <a:p>
            <a:endParaRPr lang="pt-BR" sz="3200">
              <a:solidFill>
                <a:srgbClr val="002060"/>
              </a:solidFill>
            </a:endParaRPr>
          </a:p>
          <a:p>
            <a:r>
              <a:rPr lang="pt-BR" sz="3200">
                <a:solidFill>
                  <a:srgbClr val="002060"/>
                </a:solidFill>
              </a:rPr>
              <a:t>nasceu na CGU da necessidade de respostas tempestivas frente aos processos licitatórios publicados</a:t>
            </a:r>
          </a:p>
          <a:p>
            <a:endParaRPr lang="pt-BR" sz="3200">
              <a:solidFill>
                <a:srgbClr val="002060"/>
              </a:solidFill>
            </a:endParaRPr>
          </a:p>
          <a:p>
            <a:r>
              <a:rPr lang="pt-BR" sz="3200">
                <a:solidFill>
                  <a:srgbClr val="002060"/>
                </a:solidFill>
              </a:rPr>
              <a:t>cerca de </a:t>
            </a:r>
            <a:r>
              <a:rPr lang="pt-BR" sz="3200" b="1">
                <a:solidFill>
                  <a:srgbClr val="002060"/>
                </a:solidFill>
              </a:rPr>
              <a:t>250 </a:t>
            </a:r>
            <a:r>
              <a:rPr lang="pt-BR" sz="3200">
                <a:solidFill>
                  <a:srgbClr val="002060"/>
                </a:solidFill>
              </a:rPr>
              <a:t>licitações são publicadas diariamente no sistema </a:t>
            </a:r>
            <a:r>
              <a:rPr lang="pt-BR" sz="3200" err="1">
                <a:solidFill>
                  <a:srgbClr val="002060"/>
                </a:solidFill>
              </a:rPr>
              <a:t>Comprasnet</a:t>
            </a:r>
            <a:endParaRPr lang="pt-BR" sz="3200">
              <a:solidFill>
                <a:srgbClr val="002060"/>
              </a:solidFill>
            </a:endParaRPr>
          </a:p>
          <a:p>
            <a:endParaRPr lang="pt-BR" sz="3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282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7989" y="1122363"/>
            <a:ext cx="10455443" cy="778626"/>
          </a:xfrm>
        </p:spPr>
        <p:txBody>
          <a:bodyPr>
            <a:noAutofit/>
          </a:bodyPr>
          <a:lstStyle/>
          <a:p>
            <a:r>
              <a:rPr lang="pt-BR" sz="4000" dirty="0">
                <a:latin typeface="Adobe Garamond Pro" panose="02020502060506020403" pitchFamily="18" charset="0"/>
              </a:rPr>
              <a:t>Decreto-Lei nº 200, de 25 de fevereiro de 1967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type="subTitle" idx="1"/>
          </p:nvPr>
        </p:nvSpPr>
        <p:spPr>
          <a:xfrm>
            <a:off x="1413710" y="2768576"/>
            <a:ext cx="9144000" cy="325858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pt-BR" dirty="0">
                <a:latin typeface="Adobe Garamond Pro" panose="02020502060506020403" pitchFamily="18" charset="0"/>
              </a:rPr>
              <a:t>Define controle como princípio fundamental para o exercício de todas as atividades da Administração Federal, aplicado em todos os níveis e em todos os órgãos e entidades, segmentou-o em três linhas (ou camadas) básicas de atuação na busca pela aplicação eficiente, eficaz e efetiva dos recursos. </a:t>
            </a:r>
          </a:p>
          <a:p>
            <a:r>
              <a:rPr lang="pt-BR" dirty="0">
                <a:latin typeface="Adobe Garamond Pro" panose="02020502060506020403" pitchFamily="18" charset="0"/>
              </a:rPr>
              <a:t>Como consequência, verifica-se que o controle é exercido em diversos ambientes normativos e culturais, quais sejam: a gestão operacional; a supervisão e o monitoramento; e a auditoria interna. </a:t>
            </a:r>
          </a:p>
        </p:txBody>
      </p:sp>
    </p:spTree>
    <p:extLst>
      <p:ext uri="{BB962C8B-B14F-4D97-AF65-F5344CB8AC3E}">
        <p14:creationId xmlns:p14="http://schemas.microsoft.com/office/powerpoint/2010/main" val="1012480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79DE559-6F7F-4A4A-B604-DA1AB018C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BBD1E09-3907-4890-B371-1AC0A4B3A7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286"/>
            <a:ext cx="10515600" cy="918486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Como funciona a ferramenta Alice?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AAD7FAA3-5DAD-4823-8521-CAEA56BF3D45}"/>
              </a:ext>
            </a:extLst>
          </p:cNvPr>
          <p:cNvGrpSpPr/>
          <p:nvPr/>
        </p:nvGrpSpPr>
        <p:grpSpPr>
          <a:xfrm>
            <a:off x="6939748" y="4601920"/>
            <a:ext cx="3759891" cy="2112307"/>
            <a:chOff x="6999982" y="4966161"/>
            <a:chExt cx="3759891" cy="2112307"/>
          </a:xfrm>
        </p:grpSpPr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E5C0E127-F2C0-4C8E-979A-DB2652113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9384" y="4966161"/>
              <a:ext cx="2097560" cy="1398373"/>
            </a:xfrm>
            <a:prstGeom prst="rect">
              <a:avLst/>
            </a:prstGeom>
          </p:spPr>
        </p:pic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69925943-346B-4FB3-8771-F31806FC90DB}"/>
                </a:ext>
              </a:extLst>
            </p:cNvPr>
            <p:cNvSpPr txBox="1"/>
            <p:nvPr/>
          </p:nvSpPr>
          <p:spPr>
            <a:xfrm>
              <a:off x="7559842" y="6370582"/>
              <a:ext cx="32000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processa o texto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 base em trilhas</a:t>
              </a:r>
            </a:p>
          </p:txBody>
        </p:sp>
        <p:cxnSp>
          <p:nvCxnSpPr>
            <p:cNvPr id="29" name="Conector de Seta Reta 28">
              <a:extLst>
                <a:ext uri="{FF2B5EF4-FFF2-40B4-BE49-F238E27FC236}">
                  <a16:creationId xmlns:a16="http://schemas.microsoft.com/office/drawing/2014/main" id="{B5D67391-E64E-4BAD-A3CF-82F8117B21B8}"/>
                </a:ext>
              </a:extLst>
            </p:cNvPr>
            <p:cNvCxnSpPr>
              <a:cxnSpLocks/>
            </p:cNvCxnSpPr>
            <p:nvPr/>
          </p:nvCxnSpPr>
          <p:spPr>
            <a:xfrm>
              <a:off x="6999982" y="5665348"/>
              <a:ext cx="1182690" cy="0"/>
            </a:xfrm>
            <a:prstGeom prst="straightConnector1">
              <a:avLst/>
            </a:prstGeom>
            <a:ln w="1524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6106E054-598A-4717-87B2-AF7D3BBEC644}"/>
              </a:ext>
            </a:extLst>
          </p:cNvPr>
          <p:cNvGrpSpPr/>
          <p:nvPr/>
        </p:nvGrpSpPr>
        <p:grpSpPr>
          <a:xfrm>
            <a:off x="4726802" y="3121248"/>
            <a:ext cx="4272419" cy="3222347"/>
            <a:chOff x="4726802" y="3121248"/>
            <a:chExt cx="4272419" cy="3222347"/>
          </a:xfrm>
        </p:grpSpPr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19654A5A-C319-4833-AC34-D7D319C3C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072" t="5573" r="13604"/>
            <a:stretch/>
          </p:blipFill>
          <p:spPr>
            <a:xfrm>
              <a:off x="4726802" y="4444150"/>
              <a:ext cx="2212946" cy="1899445"/>
            </a:xfrm>
            <a:prstGeom prst="rect">
              <a:avLst/>
            </a:prstGeom>
          </p:spPr>
        </p:pic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4664C288-2B35-4007-BD8A-E7F59759DC6A}"/>
                </a:ext>
              </a:extLst>
            </p:cNvPr>
            <p:cNvSpPr txBox="1"/>
            <p:nvPr/>
          </p:nvSpPr>
          <p:spPr>
            <a:xfrm>
              <a:off x="6083217" y="3155746"/>
              <a:ext cx="29160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download do arquivo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 edital e anexos</a:t>
              </a:r>
            </a:p>
          </p:txBody>
        </p:sp>
        <p:cxnSp>
          <p:nvCxnSpPr>
            <p:cNvPr id="33" name="Conector de Seta Reta 32">
              <a:extLst>
                <a:ext uri="{FF2B5EF4-FFF2-40B4-BE49-F238E27FC236}">
                  <a16:creationId xmlns:a16="http://schemas.microsoft.com/office/drawing/2014/main" id="{84C068A6-0341-421D-BD80-351EE8BACB7F}"/>
                </a:ext>
              </a:extLst>
            </p:cNvPr>
            <p:cNvCxnSpPr/>
            <p:nvPr/>
          </p:nvCxnSpPr>
          <p:spPr>
            <a:xfrm>
              <a:off x="5833275" y="3121248"/>
              <a:ext cx="0" cy="1322902"/>
            </a:xfrm>
            <a:prstGeom prst="straightConnector1">
              <a:avLst/>
            </a:prstGeom>
            <a:ln w="1524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B608CF6E-4E16-44DB-8F53-BCD55CEF3AE5}"/>
              </a:ext>
            </a:extLst>
          </p:cNvPr>
          <p:cNvGrpSpPr/>
          <p:nvPr/>
        </p:nvGrpSpPr>
        <p:grpSpPr>
          <a:xfrm>
            <a:off x="10107827" y="3514363"/>
            <a:ext cx="2347501" cy="2939444"/>
            <a:chOff x="10107827" y="3788683"/>
            <a:chExt cx="2347501" cy="2939444"/>
          </a:xfrm>
        </p:grpSpPr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37342892-B38E-4848-B612-59D4DFBDD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81689">
              <a:off x="10600519" y="3788683"/>
              <a:ext cx="1232186" cy="1232186"/>
            </a:xfrm>
            <a:prstGeom prst="rect">
              <a:avLst/>
            </a:prstGeom>
          </p:spPr>
        </p:pic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043258DF-2CAE-4577-BA68-845271923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9729"/>
            <a:stretch/>
          </p:blipFill>
          <p:spPr>
            <a:xfrm>
              <a:off x="10861008" y="5409510"/>
              <a:ext cx="961656" cy="955695"/>
            </a:xfrm>
            <a:prstGeom prst="rect">
              <a:avLst/>
            </a:prstGeom>
          </p:spPr>
        </p:pic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725D4423-13ED-41A4-9AC1-A6ABB9C0F0A1}"/>
                </a:ext>
              </a:extLst>
            </p:cNvPr>
            <p:cNvSpPr txBox="1"/>
            <p:nvPr/>
          </p:nvSpPr>
          <p:spPr>
            <a:xfrm>
              <a:off x="10639885" y="4850728"/>
              <a:ext cx="18154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Envia e-mails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9473EBA0-35A4-4489-B5A3-50E9F638B7BF}"/>
                </a:ext>
              </a:extLst>
            </p:cNvPr>
            <p:cNvSpPr txBox="1"/>
            <p:nvPr/>
          </p:nvSpPr>
          <p:spPr>
            <a:xfrm>
              <a:off x="10333617" y="6328017"/>
              <a:ext cx="1858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Base de dados</a:t>
              </a:r>
            </a:p>
          </p:txBody>
        </p:sp>
        <p:cxnSp>
          <p:nvCxnSpPr>
            <p:cNvPr id="39" name="Conector de Seta Reta 38">
              <a:extLst>
                <a:ext uri="{FF2B5EF4-FFF2-40B4-BE49-F238E27FC236}">
                  <a16:creationId xmlns:a16="http://schemas.microsoft.com/office/drawing/2014/main" id="{61918521-3139-4B4C-8773-AD137C9019BA}"/>
                </a:ext>
              </a:extLst>
            </p:cNvPr>
            <p:cNvCxnSpPr>
              <a:cxnSpLocks/>
              <a:endCxn id="35" idx="1"/>
            </p:cNvCxnSpPr>
            <p:nvPr/>
          </p:nvCxnSpPr>
          <p:spPr>
            <a:xfrm flipV="1">
              <a:off x="10107827" y="4760836"/>
              <a:ext cx="606001" cy="417336"/>
            </a:xfrm>
            <a:prstGeom prst="straightConnector1">
              <a:avLst/>
            </a:prstGeom>
            <a:ln w="762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de Seta Reta 39">
              <a:extLst>
                <a:ext uri="{FF2B5EF4-FFF2-40B4-BE49-F238E27FC236}">
                  <a16:creationId xmlns:a16="http://schemas.microsoft.com/office/drawing/2014/main" id="{CC8FE5B5-61E7-4EA7-ADF8-9D66A8F5DDE6}"/>
                </a:ext>
              </a:extLst>
            </p:cNvPr>
            <p:cNvCxnSpPr>
              <a:cxnSpLocks/>
            </p:cNvCxnSpPr>
            <p:nvPr/>
          </p:nvCxnSpPr>
          <p:spPr>
            <a:xfrm>
              <a:off x="10107827" y="6057428"/>
              <a:ext cx="675309" cy="0"/>
            </a:xfrm>
            <a:prstGeom prst="straightConnector1">
              <a:avLst/>
            </a:prstGeom>
            <a:ln w="762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7315ADF8-C852-463D-8DBF-358F22B65700}"/>
              </a:ext>
            </a:extLst>
          </p:cNvPr>
          <p:cNvGrpSpPr/>
          <p:nvPr/>
        </p:nvGrpSpPr>
        <p:grpSpPr>
          <a:xfrm>
            <a:off x="933143" y="923936"/>
            <a:ext cx="7189295" cy="3272252"/>
            <a:chOff x="933143" y="923936"/>
            <a:chExt cx="7189295" cy="3272252"/>
          </a:xfrm>
        </p:grpSpPr>
        <p:pic>
          <p:nvPicPr>
            <p:cNvPr id="44" name="Imagem 43">
              <a:extLst>
                <a:ext uri="{FF2B5EF4-FFF2-40B4-BE49-F238E27FC236}">
                  <a16:creationId xmlns:a16="http://schemas.microsoft.com/office/drawing/2014/main" id="{DD1D8AA3-EBB7-4C0C-9406-1AA32B1B4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51416" y="923936"/>
              <a:ext cx="3971022" cy="19743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9E2FBDF2-8F9D-4EA0-92CE-939155A35A4B}"/>
                </a:ext>
              </a:extLst>
            </p:cNvPr>
            <p:cNvSpPr txBox="1"/>
            <p:nvPr/>
          </p:nvSpPr>
          <p:spPr>
            <a:xfrm>
              <a:off x="933143" y="2449691"/>
              <a:ext cx="19086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acessa o </a:t>
              </a:r>
              <a:r>
                <a:rPr kumimoji="0" lang="pt-BR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comprasnet</a:t>
              </a:r>
              <a:endPara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7" name="Conector de Seta Reta 46">
              <a:extLst>
                <a:ext uri="{FF2B5EF4-FFF2-40B4-BE49-F238E27FC236}">
                  <a16:creationId xmlns:a16="http://schemas.microsoft.com/office/drawing/2014/main" id="{4A08E044-9B66-437F-B085-53D64E79106D}"/>
                </a:ext>
              </a:extLst>
            </p:cNvPr>
            <p:cNvCxnSpPr/>
            <p:nvPr/>
          </p:nvCxnSpPr>
          <p:spPr>
            <a:xfrm flipV="1">
              <a:off x="1741808" y="2061107"/>
              <a:ext cx="2199997" cy="2135081"/>
            </a:xfrm>
            <a:prstGeom prst="straightConnector1">
              <a:avLst/>
            </a:prstGeom>
            <a:ln w="1524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3F79D97E-3507-4F51-8F2E-000A2246CC4A}"/>
              </a:ext>
            </a:extLst>
          </p:cNvPr>
          <p:cNvGrpSpPr/>
          <p:nvPr/>
        </p:nvGrpSpPr>
        <p:grpSpPr>
          <a:xfrm>
            <a:off x="365902" y="4196188"/>
            <a:ext cx="2809979" cy="2119039"/>
            <a:chOff x="365902" y="4196188"/>
            <a:chExt cx="2809979" cy="2119039"/>
          </a:xfrm>
        </p:grpSpPr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25B3C904-372F-4CEF-968F-E0237E336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5902" y="4196188"/>
              <a:ext cx="2662799" cy="17757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1E6E316B-DE07-41A8-A436-52953684D5D8}"/>
                </a:ext>
              </a:extLst>
            </p:cNvPr>
            <p:cNvSpPr txBox="1"/>
            <p:nvPr/>
          </p:nvSpPr>
          <p:spPr>
            <a:xfrm>
              <a:off x="525665" y="5915117"/>
              <a:ext cx="26502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algoritmo autônomo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782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0907B4F-B325-4D7E-8125-8AE4F10A035C}"/>
              </a:ext>
            </a:extLst>
          </p:cNvPr>
          <p:cNvSpPr txBox="1"/>
          <p:nvPr/>
        </p:nvSpPr>
        <p:spPr>
          <a:xfrm>
            <a:off x="463327" y="1136851"/>
            <a:ext cx="110546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>
                <a:solidFill>
                  <a:srgbClr val="002060"/>
                </a:solidFill>
              </a:rPr>
              <a:t>AUDITORIA PREVENTIVA EM LICITAÇÕES</a:t>
            </a:r>
          </a:p>
          <a:p>
            <a:pPr algn="just"/>
            <a:endParaRPr lang="pt-BR" sz="3200">
              <a:solidFill>
                <a:srgbClr val="002060"/>
              </a:solidFill>
            </a:endParaRPr>
          </a:p>
          <a:p>
            <a:pPr algn="just"/>
            <a:r>
              <a:rPr lang="pt-BR" sz="3200">
                <a:solidFill>
                  <a:srgbClr val="002060"/>
                </a:solidFill>
              </a:rPr>
              <a:t>A ferramenta Alice permite a selecionar automaticamente editais para </a:t>
            </a:r>
            <a:r>
              <a:rPr lang="pt-BR" sz="3200" b="1">
                <a:solidFill>
                  <a:srgbClr val="002060"/>
                </a:solidFill>
              </a:rPr>
              <a:t>alertar a gestão </a:t>
            </a:r>
            <a:r>
              <a:rPr lang="pt-BR" sz="3200">
                <a:solidFill>
                  <a:srgbClr val="002060"/>
                </a:solidFill>
              </a:rPr>
              <a:t>quanto a </a:t>
            </a:r>
            <a:r>
              <a:rPr lang="pt-BR" sz="3200" b="1">
                <a:solidFill>
                  <a:srgbClr val="002060"/>
                </a:solidFill>
              </a:rPr>
              <a:t>riscos</a:t>
            </a:r>
            <a:r>
              <a:rPr lang="pt-BR" sz="3200">
                <a:solidFill>
                  <a:srgbClr val="002060"/>
                </a:solidFill>
              </a:rPr>
              <a:t> na contratação e </a:t>
            </a:r>
            <a:r>
              <a:rPr lang="pt-BR" sz="3200" b="1" u="sng">
                <a:solidFill>
                  <a:srgbClr val="002060"/>
                </a:solidFill>
              </a:rPr>
              <a:t>evitar</a:t>
            </a:r>
            <a:r>
              <a:rPr lang="pt-BR" sz="3200" b="1">
                <a:solidFill>
                  <a:srgbClr val="002060"/>
                </a:solidFill>
              </a:rPr>
              <a:t> o dispêndio de recursos</a:t>
            </a:r>
            <a:r>
              <a:rPr lang="pt-BR" sz="3200">
                <a:solidFill>
                  <a:srgbClr val="002060"/>
                </a:solidFill>
              </a:rPr>
              <a:t> da União mediante:</a:t>
            </a:r>
          </a:p>
          <a:p>
            <a:pPr algn="just"/>
            <a:endParaRPr lang="pt-BR" sz="3200">
              <a:solidFill>
                <a:srgbClr val="00206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3200" b="1">
                <a:solidFill>
                  <a:srgbClr val="002060"/>
                </a:solidFill>
              </a:rPr>
              <a:t>Cancelamento</a:t>
            </a:r>
            <a:r>
              <a:rPr lang="pt-BR" sz="3200">
                <a:solidFill>
                  <a:srgbClr val="002060"/>
                </a:solidFill>
              </a:rPr>
              <a:t> de </a:t>
            </a:r>
            <a:r>
              <a:rPr lang="pt-BR" sz="3200" b="1">
                <a:solidFill>
                  <a:srgbClr val="002060"/>
                </a:solidFill>
              </a:rPr>
              <a:t>pregões desnecessários </a:t>
            </a:r>
            <a:r>
              <a:rPr lang="pt-BR" sz="3200">
                <a:solidFill>
                  <a:srgbClr val="002060"/>
                </a:solidFill>
              </a:rPr>
              <a:t>ou com </a:t>
            </a:r>
            <a:r>
              <a:rPr lang="pt-BR" sz="3200" b="1">
                <a:solidFill>
                  <a:srgbClr val="002060"/>
                </a:solidFill>
              </a:rPr>
              <a:t>indícios de fraudes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3200" b="1">
                <a:solidFill>
                  <a:srgbClr val="002060"/>
                </a:solidFill>
              </a:rPr>
              <a:t>Ajustes</a:t>
            </a:r>
            <a:r>
              <a:rPr lang="pt-BR" sz="3200">
                <a:solidFill>
                  <a:srgbClr val="002060"/>
                </a:solidFill>
              </a:rPr>
              <a:t> nos valores e quantidades estimadas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3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172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D245E3-E89F-4111-ABE0-7BAFB188E2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1597147"/>
            <a:ext cx="12191999" cy="34151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0700" b="1" dirty="0">
                <a:solidFill>
                  <a:srgbClr val="002060"/>
                </a:solidFill>
                <a:latin typeface="+mn-lt"/>
              </a:rPr>
              <a:t>R$ 812 MILHÕES </a:t>
            </a:r>
            <a:br>
              <a:rPr lang="en-US" sz="6000" dirty="0">
                <a:solidFill>
                  <a:srgbClr val="002060"/>
                </a:solidFill>
                <a:latin typeface="+mn-lt"/>
              </a:rPr>
            </a:br>
            <a:r>
              <a:rPr lang="en-US" b="1" dirty="0">
                <a:solidFill>
                  <a:srgbClr val="002060"/>
                </a:solidFill>
                <a:latin typeface="+mn-lt"/>
              </a:rPr>
              <a:t>15 </a:t>
            </a:r>
            <a:r>
              <a:rPr lang="en-US" sz="4000" b="1" dirty="0">
                <a:solidFill>
                  <a:srgbClr val="002060"/>
                </a:solidFill>
                <a:latin typeface="+mn-lt"/>
              </a:rPr>
              <a:t>PREGÕES CANCELADOS OU SUSPENSOS </a:t>
            </a:r>
            <a:br>
              <a:rPr lang="en-US" sz="4000" b="1" dirty="0">
                <a:solidFill>
                  <a:srgbClr val="002060"/>
                </a:solidFill>
                <a:latin typeface="+mn-lt"/>
              </a:rPr>
            </a:br>
            <a:r>
              <a:rPr lang="en-US" sz="4000" b="1" dirty="0">
                <a:solidFill>
                  <a:srgbClr val="002060"/>
                </a:solidFill>
                <a:latin typeface="+mn-lt"/>
              </a:rPr>
              <a:t>DE </a:t>
            </a:r>
            <a:r>
              <a:rPr lang="en-US" sz="4000" b="1" dirty="0">
                <a:solidFill>
                  <a:srgbClr val="29874D"/>
                </a:solidFill>
                <a:latin typeface="+mn-lt"/>
              </a:rPr>
              <a:t>DEZ/18 A AGO/19</a:t>
            </a:r>
            <a:endParaRPr lang="en-US" sz="6000" b="1" dirty="0">
              <a:solidFill>
                <a:srgbClr val="29874D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85422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72824A1-9FA6-4623-A38B-0E2A3348D5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9" r="20780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5C2C5AD-A703-47E0-9D95-0352B5EEE0D4}"/>
              </a:ext>
            </a:extLst>
          </p:cNvPr>
          <p:cNvSpPr txBox="1">
            <a:spLocks/>
          </p:cNvSpPr>
          <p:nvPr/>
        </p:nvSpPr>
        <p:spPr>
          <a:xfrm>
            <a:off x="182880" y="252318"/>
            <a:ext cx="11395363" cy="150875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2">
                    <a:lumMod val="90000"/>
                  </a:schemeClr>
                </a:solidFill>
                <a:latin typeface="+mn-lt"/>
              </a:rPr>
              <a:t>EXEMPLO 1</a:t>
            </a:r>
            <a:br>
              <a:rPr lang="en-US" dirty="0">
                <a:solidFill>
                  <a:srgbClr val="FFFFFF"/>
                </a:solidFill>
                <a:latin typeface="+mn-lt"/>
              </a:rPr>
            </a:br>
            <a:r>
              <a:rPr lang="en-US" b="1" dirty="0">
                <a:solidFill>
                  <a:srgbClr val="FFFFFF"/>
                </a:solidFill>
                <a:latin typeface="+mn-lt"/>
              </a:rPr>
              <a:t>AQUISIÇÃO DE STORAGE </a:t>
            </a:r>
            <a:br>
              <a:rPr lang="en-US" b="1" dirty="0">
                <a:solidFill>
                  <a:srgbClr val="FFFFFF"/>
                </a:solidFill>
                <a:latin typeface="+mn-lt"/>
              </a:rPr>
            </a:br>
            <a:r>
              <a:rPr lang="en-US" sz="5300" b="1" dirty="0">
                <a:solidFill>
                  <a:srgbClr val="FFFFFF"/>
                </a:solidFill>
                <a:latin typeface="+mn-lt"/>
              </a:rPr>
              <a:t>R$ 89 MILHÕES</a:t>
            </a:r>
            <a:endParaRPr lang="en-US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B47E8BD-7C05-49BC-93F0-193F8F1ACDC8}"/>
              </a:ext>
            </a:extLst>
          </p:cNvPr>
          <p:cNvSpPr txBox="1"/>
          <p:nvPr/>
        </p:nvSpPr>
        <p:spPr>
          <a:xfrm>
            <a:off x="182880" y="2115239"/>
            <a:ext cx="1801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/>
              <a:t>CONSTATAÇÕES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BDBB5A8-F9FB-430F-AECC-94719515046D}"/>
              </a:ext>
            </a:extLst>
          </p:cNvPr>
          <p:cNvSpPr/>
          <p:nvPr/>
        </p:nvSpPr>
        <p:spPr>
          <a:xfrm>
            <a:off x="0" y="2013385"/>
            <a:ext cx="6492240" cy="48446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B21DEA9-AFD3-48F2-AD24-5F24B2AAF163}"/>
              </a:ext>
            </a:extLst>
          </p:cNvPr>
          <p:cNvSpPr/>
          <p:nvPr/>
        </p:nvSpPr>
        <p:spPr>
          <a:xfrm>
            <a:off x="182880" y="2746999"/>
            <a:ext cx="3406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>
                <a:solidFill>
                  <a:schemeClr val="bg1"/>
                </a:solidFill>
              </a:rPr>
              <a:t>Falta de aderência à IN 04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3C46FEA-92C1-4128-A746-2013007A3F77}"/>
              </a:ext>
            </a:extLst>
          </p:cNvPr>
          <p:cNvSpPr/>
          <p:nvPr/>
        </p:nvSpPr>
        <p:spPr>
          <a:xfrm>
            <a:off x="170084" y="3243982"/>
            <a:ext cx="56609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err="1">
                <a:solidFill>
                  <a:schemeClr val="bg1"/>
                </a:solidFill>
              </a:rPr>
              <a:t>Superestimativa</a:t>
            </a:r>
            <a:r>
              <a:rPr lang="pt-BR" sz="2400">
                <a:solidFill>
                  <a:schemeClr val="bg1"/>
                </a:solidFill>
              </a:rPr>
              <a:t> na quantidade pretendida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336DBC8-D1BE-48D1-98AD-41A4E3C4144B}"/>
              </a:ext>
            </a:extLst>
          </p:cNvPr>
          <p:cNvSpPr/>
          <p:nvPr/>
        </p:nvSpPr>
        <p:spPr>
          <a:xfrm>
            <a:off x="540625" y="3644144"/>
            <a:ext cx="5135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Iriam adquirir 3.242 TB (3 </a:t>
            </a:r>
            <a:r>
              <a:rPr lang="pt-BR" err="1">
                <a:solidFill>
                  <a:schemeClr val="bg1"/>
                </a:solidFill>
              </a:rPr>
              <a:t>petabytes</a:t>
            </a:r>
            <a:r>
              <a:rPr lang="pt-BR">
                <a:solidFill>
                  <a:schemeClr val="bg1"/>
                </a:solidFill>
              </a:rPr>
              <a:t>) </a:t>
            </a:r>
          </a:p>
          <a:p>
            <a:r>
              <a:rPr lang="pt-BR">
                <a:solidFill>
                  <a:schemeClr val="bg1"/>
                </a:solidFill>
              </a:rPr>
              <a:t>43 vezes a necessidade de espaço estimada pela própria Unidade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9EA7E9E-296A-4C28-8C47-EE2DBF8A1FB6}"/>
              </a:ext>
            </a:extLst>
          </p:cNvPr>
          <p:cNvSpPr/>
          <p:nvPr/>
        </p:nvSpPr>
        <p:spPr>
          <a:xfrm>
            <a:off x="182880" y="4507613"/>
            <a:ext cx="586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>
                <a:solidFill>
                  <a:schemeClr val="bg1"/>
                </a:solidFill>
              </a:rPr>
              <a:t>Preços estimados superiores aos praticados no mercado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93C77DB-A04B-439C-9C23-B5A6E02CF6A6}"/>
              </a:ext>
            </a:extLst>
          </p:cNvPr>
          <p:cNvSpPr/>
          <p:nvPr/>
        </p:nvSpPr>
        <p:spPr>
          <a:xfrm>
            <a:off x="170084" y="5332800"/>
            <a:ext cx="5928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>
                <a:solidFill>
                  <a:schemeClr val="bg1"/>
                </a:solidFill>
              </a:rPr>
              <a:t>Ausência de justificativa para a adoção do SRP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BF2295BD-D44F-4913-8E56-C03977155230}"/>
              </a:ext>
            </a:extLst>
          </p:cNvPr>
          <p:cNvSpPr/>
          <p:nvPr/>
        </p:nvSpPr>
        <p:spPr>
          <a:xfrm>
            <a:off x="162962" y="587664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>
                <a:solidFill>
                  <a:schemeClr val="bg1"/>
                </a:solidFill>
              </a:rPr>
              <a:t>Cotação de preços com empresas de </a:t>
            </a:r>
            <a:r>
              <a:rPr lang="pt-BR" sz="2400" b="1">
                <a:solidFill>
                  <a:srgbClr val="FFFF00"/>
                </a:solidFill>
              </a:rPr>
              <a:t>porte incompatível</a:t>
            </a:r>
            <a:r>
              <a:rPr lang="pt-BR" sz="2400">
                <a:solidFill>
                  <a:schemeClr val="bg1"/>
                </a:solidFill>
              </a:rPr>
              <a:t> com a magnitude da contratação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04028F09-8904-45BE-8EAC-9A9DE52AF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63"/>
          <a:stretch/>
        </p:blipFill>
        <p:spPr>
          <a:xfrm>
            <a:off x="6217110" y="2664888"/>
            <a:ext cx="5918537" cy="32893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E628567-9F8F-4A5F-BDF0-3F03D76DE1F1}"/>
              </a:ext>
            </a:extLst>
          </p:cNvPr>
          <p:cNvSpPr txBox="1"/>
          <p:nvPr/>
        </p:nvSpPr>
        <p:spPr>
          <a:xfrm>
            <a:off x="182880" y="2298822"/>
            <a:ext cx="1832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>
                <a:solidFill>
                  <a:schemeClr val="bg2">
                    <a:lumMod val="90000"/>
                  </a:schemeClr>
                </a:solidFill>
              </a:rPr>
              <a:t>CONSTATAÇÕES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3B72AE13-FD63-4EDA-8BC7-DE7312BA2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740" y="287246"/>
            <a:ext cx="4486921" cy="238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7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72F1D4C4-1A92-43A9-85F2-69BE706EFE10}"/>
              </a:ext>
            </a:extLst>
          </p:cNvPr>
          <p:cNvSpPr txBox="1">
            <a:spLocks/>
          </p:cNvSpPr>
          <p:nvPr/>
        </p:nvSpPr>
        <p:spPr>
          <a:xfrm>
            <a:off x="182880" y="1120200"/>
            <a:ext cx="11395363" cy="150875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  <a:latin typeface="+mn-lt"/>
              </a:rPr>
              <a:t>EXEMPLO 2</a:t>
            </a:r>
            <a:br>
              <a:rPr lang="en-US" dirty="0">
                <a:solidFill>
                  <a:srgbClr val="002060"/>
                </a:solidFill>
                <a:latin typeface="+mn-lt"/>
              </a:rPr>
            </a:br>
            <a:r>
              <a:rPr lang="en-US" b="1" dirty="0">
                <a:solidFill>
                  <a:srgbClr val="002060"/>
                </a:solidFill>
                <a:latin typeface="+mn-lt"/>
              </a:rPr>
              <a:t>AQUISIÇÃO DE MEDICAMENTOS</a:t>
            </a:r>
            <a:br>
              <a:rPr lang="en-US" b="1" dirty="0">
                <a:solidFill>
                  <a:srgbClr val="002060"/>
                </a:solidFill>
                <a:latin typeface="+mn-lt"/>
              </a:rPr>
            </a:br>
            <a:r>
              <a:rPr lang="en-US" sz="5300" b="1" dirty="0">
                <a:solidFill>
                  <a:srgbClr val="002060"/>
                </a:solidFill>
                <a:latin typeface="+mn-lt"/>
              </a:rPr>
              <a:t>R$ 75 MILHÕES</a:t>
            </a: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9BFBC11-6A67-4F06-978A-01B2AED732E0}"/>
              </a:ext>
            </a:extLst>
          </p:cNvPr>
          <p:cNvSpPr/>
          <p:nvPr/>
        </p:nvSpPr>
        <p:spPr>
          <a:xfrm>
            <a:off x="182880" y="3509497"/>
            <a:ext cx="1166959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002060"/>
                </a:solidFill>
              </a:rPr>
              <a:t>As duas licitações previam a aquisição de 322 itens num valor estimado de R$ </a:t>
            </a:r>
            <a:r>
              <a:rPr lang="pt-BR" sz="3200" dirty="0">
                <a:solidFill>
                  <a:srgbClr val="002060"/>
                </a:solidFill>
              </a:rPr>
              <a:t>75.239.914,20</a:t>
            </a:r>
            <a:r>
              <a:rPr lang="pt-BR" sz="2800" dirty="0">
                <a:solidFill>
                  <a:srgbClr val="002060"/>
                </a:solidFill>
              </a:rPr>
              <a:t>. Da amostra analisada, no montante de R$ </a:t>
            </a:r>
            <a:r>
              <a:rPr lang="pt-BR" sz="3200" dirty="0">
                <a:solidFill>
                  <a:srgbClr val="002060"/>
                </a:solidFill>
              </a:rPr>
              <a:t>62.751.255,60</a:t>
            </a:r>
            <a:r>
              <a:rPr lang="pt-BR" sz="2800" dirty="0">
                <a:solidFill>
                  <a:srgbClr val="002060"/>
                </a:solidFill>
              </a:rPr>
              <a:t>, verificou-se uma diferença entre o valor estimado pelos editais e o valor de mercado de R$ </a:t>
            </a:r>
            <a:r>
              <a:rPr lang="pt-BR" sz="3200" dirty="0">
                <a:solidFill>
                  <a:srgbClr val="002060"/>
                </a:solidFill>
              </a:rPr>
              <a:t>51.958.973,60</a:t>
            </a:r>
            <a:r>
              <a:rPr lang="pt-BR" sz="2800" dirty="0">
                <a:solidFill>
                  <a:srgbClr val="002060"/>
                </a:solidFill>
              </a:rPr>
              <a:t> milhões.</a:t>
            </a:r>
          </a:p>
          <a:p>
            <a:endParaRPr lang="pt-BR" sz="2800" dirty="0">
              <a:solidFill>
                <a:srgbClr val="002060"/>
              </a:solidFill>
            </a:endParaRPr>
          </a:p>
          <a:p>
            <a:r>
              <a:rPr lang="pt-BR" sz="2800" dirty="0">
                <a:solidFill>
                  <a:srgbClr val="002060"/>
                </a:solidFill>
              </a:rPr>
              <a:t>Após atuação da CGU, as duas licitações foram suspensas e nova pesquisa de preço está sendo realizada pelo hospital.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D3F1E48-6BA2-451A-81EE-355EF4012D75}"/>
              </a:ext>
            </a:extLst>
          </p:cNvPr>
          <p:cNvSpPr txBox="1"/>
          <p:nvPr/>
        </p:nvSpPr>
        <p:spPr>
          <a:xfrm>
            <a:off x="182880" y="2857070"/>
            <a:ext cx="2162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</a:rPr>
              <a:t>CONSTATAÇÕES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607E0DA-C885-4D06-8711-D383484855A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633" y="1418825"/>
            <a:ext cx="28575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3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>
            <a:extLst>
              <a:ext uri="{FF2B5EF4-FFF2-40B4-BE49-F238E27FC236}">
                <a16:creationId xmlns:a16="http://schemas.microsoft.com/office/drawing/2014/main" id="{839BF4D8-2046-4BCD-9C9B-57953B28E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537" y="824136"/>
            <a:ext cx="10463461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s-ES" sz="3200" b="1" dirty="0">
                <a:solidFill>
                  <a:schemeClr val="tx2"/>
                </a:solidFill>
                <a:latin typeface="Adobe Garamond Pro"/>
              </a:rPr>
              <a:t>MARA - Mapeamento de Risco de Corrupção na APF</a:t>
            </a:r>
          </a:p>
          <a:p>
            <a:pPr algn="ctr" eaLnBrk="1" hangingPunct="1"/>
            <a:r>
              <a:rPr lang="pt-BR" altLang="es-ES" sz="1900" dirty="0">
                <a:latin typeface="Adobe Garamond Pro"/>
              </a:rPr>
              <a:t>Diretoria de Pesquisas e Informações Estratégicas (DIE)</a:t>
            </a:r>
            <a:endParaRPr lang="es-ES" altLang="es-ES" sz="1900" dirty="0">
              <a:latin typeface="Adobe Garamond Pro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D7AA52C-CCF5-4B21-9039-E48899CE2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873" y="1961148"/>
            <a:ext cx="9573125" cy="473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21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39BFA633-A768-4CF8-8E81-4EA4F4AB3F0C}"/>
              </a:ext>
            </a:extLst>
          </p:cNvPr>
          <p:cNvCxnSpPr>
            <a:cxnSpLocks/>
          </p:cNvCxnSpPr>
          <p:nvPr/>
        </p:nvCxnSpPr>
        <p:spPr>
          <a:xfrm>
            <a:off x="5012955" y="1320654"/>
            <a:ext cx="0" cy="3728533"/>
          </a:xfrm>
          <a:prstGeom prst="line">
            <a:avLst/>
          </a:prstGeom>
          <a:ln>
            <a:solidFill>
              <a:srgbClr val="00216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720EC567-98DF-4AB5-8669-1FEE0CE7D14E}"/>
              </a:ext>
            </a:extLst>
          </p:cNvPr>
          <p:cNvSpPr txBox="1"/>
          <p:nvPr/>
        </p:nvSpPr>
        <p:spPr>
          <a:xfrm>
            <a:off x="-28817" y="2684226"/>
            <a:ext cx="49663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>
                <a:solidFill>
                  <a:srgbClr val="002060"/>
                </a:solidFill>
              </a:rPr>
              <a:t>Trilhas de Auditoria de Pessoal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00E1ADC-F792-41B9-8436-B9CA08F70A95}"/>
              </a:ext>
            </a:extLst>
          </p:cNvPr>
          <p:cNvSpPr/>
          <p:nvPr/>
        </p:nvSpPr>
        <p:spPr>
          <a:xfrm>
            <a:off x="5128785" y="1094120"/>
            <a:ext cx="677903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002060"/>
                </a:solidFill>
              </a:rPr>
              <a:t>é uma ferramenta que viabiliza a coleta de evidências por dados pré-existentes</a:t>
            </a:r>
          </a:p>
          <a:p>
            <a:endParaRPr lang="pt-BR" sz="3200" dirty="0">
              <a:solidFill>
                <a:srgbClr val="002060"/>
              </a:solidFill>
            </a:endParaRPr>
          </a:p>
          <a:p>
            <a:r>
              <a:rPr lang="pt-BR" sz="3200" dirty="0">
                <a:solidFill>
                  <a:srgbClr val="002060"/>
                </a:solidFill>
              </a:rPr>
              <a:t>Cruzamento de informações contidas em base de dados</a:t>
            </a:r>
          </a:p>
          <a:p>
            <a:endParaRPr lang="pt-BR" sz="3200" dirty="0">
              <a:solidFill>
                <a:srgbClr val="002060"/>
              </a:solidFill>
            </a:endParaRPr>
          </a:p>
          <a:p>
            <a:r>
              <a:rPr lang="pt-BR" sz="3200" dirty="0">
                <a:solidFill>
                  <a:srgbClr val="002060"/>
                </a:solidFill>
              </a:rPr>
              <a:t>Nos últimos cinco anos a CGU elaborou 94 trilhas – 148.833 ocorrências de possíveis inconsistências</a:t>
            </a:r>
          </a:p>
          <a:p>
            <a:endParaRPr lang="pt-BR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0283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D245E3-E89F-4111-ABE0-7BAFB188E2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0"/>
            <a:ext cx="12191999" cy="744088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br>
              <a:rPr lang="pt-BR" sz="4800" b="1" dirty="0">
                <a:solidFill>
                  <a:srgbClr val="002060"/>
                </a:solidFill>
              </a:rPr>
            </a:br>
            <a:br>
              <a:rPr lang="pt-BR" sz="4800" b="1" dirty="0">
                <a:solidFill>
                  <a:srgbClr val="002060"/>
                </a:solidFill>
              </a:rPr>
            </a:br>
            <a:br>
              <a:rPr lang="pt-BR" sz="4800" b="1" dirty="0">
                <a:solidFill>
                  <a:srgbClr val="002060"/>
                </a:solidFill>
              </a:rPr>
            </a:br>
            <a:br>
              <a:rPr lang="pt-BR" sz="4800" b="1" dirty="0">
                <a:solidFill>
                  <a:srgbClr val="002060"/>
                </a:solidFill>
              </a:rPr>
            </a:br>
            <a:br>
              <a:rPr lang="pt-BR" sz="4800" b="1" dirty="0">
                <a:solidFill>
                  <a:srgbClr val="002060"/>
                </a:solidFill>
              </a:rPr>
            </a:br>
            <a:br>
              <a:rPr lang="pt-BR" sz="4800" b="1" dirty="0">
                <a:solidFill>
                  <a:srgbClr val="002060"/>
                </a:solidFill>
              </a:rPr>
            </a:br>
            <a:br>
              <a:rPr lang="pt-BR" sz="4800" b="1" dirty="0">
                <a:solidFill>
                  <a:srgbClr val="002060"/>
                </a:solidFill>
              </a:rPr>
            </a:br>
            <a:br>
              <a:rPr lang="pt-BR" sz="4800" b="1" dirty="0">
                <a:solidFill>
                  <a:srgbClr val="002060"/>
                </a:solidFill>
              </a:rPr>
            </a:br>
            <a:br>
              <a:rPr lang="pt-BR" sz="4800" b="1" dirty="0">
                <a:solidFill>
                  <a:srgbClr val="002060"/>
                </a:solidFill>
              </a:rPr>
            </a:br>
            <a:br>
              <a:rPr lang="pt-BR" sz="4800" b="1" dirty="0">
                <a:solidFill>
                  <a:srgbClr val="002060"/>
                </a:solidFill>
              </a:rPr>
            </a:br>
            <a:br>
              <a:rPr lang="pt-BR" sz="4800" b="1" dirty="0">
                <a:solidFill>
                  <a:srgbClr val="002060"/>
                </a:solidFill>
              </a:rPr>
            </a:br>
            <a:r>
              <a:rPr lang="pt-BR" sz="4800" b="1" dirty="0">
                <a:solidFill>
                  <a:srgbClr val="002060"/>
                </a:solidFill>
              </a:rPr>
              <a:t>BENEFÍCIOS FINANCEIROS (últimos 5 anos)</a:t>
            </a:r>
            <a:br>
              <a:rPr lang="pt-BR" sz="4800" b="1" dirty="0">
                <a:solidFill>
                  <a:srgbClr val="002060"/>
                </a:solidFill>
              </a:rPr>
            </a:br>
            <a:br>
              <a:rPr lang="pt-BR" sz="2800" b="1" dirty="0">
                <a:solidFill>
                  <a:srgbClr val="002060"/>
                </a:solidFill>
              </a:rPr>
            </a:br>
            <a:r>
              <a:rPr lang="pt-BR" sz="3200" b="1" dirty="0">
                <a:solidFill>
                  <a:srgbClr val="002060"/>
                </a:solidFill>
              </a:rPr>
              <a:t>Valor devolvido ao Erário informado pelo gestor (RH) </a:t>
            </a:r>
            <a:br>
              <a:rPr lang="pt-BR" sz="3200" b="1" dirty="0">
                <a:solidFill>
                  <a:srgbClr val="002060"/>
                </a:solidFill>
              </a:rPr>
            </a:br>
            <a:r>
              <a:rPr lang="pt-BR" sz="3200" b="1" dirty="0">
                <a:solidFill>
                  <a:srgbClr val="29874D"/>
                </a:solidFill>
              </a:rPr>
              <a:t>R$ 64.270.963,04 </a:t>
            </a:r>
            <a:br>
              <a:rPr lang="pt-BR" sz="3200" b="1" dirty="0">
                <a:solidFill>
                  <a:srgbClr val="002060"/>
                </a:solidFill>
              </a:rPr>
            </a:br>
            <a:r>
              <a:rPr lang="pt-BR" sz="3200" b="1" dirty="0">
                <a:solidFill>
                  <a:srgbClr val="002060"/>
                </a:solidFill>
              </a:rPr>
              <a:t>Valor de benefício financeiro de valores pontuais (benefício não continuado)  </a:t>
            </a:r>
            <a:br>
              <a:rPr lang="pt-BR" sz="3200" b="1" dirty="0">
                <a:solidFill>
                  <a:srgbClr val="002060"/>
                </a:solidFill>
              </a:rPr>
            </a:br>
            <a:r>
              <a:rPr lang="pt-BR" sz="3200" b="1" dirty="0">
                <a:solidFill>
                  <a:srgbClr val="29874D"/>
                </a:solidFill>
              </a:rPr>
              <a:t>R$ 166.944.093,70</a:t>
            </a:r>
            <a:br>
              <a:rPr lang="pt-BR" sz="3200" b="1" dirty="0">
                <a:solidFill>
                  <a:srgbClr val="002060"/>
                </a:solidFill>
              </a:rPr>
            </a:br>
            <a:r>
              <a:rPr lang="pt-BR" sz="3200" b="1" dirty="0">
                <a:solidFill>
                  <a:srgbClr val="002060"/>
                </a:solidFill>
              </a:rPr>
              <a:t>Valor de benefício financeiro de valores não pontuais (benefício continuado)  </a:t>
            </a:r>
            <a:br>
              <a:rPr lang="pt-BR" sz="3200" b="1" dirty="0">
                <a:solidFill>
                  <a:srgbClr val="002060"/>
                </a:solidFill>
              </a:rPr>
            </a:br>
            <a:r>
              <a:rPr lang="pt-BR" sz="3200" b="1" dirty="0">
                <a:solidFill>
                  <a:srgbClr val="29874D"/>
                </a:solidFill>
              </a:rPr>
              <a:t>R$ 797.053.767,10</a:t>
            </a:r>
            <a:br>
              <a:rPr lang="pt-BR" sz="3200" b="1" dirty="0">
                <a:solidFill>
                  <a:srgbClr val="002060"/>
                </a:solidFill>
              </a:rPr>
            </a:br>
            <a:br>
              <a:rPr lang="en-US" sz="3200" dirty="0">
                <a:solidFill>
                  <a:srgbClr val="002060"/>
                </a:solidFill>
                <a:latin typeface="+mn-lt"/>
              </a:rPr>
            </a:br>
            <a:endParaRPr lang="en-US" sz="3200" b="1" dirty="0">
              <a:solidFill>
                <a:srgbClr val="002060"/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17128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6564850E-E71C-448E-8CF7-818E34BC2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3197" y="1422140"/>
            <a:ext cx="4645250" cy="1344252"/>
          </a:xfrm>
        </p:spPr>
        <p:txBody>
          <a:bodyPr anchor="b">
            <a:normAutofit/>
          </a:bodyPr>
          <a:lstStyle/>
          <a:p>
            <a:pPr algn="l"/>
            <a:r>
              <a:rPr lang="pt-BR" dirty="0">
                <a:latin typeface="Adobe Garamond Pro" panose="02020502060506020403"/>
              </a:rPr>
              <a:t>Perspectivas</a:t>
            </a:r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61D69AF3-4E58-43C3-A777-F98838C01A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63197" y="3108669"/>
            <a:ext cx="4937255" cy="3252374"/>
          </a:xfrm>
        </p:spPr>
        <p:txBody>
          <a:bodyPr anchor="t">
            <a:normAutofit fontScale="85000" lnSpcReduction="20000"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dirty="0">
                <a:latin typeface="Adobe Garamond Pro" panose="02020502060506020403"/>
              </a:rPr>
              <a:t>Integração entre os órgãos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2800" dirty="0">
              <a:latin typeface="Adobe Garamond Pro" panose="02020502060506020403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dirty="0">
                <a:latin typeface="Adobe Garamond Pro" panose="02020502060506020403"/>
              </a:rPr>
              <a:t>Absorção de outras funções ao conceito original de Controle Interno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2800" dirty="0">
              <a:latin typeface="Adobe Garamond Pro" panose="02020502060506020403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dirty="0">
                <a:latin typeface="Adobe Garamond Pro" panose="02020502060506020403"/>
              </a:rPr>
              <a:t>Mudança cultural organizacional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2800" dirty="0">
              <a:latin typeface="Adobe Garamond Pro" panose="02020502060506020403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dirty="0">
                <a:latin typeface="Adobe Garamond Pro" panose="02020502060506020403"/>
              </a:rPr>
              <a:t>Participação da sociedade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57194FD-1509-41BE-B70A-248DBFEA58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3" r="30917"/>
          <a:stretch/>
        </p:blipFill>
        <p:spPr>
          <a:xfrm>
            <a:off x="0" y="9"/>
            <a:ext cx="6312310" cy="6857991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17123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Dados Abertos - Google Chrome">
            <a:hlinkClick r:id="rId2" action="ppaction://hlinksldjump"/>
            <a:extLst>
              <a:ext uri="{FF2B5EF4-FFF2-40B4-BE49-F238E27FC236}">
                <a16:creationId xmlns:a16="http://schemas.microsoft.com/office/drawing/2014/main" id="{81AFA445-2944-4938-8E39-DD44FAF654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7"/>
          <a:stretch/>
        </p:blipFill>
        <p:spPr>
          <a:xfrm>
            <a:off x="7456622" y="4426483"/>
            <a:ext cx="3963032" cy="2374212"/>
          </a:xfrm>
          <a:prstGeom prst="rect">
            <a:avLst/>
          </a:prstGeom>
        </p:spPr>
      </p:pic>
      <p:pic>
        <p:nvPicPr>
          <p:cNvPr id="10" name="Imagem 9" descr="https://relatorios.cgu.gov.br/Visualizador.aspx?id_relatorio=22 - Google Chrome">
            <a:hlinkClick r:id="rId4" action="ppaction://hlinksldjump"/>
            <a:extLst>
              <a:ext uri="{FF2B5EF4-FFF2-40B4-BE49-F238E27FC236}">
                <a16:creationId xmlns:a16="http://schemas.microsoft.com/office/drawing/2014/main" id="{B3F7292D-5102-4903-A17B-EE55E214ED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0" t="32405" r="40688" b="8861"/>
          <a:stretch/>
        </p:blipFill>
        <p:spPr>
          <a:xfrm>
            <a:off x="8029304" y="1155052"/>
            <a:ext cx="2808312" cy="2882869"/>
          </a:xfrm>
          <a:prstGeom prst="rect">
            <a:avLst/>
          </a:prstGeom>
        </p:spPr>
      </p:pic>
      <p:pic>
        <p:nvPicPr>
          <p:cNvPr id="11" name="Imagem 10">
            <a:hlinkClick r:id="rId6" action="ppaction://hlinksldjump"/>
            <a:extLst>
              <a:ext uri="{FF2B5EF4-FFF2-40B4-BE49-F238E27FC236}">
                <a16:creationId xmlns:a16="http://schemas.microsoft.com/office/drawing/2014/main" id="{A26DA399-1051-4D42-B9A0-077B781857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3" y="4428956"/>
            <a:ext cx="3256352" cy="2369266"/>
          </a:xfrm>
          <a:prstGeom prst="rect">
            <a:avLst/>
          </a:prstGeom>
        </p:spPr>
      </p:pic>
      <p:pic>
        <p:nvPicPr>
          <p:cNvPr id="8" name="Imagem 7" descr="e-SIC - Sistema Eletrônico do Serviço de Informação ao Cidadão - Google Chrome">
            <a:hlinkClick r:id="rId8" action="ppaction://hlinksldjump"/>
            <a:extLst>
              <a:ext uri="{FF2B5EF4-FFF2-40B4-BE49-F238E27FC236}">
                <a16:creationId xmlns:a16="http://schemas.microsoft.com/office/drawing/2014/main" id="{88FA8231-C18C-4BFA-84FA-2CFA1A45EC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6" t="5013" r="17926" b="16071"/>
          <a:stretch/>
        </p:blipFill>
        <p:spPr>
          <a:xfrm>
            <a:off x="1363635" y="1218078"/>
            <a:ext cx="3256674" cy="2605936"/>
          </a:xfrm>
          <a:prstGeom prst="rect">
            <a:avLst/>
          </a:prstGeom>
        </p:spPr>
      </p:pic>
      <p:pic>
        <p:nvPicPr>
          <p:cNvPr id="7" name="Imagem 6">
            <a:hlinkClick r:id="rId10" action="ppaction://hlinksldjump"/>
            <a:extLst>
              <a:ext uri="{FF2B5EF4-FFF2-40B4-BE49-F238E27FC236}">
                <a16:creationId xmlns:a16="http://schemas.microsoft.com/office/drawing/2014/main" id="{FA48BEB6-F2F5-479A-8FDA-5B98483DAF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051" y="1028130"/>
            <a:ext cx="1780160" cy="2225201"/>
          </a:xfrm>
          <a:prstGeom prst="rect">
            <a:avLst/>
          </a:prstGeom>
        </p:spPr>
      </p:pic>
      <p:sp>
        <p:nvSpPr>
          <p:cNvPr id="4" name="Título 4"/>
          <p:cNvSpPr txBox="1">
            <a:spLocks/>
          </p:cNvSpPr>
          <p:nvPr/>
        </p:nvSpPr>
        <p:spPr>
          <a:xfrm>
            <a:off x="570470" y="1408026"/>
            <a:ext cx="7584989" cy="8491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4800" dirty="0">
              <a:latin typeface="+mn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4189900" y="2827430"/>
            <a:ext cx="3720462" cy="3540871"/>
          </a:xfrm>
          <a:prstGeom prst="ellipse">
            <a:avLst/>
          </a:prstGeom>
          <a:gradFill>
            <a:gsLst>
              <a:gs pos="20000">
                <a:schemeClr val="accent1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800" b="1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240937" y="3683185"/>
            <a:ext cx="3618387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dobe Garamond Pro" panose="02020502060506020403"/>
              </a:rPr>
              <a:t>Transparência 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latin typeface="Adobe Garamond Pro" panose="02020502060506020403"/>
              </a:rPr>
              <a:t>e 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latin typeface="Adobe Garamond Pro" panose="02020502060506020403"/>
              </a:rPr>
              <a:t>Controle Social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EE865FC3-963A-4A37-8529-5BA9E23897EF}"/>
              </a:ext>
            </a:extLst>
          </p:cNvPr>
          <p:cNvSpPr txBox="1">
            <a:spLocks/>
          </p:cNvSpPr>
          <p:nvPr/>
        </p:nvSpPr>
        <p:spPr>
          <a:xfrm>
            <a:off x="584464" y="1261611"/>
            <a:ext cx="765178" cy="52242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rgbClr val="4472C4">
                    <a:lumMod val="50000"/>
                  </a:srgbClr>
                </a:solidFill>
                <a:latin typeface="Adobe Garamond Pro" panose="02020502060506020403"/>
                <a:ea typeface="+mn-ea"/>
                <a:cs typeface="+mn-cs"/>
              </a:rPr>
              <a:t>LAI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6EE560A1-8C77-4FDC-9127-9ED0DEB8B53B}"/>
              </a:ext>
            </a:extLst>
          </p:cNvPr>
          <p:cNvSpPr txBox="1">
            <a:spLocks/>
          </p:cNvSpPr>
          <p:nvPr/>
        </p:nvSpPr>
        <p:spPr>
          <a:xfrm>
            <a:off x="9050871" y="766916"/>
            <a:ext cx="765178" cy="52242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dirty="0">
                <a:solidFill>
                  <a:srgbClr val="4472C4">
                    <a:lumMod val="50000"/>
                  </a:srgbClr>
                </a:solidFill>
                <a:latin typeface="Adobe Garamond Pro" panose="02020502060506020403"/>
                <a:ea typeface="+mn-ea"/>
                <a:cs typeface="+mn-cs"/>
              </a:rPr>
              <a:t>EBT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538589C1-AF10-4EC6-8E84-9F629721DA6C}"/>
              </a:ext>
            </a:extLst>
          </p:cNvPr>
          <p:cNvSpPr txBox="1">
            <a:spLocks/>
          </p:cNvSpPr>
          <p:nvPr/>
        </p:nvSpPr>
        <p:spPr>
          <a:xfrm>
            <a:off x="5197819" y="695651"/>
            <a:ext cx="1814596" cy="52242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rgbClr val="4472C4">
                    <a:lumMod val="50000"/>
                  </a:srgbClr>
                </a:solidFill>
                <a:latin typeface="Adobe Garamond Pro" panose="02020502060506020403"/>
                <a:ea typeface="+mn-ea"/>
                <a:cs typeface="+mn-cs"/>
              </a:rPr>
              <a:t>Novo Portal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1F7E6CE2-F27A-472C-8639-288BDF0BD71D}"/>
              </a:ext>
            </a:extLst>
          </p:cNvPr>
          <p:cNvSpPr txBox="1">
            <a:spLocks/>
          </p:cNvSpPr>
          <p:nvPr/>
        </p:nvSpPr>
        <p:spPr>
          <a:xfrm>
            <a:off x="8650578" y="4037921"/>
            <a:ext cx="2187038" cy="52242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Dados Abertos</a:t>
            </a:r>
          </a:p>
        </p:txBody>
      </p:sp>
    </p:spTree>
    <p:extLst>
      <p:ext uri="{BB962C8B-B14F-4D97-AF65-F5344CB8AC3E}">
        <p14:creationId xmlns:p14="http://schemas.microsoft.com/office/powerpoint/2010/main" val="758613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63053" y="1071905"/>
            <a:ext cx="9144000" cy="1538291"/>
          </a:xfrm>
        </p:spPr>
        <p:txBody>
          <a:bodyPr>
            <a:normAutofit fontScale="90000"/>
          </a:bodyPr>
          <a:lstStyle/>
          <a:p>
            <a:r>
              <a:rPr lang="pt-BR" sz="5300" b="1" dirty="0">
                <a:latin typeface="Adobe Garamond Pro" panose="02020502060506020403" pitchFamily="18" charset="0"/>
              </a:rPr>
              <a:t>Primeira linha de defesa 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type="subTitle" idx="1"/>
          </p:nvPr>
        </p:nvSpPr>
        <p:spPr>
          <a:xfrm>
            <a:off x="1163053" y="2529681"/>
            <a:ext cx="9144000" cy="354122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just"/>
            <a:r>
              <a:rPr lang="pt-BR" dirty="0">
                <a:latin typeface="Adobe Garamond Pro" panose="02020502060506020403" pitchFamily="18" charset="0"/>
              </a:rPr>
              <a:t>Responsável por </a:t>
            </a:r>
            <a:r>
              <a:rPr lang="pt-BR" sz="3200" dirty="0">
                <a:latin typeface="Adobe Garamond Pro" panose="02020502060506020403" pitchFamily="18" charset="0"/>
              </a:rPr>
              <a:t>identificar, avaliar, controlar e mitigar os riscos</a:t>
            </a:r>
            <a:r>
              <a:rPr lang="pt-BR" dirty="0">
                <a:latin typeface="Adobe Garamond Pro" panose="02020502060506020403" pitchFamily="18" charset="0"/>
              </a:rPr>
              <a:t>, guiando o desenvolvimento e a implementação de políticas e procedimentos internos destinados a garantir que as atividades sejam realizadas de acordo com as metas e objetivos da organização. </a:t>
            </a:r>
          </a:p>
          <a:p>
            <a:pPr algn="just"/>
            <a:r>
              <a:rPr lang="pt-BR" dirty="0">
                <a:latin typeface="Adobe Garamond Pro" panose="02020502060506020403" pitchFamily="18" charset="0"/>
              </a:rPr>
              <a:t>Contempla os controles primários, que devem ser instituídos e mantidos pelos gestores responsáveis pela implementação das políticas públicas durante a execução de atividades e tarefas, no âmbito de seus macroprocessos finalísticos e de apoio.</a:t>
            </a:r>
          </a:p>
        </p:txBody>
      </p:sp>
    </p:spTree>
    <p:extLst>
      <p:ext uri="{BB962C8B-B14F-4D97-AF65-F5344CB8AC3E}">
        <p14:creationId xmlns:p14="http://schemas.microsoft.com/office/powerpoint/2010/main" val="3224548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277A9C-E7E8-47B0-A094-5DDBB72B3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6430" y="1473958"/>
            <a:ext cx="3732244" cy="1702952"/>
          </a:xfrm>
        </p:spPr>
        <p:txBody>
          <a:bodyPr>
            <a:normAutofit/>
          </a:bodyPr>
          <a:lstStyle/>
          <a:p>
            <a:pPr algn="ctr"/>
            <a:r>
              <a:rPr lang="pt-BR" sz="4000" dirty="0">
                <a:latin typeface="Adobe Garamond Pro" panose="02020502060506020403"/>
              </a:rPr>
              <a:t>Integração – soma de esforços</a:t>
            </a:r>
            <a:br>
              <a:rPr lang="pt-BR" sz="2100" dirty="0">
                <a:latin typeface="Adobe Garamond Pro" panose="02020502060506020403"/>
              </a:rPr>
            </a:br>
            <a:endParaRPr lang="pt-BR" sz="2100" dirty="0">
              <a:latin typeface="Adobe Garamond Pro" panose="02020502060506020403"/>
            </a:endParaRPr>
          </a:p>
        </p:txBody>
      </p:sp>
      <p:sp>
        <p:nvSpPr>
          <p:cNvPr id="43" name="Rectangle 16">
            <a:extLst>
              <a:ext uri="{FF2B5EF4-FFF2-40B4-BE49-F238E27FC236}">
                <a16:creationId xmlns:a16="http://schemas.microsoft.com/office/drawing/2014/main" id="{99CEE05D-F25C-4EC3-B527-D9C999E3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18">
            <a:extLst>
              <a:ext uri="{FF2B5EF4-FFF2-40B4-BE49-F238E27FC236}">
                <a16:creationId xmlns:a16="http://schemas.microsoft.com/office/drawing/2014/main" id="{4F036726-0C05-446E-91C3-B986EBEA0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1">
              <a:alpha val="4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45" name="Rectangle 20">
            <a:extLst>
              <a:ext uri="{FF2B5EF4-FFF2-40B4-BE49-F238E27FC236}">
                <a16:creationId xmlns:a16="http://schemas.microsoft.com/office/drawing/2014/main" id="{A310ABCD-C34B-42D1-9BEB-47755A3E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0717495-78EB-451D-AD10-BBBFFD84A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60" y="1059582"/>
            <a:ext cx="3044697" cy="2447936"/>
          </a:xfrm>
          <a:prstGeom prst="rect">
            <a:avLst/>
          </a:prstGeom>
        </p:spPr>
      </p:pic>
      <p:sp>
        <p:nvSpPr>
          <p:cNvPr id="46" name="Rectangle 22">
            <a:extLst>
              <a:ext uri="{FF2B5EF4-FFF2-40B4-BE49-F238E27FC236}">
                <a16:creationId xmlns:a16="http://schemas.microsoft.com/office/drawing/2014/main" id="{F38AB6A2-89F7-43B5-B608-50DFC740D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650014"/>
            <a:ext cx="2765758" cy="2136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Espaço Reservado para Conteúdo 4">
            <a:extLst>
              <a:ext uri="{FF2B5EF4-FFF2-40B4-BE49-F238E27FC236}">
                <a16:creationId xmlns:a16="http://schemas.microsoft.com/office/drawing/2014/main" id="{5D5E6C65-00EA-4138-9A45-39E20FE31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443" y="810882"/>
            <a:ext cx="2254446" cy="1812575"/>
          </a:xfrm>
          <a:prstGeom prst="rect">
            <a:avLst/>
          </a:prstGeom>
        </p:spPr>
      </p:pic>
      <p:sp>
        <p:nvSpPr>
          <p:cNvPr id="48" name="Rectangle 24">
            <a:extLst>
              <a:ext uri="{FF2B5EF4-FFF2-40B4-BE49-F238E27FC236}">
                <a16:creationId xmlns:a16="http://schemas.microsoft.com/office/drawing/2014/main" id="{06585B74-DAF6-470E-B2F3-B5530A709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4088215"/>
            <a:ext cx="3367217" cy="212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1281BFD-92D1-4890-8F9A-DFED549A9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60" y="4559460"/>
            <a:ext cx="3044697" cy="1202655"/>
          </a:xfrm>
          <a:prstGeom prst="rect">
            <a:avLst/>
          </a:prstGeom>
        </p:spPr>
      </p:pic>
      <p:sp>
        <p:nvSpPr>
          <p:cNvPr id="49" name="Rectangle 26">
            <a:extLst>
              <a:ext uri="{FF2B5EF4-FFF2-40B4-BE49-F238E27FC236}">
                <a16:creationId xmlns:a16="http://schemas.microsoft.com/office/drawing/2014/main" id="{30BAD96F-CE2F-4682-99B8-0DD9E6AE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1EBC541-9ABD-4B60-8C28-E32DAE190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497" y="3546271"/>
            <a:ext cx="2434338" cy="2056696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D27B545-1B2E-4617-B9E7-8FCA5CC6C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0178" y="3546271"/>
            <a:ext cx="3732245" cy="1382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dirty="0">
                <a:latin typeface="Adobe Garamond Pro" panose="02020502060506020403"/>
              </a:rPr>
              <a:t>Possibilidade de adesão a programas e sistemas da CGU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777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542090" y="2490537"/>
            <a:ext cx="4645250" cy="22017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 err="1">
                <a:solidFill>
                  <a:srgbClr val="002060"/>
                </a:solidFill>
                <a:latin typeface="Adobe Garamond Pro" panose="02020502060506020403"/>
                <a:ea typeface="+mj-ea"/>
                <a:cs typeface="+mj-cs"/>
              </a:rPr>
              <a:t>Juntos</a:t>
            </a:r>
            <a:r>
              <a:rPr lang="en-US" sz="6000" b="1" dirty="0">
                <a:solidFill>
                  <a:srgbClr val="002060"/>
                </a:solidFill>
                <a:latin typeface="Adobe Garamond Pro" panose="02020502060506020403"/>
                <a:ea typeface="+mj-ea"/>
                <a:cs typeface="+mj-cs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dobe Garamond Pro" panose="02020502060506020403"/>
                <a:ea typeface="+mj-ea"/>
                <a:cs typeface="+mj-cs"/>
              </a:rPr>
              <a:t>somos</a:t>
            </a:r>
            <a:r>
              <a:rPr lang="en-US" sz="6000" b="1" dirty="0">
                <a:solidFill>
                  <a:srgbClr val="002060"/>
                </a:solidFill>
                <a:latin typeface="Adobe Garamond Pro" panose="02020502060506020403"/>
                <a:ea typeface="+mj-ea"/>
                <a:cs typeface="+mj-cs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dobe Garamond Pro" panose="02020502060506020403"/>
                <a:ea typeface="+mj-ea"/>
                <a:cs typeface="+mj-cs"/>
              </a:rPr>
              <a:t>mais</a:t>
            </a:r>
            <a:r>
              <a:rPr lang="en-US" sz="6000" b="1" dirty="0">
                <a:solidFill>
                  <a:srgbClr val="002060"/>
                </a:solidFill>
                <a:latin typeface="Adobe Garamond Pro" panose="02020502060506020403"/>
                <a:ea typeface="+mj-ea"/>
                <a:cs typeface="+mj-cs"/>
              </a:rPr>
              <a:t> fortes!</a:t>
            </a:r>
            <a:endParaRPr lang="en-US" sz="6000" b="1" dirty="0">
              <a:latin typeface="Adobe Garamond Pro" panose="02020502060506020403"/>
              <a:ea typeface="+mj-ea"/>
              <a:cs typeface="+mj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F5A5D972-C4AD-42A3-9321-8D44E5D4F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7" r="18668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5164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 txBox="1">
            <a:spLocks/>
          </p:cNvSpPr>
          <p:nvPr/>
        </p:nvSpPr>
        <p:spPr>
          <a:xfrm>
            <a:off x="0" y="782053"/>
            <a:ext cx="12192000" cy="60700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4000" b="1" dirty="0">
              <a:solidFill>
                <a:srgbClr val="00206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423108" y="2313892"/>
            <a:ext cx="704098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err="1">
                <a:latin typeface="Adobe Garamond Pro" panose="02020502060506020403"/>
              </a:rPr>
              <a:t>Obrigado</a:t>
            </a:r>
            <a:r>
              <a:rPr lang="es-ES_tradnl" sz="3600" b="1" dirty="0">
                <a:latin typeface="Adobe Garamond Pro" panose="02020502060506020403"/>
              </a:rPr>
              <a:t>!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171700" y="3570318"/>
            <a:ext cx="7543800" cy="1600438"/>
          </a:xfrm>
          <a:prstGeom prst="rect">
            <a:avLst/>
          </a:prstGeom>
          <a:gradFill>
            <a:gsLst>
              <a:gs pos="500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dobe Garamond Pro" panose="02020502060506020403"/>
              </a:rPr>
              <a:t>Wagner de Campos Rosário</a:t>
            </a:r>
          </a:p>
          <a:p>
            <a:pPr algn="ctr"/>
            <a:r>
              <a:rPr lang="pt-BR" sz="2000" dirty="0">
                <a:latin typeface="Adobe Garamond Pro" panose="02020502060506020403"/>
              </a:rPr>
              <a:t>Ministro de Estado da Controladoria-Geral da União </a:t>
            </a:r>
          </a:p>
          <a:p>
            <a:pPr algn="ctr"/>
            <a:r>
              <a:rPr lang="pt-BR" sz="2000" dirty="0">
                <a:latin typeface="Adobe Garamond Pro" panose="02020502060506020403"/>
                <a:hlinkClick r:id="rId3"/>
              </a:rPr>
              <a:t>cgugabin@cgu.gov.br</a:t>
            </a:r>
            <a:endParaRPr lang="pt-BR" sz="2000" dirty="0">
              <a:latin typeface="Adobe Garamond Pro" panose="02020502060506020403"/>
            </a:endParaRPr>
          </a:p>
          <a:p>
            <a:pPr algn="ctr"/>
            <a:r>
              <a:rPr lang="pt-BR" sz="2000" dirty="0">
                <a:latin typeface="Adobe Garamond Pro" panose="02020502060506020403"/>
              </a:rPr>
              <a:t>+55 (61) 2020-7241</a:t>
            </a:r>
          </a:p>
          <a:p>
            <a:pPr algn="just"/>
            <a:endParaRPr lang="pt-BR" dirty="0"/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2DABC25C-9129-4956-8041-95C6714D7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602" y="5551909"/>
            <a:ext cx="4538662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744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903999"/>
            <a:ext cx="9144000" cy="965743"/>
          </a:xfrm>
        </p:spPr>
        <p:txBody>
          <a:bodyPr>
            <a:normAutofit/>
          </a:bodyPr>
          <a:lstStyle/>
          <a:p>
            <a:r>
              <a:rPr lang="pt-BR" sz="4800" b="1" dirty="0">
                <a:latin typeface="Adobe Garamond Pro" panose="02020502060506020403" pitchFamily="18" charset="0"/>
              </a:rPr>
              <a:t>Segunda linha de defesa</a:t>
            </a:r>
            <a:endParaRPr lang="pt-BR" sz="4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type="subTitle" idx="1"/>
          </p:nvPr>
        </p:nvSpPr>
        <p:spPr>
          <a:xfrm>
            <a:off x="1524000" y="2543695"/>
            <a:ext cx="9144000" cy="367422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just"/>
            <a:r>
              <a:rPr lang="pt-BR" dirty="0">
                <a:latin typeface="Adobe Garamond Pro" panose="02020502060506020403" pitchFamily="18" charset="0"/>
              </a:rPr>
              <a:t>As instâncias de </a:t>
            </a:r>
            <a:r>
              <a:rPr lang="pt-BR" sz="3200" dirty="0">
                <a:latin typeface="Adobe Garamond Pro" panose="02020502060506020403" pitchFamily="18" charset="0"/>
              </a:rPr>
              <a:t>segunda linha</a:t>
            </a:r>
            <a:r>
              <a:rPr lang="pt-BR" dirty="0">
                <a:latin typeface="Adobe Garamond Pro" panose="02020502060506020403" pitchFamily="18" charset="0"/>
              </a:rPr>
              <a:t> de defesa estão situadas </a:t>
            </a:r>
            <a:r>
              <a:rPr lang="pt-BR" sz="2800" dirty="0">
                <a:latin typeface="Adobe Garamond Pro" panose="02020502060506020403" pitchFamily="18" charset="0"/>
              </a:rPr>
              <a:t>ao nível da gestão e objetivam assegurar que as atividades realizadas pela primeira linha sejam desenvolvidas e executadas de forma apropriada</a:t>
            </a:r>
            <a:r>
              <a:rPr lang="pt-BR" dirty="0">
                <a:latin typeface="Adobe Garamond Pro" panose="02020502060506020403" pitchFamily="18" charset="0"/>
              </a:rPr>
              <a:t>. </a:t>
            </a:r>
          </a:p>
          <a:p>
            <a:pPr algn="just"/>
            <a:r>
              <a:rPr lang="pt-BR" dirty="0">
                <a:latin typeface="Adobe Garamond Pro" panose="02020502060506020403" pitchFamily="18" charset="0"/>
              </a:rPr>
              <a:t>Essas instâncias são destinadas a apoiar o desenvolvimento dos controles internos da gestão e realizar atividades de supervisão e de monitoramento das atividades desenvolvidas no âmbito da primeira linha de defesa, que incluem gerenciamento de riscos, conformidade, verificação de qualidade, controle financeiro, orientação e treinamento.</a:t>
            </a:r>
          </a:p>
        </p:txBody>
      </p:sp>
    </p:spTree>
    <p:extLst>
      <p:ext uri="{BB962C8B-B14F-4D97-AF65-F5344CB8AC3E}">
        <p14:creationId xmlns:p14="http://schemas.microsoft.com/office/powerpoint/2010/main" val="3344644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4371" y="839731"/>
            <a:ext cx="9144000" cy="961773"/>
          </a:xfrm>
        </p:spPr>
        <p:txBody>
          <a:bodyPr>
            <a:normAutofit/>
          </a:bodyPr>
          <a:lstStyle/>
          <a:p>
            <a:r>
              <a:rPr lang="pt-BR" sz="4800" b="1" dirty="0">
                <a:latin typeface="Adobe Garamond Pro" panose="02020502060506020403" pitchFamily="18" charset="0"/>
              </a:rPr>
              <a:t>Terceira linha de defesa</a:t>
            </a:r>
            <a:endParaRPr lang="pt-BR" sz="4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type="subTitle" idx="1"/>
          </p:nvPr>
        </p:nvSpPr>
        <p:spPr>
          <a:xfrm>
            <a:off x="1524000" y="2128058"/>
            <a:ext cx="9144000" cy="397348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2500"/>
          </a:bodyPr>
          <a:lstStyle/>
          <a:p>
            <a:pPr algn="just"/>
            <a:r>
              <a:rPr lang="pt-BR" dirty="0">
                <a:latin typeface="Adobe Garamond Pro" panose="02020502060506020403" pitchFamily="18" charset="0"/>
              </a:rPr>
              <a:t>A </a:t>
            </a:r>
            <a:r>
              <a:rPr lang="pt-BR" sz="3200" dirty="0">
                <a:latin typeface="Adobe Garamond Pro" panose="02020502060506020403" pitchFamily="18" charset="0"/>
              </a:rPr>
              <a:t>terceira linha</a:t>
            </a:r>
            <a:r>
              <a:rPr lang="pt-BR" dirty="0">
                <a:latin typeface="Adobe Garamond Pro" panose="02020502060506020403" pitchFamily="18" charset="0"/>
              </a:rPr>
              <a:t> de defesa é representada pela atividade de </a:t>
            </a:r>
            <a:r>
              <a:rPr lang="pt-BR" sz="3200" dirty="0">
                <a:latin typeface="Adobe Garamond Pro" panose="02020502060506020403" pitchFamily="18" charset="0"/>
              </a:rPr>
              <a:t>auditoria interna governamental</a:t>
            </a:r>
            <a:r>
              <a:rPr lang="pt-BR" dirty="0">
                <a:latin typeface="Adobe Garamond Pro" panose="02020502060506020403" pitchFamily="18" charset="0"/>
              </a:rPr>
              <a:t>, que presta serviços de avaliação e de consultoria com base nos pressupostos de autonomia técnica e de objetividade. </a:t>
            </a:r>
          </a:p>
          <a:p>
            <a:pPr algn="just"/>
            <a:r>
              <a:rPr lang="pt-BR" dirty="0">
                <a:latin typeface="Adobe Garamond Pro" panose="02020502060506020403" pitchFamily="18" charset="0"/>
              </a:rPr>
              <a:t>A </a:t>
            </a:r>
            <a:r>
              <a:rPr lang="pt-BR" sz="3000" dirty="0">
                <a:latin typeface="Adobe Garamond Pro" panose="02020502060506020403" pitchFamily="18" charset="0"/>
              </a:rPr>
              <a:t>auditoria interna governamental</a:t>
            </a:r>
            <a:r>
              <a:rPr lang="pt-BR" dirty="0">
                <a:latin typeface="Adobe Garamond Pro" panose="02020502060506020403" pitchFamily="18" charset="0"/>
              </a:rPr>
              <a:t> é uma atividade </a:t>
            </a:r>
            <a:r>
              <a:rPr lang="pt-BR" sz="3200" dirty="0">
                <a:latin typeface="Adobe Garamond Pro" panose="02020502060506020403" pitchFamily="18" charset="0"/>
              </a:rPr>
              <a:t>independente e objetiva de avaliação e de consultoria, desenhada para adicionar valor e melhorar as operações de uma organização</a:t>
            </a:r>
            <a:r>
              <a:rPr lang="pt-BR" dirty="0">
                <a:latin typeface="Adobe Garamond Pro" panose="02020502060506020403" pitchFamily="18" charset="0"/>
              </a:rPr>
              <a:t>. Deve buscar auxiliar as organizações públicas a realizarem seus objetivos, a partir da aplicação de uma abordagem sistemática e disciplinada para avaliar e melhorar a eficácia dos processos de governança, de gerenciamento de riscos e de controles internos.</a:t>
            </a:r>
          </a:p>
        </p:txBody>
      </p:sp>
    </p:spTree>
    <p:extLst>
      <p:ext uri="{BB962C8B-B14F-4D97-AF65-F5344CB8AC3E}">
        <p14:creationId xmlns:p14="http://schemas.microsoft.com/office/powerpoint/2010/main" val="1740058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6246" y="1201875"/>
            <a:ext cx="3768677" cy="739688"/>
          </a:xfrm>
        </p:spPr>
        <p:txBody>
          <a:bodyPr>
            <a:normAutofit fontScale="90000"/>
          </a:bodyPr>
          <a:lstStyle/>
          <a:p>
            <a:r>
              <a:rPr lang="pt-BR" sz="4400" b="1" dirty="0">
                <a:latin typeface="Adobe Garamond Pro" panose="02020502060506020403" pitchFamily="18" charset="0"/>
              </a:rPr>
              <a:t>1ª linha de defesa</a:t>
            </a:r>
            <a:endParaRPr lang="pt-BR" sz="4400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9E2775E2-A327-4485-981B-5593EC997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136" y="4505155"/>
            <a:ext cx="2899610" cy="230194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endParaRPr lang="pt-BR" sz="2000" dirty="0">
              <a:latin typeface="Adobe Garamond Pro" panose="02020502060506020403"/>
            </a:endParaRPr>
          </a:p>
          <a:p>
            <a:r>
              <a:rPr lang="pt-BR" sz="2000" dirty="0">
                <a:latin typeface="Adobe Garamond Pro" panose="02020502060506020403"/>
              </a:rPr>
              <a:t>Pai: certifica a temperatura da água, pega toalha, fralda, shampoo, sabonete, roupa, algodão, cotonete etc.</a:t>
            </a:r>
          </a:p>
          <a:p>
            <a:endParaRPr lang="pt-BR" sz="160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2" y="2249905"/>
            <a:ext cx="3205359" cy="2176321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353DBC80-B90A-B447-A5A3-86CD97946285}"/>
              </a:ext>
            </a:extLst>
          </p:cNvPr>
          <p:cNvSpPr txBox="1">
            <a:spLocks/>
          </p:cNvSpPr>
          <p:nvPr/>
        </p:nvSpPr>
        <p:spPr>
          <a:xfrm>
            <a:off x="4091557" y="787194"/>
            <a:ext cx="3768678" cy="108611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latin typeface="Adobe Garamond Pro" panose="02020502060506020403" pitchFamily="18" charset="0"/>
              </a:rPr>
              <a:t>2ª linha de defesa</a:t>
            </a:r>
            <a:endParaRPr lang="pt-BR" sz="4000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B0D577FA-36BD-E749-962F-F4B049EAF422}"/>
              </a:ext>
            </a:extLst>
          </p:cNvPr>
          <p:cNvSpPr txBox="1">
            <a:spLocks/>
          </p:cNvSpPr>
          <p:nvPr/>
        </p:nvSpPr>
        <p:spPr>
          <a:xfrm>
            <a:off x="4405618" y="4999827"/>
            <a:ext cx="3140555" cy="13925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dobe Garamond Pro" panose="02020502060506020403"/>
              </a:rPr>
              <a:t>Mãe: supervisiona e monitora – dá suporte oferecendo um brinquedinho para a criança não chorar</a:t>
            </a:r>
          </a:p>
          <a:p>
            <a:endParaRPr lang="pt-BR" dirty="0"/>
          </a:p>
        </p:txBody>
      </p:sp>
      <p:pic>
        <p:nvPicPr>
          <p:cNvPr id="8" name="Espaço Reservado para Conteúdo 3">
            <a:extLst>
              <a:ext uri="{FF2B5EF4-FFF2-40B4-BE49-F238E27FC236}">
                <a16:creationId xmlns:a16="http://schemas.microsoft.com/office/drawing/2014/main" id="{B38FBE7A-99AD-0D41-9613-427FA79ED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62" y="2179198"/>
            <a:ext cx="2054087" cy="240947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435F53A3-45C0-C94F-ABB8-9ADD7F4D6F4D}"/>
              </a:ext>
            </a:extLst>
          </p:cNvPr>
          <p:cNvSpPr txBox="1">
            <a:spLocks/>
          </p:cNvSpPr>
          <p:nvPr/>
        </p:nvSpPr>
        <p:spPr>
          <a:xfrm>
            <a:off x="8044070" y="790912"/>
            <a:ext cx="3604587" cy="9930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latin typeface="Adobe Garamond Pro" panose="02020502060506020403" pitchFamily="18" charset="0"/>
              </a:rPr>
              <a:t>3ª linha de defesa</a:t>
            </a:r>
            <a:endParaRPr lang="pt-BR" sz="4000" dirty="0"/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FB2291F4-936B-CD4A-BF53-167F8B574F35}"/>
              </a:ext>
            </a:extLst>
          </p:cNvPr>
          <p:cNvSpPr txBox="1">
            <a:spLocks/>
          </p:cNvSpPr>
          <p:nvPr/>
        </p:nvSpPr>
        <p:spPr>
          <a:xfrm>
            <a:off x="8505364" y="4915345"/>
            <a:ext cx="2681998" cy="148155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>
              <a:latin typeface="Adobe Garamond Pro" panose="02020502060506020403"/>
            </a:endParaRPr>
          </a:p>
          <a:p>
            <a:r>
              <a:rPr lang="pt-BR" dirty="0">
                <a:latin typeface="Adobe Garamond Pro" panose="02020502060506020403"/>
              </a:rPr>
              <a:t>Sogra: só aponta os erros, não faz cogestão. </a:t>
            </a:r>
          </a:p>
          <a:p>
            <a:endParaRPr lang="pt-BR" dirty="0">
              <a:latin typeface="Adobe Garamond Pro" panose="02020502060506020403"/>
            </a:endParaRPr>
          </a:p>
          <a:p>
            <a:endParaRPr lang="pt-BR" dirty="0"/>
          </a:p>
        </p:txBody>
      </p:sp>
      <p:pic>
        <p:nvPicPr>
          <p:cNvPr id="11" name="Espaço Reservado para Conteúdo 3">
            <a:extLst>
              <a:ext uri="{FF2B5EF4-FFF2-40B4-BE49-F238E27FC236}">
                <a16:creationId xmlns:a16="http://schemas.microsoft.com/office/drawing/2014/main" id="{80B55496-C9F8-2E41-A7B0-92AAB38C4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607" y="2276820"/>
            <a:ext cx="3288078" cy="217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98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4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10714AC-388B-DE4B-A6CA-547851807561}"/>
              </a:ext>
            </a:extLst>
          </p:cNvPr>
          <p:cNvSpPr txBox="1"/>
          <p:nvPr/>
        </p:nvSpPr>
        <p:spPr>
          <a:xfrm>
            <a:off x="9005888" y="1758797"/>
            <a:ext cx="3186112" cy="3340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SERÁ QUE </a:t>
            </a:r>
            <a:r>
              <a:rPr lang="en-US" sz="36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ISSO MESMO QUE ESPERAMOS DA TERCEIRA LINHA DE DEFESA?</a:t>
            </a:r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esultado de imagem para homem pensando">
            <a:extLst>
              <a:ext uri="{FF2B5EF4-FFF2-40B4-BE49-F238E27FC236}">
                <a16:creationId xmlns:a16="http://schemas.microsoft.com/office/drawing/2014/main" id="{B06DF41B-39B2-9E48-BDC2-483770D16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" r="5315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386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A4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10714AC-388B-DE4B-A6CA-547851807561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QUAIS OS DESAFIOS E PERSPECTIVAS SOBRE O CONTROLE INTERNO?</a:t>
            </a:r>
          </a:p>
        </p:txBody>
      </p:sp>
      <p:pic>
        <p:nvPicPr>
          <p:cNvPr id="1026" name="Picture 2" descr="Resultado de imagem para homem pensando">
            <a:extLst>
              <a:ext uri="{FF2B5EF4-FFF2-40B4-BE49-F238E27FC236}">
                <a16:creationId xmlns:a16="http://schemas.microsoft.com/office/drawing/2014/main" id="{B06DF41B-39B2-9E48-BDC2-483770D16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" r="5315"/>
          <a:stretch/>
        </p:blipFill>
        <p:spPr bwMode="auto">
          <a:xfrm>
            <a:off x="4038600" y="1014761"/>
            <a:ext cx="7188199" cy="482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834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2338</Words>
  <Application>Microsoft Macintosh PowerPoint</Application>
  <PresentationFormat>Widescreen</PresentationFormat>
  <Paragraphs>338</Paragraphs>
  <Slides>42</Slides>
  <Notes>31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50" baseType="lpstr">
      <vt:lpstr>Adobe Garamond Pro</vt:lpstr>
      <vt:lpstr>Arial</vt:lpstr>
      <vt:lpstr>Calibri</vt:lpstr>
      <vt:lpstr>Calibri Light</vt:lpstr>
      <vt:lpstr>Impact</vt:lpstr>
      <vt:lpstr>Times New Roman</vt:lpstr>
      <vt:lpstr>Wingdings</vt:lpstr>
      <vt:lpstr>Office Theme</vt:lpstr>
      <vt:lpstr>Desafios e perspectivas sobre controle interno</vt:lpstr>
      <vt:lpstr>Conceituação</vt:lpstr>
      <vt:lpstr>Decreto-Lei nº 200, de 25 de fevereiro de 1967</vt:lpstr>
      <vt:lpstr>Primeira linha de defesa  </vt:lpstr>
      <vt:lpstr>Segunda linha de defesa</vt:lpstr>
      <vt:lpstr>Terceira linha de defesa</vt:lpstr>
      <vt:lpstr>1ª linha de defesa</vt:lpstr>
      <vt:lpstr>Apresentação do PowerPoint</vt:lpstr>
      <vt:lpstr>Apresentação do PowerPoint</vt:lpstr>
      <vt:lpstr>1º Desafio – desmistificar a imagem da sogra</vt:lpstr>
      <vt:lpstr>Qual a função do controle interno?</vt:lpstr>
      <vt:lpstr>Apresentação do PowerPoint</vt:lpstr>
      <vt:lpstr>Avaliação SFC/CGU -  proposta de reajuste dos limites de enquadramento das modalidades licitatórias</vt:lpstr>
      <vt:lpstr>2º Desafio – constante transformação</vt:lpstr>
      <vt:lpstr>Vejamos a evolução das atividades/funções</vt:lpstr>
      <vt:lpstr>CGU - Macrofunções</vt:lpstr>
      <vt:lpstr>Novas funções/atividades</vt:lpstr>
      <vt:lpstr>Novas funções/atividades</vt:lpstr>
      <vt:lpstr>3º Desafio –  não ter a cabeça cortada</vt:lpstr>
      <vt:lpstr>Contexto: restrição fiscal</vt:lpstr>
      <vt:lpstr>Ineficiência no gasto público custa US$ 68 bilhões por ano ao Brasil</vt:lpstr>
      <vt:lpstr>Apresentação do PowerPoint</vt:lpstr>
      <vt:lpstr>CGU – benefícios gerados</vt:lpstr>
      <vt:lpstr>Apresentação do PowerPoint</vt:lpstr>
      <vt:lpstr>Perspectivas</vt:lpstr>
      <vt:lpstr>Apresentação do PowerPoint</vt:lpstr>
      <vt:lpstr>Apresentação do PowerPoint</vt:lpstr>
      <vt:lpstr>Apresentação do PowerPoint</vt:lpstr>
      <vt:lpstr>Apresentação do PowerPoint</vt:lpstr>
      <vt:lpstr>Como funciona a ferramenta Alice?</vt:lpstr>
      <vt:lpstr>Apresentação do PowerPoint</vt:lpstr>
      <vt:lpstr>R$ 812 MILHÕES  15 PREGÕES CANCELADOS OU SUSPENSOS  DE DEZ/18 A AGO/19</vt:lpstr>
      <vt:lpstr>Apresentação do PowerPoint</vt:lpstr>
      <vt:lpstr>Apresentação do PowerPoint</vt:lpstr>
      <vt:lpstr>Apresentação do PowerPoint</vt:lpstr>
      <vt:lpstr>Apresentação do PowerPoint</vt:lpstr>
      <vt:lpstr>           BENEFÍCIOS FINANCEIROS (últimos 5 anos)  Valor devolvido ao Erário informado pelo gestor (RH)  R$ 64.270.963,04  Valor de benefício financeiro de valores pontuais (benefício não continuado)   R$ 166.944.093,70 Valor de benefício financeiro de valores não pontuais (benefício continuado)   R$ 797.053.767,10  </vt:lpstr>
      <vt:lpstr>Perspectivas</vt:lpstr>
      <vt:lpstr>Apresentação do PowerPoint</vt:lpstr>
      <vt:lpstr>Integração – soma de esforços 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Desafios e perspectivas sobre controle interno</dc:title>
  <dc:creator>Microsoft Office User</dc:creator>
  <cp:lastModifiedBy>Microsoft Office User</cp:lastModifiedBy>
  <cp:revision>1</cp:revision>
  <dcterms:created xsi:type="dcterms:W3CDTF">2019-09-25T12:16:52Z</dcterms:created>
  <dcterms:modified xsi:type="dcterms:W3CDTF">2019-09-25T12:37:03Z</dcterms:modified>
</cp:coreProperties>
</file>