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8"/>
            <a:ext cx="12193922" cy="685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01362" y="1716718"/>
            <a:ext cx="1095098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Orientação Técnica Rede de Controle nº 07</a:t>
            </a:r>
          </a:p>
          <a:p>
            <a:endParaRPr lang="pt-BR" sz="4000" b="1" dirty="0"/>
          </a:p>
          <a:p>
            <a:pPr algn="ctr"/>
            <a:r>
              <a:rPr lang="pt-BR" sz="3600" b="1" dirty="0" smtClean="0"/>
              <a:t>O novo paradigma de contratação do transporte escolar e sua abordagem nas auditorias da CGU/BA.</a:t>
            </a:r>
          </a:p>
          <a:p>
            <a:pPr algn="ctr"/>
            <a:endParaRPr lang="pt-BR" sz="4000" dirty="0"/>
          </a:p>
          <a:p>
            <a:pPr algn="ctr"/>
            <a:endParaRPr lang="pt-BR" sz="4000" dirty="0" smtClean="0"/>
          </a:p>
          <a:p>
            <a:pPr algn="ctr"/>
            <a:endParaRPr lang="pt-BR" sz="4000" dirty="0" smtClean="0"/>
          </a:p>
          <a:p>
            <a:pPr algn="ctr"/>
            <a:r>
              <a:rPr lang="pt-BR" sz="2000" dirty="0" smtClean="0"/>
              <a:t>Salvador, 15.3.2019</a:t>
            </a:r>
          </a:p>
        </p:txBody>
      </p:sp>
    </p:spTree>
    <p:extLst>
      <p:ext uri="{BB962C8B-B14F-4D97-AF65-F5344CB8AC3E}">
        <p14:creationId xmlns:p14="http://schemas.microsoft.com/office/powerpoint/2010/main" val="9508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3c. Licitação por item/rota</a:t>
            </a:r>
            <a:r>
              <a:rPr lang="pt-BR" sz="4800" dirty="0" smtClean="0">
                <a:solidFill>
                  <a:prstClr val="black"/>
                </a:solidFill>
                <a:latin typeface="Calibri"/>
              </a:rPr>
              <a:t>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107062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“a</a:t>
            </a:r>
            <a:r>
              <a:rPr lang="pt-BR" sz="2800" dirty="0"/>
              <a:t>) formatar os procedimentos de contratação do transporte escolar</a:t>
            </a:r>
          </a:p>
          <a:p>
            <a:r>
              <a:rPr lang="pt-BR" sz="2800" dirty="0"/>
              <a:t>privilegiando o critério de julgamento por itens (linhas/rotas específicas), com vistas </a:t>
            </a:r>
            <a:r>
              <a:rPr lang="pt-BR" sz="2800" dirty="0" smtClean="0"/>
              <a:t>ao melhor </a:t>
            </a:r>
            <a:r>
              <a:rPr lang="pt-BR" sz="2800" dirty="0"/>
              <a:t>aproveitamento dos recursos disponíveis no mercado e à ampliação </a:t>
            </a:r>
            <a:r>
              <a:rPr lang="pt-BR" sz="2800" dirty="0" smtClean="0"/>
              <a:t>da competitividade </a:t>
            </a:r>
            <a:r>
              <a:rPr lang="pt-BR" sz="2800" dirty="0"/>
              <a:t>(art. 23, § 1º da Lei Federal nº 8.666/1993 e Súmula 247 do TCU), </a:t>
            </a:r>
            <a:r>
              <a:rPr lang="pt-BR" sz="2800" dirty="0" smtClean="0"/>
              <a:t>salvo se </a:t>
            </a:r>
            <a:r>
              <a:rPr lang="pt-BR" sz="2800" dirty="0"/>
              <a:t>efetivamente comprovada a economicidade de se fazer o julgamento por lote ou preço</a:t>
            </a:r>
          </a:p>
          <a:p>
            <a:r>
              <a:rPr lang="pt-BR" sz="2800" dirty="0"/>
              <a:t>global e, nesse caso, se demonstrado que o licitante possui a capacidade operacional </a:t>
            </a:r>
            <a:r>
              <a:rPr lang="pt-BR" sz="2800" dirty="0" smtClean="0"/>
              <a:t>de prestar </a:t>
            </a:r>
            <a:r>
              <a:rPr lang="pt-BR" sz="2800" dirty="0"/>
              <a:t>o serviço de todas as rotas, proibida, em qualquer caso, a subcontratação </a:t>
            </a:r>
            <a:r>
              <a:rPr lang="pt-BR" sz="2800" dirty="0" smtClean="0"/>
              <a:t>ilícita”. </a:t>
            </a:r>
          </a:p>
        </p:txBody>
      </p:sp>
    </p:spTree>
    <p:extLst>
      <p:ext uri="{BB962C8B-B14F-4D97-AF65-F5344CB8AC3E}">
        <p14:creationId xmlns:p14="http://schemas.microsoft.com/office/powerpoint/2010/main" val="42372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3c. Licitação por item/rota</a:t>
            </a:r>
            <a:r>
              <a:rPr lang="pt-BR" sz="4800" dirty="0" smtClean="0">
                <a:solidFill>
                  <a:prstClr val="black"/>
                </a:solidFill>
                <a:latin typeface="Calibri"/>
              </a:rPr>
              <a:t>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107062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“b</a:t>
            </a:r>
            <a:r>
              <a:rPr lang="pt-BR" sz="2800" dirty="0"/>
              <a:t>) não impor, no edital do certame licitatório, exigências incompatíveis com </a:t>
            </a:r>
            <a:r>
              <a:rPr lang="pt-BR" sz="2800" dirty="0" smtClean="0"/>
              <a:t>o objeto/item </a:t>
            </a:r>
            <a:r>
              <a:rPr lang="pt-BR" sz="2800" dirty="0"/>
              <a:t>contratado, desproporcionais, que restrinjam indevidamente ou inviabilizem </a:t>
            </a:r>
            <a:r>
              <a:rPr lang="pt-BR" sz="2800" dirty="0" smtClean="0"/>
              <a:t>a competitividade, </a:t>
            </a:r>
            <a:r>
              <a:rPr lang="pt-BR" sz="2800" dirty="0"/>
              <a:t>fazendo constar dos editais a expressa possibilidade de </a:t>
            </a:r>
            <a:r>
              <a:rPr lang="pt-BR" sz="2800" dirty="0" smtClean="0"/>
              <a:t>participação dos </a:t>
            </a:r>
            <a:r>
              <a:rPr lang="pt-BR" sz="2800" dirty="0"/>
              <a:t>prestadores na condição de microempreendedores individuais (MEI), sendo </a:t>
            </a:r>
            <a:r>
              <a:rPr lang="pt-BR" sz="2800" dirty="0" smtClean="0"/>
              <a:t>vedada a </a:t>
            </a:r>
            <a:r>
              <a:rPr lang="pt-BR" sz="2800" dirty="0"/>
              <a:t>inclusão de cláusulas </a:t>
            </a:r>
            <a:r>
              <a:rPr lang="pt-BR" sz="2800" dirty="0" err="1"/>
              <a:t>editalícias</a:t>
            </a:r>
            <a:r>
              <a:rPr lang="pt-BR" sz="2800" dirty="0"/>
              <a:t> que direta ou indiretamente inibam a presença </a:t>
            </a:r>
            <a:r>
              <a:rPr lang="pt-BR" sz="2800" dirty="0" smtClean="0"/>
              <a:t>e/ou contratação destes”.</a:t>
            </a:r>
          </a:p>
        </p:txBody>
      </p:sp>
    </p:spTree>
    <p:extLst>
      <p:ext uri="{BB962C8B-B14F-4D97-AF65-F5344CB8AC3E}">
        <p14:creationId xmlns:p14="http://schemas.microsoft.com/office/powerpoint/2010/main" val="295175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3d. Credenciamento</a:t>
            </a:r>
            <a:r>
              <a:rPr lang="pt-BR" sz="4800" dirty="0" smtClean="0">
                <a:solidFill>
                  <a:prstClr val="black"/>
                </a:solidFill>
                <a:latin typeface="Calibri"/>
              </a:rPr>
              <a:t>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107062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“d</a:t>
            </a:r>
            <a:r>
              <a:rPr lang="pt-BR" sz="2800" dirty="0"/>
              <a:t>) estimular a utilização, em caráter subsidiário, na hipótese da </a:t>
            </a:r>
            <a:r>
              <a:rPr lang="pt-BR" sz="2800" dirty="0" smtClean="0"/>
              <a:t>inviabilidade da </a:t>
            </a:r>
            <a:r>
              <a:rPr lang="pt-BR" sz="2800" dirty="0"/>
              <a:t>competição, à qual se dará devida publicidade, do instituto do credenciamento </a:t>
            </a:r>
            <a:r>
              <a:rPr lang="pt-BR" sz="2800" dirty="0" smtClean="0"/>
              <a:t>para a </a:t>
            </a:r>
            <a:r>
              <a:rPr lang="pt-BR" sz="2800" dirty="0"/>
              <a:t>contratação individualizada (por linhas/rotas), via chamamento público, inclusive </a:t>
            </a:r>
            <a:r>
              <a:rPr lang="pt-BR" sz="2800" dirty="0" smtClean="0"/>
              <a:t>de microempreendedores </a:t>
            </a:r>
            <a:r>
              <a:rPr lang="pt-BR" sz="2800" dirty="0"/>
              <a:t>individuais que preencham os requisitos mínimos exigidos, </a:t>
            </a:r>
            <a:r>
              <a:rPr lang="pt-BR" sz="2800" dirty="0" smtClean="0"/>
              <a:t>desde que </a:t>
            </a:r>
            <a:r>
              <a:rPr lang="pt-BR" sz="2800" dirty="0"/>
              <a:t>atendidas, cumulativamente, todas as diretrizes estabelecidas no item 3.1 do </a:t>
            </a:r>
            <a:r>
              <a:rPr lang="pt-BR" sz="2800" dirty="0" smtClean="0"/>
              <a:t>Anexo VII-B </a:t>
            </a:r>
            <a:r>
              <a:rPr lang="pt-BR" sz="2800" dirty="0"/>
              <a:t>da IN nº 05/2017 do </a:t>
            </a:r>
            <a:r>
              <a:rPr lang="pt-BR" sz="2800" dirty="0" smtClean="0"/>
              <a:t>MPOG”. </a:t>
            </a:r>
          </a:p>
        </p:txBody>
      </p:sp>
    </p:spTree>
    <p:extLst>
      <p:ext uri="{BB962C8B-B14F-4D97-AF65-F5344CB8AC3E}">
        <p14:creationId xmlns:p14="http://schemas.microsoft.com/office/powerpoint/2010/main" val="74647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644769" y="963609"/>
            <a:ext cx="7584989" cy="58819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3d. Credenciamento – base jurídica</a:t>
            </a:r>
            <a:r>
              <a:rPr lang="pt-BR" sz="4800" dirty="0" smtClean="0">
                <a:solidFill>
                  <a:prstClr val="black"/>
                </a:solidFill>
                <a:latin typeface="Calibri"/>
              </a:rPr>
              <a:t>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4769" y="1526050"/>
            <a:ext cx="1070628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Ø"/>
            </a:pPr>
            <a:r>
              <a:rPr lang="pt-BR" sz="2800" dirty="0" smtClean="0"/>
              <a:t>Art. 25, caput, da 8.666/93</a:t>
            </a:r>
          </a:p>
          <a:p>
            <a:r>
              <a:rPr lang="pt-BR" sz="2000" dirty="0" smtClean="0"/>
              <a:t>É inexigível a licitação quando houver inviabilidade </a:t>
            </a:r>
            <a:r>
              <a:rPr lang="pt-BR" sz="2000" dirty="0"/>
              <a:t>de </a:t>
            </a:r>
            <a:r>
              <a:rPr lang="pt-BR" sz="2000" dirty="0" smtClean="0"/>
              <a:t>competição, em especial ...</a:t>
            </a:r>
            <a:endParaRPr lang="pt-BR" sz="2000" dirty="0"/>
          </a:p>
          <a:p>
            <a:endParaRPr lang="pt-BR" sz="1000" dirty="0" smtClean="0"/>
          </a:p>
          <a:p>
            <a:pPr marL="457200" indent="-457200">
              <a:buFont typeface="Wingdings"/>
              <a:buChar char="Ø"/>
            </a:pPr>
            <a:r>
              <a:rPr lang="pt-BR" sz="2800" dirty="0" smtClean="0"/>
              <a:t>IN MPOG nº 05/2017 (art</a:t>
            </a:r>
            <a:r>
              <a:rPr lang="pt-BR" sz="2800" dirty="0"/>
              <a:t>. 35, §2º, e Anexos I e </a:t>
            </a:r>
            <a:r>
              <a:rPr lang="pt-BR" sz="2800" dirty="0" smtClean="0"/>
              <a:t>VII-B)</a:t>
            </a:r>
          </a:p>
          <a:p>
            <a:r>
              <a:rPr lang="pt-BR" sz="2000" dirty="0" smtClean="0"/>
              <a:t>IV </a:t>
            </a:r>
            <a:r>
              <a:rPr lang="pt-BR" sz="2000" dirty="0"/>
              <a:t>- CREDENCIAMENTO: ato administrativo de chamamento público destinado à pré-qualificação   de   todos   os   interessados   que   preencham   os   requisitos   previamente determinados no ato convocatório, visando futura contratação, pelo preço definido pela Administração. (Anexo I)</a:t>
            </a:r>
          </a:p>
          <a:p>
            <a:endParaRPr lang="pt-BR" sz="1000" dirty="0"/>
          </a:p>
          <a:p>
            <a:r>
              <a:rPr lang="pt-BR" sz="2000" dirty="0"/>
              <a:t>3.1. Para a contratação de prestação de serviços, os órgãos e entidades poderão utilizar o sistema de credenciamento, desde que atendidas às seguintes diretrizes:</a:t>
            </a:r>
          </a:p>
          <a:p>
            <a:r>
              <a:rPr lang="pt-BR" sz="2000" dirty="0"/>
              <a:t> </a:t>
            </a:r>
            <a:r>
              <a:rPr lang="pt-BR" sz="2000" dirty="0" smtClean="0"/>
              <a:t>a</a:t>
            </a:r>
            <a:r>
              <a:rPr lang="pt-BR" sz="2000" dirty="0"/>
              <a:t>) justificar a inviabilidade de competição pela natureza da contratação do serviço a ser prestado;</a:t>
            </a:r>
          </a:p>
          <a:p>
            <a:r>
              <a:rPr lang="pt-BR" sz="2000" dirty="0"/>
              <a:t> </a:t>
            </a:r>
            <a:r>
              <a:rPr lang="pt-BR" sz="2000" dirty="0" smtClean="0"/>
              <a:t>b</a:t>
            </a:r>
            <a:r>
              <a:rPr lang="pt-BR" sz="2000" dirty="0"/>
              <a:t>) comprovar que o interesse da Administração será melhor atendido mediante a contratação de um maior número de prestadores de </a:t>
            </a:r>
            <a:r>
              <a:rPr lang="pt-BR" sz="2000" dirty="0" smtClean="0"/>
              <a:t>serviço. (Anexo VII-B)</a:t>
            </a:r>
          </a:p>
          <a:p>
            <a:endParaRPr lang="pt-BR" sz="1000" dirty="0" smtClean="0"/>
          </a:p>
          <a:p>
            <a:pPr marL="457200" indent="-457200">
              <a:buFont typeface="Wingdings"/>
              <a:buChar char="Ø"/>
            </a:pPr>
            <a:r>
              <a:rPr lang="pt-BR" sz="2800" dirty="0" smtClean="0"/>
              <a:t>Parecer TCM-BA nº 00162-18 (de 26.1.2018)</a:t>
            </a:r>
          </a:p>
        </p:txBody>
      </p:sp>
    </p:spTree>
    <p:extLst>
      <p:ext uri="{BB962C8B-B14F-4D97-AF65-F5344CB8AC3E}">
        <p14:creationId xmlns:p14="http://schemas.microsoft.com/office/powerpoint/2010/main" val="29153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143912"/>
            <a:ext cx="8084133" cy="61395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3d. Critérios básicos do instituto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1796506"/>
            <a:ext cx="107062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800" dirty="0" smtClean="0"/>
              <a:t>Edital de chamamento público com ampla e efetiva divulgação </a:t>
            </a:r>
          </a:p>
          <a:p>
            <a:pPr marL="457200" indent="-457200">
              <a:buFontTx/>
              <a:buChar char="-"/>
            </a:pPr>
            <a:r>
              <a:rPr lang="pt-BR" sz="2800" dirty="0" smtClean="0"/>
              <a:t>Exigências </a:t>
            </a:r>
            <a:r>
              <a:rPr lang="pt-BR" sz="2800" dirty="0" smtClean="0"/>
              <a:t>de </a:t>
            </a:r>
            <a:r>
              <a:rPr lang="pt-BR" sz="2800" dirty="0" smtClean="0"/>
              <a:t>habilitação e condições dos veículos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Previsão expressa de participação dos MEI </a:t>
            </a:r>
            <a:endParaRPr lang="pt-BR" sz="2800" dirty="0" smtClean="0"/>
          </a:p>
          <a:p>
            <a:pPr marL="457200" indent="-457200">
              <a:buFontTx/>
              <a:buChar char="-"/>
            </a:pPr>
            <a:r>
              <a:rPr lang="pt-BR" sz="2800" dirty="0" smtClean="0"/>
              <a:t>Preço definido pela Administração</a:t>
            </a:r>
          </a:p>
          <a:p>
            <a:pPr marL="457200" indent="-457200">
              <a:buFontTx/>
              <a:buChar char="-"/>
            </a:pPr>
            <a:r>
              <a:rPr lang="pt-BR" sz="2800" dirty="0" smtClean="0"/>
              <a:t>Contratação de todos (maior número possível) que preencham os requisitos do edital de </a:t>
            </a:r>
            <a:r>
              <a:rPr lang="pt-BR" sz="2800" dirty="0" smtClean="0"/>
              <a:t>chamamento + Ciclo de contratação</a:t>
            </a:r>
            <a:endParaRPr lang="pt-BR" sz="2800" dirty="0" smtClean="0"/>
          </a:p>
          <a:p>
            <a:pPr marL="457200" indent="-457200">
              <a:buFontTx/>
              <a:buChar char="-"/>
            </a:pPr>
            <a:r>
              <a:rPr lang="pt-BR" sz="2800" dirty="0" smtClean="0"/>
              <a:t>Sorteio público com prévia divulgação</a:t>
            </a:r>
          </a:p>
          <a:p>
            <a:pPr marL="457200" indent="-457200">
              <a:buFontTx/>
              <a:buChar char="-"/>
            </a:pPr>
            <a:r>
              <a:rPr lang="pt-BR" sz="2800" dirty="0" smtClean="0"/>
              <a:t>Preenchimento das vagas (1 credenciado por rota)</a:t>
            </a:r>
          </a:p>
          <a:p>
            <a:pPr marL="457200" indent="-457200">
              <a:buFontTx/>
              <a:buChar char="-"/>
            </a:pPr>
            <a:r>
              <a:rPr lang="pt-BR" sz="2800" dirty="0" smtClean="0"/>
              <a:t>Hipóteses </a:t>
            </a:r>
            <a:r>
              <a:rPr lang="pt-BR" sz="2800" dirty="0" smtClean="0"/>
              <a:t>de descredenciamento</a:t>
            </a:r>
          </a:p>
        </p:txBody>
      </p:sp>
    </p:spTree>
    <p:extLst>
      <p:ext uri="{BB962C8B-B14F-4D97-AF65-F5344CB8AC3E}">
        <p14:creationId xmlns:p14="http://schemas.microsoft.com/office/powerpoint/2010/main" val="303166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601362" y="1002244"/>
            <a:ext cx="8084133" cy="61395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atin typeface="+mn-lt"/>
              </a:rPr>
              <a:t>4</a:t>
            </a:r>
            <a:r>
              <a:rPr lang="pt-BR" sz="4800" dirty="0" smtClean="0">
                <a:latin typeface="+mn-lt"/>
              </a:rPr>
              <a:t>. Demais termos da OT 07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1757869"/>
            <a:ext cx="107062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Ø"/>
            </a:pPr>
            <a:r>
              <a:rPr lang="pt-BR" sz="2800" dirty="0" smtClean="0"/>
              <a:t>Inibir os intermediários de fachada</a:t>
            </a:r>
          </a:p>
          <a:p>
            <a:endParaRPr lang="pt-BR" sz="1000" dirty="0"/>
          </a:p>
          <a:p>
            <a:r>
              <a:rPr lang="pt-BR" sz="2300" dirty="0" smtClean="0"/>
              <a:t>“f</a:t>
            </a:r>
            <a:r>
              <a:rPr lang="pt-BR" sz="2300" dirty="0"/>
              <a:t>) estabelecer a impossibilidade da subcontratação total ou ilícita do </a:t>
            </a:r>
            <a:r>
              <a:rPr lang="pt-BR" sz="2300" dirty="0" smtClean="0"/>
              <a:t>serviço de </a:t>
            </a:r>
            <a:r>
              <a:rPr lang="pt-BR" sz="2300" dirty="0"/>
              <a:t>transporte escolar, conforme legislação aplicável (art. 72 e art. 78, II, da Lei Federal </a:t>
            </a:r>
            <a:r>
              <a:rPr lang="pt-BR" sz="2300" dirty="0" smtClean="0"/>
              <a:t>nº 8.666/1993</a:t>
            </a:r>
            <a:r>
              <a:rPr lang="pt-BR" sz="2300" dirty="0"/>
              <a:t>) e em observância ao entendimento firmado nos acórdãos do </a:t>
            </a:r>
            <a:r>
              <a:rPr lang="pt-BR" sz="2300" dirty="0" smtClean="0"/>
              <a:t>TCU [nº 834/2014 e 285/2017]”.</a:t>
            </a:r>
          </a:p>
          <a:p>
            <a:endParaRPr lang="pt-BR" sz="1500" dirty="0"/>
          </a:p>
          <a:p>
            <a:r>
              <a:rPr lang="pt-BR" sz="2300" dirty="0" smtClean="0"/>
              <a:t>“i</a:t>
            </a:r>
            <a:r>
              <a:rPr lang="pt-BR" sz="2300" dirty="0"/>
              <a:t>) exigir, na hipótese de contratação de sociedade empresária, o </a:t>
            </a:r>
            <a:r>
              <a:rPr lang="pt-BR" sz="2300" dirty="0" smtClean="0"/>
              <a:t>cumprimento das </a:t>
            </a:r>
            <a:r>
              <a:rPr lang="pt-BR" sz="2300" dirty="0"/>
              <a:t>obrigações trabalhistas e previdenciárias, bem como que a pessoa jurídica </a:t>
            </a:r>
            <a:r>
              <a:rPr lang="pt-BR" sz="2300" dirty="0" smtClean="0"/>
              <a:t>contratada demonstre </a:t>
            </a:r>
            <a:r>
              <a:rPr lang="pt-BR" sz="2300" dirty="0"/>
              <a:t>a(s) assinatura(s) de contrato(s) de trabalho, registro(s) do(s) contrato(s) </a:t>
            </a:r>
            <a:r>
              <a:rPr lang="pt-BR" sz="2300" dirty="0" smtClean="0"/>
              <a:t>nos sistemas </a:t>
            </a:r>
            <a:r>
              <a:rPr lang="pt-BR" sz="2300" dirty="0"/>
              <a:t>da Superintendência Regional do Trabalho e Emprego (RAIS e CAGED) e, </a:t>
            </a:r>
            <a:r>
              <a:rPr lang="pt-BR" sz="2300" dirty="0" smtClean="0"/>
              <a:t>pelo menos </a:t>
            </a:r>
            <a:r>
              <a:rPr lang="pt-BR" sz="2300" dirty="0"/>
              <a:t>a cada 03 (três) meses, os comprovantes de quitação das obrigações </a:t>
            </a:r>
            <a:r>
              <a:rPr lang="pt-BR" sz="2300" dirty="0" smtClean="0"/>
              <a:t>trabalhistas (remuneração </a:t>
            </a:r>
            <a:r>
              <a:rPr lang="pt-BR" sz="2300" dirty="0"/>
              <a:t>e FGTS) e os comprovantes de pagamento de </a:t>
            </a:r>
            <a:r>
              <a:rPr lang="pt-BR" sz="2300" dirty="0" smtClean="0"/>
              <a:t>contribuições previdenciárias.”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6727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601362" y="1002244"/>
            <a:ext cx="8091877" cy="8136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atin typeface="+mn-lt"/>
              </a:rPr>
              <a:t>4</a:t>
            </a:r>
            <a:r>
              <a:rPr lang="pt-BR" sz="4800" dirty="0" smtClean="0">
                <a:latin typeface="+mn-lt"/>
              </a:rPr>
              <a:t>. Demais termos da OT 07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1" y="1963931"/>
            <a:ext cx="1070628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Ø"/>
            </a:pPr>
            <a:r>
              <a:rPr lang="pt-BR" sz="2800" dirty="0" smtClean="0"/>
              <a:t>Promover a competitividade</a:t>
            </a:r>
          </a:p>
          <a:p>
            <a:r>
              <a:rPr lang="pt-BR" sz="2800" dirty="0" smtClean="0"/>
              <a:t>Alínea “e” = publicidade efetiva dos editais (redes sociais, rádio local...)</a:t>
            </a:r>
          </a:p>
          <a:p>
            <a:r>
              <a:rPr lang="pt-BR" sz="2800" dirty="0"/>
              <a:t>Alínea </a:t>
            </a:r>
            <a:r>
              <a:rPr lang="pt-BR" sz="2800" dirty="0" smtClean="0"/>
              <a:t>“h” = maior prazo dos contratos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 typeface="Wingdings"/>
              <a:buChar char="Ø"/>
            </a:pPr>
            <a:r>
              <a:rPr lang="pt-BR" sz="2800" dirty="0" smtClean="0"/>
              <a:t>Melhorar os controles internos administrativos</a:t>
            </a:r>
            <a:endParaRPr lang="pt-BR" sz="2800" dirty="0"/>
          </a:p>
          <a:p>
            <a:r>
              <a:rPr lang="pt-BR" sz="2800" dirty="0"/>
              <a:t>Alínea </a:t>
            </a:r>
            <a:r>
              <a:rPr lang="pt-BR" sz="2800" dirty="0" smtClean="0"/>
              <a:t>“j” = somente uso de TED ou Depósito bancário</a:t>
            </a:r>
          </a:p>
          <a:p>
            <a:r>
              <a:rPr lang="pt-BR" sz="2800" dirty="0"/>
              <a:t>Alínea </a:t>
            </a:r>
            <a:r>
              <a:rPr lang="pt-BR" sz="2800" dirty="0" smtClean="0"/>
              <a:t>“K” = publicidade de toda a execução (contratos e pagamentos) </a:t>
            </a:r>
          </a:p>
          <a:p>
            <a:r>
              <a:rPr lang="pt-BR" sz="2800" dirty="0" smtClean="0"/>
              <a:t>Alínea “l” = </a:t>
            </a:r>
            <a:r>
              <a:rPr lang="pt-BR" sz="2800" dirty="0" err="1" smtClean="0"/>
              <a:t>georreferenciamento</a:t>
            </a:r>
            <a:r>
              <a:rPr lang="pt-BR" sz="2800" dirty="0" smtClean="0"/>
              <a:t> das linhas</a:t>
            </a:r>
          </a:p>
          <a:p>
            <a:pPr marL="457200" indent="-457200">
              <a:buFont typeface="Wingdings"/>
              <a:buChar char="Ø"/>
            </a:pPr>
            <a:endParaRPr lang="pt-BR" sz="2800" dirty="0"/>
          </a:p>
          <a:p>
            <a:pPr marL="457200" indent="-457200">
              <a:buFont typeface="Wingdings"/>
              <a:buChar char="Ø"/>
            </a:pPr>
            <a:endParaRPr lang="pt-BR" sz="2800" dirty="0" smtClean="0"/>
          </a:p>
          <a:p>
            <a:pPr marL="457200" indent="-457200">
              <a:buFont typeface="Wingdings"/>
              <a:buChar char="Ø"/>
            </a:pP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3848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601362" y="1002244"/>
            <a:ext cx="8091877" cy="813677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5. Abordagem nas auditorias CGU-BA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1706354"/>
            <a:ext cx="1070628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Ø"/>
            </a:pPr>
            <a:r>
              <a:rPr lang="pt-BR" sz="2800" dirty="0" smtClean="0"/>
              <a:t>Elaborar achado específico quando for utilizado pregão por preço global e/ou haja vedação à participação  dos prestadores efetivos (MEI), sob argumento da restrição à ampliação da competitividade (art. 23, §1º) e da inobservância do procedimento que busque selecionar a proposta mais vantajosa para a Adm. (art. 3º).</a:t>
            </a:r>
          </a:p>
          <a:p>
            <a:endParaRPr lang="pt-BR" sz="2000" dirty="0" smtClean="0"/>
          </a:p>
          <a:p>
            <a:pPr marL="457200" indent="-457200">
              <a:buFont typeface="Wingdings"/>
              <a:buChar char="Ø"/>
            </a:pPr>
            <a:r>
              <a:rPr lang="pt-BR" sz="2800" dirty="0" smtClean="0"/>
              <a:t>Citar a OT 07 - “inclusive o MPF recomendou e a Rede de Controle orientou no sentido de ... considerando que ...”  </a:t>
            </a:r>
          </a:p>
          <a:p>
            <a:endParaRPr lang="pt-BR" sz="2000" dirty="0" smtClean="0"/>
          </a:p>
          <a:p>
            <a:pPr marL="457200" indent="-457200">
              <a:buFont typeface="Wingdings"/>
              <a:buChar char="Ø"/>
            </a:pPr>
            <a:r>
              <a:rPr lang="pt-BR" sz="2800" dirty="0" smtClean="0"/>
              <a:t>Não valeria a pena entrar nesse debate se deveria ter sido pregão por item em lugar de credenciamento ou vice-versa.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23583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601362" y="1002244"/>
            <a:ext cx="8091877" cy="813677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5. Abordagem nas auditorias CGU-BA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1815921"/>
            <a:ext cx="107062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Ø"/>
            </a:pPr>
            <a:r>
              <a:rPr lang="pt-BR" sz="2800" dirty="0" smtClean="0"/>
              <a:t>Focar nas possíveis cláusulas ou procedimentos que impeçam direta ou indiretamente de os prestadores efetivos serem contratados.</a:t>
            </a:r>
          </a:p>
          <a:p>
            <a:pPr marL="457200" indent="-457200">
              <a:buFont typeface="Wingdings"/>
              <a:buChar char="Ø"/>
            </a:pPr>
            <a:endParaRPr lang="pt-BR" sz="2800" dirty="0" smtClean="0"/>
          </a:p>
          <a:p>
            <a:pPr marL="457200" indent="-457200">
              <a:buFont typeface="Wingdings"/>
              <a:buChar char="Ø"/>
            </a:pPr>
            <a:r>
              <a:rPr lang="pt-BR" sz="2800" dirty="0" smtClean="0"/>
              <a:t>Ponderar com bom senso os erros meramente formais nessa fase inicial de implementação das licitações por item e credenciamento.</a:t>
            </a:r>
          </a:p>
          <a:p>
            <a:r>
              <a:rPr lang="pt-BR" sz="2800" dirty="0" smtClean="0"/>
              <a:t>      (</a:t>
            </a:r>
            <a:r>
              <a:rPr lang="pt-BR" sz="2800" dirty="0" err="1" smtClean="0"/>
              <a:t>ex</a:t>
            </a:r>
            <a:r>
              <a:rPr lang="pt-BR" sz="2800" dirty="0" smtClean="0"/>
              <a:t>: roteiros com um único participante)</a:t>
            </a:r>
          </a:p>
          <a:p>
            <a:endParaRPr lang="pt-BR" sz="2800" dirty="0" smtClean="0"/>
          </a:p>
          <a:p>
            <a:pPr marL="457200" indent="-457200">
              <a:buFont typeface="Wingdings"/>
              <a:buChar char="Ø"/>
            </a:pPr>
            <a:r>
              <a:rPr lang="pt-BR" sz="2800" dirty="0" smtClean="0"/>
              <a:t>Verificar a efetividade da publicidade dos editais, dos sorteios e da execução contratual. </a:t>
            </a:r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8375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601362" y="1002244"/>
            <a:ext cx="8091877" cy="813677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5. Abordagem nas auditorias CGU-BA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1706354"/>
            <a:ext cx="1070628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Ø"/>
            </a:pPr>
            <a:endParaRPr lang="pt-BR" sz="2000" dirty="0"/>
          </a:p>
          <a:p>
            <a:pPr marL="457200" indent="-457200">
              <a:buFont typeface="Wingdings"/>
              <a:buChar char="Ø"/>
            </a:pPr>
            <a:r>
              <a:rPr lang="pt-BR" sz="2800" dirty="0" smtClean="0"/>
              <a:t>Atestar o cumprimento da forma de pagamento aos MEI, das regras </a:t>
            </a:r>
            <a:r>
              <a:rPr lang="pt-BR" sz="2800" dirty="0"/>
              <a:t>de registro de empregados e contribuições previdenciárias, etc. </a:t>
            </a:r>
          </a:p>
          <a:p>
            <a:pPr marL="457200" indent="-457200">
              <a:buFont typeface="Wingdings"/>
              <a:buChar char="Ø"/>
            </a:pPr>
            <a:endParaRPr lang="pt-BR" sz="2800" dirty="0"/>
          </a:p>
          <a:p>
            <a:pPr marL="457200" indent="-457200">
              <a:buFont typeface="Wingdings"/>
              <a:buChar char="Ø"/>
            </a:pPr>
            <a:r>
              <a:rPr lang="pt-BR" sz="2800" dirty="0" smtClean="0"/>
              <a:t>Preço justo, planilha de custos do serviço, adicional por rotas antieconômicas ou de comprovada e significativa dificuldade de acesso, preços diferentes por km/rodado nos casos de pregão por item. </a:t>
            </a:r>
          </a:p>
          <a:p>
            <a:pPr marL="457200" indent="-457200">
              <a:buFont typeface="Wingdings"/>
              <a:buChar char="Ø"/>
            </a:pPr>
            <a:endParaRPr lang="pt-BR" sz="2800" dirty="0"/>
          </a:p>
          <a:p>
            <a:pPr marL="457200" indent="-457200">
              <a:buFont typeface="Wingdings"/>
              <a:buChar char="Ø"/>
            </a:pPr>
            <a:r>
              <a:rPr lang="pt-BR" sz="2800" dirty="0" smtClean="0"/>
              <a:t>Elevação paulatina das exigências quanto às características dos veículos.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323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Objetivos desta Apresentação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107062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1. Conhecer antecedentes da OT 07</a:t>
            </a:r>
          </a:p>
          <a:p>
            <a:r>
              <a:rPr lang="pt-BR" sz="2800" dirty="0" smtClean="0"/>
              <a:t>2. Compreender a sua finalidade central</a:t>
            </a:r>
          </a:p>
          <a:p>
            <a:r>
              <a:rPr lang="pt-BR" sz="2800" dirty="0" smtClean="0"/>
              <a:t>3. Identificar os 2 modelos propostos e seus fundamentos jurídicos</a:t>
            </a:r>
          </a:p>
          <a:p>
            <a:r>
              <a:rPr lang="pt-BR" sz="2800" dirty="0" smtClean="0"/>
              <a:t>4. Identificar as demais disposições relevantes </a:t>
            </a:r>
          </a:p>
          <a:p>
            <a:r>
              <a:rPr lang="pt-BR" sz="2800" dirty="0" smtClean="0"/>
              <a:t>5. Refletir sobre a atuação da Regional a partir de agora</a:t>
            </a:r>
          </a:p>
          <a:p>
            <a:r>
              <a:rPr lang="pt-BR" sz="2800" dirty="0" smtClean="0"/>
              <a:t>6. Localizar documentos referenciais para consulta futura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334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601362" y="1002244"/>
            <a:ext cx="8001725" cy="5174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atin typeface="+mn-lt"/>
              </a:rPr>
              <a:t>6</a:t>
            </a:r>
            <a:r>
              <a:rPr lang="pt-BR" sz="4800" dirty="0" smtClean="0">
                <a:latin typeface="+mn-lt"/>
              </a:rPr>
              <a:t>. Documentos disponibilizados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1" y="1519707"/>
            <a:ext cx="1070628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pt-BR" sz="2800" dirty="0" smtClean="0"/>
              <a:t>OT 07 (2009)</a:t>
            </a:r>
          </a:p>
          <a:p>
            <a:pPr marL="457200" indent="-457200" algn="just">
              <a:buFontTx/>
              <a:buChar char="-"/>
            </a:pPr>
            <a:r>
              <a:rPr lang="pt-BR" sz="2800" dirty="0" smtClean="0"/>
              <a:t>Recomendações MPF Ilhéus e Guanambi</a:t>
            </a:r>
          </a:p>
          <a:p>
            <a:pPr marL="457200" indent="-457200" algn="just">
              <a:buFontTx/>
              <a:buChar char="-"/>
            </a:pPr>
            <a:r>
              <a:rPr lang="pt-BR" sz="2800" dirty="0" smtClean="0"/>
              <a:t>Versão detalhada (interna CGU-BA) da fundamentação jurídica e das regras operacionais do Credenciamento</a:t>
            </a:r>
          </a:p>
          <a:p>
            <a:pPr marL="457200" indent="-457200" algn="just">
              <a:buFontTx/>
              <a:buChar char="-"/>
            </a:pPr>
            <a:r>
              <a:rPr lang="pt-BR" sz="2800" dirty="0" smtClean="0"/>
              <a:t>Parecer TCM nº 00162-18</a:t>
            </a:r>
          </a:p>
          <a:p>
            <a:pPr marL="457200" indent="-457200" algn="just">
              <a:buFontTx/>
              <a:buChar char="-"/>
            </a:pPr>
            <a:r>
              <a:rPr lang="pt-BR" sz="2800" dirty="0" smtClean="0"/>
              <a:t>Comparativo (interno CGU-BA) entre pregão por item e credenciamento, sob o enfoque da inibição aos intermediários de fachada e promoção da participação dos MEI</a:t>
            </a:r>
          </a:p>
          <a:p>
            <a:pPr marL="457200" indent="-457200" algn="just">
              <a:buFontTx/>
              <a:buChar char="-"/>
            </a:pPr>
            <a:r>
              <a:rPr lang="pt-BR" sz="2800" dirty="0" smtClean="0"/>
              <a:t>Minuta da NT da Rede a ser enviada ao FNDE. 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 typeface="Wingdings"/>
              <a:buChar char="Ø"/>
            </a:pPr>
            <a:r>
              <a:rPr lang="pt-BR" sz="2800" dirty="0" smtClean="0"/>
              <a:t>Estarei à disposição para contribuir executores OS PNATE. </a:t>
            </a:r>
          </a:p>
          <a:p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09038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1a. Histórico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107062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prstClr val="black"/>
                </a:solidFill>
              </a:rPr>
              <a:t>Contratação direta com prestadores, </a:t>
            </a:r>
            <a:r>
              <a:rPr lang="pt-BR" sz="2800" dirty="0" smtClean="0">
                <a:solidFill>
                  <a:prstClr val="black"/>
                </a:solidFill>
              </a:rPr>
              <a:t>sem critérios objetivos e baseada </a:t>
            </a:r>
            <a:r>
              <a:rPr lang="pt-BR" sz="2800" dirty="0">
                <a:solidFill>
                  <a:prstClr val="black"/>
                </a:solidFill>
              </a:rPr>
              <a:t>em escolhas políticas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Apontamentos de </a:t>
            </a:r>
            <a:r>
              <a:rPr lang="pt-BR" sz="2800" dirty="0">
                <a:solidFill>
                  <a:prstClr val="black"/>
                </a:solidFill>
              </a:rPr>
              <a:t>necessidade de licitação</a:t>
            </a: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>
                <a:solidFill>
                  <a:prstClr val="black"/>
                </a:solidFill>
              </a:rPr>
              <a:t>Criação de figuras jurídicas de fachada</a:t>
            </a:r>
          </a:p>
        </p:txBody>
      </p:sp>
    </p:spTree>
    <p:extLst>
      <p:ext uri="{BB962C8B-B14F-4D97-AF65-F5344CB8AC3E}">
        <p14:creationId xmlns:p14="http://schemas.microsoft.com/office/powerpoint/2010/main" val="16457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1b. Diagnóstico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107062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prstClr val="black"/>
                </a:solidFill>
              </a:rPr>
              <a:t>Empresas e cooperativas: meras intermediadoras financeiras</a:t>
            </a:r>
          </a:p>
          <a:p>
            <a:pPr marL="1828800" lvl="3" indent="-457200" algn="just">
              <a:buFontTx/>
              <a:buChar char="-"/>
            </a:pPr>
            <a:r>
              <a:rPr lang="pt-BR" sz="2800" dirty="0">
                <a:solidFill>
                  <a:prstClr val="black"/>
                </a:solidFill>
              </a:rPr>
              <a:t>Não há veículos ou registro de empregados</a:t>
            </a:r>
          </a:p>
          <a:p>
            <a:pPr marL="1828800" lvl="3" indent="-457200" algn="just">
              <a:buFontTx/>
              <a:buChar char="-"/>
            </a:pPr>
            <a:r>
              <a:rPr lang="pt-BR" sz="2800" dirty="0">
                <a:solidFill>
                  <a:prstClr val="black"/>
                </a:solidFill>
              </a:rPr>
              <a:t>Desvirtuamento do </a:t>
            </a:r>
            <a:r>
              <a:rPr lang="pt-BR" sz="2800" dirty="0" smtClean="0">
                <a:solidFill>
                  <a:prstClr val="black"/>
                </a:solidFill>
              </a:rPr>
              <a:t>cooperativismo</a:t>
            </a:r>
          </a:p>
          <a:p>
            <a:pPr lvl="3"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dirty="0">
                <a:solidFill>
                  <a:prstClr val="black"/>
                </a:solidFill>
              </a:rPr>
              <a:t>Subcontratação integral e </a:t>
            </a:r>
            <a:r>
              <a:rPr lang="pt-BR" sz="2800" dirty="0" smtClean="0">
                <a:solidFill>
                  <a:prstClr val="black"/>
                </a:solidFill>
              </a:rPr>
              <a:t>precária (prestadores efetivos)</a:t>
            </a:r>
          </a:p>
          <a:p>
            <a:pPr algn="just"/>
            <a:r>
              <a:rPr lang="pt-BR" sz="2800" dirty="0">
                <a:solidFill>
                  <a:prstClr val="black"/>
                </a:solidFill>
              </a:rPr>
              <a:t>Superfaturamentos expressivos e propinas</a:t>
            </a: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Cláusulas restritivas, licitações simuladas e dirigidas</a:t>
            </a:r>
          </a:p>
          <a:p>
            <a:pPr algn="just"/>
            <a:r>
              <a:rPr lang="pt-BR" sz="2800" dirty="0" smtClean="0">
                <a:solidFill>
                  <a:prstClr val="black"/>
                </a:solidFill>
              </a:rPr>
              <a:t>Exemplos regionais e nacionais</a:t>
            </a:r>
            <a:endParaRPr lang="pt-BR" sz="2800" dirty="0">
              <a:solidFill>
                <a:prstClr val="black"/>
              </a:solidFill>
            </a:endParaRPr>
          </a:p>
          <a:p>
            <a:pPr algn="just"/>
            <a:endParaRPr lang="pt-BR" sz="2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1c. Questão-problema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107062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Como então solucionar </a:t>
            </a:r>
            <a:r>
              <a:rPr lang="pt-BR" sz="2800" dirty="0"/>
              <a:t>de forma mais estruturante e eficiente </a:t>
            </a:r>
            <a:r>
              <a:rPr lang="pt-BR" sz="2800" dirty="0" smtClean="0"/>
              <a:t>essas </a:t>
            </a:r>
            <a:r>
              <a:rPr lang="pt-BR" sz="2800" dirty="0"/>
              <a:t>graves e recorrentes irregularidades identificadas na contratação e execução do serviço de transporte escolar?</a:t>
            </a:r>
          </a:p>
          <a:p>
            <a:pPr algn="just"/>
            <a:endParaRPr lang="pt-BR" sz="2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1d. </a:t>
            </a:r>
            <a:r>
              <a:rPr lang="pt-BR" sz="4800" dirty="0">
                <a:solidFill>
                  <a:prstClr val="black"/>
                </a:solidFill>
                <a:latin typeface="Calibri"/>
              </a:rPr>
              <a:t>A conclusão a que </a:t>
            </a:r>
            <a:r>
              <a:rPr lang="pt-BR" sz="4800" dirty="0" smtClean="0">
                <a:solidFill>
                  <a:prstClr val="black"/>
                </a:solidFill>
                <a:latin typeface="Calibri"/>
              </a:rPr>
              <a:t>chegamos </a:t>
            </a:r>
            <a:r>
              <a:rPr lang="pt-BR" sz="4800" dirty="0">
                <a:solidFill>
                  <a:prstClr val="black"/>
                </a:solidFill>
                <a:latin typeface="Calibri"/>
              </a:rPr>
              <a:t>é...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107062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O modelo atual utilizado, via de regra por meio de pregão presencial por preço global, é ineficiente, altamente permissivo a fraudes, antieconômico e, acima de tudo, </a:t>
            </a:r>
            <a:r>
              <a:rPr lang="pt-BR" sz="2800" dirty="0" smtClean="0"/>
              <a:t>não </a:t>
            </a:r>
            <a:r>
              <a:rPr lang="pt-BR" sz="2800" dirty="0"/>
              <a:t>atende aos interesses da Administração</a:t>
            </a:r>
            <a:endParaRPr lang="pt-BR" sz="2800" dirty="0" smtClean="0"/>
          </a:p>
          <a:p>
            <a:pPr algn="just"/>
            <a:r>
              <a:rPr lang="pt-BR" sz="2800" dirty="0" smtClean="0"/>
              <a:t> </a:t>
            </a:r>
          </a:p>
          <a:p>
            <a:pPr algn="just"/>
            <a:r>
              <a:rPr lang="pt-BR" sz="2800" b="1" u="sng" dirty="0" smtClean="0"/>
              <a:t>Causas</a:t>
            </a:r>
            <a:r>
              <a:rPr lang="pt-BR" sz="2800" dirty="0" smtClean="0"/>
              <a:t> </a:t>
            </a:r>
          </a:p>
          <a:p>
            <a:pPr algn="just"/>
            <a:r>
              <a:rPr lang="pt-BR" sz="2800" dirty="0" smtClean="0"/>
              <a:t>- Incompatibilidade </a:t>
            </a:r>
            <a:r>
              <a:rPr lang="pt-BR" sz="2800" dirty="0"/>
              <a:t>entre </a:t>
            </a:r>
            <a:r>
              <a:rPr lang="pt-BR" sz="2800" dirty="0" smtClean="0"/>
              <a:t>modelo </a:t>
            </a:r>
            <a:r>
              <a:rPr lang="pt-BR" sz="2800" dirty="0"/>
              <a:t>e </a:t>
            </a:r>
            <a:r>
              <a:rPr lang="pt-BR" sz="2800" dirty="0" smtClean="0"/>
              <a:t>busca </a:t>
            </a:r>
            <a:r>
              <a:rPr lang="pt-BR" sz="2800" dirty="0"/>
              <a:t>da proposta mais </a:t>
            </a:r>
            <a:r>
              <a:rPr lang="pt-BR" sz="2800" dirty="0" smtClean="0"/>
              <a:t>vantajosa</a:t>
            </a:r>
            <a:endParaRPr lang="pt-BR" sz="2800" dirty="0"/>
          </a:p>
          <a:p>
            <a:pPr algn="just"/>
            <a:r>
              <a:rPr lang="pt-BR" sz="2800" dirty="0" smtClean="0"/>
              <a:t>- Desconexão com a realidade da efetiva execução do serviço</a:t>
            </a:r>
          </a:p>
        </p:txBody>
      </p:sp>
    </p:spTree>
    <p:extLst>
      <p:ext uri="{BB962C8B-B14F-4D97-AF65-F5344CB8AC3E}">
        <p14:creationId xmlns:p14="http://schemas.microsoft.com/office/powerpoint/2010/main" val="26993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atin typeface="+mn-lt"/>
              </a:rPr>
              <a:t>2</a:t>
            </a:r>
            <a:r>
              <a:rPr lang="pt-BR" sz="4800" dirty="0" smtClean="0">
                <a:latin typeface="+mn-lt"/>
              </a:rPr>
              <a:t>. Finalidade central da OT 07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107062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/>
              <a:buChar char="Ø"/>
            </a:pPr>
            <a:endParaRPr lang="pt-BR" sz="2800" dirty="0" smtClean="0"/>
          </a:p>
          <a:p>
            <a:pPr marL="457200" indent="-457200" algn="just">
              <a:buFont typeface="Wingdings"/>
              <a:buChar char="Ø"/>
            </a:pPr>
            <a:r>
              <a:rPr lang="pt-BR" sz="2800" dirty="0" smtClean="0"/>
              <a:t>Inibir a figura do intermediário de fachada</a:t>
            </a:r>
          </a:p>
          <a:p>
            <a:pPr algn="just"/>
            <a:endParaRPr lang="pt-BR" sz="2800" dirty="0" smtClean="0"/>
          </a:p>
          <a:p>
            <a:pPr marL="457200" indent="-457200" algn="just">
              <a:buFont typeface="Wingdings"/>
              <a:buChar char="Ø"/>
            </a:pPr>
            <a:r>
              <a:rPr lang="pt-BR" sz="2800" dirty="0" smtClean="0"/>
              <a:t>Permitir a contratação dos efetivos prestadores (MEI)</a:t>
            </a:r>
          </a:p>
          <a:p>
            <a:pPr marL="457200" indent="-457200" algn="just">
              <a:buFont typeface="Wingdings"/>
              <a:buChar char="Ø"/>
            </a:pPr>
            <a:endParaRPr lang="pt-BR" sz="2800" dirty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8496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8496257" cy="84914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3a. Opções legais explicitadas pela OT 07 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107062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/>
              <a:buChar char="Ø"/>
            </a:pPr>
            <a:r>
              <a:rPr lang="pt-BR" sz="2800" dirty="0" smtClean="0"/>
              <a:t>Licitação por item (rota)</a:t>
            </a:r>
          </a:p>
          <a:p>
            <a:pPr marL="457200" indent="-457200" algn="just">
              <a:buFont typeface="Wingdings"/>
              <a:buChar char="Ø"/>
            </a:pPr>
            <a:endParaRPr lang="pt-BR" sz="2800" dirty="0" smtClean="0"/>
          </a:p>
          <a:p>
            <a:pPr marL="457200" indent="-457200" algn="just">
              <a:buFont typeface="Wingdings"/>
              <a:buChar char="Ø"/>
            </a:pPr>
            <a:r>
              <a:rPr lang="pt-BR" sz="2800" dirty="0" smtClean="0"/>
              <a:t>Credenciamento</a:t>
            </a:r>
          </a:p>
          <a:p>
            <a:pPr marL="457200" indent="-457200" algn="just">
              <a:buFont typeface="Wingdings"/>
              <a:buChar char="Ø"/>
            </a:pPr>
            <a:endParaRPr lang="pt-BR" sz="2800" dirty="0"/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marL="457200" indent="-457200" algn="just">
              <a:buFont typeface="Wingdings"/>
              <a:buChar char="Ø"/>
            </a:pPr>
            <a:endParaRPr lang="pt-BR" sz="2800" dirty="0"/>
          </a:p>
          <a:p>
            <a:pPr marL="457200" indent="-457200" algn="just">
              <a:buFont typeface="Wingdings"/>
              <a:buChar char="Ø"/>
            </a:pPr>
            <a:endParaRPr lang="pt-BR" sz="2800" dirty="0" smtClean="0"/>
          </a:p>
          <a:p>
            <a:pPr algn="just"/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2019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10981879" cy="84914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atin typeface="+mn-lt"/>
              </a:rPr>
              <a:t>3b. Vantagens esperadas pela mudança de paradigma</a:t>
            </a:r>
            <a:endParaRPr lang="pt-BR" sz="4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107062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u="sng" dirty="0">
                <a:solidFill>
                  <a:prstClr val="black"/>
                </a:solidFill>
              </a:rPr>
              <a:t>Econômico</a:t>
            </a:r>
            <a:r>
              <a:rPr lang="pt-BR" sz="2800" dirty="0">
                <a:solidFill>
                  <a:prstClr val="black"/>
                </a:solidFill>
              </a:rPr>
              <a:t>: redução significativa de custos pela eliminação do intermediário</a:t>
            </a:r>
          </a:p>
          <a:p>
            <a:pPr algn="just"/>
            <a:endParaRPr lang="pt-BR" sz="2800" dirty="0" smtClean="0">
              <a:solidFill>
                <a:prstClr val="black"/>
              </a:solidFill>
            </a:endParaRPr>
          </a:p>
          <a:p>
            <a:pPr algn="just"/>
            <a:r>
              <a:rPr lang="pt-BR" sz="2800" b="1" u="sng" dirty="0">
                <a:solidFill>
                  <a:prstClr val="black"/>
                </a:solidFill>
              </a:rPr>
              <a:t>Moralidade</a:t>
            </a:r>
            <a:r>
              <a:rPr lang="pt-BR" sz="2800" dirty="0">
                <a:solidFill>
                  <a:prstClr val="black"/>
                </a:solidFill>
              </a:rPr>
              <a:t>: redução objetiva dos riscos</a:t>
            </a:r>
          </a:p>
          <a:p>
            <a:pPr algn="just"/>
            <a:endParaRPr lang="pt-BR" sz="2800" dirty="0" smtClean="0">
              <a:solidFill>
                <a:prstClr val="black"/>
              </a:solidFill>
            </a:endParaRPr>
          </a:p>
          <a:p>
            <a:pPr algn="just"/>
            <a:r>
              <a:rPr lang="pt-BR" sz="2800" b="1" u="sng" dirty="0">
                <a:solidFill>
                  <a:prstClr val="black"/>
                </a:solidFill>
              </a:rPr>
              <a:t>Social</a:t>
            </a:r>
            <a:r>
              <a:rPr lang="pt-BR" sz="2800" dirty="0">
                <a:solidFill>
                  <a:prstClr val="black"/>
                </a:solidFill>
              </a:rPr>
              <a:t>: remuneração mais digna e cobertura previdenciária </a:t>
            </a:r>
            <a:r>
              <a:rPr lang="pt-BR" sz="2800" dirty="0" smtClean="0">
                <a:solidFill>
                  <a:prstClr val="black"/>
                </a:solidFill>
              </a:rPr>
              <a:t>(MEI)</a:t>
            </a:r>
            <a:endParaRPr lang="pt-BR" sz="2800" dirty="0">
              <a:solidFill>
                <a:prstClr val="black"/>
              </a:solidFill>
            </a:endParaRP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  <a:p>
            <a:pPr algn="just"/>
            <a:r>
              <a:rPr lang="pt-BR" sz="2800" b="1" u="sng" dirty="0">
                <a:solidFill>
                  <a:prstClr val="black"/>
                </a:solidFill>
              </a:rPr>
              <a:t>Qualidade</a:t>
            </a:r>
            <a:r>
              <a:rPr lang="pt-BR" sz="2800" dirty="0">
                <a:solidFill>
                  <a:prstClr val="black"/>
                </a:solidFill>
              </a:rPr>
              <a:t>: capacitação e veículos, vínculo produtivo </a:t>
            </a:r>
          </a:p>
        </p:txBody>
      </p:sp>
    </p:spTree>
    <p:extLst>
      <p:ext uri="{BB962C8B-B14F-4D97-AF65-F5344CB8AC3E}">
        <p14:creationId xmlns:p14="http://schemas.microsoft.com/office/powerpoint/2010/main" val="13947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1329</Words>
  <Application>Microsoft Office PowerPoint</Application>
  <PresentationFormat>Personalizar</PresentationFormat>
  <Paragraphs>135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Marcio</cp:lastModifiedBy>
  <cp:revision>61</cp:revision>
  <dcterms:created xsi:type="dcterms:W3CDTF">2017-06-05T18:09:13Z</dcterms:created>
  <dcterms:modified xsi:type="dcterms:W3CDTF">2019-03-14T22:16:02Z</dcterms:modified>
</cp:coreProperties>
</file>