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7"/>
  </p:notesMasterIdLst>
  <p:handoutMasterIdLst>
    <p:handoutMasterId r:id="rId38"/>
  </p:handoutMasterIdLst>
  <p:sldIdLst>
    <p:sldId id="259" r:id="rId2"/>
    <p:sldId id="336" r:id="rId3"/>
    <p:sldId id="324" r:id="rId4"/>
    <p:sldId id="285" r:id="rId5"/>
    <p:sldId id="292" r:id="rId6"/>
    <p:sldId id="293" r:id="rId7"/>
    <p:sldId id="294" r:id="rId8"/>
    <p:sldId id="343" r:id="rId9"/>
    <p:sldId id="344" r:id="rId10"/>
    <p:sldId id="286" r:id="rId11"/>
    <p:sldId id="296" r:id="rId12"/>
    <p:sldId id="298" r:id="rId13"/>
    <p:sldId id="269" r:id="rId14"/>
    <p:sldId id="299" r:id="rId15"/>
    <p:sldId id="301" r:id="rId16"/>
    <p:sldId id="302" r:id="rId17"/>
    <p:sldId id="310" r:id="rId18"/>
    <p:sldId id="337" r:id="rId19"/>
    <p:sldId id="327" r:id="rId20"/>
    <p:sldId id="320" r:id="rId21"/>
    <p:sldId id="326" r:id="rId22"/>
    <p:sldId id="338" r:id="rId23"/>
    <p:sldId id="329" r:id="rId24"/>
    <p:sldId id="332" r:id="rId25"/>
    <p:sldId id="330" r:id="rId26"/>
    <p:sldId id="333" r:id="rId27"/>
    <p:sldId id="316" r:id="rId28"/>
    <p:sldId id="331" r:id="rId29"/>
    <p:sldId id="346" r:id="rId30"/>
    <p:sldId id="328" r:id="rId31"/>
    <p:sldId id="309" r:id="rId32"/>
    <p:sldId id="340" r:id="rId33"/>
    <p:sldId id="264" r:id="rId34"/>
    <p:sldId id="341" r:id="rId35"/>
    <p:sldId id="342" r:id="rId36"/>
  </p:sldIdLst>
  <p:sldSz cx="9144000" cy="6858000" type="screen4x3"/>
  <p:notesSz cx="9926638" cy="6797675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7735"/>
    <p:restoredTop sz="94674"/>
  </p:normalViewPr>
  <p:slideViewPr>
    <p:cSldViewPr>
      <p:cViewPr varScale="1">
        <p:scale>
          <a:sx n="54" d="100"/>
          <a:sy n="54" d="100"/>
        </p:scale>
        <p:origin x="1722" y="72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-28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handoutMaster" Target="handoutMasters/handout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5">
  <dgm:title val=""/>
  <dgm:desc val=""/>
  <dgm:catLst>
    <dgm:cat type="accent1" pri="11500"/>
  </dgm:catLst>
  <dgm:styleLbl name="node0">
    <dgm:fillClrLst meth="cycle"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1">
        <a:alpha val="90000"/>
      </a:schemeClr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alpha val="90000"/>
      </a:schemeClr>
      <a:schemeClr val="accent1">
        <a:alpha val="5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/>
    <dgm:txEffectClrLst/>
  </dgm:styleLbl>
  <dgm:styleLbl name="lnNode1">
    <dgm:fillClrLst>
      <a:schemeClr val="accent1">
        <a:shade val="90000"/>
      </a:schemeClr>
      <a:schemeClr val="accent1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  <a:alpha val="90000"/>
      </a:schemeClr>
      <a:schemeClr val="accent1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1">
        <a:alpha val="90000"/>
        <a:tint val="40000"/>
      </a:schemeClr>
      <a:schemeClr val="accent1">
        <a:alpha val="5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8806B21-127A-4822-BB25-2CC094C2CA8F}" type="doc">
      <dgm:prSet loTypeId="urn:microsoft.com/office/officeart/2005/8/layout/radial3" loCatId="cycle" qsTypeId="urn:microsoft.com/office/officeart/2005/8/quickstyle/simple4" qsCatId="simple" csTypeId="urn:microsoft.com/office/officeart/2005/8/colors/accent1_5" csCatId="accent1" phldr="1"/>
      <dgm:spPr/>
      <dgm:t>
        <a:bodyPr/>
        <a:lstStyle/>
        <a:p>
          <a:endParaRPr lang="pt-BR"/>
        </a:p>
      </dgm:t>
    </dgm:pt>
    <dgm:pt modelId="{126B45DE-2C6A-4847-B9D4-F78564F03DDC}">
      <dgm:prSet phldrT="[Texto]"/>
      <dgm:spPr/>
      <dgm:t>
        <a:bodyPr/>
        <a:lstStyle/>
        <a:p>
          <a:r>
            <a:rPr lang="pt-BR" b="0" cap="none" spc="0" dirty="0">
              <a:ln w="18415" cmpd="sng">
                <a:prstDash val="solid"/>
              </a:ln>
              <a:solidFill>
                <a:schemeClr val="bg1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rPr>
            <a:t>DOSIMETRIA</a:t>
          </a:r>
          <a:endParaRPr lang="pt-BR" b="1" dirty="0">
            <a:solidFill>
              <a:schemeClr val="bg1"/>
            </a:solidFill>
          </a:endParaRPr>
        </a:p>
      </dgm:t>
    </dgm:pt>
    <dgm:pt modelId="{F6A49D6E-D4B2-4E85-ACA8-82146F52B48B}" type="parTrans" cxnId="{60EAD2E3-B636-4D06-9299-8948C3F40BB1}">
      <dgm:prSet/>
      <dgm:spPr/>
      <dgm:t>
        <a:bodyPr/>
        <a:lstStyle/>
        <a:p>
          <a:endParaRPr lang="pt-BR"/>
        </a:p>
      </dgm:t>
    </dgm:pt>
    <dgm:pt modelId="{60C23426-7D8A-4A0B-BBA9-B1C1E987F869}" type="sibTrans" cxnId="{60EAD2E3-B636-4D06-9299-8948C3F40BB1}">
      <dgm:prSet/>
      <dgm:spPr/>
      <dgm:t>
        <a:bodyPr/>
        <a:lstStyle/>
        <a:p>
          <a:endParaRPr lang="pt-BR"/>
        </a:p>
      </dgm:t>
    </dgm:pt>
    <dgm:pt modelId="{BBF2AB4F-EA3E-4B52-A643-3DD2AD172689}">
      <dgm:prSet phldrT="[Texto]"/>
      <dgm:spPr/>
      <dgm:t>
        <a:bodyPr/>
        <a:lstStyle/>
        <a:p>
          <a:r>
            <a:rPr lang="pt-BR" b="0" cap="none" spc="0" dirty="0">
              <a:ln w="18415" cmpd="sng">
                <a:prstDash val="solid"/>
              </a:ln>
              <a:solidFill>
                <a:schemeClr val="bg1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rPr>
            <a:t>GRAVIDADE DA INFRAÇÃO</a:t>
          </a:r>
        </a:p>
      </dgm:t>
    </dgm:pt>
    <dgm:pt modelId="{005949B8-280F-49E0-BEC5-DEAD6990AD50}" type="parTrans" cxnId="{6C532F94-C5F9-4364-860C-7D9B99B57B20}">
      <dgm:prSet/>
      <dgm:spPr/>
      <dgm:t>
        <a:bodyPr/>
        <a:lstStyle/>
        <a:p>
          <a:endParaRPr lang="pt-BR"/>
        </a:p>
      </dgm:t>
    </dgm:pt>
    <dgm:pt modelId="{CA1F5C9B-A145-4938-B890-CCC8C8DA2CFF}" type="sibTrans" cxnId="{6C532F94-C5F9-4364-860C-7D9B99B57B20}">
      <dgm:prSet/>
      <dgm:spPr/>
      <dgm:t>
        <a:bodyPr/>
        <a:lstStyle/>
        <a:p>
          <a:endParaRPr lang="pt-BR"/>
        </a:p>
      </dgm:t>
    </dgm:pt>
    <dgm:pt modelId="{0E79A692-DC5C-435B-8300-C8F2ED7F13A7}">
      <dgm:prSet phldrT="[Texto]"/>
      <dgm:spPr/>
      <dgm:t>
        <a:bodyPr/>
        <a:lstStyle/>
        <a:p>
          <a:r>
            <a:rPr lang="pt-BR" b="0" cap="none" spc="0" dirty="0">
              <a:ln w="18415" cmpd="sng">
                <a:prstDash val="solid"/>
              </a:ln>
              <a:solidFill>
                <a:schemeClr val="bg1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rPr>
            <a:t>VANTAGEM AUFERIDA OU PRETENDIDA</a:t>
          </a:r>
        </a:p>
      </dgm:t>
    </dgm:pt>
    <dgm:pt modelId="{EB5CBBEA-68AB-44AC-8DD4-701600C58FAF}" type="parTrans" cxnId="{340F9576-358A-4511-9827-536A8FD744DB}">
      <dgm:prSet/>
      <dgm:spPr/>
      <dgm:t>
        <a:bodyPr/>
        <a:lstStyle/>
        <a:p>
          <a:endParaRPr lang="pt-BR"/>
        </a:p>
      </dgm:t>
    </dgm:pt>
    <dgm:pt modelId="{06B6027D-590E-4DBD-BB2B-2332D9B06342}" type="sibTrans" cxnId="{340F9576-358A-4511-9827-536A8FD744DB}">
      <dgm:prSet/>
      <dgm:spPr/>
      <dgm:t>
        <a:bodyPr/>
        <a:lstStyle/>
        <a:p>
          <a:endParaRPr lang="pt-BR"/>
        </a:p>
      </dgm:t>
    </dgm:pt>
    <dgm:pt modelId="{48A3486D-FC6F-4F45-8601-8F4B26ECC33B}">
      <dgm:prSet phldrT="[Texto]"/>
      <dgm:spPr/>
      <dgm:t>
        <a:bodyPr/>
        <a:lstStyle/>
        <a:p>
          <a:r>
            <a:rPr lang="pt-BR" b="0" cap="none" spc="0" dirty="0">
              <a:ln w="18415" cmpd="sng">
                <a:prstDash val="solid"/>
              </a:ln>
              <a:solidFill>
                <a:schemeClr val="bg1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rPr>
            <a:t>CONSUMAÇÃO OU NÃO DA INFRAÇÃO</a:t>
          </a:r>
        </a:p>
      </dgm:t>
    </dgm:pt>
    <dgm:pt modelId="{D89311C3-891E-445C-A6FB-DC21485ECE41}" type="parTrans" cxnId="{95D64369-716A-42A3-B9A7-4534BCB6F3A6}">
      <dgm:prSet/>
      <dgm:spPr/>
      <dgm:t>
        <a:bodyPr/>
        <a:lstStyle/>
        <a:p>
          <a:endParaRPr lang="pt-BR"/>
        </a:p>
      </dgm:t>
    </dgm:pt>
    <dgm:pt modelId="{D069A84A-6E22-455B-BB73-1242FB0BDF8D}" type="sibTrans" cxnId="{95D64369-716A-42A3-B9A7-4534BCB6F3A6}">
      <dgm:prSet/>
      <dgm:spPr/>
      <dgm:t>
        <a:bodyPr/>
        <a:lstStyle/>
        <a:p>
          <a:endParaRPr lang="pt-BR"/>
        </a:p>
      </dgm:t>
    </dgm:pt>
    <dgm:pt modelId="{B9423AB4-2A71-49C0-B9F5-0CA09E15DBC3}">
      <dgm:prSet/>
      <dgm:spPr/>
      <dgm:t>
        <a:bodyPr/>
        <a:lstStyle/>
        <a:p>
          <a:r>
            <a:rPr lang="pt-BR" b="0" cap="none" spc="0" dirty="0">
              <a:ln w="18415" cmpd="sng">
                <a:prstDash val="solid"/>
              </a:ln>
              <a:solidFill>
                <a:schemeClr val="bg1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rPr>
            <a:t>GRAU OU PERIGO DE LESÃO</a:t>
          </a:r>
        </a:p>
      </dgm:t>
    </dgm:pt>
    <dgm:pt modelId="{E5522BEA-F6B6-42BC-B00E-007FC29B0D70}" type="parTrans" cxnId="{D96B1B59-6AD1-4A0B-B6D0-2626D9C00151}">
      <dgm:prSet/>
      <dgm:spPr/>
      <dgm:t>
        <a:bodyPr/>
        <a:lstStyle/>
        <a:p>
          <a:endParaRPr lang="pt-BR"/>
        </a:p>
      </dgm:t>
    </dgm:pt>
    <dgm:pt modelId="{BE75A268-B1CF-4E08-82BD-5B8A5FF8DE31}" type="sibTrans" cxnId="{D96B1B59-6AD1-4A0B-B6D0-2626D9C00151}">
      <dgm:prSet/>
      <dgm:spPr/>
      <dgm:t>
        <a:bodyPr/>
        <a:lstStyle/>
        <a:p>
          <a:endParaRPr lang="pt-BR"/>
        </a:p>
      </dgm:t>
    </dgm:pt>
    <dgm:pt modelId="{11DE6920-5903-4C82-A5B5-04595571A22F}">
      <dgm:prSet/>
      <dgm:spPr/>
      <dgm:t>
        <a:bodyPr/>
        <a:lstStyle/>
        <a:p>
          <a:r>
            <a:rPr lang="pt-BR" b="0" cap="none" spc="0" dirty="0">
              <a:ln w="18415" cmpd="sng">
                <a:prstDash val="solid"/>
              </a:ln>
              <a:solidFill>
                <a:schemeClr val="bg1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rPr>
            <a:t>EFEITO NEGATIVO PRODUZIDO</a:t>
          </a:r>
        </a:p>
      </dgm:t>
    </dgm:pt>
    <dgm:pt modelId="{111C7234-D2AB-41E6-B08C-E1CB260E5BA7}" type="parTrans" cxnId="{699F2522-60F8-4EA7-83E2-CF49B986F3A8}">
      <dgm:prSet/>
      <dgm:spPr/>
      <dgm:t>
        <a:bodyPr/>
        <a:lstStyle/>
        <a:p>
          <a:endParaRPr lang="pt-BR"/>
        </a:p>
      </dgm:t>
    </dgm:pt>
    <dgm:pt modelId="{40E36F1B-F203-4AF5-B15C-8F08AB4C58E8}" type="sibTrans" cxnId="{699F2522-60F8-4EA7-83E2-CF49B986F3A8}">
      <dgm:prSet/>
      <dgm:spPr/>
      <dgm:t>
        <a:bodyPr/>
        <a:lstStyle/>
        <a:p>
          <a:endParaRPr lang="pt-BR"/>
        </a:p>
      </dgm:t>
    </dgm:pt>
    <dgm:pt modelId="{02502837-09FD-4AD6-9941-33EA05AC5DB6}">
      <dgm:prSet/>
      <dgm:spPr/>
      <dgm:t>
        <a:bodyPr/>
        <a:lstStyle/>
        <a:p>
          <a:r>
            <a:rPr lang="pt-BR" b="0" cap="none" spc="0" dirty="0">
              <a:ln w="18415" cmpd="sng">
                <a:prstDash val="solid"/>
              </a:ln>
              <a:solidFill>
                <a:schemeClr val="bg1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rPr>
            <a:t>SITUAÇÃO ECONÔMICA DO INFRATOR</a:t>
          </a:r>
        </a:p>
      </dgm:t>
    </dgm:pt>
    <dgm:pt modelId="{4DC9E3DF-5032-4435-8FFB-34F3283FE841}" type="parTrans" cxnId="{E3DC8D1F-4B17-4422-9569-0CB073DC8F10}">
      <dgm:prSet/>
      <dgm:spPr/>
      <dgm:t>
        <a:bodyPr/>
        <a:lstStyle/>
        <a:p>
          <a:endParaRPr lang="pt-BR"/>
        </a:p>
      </dgm:t>
    </dgm:pt>
    <dgm:pt modelId="{052D3389-44B6-452A-8B57-69F1BDBE3BD7}" type="sibTrans" cxnId="{E3DC8D1F-4B17-4422-9569-0CB073DC8F10}">
      <dgm:prSet/>
      <dgm:spPr/>
      <dgm:t>
        <a:bodyPr/>
        <a:lstStyle/>
        <a:p>
          <a:endParaRPr lang="pt-BR"/>
        </a:p>
      </dgm:t>
    </dgm:pt>
    <dgm:pt modelId="{C035E00A-9385-4220-BC5D-2C7264D359EF}">
      <dgm:prSet/>
      <dgm:spPr/>
      <dgm:t>
        <a:bodyPr/>
        <a:lstStyle/>
        <a:p>
          <a:r>
            <a:rPr lang="pt-BR" b="0" cap="none" spc="0" dirty="0">
              <a:ln w="18415" cmpd="sng">
                <a:prstDash val="solid"/>
              </a:ln>
              <a:solidFill>
                <a:schemeClr val="bg1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rPr>
            <a:t>VALOR DOS CONTRATOS MANTIDOS</a:t>
          </a:r>
        </a:p>
      </dgm:t>
    </dgm:pt>
    <dgm:pt modelId="{C852E2DA-4837-4BA7-B14A-8889AA1EF9C8}" type="parTrans" cxnId="{A513E74F-6E12-43FF-A367-A627D7EDE7BA}">
      <dgm:prSet/>
      <dgm:spPr/>
      <dgm:t>
        <a:bodyPr/>
        <a:lstStyle/>
        <a:p>
          <a:endParaRPr lang="pt-BR"/>
        </a:p>
      </dgm:t>
    </dgm:pt>
    <dgm:pt modelId="{F74EE2B7-E313-41F5-AFDE-83CD5E5A5F28}" type="sibTrans" cxnId="{A513E74F-6E12-43FF-A367-A627D7EDE7BA}">
      <dgm:prSet/>
      <dgm:spPr/>
      <dgm:t>
        <a:bodyPr/>
        <a:lstStyle/>
        <a:p>
          <a:endParaRPr lang="pt-BR"/>
        </a:p>
      </dgm:t>
    </dgm:pt>
    <dgm:pt modelId="{3EDDBCED-D4E3-4A65-BE88-3A33EA17B0DE}">
      <dgm:prSet/>
      <dgm:spPr/>
      <dgm:t>
        <a:bodyPr/>
        <a:lstStyle/>
        <a:p>
          <a:r>
            <a:rPr lang="pt-BR" b="0" cap="none" spc="0" dirty="0">
              <a:ln w="18415" cmpd="sng">
                <a:prstDash val="solid"/>
              </a:ln>
              <a:solidFill>
                <a:schemeClr val="bg1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rPr>
            <a:t>COOPERAÇÃO COM A APURAÇÃO</a:t>
          </a:r>
        </a:p>
      </dgm:t>
    </dgm:pt>
    <dgm:pt modelId="{35D85C91-15F9-44D4-9B2D-4D3BE2D6E5BB}" type="parTrans" cxnId="{3A9561B9-C14F-451F-8BA6-A8A5BB67007E}">
      <dgm:prSet/>
      <dgm:spPr/>
      <dgm:t>
        <a:bodyPr/>
        <a:lstStyle/>
        <a:p>
          <a:endParaRPr lang="pt-BR"/>
        </a:p>
      </dgm:t>
    </dgm:pt>
    <dgm:pt modelId="{BDFC268D-FE7D-407B-A048-D29FDC7C5A39}" type="sibTrans" cxnId="{3A9561B9-C14F-451F-8BA6-A8A5BB67007E}">
      <dgm:prSet/>
      <dgm:spPr/>
      <dgm:t>
        <a:bodyPr/>
        <a:lstStyle/>
        <a:p>
          <a:endParaRPr lang="pt-BR"/>
        </a:p>
      </dgm:t>
    </dgm:pt>
    <dgm:pt modelId="{FD41D57B-56DD-49AF-B75A-53BF3DF31922}">
      <dgm:prSet/>
      <dgm:spPr/>
      <dgm:t>
        <a:bodyPr/>
        <a:lstStyle/>
        <a:p>
          <a:r>
            <a:rPr lang="pt-BR" b="0" cap="none" spc="0" dirty="0">
              <a:ln w="18415" cmpd="sng">
                <a:prstDash val="solid"/>
              </a:ln>
              <a:solidFill>
                <a:schemeClr val="bg1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rPr>
            <a:t>PROGRAMA DE INTEGRIDADE </a:t>
          </a:r>
          <a:r>
            <a:rPr lang="pt-BR" b="0" i="1" cap="none" spc="0" dirty="0">
              <a:ln w="18415" cmpd="sng">
                <a:prstDash val="solid"/>
              </a:ln>
              <a:solidFill>
                <a:schemeClr val="bg1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rPr>
            <a:t>(COMPLIANCE)</a:t>
          </a:r>
        </a:p>
      </dgm:t>
    </dgm:pt>
    <dgm:pt modelId="{67A9548D-31E3-440C-A2D5-E6DBA3A94F11}" type="parTrans" cxnId="{1C3A4BAA-D487-4F19-A26E-C320DF3E548D}">
      <dgm:prSet/>
      <dgm:spPr/>
      <dgm:t>
        <a:bodyPr/>
        <a:lstStyle/>
        <a:p>
          <a:endParaRPr lang="pt-BR"/>
        </a:p>
      </dgm:t>
    </dgm:pt>
    <dgm:pt modelId="{0933A900-DD34-41AD-A86F-4427B8BB2D26}" type="sibTrans" cxnId="{1C3A4BAA-D487-4F19-A26E-C320DF3E548D}">
      <dgm:prSet/>
      <dgm:spPr/>
      <dgm:t>
        <a:bodyPr/>
        <a:lstStyle/>
        <a:p>
          <a:endParaRPr lang="pt-BR"/>
        </a:p>
      </dgm:t>
    </dgm:pt>
    <dgm:pt modelId="{7771D0B2-C29F-48B3-B882-B657CBA68398}" type="pres">
      <dgm:prSet presAssocID="{78806B21-127A-4822-BB25-2CC094C2CA8F}" presName="composite" presStyleCnt="0">
        <dgm:presLayoutVars>
          <dgm:chMax val="1"/>
          <dgm:dir/>
          <dgm:resizeHandles val="exact"/>
        </dgm:presLayoutVars>
      </dgm:prSet>
      <dgm:spPr/>
    </dgm:pt>
    <dgm:pt modelId="{44C0E993-C035-47AB-930E-CAAF9B23D111}" type="pres">
      <dgm:prSet presAssocID="{78806B21-127A-4822-BB25-2CC094C2CA8F}" presName="radial" presStyleCnt="0">
        <dgm:presLayoutVars>
          <dgm:animLvl val="ctr"/>
        </dgm:presLayoutVars>
      </dgm:prSet>
      <dgm:spPr/>
    </dgm:pt>
    <dgm:pt modelId="{5448EAE3-560F-4A19-B43A-6276DCDD5AC1}" type="pres">
      <dgm:prSet presAssocID="{126B45DE-2C6A-4847-B9D4-F78564F03DDC}" presName="centerShape" presStyleLbl="vennNode1" presStyleIdx="0" presStyleCnt="10"/>
      <dgm:spPr/>
    </dgm:pt>
    <dgm:pt modelId="{FF6C0DA9-927E-4437-94C7-76711F0DEFA1}" type="pres">
      <dgm:prSet presAssocID="{BBF2AB4F-EA3E-4B52-A643-3DD2AD172689}" presName="node" presStyleLbl="vennNode1" presStyleIdx="1" presStyleCnt="10">
        <dgm:presLayoutVars>
          <dgm:bulletEnabled val="1"/>
        </dgm:presLayoutVars>
      </dgm:prSet>
      <dgm:spPr/>
    </dgm:pt>
    <dgm:pt modelId="{3D86300C-355C-40B1-AF52-D9A3AD546444}" type="pres">
      <dgm:prSet presAssocID="{0E79A692-DC5C-435B-8300-C8F2ED7F13A7}" presName="node" presStyleLbl="vennNode1" presStyleIdx="2" presStyleCnt="10">
        <dgm:presLayoutVars>
          <dgm:bulletEnabled val="1"/>
        </dgm:presLayoutVars>
      </dgm:prSet>
      <dgm:spPr/>
    </dgm:pt>
    <dgm:pt modelId="{D65D0498-83D2-4683-B843-0578C7E91C67}" type="pres">
      <dgm:prSet presAssocID="{48A3486D-FC6F-4F45-8601-8F4B26ECC33B}" presName="node" presStyleLbl="vennNode1" presStyleIdx="3" presStyleCnt="10">
        <dgm:presLayoutVars>
          <dgm:bulletEnabled val="1"/>
        </dgm:presLayoutVars>
      </dgm:prSet>
      <dgm:spPr/>
    </dgm:pt>
    <dgm:pt modelId="{88207C0D-5FD6-48A6-A67B-F1A2CDF145C2}" type="pres">
      <dgm:prSet presAssocID="{B9423AB4-2A71-49C0-B9F5-0CA09E15DBC3}" presName="node" presStyleLbl="vennNode1" presStyleIdx="4" presStyleCnt="10">
        <dgm:presLayoutVars>
          <dgm:bulletEnabled val="1"/>
        </dgm:presLayoutVars>
      </dgm:prSet>
      <dgm:spPr/>
    </dgm:pt>
    <dgm:pt modelId="{2507235B-87BB-4F63-BF04-122EA486F74C}" type="pres">
      <dgm:prSet presAssocID="{11DE6920-5903-4C82-A5B5-04595571A22F}" presName="node" presStyleLbl="vennNode1" presStyleIdx="5" presStyleCnt="10">
        <dgm:presLayoutVars>
          <dgm:bulletEnabled val="1"/>
        </dgm:presLayoutVars>
      </dgm:prSet>
      <dgm:spPr/>
    </dgm:pt>
    <dgm:pt modelId="{3A34391A-FEC5-4E6E-8F75-35359B6A8FDC}" type="pres">
      <dgm:prSet presAssocID="{02502837-09FD-4AD6-9941-33EA05AC5DB6}" presName="node" presStyleLbl="vennNode1" presStyleIdx="6" presStyleCnt="10">
        <dgm:presLayoutVars>
          <dgm:bulletEnabled val="1"/>
        </dgm:presLayoutVars>
      </dgm:prSet>
      <dgm:spPr/>
    </dgm:pt>
    <dgm:pt modelId="{634629D5-2528-4C55-8C85-E474BCEB373F}" type="pres">
      <dgm:prSet presAssocID="{3EDDBCED-D4E3-4A65-BE88-3A33EA17B0DE}" presName="node" presStyleLbl="vennNode1" presStyleIdx="7" presStyleCnt="10">
        <dgm:presLayoutVars>
          <dgm:bulletEnabled val="1"/>
        </dgm:presLayoutVars>
      </dgm:prSet>
      <dgm:spPr/>
    </dgm:pt>
    <dgm:pt modelId="{5DE719CC-9E85-4107-A835-5572E3EC8083}" type="pres">
      <dgm:prSet presAssocID="{FD41D57B-56DD-49AF-B75A-53BF3DF31922}" presName="node" presStyleLbl="vennNode1" presStyleIdx="8" presStyleCnt="10">
        <dgm:presLayoutVars>
          <dgm:bulletEnabled val="1"/>
        </dgm:presLayoutVars>
      </dgm:prSet>
      <dgm:spPr/>
    </dgm:pt>
    <dgm:pt modelId="{3925C5BB-A50A-4CD1-AC90-C568116761C8}" type="pres">
      <dgm:prSet presAssocID="{C035E00A-9385-4220-BC5D-2C7264D359EF}" presName="node" presStyleLbl="vennNode1" presStyleIdx="9" presStyleCnt="10">
        <dgm:presLayoutVars>
          <dgm:bulletEnabled val="1"/>
        </dgm:presLayoutVars>
      </dgm:prSet>
      <dgm:spPr/>
    </dgm:pt>
  </dgm:ptLst>
  <dgm:cxnLst>
    <dgm:cxn modelId="{FB7D200B-0DBC-48AB-A4CF-683723DA56CC}" type="presOf" srcId="{48A3486D-FC6F-4F45-8601-8F4B26ECC33B}" destId="{D65D0498-83D2-4683-B843-0578C7E91C67}" srcOrd="0" destOrd="0" presId="urn:microsoft.com/office/officeart/2005/8/layout/radial3"/>
    <dgm:cxn modelId="{342DC514-3452-4F3F-B1A2-0DE2663AD88A}" type="presOf" srcId="{126B45DE-2C6A-4847-B9D4-F78564F03DDC}" destId="{5448EAE3-560F-4A19-B43A-6276DCDD5AC1}" srcOrd="0" destOrd="0" presId="urn:microsoft.com/office/officeart/2005/8/layout/radial3"/>
    <dgm:cxn modelId="{A2869D19-190E-499B-8286-939058CF6743}" type="presOf" srcId="{FD41D57B-56DD-49AF-B75A-53BF3DF31922}" destId="{5DE719CC-9E85-4107-A835-5572E3EC8083}" srcOrd="0" destOrd="0" presId="urn:microsoft.com/office/officeart/2005/8/layout/radial3"/>
    <dgm:cxn modelId="{E3DC8D1F-4B17-4422-9569-0CB073DC8F10}" srcId="{126B45DE-2C6A-4847-B9D4-F78564F03DDC}" destId="{02502837-09FD-4AD6-9941-33EA05AC5DB6}" srcOrd="5" destOrd="0" parTransId="{4DC9E3DF-5032-4435-8FFB-34F3283FE841}" sibTransId="{052D3389-44B6-452A-8B57-69F1BDBE3BD7}"/>
    <dgm:cxn modelId="{699F2522-60F8-4EA7-83E2-CF49B986F3A8}" srcId="{126B45DE-2C6A-4847-B9D4-F78564F03DDC}" destId="{11DE6920-5903-4C82-A5B5-04595571A22F}" srcOrd="4" destOrd="0" parTransId="{111C7234-D2AB-41E6-B08C-E1CB260E5BA7}" sibTransId="{40E36F1B-F203-4AF5-B15C-8F08AB4C58E8}"/>
    <dgm:cxn modelId="{4D613125-41C1-420B-9694-CF54CC0A498A}" type="presOf" srcId="{C035E00A-9385-4220-BC5D-2C7264D359EF}" destId="{3925C5BB-A50A-4CD1-AC90-C568116761C8}" srcOrd="0" destOrd="0" presId="urn:microsoft.com/office/officeart/2005/8/layout/radial3"/>
    <dgm:cxn modelId="{F256A626-3BE6-4A88-839A-5A25C6974B31}" type="presOf" srcId="{11DE6920-5903-4C82-A5B5-04595571A22F}" destId="{2507235B-87BB-4F63-BF04-122EA486F74C}" srcOrd="0" destOrd="0" presId="urn:microsoft.com/office/officeart/2005/8/layout/radial3"/>
    <dgm:cxn modelId="{95D64369-716A-42A3-B9A7-4534BCB6F3A6}" srcId="{126B45DE-2C6A-4847-B9D4-F78564F03DDC}" destId="{48A3486D-FC6F-4F45-8601-8F4B26ECC33B}" srcOrd="2" destOrd="0" parTransId="{D89311C3-891E-445C-A6FB-DC21485ECE41}" sibTransId="{D069A84A-6E22-455B-BB73-1242FB0BDF8D}"/>
    <dgm:cxn modelId="{B0AD8369-5DBB-4473-833F-A47A22EE7442}" type="presOf" srcId="{0E79A692-DC5C-435B-8300-C8F2ED7F13A7}" destId="{3D86300C-355C-40B1-AF52-D9A3AD546444}" srcOrd="0" destOrd="0" presId="urn:microsoft.com/office/officeart/2005/8/layout/radial3"/>
    <dgm:cxn modelId="{A513E74F-6E12-43FF-A367-A627D7EDE7BA}" srcId="{126B45DE-2C6A-4847-B9D4-F78564F03DDC}" destId="{C035E00A-9385-4220-BC5D-2C7264D359EF}" srcOrd="8" destOrd="0" parTransId="{C852E2DA-4837-4BA7-B14A-8889AA1EF9C8}" sibTransId="{F74EE2B7-E313-41F5-AFDE-83CD5E5A5F28}"/>
    <dgm:cxn modelId="{9FDB4250-F78A-4B77-81B4-5087D1742FCE}" type="presOf" srcId="{BBF2AB4F-EA3E-4B52-A643-3DD2AD172689}" destId="{FF6C0DA9-927E-4437-94C7-76711F0DEFA1}" srcOrd="0" destOrd="0" presId="urn:microsoft.com/office/officeart/2005/8/layout/radial3"/>
    <dgm:cxn modelId="{340F9576-358A-4511-9827-536A8FD744DB}" srcId="{126B45DE-2C6A-4847-B9D4-F78564F03DDC}" destId="{0E79A692-DC5C-435B-8300-C8F2ED7F13A7}" srcOrd="1" destOrd="0" parTransId="{EB5CBBEA-68AB-44AC-8DD4-701600C58FAF}" sibTransId="{06B6027D-590E-4DBD-BB2B-2332D9B06342}"/>
    <dgm:cxn modelId="{D96B1B59-6AD1-4A0B-B6D0-2626D9C00151}" srcId="{126B45DE-2C6A-4847-B9D4-F78564F03DDC}" destId="{B9423AB4-2A71-49C0-B9F5-0CA09E15DBC3}" srcOrd="3" destOrd="0" parTransId="{E5522BEA-F6B6-42BC-B00E-007FC29B0D70}" sibTransId="{BE75A268-B1CF-4E08-82BD-5B8A5FF8DE31}"/>
    <dgm:cxn modelId="{21040993-C2F1-4580-8400-99DF99830D32}" type="presOf" srcId="{02502837-09FD-4AD6-9941-33EA05AC5DB6}" destId="{3A34391A-FEC5-4E6E-8F75-35359B6A8FDC}" srcOrd="0" destOrd="0" presId="urn:microsoft.com/office/officeart/2005/8/layout/radial3"/>
    <dgm:cxn modelId="{6C532F94-C5F9-4364-860C-7D9B99B57B20}" srcId="{126B45DE-2C6A-4847-B9D4-F78564F03DDC}" destId="{BBF2AB4F-EA3E-4B52-A643-3DD2AD172689}" srcOrd="0" destOrd="0" parTransId="{005949B8-280F-49E0-BEC5-DEAD6990AD50}" sibTransId="{CA1F5C9B-A145-4938-B890-CCC8C8DA2CFF}"/>
    <dgm:cxn modelId="{EBC0ED95-B625-415C-AC43-CCD577DCE56C}" type="presOf" srcId="{3EDDBCED-D4E3-4A65-BE88-3A33EA17B0DE}" destId="{634629D5-2528-4C55-8C85-E474BCEB373F}" srcOrd="0" destOrd="0" presId="urn:microsoft.com/office/officeart/2005/8/layout/radial3"/>
    <dgm:cxn modelId="{1C3A4BAA-D487-4F19-A26E-C320DF3E548D}" srcId="{126B45DE-2C6A-4847-B9D4-F78564F03DDC}" destId="{FD41D57B-56DD-49AF-B75A-53BF3DF31922}" srcOrd="7" destOrd="0" parTransId="{67A9548D-31E3-440C-A2D5-E6DBA3A94F11}" sibTransId="{0933A900-DD34-41AD-A86F-4427B8BB2D26}"/>
    <dgm:cxn modelId="{3A9561B9-C14F-451F-8BA6-A8A5BB67007E}" srcId="{126B45DE-2C6A-4847-B9D4-F78564F03DDC}" destId="{3EDDBCED-D4E3-4A65-BE88-3A33EA17B0DE}" srcOrd="6" destOrd="0" parTransId="{35D85C91-15F9-44D4-9B2D-4D3BE2D6E5BB}" sibTransId="{BDFC268D-FE7D-407B-A048-D29FDC7C5A39}"/>
    <dgm:cxn modelId="{C57949CF-75BC-447F-9857-34181C4D4CD7}" type="presOf" srcId="{78806B21-127A-4822-BB25-2CC094C2CA8F}" destId="{7771D0B2-C29F-48B3-B882-B657CBA68398}" srcOrd="0" destOrd="0" presId="urn:microsoft.com/office/officeart/2005/8/layout/radial3"/>
    <dgm:cxn modelId="{F2BF71D8-CC17-4A66-9937-6C9E297B2F55}" type="presOf" srcId="{B9423AB4-2A71-49C0-B9F5-0CA09E15DBC3}" destId="{88207C0D-5FD6-48A6-A67B-F1A2CDF145C2}" srcOrd="0" destOrd="0" presId="urn:microsoft.com/office/officeart/2005/8/layout/radial3"/>
    <dgm:cxn modelId="{60EAD2E3-B636-4D06-9299-8948C3F40BB1}" srcId="{78806B21-127A-4822-BB25-2CC094C2CA8F}" destId="{126B45DE-2C6A-4847-B9D4-F78564F03DDC}" srcOrd="0" destOrd="0" parTransId="{F6A49D6E-D4B2-4E85-ACA8-82146F52B48B}" sibTransId="{60C23426-7D8A-4A0B-BBA9-B1C1E987F869}"/>
    <dgm:cxn modelId="{CBD6C3BC-81AF-4C26-BAC5-ECAA6ADA1F7C}" type="presParOf" srcId="{7771D0B2-C29F-48B3-B882-B657CBA68398}" destId="{44C0E993-C035-47AB-930E-CAAF9B23D111}" srcOrd="0" destOrd="0" presId="urn:microsoft.com/office/officeart/2005/8/layout/radial3"/>
    <dgm:cxn modelId="{FF0FC591-EAFF-4BD6-A47F-ECA346A7F490}" type="presParOf" srcId="{44C0E993-C035-47AB-930E-CAAF9B23D111}" destId="{5448EAE3-560F-4A19-B43A-6276DCDD5AC1}" srcOrd="0" destOrd="0" presId="urn:microsoft.com/office/officeart/2005/8/layout/radial3"/>
    <dgm:cxn modelId="{E982FF5F-5CFF-427C-ABE7-670E4038AB31}" type="presParOf" srcId="{44C0E993-C035-47AB-930E-CAAF9B23D111}" destId="{FF6C0DA9-927E-4437-94C7-76711F0DEFA1}" srcOrd="1" destOrd="0" presId="urn:microsoft.com/office/officeart/2005/8/layout/radial3"/>
    <dgm:cxn modelId="{186514ED-CAE6-4F10-AC52-60F48CEDBAE3}" type="presParOf" srcId="{44C0E993-C035-47AB-930E-CAAF9B23D111}" destId="{3D86300C-355C-40B1-AF52-D9A3AD546444}" srcOrd="2" destOrd="0" presId="urn:microsoft.com/office/officeart/2005/8/layout/radial3"/>
    <dgm:cxn modelId="{FECD8B0A-9C77-4925-98A3-06EDB5E75CC0}" type="presParOf" srcId="{44C0E993-C035-47AB-930E-CAAF9B23D111}" destId="{D65D0498-83D2-4683-B843-0578C7E91C67}" srcOrd="3" destOrd="0" presId="urn:microsoft.com/office/officeart/2005/8/layout/radial3"/>
    <dgm:cxn modelId="{CD09298F-AEC7-4BCA-A175-7D98DE116D54}" type="presParOf" srcId="{44C0E993-C035-47AB-930E-CAAF9B23D111}" destId="{88207C0D-5FD6-48A6-A67B-F1A2CDF145C2}" srcOrd="4" destOrd="0" presId="urn:microsoft.com/office/officeart/2005/8/layout/radial3"/>
    <dgm:cxn modelId="{9620DCA3-CA08-40A8-B6E7-1D7CC3E23B03}" type="presParOf" srcId="{44C0E993-C035-47AB-930E-CAAF9B23D111}" destId="{2507235B-87BB-4F63-BF04-122EA486F74C}" srcOrd="5" destOrd="0" presId="urn:microsoft.com/office/officeart/2005/8/layout/radial3"/>
    <dgm:cxn modelId="{8177A863-6BA3-4BE4-A1C3-B24CBEAC788E}" type="presParOf" srcId="{44C0E993-C035-47AB-930E-CAAF9B23D111}" destId="{3A34391A-FEC5-4E6E-8F75-35359B6A8FDC}" srcOrd="6" destOrd="0" presId="urn:microsoft.com/office/officeart/2005/8/layout/radial3"/>
    <dgm:cxn modelId="{1479E927-6A76-4455-AF35-474316D8E46E}" type="presParOf" srcId="{44C0E993-C035-47AB-930E-CAAF9B23D111}" destId="{634629D5-2528-4C55-8C85-E474BCEB373F}" srcOrd="7" destOrd="0" presId="urn:microsoft.com/office/officeart/2005/8/layout/radial3"/>
    <dgm:cxn modelId="{28291151-3309-4F50-A485-4A54F84E3A98}" type="presParOf" srcId="{44C0E993-C035-47AB-930E-CAAF9B23D111}" destId="{5DE719CC-9E85-4107-A835-5572E3EC8083}" srcOrd="8" destOrd="0" presId="urn:microsoft.com/office/officeart/2005/8/layout/radial3"/>
    <dgm:cxn modelId="{E5429764-CE8C-4301-9B3B-0BC62D40718E}" type="presParOf" srcId="{44C0E993-C035-47AB-930E-CAAF9B23D111}" destId="{3925C5BB-A50A-4CD1-AC90-C568116761C8}" srcOrd="9" destOrd="0" presId="urn:microsoft.com/office/officeart/2005/8/layout/radial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448EAE3-560F-4A19-B43A-6276DCDD5AC1}">
      <dsp:nvSpPr>
        <dsp:cNvPr id="0" name=""/>
        <dsp:cNvSpPr/>
      </dsp:nvSpPr>
      <dsp:spPr>
        <a:xfrm>
          <a:off x="2516060" y="1129842"/>
          <a:ext cx="2744742" cy="2744742"/>
        </a:xfrm>
        <a:prstGeom prst="ellipse">
          <a:avLst/>
        </a:prstGeom>
        <a:gradFill rotWithShape="0">
          <a:gsLst>
            <a:gs pos="0">
              <a:schemeClr val="accent1">
                <a:shade val="80000"/>
                <a:alpha val="5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shade val="80000"/>
                <a:alpha val="5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shade val="80000"/>
                <a:alpha val="5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800" b="0" kern="1200" cap="none" spc="0" dirty="0">
              <a:ln w="18415" cmpd="sng">
                <a:prstDash val="solid"/>
              </a:ln>
              <a:solidFill>
                <a:schemeClr val="bg1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rPr>
            <a:t>DOSIMETRIA</a:t>
          </a:r>
          <a:endParaRPr lang="pt-BR" sz="2800" b="1" kern="1200" dirty="0">
            <a:solidFill>
              <a:schemeClr val="bg1"/>
            </a:solidFill>
          </a:endParaRPr>
        </a:p>
      </dsp:txBody>
      <dsp:txXfrm>
        <a:off x="2918018" y="1531800"/>
        <a:ext cx="1940826" cy="1940826"/>
      </dsp:txXfrm>
    </dsp:sp>
    <dsp:sp modelId="{FF6C0DA9-927E-4437-94C7-76711F0DEFA1}">
      <dsp:nvSpPr>
        <dsp:cNvPr id="0" name=""/>
        <dsp:cNvSpPr/>
      </dsp:nvSpPr>
      <dsp:spPr>
        <a:xfrm>
          <a:off x="3202246" y="27139"/>
          <a:ext cx="1372371" cy="1372371"/>
        </a:xfrm>
        <a:prstGeom prst="ellipse">
          <a:avLst/>
        </a:prstGeom>
        <a:gradFill rotWithShape="0">
          <a:gsLst>
            <a:gs pos="0">
              <a:schemeClr val="accent1">
                <a:shade val="80000"/>
                <a:alpha val="50000"/>
                <a:hueOff val="-1"/>
                <a:satOff val="443"/>
                <a:lumOff val="573"/>
                <a:alphaOff val="3333"/>
                <a:shade val="51000"/>
                <a:satMod val="130000"/>
              </a:schemeClr>
            </a:gs>
            <a:gs pos="80000">
              <a:schemeClr val="accent1">
                <a:shade val="80000"/>
                <a:alpha val="50000"/>
                <a:hueOff val="-1"/>
                <a:satOff val="443"/>
                <a:lumOff val="573"/>
                <a:alphaOff val="3333"/>
                <a:shade val="93000"/>
                <a:satMod val="130000"/>
              </a:schemeClr>
            </a:gs>
            <a:gs pos="100000">
              <a:schemeClr val="accent1">
                <a:shade val="80000"/>
                <a:alpha val="50000"/>
                <a:hueOff val="-1"/>
                <a:satOff val="443"/>
                <a:lumOff val="573"/>
                <a:alphaOff val="3333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200" b="0" kern="1200" cap="none" spc="0" dirty="0">
              <a:ln w="18415" cmpd="sng">
                <a:prstDash val="solid"/>
              </a:ln>
              <a:solidFill>
                <a:schemeClr val="bg1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rPr>
            <a:t>GRAVIDADE DA INFRAÇÃO</a:t>
          </a:r>
        </a:p>
      </dsp:txBody>
      <dsp:txXfrm>
        <a:off x="3403225" y="228118"/>
        <a:ext cx="970413" cy="970413"/>
      </dsp:txXfrm>
    </dsp:sp>
    <dsp:sp modelId="{3D86300C-355C-40B1-AF52-D9A3AD546444}">
      <dsp:nvSpPr>
        <dsp:cNvPr id="0" name=""/>
        <dsp:cNvSpPr/>
      </dsp:nvSpPr>
      <dsp:spPr>
        <a:xfrm>
          <a:off x="4352121" y="445659"/>
          <a:ext cx="1372371" cy="1372371"/>
        </a:xfrm>
        <a:prstGeom prst="ellipse">
          <a:avLst/>
        </a:prstGeom>
        <a:gradFill rotWithShape="0">
          <a:gsLst>
            <a:gs pos="0">
              <a:schemeClr val="accent1">
                <a:shade val="80000"/>
                <a:alpha val="50000"/>
                <a:hueOff val="-2"/>
                <a:satOff val="886"/>
                <a:lumOff val="1145"/>
                <a:alphaOff val="6667"/>
                <a:shade val="51000"/>
                <a:satMod val="130000"/>
              </a:schemeClr>
            </a:gs>
            <a:gs pos="80000">
              <a:schemeClr val="accent1">
                <a:shade val="80000"/>
                <a:alpha val="50000"/>
                <a:hueOff val="-2"/>
                <a:satOff val="886"/>
                <a:lumOff val="1145"/>
                <a:alphaOff val="6667"/>
                <a:shade val="93000"/>
                <a:satMod val="130000"/>
              </a:schemeClr>
            </a:gs>
            <a:gs pos="100000">
              <a:schemeClr val="accent1">
                <a:shade val="80000"/>
                <a:alpha val="50000"/>
                <a:hueOff val="-2"/>
                <a:satOff val="886"/>
                <a:lumOff val="1145"/>
                <a:alphaOff val="6667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200" b="0" kern="1200" cap="none" spc="0" dirty="0">
              <a:ln w="18415" cmpd="sng">
                <a:prstDash val="solid"/>
              </a:ln>
              <a:solidFill>
                <a:schemeClr val="bg1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rPr>
            <a:t>VANTAGEM AUFERIDA OU PRETENDIDA</a:t>
          </a:r>
        </a:p>
      </dsp:txBody>
      <dsp:txXfrm>
        <a:off x="4553100" y="646638"/>
        <a:ext cx="970413" cy="970413"/>
      </dsp:txXfrm>
    </dsp:sp>
    <dsp:sp modelId="{D65D0498-83D2-4683-B843-0578C7E91C67}">
      <dsp:nvSpPr>
        <dsp:cNvPr id="0" name=""/>
        <dsp:cNvSpPr/>
      </dsp:nvSpPr>
      <dsp:spPr>
        <a:xfrm>
          <a:off x="4963957" y="1505390"/>
          <a:ext cx="1372371" cy="1372371"/>
        </a:xfrm>
        <a:prstGeom prst="ellipse">
          <a:avLst/>
        </a:prstGeom>
        <a:gradFill rotWithShape="0">
          <a:gsLst>
            <a:gs pos="0">
              <a:schemeClr val="accent1">
                <a:shade val="80000"/>
                <a:alpha val="50000"/>
                <a:hueOff val="-3"/>
                <a:satOff val="1329"/>
                <a:lumOff val="1718"/>
                <a:alphaOff val="10000"/>
                <a:shade val="51000"/>
                <a:satMod val="130000"/>
              </a:schemeClr>
            </a:gs>
            <a:gs pos="80000">
              <a:schemeClr val="accent1">
                <a:shade val="80000"/>
                <a:alpha val="50000"/>
                <a:hueOff val="-3"/>
                <a:satOff val="1329"/>
                <a:lumOff val="1718"/>
                <a:alphaOff val="10000"/>
                <a:shade val="93000"/>
                <a:satMod val="130000"/>
              </a:schemeClr>
            </a:gs>
            <a:gs pos="100000">
              <a:schemeClr val="accent1">
                <a:shade val="80000"/>
                <a:alpha val="50000"/>
                <a:hueOff val="-3"/>
                <a:satOff val="1329"/>
                <a:lumOff val="1718"/>
                <a:alphaOff val="1000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200" b="0" kern="1200" cap="none" spc="0" dirty="0">
              <a:ln w="18415" cmpd="sng">
                <a:prstDash val="solid"/>
              </a:ln>
              <a:solidFill>
                <a:schemeClr val="bg1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rPr>
            <a:t>CONSUMAÇÃO OU NÃO DA INFRAÇÃO</a:t>
          </a:r>
        </a:p>
      </dsp:txBody>
      <dsp:txXfrm>
        <a:off x="5164936" y="1706369"/>
        <a:ext cx="970413" cy="970413"/>
      </dsp:txXfrm>
    </dsp:sp>
    <dsp:sp modelId="{88207C0D-5FD6-48A6-A67B-F1A2CDF145C2}">
      <dsp:nvSpPr>
        <dsp:cNvPr id="0" name=""/>
        <dsp:cNvSpPr/>
      </dsp:nvSpPr>
      <dsp:spPr>
        <a:xfrm>
          <a:off x="4751469" y="2710472"/>
          <a:ext cx="1372371" cy="1372371"/>
        </a:xfrm>
        <a:prstGeom prst="ellipse">
          <a:avLst/>
        </a:prstGeom>
        <a:gradFill rotWithShape="0">
          <a:gsLst>
            <a:gs pos="0">
              <a:schemeClr val="accent1">
                <a:shade val="80000"/>
                <a:alpha val="50000"/>
                <a:hueOff val="-4"/>
                <a:satOff val="1772"/>
                <a:lumOff val="2291"/>
                <a:alphaOff val="13333"/>
                <a:shade val="51000"/>
                <a:satMod val="130000"/>
              </a:schemeClr>
            </a:gs>
            <a:gs pos="80000">
              <a:schemeClr val="accent1">
                <a:shade val="80000"/>
                <a:alpha val="50000"/>
                <a:hueOff val="-4"/>
                <a:satOff val="1772"/>
                <a:lumOff val="2291"/>
                <a:alphaOff val="13333"/>
                <a:shade val="93000"/>
                <a:satMod val="130000"/>
              </a:schemeClr>
            </a:gs>
            <a:gs pos="100000">
              <a:schemeClr val="accent1">
                <a:shade val="80000"/>
                <a:alpha val="50000"/>
                <a:hueOff val="-4"/>
                <a:satOff val="1772"/>
                <a:lumOff val="2291"/>
                <a:alphaOff val="13333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200" b="0" kern="1200" cap="none" spc="0" dirty="0">
              <a:ln w="18415" cmpd="sng">
                <a:prstDash val="solid"/>
              </a:ln>
              <a:solidFill>
                <a:schemeClr val="bg1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rPr>
            <a:t>GRAU OU PERIGO DE LESÃO</a:t>
          </a:r>
        </a:p>
      </dsp:txBody>
      <dsp:txXfrm>
        <a:off x="4952448" y="2911451"/>
        <a:ext cx="970413" cy="970413"/>
      </dsp:txXfrm>
    </dsp:sp>
    <dsp:sp modelId="{2507235B-87BB-4F63-BF04-122EA486F74C}">
      <dsp:nvSpPr>
        <dsp:cNvPr id="0" name=""/>
        <dsp:cNvSpPr/>
      </dsp:nvSpPr>
      <dsp:spPr>
        <a:xfrm>
          <a:off x="3814082" y="3497033"/>
          <a:ext cx="1372371" cy="1372371"/>
        </a:xfrm>
        <a:prstGeom prst="ellipse">
          <a:avLst/>
        </a:prstGeom>
        <a:gradFill rotWithShape="0">
          <a:gsLst>
            <a:gs pos="0">
              <a:schemeClr val="accent1">
                <a:shade val="80000"/>
                <a:alpha val="50000"/>
                <a:hueOff val="-5"/>
                <a:satOff val="2215"/>
                <a:lumOff val="2863"/>
                <a:alphaOff val="16667"/>
                <a:shade val="51000"/>
                <a:satMod val="130000"/>
              </a:schemeClr>
            </a:gs>
            <a:gs pos="80000">
              <a:schemeClr val="accent1">
                <a:shade val="80000"/>
                <a:alpha val="50000"/>
                <a:hueOff val="-5"/>
                <a:satOff val="2215"/>
                <a:lumOff val="2863"/>
                <a:alphaOff val="16667"/>
                <a:shade val="93000"/>
                <a:satMod val="130000"/>
              </a:schemeClr>
            </a:gs>
            <a:gs pos="100000">
              <a:schemeClr val="accent1">
                <a:shade val="80000"/>
                <a:alpha val="50000"/>
                <a:hueOff val="-5"/>
                <a:satOff val="2215"/>
                <a:lumOff val="2863"/>
                <a:alphaOff val="16667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200" b="0" kern="1200" cap="none" spc="0" dirty="0">
              <a:ln w="18415" cmpd="sng">
                <a:prstDash val="solid"/>
              </a:ln>
              <a:solidFill>
                <a:schemeClr val="bg1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rPr>
            <a:t>EFEITO NEGATIVO PRODUZIDO</a:t>
          </a:r>
        </a:p>
      </dsp:txBody>
      <dsp:txXfrm>
        <a:off x="4015061" y="3698012"/>
        <a:ext cx="970413" cy="970413"/>
      </dsp:txXfrm>
    </dsp:sp>
    <dsp:sp modelId="{3A34391A-FEC5-4E6E-8F75-35359B6A8FDC}">
      <dsp:nvSpPr>
        <dsp:cNvPr id="0" name=""/>
        <dsp:cNvSpPr/>
      </dsp:nvSpPr>
      <dsp:spPr>
        <a:xfrm>
          <a:off x="2590410" y="3497033"/>
          <a:ext cx="1372371" cy="1372371"/>
        </a:xfrm>
        <a:prstGeom prst="ellipse">
          <a:avLst/>
        </a:prstGeom>
        <a:gradFill rotWithShape="0">
          <a:gsLst>
            <a:gs pos="0">
              <a:schemeClr val="accent1">
                <a:shade val="80000"/>
                <a:alpha val="50000"/>
                <a:hueOff val="-6"/>
                <a:satOff val="2658"/>
                <a:lumOff val="3436"/>
                <a:alphaOff val="20000"/>
                <a:shade val="51000"/>
                <a:satMod val="130000"/>
              </a:schemeClr>
            </a:gs>
            <a:gs pos="80000">
              <a:schemeClr val="accent1">
                <a:shade val="80000"/>
                <a:alpha val="50000"/>
                <a:hueOff val="-6"/>
                <a:satOff val="2658"/>
                <a:lumOff val="3436"/>
                <a:alphaOff val="20000"/>
                <a:shade val="93000"/>
                <a:satMod val="130000"/>
              </a:schemeClr>
            </a:gs>
            <a:gs pos="100000">
              <a:schemeClr val="accent1">
                <a:shade val="80000"/>
                <a:alpha val="50000"/>
                <a:hueOff val="-6"/>
                <a:satOff val="2658"/>
                <a:lumOff val="3436"/>
                <a:alphaOff val="2000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200" b="0" kern="1200" cap="none" spc="0" dirty="0">
              <a:ln w="18415" cmpd="sng">
                <a:prstDash val="solid"/>
              </a:ln>
              <a:solidFill>
                <a:schemeClr val="bg1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rPr>
            <a:t>SITUAÇÃO ECONÔMICA DO INFRATOR</a:t>
          </a:r>
        </a:p>
      </dsp:txBody>
      <dsp:txXfrm>
        <a:off x="2791389" y="3698012"/>
        <a:ext cx="970413" cy="970413"/>
      </dsp:txXfrm>
    </dsp:sp>
    <dsp:sp modelId="{634629D5-2528-4C55-8C85-E474BCEB373F}">
      <dsp:nvSpPr>
        <dsp:cNvPr id="0" name=""/>
        <dsp:cNvSpPr/>
      </dsp:nvSpPr>
      <dsp:spPr>
        <a:xfrm>
          <a:off x="1653023" y="2710472"/>
          <a:ext cx="1372371" cy="1372371"/>
        </a:xfrm>
        <a:prstGeom prst="ellipse">
          <a:avLst/>
        </a:prstGeom>
        <a:gradFill rotWithShape="0">
          <a:gsLst>
            <a:gs pos="0">
              <a:schemeClr val="accent1">
                <a:shade val="80000"/>
                <a:alpha val="50000"/>
                <a:hueOff val="-7"/>
                <a:satOff val="3101"/>
                <a:lumOff val="4009"/>
                <a:alphaOff val="23333"/>
                <a:shade val="51000"/>
                <a:satMod val="130000"/>
              </a:schemeClr>
            </a:gs>
            <a:gs pos="80000">
              <a:schemeClr val="accent1">
                <a:shade val="80000"/>
                <a:alpha val="50000"/>
                <a:hueOff val="-7"/>
                <a:satOff val="3101"/>
                <a:lumOff val="4009"/>
                <a:alphaOff val="23333"/>
                <a:shade val="93000"/>
                <a:satMod val="130000"/>
              </a:schemeClr>
            </a:gs>
            <a:gs pos="100000">
              <a:schemeClr val="accent1">
                <a:shade val="80000"/>
                <a:alpha val="50000"/>
                <a:hueOff val="-7"/>
                <a:satOff val="3101"/>
                <a:lumOff val="4009"/>
                <a:alphaOff val="23333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200" b="0" kern="1200" cap="none" spc="0" dirty="0">
              <a:ln w="18415" cmpd="sng">
                <a:prstDash val="solid"/>
              </a:ln>
              <a:solidFill>
                <a:schemeClr val="bg1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rPr>
            <a:t>COOPERAÇÃO COM A APURAÇÃO</a:t>
          </a:r>
        </a:p>
      </dsp:txBody>
      <dsp:txXfrm>
        <a:off x="1854002" y="2911451"/>
        <a:ext cx="970413" cy="970413"/>
      </dsp:txXfrm>
    </dsp:sp>
    <dsp:sp modelId="{5DE719CC-9E85-4107-A835-5572E3EC8083}">
      <dsp:nvSpPr>
        <dsp:cNvPr id="0" name=""/>
        <dsp:cNvSpPr/>
      </dsp:nvSpPr>
      <dsp:spPr>
        <a:xfrm>
          <a:off x="1440534" y="1505390"/>
          <a:ext cx="1372371" cy="1372371"/>
        </a:xfrm>
        <a:prstGeom prst="ellipse">
          <a:avLst/>
        </a:prstGeom>
        <a:gradFill rotWithShape="0">
          <a:gsLst>
            <a:gs pos="0">
              <a:schemeClr val="accent1">
                <a:shade val="80000"/>
                <a:alpha val="50000"/>
                <a:hueOff val="-8"/>
                <a:satOff val="3544"/>
                <a:lumOff val="4581"/>
                <a:alphaOff val="26667"/>
                <a:shade val="51000"/>
                <a:satMod val="130000"/>
              </a:schemeClr>
            </a:gs>
            <a:gs pos="80000">
              <a:schemeClr val="accent1">
                <a:shade val="80000"/>
                <a:alpha val="50000"/>
                <a:hueOff val="-8"/>
                <a:satOff val="3544"/>
                <a:lumOff val="4581"/>
                <a:alphaOff val="26667"/>
                <a:shade val="93000"/>
                <a:satMod val="130000"/>
              </a:schemeClr>
            </a:gs>
            <a:gs pos="100000">
              <a:schemeClr val="accent1">
                <a:shade val="80000"/>
                <a:alpha val="50000"/>
                <a:hueOff val="-8"/>
                <a:satOff val="3544"/>
                <a:lumOff val="4581"/>
                <a:alphaOff val="26667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200" b="0" kern="1200" cap="none" spc="0" dirty="0">
              <a:ln w="18415" cmpd="sng">
                <a:prstDash val="solid"/>
              </a:ln>
              <a:solidFill>
                <a:schemeClr val="bg1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rPr>
            <a:t>PROGRAMA DE INTEGRIDADE </a:t>
          </a:r>
          <a:r>
            <a:rPr lang="pt-BR" sz="1200" b="0" i="1" kern="1200" cap="none" spc="0" dirty="0">
              <a:ln w="18415" cmpd="sng">
                <a:prstDash val="solid"/>
              </a:ln>
              <a:solidFill>
                <a:schemeClr val="bg1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rPr>
            <a:t>(COMPLIANCE)</a:t>
          </a:r>
        </a:p>
      </dsp:txBody>
      <dsp:txXfrm>
        <a:off x="1641513" y="1706369"/>
        <a:ext cx="970413" cy="970413"/>
      </dsp:txXfrm>
    </dsp:sp>
    <dsp:sp modelId="{3925C5BB-A50A-4CD1-AC90-C568116761C8}">
      <dsp:nvSpPr>
        <dsp:cNvPr id="0" name=""/>
        <dsp:cNvSpPr/>
      </dsp:nvSpPr>
      <dsp:spPr>
        <a:xfrm>
          <a:off x="2052370" y="445659"/>
          <a:ext cx="1372371" cy="1372371"/>
        </a:xfrm>
        <a:prstGeom prst="ellipse">
          <a:avLst/>
        </a:prstGeom>
        <a:gradFill rotWithShape="0">
          <a:gsLst>
            <a:gs pos="0">
              <a:schemeClr val="accent1">
                <a:shade val="80000"/>
                <a:alpha val="50000"/>
                <a:hueOff val="-9"/>
                <a:satOff val="3987"/>
                <a:lumOff val="5154"/>
                <a:alphaOff val="30000"/>
                <a:shade val="51000"/>
                <a:satMod val="130000"/>
              </a:schemeClr>
            </a:gs>
            <a:gs pos="80000">
              <a:schemeClr val="accent1">
                <a:shade val="80000"/>
                <a:alpha val="50000"/>
                <a:hueOff val="-9"/>
                <a:satOff val="3987"/>
                <a:lumOff val="5154"/>
                <a:alphaOff val="30000"/>
                <a:shade val="93000"/>
                <a:satMod val="130000"/>
              </a:schemeClr>
            </a:gs>
            <a:gs pos="100000">
              <a:schemeClr val="accent1">
                <a:shade val="80000"/>
                <a:alpha val="50000"/>
                <a:hueOff val="-9"/>
                <a:satOff val="3987"/>
                <a:lumOff val="5154"/>
                <a:alphaOff val="3000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200" b="0" kern="1200" cap="none" spc="0" dirty="0">
              <a:ln w="18415" cmpd="sng">
                <a:prstDash val="solid"/>
              </a:ln>
              <a:solidFill>
                <a:schemeClr val="bg1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rPr>
            <a:t>VALOR DOS CONTRATOS MANTIDOS</a:t>
          </a:r>
        </a:p>
      </dsp:txBody>
      <dsp:txXfrm>
        <a:off x="2253349" y="646638"/>
        <a:ext cx="970413" cy="97041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3">
  <dgm:title val=""/>
  <dgm:desc val=""/>
  <dgm:catLst>
    <dgm:cat type="relationship" pri="31000"/>
    <dgm:cat type="cycle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onstrLst/>
    <dgm:ruleLst/>
    <dgm:layoutNode name="radial">
      <dgm:varLst>
        <dgm:animLvl val="ctr"/>
      </dgm:varLst>
      <dgm:choose name="Name0">
        <dgm:if name="Name1" func="var" arg="dir" op="equ" val="norm">
          <dgm:choose name="Name2">
            <dgm:if name="Name3" axis="ch ch" ptType="node node" st="1 1" cnt="1 0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else name="Name4">
              <dgm:alg type="cycle">
                <dgm:param type="stAng" val="0"/>
                <dgm:param type="spanAng" val="360"/>
                <dgm:param type="ctrShpMap" val="fNode"/>
              </dgm:alg>
            </dgm:else>
          </dgm:choose>
        </dgm:if>
        <dgm:else name="Name5">
          <dgm:alg type="cycle">
            <dgm:param type="stAng" val="0"/>
            <dgm:param type="spanAng" val="-360"/>
            <dgm:param type="ctrShpMap" val="fNode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enterShape" refType="w"/>
        <dgm:constr type="h" for="ch" forName="centerShape" refType="h"/>
        <dgm:constr type="w" for="ch" forName="node" refType="w" fact="0.5"/>
        <dgm:constr type="h" for="ch" forName="node" refType="h" fact="0.5"/>
        <dgm:constr type="sp" refType="w" refFor="ch" refForName="node" fact="-0.2"/>
        <dgm:constr type="sibSp" refType="w" refFor="ch" refForName="node" fact="-0.2"/>
        <dgm:constr type="primFontSz" for="ch" forName="centerShape" val="65"/>
        <dgm:constr type="primFontSz" for="des" forName="node" val="65"/>
        <dgm:constr type="primFontSz" for="ch" forName="node" refType="primFontSz" refFor="ch" refForName="centerShape" op="lte"/>
      </dgm:constrLst>
      <dgm:ruleLst/>
      <dgm:forEach name="Name6" axis="ch" ptType="node" cnt="1">
        <dgm:layoutNode name="centerShape" styleLbl="vennNode1">
          <dgm:alg type="tx"/>
          <dgm:shape xmlns:r="http://schemas.openxmlformats.org/officeDocument/2006/relationships" type="ellipse" r:blip="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forEach name="Name7" axis="ch" ptType="node">
          <dgm:layoutNode name="node" styleLbl="venn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4302625" cy="34026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quarter" idx="1"/>
          </p:nvPr>
        </p:nvSpPr>
        <p:spPr>
          <a:xfrm>
            <a:off x="5621697" y="1"/>
            <a:ext cx="4302625" cy="34026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5BBA5AA-D63D-499A-B2AE-41EDD2BB9277}" type="datetimeFigureOut">
              <a:rPr lang="pt-BR" smtClean="0"/>
              <a:t>11/10/2017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2"/>
          </p:nvPr>
        </p:nvSpPr>
        <p:spPr>
          <a:xfrm>
            <a:off x="0" y="6457411"/>
            <a:ext cx="4302625" cy="34026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3"/>
          </p:nvPr>
        </p:nvSpPr>
        <p:spPr>
          <a:xfrm>
            <a:off x="5621697" y="6457411"/>
            <a:ext cx="4302625" cy="34026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8457E57-786D-41AB-8F35-CBD6F062C06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5985283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302125" cy="3413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5622925" y="0"/>
            <a:ext cx="4302125" cy="3413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379D625-0EAA-594D-B4A3-99EB7992F714}" type="datetimeFigureOut">
              <a:rPr lang="pt-BR" smtClean="0"/>
              <a:t>11/10/2017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3433763" y="849313"/>
            <a:ext cx="3059112" cy="229393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992188" y="3271838"/>
            <a:ext cx="7942262" cy="26765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6456363"/>
            <a:ext cx="4302125" cy="3413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5622925" y="6456363"/>
            <a:ext cx="4302125" cy="3413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7632A86-B44B-B54C-8908-986832FFCD9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944263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1C376D-2066-4B97-BDFC-A6A6C1175EE3}" type="datetimeFigureOut">
              <a:rPr lang="pt-BR" smtClean="0"/>
              <a:t>11/10/2017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BA2611-C0B5-46AB-9F6E-696A4DEAE5F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510261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1C376D-2066-4B97-BDFC-A6A6C1175EE3}" type="datetimeFigureOut">
              <a:rPr lang="pt-BR" smtClean="0"/>
              <a:t>11/10/2017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BA2611-C0B5-46AB-9F6E-696A4DEAE5F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861187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1C376D-2066-4B97-BDFC-A6A6C1175EE3}" type="datetimeFigureOut">
              <a:rPr lang="pt-BR" smtClean="0"/>
              <a:t>11/10/2017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BA2611-C0B5-46AB-9F6E-696A4DEAE5F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8188977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m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9144000" cy="55892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445755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79"/>
            <a:ext cx="9145442" cy="6856921"/>
          </a:xfrm>
          <a:prstGeom prst="rect">
            <a:avLst/>
          </a:prstGeom>
        </p:spPr>
      </p:pic>
      <p:pic>
        <p:nvPicPr>
          <p:cNvPr id="3" name="Imagem 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0101" y="5998685"/>
            <a:ext cx="2565239" cy="7700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48652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1C376D-2066-4B97-BDFC-A6A6C1175EE3}" type="datetimeFigureOut">
              <a:rPr lang="pt-BR" smtClean="0"/>
              <a:t>11/10/2017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BA2611-C0B5-46AB-9F6E-696A4DEAE5F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499337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1C376D-2066-4B97-BDFC-A6A6C1175EE3}" type="datetimeFigureOut">
              <a:rPr lang="pt-BR" smtClean="0"/>
              <a:t>11/10/2017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BA2611-C0B5-46AB-9F6E-696A4DEAE5F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959278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1C376D-2066-4B97-BDFC-A6A6C1175EE3}" type="datetimeFigureOut">
              <a:rPr lang="pt-BR" smtClean="0"/>
              <a:t>11/10/2017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BA2611-C0B5-46AB-9F6E-696A4DEAE5F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240400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1C376D-2066-4B97-BDFC-A6A6C1175EE3}" type="datetimeFigureOut">
              <a:rPr lang="pt-BR" smtClean="0"/>
              <a:t>11/10/2017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BA2611-C0B5-46AB-9F6E-696A4DEAE5F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4015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1C376D-2066-4B97-BDFC-A6A6C1175EE3}" type="datetimeFigureOut">
              <a:rPr lang="pt-BR" smtClean="0"/>
              <a:t>11/10/2017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BA2611-C0B5-46AB-9F6E-696A4DEAE5F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961256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1C376D-2066-4B97-BDFC-A6A6C1175EE3}" type="datetimeFigureOut">
              <a:rPr lang="pt-BR" smtClean="0"/>
              <a:t>11/10/2017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BA2611-C0B5-46AB-9F6E-696A4DEAE5F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414071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1C376D-2066-4B97-BDFC-A6A6C1175EE3}" type="datetimeFigureOut">
              <a:rPr lang="pt-BR" smtClean="0"/>
              <a:t>11/10/2017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BA2611-C0B5-46AB-9F6E-696A4DEAE5F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737127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1C376D-2066-4B97-BDFC-A6A6C1175EE3}" type="datetimeFigureOut">
              <a:rPr lang="pt-BR" smtClean="0"/>
              <a:t>11/10/2017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BA2611-C0B5-46AB-9F6E-696A4DEAE5F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14921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1C376D-2066-4B97-BDFC-A6A6C1175EE3}" type="datetimeFigureOut">
              <a:rPr lang="pt-BR" smtClean="0"/>
              <a:t>11/10/2017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BA2611-C0B5-46AB-9F6E-696A4DEAE5F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484567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tiff"/><Relationship Id="rId2" Type="http://schemas.openxmlformats.org/officeDocument/2006/relationships/image" Target="../media/image3.tiff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5.tiff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tiff"/><Relationship Id="rId2" Type="http://schemas.openxmlformats.org/officeDocument/2006/relationships/image" Target="../media/image12.tiff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tiff"/><Relationship Id="rId1" Type="http://schemas.openxmlformats.org/officeDocument/2006/relationships/slideLayout" Target="../slideLayouts/slideLayout1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tiff"/><Relationship Id="rId2" Type="http://schemas.openxmlformats.org/officeDocument/2006/relationships/image" Target="../media/image16.tiff"/><Relationship Id="rId1" Type="http://schemas.openxmlformats.org/officeDocument/2006/relationships/slideLayout" Target="../slideLayouts/slideLayout1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hyperlink" Target="mailto:cgugabin@cgu.gov.br" TargetMode="Externa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20.jpeg"/><Relationship Id="rId4" Type="http://schemas.openxmlformats.org/officeDocument/2006/relationships/image" Target="../media/image1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1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971600" y="1085835"/>
            <a:ext cx="763284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4800" b="1" dirty="0">
                <a:solidFill>
                  <a:schemeClr val="accent1">
                    <a:lumMod val="75000"/>
                  </a:schemeClr>
                </a:solidFill>
              </a:rPr>
              <a:t>Acordos de Leniência</a:t>
            </a:r>
          </a:p>
        </p:txBody>
      </p:sp>
      <p:sp>
        <p:nvSpPr>
          <p:cNvPr id="5" name="Retângulo 4"/>
          <p:cNvSpPr/>
          <p:nvPr/>
        </p:nvSpPr>
        <p:spPr>
          <a:xfrm>
            <a:off x="1331640" y="3140968"/>
            <a:ext cx="6768752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000" b="1" dirty="0">
                <a:solidFill>
                  <a:schemeClr val="accent1">
                    <a:lumMod val="75000"/>
                  </a:schemeClr>
                </a:solidFill>
              </a:rPr>
              <a:t>Wagner de Campos Rosário</a:t>
            </a:r>
          </a:p>
          <a:p>
            <a:pPr algn="ctr"/>
            <a:r>
              <a:rPr lang="pt-BR" dirty="0">
                <a:solidFill>
                  <a:schemeClr val="accent1">
                    <a:lumMod val="75000"/>
                  </a:schemeClr>
                </a:solidFill>
              </a:rPr>
              <a:t>Ministro de Estado da Transparência e Controladoria-Geral da União</a:t>
            </a:r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512" y="4653136"/>
            <a:ext cx="2194403" cy="2016224"/>
          </a:xfrm>
          <a:prstGeom prst="rect">
            <a:avLst/>
          </a:prstGeom>
        </p:spPr>
      </p:pic>
      <p:pic>
        <p:nvPicPr>
          <p:cNvPr id="4" name="Imagem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19648" y="4149080"/>
            <a:ext cx="3064520" cy="1737932"/>
          </a:xfrm>
          <a:prstGeom prst="rect">
            <a:avLst/>
          </a:prstGeom>
        </p:spPr>
      </p:pic>
      <p:pic>
        <p:nvPicPr>
          <p:cNvPr id="6" name="Imagem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96858" y="4859420"/>
            <a:ext cx="2611646" cy="1737932"/>
          </a:xfrm>
          <a:prstGeom prst="rect">
            <a:avLst/>
          </a:prstGeom>
        </p:spPr>
      </p:pic>
      <p:sp>
        <p:nvSpPr>
          <p:cNvPr id="7" name="Retângulo 6"/>
          <p:cNvSpPr/>
          <p:nvPr/>
        </p:nvSpPr>
        <p:spPr>
          <a:xfrm>
            <a:off x="1331640" y="1988840"/>
            <a:ext cx="676875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000" b="1" dirty="0">
                <a:solidFill>
                  <a:schemeClr val="accent1">
                    <a:lumMod val="75000"/>
                  </a:schemeClr>
                </a:solidFill>
              </a:rPr>
              <a:t>III ENCONTRO ÉTICA, CORRUPÇÃO E GESTÃO DE EMPRESAS</a:t>
            </a:r>
            <a:endParaRPr lang="pt-BR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150564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971600" y="2852936"/>
            <a:ext cx="7632848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t-BR" sz="66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" name="Título 15"/>
          <p:cNvSpPr txBox="1">
            <a:spLocks/>
          </p:cNvSpPr>
          <p:nvPr/>
        </p:nvSpPr>
        <p:spPr>
          <a:xfrm>
            <a:off x="323528" y="764704"/>
            <a:ext cx="8424936" cy="854968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dirty="0">
                <a:solidFill>
                  <a:schemeClr val="tx2"/>
                </a:solidFill>
              </a:rPr>
              <a:t>Fluxo</a:t>
            </a:r>
          </a:p>
        </p:txBody>
      </p:sp>
      <p:sp>
        <p:nvSpPr>
          <p:cNvPr id="7" name="Espaço Reservado para Conteúdo 19"/>
          <p:cNvSpPr txBox="1">
            <a:spLocks/>
          </p:cNvSpPr>
          <p:nvPr/>
        </p:nvSpPr>
        <p:spPr>
          <a:xfrm>
            <a:off x="323528" y="1484784"/>
            <a:ext cx="8229600" cy="4453955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v"/>
            </a:pPr>
            <a:r>
              <a:rPr lang="pt-BR" sz="2800" dirty="0">
                <a:solidFill>
                  <a:schemeClr val="tx2"/>
                </a:solidFill>
              </a:rPr>
              <a:t>Propositura: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pt-BR" sz="2400" dirty="0">
                <a:solidFill>
                  <a:schemeClr val="tx2"/>
                </a:solidFill>
              </a:rPr>
              <a:t>Pela PJ responsável (§ 1º, Art. 30, Dec. 8420/15)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pt-BR" sz="2400" dirty="0">
                <a:solidFill>
                  <a:schemeClr val="tx2"/>
                </a:solidFill>
              </a:rPr>
              <a:t>Até a conclusão do Relatório do PAR (§ 2º, idem)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pt-BR" sz="2400" dirty="0">
                <a:solidFill>
                  <a:schemeClr val="tx2"/>
                </a:solidFill>
              </a:rPr>
              <a:t>De forma escrita ou oral (Art. 31, idem)</a:t>
            </a:r>
          </a:p>
          <a:p>
            <a:pPr marL="457200" lvl="1" indent="0">
              <a:buNone/>
            </a:pPr>
            <a:endParaRPr lang="pt-BR" sz="2400" dirty="0">
              <a:solidFill>
                <a:schemeClr val="tx2"/>
              </a:solidFill>
            </a:endParaRPr>
          </a:p>
          <a:p>
            <a:pPr>
              <a:buFont typeface="Wingdings" panose="05000000000000000000" pitchFamily="2" charset="2"/>
              <a:buChar char="v"/>
            </a:pPr>
            <a:r>
              <a:rPr lang="pt-BR" sz="2800" dirty="0">
                <a:solidFill>
                  <a:schemeClr val="tx2"/>
                </a:solidFill>
              </a:rPr>
              <a:t>Memorando de Entendimentos: 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pt-BR" sz="2400" dirty="0">
                <a:solidFill>
                  <a:schemeClr val="tx2"/>
                </a:solidFill>
              </a:rPr>
              <a:t>Minuta padrão elaborada conjuntamente pela CGU/AGU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pt-BR" sz="2400" dirty="0">
                <a:solidFill>
                  <a:schemeClr val="tx2"/>
                </a:solidFill>
              </a:rPr>
              <a:t>Assinado pelo Secretário-Executivo da CGU e pelo Secretário-Geral de Consultoria da AGU;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pt-BR" sz="2400" dirty="0">
                <a:solidFill>
                  <a:schemeClr val="tx2"/>
                </a:solidFill>
              </a:rPr>
              <a:t>Suspende temporariamente o PAR por 180 dias</a:t>
            </a:r>
            <a:r>
              <a:rPr lang="pt-BR" sz="3200" dirty="0">
                <a:solidFill>
                  <a:srgbClr val="FF0000"/>
                </a:solidFill>
              </a:rPr>
              <a:t>*</a:t>
            </a:r>
            <a:r>
              <a:rPr lang="pt-BR" sz="2400" dirty="0">
                <a:solidFill>
                  <a:schemeClr val="tx2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39343783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971600" y="2852936"/>
            <a:ext cx="7632848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t-BR" sz="66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" name="Título 15"/>
          <p:cNvSpPr txBox="1">
            <a:spLocks/>
          </p:cNvSpPr>
          <p:nvPr/>
        </p:nvSpPr>
        <p:spPr>
          <a:xfrm>
            <a:off x="323528" y="989856"/>
            <a:ext cx="8424936" cy="854968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dirty="0">
                <a:solidFill>
                  <a:schemeClr val="tx2"/>
                </a:solidFill>
              </a:rPr>
              <a:t>Fluxo</a:t>
            </a:r>
          </a:p>
        </p:txBody>
      </p:sp>
      <p:sp>
        <p:nvSpPr>
          <p:cNvPr id="8" name="Espaço Reservado para Conteúdo 19"/>
          <p:cNvSpPr txBox="1">
            <a:spLocks/>
          </p:cNvSpPr>
          <p:nvPr/>
        </p:nvSpPr>
        <p:spPr>
          <a:xfrm>
            <a:off x="457200" y="2204864"/>
            <a:ext cx="8229600" cy="3733875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lvl="1" indent="-457200" algn="just">
              <a:buFont typeface="Wingdings" panose="05000000000000000000" pitchFamily="2" charset="2"/>
              <a:buChar char="v"/>
            </a:pPr>
            <a:r>
              <a:rPr lang="pt-BR" dirty="0">
                <a:solidFill>
                  <a:schemeClr val="tx2"/>
                </a:solidFill>
              </a:rPr>
              <a:t>Comissões de Negociação:</a:t>
            </a:r>
          </a:p>
          <a:p>
            <a:pPr lvl="1" algn="just">
              <a:buFont typeface="Wingdings" panose="05000000000000000000" pitchFamily="2" charset="2"/>
              <a:buChar char="ü"/>
            </a:pPr>
            <a:r>
              <a:rPr lang="pt-BR" sz="2400" dirty="0">
                <a:solidFill>
                  <a:schemeClr val="tx2"/>
                </a:solidFill>
              </a:rPr>
              <a:t>3 integrantes da CGU e 2 integrantes da AGU;</a:t>
            </a:r>
          </a:p>
          <a:p>
            <a:pPr lvl="1" algn="just">
              <a:buFont typeface="Wingdings" panose="05000000000000000000" pitchFamily="2" charset="2"/>
              <a:buChar char="ü"/>
            </a:pPr>
            <a:endParaRPr lang="pt-BR" sz="2400" dirty="0">
              <a:solidFill>
                <a:schemeClr val="tx2"/>
              </a:solidFill>
            </a:endParaRPr>
          </a:p>
          <a:p>
            <a:pPr lvl="1" algn="just">
              <a:buFont typeface="Wingdings" panose="05000000000000000000" pitchFamily="2" charset="2"/>
              <a:buChar char="ü"/>
            </a:pPr>
            <a:r>
              <a:rPr lang="pt-BR" sz="2400" dirty="0">
                <a:solidFill>
                  <a:schemeClr val="tx2"/>
                </a:solidFill>
              </a:rPr>
              <a:t>Atividades de coordenação das negociações, supervisão dos trabalhos e interlocução com a pessoa jurídica proponente;</a:t>
            </a:r>
          </a:p>
          <a:p>
            <a:pPr lvl="1" algn="just">
              <a:buFont typeface="Wingdings" panose="05000000000000000000" pitchFamily="2" charset="2"/>
              <a:buChar char="ü"/>
            </a:pPr>
            <a:endParaRPr lang="pt-BR" sz="2400" dirty="0">
              <a:solidFill>
                <a:schemeClr val="tx2"/>
              </a:solidFill>
            </a:endParaRPr>
          </a:p>
          <a:p>
            <a:pPr lvl="1" algn="just">
              <a:buFont typeface="Wingdings" panose="05000000000000000000" pitchFamily="2" charset="2"/>
              <a:buChar char="ü"/>
            </a:pPr>
            <a:r>
              <a:rPr lang="pt-BR" sz="2400" dirty="0">
                <a:solidFill>
                  <a:schemeClr val="tx2"/>
                </a:solidFill>
              </a:rPr>
              <a:t>Autonomia para condução das negociações, com reportes periódicos à alta administração da CGU.</a:t>
            </a:r>
          </a:p>
        </p:txBody>
      </p:sp>
    </p:spTree>
    <p:extLst>
      <p:ext uri="{BB962C8B-B14F-4D97-AF65-F5344CB8AC3E}">
        <p14:creationId xmlns:p14="http://schemas.microsoft.com/office/powerpoint/2010/main" val="94268170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971600" y="2852936"/>
            <a:ext cx="7632848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t-BR" sz="66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" name="Título 15"/>
          <p:cNvSpPr txBox="1">
            <a:spLocks/>
          </p:cNvSpPr>
          <p:nvPr/>
        </p:nvSpPr>
        <p:spPr>
          <a:xfrm>
            <a:off x="323528" y="989856"/>
            <a:ext cx="8424936" cy="854968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dirty="0">
                <a:solidFill>
                  <a:schemeClr val="tx2"/>
                </a:solidFill>
              </a:rPr>
              <a:t>Fluxo</a:t>
            </a:r>
          </a:p>
        </p:txBody>
      </p:sp>
      <p:sp>
        <p:nvSpPr>
          <p:cNvPr id="7" name="Espaço Reservado para Conteúdo 19"/>
          <p:cNvSpPr txBox="1">
            <a:spLocks/>
          </p:cNvSpPr>
          <p:nvPr/>
        </p:nvSpPr>
        <p:spPr>
          <a:xfrm>
            <a:off x="457200" y="1844824"/>
            <a:ext cx="8229600" cy="4752528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lvl="1" indent="-457200" algn="just">
              <a:buFont typeface="Wingdings" panose="05000000000000000000" pitchFamily="2" charset="2"/>
              <a:buChar char="v"/>
            </a:pPr>
            <a:r>
              <a:rPr lang="pt-BR" dirty="0">
                <a:solidFill>
                  <a:schemeClr val="tx2"/>
                </a:solidFill>
              </a:rPr>
              <a:t>Dinâmica dos trabalhos da comissão:</a:t>
            </a:r>
          </a:p>
          <a:p>
            <a:pPr lvl="1" algn="just">
              <a:buFont typeface="Wingdings" panose="05000000000000000000" pitchFamily="2" charset="2"/>
              <a:buChar char="ü"/>
            </a:pPr>
            <a:r>
              <a:rPr lang="pt-BR" sz="2400" dirty="0">
                <a:solidFill>
                  <a:schemeClr val="tx2"/>
                </a:solidFill>
              </a:rPr>
              <a:t>Necessidade de elaboração de atas de reuniões para todos os encontros com os representantes da empresa;</a:t>
            </a:r>
          </a:p>
          <a:p>
            <a:pPr lvl="1" algn="just">
              <a:buFont typeface="Wingdings" panose="05000000000000000000" pitchFamily="2" charset="2"/>
              <a:buChar char="ü"/>
            </a:pPr>
            <a:endParaRPr lang="pt-BR" sz="2400" dirty="0">
              <a:solidFill>
                <a:schemeClr val="tx2"/>
              </a:solidFill>
            </a:endParaRPr>
          </a:p>
          <a:p>
            <a:pPr lvl="1" algn="just">
              <a:buFont typeface="Wingdings" panose="05000000000000000000" pitchFamily="2" charset="2"/>
              <a:buChar char="ü"/>
            </a:pPr>
            <a:r>
              <a:rPr lang="pt-BR" sz="2400" dirty="0">
                <a:solidFill>
                  <a:schemeClr val="tx2"/>
                </a:solidFill>
              </a:rPr>
              <a:t>Necessidade de rigorosa instrução processual, haja vista, também, o escrutínio de outros órgãos de controle, visando a alavancagem investigativa;</a:t>
            </a:r>
          </a:p>
          <a:p>
            <a:pPr lvl="1" algn="just">
              <a:buFont typeface="Wingdings" panose="05000000000000000000" pitchFamily="2" charset="2"/>
              <a:buChar char="ü"/>
            </a:pPr>
            <a:endParaRPr lang="pt-BR" sz="2400" dirty="0">
              <a:solidFill>
                <a:schemeClr val="tx2"/>
              </a:solidFill>
            </a:endParaRPr>
          </a:p>
          <a:p>
            <a:pPr lvl="1" algn="just">
              <a:buFont typeface="Wingdings" panose="05000000000000000000" pitchFamily="2" charset="2"/>
              <a:buChar char="ü"/>
            </a:pPr>
            <a:r>
              <a:rPr lang="pt-BR" sz="2400" dirty="0">
                <a:solidFill>
                  <a:schemeClr val="tx2"/>
                </a:solidFill>
              </a:rPr>
              <a:t>Ao término dos trabalhos da comissão, necessidade de elaboração de documento (relatório) recomendando o acordo ou a resilição do </a:t>
            </a:r>
            <a:r>
              <a:rPr lang="pt-BR" sz="2400" dirty="0" err="1">
                <a:solidFill>
                  <a:schemeClr val="tx2"/>
                </a:solidFill>
              </a:rPr>
              <a:t>MdE</a:t>
            </a:r>
            <a:r>
              <a:rPr lang="pt-BR" sz="2400" dirty="0">
                <a:solidFill>
                  <a:schemeClr val="tx2"/>
                </a:solidFill>
              </a:rPr>
              <a:t> e a retomada ou instauração do PAR (SFC).</a:t>
            </a:r>
          </a:p>
          <a:p>
            <a:pPr marL="457200" lvl="1" indent="0" algn="just">
              <a:buNone/>
            </a:pPr>
            <a:endParaRPr lang="pt-BR" sz="24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145118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971600" y="2852936"/>
            <a:ext cx="7632848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t-BR" sz="66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" name="Título 15"/>
          <p:cNvSpPr txBox="1">
            <a:spLocks/>
          </p:cNvSpPr>
          <p:nvPr/>
        </p:nvSpPr>
        <p:spPr>
          <a:xfrm>
            <a:off x="323528" y="548680"/>
            <a:ext cx="8424936" cy="854968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dirty="0">
                <a:solidFill>
                  <a:schemeClr val="tx2"/>
                </a:solidFill>
              </a:rPr>
              <a:t>Fases da Negociação – Etapas</a:t>
            </a:r>
          </a:p>
        </p:txBody>
      </p:sp>
      <p:sp>
        <p:nvSpPr>
          <p:cNvPr id="6" name="Espaço Reservado para Conteúdo 19"/>
          <p:cNvSpPr txBox="1">
            <a:spLocks/>
          </p:cNvSpPr>
          <p:nvPr/>
        </p:nvSpPr>
        <p:spPr>
          <a:xfrm>
            <a:off x="323528" y="1656184"/>
            <a:ext cx="8229600" cy="5301208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14350" indent="-514350">
              <a:buFont typeface="Arial" panose="020B0604020202020204" pitchFamily="34" charset="0"/>
              <a:buAutoNum type="arabicPeriod"/>
            </a:pPr>
            <a:r>
              <a:rPr lang="pt-BR" dirty="0">
                <a:solidFill>
                  <a:schemeClr val="tx2"/>
                </a:solidFill>
              </a:rPr>
              <a:t>Admissão do ilícito</a:t>
            </a:r>
          </a:p>
          <a:p>
            <a:pPr marL="514350" indent="-514350">
              <a:buFont typeface="Arial" panose="020B0604020202020204" pitchFamily="34" charset="0"/>
              <a:buAutoNum type="arabicPeriod"/>
            </a:pPr>
            <a:r>
              <a:rPr lang="pt-BR" dirty="0">
                <a:solidFill>
                  <a:schemeClr val="tx2"/>
                </a:solidFill>
              </a:rPr>
              <a:t>Cooperação efetiva</a:t>
            </a:r>
          </a:p>
          <a:p>
            <a:pPr marL="514350" indent="-514350">
              <a:buFontTx/>
              <a:buAutoNum type="arabicPeriod"/>
            </a:pPr>
            <a:r>
              <a:rPr lang="pt-BR" dirty="0">
                <a:solidFill>
                  <a:schemeClr val="tx2"/>
                </a:solidFill>
              </a:rPr>
              <a:t>Avaliação do programa de integridade</a:t>
            </a:r>
          </a:p>
          <a:p>
            <a:pPr marL="514350" indent="-514350">
              <a:buFont typeface="Arial" panose="020B0604020202020204" pitchFamily="34" charset="0"/>
              <a:buAutoNum type="arabicPeriod"/>
            </a:pPr>
            <a:r>
              <a:rPr lang="pt-BR" dirty="0">
                <a:solidFill>
                  <a:schemeClr val="tx2"/>
                </a:solidFill>
              </a:rPr>
              <a:t>Cálculo dos valores</a:t>
            </a:r>
          </a:p>
          <a:p>
            <a:pPr marL="514350" indent="-514350">
              <a:buFont typeface="Arial" panose="020B0604020202020204" pitchFamily="34" charset="0"/>
              <a:buAutoNum type="arabicPeriod"/>
            </a:pPr>
            <a:r>
              <a:rPr lang="pt-BR" dirty="0">
                <a:solidFill>
                  <a:schemeClr val="tx2"/>
                </a:solidFill>
              </a:rPr>
              <a:t>Elaboração dos termos do acordo</a:t>
            </a:r>
          </a:p>
          <a:p>
            <a:pPr marL="514350" indent="-514350">
              <a:buFont typeface="Arial" panose="020B0604020202020204" pitchFamily="34" charset="0"/>
              <a:buAutoNum type="arabicPeriod"/>
            </a:pPr>
            <a:r>
              <a:rPr lang="pt-BR" dirty="0">
                <a:solidFill>
                  <a:schemeClr val="tx2"/>
                </a:solidFill>
              </a:rPr>
              <a:t>Assinatura do acordo</a:t>
            </a:r>
          </a:p>
          <a:p>
            <a:pPr marL="514350" indent="-514350">
              <a:buFont typeface="Arial" panose="020B0604020202020204" pitchFamily="34" charset="0"/>
              <a:buAutoNum type="arabicPeriod"/>
            </a:pPr>
            <a:r>
              <a:rPr lang="pt-BR" dirty="0">
                <a:solidFill>
                  <a:schemeClr val="tx2"/>
                </a:solidFill>
              </a:rPr>
              <a:t>Monitoramento do acordo</a:t>
            </a:r>
          </a:p>
        </p:txBody>
      </p:sp>
    </p:spTree>
    <p:extLst>
      <p:ext uri="{BB962C8B-B14F-4D97-AF65-F5344CB8AC3E}">
        <p14:creationId xmlns:p14="http://schemas.microsoft.com/office/powerpoint/2010/main" val="85646735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971600" y="2852936"/>
            <a:ext cx="7632848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t-BR" sz="66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" name="Título 15"/>
          <p:cNvSpPr txBox="1">
            <a:spLocks/>
          </p:cNvSpPr>
          <p:nvPr/>
        </p:nvSpPr>
        <p:spPr>
          <a:xfrm>
            <a:off x="323528" y="908720"/>
            <a:ext cx="8424936" cy="854968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dirty="0">
                <a:solidFill>
                  <a:schemeClr val="tx2"/>
                </a:solidFill>
              </a:rPr>
              <a:t>Fases da Negociação – Etapas</a:t>
            </a:r>
          </a:p>
        </p:txBody>
      </p:sp>
      <p:sp>
        <p:nvSpPr>
          <p:cNvPr id="5" name="Espaço Reservado para Conteúdo 19"/>
          <p:cNvSpPr txBox="1">
            <a:spLocks/>
          </p:cNvSpPr>
          <p:nvPr/>
        </p:nvSpPr>
        <p:spPr>
          <a:xfrm>
            <a:off x="251520" y="1772816"/>
            <a:ext cx="8229600" cy="4968552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14350" indent="-514350">
              <a:buFont typeface="Arial" panose="020B0604020202020204" pitchFamily="34" charset="0"/>
              <a:buAutoNum type="arabicPeriod"/>
            </a:pPr>
            <a:r>
              <a:rPr lang="pt-BR" b="1" u="sng" dirty="0">
                <a:solidFill>
                  <a:schemeClr val="tx2"/>
                </a:solidFill>
              </a:rPr>
              <a:t>Admissão do ilícito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pt-BR" sz="2400" dirty="0">
                <a:solidFill>
                  <a:schemeClr val="tx2"/>
                </a:solidFill>
              </a:rPr>
              <a:t>Envolve a especificação do fatos admitidos como irregulares (Histórico de conduta)</a:t>
            </a:r>
          </a:p>
          <a:p>
            <a:pPr lvl="1">
              <a:buFont typeface="Wingdings" panose="05000000000000000000" pitchFamily="2" charset="2"/>
              <a:buChar char="v"/>
            </a:pPr>
            <a:endParaRPr lang="pt-BR" sz="2400" dirty="0">
              <a:solidFill>
                <a:schemeClr val="tx2"/>
              </a:solidFill>
            </a:endParaRPr>
          </a:p>
          <a:p>
            <a:pPr lvl="1">
              <a:buFont typeface="Wingdings" panose="05000000000000000000" pitchFamily="2" charset="2"/>
              <a:buChar char="v"/>
            </a:pPr>
            <a:r>
              <a:rPr lang="pt-BR" sz="2400" dirty="0">
                <a:solidFill>
                  <a:schemeClr val="tx2"/>
                </a:solidFill>
              </a:rPr>
              <a:t>Responsabilidade objetiva X detalhamento dos fatos</a:t>
            </a:r>
            <a:endParaRPr lang="pt-BR" sz="2000" dirty="0">
              <a:solidFill>
                <a:schemeClr val="tx2"/>
              </a:solidFill>
            </a:endParaRPr>
          </a:p>
          <a:p>
            <a:pPr lvl="2">
              <a:buFont typeface="Wingdings" panose="05000000000000000000" pitchFamily="2" charset="2"/>
              <a:buChar char="ü"/>
            </a:pPr>
            <a:r>
              <a:rPr lang="pt-BR" sz="2000" dirty="0">
                <a:solidFill>
                  <a:schemeClr val="tx2"/>
                </a:solidFill>
              </a:rPr>
              <a:t>Nessa etapa, é necessário que a comissão tenha certeza de que os fatos admitidos estão em acordo com investigações em paralelo;</a:t>
            </a:r>
          </a:p>
          <a:p>
            <a:pPr lvl="2">
              <a:buFont typeface="Wingdings" panose="05000000000000000000" pitchFamily="2" charset="2"/>
              <a:buChar char="ü"/>
            </a:pPr>
            <a:r>
              <a:rPr lang="pt-BR" sz="2000" dirty="0">
                <a:solidFill>
                  <a:schemeClr val="tx2"/>
                </a:solidFill>
              </a:rPr>
              <a:t>Necessidade de conhecimento do caso (denúncias, reportagens, ações judiciais, etc.);</a:t>
            </a:r>
          </a:p>
          <a:p>
            <a:pPr lvl="2">
              <a:buFont typeface="Wingdings" panose="05000000000000000000" pitchFamily="2" charset="2"/>
              <a:buChar char="ü"/>
            </a:pPr>
            <a:r>
              <a:rPr lang="pt-BR" sz="2000" dirty="0">
                <a:solidFill>
                  <a:schemeClr val="tx2"/>
                </a:solidFill>
              </a:rPr>
              <a:t>Possibilidade de interlocução com o MP e com a Polícia;</a:t>
            </a:r>
          </a:p>
          <a:p>
            <a:pPr lvl="2">
              <a:buFont typeface="Wingdings" panose="05000000000000000000" pitchFamily="2" charset="2"/>
              <a:buChar char="ü"/>
            </a:pPr>
            <a:r>
              <a:rPr lang="pt-BR" sz="2000" dirty="0">
                <a:solidFill>
                  <a:schemeClr val="tx2"/>
                </a:solidFill>
              </a:rPr>
              <a:t>Levantamento de auditorias feitas pela CGU, pelo TCU, pelo órgão lesado.</a:t>
            </a:r>
            <a:endParaRPr lang="pt-BR" sz="18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306481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971600" y="2852936"/>
            <a:ext cx="7632848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t-BR" sz="66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" name="Título 15"/>
          <p:cNvSpPr txBox="1">
            <a:spLocks/>
          </p:cNvSpPr>
          <p:nvPr/>
        </p:nvSpPr>
        <p:spPr>
          <a:xfrm>
            <a:off x="323528" y="620688"/>
            <a:ext cx="8424936" cy="854968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dirty="0">
                <a:solidFill>
                  <a:schemeClr val="tx2"/>
                </a:solidFill>
              </a:rPr>
              <a:t>Fases da Negociação – Etapas</a:t>
            </a:r>
          </a:p>
        </p:txBody>
      </p:sp>
      <p:sp>
        <p:nvSpPr>
          <p:cNvPr id="5" name="Espaço Reservado para Conteúdo 19"/>
          <p:cNvSpPr txBox="1">
            <a:spLocks/>
          </p:cNvSpPr>
          <p:nvPr/>
        </p:nvSpPr>
        <p:spPr>
          <a:xfrm>
            <a:off x="107504" y="1412776"/>
            <a:ext cx="8928992" cy="4824536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14350" indent="-514350">
              <a:buFont typeface="+mj-lt"/>
              <a:buAutoNum type="arabicPeriod" startAt="2"/>
            </a:pPr>
            <a:r>
              <a:rPr lang="pt-BR" sz="3000" b="1" u="sng" dirty="0">
                <a:solidFill>
                  <a:schemeClr val="tx2"/>
                </a:solidFill>
              </a:rPr>
              <a:t>Cooperação efetiva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pt-BR" sz="2400" dirty="0">
                <a:solidFill>
                  <a:schemeClr val="tx2"/>
                </a:solidFill>
              </a:rPr>
              <a:t>Identificação dos elementos de provas que corroboram a admissão do ilícito. 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pt-BR" sz="2400" dirty="0">
                <a:solidFill>
                  <a:schemeClr val="tx2"/>
                </a:solidFill>
              </a:rPr>
              <a:t>Houve investigação interna? </a:t>
            </a:r>
            <a:endParaRPr lang="pt-BR" sz="2800" dirty="0">
              <a:solidFill>
                <a:schemeClr val="tx2"/>
              </a:solidFill>
            </a:endParaRPr>
          </a:p>
          <a:p>
            <a:pPr lvl="1">
              <a:buFont typeface="Wingdings" panose="05000000000000000000" pitchFamily="2" charset="2"/>
              <a:buChar char="v"/>
            </a:pPr>
            <a:r>
              <a:rPr lang="pt-BR" sz="2400" dirty="0">
                <a:solidFill>
                  <a:schemeClr val="tx2"/>
                </a:solidFill>
              </a:rPr>
              <a:t>Houve voluntariedade na autodenúncia? </a:t>
            </a:r>
            <a:endParaRPr lang="pt-BR" sz="2800" dirty="0">
              <a:solidFill>
                <a:schemeClr val="tx2"/>
              </a:solidFill>
            </a:endParaRPr>
          </a:p>
          <a:p>
            <a:pPr lvl="1">
              <a:buFont typeface="Wingdings" panose="05000000000000000000" pitchFamily="2" charset="2"/>
              <a:buChar char="v"/>
            </a:pPr>
            <a:r>
              <a:rPr lang="pt-BR" sz="2400" dirty="0">
                <a:solidFill>
                  <a:schemeClr val="tx2"/>
                </a:solidFill>
              </a:rPr>
              <a:t>Compromisso da PJ que não existe nenhuma outra situação irregular</a:t>
            </a:r>
            <a:endParaRPr lang="pt-BR" sz="2100" dirty="0">
              <a:solidFill>
                <a:schemeClr val="tx2"/>
              </a:solidFill>
            </a:endParaRPr>
          </a:p>
          <a:p>
            <a:pPr lvl="2">
              <a:buFont typeface="Wingdings" panose="05000000000000000000" pitchFamily="2" charset="2"/>
              <a:buChar char="ü"/>
            </a:pPr>
            <a:r>
              <a:rPr lang="pt-BR" sz="2100" dirty="0">
                <a:solidFill>
                  <a:schemeClr val="tx2"/>
                </a:solidFill>
              </a:rPr>
              <a:t>Equipe deverá analisar detalhadamente os documentos entregues e solicitar os demais que sejam necessários para a apuração completa do fato;</a:t>
            </a:r>
          </a:p>
          <a:p>
            <a:pPr lvl="2">
              <a:buFont typeface="Wingdings" panose="05000000000000000000" pitchFamily="2" charset="2"/>
              <a:buChar char="ü"/>
            </a:pPr>
            <a:r>
              <a:rPr lang="pt-BR" sz="2100" dirty="0">
                <a:solidFill>
                  <a:schemeClr val="tx2"/>
                </a:solidFill>
              </a:rPr>
              <a:t>Delimitação do ilícito e o período em que ocorreu.</a:t>
            </a:r>
          </a:p>
        </p:txBody>
      </p:sp>
    </p:spTree>
    <p:extLst>
      <p:ext uri="{BB962C8B-B14F-4D97-AF65-F5344CB8AC3E}">
        <p14:creationId xmlns:p14="http://schemas.microsoft.com/office/powerpoint/2010/main" val="110527008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971600" y="2852936"/>
            <a:ext cx="7632848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t-BR" sz="66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" name="Título 15"/>
          <p:cNvSpPr txBox="1">
            <a:spLocks/>
          </p:cNvSpPr>
          <p:nvPr/>
        </p:nvSpPr>
        <p:spPr>
          <a:xfrm>
            <a:off x="323528" y="548680"/>
            <a:ext cx="8424936" cy="854968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dirty="0">
                <a:solidFill>
                  <a:schemeClr val="tx2"/>
                </a:solidFill>
              </a:rPr>
              <a:t>Fases da Negociação – Etapas</a:t>
            </a:r>
          </a:p>
        </p:txBody>
      </p:sp>
      <p:sp>
        <p:nvSpPr>
          <p:cNvPr id="5" name="Espaço Reservado para Conteúdo 19"/>
          <p:cNvSpPr txBox="1">
            <a:spLocks/>
          </p:cNvSpPr>
          <p:nvPr/>
        </p:nvSpPr>
        <p:spPr>
          <a:xfrm>
            <a:off x="323528" y="1268760"/>
            <a:ext cx="8229600" cy="4536504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14350" indent="-514350" algn="just">
              <a:buFont typeface="+mj-lt"/>
              <a:buAutoNum type="arabicPeriod" startAt="3"/>
            </a:pPr>
            <a:r>
              <a:rPr lang="pt-BR" b="1" u="sng" dirty="0">
                <a:solidFill>
                  <a:schemeClr val="tx2"/>
                </a:solidFill>
              </a:rPr>
              <a:t>Avaliação do Programa de Integridade</a:t>
            </a:r>
          </a:p>
          <a:p>
            <a:pPr marL="514350" indent="-514350" algn="just">
              <a:buFont typeface="+mj-lt"/>
              <a:buAutoNum type="arabicPeriod" startAt="3"/>
            </a:pPr>
            <a:endParaRPr lang="pt-BR" dirty="0">
              <a:solidFill>
                <a:schemeClr val="tx2"/>
              </a:solidFill>
            </a:endParaRPr>
          </a:p>
          <a:p>
            <a:pPr lvl="1" algn="just">
              <a:buFont typeface="Wingdings" panose="05000000000000000000" pitchFamily="2" charset="2"/>
              <a:buChar char="v"/>
            </a:pPr>
            <a:r>
              <a:rPr lang="pt-BR" dirty="0">
                <a:solidFill>
                  <a:schemeClr val="tx2"/>
                </a:solidFill>
              </a:rPr>
              <a:t>Verificação quanto a efetividade do programa;</a:t>
            </a:r>
          </a:p>
          <a:p>
            <a:pPr algn="just">
              <a:buFont typeface="Wingdings" panose="05000000000000000000" pitchFamily="2" charset="2"/>
              <a:buChar char="v"/>
            </a:pPr>
            <a:endParaRPr lang="pt-BR" dirty="0">
              <a:solidFill>
                <a:schemeClr val="tx2"/>
              </a:solidFill>
            </a:endParaRPr>
          </a:p>
          <a:p>
            <a:pPr lvl="1" algn="just">
              <a:buFont typeface="Wingdings" panose="05000000000000000000" pitchFamily="2" charset="2"/>
              <a:buChar char="v"/>
            </a:pPr>
            <a:r>
              <a:rPr lang="pt-BR" dirty="0">
                <a:solidFill>
                  <a:schemeClr val="tx2"/>
                </a:solidFill>
              </a:rPr>
              <a:t>Análise das melhorias necessárias;</a:t>
            </a:r>
          </a:p>
          <a:p>
            <a:pPr algn="just">
              <a:buFont typeface="Wingdings" panose="05000000000000000000" pitchFamily="2" charset="2"/>
              <a:buChar char="v"/>
            </a:pPr>
            <a:endParaRPr lang="pt-BR" dirty="0">
              <a:solidFill>
                <a:schemeClr val="tx2"/>
              </a:solidFill>
            </a:endParaRPr>
          </a:p>
          <a:p>
            <a:pPr lvl="1" algn="just">
              <a:buFont typeface="Wingdings" panose="05000000000000000000" pitchFamily="2" charset="2"/>
              <a:buChar char="v"/>
            </a:pPr>
            <a:r>
              <a:rPr lang="pt-BR" dirty="0">
                <a:solidFill>
                  <a:schemeClr val="tx2"/>
                </a:solidFill>
              </a:rPr>
              <a:t>Quais medidas adicionais devem ser adotadas a fim de evitar nova ocorrência dos fatos (afastamento dos dirigentes envolvidos, compromisso de investigação interna, não doação para campanhas, etc.).</a:t>
            </a:r>
            <a:endParaRPr lang="pt-BR" sz="24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521904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971600" y="2852936"/>
            <a:ext cx="7632848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t-BR" sz="66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" name="Título 15"/>
          <p:cNvSpPr txBox="1">
            <a:spLocks/>
          </p:cNvSpPr>
          <p:nvPr/>
        </p:nvSpPr>
        <p:spPr>
          <a:xfrm>
            <a:off x="323528" y="908720"/>
            <a:ext cx="8424936" cy="854968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dirty="0">
                <a:solidFill>
                  <a:schemeClr val="tx2"/>
                </a:solidFill>
              </a:rPr>
              <a:t>Fases da Negociação – Etapas</a:t>
            </a:r>
          </a:p>
        </p:txBody>
      </p:sp>
      <p:sp>
        <p:nvSpPr>
          <p:cNvPr id="5" name="Espaço Reservado para Conteúdo 19"/>
          <p:cNvSpPr txBox="1">
            <a:spLocks/>
          </p:cNvSpPr>
          <p:nvPr/>
        </p:nvSpPr>
        <p:spPr>
          <a:xfrm>
            <a:off x="179512" y="2060848"/>
            <a:ext cx="8229600" cy="2198712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14350" indent="-514350">
              <a:buFont typeface="+mj-lt"/>
              <a:buAutoNum type="arabicPeriod" startAt="4"/>
            </a:pPr>
            <a:r>
              <a:rPr lang="pt-BR" sz="3000" dirty="0">
                <a:solidFill>
                  <a:schemeClr val="tx2"/>
                </a:solidFill>
              </a:rPr>
              <a:t>Cálculo dos Valores</a:t>
            </a:r>
          </a:p>
          <a:p>
            <a:pPr marL="0" indent="0">
              <a:buNone/>
            </a:pPr>
            <a:endParaRPr lang="pt-BR" sz="1500" dirty="0">
              <a:solidFill>
                <a:schemeClr val="tx2"/>
              </a:solidFill>
            </a:endParaRPr>
          </a:p>
          <a:p>
            <a:pPr algn="just">
              <a:buFont typeface="Wingdings" panose="05000000000000000000" pitchFamily="2" charset="2"/>
              <a:buChar char="v"/>
            </a:pPr>
            <a:r>
              <a:rPr lang="pt-BR" sz="2200" b="1" dirty="0">
                <a:solidFill>
                  <a:schemeClr val="tx2"/>
                </a:solidFill>
              </a:rPr>
              <a:t>Rubrica com natureza de sanção: </a:t>
            </a:r>
          </a:p>
          <a:p>
            <a:pPr lvl="1" algn="just">
              <a:buFont typeface="Wingdings" panose="05000000000000000000" pitchFamily="2" charset="2"/>
              <a:buChar char="ü"/>
            </a:pPr>
            <a:r>
              <a:rPr lang="pt-BR" sz="2200" dirty="0">
                <a:solidFill>
                  <a:schemeClr val="tx2"/>
                </a:solidFill>
              </a:rPr>
              <a:t>Multa administrativa da LAC</a:t>
            </a:r>
          </a:p>
          <a:p>
            <a:pPr algn="just">
              <a:buFont typeface="Wingdings" panose="05000000000000000000" pitchFamily="2" charset="2"/>
              <a:buChar char="v"/>
            </a:pPr>
            <a:r>
              <a:rPr lang="pt-BR" sz="2200" b="1" dirty="0">
                <a:solidFill>
                  <a:schemeClr val="tx2"/>
                </a:solidFill>
              </a:rPr>
              <a:t>Rubrica com natureza de ressarcimento: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pt-BR" sz="2200" dirty="0">
                <a:solidFill>
                  <a:schemeClr val="tx2"/>
                </a:solidFill>
              </a:rPr>
              <a:t>Eventuais danos incontroversos;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pt-BR" sz="2200" dirty="0">
                <a:solidFill>
                  <a:schemeClr val="tx2"/>
                </a:solidFill>
              </a:rPr>
              <a:t>Somatório de todas as propinas pagas;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pt-BR" sz="2200" dirty="0">
                <a:solidFill>
                  <a:schemeClr val="tx2"/>
                </a:solidFill>
              </a:rPr>
              <a:t>Vantagem indevida auferida ou pretendida. </a:t>
            </a:r>
          </a:p>
        </p:txBody>
      </p:sp>
      <p:sp>
        <p:nvSpPr>
          <p:cNvPr id="3" name="Retângulo 2"/>
          <p:cNvSpPr/>
          <p:nvPr/>
        </p:nvSpPr>
        <p:spPr>
          <a:xfrm>
            <a:off x="395536" y="5685055"/>
            <a:ext cx="835292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b="1" dirty="0">
                <a:solidFill>
                  <a:schemeClr val="tx2"/>
                </a:solidFill>
              </a:rPr>
              <a:t>Nota 01</a:t>
            </a:r>
            <a:r>
              <a:rPr lang="pt-BR" dirty="0">
                <a:solidFill>
                  <a:schemeClr val="tx2"/>
                </a:solidFill>
              </a:rPr>
              <a:t>: Não se dá quitação de danos</a:t>
            </a:r>
          </a:p>
          <a:p>
            <a:r>
              <a:rPr lang="pt-BR" b="1" dirty="0">
                <a:solidFill>
                  <a:schemeClr val="tx2"/>
                </a:solidFill>
              </a:rPr>
              <a:t>Nota 02</a:t>
            </a:r>
            <a:r>
              <a:rPr lang="pt-BR" dirty="0">
                <a:solidFill>
                  <a:schemeClr val="tx2"/>
                </a:solidFill>
              </a:rPr>
              <a:t>: Estão preservados todas as atribuições do TCU</a:t>
            </a:r>
          </a:p>
          <a:p>
            <a:r>
              <a:rPr lang="pt-BR" b="1" dirty="0">
                <a:solidFill>
                  <a:schemeClr val="tx2"/>
                </a:solidFill>
              </a:rPr>
              <a:t>Nota 03</a:t>
            </a:r>
            <a:r>
              <a:rPr lang="pt-BR" dirty="0">
                <a:solidFill>
                  <a:schemeClr val="tx2"/>
                </a:solidFill>
              </a:rPr>
              <a:t>: O acordo de leniência é o início da alavancagem investigativa e ressarcimento ao erário (não o fim)</a:t>
            </a:r>
          </a:p>
        </p:txBody>
      </p:sp>
    </p:spTree>
    <p:extLst>
      <p:ext uri="{BB962C8B-B14F-4D97-AF65-F5344CB8AC3E}">
        <p14:creationId xmlns:p14="http://schemas.microsoft.com/office/powerpoint/2010/main" val="194821005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971600" y="2852936"/>
            <a:ext cx="7632848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t-BR" sz="66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" name="Título 15"/>
          <p:cNvSpPr txBox="1">
            <a:spLocks/>
          </p:cNvSpPr>
          <p:nvPr/>
        </p:nvSpPr>
        <p:spPr>
          <a:xfrm>
            <a:off x="0" y="1349896"/>
            <a:ext cx="9036496" cy="854968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dirty="0">
                <a:solidFill>
                  <a:schemeClr val="tx2"/>
                </a:solidFill>
              </a:rPr>
              <a:t>RUBRICA COM NATUREZA DE SANÇÃO</a:t>
            </a:r>
          </a:p>
          <a:p>
            <a:r>
              <a:rPr lang="pt-BR" dirty="0">
                <a:solidFill>
                  <a:schemeClr val="tx2"/>
                </a:solidFill>
              </a:rPr>
              <a:t>MULTA</a:t>
            </a:r>
          </a:p>
        </p:txBody>
      </p:sp>
      <p:pic>
        <p:nvPicPr>
          <p:cNvPr id="6" name="Imagem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496" y="3284984"/>
            <a:ext cx="3960440" cy="1584176"/>
          </a:xfrm>
          <a:prstGeom prst="rect">
            <a:avLst/>
          </a:prstGeom>
        </p:spPr>
      </p:pic>
      <p:pic>
        <p:nvPicPr>
          <p:cNvPr id="7" name="Imagem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68144" y="3284984"/>
            <a:ext cx="2380480" cy="15640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198572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/>
          <p:cNvSpPr txBox="1"/>
          <p:nvPr/>
        </p:nvSpPr>
        <p:spPr>
          <a:xfrm>
            <a:off x="251520" y="1052736"/>
            <a:ext cx="8712968" cy="54476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lphaUcParenR"/>
            </a:pPr>
            <a:r>
              <a:rPr lang="pt-BR" sz="3000" dirty="0">
                <a:solidFill>
                  <a:schemeClr val="tx2"/>
                </a:solidFill>
              </a:rPr>
              <a:t>Cálculo da Multa da LAC</a:t>
            </a:r>
          </a:p>
          <a:p>
            <a:endParaRPr lang="pt-BR" sz="2800" dirty="0">
              <a:solidFill>
                <a:schemeClr val="tx2"/>
              </a:solidFill>
            </a:endParaRP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pt-BR" sz="2600" dirty="0">
                <a:solidFill>
                  <a:schemeClr val="tx2"/>
                </a:solidFill>
              </a:rPr>
              <a:t>Os parâmetros para o cálculo da multa da LAC estão definidos nos </a:t>
            </a:r>
            <a:r>
              <a:rPr lang="pt-BR" sz="2600" dirty="0" err="1">
                <a:solidFill>
                  <a:schemeClr val="tx2"/>
                </a:solidFill>
              </a:rPr>
              <a:t>arts</a:t>
            </a:r>
            <a:r>
              <a:rPr lang="pt-BR" sz="2600" dirty="0">
                <a:solidFill>
                  <a:schemeClr val="tx2"/>
                </a:solidFill>
              </a:rPr>
              <a:t>. 17 a 23 do Decreto n° 8.420/2015:</a:t>
            </a:r>
          </a:p>
          <a:p>
            <a:pPr marL="800100" lvl="1" indent="-342900">
              <a:buFont typeface="Wingdings" panose="05000000000000000000" pitchFamily="2" charset="2"/>
              <a:buChar char="ü"/>
            </a:pPr>
            <a:endParaRPr lang="pt-BR" sz="2600" dirty="0">
              <a:solidFill>
                <a:schemeClr val="tx2"/>
              </a:solidFill>
            </a:endParaRPr>
          </a:p>
          <a:p>
            <a:pPr marL="800100" lvl="1" indent="-342900">
              <a:buFont typeface="Wingdings" panose="05000000000000000000" pitchFamily="2" charset="2"/>
              <a:buChar char="ü"/>
            </a:pPr>
            <a:r>
              <a:rPr lang="pt-BR" sz="2600" dirty="0">
                <a:solidFill>
                  <a:schemeClr val="tx2"/>
                </a:solidFill>
              </a:rPr>
              <a:t>Art. 17: estabelece os fatores agravantes específicos ao caso sob análise;</a:t>
            </a:r>
          </a:p>
          <a:p>
            <a:pPr marL="800100" lvl="1" indent="-342900">
              <a:buFont typeface="Wingdings" panose="05000000000000000000" pitchFamily="2" charset="2"/>
              <a:buChar char="ü"/>
            </a:pPr>
            <a:r>
              <a:rPr lang="pt-BR" sz="2600" dirty="0">
                <a:solidFill>
                  <a:schemeClr val="tx2"/>
                </a:solidFill>
              </a:rPr>
              <a:t>Art. 18: estabelece o valor a ser deduzido em função dos fatores atenuantes</a:t>
            </a:r>
          </a:p>
          <a:p>
            <a:pPr marL="800100" lvl="1" indent="-342900">
              <a:buFont typeface="Wingdings" panose="05000000000000000000" pitchFamily="2" charset="2"/>
              <a:buChar char="ü"/>
            </a:pPr>
            <a:r>
              <a:rPr lang="pt-BR" sz="2600" dirty="0">
                <a:solidFill>
                  <a:schemeClr val="tx2"/>
                </a:solidFill>
              </a:rPr>
              <a:t>Art. 20: estabelece os limites mínimo e máximo da multa da LAC para o caso sob análise.</a:t>
            </a:r>
          </a:p>
          <a:p>
            <a:pPr marL="800100" lvl="1" indent="-342900">
              <a:buFont typeface="Wingdings" panose="05000000000000000000" pitchFamily="2" charset="2"/>
              <a:buChar char="ü"/>
            </a:pPr>
            <a:r>
              <a:rPr lang="pt-BR" sz="2600" dirty="0">
                <a:solidFill>
                  <a:schemeClr val="tx2"/>
                </a:solidFill>
              </a:rPr>
              <a:t>O Decreto prevê regras para dosimetria da multa.</a:t>
            </a:r>
          </a:p>
          <a:p>
            <a:endParaRPr lang="pt-BR" sz="28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23461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458789" y="815833"/>
            <a:ext cx="7137547" cy="5620385"/>
          </a:xfrm>
          <a:prstGeom prst="rect">
            <a:avLst/>
          </a:prstGeom>
          <a:noFill/>
          <a:ln w="104775">
            <a:solidFill>
              <a:srgbClr val="39AEA9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418" b="20516"/>
          <a:stretch/>
        </p:blipFill>
        <p:spPr>
          <a:xfrm flipH="1">
            <a:off x="1547664" y="1362397"/>
            <a:ext cx="8051250" cy="5450979"/>
          </a:xfrm>
          <a:prstGeom prst="rect">
            <a:avLst/>
          </a:prstGeom>
        </p:spPr>
      </p:pic>
      <p:pic>
        <p:nvPicPr>
          <p:cNvPr id="4" name="Imagem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484" r="26010" b="23574"/>
          <a:stretch/>
        </p:blipFill>
        <p:spPr>
          <a:xfrm>
            <a:off x="0" y="2378471"/>
            <a:ext cx="4427984" cy="4479529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Retângulo 4"/>
          <p:cNvSpPr/>
          <p:nvPr/>
        </p:nvSpPr>
        <p:spPr>
          <a:xfrm>
            <a:off x="3563888" y="1820919"/>
            <a:ext cx="5121323" cy="4992457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buFont typeface="Wingdings" pitchFamily="2" charset="2"/>
              <a:buChar char="Ø"/>
            </a:pPr>
            <a:r>
              <a:rPr lang="pt-BR" altLang="pt-BR" sz="3600">
                <a:solidFill>
                  <a:schemeClr val="bg1"/>
                </a:solidFill>
                <a:cs typeface="Arial" pitchFamily="34" charset="0"/>
              </a:rPr>
              <a:t>Natureza;</a:t>
            </a:r>
            <a:endParaRPr lang="pt-BR" altLang="pt-BR" sz="3600" dirty="0">
              <a:solidFill>
                <a:schemeClr val="bg1"/>
              </a:solidFill>
              <a:cs typeface="Arial" pitchFamily="34" charset="0"/>
            </a:endParaRPr>
          </a:p>
          <a:p>
            <a:pPr algn="just">
              <a:lnSpc>
                <a:spcPct val="150000"/>
              </a:lnSpc>
              <a:buFont typeface="Wingdings" pitchFamily="2" charset="2"/>
              <a:buChar char="Ø"/>
            </a:pPr>
            <a:r>
              <a:rPr lang="pt-BR" altLang="pt-BR" sz="3600" dirty="0">
                <a:solidFill>
                  <a:schemeClr val="bg1"/>
                </a:solidFill>
                <a:cs typeface="Arial" pitchFamily="34" charset="0"/>
              </a:rPr>
              <a:t>Estrutura normativa;</a:t>
            </a:r>
          </a:p>
          <a:p>
            <a:pPr algn="just">
              <a:lnSpc>
                <a:spcPct val="150000"/>
              </a:lnSpc>
              <a:buFont typeface="Wingdings" pitchFamily="2" charset="2"/>
              <a:buChar char="Ø"/>
            </a:pPr>
            <a:r>
              <a:rPr lang="pt-BR" altLang="pt-BR" sz="3600" dirty="0">
                <a:solidFill>
                  <a:schemeClr val="bg1"/>
                </a:solidFill>
                <a:cs typeface="Arial" pitchFamily="34" charset="0"/>
              </a:rPr>
              <a:t> Pilares;</a:t>
            </a:r>
          </a:p>
          <a:p>
            <a:pPr algn="just">
              <a:lnSpc>
                <a:spcPct val="150000"/>
              </a:lnSpc>
              <a:buFont typeface="Wingdings" pitchFamily="2" charset="2"/>
              <a:buChar char="Ø"/>
            </a:pPr>
            <a:r>
              <a:rPr lang="pt-BR" altLang="pt-BR" sz="3600" dirty="0">
                <a:solidFill>
                  <a:schemeClr val="bg1"/>
                </a:solidFill>
                <a:cs typeface="Arial" pitchFamily="34" charset="0"/>
              </a:rPr>
              <a:t>Fluxo;</a:t>
            </a:r>
          </a:p>
          <a:p>
            <a:pPr algn="just">
              <a:lnSpc>
                <a:spcPct val="150000"/>
              </a:lnSpc>
              <a:buFont typeface="Wingdings" pitchFamily="2" charset="2"/>
              <a:buChar char="Ø"/>
            </a:pPr>
            <a:r>
              <a:rPr lang="pt-BR" altLang="pt-BR" sz="3600" dirty="0">
                <a:solidFill>
                  <a:schemeClr val="bg1"/>
                </a:solidFill>
                <a:cs typeface="Arial" pitchFamily="34" charset="0"/>
              </a:rPr>
              <a:t>Fases da negociação;</a:t>
            </a:r>
          </a:p>
          <a:p>
            <a:pPr algn="just">
              <a:lnSpc>
                <a:spcPct val="150000"/>
              </a:lnSpc>
              <a:buFont typeface="Wingdings" pitchFamily="2" charset="2"/>
              <a:buChar char="Ø"/>
            </a:pPr>
            <a:r>
              <a:rPr lang="pt-BR" altLang="pt-BR" sz="3600" dirty="0">
                <a:solidFill>
                  <a:schemeClr val="bg1"/>
                </a:solidFill>
                <a:cs typeface="Arial" pitchFamily="34" charset="0"/>
              </a:rPr>
              <a:t>Considerações Finais.</a:t>
            </a:r>
          </a:p>
        </p:txBody>
      </p:sp>
      <p:sp>
        <p:nvSpPr>
          <p:cNvPr id="6" name="Retângulo 5"/>
          <p:cNvSpPr/>
          <p:nvPr/>
        </p:nvSpPr>
        <p:spPr>
          <a:xfrm>
            <a:off x="785091" y="996657"/>
            <a:ext cx="9070109" cy="8002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kumimoji="0" lang="pt-BR" sz="4600" i="0" u="none" strike="noStrike" kern="0" cap="none" spc="600" normalizeH="0" baseline="0" noProof="0" dirty="0">
                <a:ln>
                  <a:noFill/>
                </a:ln>
                <a:solidFill>
                  <a:srgbClr val="39AEA9"/>
                </a:solidFill>
                <a:effectLst/>
                <a:uLnTx/>
                <a:uFillTx/>
                <a:latin typeface="Century Gothic" panose="020B0502020202020204" pitchFamily="34" charset="0"/>
              </a:rPr>
              <a:t>SUMÁRIO</a:t>
            </a:r>
          </a:p>
        </p:txBody>
      </p:sp>
    </p:spTree>
    <p:extLst>
      <p:ext uri="{BB962C8B-B14F-4D97-AF65-F5344CB8AC3E}">
        <p14:creationId xmlns:p14="http://schemas.microsoft.com/office/powerpoint/2010/main" val="14395250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decel="10000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971600" y="2852936"/>
            <a:ext cx="7632848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t-BR" sz="66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graphicFrame>
        <p:nvGraphicFramePr>
          <p:cNvPr id="5" name="Diagrama 4"/>
          <p:cNvGraphicFramePr/>
          <p:nvPr>
            <p:extLst>
              <p:ext uri="{D42A27DB-BD31-4B8C-83A1-F6EECF244321}">
                <p14:modId xmlns:p14="http://schemas.microsoft.com/office/powerpoint/2010/main" val="772098672"/>
              </p:ext>
            </p:extLst>
          </p:nvPr>
        </p:nvGraphicFramePr>
        <p:xfrm>
          <a:off x="899592" y="1844824"/>
          <a:ext cx="7776864" cy="48965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Espaço Reservado para Conteúdo 19"/>
          <p:cNvSpPr txBox="1">
            <a:spLocks/>
          </p:cNvSpPr>
          <p:nvPr/>
        </p:nvSpPr>
        <p:spPr>
          <a:xfrm>
            <a:off x="457200" y="1052736"/>
            <a:ext cx="8229600" cy="576064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lvl="1" indent="-457200" algn="just">
              <a:spcAft>
                <a:spcPts val="600"/>
              </a:spcAft>
              <a:buFont typeface="Wingdings" panose="05000000000000000000" pitchFamily="2" charset="2"/>
              <a:buChar char="v"/>
            </a:pPr>
            <a:r>
              <a:rPr lang="pt-BR" dirty="0">
                <a:solidFill>
                  <a:schemeClr val="tx2"/>
                </a:solidFill>
              </a:rPr>
              <a:t>Dosimetria da multa LAC</a:t>
            </a:r>
          </a:p>
        </p:txBody>
      </p:sp>
    </p:spTree>
    <p:extLst>
      <p:ext uri="{BB962C8B-B14F-4D97-AF65-F5344CB8AC3E}">
        <p14:creationId xmlns:p14="http://schemas.microsoft.com/office/powerpoint/2010/main" val="14830264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AsOne/>
      </p:bldGraphic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3688" y="68359"/>
            <a:ext cx="5854146" cy="67896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537643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5"/>
          <p:cNvSpPr txBox="1">
            <a:spLocks/>
          </p:cNvSpPr>
          <p:nvPr/>
        </p:nvSpPr>
        <p:spPr>
          <a:xfrm>
            <a:off x="0" y="1124744"/>
            <a:ext cx="9036496" cy="854968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dirty="0">
                <a:solidFill>
                  <a:schemeClr val="tx2"/>
                </a:solidFill>
              </a:rPr>
              <a:t>RUBRICA COM NATUREZA </a:t>
            </a:r>
            <a:r>
              <a:rPr lang="pt-BR">
                <a:solidFill>
                  <a:schemeClr val="tx2"/>
                </a:solidFill>
              </a:rPr>
              <a:t>DE RESSARCIMENTO</a:t>
            </a:r>
            <a:endParaRPr lang="pt-BR" dirty="0">
              <a:solidFill>
                <a:schemeClr val="tx2"/>
              </a:solidFill>
            </a:endParaRPr>
          </a:p>
        </p:txBody>
      </p:sp>
      <p:sp>
        <p:nvSpPr>
          <p:cNvPr id="3" name="CaixaDeTexto 2"/>
          <p:cNvSpPr txBox="1"/>
          <p:nvPr/>
        </p:nvSpPr>
        <p:spPr>
          <a:xfrm>
            <a:off x="2627784" y="3284984"/>
            <a:ext cx="4139082" cy="2062103"/>
          </a:xfrm>
          <a:prstGeom prst="rect">
            <a:avLst/>
          </a:prstGeom>
          <a:solidFill>
            <a:schemeClr val="accent2"/>
          </a:solidFill>
        </p:spPr>
        <p:txBody>
          <a:bodyPr wrap="none" rtlCol="0">
            <a:spAutoFit/>
          </a:bodyPr>
          <a:lstStyle/>
          <a:p>
            <a:pPr marL="285750" indent="-285750">
              <a:buFont typeface="Arial" charset="0"/>
              <a:buChar char="•"/>
            </a:pPr>
            <a:r>
              <a:rPr lang="pt-BR" sz="3200" dirty="0"/>
              <a:t>DANO</a:t>
            </a:r>
          </a:p>
          <a:p>
            <a:pPr marL="285750" indent="-285750">
              <a:buFont typeface="Arial" charset="0"/>
              <a:buChar char="•"/>
            </a:pPr>
            <a:endParaRPr lang="pt-BR" sz="3200" dirty="0"/>
          </a:p>
          <a:p>
            <a:pPr marL="285750" indent="-285750">
              <a:buFont typeface="Arial" charset="0"/>
              <a:buChar char="•"/>
            </a:pPr>
            <a:endParaRPr lang="pt-BR" sz="3200" dirty="0"/>
          </a:p>
          <a:p>
            <a:pPr marL="285750" indent="-285750">
              <a:buFont typeface="Arial" charset="0"/>
              <a:buChar char="•"/>
            </a:pPr>
            <a:r>
              <a:rPr lang="pt-BR" sz="3200" dirty="0"/>
              <a:t>VANTAGEM INDEVIDA</a:t>
            </a:r>
          </a:p>
        </p:txBody>
      </p:sp>
    </p:spTree>
    <p:extLst>
      <p:ext uri="{BB962C8B-B14F-4D97-AF65-F5344CB8AC3E}">
        <p14:creationId xmlns:p14="http://schemas.microsoft.com/office/powerpoint/2010/main" val="130859695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251520" y="980728"/>
            <a:ext cx="576064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000" dirty="0">
                <a:solidFill>
                  <a:schemeClr val="tx2"/>
                </a:solidFill>
              </a:rPr>
              <a:t>B) Cálculo do Ressarcimento</a:t>
            </a:r>
          </a:p>
        </p:txBody>
      </p:sp>
      <p:sp>
        <p:nvSpPr>
          <p:cNvPr id="4" name="Espaço Reservado para Conteúdo 19"/>
          <p:cNvSpPr txBox="1">
            <a:spLocks/>
          </p:cNvSpPr>
          <p:nvPr/>
        </p:nvSpPr>
        <p:spPr>
          <a:xfrm>
            <a:off x="457200" y="2132856"/>
            <a:ext cx="8229600" cy="4392488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lvl="1" indent="-457200" algn="just">
              <a:buFont typeface="Wingdings" panose="05000000000000000000" pitchFamily="2" charset="2"/>
              <a:buChar char="v"/>
            </a:pPr>
            <a:r>
              <a:rPr lang="pt-BR" dirty="0">
                <a:solidFill>
                  <a:schemeClr val="tx2"/>
                </a:solidFill>
              </a:rPr>
              <a:t>Conceito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pt-BR" sz="2400" dirty="0">
                <a:solidFill>
                  <a:schemeClr val="tx2"/>
                </a:solidFill>
              </a:rPr>
              <a:t>Sinônimo de prejuízo </a:t>
            </a:r>
            <a:r>
              <a:rPr lang="mr-IN" sz="2400" dirty="0">
                <a:solidFill>
                  <a:schemeClr val="tx2"/>
                </a:solidFill>
              </a:rPr>
              <a:t>–</a:t>
            </a:r>
            <a:r>
              <a:rPr lang="pt-BR" sz="2400" dirty="0">
                <a:solidFill>
                  <a:schemeClr val="tx2"/>
                </a:solidFill>
              </a:rPr>
              <a:t> Pode ser patrimonial ou não.</a:t>
            </a:r>
          </a:p>
          <a:p>
            <a:pPr lvl="2">
              <a:buFont typeface="Wingdings" panose="05000000000000000000" pitchFamily="2" charset="2"/>
              <a:buChar char="ü"/>
            </a:pPr>
            <a:r>
              <a:rPr lang="pt-BR" sz="2000" dirty="0">
                <a:solidFill>
                  <a:srgbClr val="FF0000"/>
                </a:solidFill>
              </a:rPr>
              <a:t>Valores pagos a título de propina;</a:t>
            </a:r>
          </a:p>
          <a:p>
            <a:pPr lvl="2">
              <a:buFont typeface="Wingdings" panose="05000000000000000000" pitchFamily="2" charset="2"/>
              <a:buChar char="ü"/>
            </a:pPr>
            <a:endParaRPr lang="pt-BR" sz="2000" dirty="0">
              <a:solidFill>
                <a:srgbClr val="FF0000"/>
              </a:solidFill>
            </a:endParaRPr>
          </a:p>
          <a:p>
            <a:pPr lvl="2">
              <a:buFont typeface="Wingdings" panose="05000000000000000000" pitchFamily="2" charset="2"/>
              <a:buChar char="ü"/>
            </a:pPr>
            <a:r>
              <a:rPr lang="pt-BR" sz="2000" dirty="0">
                <a:solidFill>
                  <a:srgbClr val="FF0000"/>
                </a:solidFill>
              </a:rPr>
              <a:t>Superfaturamento por sobrepreço ou inexecução contratual;</a:t>
            </a:r>
          </a:p>
          <a:p>
            <a:pPr lvl="1">
              <a:buFont typeface="Wingdings" panose="05000000000000000000" pitchFamily="2" charset="2"/>
              <a:buChar char="ü"/>
            </a:pPr>
            <a:endParaRPr lang="pt-BR" sz="2400" u="sng" dirty="0">
              <a:solidFill>
                <a:srgbClr val="FF0000"/>
              </a:solidFill>
            </a:endParaRPr>
          </a:p>
          <a:p>
            <a:pPr lvl="1">
              <a:buFont typeface="Wingdings" panose="05000000000000000000" pitchFamily="2" charset="2"/>
              <a:buChar char="ü"/>
            </a:pPr>
            <a:r>
              <a:rPr lang="pt-BR" sz="2400" u="sng" dirty="0">
                <a:solidFill>
                  <a:schemeClr val="tx2"/>
                </a:solidFill>
              </a:rPr>
              <a:t>Perspectiva da vítima</a:t>
            </a:r>
          </a:p>
          <a:p>
            <a:pPr lvl="1">
              <a:buFont typeface="Wingdings" panose="05000000000000000000" pitchFamily="2" charset="2"/>
              <a:buChar char="ü"/>
            </a:pPr>
            <a:endParaRPr lang="pt-BR" sz="2400" dirty="0">
              <a:solidFill>
                <a:schemeClr val="tx2"/>
              </a:solidFill>
            </a:endParaRPr>
          </a:p>
        </p:txBody>
      </p:sp>
      <p:sp>
        <p:nvSpPr>
          <p:cNvPr id="5" name="CaixaDeTexto 4"/>
          <p:cNvSpPr txBox="1"/>
          <p:nvPr/>
        </p:nvSpPr>
        <p:spPr>
          <a:xfrm>
            <a:off x="3941643" y="1620089"/>
            <a:ext cx="1206421" cy="584775"/>
          </a:xfrm>
          <a:prstGeom prst="rect">
            <a:avLst/>
          </a:prstGeom>
          <a:solidFill>
            <a:schemeClr val="accent2"/>
          </a:solidFill>
        </p:spPr>
        <p:txBody>
          <a:bodyPr wrap="none" rtlCol="0">
            <a:spAutoFit/>
          </a:bodyPr>
          <a:lstStyle/>
          <a:p>
            <a:r>
              <a:rPr lang="pt-BR" sz="3200" dirty="0"/>
              <a:t>DANO</a:t>
            </a:r>
          </a:p>
        </p:txBody>
      </p:sp>
    </p:spTree>
    <p:extLst>
      <p:ext uri="{BB962C8B-B14F-4D97-AF65-F5344CB8AC3E}">
        <p14:creationId xmlns:p14="http://schemas.microsoft.com/office/powerpoint/2010/main" val="25196417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251520" y="980728"/>
            <a:ext cx="576064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000" dirty="0">
                <a:solidFill>
                  <a:schemeClr val="tx2"/>
                </a:solidFill>
              </a:rPr>
              <a:t>B) Cálculo do Ressarcimento</a:t>
            </a:r>
          </a:p>
        </p:txBody>
      </p:sp>
      <p:sp>
        <p:nvSpPr>
          <p:cNvPr id="3" name="Espaço Reservado para Conteúdo 19"/>
          <p:cNvSpPr txBox="1">
            <a:spLocks/>
          </p:cNvSpPr>
          <p:nvPr/>
        </p:nvSpPr>
        <p:spPr>
          <a:xfrm>
            <a:off x="457200" y="1916832"/>
            <a:ext cx="8229600" cy="4824536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lvl="1" indent="-342900" algn="just">
              <a:spcAft>
                <a:spcPts val="600"/>
              </a:spcAft>
              <a:buFont typeface="Wingdings" panose="05000000000000000000" pitchFamily="2" charset="2"/>
              <a:buChar char="v"/>
            </a:pPr>
            <a:r>
              <a:rPr lang="pt-BR" sz="2400" dirty="0">
                <a:solidFill>
                  <a:schemeClr val="tx2"/>
                </a:solidFill>
              </a:rPr>
              <a:t>O que diz a LAC - Dano</a:t>
            </a:r>
          </a:p>
          <a:p>
            <a:pPr marL="0" indent="0" algn="just">
              <a:spcBef>
                <a:spcPts val="300"/>
              </a:spcBef>
              <a:buFont typeface="Arial" panose="020B0604020202020204" pitchFamily="34" charset="0"/>
              <a:buNone/>
            </a:pPr>
            <a:r>
              <a:rPr lang="pt-BR" sz="2000" dirty="0">
                <a:solidFill>
                  <a:schemeClr val="tx2"/>
                </a:solidFill>
              </a:rPr>
              <a:t>Art. 6</a:t>
            </a:r>
            <a:r>
              <a:rPr lang="pt-BR" sz="2000" u="sng" baseline="30000" dirty="0">
                <a:solidFill>
                  <a:schemeClr val="tx2"/>
                </a:solidFill>
              </a:rPr>
              <a:t>o</a:t>
            </a:r>
            <a:r>
              <a:rPr lang="pt-BR" sz="2000" dirty="0">
                <a:solidFill>
                  <a:schemeClr val="tx2"/>
                </a:solidFill>
              </a:rPr>
              <a:t>, § 3</a:t>
            </a:r>
            <a:r>
              <a:rPr lang="pt-BR" sz="2000" u="sng" baseline="30000" dirty="0">
                <a:solidFill>
                  <a:schemeClr val="tx2"/>
                </a:solidFill>
              </a:rPr>
              <a:t>o</a:t>
            </a:r>
            <a:r>
              <a:rPr lang="pt-BR" sz="2000" dirty="0">
                <a:solidFill>
                  <a:schemeClr val="tx2"/>
                </a:solidFill>
              </a:rPr>
              <a:t>  A aplicação das sanções previstas neste artigo não exclui, em qualquer hipótese, a obrigação da reparação integral do </a:t>
            </a:r>
            <a:r>
              <a:rPr lang="pt-BR" sz="2000" b="1" dirty="0">
                <a:solidFill>
                  <a:schemeClr val="tx2"/>
                </a:solidFill>
              </a:rPr>
              <a:t>dano</a:t>
            </a:r>
            <a:r>
              <a:rPr lang="pt-BR" sz="2000" dirty="0">
                <a:solidFill>
                  <a:schemeClr val="tx2"/>
                </a:solidFill>
              </a:rPr>
              <a:t> causado.</a:t>
            </a:r>
          </a:p>
          <a:p>
            <a:pPr marL="0" indent="0" algn="just"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pt-BR" sz="2000" dirty="0">
                <a:solidFill>
                  <a:schemeClr val="tx2"/>
                </a:solidFill>
              </a:rPr>
              <a:t>---</a:t>
            </a:r>
          </a:p>
          <a:p>
            <a:pPr marL="0" indent="0" algn="just">
              <a:spcBef>
                <a:spcPts val="300"/>
              </a:spcBef>
              <a:buFont typeface="Arial" panose="020B0604020202020204" pitchFamily="34" charset="0"/>
              <a:buNone/>
            </a:pPr>
            <a:r>
              <a:rPr lang="pt-BR" sz="2000" dirty="0">
                <a:solidFill>
                  <a:schemeClr val="tx2"/>
                </a:solidFill>
              </a:rPr>
              <a:t>Art. 13.  A instauração de processo administrativo específico de reparação integral do </a:t>
            </a:r>
            <a:r>
              <a:rPr lang="pt-BR" sz="2000" b="1" dirty="0">
                <a:solidFill>
                  <a:schemeClr val="tx2"/>
                </a:solidFill>
              </a:rPr>
              <a:t>dano</a:t>
            </a:r>
            <a:r>
              <a:rPr lang="pt-BR" sz="2000" dirty="0">
                <a:solidFill>
                  <a:schemeClr val="tx2"/>
                </a:solidFill>
              </a:rPr>
              <a:t> não prejudica a aplicação imediata das sanções estabelecidas nesta Lei. </a:t>
            </a:r>
          </a:p>
          <a:p>
            <a:pPr marL="0" indent="0" algn="just"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pt-BR" sz="2000" dirty="0">
                <a:solidFill>
                  <a:schemeClr val="tx2"/>
                </a:solidFill>
              </a:rPr>
              <a:t>---</a:t>
            </a:r>
          </a:p>
          <a:p>
            <a:pPr marL="0" indent="0" algn="just">
              <a:spcBef>
                <a:spcPts val="300"/>
              </a:spcBef>
              <a:buFont typeface="Arial" panose="020B0604020202020204" pitchFamily="34" charset="0"/>
              <a:buNone/>
            </a:pPr>
            <a:r>
              <a:rPr lang="pt-BR" sz="2000" dirty="0">
                <a:solidFill>
                  <a:schemeClr val="tx2"/>
                </a:solidFill>
              </a:rPr>
              <a:t>Art. 16, § 3</a:t>
            </a:r>
            <a:r>
              <a:rPr lang="pt-BR" sz="2000" u="sng" baseline="30000" dirty="0">
                <a:solidFill>
                  <a:schemeClr val="tx2"/>
                </a:solidFill>
              </a:rPr>
              <a:t>o</a:t>
            </a:r>
            <a:r>
              <a:rPr lang="pt-BR" sz="2000" dirty="0">
                <a:solidFill>
                  <a:schemeClr val="tx2"/>
                </a:solidFill>
              </a:rPr>
              <a:t>  O acordo de leniência não exime a pessoa jurídica da obrigação de reparar integralmente o </a:t>
            </a:r>
            <a:r>
              <a:rPr lang="pt-BR" sz="2000" b="1" dirty="0">
                <a:solidFill>
                  <a:schemeClr val="tx2"/>
                </a:solidFill>
              </a:rPr>
              <a:t>dano</a:t>
            </a:r>
            <a:r>
              <a:rPr lang="pt-BR" sz="2000" dirty="0">
                <a:solidFill>
                  <a:schemeClr val="tx2"/>
                </a:solidFill>
              </a:rPr>
              <a:t> causado. </a:t>
            </a:r>
          </a:p>
          <a:p>
            <a:pPr marL="0" indent="0" algn="just"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pt-BR" sz="2000" dirty="0">
                <a:solidFill>
                  <a:schemeClr val="tx2"/>
                </a:solidFill>
              </a:rPr>
              <a:t>---</a:t>
            </a:r>
          </a:p>
          <a:p>
            <a:pPr marL="0" indent="0" algn="just">
              <a:spcBef>
                <a:spcPts val="300"/>
              </a:spcBef>
              <a:buFont typeface="Arial" panose="020B0604020202020204" pitchFamily="34" charset="0"/>
              <a:buNone/>
            </a:pPr>
            <a:r>
              <a:rPr lang="pt-BR" sz="2000" dirty="0">
                <a:solidFill>
                  <a:schemeClr val="tx2"/>
                </a:solidFill>
              </a:rPr>
              <a:t>Art. 21, Parágrafo único.  A condenação torna certa a obrigação de reparar, integralmente, o </a:t>
            </a:r>
            <a:r>
              <a:rPr lang="pt-BR" sz="2000" b="1" dirty="0">
                <a:solidFill>
                  <a:schemeClr val="tx2"/>
                </a:solidFill>
              </a:rPr>
              <a:t>dano</a:t>
            </a:r>
            <a:r>
              <a:rPr lang="pt-BR" sz="2000" dirty="0">
                <a:solidFill>
                  <a:schemeClr val="tx2"/>
                </a:solidFill>
              </a:rPr>
              <a:t> causado pelo ilícito, cujo valor será apurado em posterior liquidação, se não constar expressamente da sentença.</a:t>
            </a:r>
            <a:endParaRPr lang="pt-BR" sz="22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477847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251520" y="764704"/>
            <a:ext cx="576064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000" dirty="0">
                <a:solidFill>
                  <a:schemeClr val="tx2"/>
                </a:solidFill>
              </a:rPr>
              <a:t>B) Cálculo do Ressarcimento</a:t>
            </a:r>
          </a:p>
        </p:txBody>
      </p:sp>
      <p:sp>
        <p:nvSpPr>
          <p:cNvPr id="3" name="Espaço Reservado para Conteúdo 19"/>
          <p:cNvSpPr txBox="1">
            <a:spLocks/>
          </p:cNvSpPr>
          <p:nvPr/>
        </p:nvSpPr>
        <p:spPr>
          <a:xfrm>
            <a:off x="457200" y="1916832"/>
            <a:ext cx="8229600" cy="4824536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lvl="1" indent="-342900" algn="just">
              <a:buFont typeface="Wingdings" panose="05000000000000000000" pitchFamily="2" charset="2"/>
              <a:buChar char="v"/>
            </a:pPr>
            <a:r>
              <a:rPr lang="pt-BR" sz="2400" dirty="0">
                <a:solidFill>
                  <a:schemeClr val="tx2"/>
                </a:solidFill>
              </a:rPr>
              <a:t>Conceito</a:t>
            </a:r>
          </a:p>
          <a:p>
            <a:pPr lvl="1" algn="just">
              <a:buFont typeface="Wingdings" panose="05000000000000000000" pitchFamily="2" charset="2"/>
              <a:buChar char="ü"/>
            </a:pPr>
            <a:r>
              <a:rPr lang="pt-BR" sz="2200" dirty="0">
                <a:solidFill>
                  <a:schemeClr val="tx2"/>
                </a:solidFill>
              </a:rPr>
              <a:t>Ganhos obtidos ou pretendidos pela pessoa jurídica que não ocorreriam sem a prática do ato lesivo, somado, quando for o caso, ao valor correspondente a qualquer vantagem indevida prometida ou dada a agente público ou a terceiros a ele relacionados (Decreto 8.420, Art. 20, § 2</a:t>
            </a:r>
            <a:r>
              <a:rPr lang="pt-BR" sz="2200" strike="sngStrike" dirty="0">
                <a:solidFill>
                  <a:schemeClr val="tx2"/>
                </a:solidFill>
              </a:rPr>
              <a:t>º</a:t>
            </a:r>
            <a:r>
              <a:rPr lang="pt-BR" sz="2200" dirty="0">
                <a:solidFill>
                  <a:schemeClr val="tx2"/>
                </a:solidFill>
              </a:rPr>
              <a:t>). Engloba:</a:t>
            </a:r>
          </a:p>
          <a:p>
            <a:pPr lvl="2" algn="just">
              <a:buFont typeface="Wingdings" panose="05000000000000000000" pitchFamily="2" charset="2"/>
              <a:buChar char="ü"/>
            </a:pPr>
            <a:r>
              <a:rPr lang="pt-BR" sz="1800" dirty="0">
                <a:solidFill>
                  <a:schemeClr val="tx2"/>
                </a:solidFill>
              </a:rPr>
              <a:t>Lucro auferido com uma contratação ou execução viciada de contrato;</a:t>
            </a:r>
          </a:p>
          <a:p>
            <a:pPr lvl="2" algn="just">
              <a:buFont typeface="Wingdings" panose="05000000000000000000" pitchFamily="2" charset="2"/>
              <a:buChar char="ü"/>
            </a:pPr>
            <a:r>
              <a:rPr lang="pt-BR" sz="1800" dirty="0">
                <a:solidFill>
                  <a:schemeClr val="tx2"/>
                </a:solidFill>
              </a:rPr>
              <a:t>Lucro superior à média do mercado;</a:t>
            </a:r>
          </a:p>
          <a:p>
            <a:pPr lvl="2" algn="just">
              <a:buFont typeface="Wingdings" panose="05000000000000000000" pitchFamily="2" charset="2"/>
              <a:buChar char="ü"/>
            </a:pPr>
            <a:r>
              <a:rPr lang="pt-BR" sz="1800" dirty="0">
                <a:solidFill>
                  <a:srgbClr val="FF0000"/>
                </a:solidFill>
              </a:rPr>
              <a:t>Valores pagos a título de propina;</a:t>
            </a:r>
          </a:p>
          <a:p>
            <a:pPr lvl="2" algn="just">
              <a:buFont typeface="Wingdings" panose="05000000000000000000" pitchFamily="2" charset="2"/>
              <a:buChar char="ü"/>
            </a:pPr>
            <a:r>
              <a:rPr lang="pt-BR" sz="1800" dirty="0">
                <a:solidFill>
                  <a:srgbClr val="FF0000"/>
                </a:solidFill>
              </a:rPr>
              <a:t>Superfaturamento por sobrepreço ou inexecução contratual; </a:t>
            </a:r>
          </a:p>
          <a:p>
            <a:pPr lvl="2" algn="just">
              <a:buFont typeface="Wingdings" panose="05000000000000000000" pitchFamily="2" charset="2"/>
              <a:buChar char="ü"/>
            </a:pPr>
            <a:endParaRPr lang="pt-BR" sz="1800" u="sng" dirty="0">
              <a:solidFill>
                <a:schemeClr val="tx2"/>
              </a:solidFill>
            </a:endParaRPr>
          </a:p>
          <a:p>
            <a:pPr lvl="1" algn="just">
              <a:buFont typeface="Wingdings" panose="05000000000000000000" pitchFamily="2" charset="2"/>
              <a:buChar char="ü"/>
            </a:pPr>
            <a:r>
              <a:rPr lang="pt-BR" sz="2600" u="sng" dirty="0">
                <a:solidFill>
                  <a:schemeClr val="tx2"/>
                </a:solidFill>
              </a:rPr>
              <a:t>Perspectiva do autor do ato lesivo</a:t>
            </a:r>
          </a:p>
          <a:p>
            <a:pPr lvl="1" algn="just">
              <a:buFont typeface="Wingdings" panose="05000000000000000000" pitchFamily="2" charset="2"/>
              <a:buChar char="ü"/>
            </a:pPr>
            <a:endParaRPr lang="pt-BR" sz="2200" dirty="0">
              <a:solidFill>
                <a:schemeClr val="tx2"/>
              </a:solidFill>
            </a:endParaRPr>
          </a:p>
        </p:txBody>
      </p:sp>
      <p:sp>
        <p:nvSpPr>
          <p:cNvPr id="4" name="CaixaDeTexto 3"/>
          <p:cNvSpPr txBox="1"/>
          <p:nvPr/>
        </p:nvSpPr>
        <p:spPr>
          <a:xfrm>
            <a:off x="2881699" y="1332057"/>
            <a:ext cx="3850541" cy="584775"/>
          </a:xfrm>
          <a:prstGeom prst="rect">
            <a:avLst/>
          </a:prstGeom>
          <a:solidFill>
            <a:schemeClr val="accent2"/>
          </a:solidFill>
        </p:spPr>
        <p:txBody>
          <a:bodyPr wrap="none" rtlCol="0">
            <a:spAutoFit/>
          </a:bodyPr>
          <a:lstStyle/>
          <a:p>
            <a:r>
              <a:rPr lang="pt-BR" sz="3200"/>
              <a:t>VANTAGEM INDEVIDA</a:t>
            </a:r>
            <a:endParaRPr lang="pt-BR" sz="3200" dirty="0"/>
          </a:p>
        </p:txBody>
      </p:sp>
    </p:spTree>
    <p:extLst>
      <p:ext uri="{BB962C8B-B14F-4D97-AF65-F5344CB8AC3E}">
        <p14:creationId xmlns:p14="http://schemas.microsoft.com/office/powerpoint/2010/main" val="193856900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251520" y="980728"/>
            <a:ext cx="576064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000" dirty="0">
                <a:solidFill>
                  <a:schemeClr val="tx2"/>
                </a:solidFill>
              </a:rPr>
              <a:t>B) Cálculo do Ressarcimento</a:t>
            </a:r>
          </a:p>
        </p:txBody>
      </p:sp>
      <p:sp>
        <p:nvSpPr>
          <p:cNvPr id="3" name="Espaço Reservado para Conteúdo 19"/>
          <p:cNvSpPr txBox="1">
            <a:spLocks/>
          </p:cNvSpPr>
          <p:nvPr/>
        </p:nvSpPr>
        <p:spPr>
          <a:xfrm>
            <a:off x="457200" y="1844824"/>
            <a:ext cx="8229600" cy="4680520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lvl="1" indent="-342900" algn="just">
              <a:spcAft>
                <a:spcPts val="600"/>
              </a:spcAft>
              <a:buFont typeface="Wingdings" panose="05000000000000000000" pitchFamily="2" charset="2"/>
              <a:buChar char="v"/>
            </a:pPr>
            <a:r>
              <a:rPr lang="pt-BR" sz="2400" dirty="0">
                <a:solidFill>
                  <a:schemeClr val="tx2"/>
                </a:solidFill>
              </a:rPr>
              <a:t>O que diz a LAC – Vantagem indevida</a:t>
            </a:r>
          </a:p>
          <a:p>
            <a:pPr marL="0" indent="0" algn="just">
              <a:buFont typeface="Arial" panose="020B0604020202020204" pitchFamily="34" charset="0"/>
              <a:buNone/>
            </a:pPr>
            <a:r>
              <a:rPr lang="pt-BR" sz="2000" dirty="0">
                <a:solidFill>
                  <a:schemeClr val="tx2"/>
                </a:solidFill>
              </a:rPr>
              <a:t>Art. 6</a:t>
            </a:r>
            <a:r>
              <a:rPr lang="pt-BR" sz="2000" u="sng" baseline="30000" dirty="0">
                <a:solidFill>
                  <a:schemeClr val="tx2"/>
                </a:solidFill>
              </a:rPr>
              <a:t>o</a:t>
            </a:r>
            <a:r>
              <a:rPr lang="pt-BR" sz="2000" dirty="0">
                <a:solidFill>
                  <a:schemeClr val="tx2"/>
                </a:solidFill>
              </a:rPr>
              <a:t>, I - multa, no valor de 0,1% (um décimo por cento) a 20% (vinte por cento) do faturamento bruto do último exercício anterior ao da instauração do processo administrativo, excluídos os tributos, a qual nunca será inferior à </a:t>
            </a:r>
            <a:r>
              <a:rPr lang="pt-BR" sz="2000" b="1" dirty="0">
                <a:solidFill>
                  <a:schemeClr val="tx2"/>
                </a:solidFill>
              </a:rPr>
              <a:t>vantagem auferida</a:t>
            </a:r>
            <a:r>
              <a:rPr lang="pt-BR" sz="2000" dirty="0">
                <a:solidFill>
                  <a:schemeClr val="tx2"/>
                </a:solidFill>
              </a:rPr>
              <a:t>, quando for possível sua estimação; e</a:t>
            </a:r>
          </a:p>
          <a:p>
            <a:pPr marL="0" indent="0" algn="just">
              <a:buFont typeface="Arial" panose="020B0604020202020204" pitchFamily="34" charset="0"/>
              <a:buNone/>
            </a:pPr>
            <a:r>
              <a:rPr lang="pt-BR" sz="2000" dirty="0">
                <a:solidFill>
                  <a:schemeClr val="tx2"/>
                </a:solidFill>
              </a:rPr>
              <a:t>---</a:t>
            </a:r>
          </a:p>
          <a:p>
            <a:pPr marL="0" indent="0" algn="just">
              <a:buFont typeface="Arial" panose="020B0604020202020204" pitchFamily="34" charset="0"/>
              <a:buNone/>
            </a:pPr>
            <a:r>
              <a:rPr lang="pt-BR" sz="2000" dirty="0">
                <a:solidFill>
                  <a:schemeClr val="tx2"/>
                </a:solidFill>
              </a:rPr>
              <a:t>Art. 7</a:t>
            </a:r>
            <a:r>
              <a:rPr lang="pt-BR" sz="2000" u="sng" baseline="30000" dirty="0">
                <a:solidFill>
                  <a:schemeClr val="tx2"/>
                </a:solidFill>
              </a:rPr>
              <a:t>o</a:t>
            </a:r>
            <a:r>
              <a:rPr lang="pt-BR" sz="2000" dirty="0">
                <a:solidFill>
                  <a:schemeClr val="tx2"/>
                </a:solidFill>
              </a:rPr>
              <a:t>  Serão levados em consideração na aplicação das sanções: </a:t>
            </a:r>
          </a:p>
          <a:p>
            <a:pPr marL="0" indent="0" algn="just">
              <a:buFont typeface="Arial" panose="020B0604020202020204" pitchFamily="34" charset="0"/>
              <a:buNone/>
            </a:pPr>
            <a:r>
              <a:rPr lang="pt-BR" sz="2000" dirty="0">
                <a:solidFill>
                  <a:schemeClr val="tx2"/>
                </a:solidFill>
              </a:rPr>
              <a:t>II - a </a:t>
            </a:r>
            <a:r>
              <a:rPr lang="pt-BR" sz="2000" b="1" dirty="0">
                <a:solidFill>
                  <a:schemeClr val="tx2"/>
                </a:solidFill>
              </a:rPr>
              <a:t>vantagem auferida ou pretendida</a:t>
            </a:r>
            <a:r>
              <a:rPr lang="pt-BR" sz="2000" dirty="0">
                <a:solidFill>
                  <a:schemeClr val="tx2"/>
                </a:solidFill>
              </a:rPr>
              <a:t> pelo infrator;</a:t>
            </a:r>
          </a:p>
          <a:p>
            <a:pPr marL="0" indent="0" algn="just">
              <a:buFont typeface="Arial" panose="020B0604020202020204" pitchFamily="34" charset="0"/>
              <a:buNone/>
            </a:pPr>
            <a:r>
              <a:rPr lang="pt-BR" sz="2000" dirty="0">
                <a:solidFill>
                  <a:schemeClr val="tx2"/>
                </a:solidFill>
              </a:rPr>
              <a:t>---</a:t>
            </a:r>
          </a:p>
          <a:p>
            <a:pPr marL="0" indent="0" algn="just">
              <a:buFont typeface="Arial" panose="020B0604020202020204" pitchFamily="34" charset="0"/>
              <a:buNone/>
            </a:pPr>
            <a:r>
              <a:rPr lang="pt-BR" sz="2000" dirty="0">
                <a:solidFill>
                  <a:schemeClr val="tx2"/>
                </a:solidFill>
              </a:rPr>
              <a:t>Art. 19. Sanções na ação judicial:</a:t>
            </a:r>
          </a:p>
          <a:p>
            <a:pPr marL="0" indent="0" algn="just">
              <a:buFont typeface="Arial" panose="020B0604020202020204" pitchFamily="34" charset="0"/>
              <a:buNone/>
            </a:pPr>
            <a:r>
              <a:rPr lang="pt-BR" sz="2000" dirty="0">
                <a:solidFill>
                  <a:schemeClr val="tx2"/>
                </a:solidFill>
              </a:rPr>
              <a:t>I - perdimento dos bens, direitos ou valores que representem </a:t>
            </a:r>
            <a:r>
              <a:rPr lang="pt-BR" sz="2000" b="1" dirty="0">
                <a:solidFill>
                  <a:schemeClr val="tx2"/>
                </a:solidFill>
              </a:rPr>
              <a:t>vantagem</a:t>
            </a:r>
            <a:r>
              <a:rPr lang="pt-BR" sz="2000" dirty="0">
                <a:solidFill>
                  <a:schemeClr val="tx2"/>
                </a:solidFill>
              </a:rPr>
              <a:t> ou proveito direta ou indiretamente obtidos da infração, ressalvado o direito do lesado ou de terceiro de boa-fé;</a:t>
            </a:r>
            <a:endParaRPr lang="pt-BR" sz="24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929508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971600" y="2852936"/>
            <a:ext cx="7632848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t-BR" sz="66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5" name="Espaço Reservado para Conteúdo 19"/>
          <p:cNvSpPr txBox="1">
            <a:spLocks/>
          </p:cNvSpPr>
          <p:nvPr/>
        </p:nvSpPr>
        <p:spPr>
          <a:xfrm>
            <a:off x="518864" y="1869728"/>
            <a:ext cx="8229600" cy="1080120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lvl="1" indent="-457200" algn="just">
              <a:spcAft>
                <a:spcPts val="600"/>
              </a:spcAft>
              <a:buFont typeface="Wingdings" panose="05000000000000000000" pitchFamily="2" charset="2"/>
              <a:buChar char="v"/>
            </a:pPr>
            <a:r>
              <a:rPr lang="pt-BR" dirty="0">
                <a:solidFill>
                  <a:schemeClr val="tx2"/>
                </a:solidFill>
                <a:sym typeface="Wingdings"/>
              </a:rPr>
              <a:t>Em muitos casos a vantagem indevida já englobará o dano, sem necessidade de identificá-lo</a:t>
            </a:r>
            <a:endParaRPr lang="pt-BR" dirty="0">
              <a:solidFill>
                <a:schemeClr val="tx2"/>
              </a:solidFill>
            </a:endParaRPr>
          </a:p>
        </p:txBody>
      </p:sp>
      <p:grpSp>
        <p:nvGrpSpPr>
          <p:cNvPr id="6" name="Grupo 2"/>
          <p:cNvGrpSpPr/>
          <p:nvPr/>
        </p:nvGrpSpPr>
        <p:grpSpPr>
          <a:xfrm>
            <a:off x="846878" y="3356992"/>
            <a:ext cx="7397529" cy="1716667"/>
            <a:chOff x="0" y="2902310"/>
            <a:chExt cx="9005777" cy="2364739"/>
          </a:xfrm>
        </p:grpSpPr>
        <p:cxnSp>
          <p:nvCxnSpPr>
            <p:cNvPr id="7" name="Conector reto 6"/>
            <p:cNvCxnSpPr/>
            <p:nvPr/>
          </p:nvCxnSpPr>
          <p:spPr>
            <a:xfrm>
              <a:off x="2583712" y="5114282"/>
              <a:ext cx="4678325" cy="0"/>
            </a:xfrm>
            <a:prstGeom prst="line">
              <a:avLst/>
            </a:prstGeom>
          </p:spPr>
          <p:style>
            <a:lnRef idx="3">
              <a:schemeClr val="accent4"/>
            </a:lnRef>
            <a:fillRef idx="0">
              <a:schemeClr val="accent4"/>
            </a:fillRef>
            <a:effectRef idx="2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8" name="Conector reto 7"/>
            <p:cNvCxnSpPr/>
            <p:nvPr/>
          </p:nvCxnSpPr>
          <p:spPr>
            <a:xfrm>
              <a:off x="2477386" y="4128982"/>
              <a:ext cx="4784651" cy="0"/>
            </a:xfrm>
            <a:prstGeom prst="line">
              <a:avLst/>
            </a:prstGeom>
          </p:spPr>
          <p:style>
            <a:lnRef idx="3">
              <a:schemeClr val="accent4"/>
            </a:lnRef>
            <a:fillRef idx="0">
              <a:schemeClr val="accent4"/>
            </a:fillRef>
            <a:effectRef idx="2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9" name="Conector reto 8"/>
            <p:cNvCxnSpPr/>
            <p:nvPr/>
          </p:nvCxnSpPr>
          <p:spPr>
            <a:xfrm>
              <a:off x="2477386" y="3097609"/>
              <a:ext cx="4784651" cy="0"/>
            </a:xfrm>
            <a:prstGeom prst="line">
              <a:avLst/>
            </a:prstGeom>
          </p:spPr>
          <p:style>
            <a:lnRef idx="3">
              <a:schemeClr val="accent4"/>
            </a:lnRef>
            <a:fillRef idx="0">
              <a:schemeClr val="accent4"/>
            </a:fillRef>
            <a:effectRef idx="2">
              <a:schemeClr val="accent4"/>
            </a:effectRef>
            <a:fontRef idx="minor">
              <a:schemeClr val="tx1"/>
            </a:fontRef>
          </p:style>
        </p:cxnSp>
        <p:sp>
          <p:nvSpPr>
            <p:cNvPr id="10" name="CaixaDeTexto 9"/>
            <p:cNvSpPr txBox="1"/>
            <p:nvPr/>
          </p:nvSpPr>
          <p:spPr>
            <a:xfrm>
              <a:off x="7432158" y="4897717"/>
              <a:ext cx="144602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dirty="0">
                  <a:solidFill>
                    <a:schemeClr val="tx2"/>
                  </a:solidFill>
                </a:rPr>
                <a:t>Custo</a:t>
              </a:r>
            </a:p>
          </p:txBody>
        </p:sp>
        <p:sp>
          <p:nvSpPr>
            <p:cNvPr id="11" name="CaixaDeTexto 10"/>
            <p:cNvSpPr txBox="1"/>
            <p:nvPr/>
          </p:nvSpPr>
          <p:spPr>
            <a:xfrm>
              <a:off x="7432158" y="3944316"/>
              <a:ext cx="155235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dirty="0">
                  <a:solidFill>
                    <a:schemeClr val="tx2"/>
                  </a:solidFill>
                </a:rPr>
                <a:t>Preço médio</a:t>
              </a:r>
            </a:p>
          </p:txBody>
        </p:sp>
        <p:sp>
          <p:nvSpPr>
            <p:cNvPr id="12" name="CaixaDeTexto 11"/>
            <p:cNvSpPr txBox="1"/>
            <p:nvPr/>
          </p:nvSpPr>
          <p:spPr>
            <a:xfrm>
              <a:off x="7453423" y="2902310"/>
              <a:ext cx="155235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dirty="0">
                  <a:solidFill>
                    <a:schemeClr val="tx2"/>
                  </a:solidFill>
                </a:rPr>
                <a:t>Sobrepreço</a:t>
              </a:r>
            </a:p>
          </p:txBody>
        </p:sp>
        <p:cxnSp>
          <p:nvCxnSpPr>
            <p:cNvPr id="13" name="Conector de seta reta 23"/>
            <p:cNvCxnSpPr/>
            <p:nvPr/>
          </p:nvCxnSpPr>
          <p:spPr>
            <a:xfrm>
              <a:off x="1485000" y="3115329"/>
              <a:ext cx="0" cy="2027306"/>
            </a:xfrm>
            <a:prstGeom prst="straightConnector1">
              <a:avLst/>
            </a:prstGeom>
            <a:ln>
              <a:solidFill>
                <a:srgbClr val="C00000"/>
              </a:solidFill>
              <a:headEnd type="arrow"/>
              <a:tailEnd type="arrow"/>
            </a:ln>
          </p:spPr>
          <p:style>
            <a:lnRef idx="3">
              <a:schemeClr val="accent4"/>
            </a:lnRef>
            <a:fillRef idx="0">
              <a:schemeClr val="accent4"/>
            </a:fillRef>
            <a:effectRef idx="2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14" name="Conector de seta reta 24"/>
            <p:cNvCxnSpPr/>
            <p:nvPr/>
          </p:nvCxnSpPr>
          <p:spPr>
            <a:xfrm>
              <a:off x="2278912" y="3097610"/>
              <a:ext cx="0" cy="1003019"/>
            </a:xfrm>
            <a:prstGeom prst="straightConnector1">
              <a:avLst/>
            </a:prstGeom>
            <a:ln>
              <a:solidFill>
                <a:srgbClr val="00B050"/>
              </a:solidFill>
              <a:headEnd type="arrow"/>
              <a:tailEnd type="arrow"/>
            </a:ln>
          </p:spPr>
          <p:style>
            <a:lnRef idx="3">
              <a:schemeClr val="accent4"/>
            </a:lnRef>
            <a:fillRef idx="0">
              <a:schemeClr val="accent4"/>
            </a:fillRef>
            <a:effectRef idx="2">
              <a:schemeClr val="accent4"/>
            </a:effectRef>
            <a:fontRef idx="minor">
              <a:schemeClr val="tx1"/>
            </a:fontRef>
          </p:style>
        </p:cxnSp>
        <p:sp>
          <p:nvSpPr>
            <p:cNvPr id="15" name="CaixaDeTexto 14"/>
            <p:cNvSpPr txBox="1"/>
            <p:nvPr/>
          </p:nvSpPr>
          <p:spPr>
            <a:xfrm>
              <a:off x="2477386" y="3381153"/>
              <a:ext cx="2317898" cy="37214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b="1" dirty="0">
                  <a:solidFill>
                    <a:srgbClr val="00B050"/>
                  </a:solidFill>
                </a:rPr>
                <a:t>Dano</a:t>
              </a:r>
            </a:p>
          </p:txBody>
        </p:sp>
        <p:sp>
          <p:nvSpPr>
            <p:cNvPr id="16" name="CaixaDeTexto 15"/>
            <p:cNvSpPr txBox="1"/>
            <p:nvPr/>
          </p:nvSpPr>
          <p:spPr>
            <a:xfrm>
              <a:off x="0" y="3753293"/>
              <a:ext cx="147438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BR" b="1" dirty="0">
                  <a:solidFill>
                    <a:srgbClr val="C00000"/>
                  </a:solidFill>
                </a:rPr>
                <a:t>Vantagem </a:t>
              </a:r>
            </a:p>
            <a:p>
              <a:pPr algn="ctr"/>
              <a:r>
                <a:rPr lang="pt-BR" b="1" dirty="0">
                  <a:solidFill>
                    <a:srgbClr val="C00000"/>
                  </a:solidFill>
                </a:rPr>
                <a:t>indevida</a:t>
              </a:r>
            </a:p>
          </p:txBody>
        </p:sp>
        <p:cxnSp>
          <p:nvCxnSpPr>
            <p:cNvPr id="17" name="Conector de seta reta 27"/>
            <p:cNvCxnSpPr/>
            <p:nvPr/>
          </p:nvCxnSpPr>
          <p:spPr>
            <a:xfrm>
              <a:off x="2278912" y="4128982"/>
              <a:ext cx="0" cy="1003019"/>
            </a:xfrm>
            <a:prstGeom prst="straightConnector1">
              <a:avLst/>
            </a:prstGeom>
            <a:ln>
              <a:solidFill>
                <a:schemeClr val="accent2"/>
              </a:solidFill>
              <a:headEnd type="arrow"/>
              <a:tailEnd type="arrow"/>
            </a:ln>
          </p:spPr>
          <p:style>
            <a:lnRef idx="3">
              <a:schemeClr val="accent4"/>
            </a:lnRef>
            <a:fillRef idx="0">
              <a:schemeClr val="accent4"/>
            </a:fillRef>
            <a:effectRef idx="2">
              <a:schemeClr val="accent4"/>
            </a:effectRef>
            <a:fontRef idx="minor">
              <a:schemeClr val="tx1"/>
            </a:fontRef>
          </p:style>
        </p:cxnSp>
        <p:sp>
          <p:nvSpPr>
            <p:cNvPr id="18" name="CaixaDeTexto 17"/>
            <p:cNvSpPr txBox="1"/>
            <p:nvPr/>
          </p:nvSpPr>
          <p:spPr>
            <a:xfrm>
              <a:off x="2583712" y="4388991"/>
              <a:ext cx="2317898" cy="37214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b="1" dirty="0">
                  <a:solidFill>
                    <a:schemeClr val="accent2">
                      <a:lumMod val="75000"/>
                    </a:schemeClr>
                  </a:solidFill>
                </a:rPr>
                <a:t>Lucro razoável</a:t>
              </a:r>
            </a:p>
          </p:txBody>
        </p:sp>
        <p:cxnSp>
          <p:nvCxnSpPr>
            <p:cNvPr id="19" name="Conector de seta reta 29"/>
            <p:cNvCxnSpPr/>
            <p:nvPr/>
          </p:nvCxnSpPr>
          <p:spPr>
            <a:xfrm>
              <a:off x="1764997" y="3115329"/>
              <a:ext cx="0" cy="1017199"/>
            </a:xfrm>
            <a:prstGeom prst="straightConnector1">
              <a:avLst/>
            </a:prstGeom>
            <a:ln>
              <a:solidFill>
                <a:srgbClr val="C00000"/>
              </a:solidFill>
              <a:headEnd type="arrow"/>
              <a:tailEnd type="arrow"/>
            </a:ln>
          </p:spPr>
          <p:style>
            <a:lnRef idx="3">
              <a:schemeClr val="accent4"/>
            </a:lnRef>
            <a:fillRef idx="0">
              <a:schemeClr val="accent4"/>
            </a:fillRef>
            <a:effectRef idx="2">
              <a:schemeClr val="accent4"/>
            </a:effectRef>
            <a:fontRef idx="minor">
              <a:schemeClr val="tx1"/>
            </a:fontRef>
          </p:style>
        </p:cxnSp>
      </p:grpSp>
      <p:sp>
        <p:nvSpPr>
          <p:cNvPr id="20" name="CaixaDeTexto 19"/>
          <p:cNvSpPr txBox="1"/>
          <p:nvPr/>
        </p:nvSpPr>
        <p:spPr>
          <a:xfrm>
            <a:off x="251520" y="1052736"/>
            <a:ext cx="576064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000" dirty="0">
                <a:solidFill>
                  <a:schemeClr val="tx2"/>
                </a:solidFill>
              </a:rPr>
              <a:t>B) Cálculo do Ressarcimento</a:t>
            </a:r>
          </a:p>
        </p:txBody>
      </p:sp>
      <p:sp>
        <p:nvSpPr>
          <p:cNvPr id="21" name="CaixaDeTexto 20"/>
          <p:cNvSpPr txBox="1"/>
          <p:nvPr/>
        </p:nvSpPr>
        <p:spPr>
          <a:xfrm>
            <a:off x="2987824" y="5643245"/>
            <a:ext cx="439248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b="1" dirty="0">
                <a:solidFill>
                  <a:schemeClr val="accent1">
                    <a:lumMod val="75000"/>
                  </a:schemeClr>
                </a:solidFill>
              </a:rPr>
              <a:t>Nota 1: </a:t>
            </a:r>
            <a:r>
              <a:rPr lang="pt-BR" sz="1400" b="1" dirty="0" err="1">
                <a:solidFill>
                  <a:schemeClr val="accent1">
                    <a:lumMod val="75000"/>
                  </a:schemeClr>
                </a:solidFill>
              </a:rPr>
              <a:t>ability</a:t>
            </a:r>
            <a:r>
              <a:rPr lang="pt-BR" sz="1400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pt-BR" sz="1400" b="1" dirty="0" err="1">
                <a:solidFill>
                  <a:schemeClr val="accent1">
                    <a:lumMod val="75000"/>
                  </a:schemeClr>
                </a:solidFill>
              </a:rPr>
              <a:t>to</a:t>
            </a:r>
            <a:r>
              <a:rPr lang="pt-BR" sz="1400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pt-BR" sz="1400" b="1" dirty="0" err="1">
                <a:solidFill>
                  <a:schemeClr val="accent1">
                    <a:lumMod val="75000"/>
                  </a:schemeClr>
                </a:solidFill>
              </a:rPr>
              <a:t>pay</a:t>
            </a:r>
            <a:r>
              <a:rPr lang="pt-BR" sz="1400" b="1" dirty="0">
                <a:solidFill>
                  <a:schemeClr val="accent1">
                    <a:lumMod val="75000"/>
                  </a:schemeClr>
                </a:solidFill>
              </a:rPr>
              <a:t> para o parcelamento</a:t>
            </a:r>
          </a:p>
          <a:p>
            <a:r>
              <a:rPr lang="pt-BR" sz="1400" b="1" dirty="0">
                <a:solidFill>
                  <a:schemeClr val="accent1">
                    <a:lumMod val="75000"/>
                  </a:schemeClr>
                </a:solidFill>
              </a:rPr>
              <a:t>Nota 2: questões em aberto:</a:t>
            </a:r>
          </a:p>
          <a:p>
            <a:r>
              <a:rPr lang="pt-BR" sz="1400" b="1" dirty="0">
                <a:solidFill>
                  <a:schemeClr val="accent1">
                    <a:lumMod val="75000"/>
                  </a:schemeClr>
                </a:solidFill>
              </a:rPr>
              <a:t>	(a) </a:t>
            </a:r>
            <a:r>
              <a:rPr lang="pt-BR" sz="1400" b="1" dirty="0" err="1">
                <a:solidFill>
                  <a:schemeClr val="accent1">
                    <a:lumMod val="75000"/>
                  </a:schemeClr>
                </a:solidFill>
              </a:rPr>
              <a:t>ability</a:t>
            </a:r>
            <a:r>
              <a:rPr lang="pt-BR" sz="1400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pt-BR" sz="1400" b="1" dirty="0" err="1">
                <a:solidFill>
                  <a:schemeClr val="accent1">
                    <a:lumMod val="75000"/>
                  </a:schemeClr>
                </a:solidFill>
              </a:rPr>
              <a:t>to</a:t>
            </a:r>
            <a:r>
              <a:rPr lang="pt-BR" sz="1400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pt-BR" sz="1400" b="1" dirty="0" err="1">
                <a:solidFill>
                  <a:schemeClr val="accent1">
                    <a:lumMod val="75000"/>
                  </a:schemeClr>
                </a:solidFill>
              </a:rPr>
              <a:t>pay</a:t>
            </a:r>
            <a:r>
              <a:rPr lang="pt-BR" sz="1400" b="1" dirty="0">
                <a:solidFill>
                  <a:schemeClr val="accent1">
                    <a:lumMod val="75000"/>
                  </a:schemeClr>
                </a:solidFill>
              </a:rPr>
              <a:t> para estimativa de valor</a:t>
            </a:r>
          </a:p>
          <a:p>
            <a:r>
              <a:rPr lang="pt-BR" sz="1400" b="1" dirty="0">
                <a:solidFill>
                  <a:schemeClr val="accent1">
                    <a:lumMod val="75000"/>
                  </a:schemeClr>
                </a:solidFill>
              </a:rPr>
              <a:t>	(b) valor da informação</a:t>
            </a:r>
          </a:p>
        </p:txBody>
      </p:sp>
    </p:spTree>
    <p:extLst>
      <p:ext uri="{BB962C8B-B14F-4D97-AF65-F5344CB8AC3E}">
        <p14:creationId xmlns:p14="http://schemas.microsoft.com/office/powerpoint/2010/main" val="55504811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http://marcohailer.blog.uol.com.br/images/pensand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3809379"/>
            <a:ext cx="2808289" cy="2993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Nuvem 4"/>
          <p:cNvSpPr/>
          <p:nvPr/>
        </p:nvSpPr>
        <p:spPr>
          <a:xfrm>
            <a:off x="2987824" y="1269379"/>
            <a:ext cx="5796211" cy="3455765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lvl="1" indent="0" algn="ctr">
              <a:spcAft>
                <a:spcPts val="600"/>
              </a:spcAft>
              <a:buNone/>
            </a:pPr>
            <a:r>
              <a:rPr lang="pt-BR" sz="3200" b="1" dirty="0">
                <a:solidFill>
                  <a:schemeClr val="bg1"/>
                </a:solidFill>
              </a:rPr>
              <a:t>E o que cobrar em um acordo de leniência? A vantagem indevida ou o dano causado?</a:t>
            </a:r>
          </a:p>
        </p:txBody>
      </p:sp>
    </p:spTree>
    <p:extLst>
      <p:ext uri="{BB962C8B-B14F-4D97-AF65-F5344CB8AC3E}">
        <p14:creationId xmlns:p14="http://schemas.microsoft.com/office/powerpoint/2010/main" val="140302164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251520" y="764704"/>
            <a:ext cx="799288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000" dirty="0">
                <a:solidFill>
                  <a:schemeClr val="tx2"/>
                </a:solidFill>
              </a:rPr>
              <a:t>B) Cálculo do Ressarcimento (MODELO CGU/AGU) </a:t>
            </a:r>
          </a:p>
        </p:txBody>
      </p:sp>
      <p:sp>
        <p:nvSpPr>
          <p:cNvPr id="3" name="Espaço Reservado para Conteúdo 19"/>
          <p:cNvSpPr txBox="1">
            <a:spLocks/>
          </p:cNvSpPr>
          <p:nvPr/>
        </p:nvSpPr>
        <p:spPr>
          <a:xfrm>
            <a:off x="457200" y="1916832"/>
            <a:ext cx="8229600" cy="1368152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lvl="1" indent="-342900" algn="just">
              <a:buFont typeface="Wingdings" panose="05000000000000000000" pitchFamily="2" charset="2"/>
              <a:buChar char="v"/>
            </a:pPr>
            <a:endParaRPr lang="pt-BR" dirty="0">
              <a:solidFill>
                <a:schemeClr val="tx2"/>
              </a:solidFill>
            </a:endParaRPr>
          </a:p>
          <a:p>
            <a:pPr lvl="2" algn="just">
              <a:buFont typeface="Wingdings" panose="05000000000000000000" pitchFamily="2" charset="2"/>
              <a:buChar char="ü"/>
            </a:pPr>
            <a:r>
              <a:rPr lang="pt-BR" dirty="0">
                <a:solidFill>
                  <a:schemeClr val="tx2"/>
                </a:solidFill>
              </a:rPr>
              <a:t>Lucro auferido com uma contratação ou execução viciada de contrato;</a:t>
            </a:r>
          </a:p>
          <a:p>
            <a:pPr lvl="2" algn="just">
              <a:buFont typeface="Wingdings" panose="05000000000000000000" pitchFamily="2" charset="2"/>
              <a:buChar char="ü"/>
            </a:pPr>
            <a:r>
              <a:rPr lang="pt-BR" dirty="0">
                <a:solidFill>
                  <a:schemeClr val="tx2"/>
                </a:solidFill>
              </a:rPr>
              <a:t>Lucro superior à média do mercado;</a:t>
            </a:r>
          </a:p>
        </p:txBody>
      </p:sp>
      <p:sp>
        <p:nvSpPr>
          <p:cNvPr id="4" name="CaixaDeTexto 3"/>
          <p:cNvSpPr txBox="1"/>
          <p:nvPr/>
        </p:nvSpPr>
        <p:spPr>
          <a:xfrm>
            <a:off x="2881699" y="1476073"/>
            <a:ext cx="3850541" cy="584775"/>
          </a:xfrm>
          <a:prstGeom prst="rect">
            <a:avLst/>
          </a:prstGeom>
          <a:solidFill>
            <a:schemeClr val="accent2"/>
          </a:solidFill>
        </p:spPr>
        <p:txBody>
          <a:bodyPr wrap="none" rtlCol="0">
            <a:spAutoFit/>
          </a:bodyPr>
          <a:lstStyle/>
          <a:p>
            <a:r>
              <a:rPr lang="pt-BR" sz="3200"/>
              <a:t>VANTAGEM INDEVIDA</a:t>
            </a:r>
            <a:endParaRPr lang="pt-BR" sz="3200" dirty="0"/>
          </a:p>
        </p:txBody>
      </p:sp>
      <p:sp>
        <p:nvSpPr>
          <p:cNvPr id="5" name="Espaço Reservado para Conteúdo 19"/>
          <p:cNvSpPr txBox="1">
            <a:spLocks/>
          </p:cNvSpPr>
          <p:nvPr/>
        </p:nvSpPr>
        <p:spPr>
          <a:xfrm>
            <a:off x="518864" y="4589839"/>
            <a:ext cx="8229600" cy="1935505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pt-BR" sz="3600" dirty="0">
              <a:solidFill>
                <a:schemeClr val="tx2"/>
              </a:solidFill>
            </a:endParaRPr>
          </a:p>
          <a:p>
            <a:pPr lvl="2">
              <a:buFont typeface="Wingdings" panose="05000000000000000000" pitchFamily="2" charset="2"/>
              <a:buChar char="ü"/>
            </a:pPr>
            <a:r>
              <a:rPr lang="pt-BR" dirty="0">
                <a:solidFill>
                  <a:schemeClr val="tx2"/>
                </a:solidFill>
              </a:rPr>
              <a:t>Valores pagos a título de propina;</a:t>
            </a:r>
          </a:p>
          <a:p>
            <a:pPr lvl="2">
              <a:buFont typeface="Wingdings" panose="05000000000000000000" pitchFamily="2" charset="2"/>
              <a:buChar char="ü"/>
            </a:pPr>
            <a:r>
              <a:rPr lang="pt-BR" dirty="0">
                <a:solidFill>
                  <a:schemeClr val="tx2"/>
                </a:solidFill>
              </a:rPr>
              <a:t>Superfaturamento por sobrepreço ou inexecução contratual;</a:t>
            </a:r>
          </a:p>
        </p:txBody>
      </p:sp>
      <p:sp>
        <p:nvSpPr>
          <p:cNvPr id="6" name="CaixaDeTexto 5"/>
          <p:cNvSpPr txBox="1"/>
          <p:nvPr/>
        </p:nvSpPr>
        <p:spPr>
          <a:xfrm>
            <a:off x="3968789" y="4221088"/>
            <a:ext cx="1206421" cy="584775"/>
          </a:xfrm>
          <a:prstGeom prst="rect">
            <a:avLst/>
          </a:prstGeom>
          <a:solidFill>
            <a:schemeClr val="accent2"/>
          </a:solidFill>
        </p:spPr>
        <p:txBody>
          <a:bodyPr wrap="none" rtlCol="0">
            <a:spAutoFit/>
          </a:bodyPr>
          <a:lstStyle/>
          <a:p>
            <a:r>
              <a:rPr lang="pt-BR" sz="3200" dirty="0"/>
              <a:t>DANO</a:t>
            </a:r>
          </a:p>
        </p:txBody>
      </p:sp>
    </p:spTree>
    <p:extLst>
      <p:ext uri="{BB962C8B-B14F-4D97-AF65-F5344CB8AC3E}">
        <p14:creationId xmlns:p14="http://schemas.microsoft.com/office/powerpoint/2010/main" val="61739216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539552" y="1052736"/>
            <a:ext cx="388843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000" u="sng" dirty="0">
                <a:solidFill>
                  <a:schemeClr val="accent1">
                    <a:lumMod val="75000"/>
                  </a:schemeClr>
                </a:solidFill>
              </a:rPr>
              <a:t>Natureza</a:t>
            </a:r>
          </a:p>
        </p:txBody>
      </p:sp>
      <p:sp>
        <p:nvSpPr>
          <p:cNvPr id="3" name="CaixaDeTexto 2"/>
          <p:cNvSpPr txBox="1"/>
          <p:nvPr/>
        </p:nvSpPr>
        <p:spPr>
          <a:xfrm>
            <a:off x="179512" y="2060848"/>
            <a:ext cx="9145016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chemeClr val="tx2"/>
              </a:buClr>
              <a:buFont typeface="Wingdings" panose="05000000000000000000" pitchFamily="2" charset="2"/>
              <a:buChar char="v"/>
            </a:pPr>
            <a:r>
              <a:rPr lang="pt-BR" sz="3200" dirty="0">
                <a:solidFill>
                  <a:schemeClr val="accent1">
                    <a:lumMod val="75000"/>
                  </a:schemeClr>
                </a:solidFill>
              </a:rPr>
              <a:t>Instrumento de prevenção e combate à corrupção</a:t>
            </a:r>
          </a:p>
          <a:p>
            <a:pPr>
              <a:buClr>
                <a:schemeClr val="tx2"/>
              </a:buClr>
            </a:pPr>
            <a:endParaRPr lang="pt-BR" sz="3200" dirty="0">
              <a:solidFill>
                <a:schemeClr val="accent1">
                  <a:lumMod val="75000"/>
                </a:schemeClr>
              </a:solidFill>
            </a:endParaRPr>
          </a:p>
          <a:p>
            <a:pPr>
              <a:buClr>
                <a:schemeClr val="tx2"/>
              </a:buClr>
            </a:pPr>
            <a:endParaRPr lang="pt-BR" sz="3200" dirty="0">
              <a:solidFill>
                <a:schemeClr val="accent1">
                  <a:lumMod val="75000"/>
                </a:schemeClr>
              </a:solidFill>
            </a:endParaRPr>
          </a:p>
          <a:p>
            <a:pPr marL="285750" indent="-285750">
              <a:buClr>
                <a:schemeClr val="tx2"/>
              </a:buClr>
              <a:buFont typeface="Wingdings" panose="05000000000000000000" pitchFamily="2" charset="2"/>
              <a:buChar char="v"/>
            </a:pPr>
            <a:r>
              <a:rPr lang="pt-BR" sz="3200" dirty="0">
                <a:solidFill>
                  <a:schemeClr val="accent1">
                    <a:lumMod val="75000"/>
                  </a:schemeClr>
                </a:solidFill>
              </a:rPr>
              <a:t>Mecanismo de Justiça Consensual</a:t>
            </a:r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36086" y="4365104"/>
            <a:ext cx="4024146" cy="2392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743351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251520" y="1218818"/>
            <a:ext cx="576064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000" dirty="0">
                <a:solidFill>
                  <a:schemeClr val="tx2"/>
                </a:solidFill>
              </a:rPr>
              <a:t>B) Cálculo do Ressarcimento</a:t>
            </a:r>
          </a:p>
        </p:txBody>
      </p:sp>
      <p:sp>
        <p:nvSpPr>
          <p:cNvPr id="3" name="Espaço Reservado para Conteúdo 19"/>
          <p:cNvSpPr txBox="1">
            <a:spLocks/>
          </p:cNvSpPr>
          <p:nvPr/>
        </p:nvSpPr>
        <p:spPr>
          <a:xfrm>
            <a:off x="0" y="2132856"/>
            <a:ext cx="8686800" cy="2808312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lvl="1" indent="-457200">
              <a:buFont typeface="Wingdings" panose="05000000000000000000" pitchFamily="2" charset="2"/>
              <a:buChar char="v"/>
            </a:pPr>
            <a:r>
              <a:rPr lang="pt-BR" sz="2600" dirty="0">
                <a:solidFill>
                  <a:schemeClr val="tx2"/>
                </a:solidFill>
              </a:rPr>
              <a:t>Metodologia proposta para quantificação da vantagem indevida:</a:t>
            </a:r>
          </a:p>
          <a:p>
            <a:pPr marL="914400" lvl="1" indent="-457200">
              <a:buFont typeface="+mj-lt"/>
              <a:buAutoNum type="arabicPeriod"/>
            </a:pPr>
            <a:r>
              <a:rPr lang="pt-BR" sz="2600" dirty="0">
                <a:solidFill>
                  <a:schemeClr val="tx2"/>
                </a:solidFill>
              </a:rPr>
              <a:t>Delimitação do ilícito praticado e especificação do lapso temporal em que ele foi praticado;</a:t>
            </a:r>
          </a:p>
          <a:p>
            <a:pPr marL="914400" lvl="1" indent="-457200">
              <a:buFont typeface="+mj-lt"/>
              <a:buAutoNum type="arabicPeriod"/>
            </a:pPr>
            <a:r>
              <a:rPr lang="pt-BR" sz="2600" dirty="0">
                <a:solidFill>
                  <a:schemeClr val="tx2"/>
                </a:solidFill>
              </a:rPr>
              <a:t>Identificação dos contratos contaminados pela prática do ilícito e pagamentos recebidos referentes a tais contratos;</a:t>
            </a:r>
          </a:p>
          <a:p>
            <a:pPr marL="914400" lvl="1" indent="-457200">
              <a:buFont typeface="+mj-lt"/>
              <a:buAutoNum type="arabicPeriod"/>
            </a:pPr>
            <a:r>
              <a:rPr lang="pt-BR" sz="2600" dirty="0">
                <a:solidFill>
                  <a:schemeClr val="tx2"/>
                </a:solidFill>
              </a:rPr>
              <a:t>Identificação do lucro pretendido ou auferido (o maior deles);</a:t>
            </a:r>
          </a:p>
          <a:p>
            <a:pPr marL="914400" lvl="1" indent="-457200">
              <a:buFont typeface="+mj-lt"/>
              <a:buAutoNum type="arabicPeriod"/>
            </a:pPr>
            <a:r>
              <a:rPr lang="pt-BR" sz="2600" dirty="0">
                <a:solidFill>
                  <a:schemeClr val="tx2"/>
                </a:solidFill>
              </a:rPr>
              <a:t>Acréscimo dos valores pagos a título de propina (DANO).</a:t>
            </a:r>
            <a:endParaRPr lang="pt-BR" sz="2600" dirty="0">
              <a:solidFill>
                <a:schemeClr val="tx2"/>
              </a:solidFill>
              <a:sym typeface="Wingdings"/>
            </a:endParaRPr>
          </a:p>
        </p:txBody>
      </p:sp>
    </p:spTree>
    <p:extLst>
      <p:ext uri="{BB962C8B-B14F-4D97-AF65-F5344CB8AC3E}">
        <p14:creationId xmlns:p14="http://schemas.microsoft.com/office/powerpoint/2010/main" val="265853501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971600" y="2852936"/>
            <a:ext cx="7632848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t-BR" sz="66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" name="Título 15"/>
          <p:cNvSpPr txBox="1">
            <a:spLocks/>
          </p:cNvSpPr>
          <p:nvPr/>
        </p:nvSpPr>
        <p:spPr>
          <a:xfrm>
            <a:off x="323528" y="908720"/>
            <a:ext cx="8424936" cy="854968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dirty="0">
                <a:solidFill>
                  <a:schemeClr val="tx2"/>
                </a:solidFill>
              </a:rPr>
              <a:t>Fases da Negociação – Etapas</a:t>
            </a:r>
          </a:p>
        </p:txBody>
      </p:sp>
      <p:sp>
        <p:nvSpPr>
          <p:cNvPr id="5" name="Espaço Reservado para Conteúdo 19"/>
          <p:cNvSpPr txBox="1">
            <a:spLocks/>
          </p:cNvSpPr>
          <p:nvPr/>
        </p:nvSpPr>
        <p:spPr>
          <a:xfrm>
            <a:off x="457200" y="2132856"/>
            <a:ext cx="8229600" cy="4248472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14350" indent="-514350">
              <a:buFont typeface="+mj-lt"/>
              <a:buAutoNum type="arabicPeriod" startAt="5"/>
            </a:pPr>
            <a:r>
              <a:rPr lang="pt-BR" b="1" u="sng" dirty="0">
                <a:solidFill>
                  <a:schemeClr val="tx2"/>
                </a:solidFill>
              </a:rPr>
              <a:t>Elaboração dos termos do acordo</a:t>
            </a:r>
          </a:p>
          <a:p>
            <a:pPr marL="0" indent="0">
              <a:buNone/>
            </a:pPr>
            <a:endParaRPr lang="pt-BR" dirty="0">
              <a:solidFill>
                <a:schemeClr val="tx2"/>
              </a:solidFill>
            </a:endParaRPr>
          </a:p>
          <a:p>
            <a:pPr algn="just">
              <a:buFont typeface="Wingdings" panose="05000000000000000000" pitchFamily="2" charset="2"/>
              <a:buChar char="v"/>
            </a:pPr>
            <a:r>
              <a:rPr lang="pt-BR" sz="2800" dirty="0">
                <a:solidFill>
                  <a:schemeClr val="tx2"/>
                </a:solidFill>
              </a:rPr>
              <a:t>Reunião entre as partes para a elaboração dos termos do “contrato” com os compromissos e obrigações assumidos;</a:t>
            </a:r>
          </a:p>
          <a:p>
            <a:pPr algn="just">
              <a:buFont typeface="Wingdings" panose="05000000000000000000" pitchFamily="2" charset="2"/>
              <a:buChar char="v"/>
            </a:pPr>
            <a:endParaRPr lang="pt-BR" sz="2800" dirty="0">
              <a:solidFill>
                <a:schemeClr val="tx2"/>
              </a:solidFill>
            </a:endParaRPr>
          </a:p>
          <a:p>
            <a:pPr algn="just">
              <a:buFont typeface="Wingdings" panose="05000000000000000000" pitchFamily="2" charset="2"/>
              <a:buChar char="v"/>
            </a:pPr>
            <a:r>
              <a:rPr lang="pt-BR" sz="2800" dirty="0" err="1">
                <a:solidFill>
                  <a:schemeClr val="tx2"/>
                </a:solidFill>
              </a:rPr>
              <a:t>Ability</a:t>
            </a:r>
            <a:r>
              <a:rPr lang="pt-BR" sz="2800" dirty="0">
                <a:solidFill>
                  <a:schemeClr val="tx2"/>
                </a:solidFill>
              </a:rPr>
              <a:t> </a:t>
            </a:r>
            <a:r>
              <a:rPr lang="pt-BR" sz="2800" dirty="0" err="1">
                <a:solidFill>
                  <a:schemeClr val="tx2"/>
                </a:solidFill>
              </a:rPr>
              <a:t>to</a:t>
            </a:r>
            <a:r>
              <a:rPr lang="pt-BR" sz="2800" dirty="0">
                <a:solidFill>
                  <a:schemeClr val="tx2"/>
                </a:solidFill>
              </a:rPr>
              <a:t> </a:t>
            </a:r>
            <a:r>
              <a:rPr lang="pt-BR" sz="2800" dirty="0" err="1">
                <a:solidFill>
                  <a:schemeClr val="tx2"/>
                </a:solidFill>
              </a:rPr>
              <a:t>pay</a:t>
            </a:r>
            <a:r>
              <a:rPr lang="pt-BR" sz="2800" dirty="0">
                <a:solidFill>
                  <a:schemeClr val="tx2"/>
                </a:solidFill>
              </a:rPr>
              <a:t> para parcelamento.</a:t>
            </a:r>
          </a:p>
          <a:p>
            <a:pPr algn="just">
              <a:buFont typeface="Wingdings" panose="05000000000000000000" pitchFamily="2" charset="2"/>
              <a:buChar char="v"/>
            </a:pPr>
            <a:endParaRPr lang="pt-BR" sz="2800" dirty="0">
              <a:solidFill>
                <a:schemeClr val="tx2"/>
              </a:solidFill>
            </a:endParaRPr>
          </a:p>
          <a:p>
            <a:pPr marL="0" indent="0" algn="just">
              <a:buNone/>
            </a:pPr>
            <a:endParaRPr lang="pt-BR" sz="28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28515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971600" y="2852936"/>
            <a:ext cx="7632848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t-BR" sz="66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" name="Título 15"/>
          <p:cNvSpPr txBox="1">
            <a:spLocks/>
          </p:cNvSpPr>
          <p:nvPr/>
        </p:nvSpPr>
        <p:spPr>
          <a:xfrm>
            <a:off x="323528" y="908720"/>
            <a:ext cx="8424936" cy="854968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dirty="0">
                <a:solidFill>
                  <a:schemeClr val="tx2"/>
                </a:solidFill>
              </a:rPr>
              <a:t>Fases da Negociação – Etapas</a:t>
            </a:r>
          </a:p>
        </p:txBody>
      </p:sp>
      <p:sp>
        <p:nvSpPr>
          <p:cNvPr id="5" name="Espaço Reservado para Conteúdo 19"/>
          <p:cNvSpPr txBox="1">
            <a:spLocks/>
          </p:cNvSpPr>
          <p:nvPr/>
        </p:nvSpPr>
        <p:spPr>
          <a:xfrm>
            <a:off x="457200" y="1772816"/>
            <a:ext cx="8229600" cy="4248472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14350" indent="-514350">
              <a:buFont typeface="+mj-lt"/>
              <a:buAutoNum type="arabicPeriod" startAt="5"/>
            </a:pPr>
            <a:r>
              <a:rPr lang="pt-BR" b="1" u="sng" dirty="0">
                <a:solidFill>
                  <a:schemeClr val="tx2"/>
                </a:solidFill>
              </a:rPr>
              <a:t>Assinatura do Acordo</a:t>
            </a:r>
          </a:p>
          <a:p>
            <a:pPr marL="514350" indent="-514350">
              <a:buFont typeface="+mj-lt"/>
              <a:buAutoNum type="arabicPeriod" startAt="5"/>
            </a:pPr>
            <a:endParaRPr lang="pt-BR" b="1" u="sng" dirty="0">
              <a:solidFill>
                <a:schemeClr val="tx2"/>
              </a:solidFill>
            </a:endParaRPr>
          </a:p>
          <a:p>
            <a:pPr marL="514350" indent="-514350">
              <a:buFont typeface="+mj-lt"/>
              <a:buAutoNum type="arabicPeriod" startAt="5"/>
            </a:pPr>
            <a:endParaRPr lang="pt-BR" b="1" u="sng" dirty="0">
              <a:solidFill>
                <a:schemeClr val="tx2"/>
              </a:solidFill>
            </a:endParaRPr>
          </a:p>
          <a:p>
            <a:pPr marL="514350" indent="-514350">
              <a:buFont typeface="+mj-lt"/>
              <a:buAutoNum type="arabicPeriod" startAt="5"/>
            </a:pPr>
            <a:endParaRPr lang="pt-BR" b="1" u="sng" dirty="0">
              <a:solidFill>
                <a:schemeClr val="tx2"/>
              </a:solidFill>
            </a:endParaRPr>
          </a:p>
          <a:p>
            <a:pPr marL="514350" indent="-514350">
              <a:buFont typeface="+mj-lt"/>
              <a:buAutoNum type="arabicPeriod" startAt="5"/>
            </a:pPr>
            <a:r>
              <a:rPr lang="pt-BR" b="1" u="sng" dirty="0">
                <a:solidFill>
                  <a:schemeClr val="tx2"/>
                </a:solidFill>
              </a:rPr>
              <a:t>Monitoramento do acordo</a:t>
            </a:r>
          </a:p>
          <a:p>
            <a:pPr algn="just">
              <a:buFont typeface="Wingdings" panose="05000000000000000000" pitchFamily="2" charset="2"/>
              <a:buChar char="v"/>
            </a:pPr>
            <a:endParaRPr lang="pt-BR" sz="2800" dirty="0">
              <a:solidFill>
                <a:schemeClr val="tx2"/>
              </a:solidFill>
            </a:endParaRPr>
          </a:p>
          <a:p>
            <a:pPr marL="0" indent="0" algn="just">
              <a:buNone/>
            </a:pPr>
            <a:endParaRPr lang="pt-BR" sz="2800" dirty="0">
              <a:solidFill>
                <a:schemeClr val="tx2"/>
              </a:solidFill>
            </a:endParaRPr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17800" y="2348880"/>
            <a:ext cx="2862312" cy="1686019"/>
          </a:xfrm>
          <a:prstGeom prst="rect">
            <a:avLst/>
          </a:prstGeom>
        </p:spPr>
      </p:pic>
      <p:pic>
        <p:nvPicPr>
          <p:cNvPr id="6" name="Imagem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99792" y="4683484"/>
            <a:ext cx="2880320" cy="21298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570678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2267744" y="764704"/>
            <a:ext cx="47525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200" b="1">
                <a:solidFill>
                  <a:schemeClr val="accent1">
                    <a:lumMod val="75000"/>
                  </a:schemeClr>
                </a:solidFill>
              </a:rPr>
              <a:t>CONSIDERAÇÕES FINAIS</a:t>
            </a:r>
            <a:endParaRPr lang="pt-BR" sz="32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CaixaDeTexto 2"/>
          <p:cNvSpPr txBox="1"/>
          <p:nvPr/>
        </p:nvSpPr>
        <p:spPr>
          <a:xfrm>
            <a:off x="35496" y="1268760"/>
            <a:ext cx="9108504" cy="5216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spcBef>
                <a:spcPts val="600"/>
              </a:spcBef>
              <a:buClr>
                <a:schemeClr val="tx2"/>
              </a:buClr>
              <a:buFont typeface="Wingdings" panose="05000000000000000000" pitchFamily="2" charset="2"/>
              <a:buChar char="v"/>
            </a:pPr>
            <a:r>
              <a:rPr lang="pt-BR" sz="2600" dirty="0">
                <a:solidFill>
                  <a:schemeClr val="accent1">
                    <a:lumMod val="75000"/>
                  </a:schemeClr>
                </a:solidFill>
              </a:rPr>
              <a:t>6 empresas relacionadas à Operação “Lava Jato” declaradas inidôneas;</a:t>
            </a:r>
          </a:p>
          <a:p>
            <a:pPr marL="285750" indent="-285750">
              <a:lnSpc>
                <a:spcPct val="150000"/>
              </a:lnSpc>
              <a:spcBef>
                <a:spcPts val="600"/>
              </a:spcBef>
              <a:buClr>
                <a:schemeClr val="tx2"/>
              </a:buClr>
              <a:buFont typeface="Wingdings" panose="05000000000000000000" pitchFamily="2" charset="2"/>
              <a:buChar char="v"/>
            </a:pPr>
            <a:r>
              <a:rPr lang="pt-BR" sz="2600" dirty="0">
                <a:solidFill>
                  <a:schemeClr val="accent1">
                    <a:lumMod val="75000"/>
                  </a:schemeClr>
                </a:solidFill>
              </a:rPr>
              <a:t>Encerradas as negociações com 6 empresas;</a:t>
            </a:r>
          </a:p>
          <a:p>
            <a:pPr marL="285750" indent="-285750">
              <a:lnSpc>
                <a:spcPct val="150000"/>
              </a:lnSpc>
              <a:spcBef>
                <a:spcPts val="600"/>
              </a:spcBef>
              <a:buClr>
                <a:schemeClr val="tx2"/>
              </a:buClr>
              <a:buFont typeface="Wingdings" panose="05000000000000000000" pitchFamily="2" charset="2"/>
              <a:buChar char="v"/>
            </a:pPr>
            <a:r>
              <a:rPr lang="pt-BR" sz="2600" dirty="0">
                <a:solidFill>
                  <a:schemeClr val="accent1">
                    <a:lumMod val="75000"/>
                  </a:schemeClr>
                </a:solidFill>
              </a:rPr>
              <a:t>10 </a:t>
            </a:r>
            <a:r>
              <a:rPr lang="pt-BR" sz="2600" dirty="0" err="1">
                <a:solidFill>
                  <a:schemeClr val="accent1">
                    <a:lumMod val="75000"/>
                  </a:schemeClr>
                </a:solidFill>
              </a:rPr>
              <a:t>PARs</a:t>
            </a:r>
            <a:r>
              <a:rPr lang="pt-BR" sz="2600" dirty="0">
                <a:solidFill>
                  <a:schemeClr val="accent1">
                    <a:lumMod val="75000"/>
                  </a:schemeClr>
                </a:solidFill>
              </a:rPr>
              <a:t> em fase de instrução;</a:t>
            </a:r>
          </a:p>
          <a:p>
            <a:pPr marL="285750" indent="-285750">
              <a:lnSpc>
                <a:spcPct val="150000"/>
              </a:lnSpc>
              <a:spcBef>
                <a:spcPts val="600"/>
              </a:spcBef>
              <a:buClr>
                <a:schemeClr val="tx2"/>
              </a:buClr>
              <a:buFont typeface="Wingdings" panose="05000000000000000000" pitchFamily="2" charset="2"/>
              <a:buChar char="v"/>
            </a:pPr>
            <a:r>
              <a:rPr lang="pt-BR" sz="2600" dirty="0">
                <a:solidFill>
                  <a:schemeClr val="accent1">
                    <a:lumMod val="75000"/>
                  </a:schemeClr>
                </a:solidFill>
              </a:rPr>
              <a:t>11 </a:t>
            </a:r>
            <a:r>
              <a:rPr lang="pt-BR" sz="2600" dirty="0" err="1">
                <a:solidFill>
                  <a:schemeClr val="accent1">
                    <a:lumMod val="75000"/>
                  </a:schemeClr>
                </a:solidFill>
              </a:rPr>
              <a:t>PARs</a:t>
            </a:r>
            <a:r>
              <a:rPr lang="pt-BR" sz="2600" dirty="0">
                <a:solidFill>
                  <a:schemeClr val="accent1">
                    <a:lumMod val="75000"/>
                  </a:schemeClr>
                </a:solidFill>
              </a:rPr>
              <a:t> em aberto (aguardando as investigações no acordo de leniência);</a:t>
            </a:r>
          </a:p>
          <a:p>
            <a:pPr marL="285750" indent="-285750">
              <a:lnSpc>
                <a:spcPct val="150000"/>
              </a:lnSpc>
              <a:spcBef>
                <a:spcPts val="600"/>
              </a:spcBef>
              <a:buClr>
                <a:schemeClr val="tx2"/>
              </a:buClr>
              <a:buFont typeface="Wingdings" panose="05000000000000000000" pitchFamily="2" charset="2"/>
              <a:buChar char="v"/>
            </a:pPr>
            <a:r>
              <a:rPr lang="pt-BR" sz="2600" dirty="0">
                <a:solidFill>
                  <a:schemeClr val="accent1">
                    <a:lumMod val="75000"/>
                  </a:schemeClr>
                </a:solidFill>
              </a:rPr>
              <a:t>14 negociações em andamento;</a:t>
            </a:r>
          </a:p>
          <a:p>
            <a:pPr marL="285750" indent="-285750">
              <a:lnSpc>
                <a:spcPct val="150000"/>
              </a:lnSpc>
              <a:spcBef>
                <a:spcPts val="600"/>
              </a:spcBef>
              <a:buClr>
                <a:schemeClr val="tx2"/>
              </a:buClr>
              <a:buFont typeface="Wingdings" panose="05000000000000000000" pitchFamily="2" charset="2"/>
              <a:buChar char="v"/>
            </a:pPr>
            <a:r>
              <a:rPr lang="pt-BR" sz="2600" dirty="0">
                <a:solidFill>
                  <a:schemeClr val="accent1">
                    <a:lumMod val="75000"/>
                  </a:schemeClr>
                </a:solidFill>
              </a:rPr>
              <a:t>2 acordos de leniência celebrados;</a:t>
            </a:r>
          </a:p>
        </p:txBody>
      </p:sp>
    </p:spTree>
    <p:extLst>
      <p:ext uri="{BB962C8B-B14F-4D97-AF65-F5344CB8AC3E}">
        <p14:creationId xmlns:p14="http://schemas.microsoft.com/office/powerpoint/2010/main" val="127158747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2267744" y="764704"/>
            <a:ext cx="47525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200" b="1">
                <a:solidFill>
                  <a:schemeClr val="accent1">
                    <a:lumMod val="75000"/>
                  </a:schemeClr>
                </a:solidFill>
              </a:rPr>
              <a:t>CONSIDERAÇÕES FINAIS</a:t>
            </a:r>
            <a:endParaRPr lang="pt-BR" sz="32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CaixaDeTexto 2"/>
          <p:cNvSpPr txBox="1"/>
          <p:nvPr/>
        </p:nvSpPr>
        <p:spPr>
          <a:xfrm>
            <a:off x="35496" y="1268760"/>
            <a:ext cx="9108504" cy="34009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spcBef>
                <a:spcPts val="600"/>
              </a:spcBef>
              <a:buClr>
                <a:schemeClr val="tx2"/>
              </a:buClr>
              <a:buFont typeface="Wingdings" panose="05000000000000000000" pitchFamily="2" charset="2"/>
              <a:buChar char="v"/>
            </a:pPr>
            <a:r>
              <a:rPr lang="pt-BR" sz="2600" dirty="0">
                <a:solidFill>
                  <a:schemeClr val="accent1">
                    <a:lumMod val="75000"/>
                  </a:schemeClr>
                </a:solidFill>
              </a:rPr>
              <a:t>Existe necessidade de aprimoramento da lei?</a:t>
            </a:r>
          </a:p>
          <a:p>
            <a:pPr marL="285750" indent="-285750">
              <a:lnSpc>
                <a:spcPct val="150000"/>
              </a:lnSpc>
              <a:spcBef>
                <a:spcPts val="600"/>
              </a:spcBef>
              <a:buClr>
                <a:schemeClr val="tx2"/>
              </a:buClr>
              <a:buFont typeface="Wingdings" panose="05000000000000000000" pitchFamily="2" charset="2"/>
              <a:buChar char="v"/>
            </a:pPr>
            <a:endParaRPr lang="pt-BR" sz="2600" dirty="0">
              <a:solidFill>
                <a:schemeClr val="accent1">
                  <a:lumMod val="75000"/>
                </a:schemeClr>
              </a:solidFill>
            </a:endParaRPr>
          </a:p>
          <a:p>
            <a:pPr marL="285750" indent="-285750">
              <a:lnSpc>
                <a:spcPct val="150000"/>
              </a:lnSpc>
              <a:spcBef>
                <a:spcPts val="600"/>
              </a:spcBef>
              <a:buClr>
                <a:schemeClr val="tx2"/>
              </a:buClr>
              <a:buFont typeface="Wingdings" panose="05000000000000000000" pitchFamily="2" charset="2"/>
              <a:buChar char="v"/>
            </a:pPr>
            <a:r>
              <a:rPr lang="pt-BR" sz="2600" dirty="0">
                <a:solidFill>
                  <a:schemeClr val="accent1">
                    <a:lumMod val="75000"/>
                  </a:schemeClr>
                </a:solidFill>
              </a:rPr>
              <a:t>Atuação conjunta entre as instituições;</a:t>
            </a:r>
          </a:p>
          <a:p>
            <a:pPr marL="285750" indent="-285750">
              <a:lnSpc>
                <a:spcPct val="150000"/>
              </a:lnSpc>
              <a:spcBef>
                <a:spcPts val="600"/>
              </a:spcBef>
              <a:buClr>
                <a:schemeClr val="tx2"/>
              </a:buClr>
              <a:buFont typeface="Wingdings" panose="05000000000000000000" pitchFamily="2" charset="2"/>
              <a:buChar char="v"/>
            </a:pPr>
            <a:endParaRPr lang="pt-BR" sz="2600" dirty="0">
              <a:solidFill>
                <a:schemeClr val="accent1">
                  <a:lumMod val="75000"/>
                </a:schemeClr>
              </a:solidFill>
            </a:endParaRPr>
          </a:p>
          <a:p>
            <a:pPr marL="285750" indent="-285750">
              <a:lnSpc>
                <a:spcPct val="150000"/>
              </a:lnSpc>
              <a:spcBef>
                <a:spcPts val="600"/>
              </a:spcBef>
              <a:buClr>
                <a:schemeClr val="tx2"/>
              </a:buClr>
              <a:buFont typeface="Wingdings" panose="05000000000000000000" pitchFamily="2" charset="2"/>
              <a:buChar char="v"/>
            </a:pPr>
            <a:r>
              <a:rPr lang="pt-BR" sz="2600" dirty="0">
                <a:solidFill>
                  <a:schemeClr val="accent1">
                    <a:lumMod val="75000"/>
                  </a:schemeClr>
                </a:solidFill>
              </a:rPr>
              <a:t>Visão ampla do problema (Ressarcimento).</a:t>
            </a:r>
          </a:p>
        </p:txBody>
      </p:sp>
    </p:spTree>
    <p:extLst>
      <p:ext uri="{BB962C8B-B14F-4D97-AF65-F5344CB8AC3E}">
        <p14:creationId xmlns:p14="http://schemas.microsoft.com/office/powerpoint/2010/main" val="576458749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Conteúdo 2"/>
          <p:cNvSpPr txBox="1">
            <a:spLocks/>
          </p:cNvSpPr>
          <p:nvPr/>
        </p:nvSpPr>
        <p:spPr>
          <a:xfrm>
            <a:off x="395536" y="332656"/>
            <a:ext cx="8424936" cy="3762928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endParaRPr lang="pt-BR" dirty="0"/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pt-BR" sz="3600" dirty="0">
                <a:solidFill>
                  <a:srgbClr val="003399"/>
                </a:solidFill>
                <a:latin typeface="Arial Rounded MT Bold" panose="020F0704030504030204" pitchFamily="34" charset="0"/>
              </a:rPr>
              <a:t>OBRIGADO!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pt-BR" sz="2400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pt-BR" sz="2400" b="1" dirty="0"/>
              <a:t>Ministério da Transparência e Controladoria-Geral da União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pt-BR" sz="2400" b="1" dirty="0"/>
              <a:t>Telefones: </a:t>
            </a:r>
            <a:r>
              <a:rPr lang="pt-BR" sz="2400" dirty="0"/>
              <a:t>(61) 2020-7241 / 2020-7242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pt-BR" sz="2400" b="1" dirty="0"/>
              <a:t>E-mail: </a:t>
            </a:r>
            <a:r>
              <a:rPr lang="pt-BR" sz="2400" dirty="0">
                <a:hlinkClick r:id="rId2"/>
              </a:rPr>
              <a:t>cgugabin@cgu.gov.br</a:t>
            </a:r>
            <a:endParaRPr lang="pt-BR" sz="2400" dirty="0"/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pt-BR" sz="2400" b="1" dirty="0"/>
              <a:t>Endereço do edifício-sede: </a:t>
            </a:r>
            <a:r>
              <a:rPr lang="pt-BR" sz="2400" dirty="0"/>
              <a:t>Setor de Autarquias Sul (SAS), Quadra 1, Bloco A, Edifício Darcy Ribeiro, Brasília/DF CEP: 70070-905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pt-BR" sz="1000" dirty="0"/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endParaRPr lang="pt-BR" dirty="0"/>
          </a:p>
        </p:txBody>
      </p:sp>
      <p:sp>
        <p:nvSpPr>
          <p:cNvPr id="3" name="CaixaDeTexto 2"/>
          <p:cNvSpPr txBox="1">
            <a:spLocks noChangeArrowheads="1"/>
          </p:cNvSpPr>
          <p:nvPr/>
        </p:nvSpPr>
        <p:spPr bwMode="auto">
          <a:xfrm>
            <a:off x="827585" y="4359490"/>
            <a:ext cx="5256583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pt-BR" altLang="pt-BR" sz="28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Vani" panose="020B0502040204020203" pitchFamily="34" charset="0"/>
              </a:rPr>
              <a:t>cguonline</a:t>
            </a:r>
            <a:endParaRPr lang="pt-BR" altLang="pt-BR" sz="1100" b="1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  <a:cs typeface="Vani" panose="020B0502040204020203" pitchFamily="34" charset="0"/>
            </a:endParaRPr>
          </a:p>
        </p:txBody>
      </p:sp>
      <p:sp>
        <p:nvSpPr>
          <p:cNvPr id="5" name="CaixaDeTexto 1"/>
          <p:cNvSpPr txBox="1">
            <a:spLocks noChangeArrowheads="1"/>
          </p:cNvSpPr>
          <p:nvPr/>
        </p:nvSpPr>
        <p:spPr bwMode="auto">
          <a:xfrm>
            <a:off x="827585" y="5295594"/>
            <a:ext cx="5256583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pt-BR" altLang="pt-BR" sz="28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Vani" panose="020B0502040204020203" pitchFamily="34" charset="0"/>
              </a:rPr>
              <a:t>cguonline</a:t>
            </a:r>
            <a:endParaRPr lang="pt-BR" altLang="pt-BR" sz="1100" b="1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  <a:cs typeface="Vani" panose="020B0502040204020203" pitchFamily="34" charset="0"/>
            </a:endParaRPr>
          </a:p>
        </p:txBody>
      </p:sp>
      <p:sp>
        <p:nvSpPr>
          <p:cNvPr id="6" name="CaixaDeTexto 1"/>
          <p:cNvSpPr txBox="1">
            <a:spLocks noChangeArrowheads="1"/>
          </p:cNvSpPr>
          <p:nvPr/>
        </p:nvSpPr>
        <p:spPr bwMode="auto">
          <a:xfrm>
            <a:off x="827585" y="6231698"/>
            <a:ext cx="5256583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pt-BR" altLang="pt-BR" sz="28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Vani" panose="020B0502040204020203" pitchFamily="34" charset="0"/>
              </a:rPr>
              <a:t>cguoficial</a:t>
            </a:r>
            <a:endParaRPr lang="pt-BR" altLang="pt-BR" sz="1100" b="1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  <a:cs typeface="Vani" panose="020B0502040204020203" pitchFamily="34" charset="0"/>
            </a:endParaRPr>
          </a:p>
        </p:txBody>
      </p:sp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35" y="6106846"/>
            <a:ext cx="755650" cy="755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9"/>
          <p:cNvPicPr>
            <a:picLocks noChangeAspect="1" noChangeArrowheads="1"/>
          </p:cNvPicPr>
          <p:nvPr/>
        </p:nvPicPr>
        <p:blipFill>
          <a:blip r:embed="rId4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078" y="5243528"/>
            <a:ext cx="605364" cy="6053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11" descr="http://lolopeakbrewery.com/wp-content/uploads/2014/11/facebook-logo.jpg"/>
          <p:cNvPicPr>
            <a:picLocks noChangeAspect="1" noChangeArrowheads="1"/>
          </p:cNvPicPr>
          <p:nvPr/>
        </p:nvPicPr>
        <p:blipFill>
          <a:blip r:embed="rId5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078" y="4293096"/>
            <a:ext cx="590969" cy="5909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1485316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971600" y="2852936"/>
            <a:ext cx="7632848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t-BR" sz="66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" name="Título 15"/>
          <p:cNvSpPr txBox="1">
            <a:spLocks/>
          </p:cNvSpPr>
          <p:nvPr/>
        </p:nvSpPr>
        <p:spPr>
          <a:xfrm>
            <a:off x="359606" y="854151"/>
            <a:ext cx="8424936" cy="630633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3600" dirty="0">
                <a:solidFill>
                  <a:schemeClr val="tx2"/>
                </a:solidFill>
              </a:rPr>
              <a:t>Estrutura Normativa - </a:t>
            </a:r>
            <a:r>
              <a:rPr lang="en-GB" altLang="pt-BR" sz="3600" b="1" dirty="0">
                <a:solidFill>
                  <a:schemeClr val="tx2"/>
                </a:solidFill>
                <a:latin typeface="Calibri" pitchFamily="34" charset="0"/>
              </a:rPr>
              <a:t>LEI Nº 12.846/2013</a:t>
            </a:r>
          </a:p>
          <a:p>
            <a:r>
              <a:rPr lang="en-GB" altLang="pt-BR" sz="1800" b="1" dirty="0">
                <a:solidFill>
                  <a:schemeClr val="tx2"/>
                </a:solidFill>
                <a:latin typeface="Calibri" pitchFamily="34" charset="0"/>
              </a:rPr>
              <a:t>Entrada </a:t>
            </a:r>
            <a:r>
              <a:rPr lang="en-GB" altLang="pt-BR" sz="1800" b="1" dirty="0" err="1">
                <a:solidFill>
                  <a:schemeClr val="tx2"/>
                </a:solidFill>
                <a:latin typeface="Calibri" pitchFamily="34" charset="0"/>
              </a:rPr>
              <a:t>em</a:t>
            </a:r>
            <a:r>
              <a:rPr lang="en-GB" altLang="pt-BR" sz="1800" b="1" dirty="0">
                <a:solidFill>
                  <a:schemeClr val="tx2"/>
                </a:solidFill>
                <a:latin typeface="Calibri" pitchFamily="34" charset="0"/>
              </a:rPr>
              <a:t> </a:t>
            </a:r>
            <a:r>
              <a:rPr lang="en-GB" altLang="pt-BR" sz="1800" b="1" dirty="0" err="1">
                <a:solidFill>
                  <a:schemeClr val="tx2"/>
                </a:solidFill>
                <a:latin typeface="Calibri" pitchFamily="34" charset="0"/>
              </a:rPr>
              <a:t>vigor</a:t>
            </a:r>
            <a:r>
              <a:rPr lang="en-GB" altLang="pt-BR" sz="1800" b="1" dirty="0">
                <a:solidFill>
                  <a:schemeClr val="tx2"/>
                </a:solidFill>
                <a:latin typeface="Calibri" pitchFamily="34" charset="0"/>
              </a:rPr>
              <a:t> - 29/01/2014</a:t>
            </a:r>
            <a:endParaRPr lang="en-GB" altLang="pt-BR" sz="1600" b="1" dirty="0">
              <a:solidFill>
                <a:schemeClr val="tx2"/>
              </a:solidFill>
              <a:latin typeface="Calibri" pitchFamily="34" charset="0"/>
            </a:endParaRPr>
          </a:p>
          <a:p>
            <a:endParaRPr lang="pt-BR" altLang="pt-BR" sz="3600" dirty="0">
              <a:solidFill>
                <a:schemeClr val="tx2"/>
              </a:solidFill>
              <a:latin typeface="Calibri" pitchFamily="34" charset="0"/>
            </a:endParaRPr>
          </a:p>
          <a:p>
            <a:endParaRPr lang="pt-BR" sz="3600" dirty="0">
              <a:solidFill>
                <a:schemeClr val="tx2"/>
              </a:solidFill>
            </a:endParaRPr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 bwMode="auto">
          <a:xfrm>
            <a:off x="827732" y="1322911"/>
            <a:ext cx="7632700" cy="576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anchor="ctr"/>
          <a:lstStyle>
            <a:lvl1pPr marL="355600" indent="-355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hangingPunct="1">
              <a:defRPr/>
            </a:pPr>
            <a:endParaRPr lang="pt-BR" altLang="pt-BR" sz="3200" dirty="0">
              <a:solidFill>
                <a:schemeClr val="tx2"/>
              </a:solidFill>
              <a:latin typeface="Calibri" pitchFamily="34" charset="0"/>
            </a:endParaRPr>
          </a:p>
        </p:txBody>
      </p:sp>
      <p:sp>
        <p:nvSpPr>
          <p:cNvPr id="7" name="Retângulo 6"/>
          <p:cNvSpPr/>
          <p:nvPr/>
        </p:nvSpPr>
        <p:spPr>
          <a:xfrm>
            <a:off x="395536" y="1916832"/>
            <a:ext cx="8064896" cy="37087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eaLnBrk="1" hangingPunct="1">
              <a:spcAft>
                <a:spcPts val="900"/>
              </a:spcAft>
              <a:buFont typeface="Wingdings" pitchFamily="2" charset="2"/>
              <a:buChar char="w"/>
              <a:defRPr/>
            </a:pPr>
            <a:r>
              <a:rPr lang="pt-BR" altLang="pt-BR" sz="2000" b="1" dirty="0">
                <a:solidFill>
                  <a:schemeClr val="tx2"/>
                </a:solidFill>
                <a:latin typeface="Calibri" pitchFamily="34" charset="0"/>
              </a:rPr>
              <a:t>PRIORIDADE NA RESPONSABILIZAÇÃO DA </a:t>
            </a:r>
            <a:r>
              <a:rPr lang="pt-BR" altLang="pt-BR" sz="2000" b="1">
                <a:solidFill>
                  <a:schemeClr val="tx2"/>
                </a:solidFill>
                <a:latin typeface="Calibri" pitchFamily="34" charset="0"/>
              </a:rPr>
              <a:t>PESSOA JURÍDICA (Lei 8666/93)</a:t>
            </a:r>
            <a:endParaRPr lang="pt-BR" altLang="pt-BR" sz="2000" b="1" dirty="0">
              <a:solidFill>
                <a:schemeClr val="tx2"/>
              </a:solidFill>
              <a:latin typeface="Calibri" pitchFamily="34" charset="0"/>
            </a:endParaRPr>
          </a:p>
          <a:p>
            <a:pPr algn="just" eaLnBrk="1" hangingPunct="1">
              <a:spcAft>
                <a:spcPts val="0"/>
              </a:spcAft>
              <a:buFont typeface="Wingdings" pitchFamily="2" charset="2"/>
              <a:buChar char="w"/>
              <a:defRPr/>
            </a:pPr>
            <a:endParaRPr lang="pt-BR" altLang="pt-BR" sz="2000" b="1" dirty="0">
              <a:solidFill>
                <a:schemeClr val="tx2"/>
              </a:solidFill>
              <a:latin typeface="Calibri" pitchFamily="34" charset="0"/>
            </a:endParaRPr>
          </a:p>
          <a:p>
            <a:pPr algn="just" eaLnBrk="1" hangingPunct="1">
              <a:spcAft>
                <a:spcPts val="0"/>
              </a:spcAft>
              <a:buFont typeface="Wingdings" pitchFamily="2" charset="2"/>
              <a:buChar char="w"/>
              <a:defRPr/>
            </a:pPr>
            <a:endParaRPr lang="pt-BR" altLang="pt-BR" sz="2000" b="1" dirty="0">
              <a:solidFill>
                <a:schemeClr val="tx2"/>
              </a:solidFill>
              <a:latin typeface="Calibri" pitchFamily="34" charset="0"/>
            </a:endParaRPr>
          </a:p>
          <a:p>
            <a:pPr algn="just" eaLnBrk="1" hangingPunct="1">
              <a:spcAft>
                <a:spcPts val="0"/>
              </a:spcAft>
              <a:buFont typeface="Wingdings" pitchFamily="2" charset="2"/>
              <a:buChar char="w"/>
              <a:defRPr/>
            </a:pPr>
            <a:endParaRPr lang="pt-BR" altLang="pt-BR" sz="2000" b="1" dirty="0">
              <a:solidFill>
                <a:schemeClr val="tx2"/>
              </a:solidFill>
              <a:latin typeface="Calibri" pitchFamily="34" charset="0"/>
            </a:endParaRPr>
          </a:p>
          <a:p>
            <a:pPr algn="just" eaLnBrk="1" hangingPunct="1">
              <a:spcAft>
                <a:spcPts val="0"/>
              </a:spcAft>
              <a:defRPr/>
            </a:pPr>
            <a:endParaRPr lang="pt-BR" altLang="pt-BR" sz="2000" b="1" dirty="0">
              <a:solidFill>
                <a:schemeClr val="tx2"/>
              </a:solidFill>
              <a:latin typeface="Calibri" pitchFamily="34" charset="0"/>
            </a:endParaRPr>
          </a:p>
          <a:p>
            <a:pPr algn="just" eaLnBrk="1" hangingPunct="1">
              <a:spcAft>
                <a:spcPts val="900"/>
              </a:spcAft>
              <a:buFont typeface="Wingdings" pitchFamily="2" charset="2"/>
              <a:buChar char="w"/>
              <a:defRPr/>
            </a:pPr>
            <a:r>
              <a:rPr lang="pt-BR" altLang="pt-BR" sz="2000" b="1" dirty="0">
                <a:solidFill>
                  <a:schemeClr val="tx2"/>
                </a:solidFill>
                <a:latin typeface="Calibri" pitchFamily="34" charset="0"/>
              </a:rPr>
              <a:t>FOCO NO VIÉS ECONÔMICO E FINANCEIRO DA CORRUPÇÃO</a:t>
            </a:r>
          </a:p>
          <a:p>
            <a:pPr algn="just" eaLnBrk="1" hangingPunct="1">
              <a:spcAft>
                <a:spcPts val="0"/>
              </a:spcAft>
              <a:buFont typeface="Wingdings" pitchFamily="2" charset="2"/>
              <a:buChar char="w"/>
              <a:defRPr/>
            </a:pPr>
            <a:endParaRPr lang="pt-BR" altLang="pt-BR" sz="2000" b="1" dirty="0">
              <a:solidFill>
                <a:schemeClr val="tx2"/>
              </a:solidFill>
              <a:latin typeface="Calibri" pitchFamily="34" charset="0"/>
              <a:sym typeface="Wingdings" pitchFamily="2" charset="2"/>
            </a:endParaRPr>
          </a:p>
          <a:p>
            <a:pPr algn="just" eaLnBrk="1" hangingPunct="1">
              <a:spcAft>
                <a:spcPts val="0"/>
              </a:spcAft>
              <a:buFont typeface="Wingdings" pitchFamily="2" charset="2"/>
              <a:buChar char="w"/>
              <a:defRPr/>
            </a:pPr>
            <a:endParaRPr lang="pt-BR" altLang="pt-BR" sz="2000" b="1" dirty="0">
              <a:solidFill>
                <a:schemeClr val="tx2"/>
              </a:solidFill>
              <a:latin typeface="Calibri" pitchFamily="34" charset="0"/>
              <a:sym typeface="Wingdings" pitchFamily="2" charset="2"/>
            </a:endParaRPr>
          </a:p>
          <a:p>
            <a:pPr algn="just" eaLnBrk="1" hangingPunct="1">
              <a:spcAft>
                <a:spcPts val="0"/>
              </a:spcAft>
              <a:buFont typeface="Wingdings" pitchFamily="2" charset="2"/>
              <a:buChar char="w"/>
              <a:defRPr/>
            </a:pPr>
            <a:endParaRPr lang="pt-BR" altLang="pt-BR" sz="2000" b="1" dirty="0">
              <a:solidFill>
                <a:schemeClr val="tx2"/>
              </a:solidFill>
              <a:latin typeface="Calibri" pitchFamily="34" charset="0"/>
              <a:sym typeface="Wingdings" pitchFamily="2" charset="2"/>
            </a:endParaRPr>
          </a:p>
          <a:p>
            <a:pPr algn="just" eaLnBrk="1" hangingPunct="1">
              <a:spcAft>
                <a:spcPts val="0"/>
              </a:spcAft>
              <a:buFont typeface="Wingdings" pitchFamily="2" charset="2"/>
              <a:buChar char="w"/>
              <a:defRPr/>
            </a:pPr>
            <a:endParaRPr lang="pt-BR" altLang="pt-BR" sz="2000" b="1" dirty="0">
              <a:solidFill>
                <a:schemeClr val="tx2"/>
              </a:solidFill>
              <a:latin typeface="Calibri" pitchFamily="34" charset="0"/>
              <a:sym typeface="Wingdings" pitchFamily="2" charset="2"/>
            </a:endParaRPr>
          </a:p>
          <a:p>
            <a:pPr algn="just" eaLnBrk="1" hangingPunct="1">
              <a:spcAft>
                <a:spcPts val="900"/>
              </a:spcAft>
              <a:buFont typeface="Wingdings" pitchFamily="2" charset="2"/>
              <a:buChar char="w"/>
              <a:defRPr/>
            </a:pPr>
            <a:r>
              <a:rPr lang="pt-BR" altLang="pt-BR" sz="2000" b="1" dirty="0">
                <a:solidFill>
                  <a:schemeClr val="tx2"/>
                </a:solidFill>
                <a:latin typeface="Calibri" pitchFamily="34" charset="0"/>
              </a:rPr>
              <a:t>ESTADO E SETOR PRIVADO JUNTOS CONTRA A CORRUPÇÃO</a:t>
            </a:r>
          </a:p>
        </p:txBody>
      </p:sp>
      <p:pic>
        <p:nvPicPr>
          <p:cNvPr id="13" name="Imagem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2366680"/>
            <a:ext cx="3279856" cy="113432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Imagem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40" y="3933056"/>
            <a:ext cx="2704976" cy="117607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Imagem 1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04048" y="5584927"/>
            <a:ext cx="2348589" cy="1228449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27684218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971600" y="2852936"/>
            <a:ext cx="7632848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t-BR" sz="66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" name="Título 15"/>
          <p:cNvSpPr txBox="1">
            <a:spLocks/>
          </p:cNvSpPr>
          <p:nvPr/>
        </p:nvSpPr>
        <p:spPr>
          <a:xfrm>
            <a:off x="359606" y="845840"/>
            <a:ext cx="8424936" cy="854968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dirty="0">
                <a:solidFill>
                  <a:schemeClr val="tx2"/>
                </a:solidFill>
              </a:rPr>
              <a:t>Estrutura Normativa</a:t>
            </a:r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 bwMode="auto">
          <a:xfrm>
            <a:off x="827732" y="1628602"/>
            <a:ext cx="7632700" cy="576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anchor="ctr"/>
          <a:lstStyle>
            <a:lvl1pPr marL="355600" indent="-355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hangingPunct="1">
              <a:defRPr/>
            </a:pPr>
            <a:r>
              <a:rPr lang="en-GB" altLang="pt-BR" sz="3200" b="1" dirty="0">
                <a:solidFill>
                  <a:schemeClr val="tx2"/>
                </a:solidFill>
                <a:latin typeface="Calibri" pitchFamily="34" charset="0"/>
              </a:rPr>
              <a:t>LEI Nº 12.846/2013</a:t>
            </a:r>
            <a:endParaRPr lang="pt-BR" altLang="pt-BR" sz="3200" dirty="0">
              <a:solidFill>
                <a:schemeClr val="tx2"/>
              </a:solidFill>
              <a:latin typeface="Calibri" pitchFamily="34" charset="0"/>
            </a:endParaRPr>
          </a:p>
        </p:txBody>
      </p:sp>
      <p:sp>
        <p:nvSpPr>
          <p:cNvPr id="9" name="Espaço Reservado para Conteúdo 19"/>
          <p:cNvSpPr txBox="1">
            <a:spLocks/>
          </p:cNvSpPr>
          <p:nvPr/>
        </p:nvSpPr>
        <p:spPr>
          <a:xfrm>
            <a:off x="554942" y="2532305"/>
            <a:ext cx="8337538" cy="3816424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v"/>
            </a:pPr>
            <a:r>
              <a:rPr lang="pt-BR" sz="2800" dirty="0">
                <a:solidFill>
                  <a:schemeClr val="tx2"/>
                </a:solidFill>
              </a:rPr>
              <a:t>Principais características</a:t>
            </a:r>
          </a:p>
          <a:p>
            <a:pPr lvl="1">
              <a:buFont typeface="Wingdings" panose="05000000000000000000" pitchFamily="2" charset="2"/>
              <a:buChar char="ü"/>
              <a:defRPr/>
            </a:pPr>
            <a:r>
              <a:rPr lang="pt-BR" altLang="pt-BR" sz="2400" dirty="0">
                <a:solidFill>
                  <a:schemeClr val="tx2"/>
                </a:solidFill>
                <a:sym typeface="Wingdings" pitchFamily="2" charset="2"/>
              </a:rPr>
              <a:t>Responsabilização objetiva da pessoa jurídica;</a:t>
            </a:r>
          </a:p>
          <a:p>
            <a:pPr lvl="1">
              <a:buFont typeface="Wingdings" panose="05000000000000000000" pitchFamily="2" charset="2"/>
              <a:buChar char="ü"/>
              <a:defRPr/>
            </a:pPr>
            <a:r>
              <a:rPr lang="pt-BR" altLang="pt-BR" sz="2400" dirty="0">
                <a:solidFill>
                  <a:schemeClr val="tx2"/>
                </a:solidFill>
                <a:sym typeface="Wingdings" pitchFamily="2" charset="2"/>
              </a:rPr>
              <a:t>Atos contra a Administração Pública Nacional e Estrangeira;</a:t>
            </a:r>
          </a:p>
          <a:p>
            <a:pPr lvl="1">
              <a:buFont typeface="Wingdings" panose="05000000000000000000" pitchFamily="2" charset="2"/>
              <a:buChar char="ü"/>
              <a:defRPr/>
            </a:pPr>
            <a:r>
              <a:rPr lang="pt-BR" altLang="pt-BR" sz="2400" dirty="0">
                <a:solidFill>
                  <a:schemeClr val="tx2"/>
                </a:solidFill>
              </a:rPr>
              <a:t>Opção pelas esferas civil e administrativa;</a:t>
            </a:r>
          </a:p>
          <a:p>
            <a:pPr lvl="1">
              <a:buFont typeface="Wingdings" panose="05000000000000000000" pitchFamily="2" charset="2"/>
              <a:buChar char="ü"/>
              <a:defRPr/>
            </a:pPr>
            <a:r>
              <a:rPr lang="pt-BR" altLang="pt-BR" sz="2400" dirty="0">
                <a:solidFill>
                  <a:schemeClr val="tx2"/>
                </a:solidFill>
                <a:sym typeface="Wingdings" pitchFamily="2" charset="2"/>
              </a:rPr>
              <a:t>Lei de abrangência nacional;</a:t>
            </a:r>
          </a:p>
          <a:p>
            <a:pPr lvl="1">
              <a:buFont typeface="Wingdings" panose="05000000000000000000" pitchFamily="2" charset="2"/>
              <a:buChar char="ü"/>
              <a:defRPr/>
            </a:pPr>
            <a:r>
              <a:rPr lang="pt-BR" altLang="pt-BR" sz="2400" dirty="0">
                <a:solidFill>
                  <a:schemeClr val="tx2"/>
                </a:solidFill>
                <a:sym typeface="Wingdings" pitchFamily="2" charset="2"/>
              </a:rPr>
              <a:t>Tipificação dos atos ilícitos;</a:t>
            </a:r>
          </a:p>
          <a:p>
            <a:pPr lvl="1">
              <a:buFont typeface="Wingdings" panose="05000000000000000000" pitchFamily="2" charset="2"/>
              <a:buChar char="ü"/>
              <a:defRPr/>
            </a:pPr>
            <a:r>
              <a:rPr lang="pt-BR" altLang="pt-BR" sz="2400" dirty="0">
                <a:solidFill>
                  <a:schemeClr val="tx2"/>
                </a:solidFill>
                <a:sym typeface="Wingdings" pitchFamily="2" charset="2"/>
              </a:rPr>
              <a:t>Estrutura geral do procedimento administrativo;</a:t>
            </a:r>
          </a:p>
          <a:p>
            <a:pPr lvl="1">
              <a:buFont typeface="Wingdings" panose="05000000000000000000" pitchFamily="2" charset="2"/>
              <a:buChar char="ü"/>
              <a:defRPr/>
            </a:pPr>
            <a:r>
              <a:rPr lang="pt-BR" altLang="pt-BR" sz="2400" dirty="0">
                <a:solidFill>
                  <a:schemeClr val="tx2"/>
                </a:solidFill>
                <a:sym typeface="Wingdings" pitchFamily="2" charset="2"/>
              </a:rPr>
              <a:t>Possibilidade de celebração de acordo de leniência;</a:t>
            </a:r>
          </a:p>
          <a:p>
            <a:pPr lvl="1">
              <a:buFont typeface="Wingdings" panose="05000000000000000000" pitchFamily="2" charset="2"/>
              <a:buChar char="ü"/>
              <a:defRPr/>
            </a:pPr>
            <a:r>
              <a:rPr lang="pt-BR" sz="2400" dirty="0">
                <a:solidFill>
                  <a:schemeClr val="tx2"/>
                </a:solidFill>
                <a:sym typeface="Wingdings" pitchFamily="2" charset="2"/>
              </a:rPr>
              <a:t>Mudança de comportamento;</a:t>
            </a:r>
            <a:endParaRPr lang="pt-BR" sz="24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80772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971600" y="2852936"/>
            <a:ext cx="7632848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t-BR" sz="66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" name="Título 15"/>
          <p:cNvSpPr txBox="1">
            <a:spLocks/>
          </p:cNvSpPr>
          <p:nvPr/>
        </p:nvSpPr>
        <p:spPr>
          <a:xfrm>
            <a:off x="359606" y="701824"/>
            <a:ext cx="8424936" cy="854968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dirty="0">
                <a:solidFill>
                  <a:schemeClr val="tx2"/>
                </a:solidFill>
              </a:rPr>
              <a:t>Estrutura Normativa</a:t>
            </a:r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 bwMode="auto">
          <a:xfrm>
            <a:off x="827732" y="1412776"/>
            <a:ext cx="7632700" cy="576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anchor="ctr"/>
          <a:lstStyle>
            <a:lvl1pPr marL="355600" indent="-355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hangingPunct="1">
              <a:defRPr/>
            </a:pPr>
            <a:r>
              <a:rPr lang="en-GB" altLang="pt-BR" sz="3200" b="1" dirty="0">
                <a:solidFill>
                  <a:schemeClr val="tx2"/>
                </a:solidFill>
                <a:latin typeface="Calibri" pitchFamily="34" charset="0"/>
              </a:rPr>
              <a:t>LEI Nº 12.846/2013</a:t>
            </a:r>
            <a:endParaRPr lang="pt-BR" altLang="pt-BR" sz="3200" dirty="0">
              <a:solidFill>
                <a:schemeClr val="tx2"/>
              </a:solidFill>
              <a:latin typeface="Calibri" pitchFamily="34" charset="0"/>
            </a:endParaRPr>
          </a:p>
        </p:txBody>
      </p:sp>
      <p:sp>
        <p:nvSpPr>
          <p:cNvPr id="7" name="Espaço Reservado para Conteúdo 19"/>
          <p:cNvSpPr txBox="1">
            <a:spLocks/>
          </p:cNvSpPr>
          <p:nvPr/>
        </p:nvSpPr>
        <p:spPr>
          <a:xfrm>
            <a:off x="359606" y="1988840"/>
            <a:ext cx="8424936" cy="4824536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buFont typeface="Wingdings" panose="05000000000000000000" pitchFamily="2" charset="2"/>
              <a:buChar char="v"/>
            </a:pPr>
            <a:r>
              <a:rPr lang="pt-BR" sz="2400" dirty="0">
                <a:solidFill>
                  <a:schemeClr val="tx2"/>
                </a:solidFill>
              </a:rPr>
              <a:t>Acordo de Leniência</a:t>
            </a:r>
          </a:p>
          <a:p>
            <a:pPr lvl="1" algn="just">
              <a:buFont typeface="Wingdings" panose="05000000000000000000" pitchFamily="2" charset="2"/>
              <a:buChar char="Ø"/>
              <a:defRPr/>
            </a:pPr>
            <a:r>
              <a:rPr lang="pt-BR" altLang="pt-BR" sz="2000" dirty="0">
                <a:solidFill>
                  <a:schemeClr val="tx2"/>
                </a:solidFill>
              </a:rPr>
              <a:t>É o ajuste que permite ao infrator participar da investigação e colaborar com a apuração da autoria e materialidade dos ilícitos em troca de determinados benefícios;</a:t>
            </a:r>
          </a:p>
          <a:p>
            <a:pPr lvl="1" algn="just">
              <a:buFont typeface="Wingdings" panose="05000000000000000000" pitchFamily="2" charset="2"/>
              <a:buChar char="Ø"/>
              <a:defRPr/>
            </a:pPr>
            <a:r>
              <a:rPr lang="pt-BR" altLang="pt-BR" sz="2000" dirty="0">
                <a:solidFill>
                  <a:schemeClr val="tx2"/>
                </a:solidFill>
              </a:rPr>
              <a:t>Competência:</a:t>
            </a:r>
          </a:p>
          <a:p>
            <a:pPr lvl="2" algn="just">
              <a:buFont typeface="Wingdings" panose="05000000000000000000" pitchFamily="2" charset="2"/>
              <a:buChar char="ü"/>
              <a:defRPr/>
            </a:pPr>
            <a:r>
              <a:rPr lang="pt-BR" altLang="pt-BR" sz="1800" dirty="0">
                <a:solidFill>
                  <a:schemeClr val="tx2"/>
                </a:solidFill>
              </a:rPr>
              <a:t>Autoridade máxima de órgão ou entidade.</a:t>
            </a:r>
          </a:p>
          <a:p>
            <a:pPr lvl="2" algn="just">
              <a:buFont typeface="Wingdings" panose="05000000000000000000" pitchFamily="2" charset="2"/>
              <a:buChar char="ü"/>
              <a:defRPr/>
            </a:pPr>
            <a:r>
              <a:rPr lang="pt-BR" altLang="pt-BR" sz="1800" dirty="0">
                <a:solidFill>
                  <a:schemeClr val="tx2"/>
                </a:solidFill>
              </a:rPr>
              <a:t>No âmbito do PEF ou Administração Pública Estrangeira: </a:t>
            </a:r>
            <a:r>
              <a:rPr lang="pt-BR" altLang="pt-BR" sz="1800" b="1" u="sng" dirty="0">
                <a:solidFill>
                  <a:schemeClr val="tx2"/>
                </a:solidFill>
              </a:rPr>
              <a:t>CGU</a:t>
            </a:r>
          </a:p>
          <a:p>
            <a:pPr lvl="1" algn="just">
              <a:buFont typeface="Wingdings" panose="05000000000000000000" pitchFamily="2" charset="2"/>
              <a:buChar char="Ø"/>
              <a:defRPr/>
            </a:pPr>
            <a:r>
              <a:rPr lang="pt-BR" altLang="pt-BR" sz="2000" dirty="0">
                <a:solidFill>
                  <a:schemeClr val="tx2"/>
                </a:solidFill>
              </a:rPr>
              <a:t>O acordo não exime a obrigação de reparar integralmente o dano causado;</a:t>
            </a:r>
          </a:p>
          <a:p>
            <a:pPr lvl="1" algn="just">
              <a:buFont typeface="Wingdings" panose="05000000000000000000" pitchFamily="2" charset="2"/>
              <a:buChar char="Ø"/>
              <a:defRPr/>
            </a:pPr>
            <a:r>
              <a:rPr lang="pt-BR" altLang="pt-BR" sz="2000" dirty="0">
                <a:solidFill>
                  <a:schemeClr val="tx2"/>
                </a:solidFill>
              </a:rPr>
              <a:t>O acordo rejeitado não importa em reconhecimento do ilícito;</a:t>
            </a:r>
          </a:p>
          <a:p>
            <a:pPr lvl="1" algn="just">
              <a:buFont typeface="Wingdings" panose="05000000000000000000" pitchFamily="2" charset="2"/>
              <a:buChar char="Ø"/>
              <a:defRPr/>
            </a:pPr>
            <a:r>
              <a:rPr lang="pt-BR" altLang="pt-BR" sz="2000" dirty="0">
                <a:solidFill>
                  <a:schemeClr val="tx2"/>
                </a:solidFill>
              </a:rPr>
              <a:t>A celebração do acordo de leniência interrompe o prazo prescricional (180 dias);</a:t>
            </a:r>
          </a:p>
          <a:p>
            <a:pPr lvl="1" algn="just">
              <a:buFont typeface="Wingdings" panose="05000000000000000000" pitchFamily="2" charset="2"/>
              <a:buChar char="Ø"/>
              <a:defRPr/>
            </a:pPr>
            <a:r>
              <a:rPr lang="pt-BR" altLang="pt-BR" sz="2000" dirty="0">
                <a:solidFill>
                  <a:schemeClr val="tx2"/>
                </a:solidFill>
              </a:rPr>
              <a:t>Acordo descumprido </a:t>
            </a:r>
            <a:r>
              <a:rPr lang="pt-BR" altLang="pt-BR" sz="2000" dirty="0">
                <a:solidFill>
                  <a:schemeClr val="tx2"/>
                </a:solidFill>
                <a:sym typeface="Wingdings" pitchFamily="2" charset="2"/>
              </a:rPr>
              <a:t> impossibilidade de celebrar novo acordo por 3 anos.</a:t>
            </a:r>
            <a:endParaRPr lang="pt-BR" altLang="pt-BR" sz="20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51072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971600" y="2852936"/>
            <a:ext cx="7632848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t-BR" sz="66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" name="Título 15"/>
          <p:cNvSpPr txBox="1">
            <a:spLocks/>
          </p:cNvSpPr>
          <p:nvPr/>
        </p:nvSpPr>
        <p:spPr>
          <a:xfrm>
            <a:off x="359606" y="773832"/>
            <a:ext cx="8424936" cy="638944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dirty="0">
                <a:solidFill>
                  <a:schemeClr val="tx2"/>
                </a:solidFill>
              </a:rPr>
              <a:t>Estrutura Normativa</a:t>
            </a:r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 bwMode="auto">
          <a:xfrm>
            <a:off x="827732" y="1484586"/>
            <a:ext cx="7632700" cy="576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anchor="ctr"/>
          <a:lstStyle>
            <a:lvl1pPr marL="355600" indent="-355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hangingPunct="1">
              <a:defRPr/>
            </a:pPr>
            <a:r>
              <a:rPr lang="en-GB" altLang="pt-BR" sz="3200" b="1" dirty="0" err="1">
                <a:solidFill>
                  <a:schemeClr val="tx2"/>
                </a:solidFill>
                <a:latin typeface="Calibri" pitchFamily="34" charset="0"/>
              </a:rPr>
              <a:t>Infralegal</a:t>
            </a:r>
            <a:endParaRPr lang="pt-BR" altLang="pt-BR" sz="3200" dirty="0">
              <a:solidFill>
                <a:schemeClr val="tx2"/>
              </a:solidFill>
              <a:latin typeface="Calibri" pitchFamily="34" charset="0"/>
            </a:endParaRPr>
          </a:p>
        </p:txBody>
      </p:sp>
      <p:sp>
        <p:nvSpPr>
          <p:cNvPr id="8" name="Espaço Reservado para Conteúdo 19"/>
          <p:cNvSpPr txBox="1">
            <a:spLocks/>
          </p:cNvSpPr>
          <p:nvPr/>
        </p:nvSpPr>
        <p:spPr>
          <a:xfrm>
            <a:off x="251520" y="2204864"/>
            <a:ext cx="8712968" cy="4608512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buFont typeface="Wingdings" panose="05000000000000000000" pitchFamily="2" charset="2"/>
              <a:buChar char="v"/>
            </a:pPr>
            <a:r>
              <a:rPr lang="pt-BR" sz="2000" b="1" dirty="0">
                <a:solidFill>
                  <a:schemeClr val="tx2"/>
                </a:solidFill>
              </a:rPr>
              <a:t>Decreto nº 8.420, de 18/03/2015:</a:t>
            </a:r>
          </a:p>
          <a:p>
            <a:pPr lvl="1" algn="just">
              <a:buFont typeface="Wingdings" panose="05000000000000000000" pitchFamily="2" charset="2"/>
              <a:buChar char="ü"/>
              <a:defRPr/>
            </a:pPr>
            <a:r>
              <a:rPr lang="pt-BR" altLang="pt-BR" sz="2000" dirty="0">
                <a:solidFill>
                  <a:schemeClr val="tx2"/>
                </a:solidFill>
              </a:rPr>
              <a:t>Regulamenta a Lei nº 12.846/2013.</a:t>
            </a:r>
          </a:p>
          <a:p>
            <a:pPr marL="342900" lvl="1" indent="-342900" algn="just">
              <a:buFont typeface="Wingdings" panose="05000000000000000000" pitchFamily="2" charset="2"/>
              <a:buChar char="v"/>
              <a:defRPr/>
            </a:pPr>
            <a:r>
              <a:rPr lang="pt-BR" altLang="pt-BR" sz="2000" b="1" u="sng" dirty="0">
                <a:solidFill>
                  <a:srgbClr val="FF0000"/>
                </a:solidFill>
              </a:rPr>
              <a:t>Portaria Interministerial CGU/AGU n° 2278, de 15/12/2016:</a:t>
            </a:r>
          </a:p>
          <a:p>
            <a:pPr marL="742950" lvl="2" indent="-342900" algn="just">
              <a:buFont typeface="Wingdings" panose="05000000000000000000" pitchFamily="2" charset="2"/>
              <a:buChar char="ü"/>
              <a:defRPr/>
            </a:pPr>
            <a:r>
              <a:rPr lang="pt-BR" altLang="pt-BR" sz="2000" dirty="0">
                <a:solidFill>
                  <a:schemeClr val="tx2"/>
                </a:solidFill>
              </a:rPr>
              <a:t>Define os procedimentos para celebração do acordo de leniência de que trata a Lei n° 12.846, de 1° de agosto de 2013, no âmbito do Ministério da Transparência e Controladoria-Geral da União e dispõe sobre a participação da Advocacia-Geral da União.</a:t>
            </a:r>
          </a:p>
          <a:p>
            <a:pPr marL="342900" lvl="1" indent="-342900" algn="just">
              <a:buFont typeface="Wingdings" panose="05000000000000000000" pitchFamily="2" charset="2"/>
              <a:buChar char="v"/>
              <a:defRPr/>
            </a:pPr>
            <a:r>
              <a:rPr lang="pt-BR" altLang="pt-BR" sz="2000" b="1" dirty="0">
                <a:solidFill>
                  <a:schemeClr val="tx2"/>
                </a:solidFill>
              </a:rPr>
              <a:t>Portaria CGU nº 909, de 07/04/2015:</a:t>
            </a:r>
          </a:p>
          <a:p>
            <a:pPr lvl="1" algn="just">
              <a:buFont typeface="Wingdings" panose="05000000000000000000" pitchFamily="2" charset="2"/>
              <a:buChar char="ü"/>
              <a:defRPr/>
            </a:pPr>
            <a:r>
              <a:rPr lang="pt-BR" sz="2000" dirty="0">
                <a:solidFill>
                  <a:schemeClr val="tx2"/>
                </a:solidFill>
              </a:rPr>
              <a:t>Dispõe sobre a avaliação de programas de integridade de pessoas jurídicas.</a:t>
            </a:r>
            <a:endParaRPr lang="pt-BR" altLang="pt-BR" sz="2000" dirty="0">
              <a:solidFill>
                <a:schemeClr val="tx2"/>
              </a:solidFill>
            </a:endParaRPr>
          </a:p>
          <a:p>
            <a:pPr marL="342900" lvl="1" indent="-342900" algn="just">
              <a:buFont typeface="Wingdings" panose="05000000000000000000" pitchFamily="2" charset="2"/>
              <a:buChar char="v"/>
              <a:defRPr/>
            </a:pPr>
            <a:r>
              <a:rPr lang="pt-BR" altLang="pt-BR" sz="2000" b="1" dirty="0">
                <a:solidFill>
                  <a:schemeClr val="tx2"/>
                </a:solidFill>
              </a:rPr>
              <a:t>Portaria CGU nº 910, de 07/04/2015:</a:t>
            </a:r>
          </a:p>
          <a:p>
            <a:pPr lvl="1" algn="just">
              <a:buFont typeface="Wingdings" panose="05000000000000000000" pitchFamily="2" charset="2"/>
              <a:buChar char="ü"/>
              <a:defRPr/>
            </a:pPr>
            <a:r>
              <a:rPr lang="pt-BR" sz="2000" dirty="0">
                <a:solidFill>
                  <a:schemeClr val="tx2"/>
                </a:solidFill>
              </a:rPr>
              <a:t>Define os procedimentos para apuração da responsabilidade administrativa e para celebração do acordo de leniência de que trata a Lei nº 12.846, de 1º de agosto de 2013.</a:t>
            </a:r>
          </a:p>
        </p:txBody>
      </p:sp>
    </p:spTree>
    <p:extLst>
      <p:ext uri="{BB962C8B-B14F-4D97-AF65-F5344CB8AC3E}">
        <p14:creationId xmlns:p14="http://schemas.microsoft.com/office/powerpoint/2010/main" val="9809235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395536" y="560874"/>
            <a:ext cx="388843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000" u="sng" dirty="0">
                <a:solidFill>
                  <a:schemeClr val="accent1">
                    <a:lumMod val="75000"/>
                  </a:schemeClr>
                </a:solidFill>
              </a:rPr>
              <a:t>Pilares</a:t>
            </a:r>
          </a:p>
        </p:txBody>
      </p:sp>
      <p:sp>
        <p:nvSpPr>
          <p:cNvPr id="4" name="CaixaDeTexto 3"/>
          <p:cNvSpPr txBox="1"/>
          <p:nvPr/>
        </p:nvSpPr>
        <p:spPr>
          <a:xfrm>
            <a:off x="179512" y="876190"/>
            <a:ext cx="8892480" cy="70173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00100" lvl="1" indent="-342900" algn="just">
              <a:buFont typeface="Arial" charset="0"/>
              <a:buChar char="•"/>
            </a:pPr>
            <a:endParaRPr lang="pt-BR" sz="2200" dirty="0">
              <a:solidFill>
                <a:schemeClr val="tx2"/>
              </a:solidFill>
            </a:endParaRPr>
          </a:p>
          <a:p>
            <a:pPr lvl="1" algn="just"/>
            <a:r>
              <a:rPr lang="pt-BR" sz="2200" dirty="0">
                <a:solidFill>
                  <a:schemeClr val="tx2"/>
                </a:solidFill>
              </a:rPr>
              <a:t>	</a:t>
            </a:r>
            <a:r>
              <a:rPr lang="pt-BR" sz="2400" u="sng" dirty="0">
                <a:solidFill>
                  <a:schemeClr val="tx2"/>
                </a:solidFill>
              </a:rPr>
              <a:t>Requisitos do Acordo de Leniência:</a:t>
            </a:r>
          </a:p>
          <a:p>
            <a:pPr lvl="1" algn="just"/>
            <a:endParaRPr lang="pt-BR" sz="2400" u="sng" dirty="0">
              <a:solidFill>
                <a:schemeClr val="tx2"/>
              </a:solidFill>
            </a:endParaRPr>
          </a:p>
          <a:p>
            <a:pPr marL="1714500" lvl="3" indent="-342900" algn="just">
              <a:buFont typeface="Arial" charset="0"/>
              <a:buChar char="•"/>
            </a:pPr>
            <a:r>
              <a:rPr lang="pt-BR" sz="2400" dirty="0">
                <a:solidFill>
                  <a:schemeClr val="tx2"/>
                </a:solidFill>
              </a:rPr>
              <a:t>a pessoa jurídica seja a primeira a se manifestar sobre seu interesse em cooperar para a apuração do ato ilícito; </a:t>
            </a:r>
          </a:p>
          <a:p>
            <a:pPr marL="1657350" lvl="3" indent="-285750" algn="just">
              <a:buFont typeface="Arial" charset="0"/>
              <a:buChar char="•"/>
            </a:pPr>
            <a:endParaRPr lang="pt-BR" sz="2400" dirty="0">
              <a:solidFill>
                <a:schemeClr val="tx2"/>
              </a:solidFill>
            </a:endParaRPr>
          </a:p>
          <a:p>
            <a:pPr marL="1657350" lvl="3" indent="-285750" algn="just">
              <a:buFont typeface="Arial" charset="0"/>
              <a:buChar char="•"/>
            </a:pPr>
            <a:r>
              <a:rPr lang="pt-BR" sz="2400" dirty="0">
                <a:solidFill>
                  <a:schemeClr val="tx2"/>
                </a:solidFill>
              </a:rPr>
              <a:t>a pessoa jurídica cesse completamente seu envolvimento na infração investigada a partir da data de propositura do acordo;</a:t>
            </a:r>
          </a:p>
          <a:p>
            <a:pPr marL="1657350" lvl="3" indent="-285750" algn="just">
              <a:buFont typeface="Arial" charset="0"/>
              <a:buChar char="•"/>
            </a:pPr>
            <a:endParaRPr lang="pt-BR" sz="2400" dirty="0">
              <a:solidFill>
                <a:schemeClr val="tx2"/>
              </a:solidFill>
            </a:endParaRPr>
          </a:p>
          <a:p>
            <a:pPr marL="1657350" lvl="3" indent="-285750" algn="just">
              <a:buFont typeface="Arial" charset="0"/>
              <a:buChar char="•"/>
            </a:pPr>
            <a:r>
              <a:rPr lang="pt-BR" sz="2400" dirty="0">
                <a:solidFill>
                  <a:schemeClr val="tx2"/>
                </a:solidFill>
              </a:rPr>
              <a:t>a pessoa jurídica admita sua participação no ilícito e coopere plena e permanentemente com as investigações e o processo administrativo, comparecendo, sob suas expensas, sempre que solicitada, a todos os atos processuais, até seu encerramento.</a:t>
            </a:r>
          </a:p>
          <a:p>
            <a:pPr lvl="1" algn="just"/>
            <a:endParaRPr lang="pt-BR" sz="2400" dirty="0">
              <a:solidFill>
                <a:schemeClr val="tx2"/>
              </a:solidFill>
            </a:endParaRPr>
          </a:p>
          <a:p>
            <a:pPr algn="just"/>
            <a:endParaRPr lang="pt-BR" sz="2200" dirty="0">
              <a:solidFill>
                <a:schemeClr val="tx2"/>
              </a:solidFill>
            </a:endParaRPr>
          </a:p>
          <a:p>
            <a:pPr algn="just"/>
            <a:endParaRPr lang="pt-BR" sz="22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829550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395536" y="560874"/>
            <a:ext cx="388843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000" u="sng" dirty="0">
                <a:solidFill>
                  <a:schemeClr val="accent1">
                    <a:lumMod val="75000"/>
                  </a:schemeClr>
                </a:solidFill>
              </a:rPr>
              <a:t>Pilares</a:t>
            </a:r>
          </a:p>
        </p:txBody>
      </p:sp>
      <p:sp>
        <p:nvSpPr>
          <p:cNvPr id="4" name="CaixaDeTexto 3"/>
          <p:cNvSpPr txBox="1"/>
          <p:nvPr/>
        </p:nvSpPr>
        <p:spPr>
          <a:xfrm>
            <a:off x="179512" y="1164803"/>
            <a:ext cx="8892480" cy="69865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200" dirty="0">
                <a:solidFill>
                  <a:schemeClr val="tx2"/>
                </a:solidFill>
              </a:rPr>
              <a:t>1 ) </a:t>
            </a:r>
            <a:r>
              <a:rPr lang="pt-BR" sz="2400" b="1" dirty="0">
                <a:solidFill>
                  <a:schemeClr val="tx2"/>
                </a:solidFill>
              </a:rPr>
              <a:t>Alavancagem investigativa</a:t>
            </a:r>
            <a:r>
              <a:rPr lang="pt-BR" sz="2200" dirty="0">
                <a:solidFill>
                  <a:schemeClr val="tx2"/>
                </a:solidFill>
              </a:rPr>
              <a:t>:</a:t>
            </a:r>
          </a:p>
          <a:p>
            <a:pPr marL="800100" lvl="1" indent="-342900">
              <a:buFont typeface="Wingdings" charset="2"/>
              <a:buChar char="ü"/>
            </a:pPr>
            <a:r>
              <a:rPr lang="pt-BR" sz="2200" dirty="0">
                <a:solidFill>
                  <a:schemeClr val="tx2"/>
                </a:solidFill>
              </a:rPr>
              <a:t>Identificação dos demais envolvidos na infração, quando houver;</a:t>
            </a:r>
          </a:p>
          <a:p>
            <a:pPr marL="800100" lvl="1" indent="-342900">
              <a:buFont typeface="Wingdings" charset="2"/>
              <a:buChar char="ü"/>
            </a:pPr>
            <a:r>
              <a:rPr lang="pt-BR" sz="2200" dirty="0">
                <a:solidFill>
                  <a:schemeClr val="tx2"/>
                </a:solidFill>
              </a:rPr>
              <a:t>Obtenção célere de informações;</a:t>
            </a:r>
          </a:p>
          <a:p>
            <a:pPr marL="1714500" lvl="3" indent="-342900">
              <a:buFont typeface="Arial" charset="0"/>
              <a:buChar char="•"/>
            </a:pPr>
            <a:endParaRPr lang="pt-BR" sz="2200" dirty="0">
              <a:solidFill>
                <a:schemeClr val="tx2"/>
              </a:solidFill>
            </a:endParaRPr>
          </a:p>
          <a:p>
            <a:r>
              <a:rPr lang="pt-BR" sz="2200" dirty="0">
                <a:solidFill>
                  <a:schemeClr val="accent1">
                    <a:lumMod val="75000"/>
                  </a:schemeClr>
                </a:solidFill>
              </a:rPr>
              <a:t>2) </a:t>
            </a:r>
            <a:r>
              <a:rPr lang="pt-BR" sz="2400" b="1" dirty="0">
                <a:solidFill>
                  <a:schemeClr val="accent1">
                    <a:lumMod val="75000"/>
                  </a:schemeClr>
                </a:solidFill>
              </a:rPr>
              <a:t>Aumento dos indicadores de Recuperação de Ativos</a:t>
            </a:r>
            <a:r>
              <a:rPr lang="pt-BR" sz="2200" dirty="0">
                <a:solidFill>
                  <a:schemeClr val="accent1">
                    <a:lumMod val="75000"/>
                  </a:schemeClr>
                </a:solidFill>
              </a:rPr>
              <a:t>;</a:t>
            </a:r>
          </a:p>
          <a:p>
            <a:endParaRPr lang="pt-BR" sz="2200" dirty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pt-BR" sz="2200" dirty="0">
                <a:solidFill>
                  <a:schemeClr val="accent1">
                    <a:lumMod val="75000"/>
                  </a:schemeClr>
                </a:solidFill>
              </a:rPr>
              <a:t>3) </a:t>
            </a:r>
            <a:r>
              <a:rPr lang="pt-BR" sz="2400" b="1" dirty="0">
                <a:solidFill>
                  <a:schemeClr val="accent1">
                    <a:lumMod val="75000"/>
                  </a:schemeClr>
                </a:solidFill>
              </a:rPr>
              <a:t>Efetivos Programas de Integridade (</a:t>
            </a:r>
            <a:r>
              <a:rPr lang="pt-BR" sz="2400" b="1" i="1" dirty="0" err="1">
                <a:solidFill>
                  <a:schemeClr val="accent1">
                    <a:lumMod val="75000"/>
                  </a:schemeClr>
                </a:solidFill>
              </a:rPr>
              <a:t>compliance</a:t>
            </a:r>
            <a:r>
              <a:rPr lang="pt-BR" sz="2400" b="1" dirty="0">
                <a:solidFill>
                  <a:schemeClr val="accent1">
                    <a:lumMod val="75000"/>
                  </a:schemeClr>
                </a:solidFill>
              </a:rPr>
              <a:t>);</a:t>
            </a:r>
            <a:endParaRPr lang="pt-BR" sz="2200" b="1" dirty="0">
              <a:solidFill>
                <a:schemeClr val="accent1">
                  <a:lumMod val="75000"/>
                </a:schemeClr>
              </a:solidFill>
            </a:endParaRPr>
          </a:p>
          <a:p>
            <a:endParaRPr lang="pt-BR" sz="2200" dirty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pt-BR" sz="2200" dirty="0">
                <a:solidFill>
                  <a:schemeClr val="accent1">
                    <a:lumMod val="75000"/>
                  </a:schemeClr>
                </a:solidFill>
              </a:rPr>
              <a:t>4) </a:t>
            </a:r>
            <a:r>
              <a:rPr lang="pt-BR" sz="2400" b="1" dirty="0">
                <a:solidFill>
                  <a:schemeClr val="accent1">
                    <a:lumMod val="75000"/>
                  </a:schemeClr>
                </a:solidFill>
              </a:rPr>
              <a:t>Perda de benefícios (em caso de inadimplemento):</a:t>
            </a:r>
            <a:endParaRPr lang="pt-BR" sz="2200" b="1" dirty="0">
              <a:solidFill>
                <a:schemeClr val="accent1">
                  <a:lumMod val="75000"/>
                </a:schemeClr>
              </a:solidFill>
            </a:endParaRPr>
          </a:p>
          <a:p>
            <a:pPr marL="742950" lvl="1" indent="-285750">
              <a:buClr>
                <a:schemeClr val="tx2"/>
              </a:buClr>
              <a:buFont typeface="Wingdings" panose="05000000000000000000" pitchFamily="2" charset="2"/>
              <a:buChar char="ü"/>
            </a:pPr>
            <a:r>
              <a:rPr lang="pt-BR" sz="2200" dirty="0">
                <a:solidFill>
                  <a:schemeClr val="accent1">
                    <a:lumMod val="75000"/>
                  </a:schemeClr>
                </a:solidFill>
              </a:rPr>
              <a:t>Impedido de realizar novo acordo (3 anos);</a:t>
            </a:r>
          </a:p>
          <a:p>
            <a:pPr marL="742950" lvl="1" indent="-285750">
              <a:buClr>
                <a:schemeClr val="tx2"/>
              </a:buClr>
              <a:buFont typeface="Wingdings" panose="05000000000000000000" pitchFamily="2" charset="2"/>
              <a:buChar char="ü"/>
            </a:pPr>
            <a:r>
              <a:rPr lang="pt-BR" sz="2200" dirty="0">
                <a:solidFill>
                  <a:schemeClr val="accent1">
                    <a:lumMod val="75000"/>
                  </a:schemeClr>
                </a:solidFill>
              </a:rPr>
              <a:t>Registro Nacional de Empresas Punidas;</a:t>
            </a:r>
          </a:p>
          <a:p>
            <a:pPr marL="742950" lvl="1" indent="-285750">
              <a:buClr>
                <a:schemeClr val="tx2"/>
              </a:buClr>
              <a:buFont typeface="Wingdings" panose="05000000000000000000" pitchFamily="2" charset="2"/>
              <a:buChar char="ü"/>
            </a:pPr>
            <a:r>
              <a:rPr lang="pt-BR" sz="2200" dirty="0">
                <a:solidFill>
                  <a:schemeClr val="accent1">
                    <a:lumMod val="75000"/>
                  </a:schemeClr>
                </a:solidFill>
              </a:rPr>
              <a:t>Perda de isenções;</a:t>
            </a:r>
          </a:p>
          <a:p>
            <a:pPr marL="742950" lvl="1" indent="-285750">
              <a:buClr>
                <a:schemeClr val="tx2"/>
              </a:buClr>
              <a:buFont typeface="Wingdings" panose="05000000000000000000" pitchFamily="2" charset="2"/>
              <a:buChar char="ü"/>
            </a:pPr>
            <a:r>
              <a:rPr lang="pt-BR" sz="2200" dirty="0">
                <a:solidFill>
                  <a:schemeClr val="accent1">
                    <a:lumMod val="75000"/>
                  </a:schemeClr>
                </a:solidFill>
              </a:rPr>
              <a:t>Cláusulas penais;</a:t>
            </a:r>
          </a:p>
          <a:p>
            <a:pPr marL="742950" lvl="1" indent="-285750">
              <a:buClr>
                <a:schemeClr val="tx2"/>
              </a:buClr>
              <a:buFont typeface="Wingdings" panose="05000000000000000000" pitchFamily="2" charset="2"/>
              <a:buChar char="ü"/>
            </a:pPr>
            <a:r>
              <a:rPr lang="pt-BR" sz="2200" dirty="0">
                <a:solidFill>
                  <a:schemeClr val="accent1">
                    <a:lumMod val="75000"/>
                  </a:schemeClr>
                </a:solidFill>
              </a:rPr>
              <a:t>Execução do acordo;</a:t>
            </a:r>
          </a:p>
          <a:p>
            <a:pPr marL="742950" lvl="1" indent="-285750">
              <a:buClr>
                <a:schemeClr val="tx2"/>
              </a:buClr>
              <a:buFont typeface="Wingdings" panose="05000000000000000000" pitchFamily="2" charset="2"/>
              <a:buChar char="ü"/>
            </a:pPr>
            <a:r>
              <a:rPr lang="pt-BR" sz="2200" dirty="0">
                <a:solidFill>
                  <a:schemeClr val="accent1">
                    <a:lumMod val="75000"/>
                  </a:schemeClr>
                </a:solidFill>
              </a:rPr>
              <a:t>Penalidades da lei de improbidade administrativa.</a:t>
            </a:r>
            <a:endParaRPr lang="pt-BR" sz="2200" dirty="0">
              <a:solidFill>
                <a:schemeClr val="tx2"/>
              </a:solidFill>
            </a:endParaRPr>
          </a:p>
          <a:p>
            <a:pPr marL="800100" lvl="1" indent="-342900">
              <a:buFont typeface="Arial" charset="0"/>
              <a:buChar char="•"/>
            </a:pPr>
            <a:endParaRPr lang="pt-BR" sz="2200" dirty="0">
              <a:solidFill>
                <a:schemeClr val="tx2"/>
              </a:solidFill>
            </a:endParaRPr>
          </a:p>
          <a:p>
            <a:pPr lvl="1"/>
            <a:r>
              <a:rPr lang="pt-BR" sz="2200" dirty="0">
                <a:solidFill>
                  <a:schemeClr val="tx2"/>
                </a:solidFill>
              </a:rPr>
              <a:t>	</a:t>
            </a:r>
          </a:p>
          <a:p>
            <a:pPr lvl="1"/>
            <a:endParaRPr lang="pt-BR" sz="2200" dirty="0">
              <a:solidFill>
                <a:schemeClr val="tx2"/>
              </a:solidFill>
            </a:endParaRPr>
          </a:p>
          <a:p>
            <a:endParaRPr lang="pt-BR" sz="2200" dirty="0">
              <a:solidFill>
                <a:schemeClr val="tx2"/>
              </a:solidFill>
            </a:endParaRPr>
          </a:p>
          <a:p>
            <a:endParaRPr lang="pt-BR" sz="22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6176657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5277</TotalTime>
  <Words>1722</Words>
  <Application>Microsoft Office PowerPoint</Application>
  <PresentationFormat>Apresentação na tela (4:3)</PresentationFormat>
  <Paragraphs>286</Paragraphs>
  <Slides>35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8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35</vt:i4>
      </vt:variant>
    </vt:vector>
  </HeadingPairs>
  <TitlesOfParts>
    <vt:vector size="44" baseType="lpstr">
      <vt:lpstr>ＭＳ Ｐゴシック</vt:lpstr>
      <vt:lpstr>Arial</vt:lpstr>
      <vt:lpstr>Arial Rounded MT Bold</vt:lpstr>
      <vt:lpstr>Calibri</vt:lpstr>
      <vt:lpstr>Century Gothic</vt:lpstr>
      <vt:lpstr>Mangal</vt:lpstr>
      <vt:lpstr>Vani</vt:lpstr>
      <vt:lpstr>Wingdings</vt:lpstr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>Controladoria-Geral da União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Janildo Guedes Soares</dc:creator>
  <cp:lastModifiedBy>Ana Paula Lima Mollhoff</cp:lastModifiedBy>
  <cp:revision>99</cp:revision>
  <cp:lastPrinted>2017-10-04T21:43:17Z</cp:lastPrinted>
  <dcterms:created xsi:type="dcterms:W3CDTF">2015-04-24T19:58:02Z</dcterms:created>
  <dcterms:modified xsi:type="dcterms:W3CDTF">2017-10-11T12:51:55Z</dcterms:modified>
</cp:coreProperties>
</file>