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9" r:id="rId2"/>
    <p:sldId id="336" r:id="rId3"/>
    <p:sldId id="324" r:id="rId4"/>
    <p:sldId id="285" r:id="rId5"/>
    <p:sldId id="292" r:id="rId6"/>
    <p:sldId id="293" r:id="rId7"/>
    <p:sldId id="294" r:id="rId8"/>
    <p:sldId id="343" r:id="rId9"/>
    <p:sldId id="344" r:id="rId10"/>
    <p:sldId id="286" r:id="rId11"/>
    <p:sldId id="296" r:id="rId12"/>
    <p:sldId id="298" r:id="rId13"/>
    <p:sldId id="269" r:id="rId14"/>
    <p:sldId id="299" r:id="rId15"/>
    <p:sldId id="301" r:id="rId16"/>
    <p:sldId id="302" r:id="rId17"/>
    <p:sldId id="310" r:id="rId18"/>
    <p:sldId id="337" r:id="rId19"/>
    <p:sldId id="327" r:id="rId20"/>
    <p:sldId id="320" r:id="rId21"/>
    <p:sldId id="326" r:id="rId22"/>
    <p:sldId id="338" r:id="rId23"/>
    <p:sldId id="329" r:id="rId24"/>
    <p:sldId id="332" r:id="rId25"/>
    <p:sldId id="330" r:id="rId26"/>
    <p:sldId id="333" r:id="rId27"/>
    <p:sldId id="316" r:id="rId28"/>
    <p:sldId id="331" r:id="rId29"/>
    <p:sldId id="346" r:id="rId30"/>
    <p:sldId id="328" r:id="rId31"/>
    <p:sldId id="309" r:id="rId32"/>
    <p:sldId id="340" r:id="rId33"/>
    <p:sldId id="264" r:id="rId34"/>
    <p:sldId id="341" r:id="rId35"/>
    <p:sldId id="347" r:id="rId36"/>
  </p:sldIdLst>
  <p:sldSz cx="9144000" cy="6858000" type="screen4x3"/>
  <p:notesSz cx="9926638" cy="679767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735"/>
    <p:restoredTop sz="94674"/>
  </p:normalViewPr>
  <p:slideViewPr>
    <p:cSldViewPr>
      <p:cViewPr varScale="1">
        <p:scale>
          <a:sx n="90" d="100"/>
          <a:sy n="90" d="100"/>
        </p:scale>
        <p:origin x="1782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806B21-127A-4822-BB25-2CC094C2CA8F}" type="doc">
      <dgm:prSet loTypeId="urn:microsoft.com/office/officeart/2005/8/layout/radial3" loCatId="cycle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pt-BR"/>
        </a:p>
      </dgm:t>
    </dgm:pt>
    <dgm:pt modelId="{126B45DE-2C6A-4847-B9D4-F78564F03DDC}">
      <dgm:prSet phldrT="[Texto]"/>
      <dgm:spPr/>
      <dgm:t>
        <a:bodyPr/>
        <a:lstStyle/>
        <a:p>
          <a:r>
            <a:rPr lang="pt-BR" b="0" cap="none" spc="0" dirty="0">
              <a:ln w="18415" cmpd="sng"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DOSIMETRIA</a:t>
          </a:r>
          <a:endParaRPr lang="pt-BR" b="1" dirty="0">
            <a:solidFill>
              <a:schemeClr val="bg1"/>
            </a:solidFill>
          </a:endParaRPr>
        </a:p>
      </dgm:t>
    </dgm:pt>
    <dgm:pt modelId="{F6A49D6E-D4B2-4E85-ACA8-82146F52B48B}" type="parTrans" cxnId="{60EAD2E3-B636-4D06-9299-8948C3F40BB1}">
      <dgm:prSet/>
      <dgm:spPr/>
      <dgm:t>
        <a:bodyPr/>
        <a:lstStyle/>
        <a:p>
          <a:endParaRPr lang="pt-BR"/>
        </a:p>
      </dgm:t>
    </dgm:pt>
    <dgm:pt modelId="{60C23426-7D8A-4A0B-BBA9-B1C1E987F869}" type="sibTrans" cxnId="{60EAD2E3-B636-4D06-9299-8948C3F40BB1}">
      <dgm:prSet/>
      <dgm:spPr/>
      <dgm:t>
        <a:bodyPr/>
        <a:lstStyle/>
        <a:p>
          <a:endParaRPr lang="pt-BR"/>
        </a:p>
      </dgm:t>
    </dgm:pt>
    <dgm:pt modelId="{BBF2AB4F-EA3E-4B52-A643-3DD2AD172689}">
      <dgm:prSet phldrT="[Texto]"/>
      <dgm:spPr/>
      <dgm:t>
        <a:bodyPr/>
        <a:lstStyle/>
        <a:p>
          <a:r>
            <a:rPr lang="pt-BR" b="0" cap="none" spc="0" dirty="0">
              <a:ln w="18415" cmpd="sng"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GRAVIDADE DA INFRAÇÃO</a:t>
          </a:r>
        </a:p>
      </dgm:t>
    </dgm:pt>
    <dgm:pt modelId="{005949B8-280F-49E0-BEC5-DEAD6990AD50}" type="parTrans" cxnId="{6C532F94-C5F9-4364-860C-7D9B99B57B20}">
      <dgm:prSet/>
      <dgm:spPr/>
      <dgm:t>
        <a:bodyPr/>
        <a:lstStyle/>
        <a:p>
          <a:endParaRPr lang="pt-BR"/>
        </a:p>
      </dgm:t>
    </dgm:pt>
    <dgm:pt modelId="{CA1F5C9B-A145-4938-B890-CCC8C8DA2CFF}" type="sibTrans" cxnId="{6C532F94-C5F9-4364-860C-7D9B99B57B20}">
      <dgm:prSet/>
      <dgm:spPr/>
      <dgm:t>
        <a:bodyPr/>
        <a:lstStyle/>
        <a:p>
          <a:endParaRPr lang="pt-BR"/>
        </a:p>
      </dgm:t>
    </dgm:pt>
    <dgm:pt modelId="{0E79A692-DC5C-435B-8300-C8F2ED7F13A7}">
      <dgm:prSet phldrT="[Texto]"/>
      <dgm:spPr/>
      <dgm:t>
        <a:bodyPr/>
        <a:lstStyle/>
        <a:p>
          <a:r>
            <a:rPr lang="pt-BR" b="0" cap="none" spc="0" dirty="0">
              <a:ln w="18415" cmpd="sng"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VANTAGEM AUFERIDA OU PRETENDIDA</a:t>
          </a:r>
        </a:p>
      </dgm:t>
    </dgm:pt>
    <dgm:pt modelId="{EB5CBBEA-68AB-44AC-8DD4-701600C58FAF}" type="parTrans" cxnId="{340F9576-358A-4511-9827-536A8FD744DB}">
      <dgm:prSet/>
      <dgm:spPr/>
      <dgm:t>
        <a:bodyPr/>
        <a:lstStyle/>
        <a:p>
          <a:endParaRPr lang="pt-BR"/>
        </a:p>
      </dgm:t>
    </dgm:pt>
    <dgm:pt modelId="{06B6027D-590E-4DBD-BB2B-2332D9B06342}" type="sibTrans" cxnId="{340F9576-358A-4511-9827-536A8FD744DB}">
      <dgm:prSet/>
      <dgm:spPr/>
      <dgm:t>
        <a:bodyPr/>
        <a:lstStyle/>
        <a:p>
          <a:endParaRPr lang="pt-BR"/>
        </a:p>
      </dgm:t>
    </dgm:pt>
    <dgm:pt modelId="{48A3486D-FC6F-4F45-8601-8F4B26ECC33B}">
      <dgm:prSet phldrT="[Texto]"/>
      <dgm:spPr/>
      <dgm:t>
        <a:bodyPr/>
        <a:lstStyle/>
        <a:p>
          <a:r>
            <a:rPr lang="pt-BR" b="0" cap="none" spc="0" dirty="0">
              <a:ln w="18415" cmpd="sng"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CONSUMAÇÃO OU NÃO DA INFRAÇÃO</a:t>
          </a:r>
        </a:p>
      </dgm:t>
    </dgm:pt>
    <dgm:pt modelId="{D89311C3-891E-445C-A6FB-DC21485ECE41}" type="parTrans" cxnId="{95D64369-716A-42A3-B9A7-4534BCB6F3A6}">
      <dgm:prSet/>
      <dgm:spPr/>
      <dgm:t>
        <a:bodyPr/>
        <a:lstStyle/>
        <a:p>
          <a:endParaRPr lang="pt-BR"/>
        </a:p>
      </dgm:t>
    </dgm:pt>
    <dgm:pt modelId="{D069A84A-6E22-455B-BB73-1242FB0BDF8D}" type="sibTrans" cxnId="{95D64369-716A-42A3-B9A7-4534BCB6F3A6}">
      <dgm:prSet/>
      <dgm:spPr/>
      <dgm:t>
        <a:bodyPr/>
        <a:lstStyle/>
        <a:p>
          <a:endParaRPr lang="pt-BR"/>
        </a:p>
      </dgm:t>
    </dgm:pt>
    <dgm:pt modelId="{B9423AB4-2A71-49C0-B9F5-0CA09E15DBC3}">
      <dgm:prSet/>
      <dgm:spPr/>
      <dgm:t>
        <a:bodyPr/>
        <a:lstStyle/>
        <a:p>
          <a:r>
            <a:rPr lang="pt-BR" b="0" cap="none" spc="0" dirty="0">
              <a:ln w="18415" cmpd="sng"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GRAU OU PERIGO DE LESÃO</a:t>
          </a:r>
        </a:p>
      </dgm:t>
    </dgm:pt>
    <dgm:pt modelId="{E5522BEA-F6B6-42BC-B00E-007FC29B0D70}" type="parTrans" cxnId="{D96B1B59-6AD1-4A0B-B6D0-2626D9C00151}">
      <dgm:prSet/>
      <dgm:spPr/>
      <dgm:t>
        <a:bodyPr/>
        <a:lstStyle/>
        <a:p>
          <a:endParaRPr lang="pt-BR"/>
        </a:p>
      </dgm:t>
    </dgm:pt>
    <dgm:pt modelId="{BE75A268-B1CF-4E08-82BD-5B8A5FF8DE31}" type="sibTrans" cxnId="{D96B1B59-6AD1-4A0B-B6D0-2626D9C00151}">
      <dgm:prSet/>
      <dgm:spPr/>
      <dgm:t>
        <a:bodyPr/>
        <a:lstStyle/>
        <a:p>
          <a:endParaRPr lang="pt-BR"/>
        </a:p>
      </dgm:t>
    </dgm:pt>
    <dgm:pt modelId="{11DE6920-5903-4C82-A5B5-04595571A22F}">
      <dgm:prSet/>
      <dgm:spPr/>
      <dgm:t>
        <a:bodyPr/>
        <a:lstStyle/>
        <a:p>
          <a:r>
            <a:rPr lang="pt-BR" b="0" cap="none" spc="0" dirty="0">
              <a:ln w="18415" cmpd="sng"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EFEITO NEGATIVO PRODUZIDO</a:t>
          </a:r>
        </a:p>
      </dgm:t>
    </dgm:pt>
    <dgm:pt modelId="{111C7234-D2AB-41E6-B08C-E1CB260E5BA7}" type="parTrans" cxnId="{699F2522-60F8-4EA7-83E2-CF49B986F3A8}">
      <dgm:prSet/>
      <dgm:spPr/>
      <dgm:t>
        <a:bodyPr/>
        <a:lstStyle/>
        <a:p>
          <a:endParaRPr lang="pt-BR"/>
        </a:p>
      </dgm:t>
    </dgm:pt>
    <dgm:pt modelId="{40E36F1B-F203-4AF5-B15C-8F08AB4C58E8}" type="sibTrans" cxnId="{699F2522-60F8-4EA7-83E2-CF49B986F3A8}">
      <dgm:prSet/>
      <dgm:spPr/>
      <dgm:t>
        <a:bodyPr/>
        <a:lstStyle/>
        <a:p>
          <a:endParaRPr lang="pt-BR"/>
        </a:p>
      </dgm:t>
    </dgm:pt>
    <dgm:pt modelId="{02502837-09FD-4AD6-9941-33EA05AC5DB6}">
      <dgm:prSet/>
      <dgm:spPr/>
      <dgm:t>
        <a:bodyPr/>
        <a:lstStyle/>
        <a:p>
          <a:r>
            <a:rPr lang="pt-BR" b="0" cap="none" spc="0" dirty="0">
              <a:ln w="18415" cmpd="sng"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SITUAÇÃO ECONÔMICA DO INFRATOR</a:t>
          </a:r>
        </a:p>
      </dgm:t>
    </dgm:pt>
    <dgm:pt modelId="{4DC9E3DF-5032-4435-8FFB-34F3283FE841}" type="parTrans" cxnId="{E3DC8D1F-4B17-4422-9569-0CB073DC8F10}">
      <dgm:prSet/>
      <dgm:spPr/>
      <dgm:t>
        <a:bodyPr/>
        <a:lstStyle/>
        <a:p>
          <a:endParaRPr lang="pt-BR"/>
        </a:p>
      </dgm:t>
    </dgm:pt>
    <dgm:pt modelId="{052D3389-44B6-452A-8B57-69F1BDBE3BD7}" type="sibTrans" cxnId="{E3DC8D1F-4B17-4422-9569-0CB073DC8F10}">
      <dgm:prSet/>
      <dgm:spPr/>
      <dgm:t>
        <a:bodyPr/>
        <a:lstStyle/>
        <a:p>
          <a:endParaRPr lang="pt-BR"/>
        </a:p>
      </dgm:t>
    </dgm:pt>
    <dgm:pt modelId="{C035E00A-9385-4220-BC5D-2C7264D359EF}">
      <dgm:prSet/>
      <dgm:spPr/>
      <dgm:t>
        <a:bodyPr/>
        <a:lstStyle/>
        <a:p>
          <a:r>
            <a:rPr lang="pt-BR" b="0" cap="none" spc="0" dirty="0">
              <a:ln w="18415" cmpd="sng"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VALOR DOS CONTRATOS MANTIDOS</a:t>
          </a:r>
        </a:p>
      </dgm:t>
    </dgm:pt>
    <dgm:pt modelId="{C852E2DA-4837-4BA7-B14A-8889AA1EF9C8}" type="parTrans" cxnId="{A513E74F-6E12-43FF-A367-A627D7EDE7BA}">
      <dgm:prSet/>
      <dgm:spPr/>
      <dgm:t>
        <a:bodyPr/>
        <a:lstStyle/>
        <a:p>
          <a:endParaRPr lang="pt-BR"/>
        </a:p>
      </dgm:t>
    </dgm:pt>
    <dgm:pt modelId="{F74EE2B7-E313-41F5-AFDE-83CD5E5A5F28}" type="sibTrans" cxnId="{A513E74F-6E12-43FF-A367-A627D7EDE7BA}">
      <dgm:prSet/>
      <dgm:spPr/>
      <dgm:t>
        <a:bodyPr/>
        <a:lstStyle/>
        <a:p>
          <a:endParaRPr lang="pt-BR"/>
        </a:p>
      </dgm:t>
    </dgm:pt>
    <dgm:pt modelId="{3EDDBCED-D4E3-4A65-BE88-3A33EA17B0DE}">
      <dgm:prSet/>
      <dgm:spPr/>
      <dgm:t>
        <a:bodyPr/>
        <a:lstStyle/>
        <a:p>
          <a:r>
            <a:rPr lang="pt-BR" b="0" cap="none" spc="0" dirty="0">
              <a:ln w="18415" cmpd="sng"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COOPERAÇÃO COM A APURAÇÃO</a:t>
          </a:r>
        </a:p>
      </dgm:t>
    </dgm:pt>
    <dgm:pt modelId="{35D85C91-15F9-44D4-9B2D-4D3BE2D6E5BB}" type="parTrans" cxnId="{3A9561B9-C14F-451F-8BA6-A8A5BB67007E}">
      <dgm:prSet/>
      <dgm:spPr/>
      <dgm:t>
        <a:bodyPr/>
        <a:lstStyle/>
        <a:p>
          <a:endParaRPr lang="pt-BR"/>
        </a:p>
      </dgm:t>
    </dgm:pt>
    <dgm:pt modelId="{BDFC268D-FE7D-407B-A048-D29FDC7C5A39}" type="sibTrans" cxnId="{3A9561B9-C14F-451F-8BA6-A8A5BB67007E}">
      <dgm:prSet/>
      <dgm:spPr/>
      <dgm:t>
        <a:bodyPr/>
        <a:lstStyle/>
        <a:p>
          <a:endParaRPr lang="pt-BR"/>
        </a:p>
      </dgm:t>
    </dgm:pt>
    <dgm:pt modelId="{FD41D57B-56DD-49AF-B75A-53BF3DF31922}">
      <dgm:prSet/>
      <dgm:spPr/>
      <dgm:t>
        <a:bodyPr/>
        <a:lstStyle/>
        <a:p>
          <a:r>
            <a:rPr lang="pt-BR" b="0" cap="none" spc="0" dirty="0">
              <a:ln w="18415" cmpd="sng"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PROGRAMA DE INTEGRIDADE </a:t>
          </a:r>
          <a:r>
            <a:rPr lang="pt-BR" b="0" i="1" cap="none" spc="0" dirty="0">
              <a:ln w="18415" cmpd="sng"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(COMPLIANCE)</a:t>
          </a:r>
        </a:p>
      </dgm:t>
    </dgm:pt>
    <dgm:pt modelId="{67A9548D-31E3-440C-A2D5-E6DBA3A94F11}" type="parTrans" cxnId="{1C3A4BAA-D487-4F19-A26E-C320DF3E548D}">
      <dgm:prSet/>
      <dgm:spPr/>
      <dgm:t>
        <a:bodyPr/>
        <a:lstStyle/>
        <a:p>
          <a:endParaRPr lang="pt-BR"/>
        </a:p>
      </dgm:t>
    </dgm:pt>
    <dgm:pt modelId="{0933A900-DD34-41AD-A86F-4427B8BB2D26}" type="sibTrans" cxnId="{1C3A4BAA-D487-4F19-A26E-C320DF3E548D}">
      <dgm:prSet/>
      <dgm:spPr/>
      <dgm:t>
        <a:bodyPr/>
        <a:lstStyle/>
        <a:p>
          <a:endParaRPr lang="pt-BR"/>
        </a:p>
      </dgm:t>
    </dgm:pt>
    <dgm:pt modelId="{7771D0B2-C29F-48B3-B882-B657CBA68398}" type="pres">
      <dgm:prSet presAssocID="{78806B21-127A-4822-BB25-2CC094C2CA8F}" presName="composite" presStyleCnt="0">
        <dgm:presLayoutVars>
          <dgm:chMax val="1"/>
          <dgm:dir/>
          <dgm:resizeHandles val="exact"/>
        </dgm:presLayoutVars>
      </dgm:prSet>
      <dgm:spPr/>
    </dgm:pt>
    <dgm:pt modelId="{44C0E993-C035-47AB-930E-CAAF9B23D111}" type="pres">
      <dgm:prSet presAssocID="{78806B21-127A-4822-BB25-2CC094C2CA8F}" presName="radial" presStyleCnt="0">
        <dgm:presLayoutVars>
          <dgm:animLvl val="ctr"/>
        </dgm:presLayoutVars>
      </dgm:prSet>
      <dgm:spPr/>
    </dgm:pt>
    <dgm:pt modelId="{5448EAE3-560F-4A19-B43A-6276DCDD5AC1}" type="pres">
      <dgm:prSet presAssocID="{126B45DE-2C6A-4847-B9D4-F78564F03DDC}" presName="centerShape" presStyleLbl="vennNode1" presStyleIdx="0" presStyleCnt="10"/>
      <dgm:spPr/>
    </dgm:pt>
    <dgm:pt modelId="{FF6C0DA9-927E-4437-94C7-76711F0DEFA1}" type="pres">
      <dgm:prSet presAssocID="{BBF2AB4F-EA3E-4B52-A643-3DD2AD172689}" presName="node" presStyleLbl="vennNode1" presStyleIdx="1" presStyleCnt="10">
        <dgm:presLayoutVars>
          <dgm:bulletEnabled val="1"/>
        </dgm:presLayoutVars>
      </dgm:prSet>
      <dgm:spPr/>
    </dgm:pt>
    <dgm:pt modelId="{3D86300C-355C-40B1-AF52-D9A3AD546444}" type="pres">
      <dgm:prSet presAssocID="{0E79A692-DC5C-435B-8300-C8F2ED7F13A7}" presName="node" presStyleLbl="vennNode1" presStyleIdx="2" presStyleCnt="10">
        <dgm:presLayoutVars>
          <dgm:bulletEnabled val="1"/>
        </dgm:presLayoutVars>
      </dgm:prSet>
      <dgm:spPr/>
    </dgm:pt>
    <dgm:pt modelId="{D65D0498-83D2-4683-B843-0578C7E91C67}" type="pres">
      <dgm:prSet presAssocID="{48A3486D-FC6F-4F45-8601-8F4B26ECC33B}" presName="node" presStyleLbl="vennNode1" presStyleIdx="3" presStyleCnt="10">
        <dgm:presLayoutVars>
          <dgm:bulletEnabled val="1"/>
        </dgm:presLayoutVars>
      </dgm:prSet>
      <dgm:spPr/>
    </dgm:pt>
    <dgm:pt modelId="{88207C0D-5FD6-48A6-A67B-F1A2CDF145C2}" type="pres">
      <dgm:prSet presAssocID="{B9423AB4-2A71-49C0-B9F5-0CA09E15DBC3}" presName="node" presStyleLbl="vennNode1" presStyleIdx="4" presStyleCnt="10">
        <dgm:presLayoutVars>
          <dgm:bulletEnabled val="1"/>
        </dgm:presLayoutVars>
      </dgm:prSet>
      <dgm:spPr/>
    </dgm:pt>
    <dgm:pt modelId="{2507235B-87BB-4F63-BF04-122EA486F74C}" type="pres">
      <dgm:prSet presAssocID="{11DE6920-5903-4C82-A5B5-04595571A22F}" presName="node" presStyleLbl="vennNode1" presStyleIdx="5" presStyleCnt="10">
        <dgm:presLayoutVars>
          <dgm:bulletEnabled val="1"/>
        </dgm:presLayoutVars>
      </dgm:prSet>
      <dgm:spPr/>
    </dgm:pt>
    <dgm:pt modelId="{3A34391A-FEC5-4E6E-8F75-35359B6A8FDC}" type="pres">
      <dgm:prSet presAssocID="{02502837-09FD-4AD6-9941-33EA05AC5DB6}" presName="node" presStyleLbl="vennNode1" presStyleIdx="6" presStyleCnt="10">
        <dgm:presLayoutVars>
          <dgm:bulletEnabled val="1"/>
        </dgm:presLayoutVars>
      </dgm:prSet>
      <dgm:spPr/>
    </dgm:pt>
    <dgm:pt modelId="{634629D5-2528-4C55-8C85-E474BCEB373F}" type="pres">
      <dgm:prSet presAssocID="{3EDDBCED-D4E3-4A65-BE88-3A33EA17B0DE}" presName="node" presStyleLbl="vennNode1" presStyleIdx="7" presStyleCnt="10">
        <dgm:presLayoutVars>
          <dgm:bulletEnabled val="1"/>
        </dgm:presLayoutVars>
      </dgm:prSet>
      <dgm:spPr/>
    </dgm:pt>
    <dgm:pt modelId="{5DE719CC-9E85-4107-A835-5572E3EC8083}" type="pres">
      <dgm:prSet presAssocID="{FD41D57B-56DD-49AF-B75A-53BF3DF31922}" presName="node" presStyleLbl="vennNode1" presStyleIdx="8" presStyleCnt="10">
        <dgm:presLayoutVars>
          <dgm:bulletEnabled val="1"/>
        </dgm:presLayoutVars>
      </dgm:prSet>
      <dgm:spPr/>
    </dgm:pt>
    <dgm:pt modelId="{3925C5BB-A50A-4CD1-AC90-C568116761C8}" type="pres">
      <dgm:prSet presAssocID="{C035E00A-9385-4220-BC5D-2C7264D359EF}" presName="node" presStyleLbl="vennNode1" presStyleIdx="9" presStyleCnt="10">
        <dgm:presLayoutVars>
          <dgm:bulletEnabled val="1"/>
        </dgm:presLayoutVars>
      </dgm:prSet>
      <dgm:spPr/>
    </dgm:pt>
  </dgm:ptLst>
  <dgm:cxnLst>
    <dgm:cxn modelId="{FB7D200B-0DBC-48AB-A4CF-683723DA56CC}" type="presOf" srcId="{48A3486D-FC6F-4F45-8601-8F4B26ECC33B}" destId="{D65D0498-83D2-4683-B843-0578C7E91C67}" srcOrd="0" destOrd="0" presId="urn:microsoft.com/office/officeart/2005/8/layout/radial3"/>
    <dgm:cxn modelId="{342DC514-3452-4F3F-B1A2-0DE2663AD88A}" type="presOf" srcId="{126B45DE-2C6A-4847-B9D4-F78564F03DDC}" destId="{5448EAE3-560F-4A19-B43A-6276DCDD5AC1}" srcOrd="0" destOrd="0" presId="urn:microsoft.com/office/officeart/2005/8/layout/radial3"/>
    <dgm:cxn modelId="{A2869D19-190E-499B-8286-939058CF6743}" type="presOf" srcId="{FD41D57B-56DD-49AF-B75A-53BF3DF31922}" destId="{5DE719CC-9E85-4107-A835-5572E3EC8083}" srcOrd="0" destOrd="0" presId="urn:microsoft.com/office/officeart/2005/8/layout/radial3"/>
    <dgm:cxn modelId="{E3DC8D1F-4B17-4422-9569-0CB073DC8F10}" srcId="{126B45DE-2C6A-4847-B9D4-F78564F03DDC}" destId="{02502837-09FD-4AD6-9941-33EA05AC5DB6}" srcOrd="5" destOrd="0" parTransId="{4DC9E3DF-5032-4435-8FFB-34F3283FE841}" sibTransId="{052D3389-44B6-452A-8B57-69F1BDBE3BD7}"/>
    <dgm:cxn modelId="{699F2522-60F8-4EA7-83E2-CF49B986F3A8}" srcId="{126B45DE-2C6A-4847-B9D4-F78564F03DDC}" destId="{11DE6920-5903-4C82-A5B5-04595571A22F}" srcOrd="4" destOrd="0" parTransId="{111C7234-D2AB-41E6-B08C-E1CB260E5BA7}" sibTransId="{40E36F1B-F203-4AF5-B15C-8F08AB4C58E8}"/>
    <dgm:cxn modelId="{4D613125-41C1-420B-9694-CF54CC0A498A}" type="presOf" srcId="{C035E00A-9385-4220-BC5D-2C7264D359EF}" destId="{3925C5BB-A50A-4CD1-AC90-C568116761C8}" srcOrd="0" destOrd="0" presId="urn:microsoft.com/office/officeart/2005/8/layout/radial3"/>
    <dgm:cxn modelId="{F256A626-3BE6-4A88-839A-5A25C6974B31}" type="presOf" srcId="{11DE6920-5903-4C82-A5B5-04595571A22F}" destId="{2507235B-87BB-4F63-BF04-122EA486F74C}" srcOrd="0" destOrd="0" presId="urn:microsoft.com/office/officeart/2005/8/layout/radial3"/>
    <dgm:cxn modelId="{95D64369-716A-42A3-B9A7-4534BCB6F3A6}" srcId="{126B45DE-2C6A-4847-B9D4-F78564F03DDC}" destId="{48A3486D-FC6F-4F45-8601-8F4B26ECC33B}" srcOrd="2" destOrd="0" parTransId="{D89311C3-891E-445C-A6FB-DC21485ECE41}" sibTransId="{D069A84A-6E22-455B-BB73-1242FB0BDF8D}"/>
    <dgm:cxn modelId="{B0AD8369-5DBB-4473-833F-A47A22EE7442}" type="presOf" srcId="{0E79A692-DC5C-435B-8300-C8F2ED7F13A7}" destId="{3D86300C-355C-40B1-AF52-D9A3AD546444}" srcOrd="0" destOrd="0" presId="urn:microsoft.com/office/officeart/2005/8/layout/radial3"/>
    <dgm:cxn modelId="{A513E74F-6E12-43FF-A367-A627D7EDE7BA}" srcId="{126B45DE-2C6A-4847-B9D4-F78564F03DDC}" destId="{C035E00A-9385-4220-BC5D-2C7264D359EF}" srcOrd="8" destOrd="0" parTransId="{C852E2DA-4837-4BA7-B14A-8889AA1EF9C8}" sibTransId="{F74EE2B7-E313-41F5-AFDE-83CD5E5A5F28}"/>
    <dgm:cxn modelId="{9FDB4250-F78A-4B77-81B4-5087D1742FCE}" type="presOf" srcId="{BBF2AB4F-EA3E-4B52-A643-3DD2AD172689}" destId="{FF6C0DA9-927E-4437-94C7-76711F0DEFA1}" srcOrd="0" destOrd="0" presId="urn:microsoft.com/office/officeart/2005/8/layout/radial3"/>
    <dgm:cxn modelId="{340F9576-358A-4511-9827-536A8FD744DB}" srcId="{126B45DE-2C6A-4847-B9D4-F78564F03DDC}" destId="{0E79A692-DC5C-435B-8300-C8F2ED7F13A7}" srcOrd="1" destOrd="0" parTransId="{EB5CBBEA-68AB-44AC-8DD4-701600C58FAF}" sibTransId="{06B6027D-590E-4DBD-BB2B-2332D9B06342}"/>
    <dgm:cxn modelId="{D96B1B59-6AD1-4A0B-B6D0-2626D9C00151}" srcId="{126B45DE-2C6A-4847-B9D4-F78564F03DDC}" destId="{B9423AB4-2A71-49C0-B9F5-0CA09E15DBC3}" srcOrd="3" destOrd="0" parTransId="{E5522BEA-F6B6-42BC-B00E-007FC29B0D70}" sibTransId="{BE75A268-B1CF-4E08-82BD-5B8A5FF8DE31}"/>
    <dgm:cxn modelId="{21040993-C2F1-4580-8400-99DF99830D32}" type="presOf" srcId="{02502837-09FD-4AD6-9941-33EA05AC5DB6}" destId="{3A34391A-FEC5-4E6E-8F75-35359B6A8FDC}" srcOrd="0" destOrd="0" presId="urn:microsoft.com/office/officeart/2005/8/layout/radial3"/>
    <dgm:cxn modelId="{6C532F94-C5F9-4364-860C-7D9B99B57B20}" srcId="{126B45DE-2C6A-4847-B9D4-F78564F03DDC}" destId="{BBF2AB4F-EA3E-4B52-A643-3DD2AD172689}" srcOrd="0" destOrd="0" parTransId="{005949B8-280F-49E0-BEC5-DEAD6990AD50}" sibTransId="{CA1F5C9B-A145-4938-B890-CCC8C8DA2CFF}"/>
    <dgm:cxn modelId="{EBC0ED95-B625-415C-AC43-CCD577DCE56C}" type="presOf" srcId="{3EDDBCED-D4E3-4A65-BE88-3A33EA17B0DE}" destId="{634629D5-2528-4C55-8C85-E474BCEB373F}" srcOrd="0" destOrd="0" presId="urn:microsoft.com/office/officeart/2005/8/layout/radial3"/>
    <dgm:cxn modelId="{1C3A4BAA-D487-4F19-A26E-C320DF3E548D}" srcId="{126B45DE-2C6A-4847-B9D4-F78564F03DDC}" destId="{FD41D57B-56DD-49AF-B75A-53BF3DF31922}" srcOrd="7" destOrd="0" parTransId="{67A9548D-31E3-440C-A2D5-E6DBA3A94F11}" sibTransId="{0933A900-DD34-41AD-A86F-4427B8BB2D26}"/>
    <dgm:cxn modelId="{3A9561B9-C14F-451F-8BA6-A8A5BB67007E}" srcId="{126B45DE-2C6A-4847-B9D4-F78564F03DDC}" destId="{3EDDBCED-D4E3-4A65-BE88-3A33EA17B0DE}" srcOrd="6" destOrd="0" parTransId="{35D85C91-15F9-44D4-9B2D-4D3BE2D6E5BB}" sibTransId="{BDFC268D-FE7D-407B-A048-D29FDC7C5A39}"/>
    <dgm:cxn modelId="{C57949CF-75BC-447F-9857-34181C4D4CD7}" type="presOf" srcId="{78806B21-127A-4822-BB25-2CC094C2CA8F}" destId="{7771D0B2-C29F-48B3-B882-B657CBA68398}" srcOrd="0" destOrd="0" presId="urn:microsoft.com/office/officeart/2005/8/layout/radial3"/>
    <dgm:cxn modelId="{F2BF71D8-CC17-4A66-9937-6C9E297B2F55}" type="presOf" srcId="{B9423AB4-2A71-49C0-B9F5-0CA09E15DBC3}" destId="{88207C0D-5FD6-48A6-A67B-F1A2CDF145C2}" srcOrd="0" destOrd="0" presId="urn:microsoft.com/office/officeart/2005/8/layout/radial3"/>
    <dgm:cxn modelId="{60EAD2E3-B636-4D06-9299-8948C3F40BB1}" srcId="{78806B21-127A-4822-BB25-2CC094C2CA8F}" destId="{126B45DE-2C6A-4847-B9D4-F78564F03DDC}" srcOrd="0" destOrd="0" parTransId="{F6A49D6E-D4B2-4E85-ACA8-82146F52B48B}" sibTransId="{60C23426-7D8A-4A0B-BBA9-B1C1E987F869}"/>
    <dgm:cxn modelId="{CBD6C3BC-81AF-4C26-BAC5-ECAA6ADA1F7C}" type="presParOf" srcId="{7771D0B2-C29F-48B3-B882-B657CBA68398}" destId="{44C0E993-C035-47AB-930E-CAAF9B23D111}" srcOrd="0" destOrd="0" presId="urn:microsoft.com/office/officeart/2005/8/layout/radial3"/>
    <dgm:cxn modelId="{FF0FC591-EAFF-4BD6-A47F-ECA346A7F490}" type="presParOf" srcId="{44C0E993-C035-47AB-930E-CAAF9B23D111}" destId="{5448EAE3-560F-4A19-B43A-6276DCDD5AC1}" srcOrd="0" destOrd="0" presId="urn:microsoft.com/office/officeart/2005/8/layout/radial3"/>
    <dgm:cxn modelId="{E982FF5F-5CFF-427C-ABE7-670E4038AB31}" type="presParOf" srcId="{44C0E993-C035-47AB-930E-CAAF9B23D111}" destId="{FF6C0DA9-927E-4437-94C7-76711F0DEFA1}" srcOrd="1" destOrd="0" presId="urn:microsoft.com/office/officeart/2005/8/layout/radial3"/>
    <dgm:cxn modelId="{186514ED-CAE6-4F10-AC52-60F48CEDBAE3}" type="presParOf" srcId="{44C0E993-C035-47AB-930E-CAAF9B23D111}" destId="{3D86300C-355C-40B1-AF52-D9A3AD546444}" srcOrd="2" destOrd="0" presId="urn:microsoft.com/office/officeart/2005/8/layout/radial3"/>
    <dgm:cxn modelId="{FECD8B0A-9C77-4925-98A3-06EDB5E75CC0}" type="presParOf" srcId="{44C0E993-C035-47AB-930E-CAAF9B23D111}" destId="{D65D0498-83D2-4683-B843-0578C7E91C67}" srcOrd="3" destOrd="0" presId="urn:microsoft.com/office/officeart/2005/8/layout/radial3"/>
    <dgm:cxn modelId="{CD09298F-AEC7-4BCA-A175-7D98DE116D54}" type="presParOf" srcId="{44C0E993-C035-47AB-930E-CAAF9B23D111}" destId="{88207C0D-5FD6-48A6-A67B-F1A2CDF145C2}" srcOrd="4" destOrd="0" presId="urn:microsoft.com/office/officeart/2005/8/layout/radial3"/>
    <dgm:cxn modelId="{9620DCA3-CA08-40A8-B6E7-1D7CC3E23B03}" type="presParOf" srcId="{44C0E993-C035-47AB-930E-CAAF9B23D111}" destId="{2507235B-87BB-4F63-BF04-122EA486F74C}" srcOrd="5" destOrd="0" presId="urn:microsoft.com/office/officeart/2005/8/layout/radial3"/>
    <dgm:cxn modelId="{8177A863-6BA3-4BE4-A1C3-B24CBEAC788E}" type="presParOf" srcId="{44C0E993-C035-47AB-930E-CAAF9B23D111}" destId="{3A34391A-FEC5-4E6E-8F75-35359B6A8FDC}" srcOrd="6" destOrd="0" presId="urn:microsoft.com/office/officeart/2005/8/layout/radial3"/>
    <dgm:cxn modelId="{1479E927-6A76-4455-AF35-474316D8E46E}" type="presParOf" srcId="{44C0E993-C035-47AB-930E-CAAF9B23D111}" destId="{634629D5-2528-4C55-8C85-E474BCEB373F}" srcOrd="7" destOrd="0" presId="urn:microsoft.com/office/officeart/2005/8/layout/radial3"/>
    <dgm:cxn modelId="{28291151-3309-4F50-A485-4A54F84E3A98}" type="presParOf" srcId="{44C0E993-C035-47AB-930E-CAAF9B23D111}" destId="{5DE719CC-9E85-4107-A835-5572E3EC8083}" srcOrd="8" destOrd="0" presId="urn:microsoft.com/office/officeart/2005/8/layout/radial3"/>
    <dgm:cxn modelId="{E5429764-CE8C-4301-9B3B-0BC62D40718E}" type="presParOf" srcId="{44C0E993-C035-47AB-930E-CAAF9B23D111}" destId="{3925C5BB-A50A-4CD1-AC90-C568116761C8}" srcOrd="9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48EAE3-560F-4A19-B43A-6276DCDD5AC1}">
      <dsp:nvSpPr>
        <dsp:cNvPr id="0" name=""/>
        <dsp:cNvSpPr/>
      </dsp:nvSpPr>
      <dsp:spPr>
        <a:xfrm>
          <a:off x="3159264" y="1163073"/>
          <a:ext cx="2825470" cy="2825470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b="0" kern="1200" cap="none" spc="0" dirty="0">
              <a:ln w="18415" cmpd="sng"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DOSIMETRIA</a:t>
          </a:r>
          <a:endParaRPr lang="pt-BR" sz="2900" b="1" kern="1200" dirty="0">
            <a:solidFill>
              <a:schemeClr val="bg1"/>
            </a:solidFill>
          </a:endParaRPr>
        </a:p>
      </dsp:txBody>
      <dsp:txXfrm>
        <a:off x="3573045" y="1576854"/>
        <a:ext cx="1997908" cy="1997908"/>
      </dsp:txXfrm>
    </dsp:sp>
    <dsp:sp modelId="{FF6C0DA9-927E-4437-94C7-76711F0DEFA1}">
      <dsp:nvSpPr>
        <dsp:cNvPr id="0" name=""/>
        <dsp:cNvSpPr/>
      </dsp:nvSpPr>
      <dsp:spPr>
        <a:xfrm>
          <a:off x="3865632" y="27937"/>
          <a:ext cx="1412735" cy="1412735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1"/>
                <a:satOff val="443"/>
                <a:lumOff val="573"/>
                <a:alphaOff val="3333"/>
                <a:shade val="51000"/>
                <a:satMod val="130000"/>
              </a:schemeClr>
            </a:gs>
            <a:gs pos="80000">
              <a:schemeClr val="accent1">
                <a:shade val="80000"/>
                <a:alpha val="50000"/>
                <a:hueOff val="-1"/>
                <a:satOff val="443"/>
                <a:lumOff val="573"/>
                <a:alphaOff val="3333"/>
                <a:shade val="93000"/>
                <a:satMod val="130000"/>
              </a:schemeClr>
            </a:gs>
            <a:gs pos="100000">
              <a:schemeClr val="accent1">
                <a:shade val="80000"/>
                <a:alpha val="50000"/>
                <a:hueOff val="-1"/>
                <a:satOff val="443"/>
                <a:lumOff val="573"/>
                <a:alphaOff val="333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0" kern="1200" cap="none" spc="0" dirty="0">
              <a:ln w="18415" cmpd="sng"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GRAVIDADE DA INFRAÇÃO</a:t>
          </a:r>
        </a:p>
      </dsp:txBody>
      <dsp:txXfrm>
        <a:off x="4072522" y="234827"/>
        <a:ext cx="998955" cy="998955"/>
      </dsp:txXfrm>
    </dsp:sp>
    <dsp:sp modelId="{3D86300C-355C-40B1-AF52-D9A3AD546444}">
      <dsp:nvSpPr>
        <dsp:cNvPr id="0" name=""/>
        <dsp:cNvSpPr/>
      </dsp:nvSpPr>
      <dsp:spPr>
        <a:xfrm>
          <a:off x="5049327" y="458767"/>
          <a:ext cx="1412735" cy="1412735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2"/>
                <a:satOff val="886"/>
                <a:lumOff val="1145"/>
                <a:alphaOff val="6667"/>
                <a:shade val="51000"/>
                <a:satMod val="130000"/>
              </a:schemeClr>
            </a:gs>
            <a:gs pos="80000">
              <a:schemeClr val="accent1">
                <a:shade val="80000"/>
                <a:alpha val="50000"/>
                <a:hueOff val="-2"/>
                <a:satOff val="886"/>
                <a:lumOff val="1145"/>
                <a:alphaOff val="6667"/>
                <a:shade val="93000"/>
                <a:satMod val="130000"/>
              </a:schemeClr>
            </a:gs>
            <a:gs pos="100000">
              <a:schemeClr val="accent1">
                <a:shade val="80000"/>
                <a:alpha val="50000"/>
                <a:hueOff val="-2"/>
                <a:satOff val="886"/>
                <a:lumOff val="1145"/>
                <a:alphaOff val="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0" kern="1200" cap="none" spc="0" dirty="0">
              <a:ln w="18415" cmpd="sng"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VANTAGEM AUFERIDA OU PRETENDIDA</a:t>
          </a:r>
        </a:p>
      </dsp:txBody>
      <dsp:txXfrm>
        <a:off x="5256217" y="665657"/>
        <a:ext cx="998955" cy="998955"/>
      </dsp:txXfrm>
    </dsp:sp>
    <dsp:sp modelId="{D65D0498-83D2-4683-B843-0578C7E91C67}">
      <dsp:nvSpPr>
        <dsp:cNvPr id="0" name=""/>
        <dsp:cNvSpPr/>
      </dsp:nvSpPr>
      <dsp:spPr>
        <a:xfrm>
          <a:off x="5679158" y="1549666"/>
          <a:ext cx="1412735" cy="1412735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3"/>
                <a:satOff val="1329"/>
                <a:lumOff val="1718"/>
                <a:alphaOff val="10000"/>
                <a:shade val="51000"/>
                <a:satMod val="130000"/>
              </a:schemeClr>
            </a:gs>
            <a:gs pos="80000">
              <a:schemeClr val="accent1">
                <a:shade val="80000"/>
                <a:alpha val="50000"/>
                <a:hueOff val="-3"/>
                <a:satOff val="1329"/>
                <a:lumOff val="1718"/>
                <a:alphaOff val="10000"/>
                <a:shade val="93000"/>
                <a:satMod val="130000"/>
              </a:schemeClr>
            </a:gs>
            <a:gs pos="100000">
              <a:schemeClr val="accent1">
                <a:shade val="80000"/>
                <a:alpha val="50000"/>
                <a:hueOff val="-3"/>
                <a:satOff val="1329"/>
                <a:lumOff val="1718"/>
                <a:alphaOff val="1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0" kern="1200" cap="none" spc="0" dirty="0">
              <a:ln w="18415" cmpd="sng"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CONSUMAÇÃO OU NÃO DA INFRAÇÃO</a:t>
          </a:r>
        </a:p>
      </dsp:txBody>
      <dsp:txXfrm>
        <a:off x="5886048" y="1756556"/>
        <a:ext cx="998955" cy="998955"/>
      </dsp:txXfrm>
    </dsp:sp>
    <dsp:sp modelId="{88207C0D-5FD6-48A6-A67B-F1A2CDF145C2}">
      <dsp:nvSpPr>
        <dsp:cNvPr id="0" name=""/>
        <dsp:cNvSpPr/>
      </dsp:nvSpPr>
      <dsp:spPr>
        <a:xfrm>
          <a:off x="5460420" y="2790192"/>
          <a:ext cx="1412735" cy="1412735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4"/>
                <a:satOff val="1772"/>
                <a:lumOff val="2291"/>
                <a:alphaOff val="13333"/>
                <a:shade val="51000"/>
                <a:satMod val="130000"/>
              </a:schemeClr>
            </a:gs>
            <a:gs pos="80000">
              <a:schemeClr val="accent1">
                <a:shade val="80000"/>
                <a:alpha val="50000"/>
                <a:hueOff val="-4"/>
                <a:satOff val="1772"/>
                <a:lumOff val="2291"/>
                <a:alphaOff val="13333"/>
                <a:shade val="93000"/>
                <a:satMod val="130000"/>
              </a:schemeClr>
            </a:gs>
            <a:gs pos="100000">
              <a:schemeClr val="accent1">
                <a:shade val="80000"/>
                <a:alpha val="50000"/>
                <a:hueOff val="-4"/>
                <a:satOff val="1772"/>
                <a:lumOff val="2291"/>
                <a:alphaOff val="1333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0" kern="1200" cap="none" spc="0" dirty="0">
              <a:ln w="18415" cmpd="sng"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GRAU OU PERIGO DE LESÃO</a:t>
          </a:r>
        </a:p>
      </dsp:txBody>
      <dsp:txXfrm>
        <a:off x="5667310" y="2997082"/>
        <a:ext cx="998955" cy="998955"/>
      </dsp:txXfrm>
    </dsp:sp>
    <dsp:sp modelId="{2507235B-87BB-4F63-BF04-122EA486F74C}">
      <dsp:nvSpPr>
        <dsp:cNvPr id="0" name=""/>
        <dsp:cNvSpPr/>
      </dsp:nvSpPr>
      <dsp:spPr>
        <a:xfrm>
          <a:off x="4495463" y="3599887"/>
          <a:ext cx="1412735" cy="1412735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5"/>
                <a:satOff val="2215"/>
                <a:lumOff val="2863"/>
                <a:alphaOff val="16667"/>
                <a:shade val="51000"/>
                <a:satMod val="130000"/>
              </a:schemeClr>
            </a:gs>
            <a:gs pos="80000">
              <a:schemeClr val="accent1">
                <a:shade val="80000"/>
                <a:alpha val="50000"/>
                <a:hueOff val="-5"/>
                <a:satOff val="2215"/>
                <a:lumOff val="2863"/>
                <a:alphaOff val="16667"/>
                <a:shade val="93000"/>
                <a:satMod val="130000"/>
              </a:schemeClr>
            </a:gs>
            <a:gs pos="100000">
              <a:schemeClr val="accent1">
                <a:shade val="80000"/>
                <a:alpha val="50000"/>
                <a:hueOff val="-5"/>
                <a:satOff val="2215"/>
                <a:lumOff val="2863"/>
                <a:alphaOff val="1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0" kern="1200" cap="none" spc="0" dirty="0">
              <a:ln w="18415" cmpd="sng"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EFEITO NEGATIVO PRODUZIDO</a:t>
          </a:r>
        </a:p>
      </dsp:txBody>
      <dsp:txXfrm>
        <a:off x="4702353" y="3806777"/>
        <a:ext cx="998955" cy="998955"/>
      </dsp:txXfrm>
    </dsp:sp>
    <dsp:sp modelId="{3A34391A-FEC5-4E6E-8F75-35359B6A8FDC}">
      <dsp:nvSpPr>
        <dsp:cNvPr id="0" name=""/>
        <dsp:cNvSpPr/>
      </dsp:nvSpPr>
      <dsp:spPr>
        <a:xfrm>
          <a:off x="3235801" y="3599887"/>
          <a:ext cx="1412735" cy="1412735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6"/>
                <a:satOff val="2658"/>
                <a:lumOff val="3436"/>
                <a:alphaOff val="20000"/>
                <a:shade val="51000"/>
                <a:satMod val="130000"/>
              </a:schemeClr>
            </a:gs>
            <a:gs pos="80000">
              <a:schemeClr val="accent1">
                <a:shade val="80000"/>
                <a:alpha val="50000"/>
                <a:hueOff val="-6"/>
                <a:satOff val="2658"/>
                <a:lumOff val="3436"/>
                <a:alphaOff val="20000"/>
                <a:shade val="93000"/>
                <a:satMod val="130000"/>
              </a:schemeClr>
            </a:gs>
            <a:gs pos="100000">
              <a:schemeClr val="accent1">
                <a:shade val="80000"/>
                <a:alpha val="50000"/>
                <a:hueOff val="-6"/>
                <a:satOff val="2658"/>
                <a:lumOff val="3436"/>
                <a:alphaOff val="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0" kern="1200" cap="none" spc="0" dirty="0">
              <a:ln w="18415" cmpd="sng"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SITUAÇÃO ECONÔMICA DO INFRATOR</a:t>
          </a:r>
        </a:p>
      </dsp:txBody>
      <dsp:txXfrm>
        <a:off x="3442691" y="3806777"/>
        <a:ext cx="998955" cy="998955"/>
      </dsp:txXfrm>
    </dsp:sp>
    <dsp:sp modelId="{634629D5-2528-4C55-8C85-E474BCEB373F}">
      <dsp:nvSpPr>
        <dsp:cNvPr id="0" name=""/>
        <dsp:cNvSpPr/>
      </dsp:nvSpPr>
      <dsp:spPr>
        <a:xfrm>
          <a:off x="2270844" y="2790192"/>
          <a:ext cx="1412735" cy="1412735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7"/>
                <a:satOff val="3101"/>
                <a:lumOff val="4009"/>
                <a:alphaOff val="23333"/>
                <a:shade val="51000"/>
                <a:satMod val="130000"/>
              </a:schemeClr>
            </a:gs>
            <a:gs pos="80000">
              <a:schemeClr val="accent1">
                <a:shade val="80000"/>
                <a:alpha val="50000"/>
                <a:hueOff val="-7"/>
                <a:satOff val="3101"/>
                <a:lumOff val="4009"/>
                <a:alphaOff val="23333"/>
                <a:shade val="93000"/>
                <a:satMod val="130000"/>
              </a:schemeClr>
            </a:gs>
            <a:gs pos="100000">
              <a:schemeClr val="accent1">
                <a:shade val="80000"/>
                <a:alpha val="50000"/>
                <a:hueOff val="-7"/>
                <a:satOff val="3101"/>
                <a:lumOff val="4009"/>
                <a:alphaOff val="2333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0" kern="1200" cap="none" spc="0" dirty="0">
              <a:ln w="18415" cmpd="sng"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COOPERAÇÃO COM A APURAÇÃO</a:t>
          </a:r>
        </a:p>
      </dsp:txBody>
      <dsp:txXfrm>
        <a:off x="2477734" y="2997082"/>
        <a:ext cx="998955" cy="998955"/>
      </dsp:txXfrm>
    </dsp:sp>
    <dsp:sp modelId="{5DE719CC-9E85-4107-A835-5572E3EC8083}">
      <dsp:nvSpPr>
        <dsp:cNvPr id="0" name=""/>
        <dsp:cNvSpPr/>
      </dsp:nvSpPr>
      <dsp:spPr>
        <a:xfrm>
          <a:off x="2052105" y="1549666"/>
          <a:ext cx="1412735" cy="1412735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8"/>
                <a:satOff val="3544"/>
                <a:lumOff val="4581"/>
                <a:alphaOff val="26667"/>
                <a:shade val="51000"/>
                <a:satMod val="130000"/>
              </a:schemeClr>
            </a:gs>
            <a:gs pos="80000">
              <a:schemeClr val="accent1">
                <a:shade val="80000"/>
                <a:alpha val="50000"/>
                <a:hueOff val="-8"/>
                <a:satOff val="3544"/>
                <a:lumOff val="4581"/>
                <a:alphaOff val="26667"/>
                <a:shade val="93000"/>
                <a:satMod val="130000"/>
              </a:schemeClr>
            </a:gs>
            <a:gs pos="100000">
              <a:schemeClr val="accent1">
                <a:shade val="80000"/>
                <a:alpha val="50000"/>
                <a:hueOff val="-8"/>
                <a:satOff val="3544"/>
                <a:lumOff val="4581"/>
                <a:alphaOff val="2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0" kern="1200" cap="none" spc="0" dirty="0">
              <a:ln w="18415" cmpd="sng"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PROGRAMA DE INTEGRIDADE </a:t>
          </a:r>
          <a:r>
            <a:rPr lang="pt-BR" sz="1200" b="0" i="1" kern="1200" cap="none" spc="0" dirty="0">
              <a:ln w="18415" cmpd="sng"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(COMPLIANCE)</a:t>
          </a:r>
        </a:p>
      </dsp:txBody>
      <dsp:txXfrm>
        <a:off x="2258995" y="1756556"/>
        <a:ext cx="998955" cy="998955"/>
      </dsp:txXfrm>
    </dsp:sp>
    <dsp:sp modelId="{3925C5BB-A50A-4CD1-AC90-C568116761C8}">
      <dsp:nvSpPr>
        <dsp:cNvPr id="0" name=""/>
        <dsp:cNvSpPr/>
      </dsp:nvSpPr>
      <dsp:spPr>
        <a:xfrm>
          <a:off x="2681937" y="458767"/>
          <a:ext cx="1412735" cy="1412735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9"/>
                <a:satOff val="3987"/>
                <a:lumOff val="5154"/>
                <a:alphaOff val="30000"/>
                <a:shade val="51000"/>
                <a:satMod val="130000"/>
              </a:schemeClr>
            </a:gs>
            <a:gs pos="80000">
              <a:schemeClr val="accent1">
                <a:shade val="80000"/>
                <a:alpha val="50000"/>
                <a:hueOff val="-9"/>
                <a:satOff val="3987"/>
                <a:lumOff val="5154"/>
                <a:alphaOff val="30000"/>
                <a:shade val="93000"/>
                <a:satMod val="130000"/>
              </a:schemeClr>
            </a:gs>
            <a:gs pos="100000">
              <a:schemeClr val="accent1">
                <a:shade val="80000"/>
                <a:alpha val="50000"/>
                <a:hueOff val="-9"/>
                <a:satOff val="3987"/>
                <a:lumOff val="5154"/>
                <a:alphaOff val="3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0" kern="1200" cap="none" spc="0" dirty="0">
              <a:ln w="18415" cmpd="sng"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VALOR DOS CONTRATOS MANTIDOS</a:t>
          </a:r>
        </a:p>
      </dsp:txBody>
      <dsp:txXfrm>
        <a:off x="2888827" y="665657"/>
        <a:ext cx="998955" cy="9989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1697" y="1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BBA5AA-D63D-499A-B2AE-41EDD2BB9277}" type="datetimeFigureOut">
              <a:rPr lang="pt-BR" smtClean="0"/>
              <a:t>17/11/2017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7411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1697" y="6457411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457E57-786D-41AB-8F35-CBD6F062C0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9852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79D625-0EAA-594D-B4A3-99EB7992F714}" type="datetimeFigureOut">
              <a:rPr lang="pt-BR" smtClean="0"/>
              <a:t>17/11/2017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433763" y="849313"/>
            <a:ext cx="3059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2262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632A86-B44B-B54C-8908-986832FFCD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4426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C376D-2066-4B97-BDFC-A6A6C1175EE3}" type="datetimeFigureOut">
              <a:rPr lang="pt-BR" smtClean="0"/>
              <a:t>17/11/2017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2611-C0B5-46AB-9F6E-696A4DEAE5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1026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C376D-2066-4B97-BDFC-A6A6C1175EE3}" type="datetimeFigureOut">
              <a:rPr lang="pt-BR" smtClean="0"/>
              <a:t>17/11/2017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2611-C0B5-46AB-9F6E-696A4DEAE5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6118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C376D-2066-4B97-BDFC-A6A6C1175EE3}" type="datetimeFigureOut">
              <a:rPr lang="pt-BR" smtClean="0"/>
              <a:t>17/11/2017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2611-C0B5-46AB-9F6E-696A4DEAE5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1889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58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457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C376D-2066-4B97-BDFC-A6A6C1175EE3}" type="datetimeFigureOut">
              <a:rPr lang="pt-BR" smtClean="0"/>
              <a:t>17/11/2017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2611-C0B5-46AB-9F6E-696A4DEAE5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9933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C376D-2066-4B97-BDFC-A6A6C1175EE3}" type="datetimeFigureOut">
              <a:rPr lang="pt-BR" smtClean="0"/>
              <a:t>17/11/2017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2611-C0B5-46AB-9F6E-696A4DEAE5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5927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C376D-2066-4B97-BDFC-A6A6C1175EE3}" type="datetimeFigureOut">
              <a:rPr lang="pt-BR" smtClean="0"/>
              <a:t>17/11/2017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2611-C0B5-46AB-9F6E-696A4DEAE5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4040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C376D-2066-4B97-BDFC-A6A6C1175EE3}" type="datetimeFigureOut">
              <a:rPr lang="pt-BR" smtClean="0"/>
              <a:t>17/11/2017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2611-C0B5-46AB-9F6E-696A4DEAE5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01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C376D-2066-4B97-BDFC-A6A6C1175EE3}" type="datetimeFigureOut">
              <a:rPr lang="pt-BR" smtClean="0"/>
              <a:t>17/11/2017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2611-C0B5-46AB-9F6E-696A4DEAE5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6125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C376D-2066-4B97-BDFC-A6A6C1175EE3}" type="datetimeFigureOut">
              <a:rPr lang="pt-BR" smtClean="0"/>
              <a:t>17/11/2017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2611-C0B5-46AB-9F6E-696A4DEAE5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1407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C376D-2066-4B97-BDFC-A6A6C1175EE3}" type="datetimeFigureOut">
              <a:rPr lang="pt-BR" smtClean="0"/>
              <a:t>17/11/2017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2611-C0B5-46AB-9F6E-696A4DEAE5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3712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C376D-2066-4B97-BDFC-A6A6C1175EE3}" type="datetimeFigureOut">
              <a:rPr lang="pt-BR" smtClean="0"/>
              <a:t>17/11/2017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2611-C0B5-46AB-9F6E-696A4DEAE5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492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C376D-2066-4B97-BDFC-A6A6C1175EE3}" type="datetimeFigureOut">
              <a:rPr lang="pt-BR" smtClean="0"/>
              <a:t>17/11/2017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A2611-C0B5-46AB-9F6E-696A4DEAE5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8456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mailto:gm.agenda@cgu.gov.br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1600" y="1085835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Acordos de Leniência</a:t>
            </a:r>
          </a:p>
        </p:txBody>
      </p:sp>
      <p:sp>
        <p:nvSpPr>
          <p:cNvPr id="7" name="Retângulo 6"/>
          <p:cNvSpPr/>
          <p:nvPr/>
        </p:nvSpPr>
        <p:spPr>
          <a:xfrm>
            <a:off x="1475656" y="2420888"/>
            <a:ext cx="6768752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i="1" dirty="0">
                <a:latin typeface="+mj-lt"/>
                <a:ea typeface="Times New Roman" panose="02020603050405020304" pitchFamily="18" charset="0"/>
              </a:rPr>
              <a:t>“I Encontro Estadual de Controladorias e Controles Internos”</a:t>
            </a:r>
          </a:p>
          <a:p>
            <a:pPr algn="ctr"/>
            <a:endParaRPr lang="pt-BR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ctr"/>
            <a:endParaRPr lang="pt-BR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ctr"/>
            <a:endParaRPr lang="pt-BR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ctr"/>
            <a:r>
              <a:rPr lang="pt-BR" sz="2000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Realização:</a:t>
            </a:r>
            <a:r>
              <a:rPr lang="pt-BR" sz="2000" b="1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2000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Controladoria-Geral do Município de Canoas</a:t>
            </a:r>
          </a:p>
          <a:p>
            <a:pPr algn="ctr"/>
            <a:endParaRPr lang="pt-BR" sz="2000" i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algn="ctr"/>
            <a:endParaRPr lang="pt-BR" sz="2000" i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algn="ctr"/>
            <a:endParaRPr lang="pt-BR" sz="2000" i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algn="ctr"/>
            <a:endParaRPr lang="pt-BR" sz="2000" i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algn="ctr"/>
            <a:endParaRPr lang="pt-BR" sz="2000" i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pt-BR" i="1" dirty="0">
                <a:latin typeface="+mj-lt"/>
              </a:rPr>
              <a:t>Canoas, 23 de novembro de 2017</a:t>
            </a:r>
          </a:p>
        </p:txBody>
      </p:sp>
    </p:spTree>
    <p:extLst>
      <p:ext uri="{BB962C8B-B14F-4D97-AF65-F5344CB8AC3E}">
        <p14:creationId xmlns:p14="http://schemas.microsoft.com/office/powerpoint/2010/main" val="1901505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1600" y="2852936"/>
            <a:ext cx="76328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6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ítulo 15"/>
          <p:cNvSpPr txBox="1">
            <a:spLocks/>
          </p:cNvSpPr>
          <p:nvPr/>
        </p:nvSpPr>
        <p:spPr>
          <a:xfrm>
            <a:off x="323528" y="764704"/>
            <a:ext cx="8424936" cy="85496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tx2"/>
                </a:solidFill>
              </a:rPr>
              <a:t>Fluxo</a:t>
            </a:r>
          </a:p>
        </p:txBody>
      </p:sp>
      <p:sp>
        <p:nvSpPr>
          <p:cNvPr id="7" name="Espaço Reservado para Conteúdo 19"/>
          <p:cNvSpPr txBox="1">
            <a:spLocks/>
          </p:cNvSpPr>
          <p:nvPr/>
        </p:nvSpPr>
        <p:spPr>
          <a:xfrm>
            <a:off x="323528" y="1484784"/>
            <a:ext cx="8229600" cy="489654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pt-BR" sz="2800" b="1" dirty="0"/>
              <a:t>Propositura: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400" dirty="0"/>
              <a:t>Pela PJ responsável (§ 1º, Art. 30, Dec. 8420/15);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400" dirty="0"/>
              <a:t>Até a conclusão do Relatório do PAR (§ 2º, idem);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400" dirty="0"/>
              <a:t>De forma escrita ou oral (Art. 31, idem).</a:t>
            </a:r>
          </a:p>
          <a:p>
            <a:pPr marL="457200" lvl="1" indent="0">
              <a:buNone/>
            </a:pPr>
            <a:endParaRPr lang="pt-BR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pt-BR" sz="2800" b="1" dirty="0"/>
              <a:t>Memorandos de Entendimentos: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400" dirty="0"/>
              <a:t>Minuta padrão elaborada conjuntamente pela CGU/AGU;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400" dirty="0"/>
              <a:t>Assinado pelo Secretário-Executivo da CGU e pelo Secretário-Geral de Consultoria da AGU;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400" dirty="0"/>
              <a:t>Suspende temporariamente o PAR por 180 dias</a:t>
            </a:r>
            <a:r>
              <a:rPr lang="pt-BR" sz="3200" dirty="0"/>
              <a:t>*</a:t>
            </a:r>
            <a:r>
              <a:rPr lang="pt-BR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3437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1600" y="2852936"/>
            <a:ext cx="76328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6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ítulo 15"/>
          <p:cNvSpPr txBox="1">
            <a:spLocks/>
          </p:cNvSpPr>
          <p:nvPr/>
        </p:nvSpPr>
        <p:spPr>
          <a:xfrm>
            <a:off x="323528" y="989856"/>
            <a:ext cx="8424936" cy="85496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tx2"/>
                </a:solidFill>
              </a:rPr>
              <a:t>Fluxo</a:t>
            </a:r>
          </a:p>
        </p:txBody>
      </p:sp>
      <p:sp>
        <p:nvSpPr>
          <p:cNvPr id="8" name="Espaço Reservado para Conteúdo 19"/>
          <p:cNvSpPr txBox="1">
            <a:spLocks/>
          </p:cNvSpPr>
          <p:nvPr/>
        </p:nvSpPr>
        <p:spPr>
          <a:xfrm>
            <a:off x="457200" y="2204864"/>
            <a:ext cx="8229600" cy="43924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 algn="just">
              <a:buFont typeface="Wingdings" panose="05000000000000000000" pitchFamily="2" charset="2"/>
              <a:buChar char="v"/>
            </a:pPr>
            <a:r>
              <a:rPr lang="pt-BR" b="1" dirty="0"/>
              <a:t>Comissões de Negociação: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t-BR" sz="2400" dirty="0"/>
              <a:t>3 integrantes da CGU e 2 integrantes da AGU;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pt-BR" sz="2400" dirty="0"/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t-BR" sz="2400" dirty="0"/>
              <a:t>Atividades de coordenação das negociações, supervisão dos trabalhos e interlocução com a pessoa jurídica proponente;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pt-BR" sz="2400" dirty="0"/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t-BR" sz="2400" dirty="0"/>
              <a:t>Autonomia para condução das negociações, com reportes periódicos à alta administração da CGU.</a:t>
            </a:r>
          </a:p>
        </p:txBody>
      </p:sp>
    </p:spTree>
    <p:extLst>
      <p:ext uri="{BB962C8B-B14F-4D97-AF65-F5344CB8AC3E}">
        <p14:creationId xmlns:p14="http://schemas.microsoft.com/office/powerpoint/2010/main" val="942681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1600" y="2852936"/>
            <a:ext cx="76328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6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ítulo 15"/>
          <p:cNvSpPr txBox="1">
            <a:spLocks/>
          </p:cNvSpPr>
          <p:nvPr/>
        </p:nvSpPr>
        <p:spPr>
          <a:xfrm>
            <a:off x="323528" y="989856"/>
            <a:ext cx="8424936" cy="85496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tx2"/>
                </a:solidFill>
              </a:rPr>
              <a:t>Fluxo</a:t>
            </a:r>
          </a:p>
        </p:txBody>
      </p:sp>
      <p:sp>
        <p:nvSpPr>
          <p:cNvPr id="7" name="Espaço Reservado para Conteúdo 19"/>
          <p:cNvSpPr txBox="1">
            <a:spLocks/>
          </p:cNvSpPr>
          <p:nvPr/>
        </p:nvSpPr>
        <p:spPr>
          <a:xfrm>
            <a:off x="457200" y="1844824"/>
            <a:ext cx="8229600" cy="475252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 algn="just">
              <a:buFont typeface="Wingdings" panose="05000000000000000000" pitchFamily="2" charset="2"/>
              <a:buChar char="v"/>
            </a:pPr>
            <a:r>
              <a:rPr lang="pt-BR" b="1" dirty="0"/>
              <a:t>Dinâmica dos trabalhos da comissão: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t-BR" sz="2400" dirty="0"/>
              <a:t>Necessidade de elaboração de atas de reuniões para todos os encontros com os representantes da empresa;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pt-BR" sz="2400" dirty="0"/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t-BR" sz="2400" dirty="0"/>
              <a:t>Necessidade de rigorosa instrução processual, haja vista, também, o escrutínio de outros órgãos de controle, visando a alavancagem investigativa;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pt-BR" sz="2400" dirty="0"/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t-BR" sz="2400" dirty="0"/>
              <a:t>Ao término dos trabalhos da comissão, necessidade de elaboração de documento (relatório) recomendando o acordo ou a resilição do </a:t>
            </a:r>
            <a:r>
              <a:rPr lang="pt-BR" sz="2400" dirty="0" err="1"/>
              <a:t>MdE</a:t>
            </a:r>
            <a:r>
              <a:rPr lang="pt-BR" sz="2400" dirty="0"/>
              <a:t> e a retomada ou instauração do PAR (SFC).</a:t>
            </a:r>
          </a:p>
          <a:p>
            <a:pPr marL="457200" lvl="1" indent="0" algn="just">
              <a:buNone/>
            </a:pPr>
            <a:endParaRPr lang="pt-BR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451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1600" y="2852936"/>
            <a:ext cx="76328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6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ítulo 15"/>
          <p:cNvSpPr txBox="1">
            <a:spLocks/>
          </p:cNvSpPr>
          <p:nvPr/>
        </p:nvSpPr>
        <p:spPr>
          <a:xfrm>
            <a:off x="395536" y="801216"/>
            <a:ext cx="8424936" cy="85496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tx2"/>
                </a:solidFill>
              </a:rPr>
              <a:t>Fases da Negociação – Etapas</a:t>
            </a:r>
          </a:p>
        </p:txBody>
      </p:sp>
      <p:sp>
        <p:nvSpPr>
          <p:cNvPr id="6" name="Espaço Reservado para Conteúdo 19"/>
          <p:cNvSpPr txBox="1">
            <a:spLocks/>
          </p:cNvSpPr>
          <p:nvPr/>
        </p:nvSpPr>
        <p:spPr>
          <a:xfrm>
            <a:off x="357470" y="1988840"/>
            <a:ext cx="8229600" cy="530120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t-BR" dirty="0"/>
              <a:t>Admissão do ilícito;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t-BR" dirty="0"/>
              <a:t>Cooperação efetiva;</a:t>
            </a:r>
          </a:p>
          <a:p>
            <a:pPr marL="514350" indent="-514350">
              <a:buFontTx/>
              <a:buAutoNum type="arabicPeriod"/>
            </a:pPr>
            <a:r>
              <a:rPr lang="pt-BR" dirty="0"/>
              <a:t>Avaliação do programa de integridade;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t-BR" dirty="0"/>
              <a:t>Cálculo dos valores;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t-BR" dirty="0"/>
              <a:t>Elaboração dos termos do acordo;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t-BR" dirty="0"/>
              <a:t>Assinatura do acordo;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t-BR" dirty="0"/>
              <a:t>Monitoramento do acordo.</a:t>
            </a:r>
          </a:p>
        </p:txBody>
      </p:sp>
    </p:spTree>
    <p:extLst>
      <p:ext uri="{BB962C8B-B14F-4D97-AF65-F5344CB8AC3E}">
        <p14:creationId xmlns:p14="http://schemas.microsoft.com/office/powerpoint/2010/main" val="856467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1600" y="2852936"/>
            <a:ext cx="76328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6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ítulo 15"/>
          <p:cNvSpPr txBox="1">
            <a:spLocks/>
          </p:cNvSpPr>
          <p:nvPr/>
        </p:nvSpPr>
        <p:spPr>
          <a:xfrm>
            <a:off x="323528" y="908720"/>
            <a:ext cx="8424936" cy="85496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tx2"/>
                </a:solidFill>
              </a:rPr>
              <a:t>Fases da Negociação – Etapas</a:t>
            </a:r>
          </a:p>
        </p:txBody>
      </p:sp>
      <p:sp>
        <p:nvSpPr>
          <p:cNvPr id="5" name="Espaço Reservado para Conteúdo 19"/>
          <p:cNvSpPr txBox="1">
            <a:spLocks/>
          </p:cNvSpPr>
          <p:nvPr/>
        </p:nvSpPr>
        <p:spPr>
          <a:xfrm>
            <a:off x="251520" y="1772816"/>
            <a:ext cx="8229600" cy="496855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t-BR" b="1" u="sng" dirty="0"/>
              <a:t>Admissão do ilícito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t-BR" sz="2400" dirty="0"/>
              <a:t> Envolve a especificação do fatos admitidos como     irregulares (Histórico de conduta).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pt-BR" sz="24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pt-BR" sz="2400" dirty="0"/>
              <a:t> Responsabilidade objetiva x detalhamento dos fatos:</a:t>
            </a:r>
            <a:endParaRPr lang="pt-BR" sz="2000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pt-BR" sz="2000" dirty="0"/>
              <a:t>Nessa etapa, é necessário que a comissão tenha certeza de que os fatos admitidos estão em acordo com investigações em paralelo;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pt-BR" sz="2000" dirty="0"/>
              <a:t>Necessidade de conhecimento do caso (denúncias, reportagens, ações judiciais, etc.);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pt-BR" sz="2000" dirty="0"/>
              <a:t>Possibilidade de interlocução com o MP e com a Polícia;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pt-BR" sz="2000" dirty="0"/>
              <a:t>Levantamento de auditorias feitas pela CGU, pelo TCU, pelo órgão lesado.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3693064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1600" y="2852936"/>
            <a:ext cx="76328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6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ítulo 15"/>
          <p:cNvSpPr txBox="1">
            <a:spLocks/>
          </p:cNvSpPr>
          <p:nvPr/>
        </p:nvSpPr>
        <p:spPr>
          <a:xfrm>
            <a:off x="323528" y="767199"/>
            <a:ext cx="8424936" cy="85496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tx2"/>
                </a:solidFill>
              </a:rPr>
              <a:t>Fases da Negociação – Etapas</a:t>
            </a:r>
          </a:p>
        </p:txBody>
      </p:sp>
      <p:sp>
        <p:nvSpPr>
          <p:cNvPr id="5" name="Espaço Reservado para Conteúdo 19"/>
          <p:cNvSpPr txBox="1">
            <a:spLocks/>
          </p:cNvSpPr>
          <p:nvPr/>
        </p:nvSpPr>
        <p:spPr>
          <a:xfrm>
            <a:off x="71500" y="1700808"/>
            <a:ext cx="8928992" cy="482453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2"/>
            </a:pPr>
            <a:r>
              <a:rPr lang="pt-BR" sz="3000" b="1" u="sng" dirty="0"/>
              <a:t>Cooperação efetiva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t-BR" sz="2400" dirty="0"/>
              <a:t>Identificação dos elementos de provas que corroboram a admissão do ilícito.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t-BR" sz="2400" dirty="0"/>
              <a:t>Houve investigação interna? </a:t>
            </a:r>
            <a:endParaRPr lang="pt-BR" sz="28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pt-BR" sz="2400" dirty="0"/>
              <a:t>Houve voluntariedade na autodenúncia? </a:t>
            </a:r>
            <a:endParaRPr lang="pt-BR" sz="28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pt-BR" sz="2400" dirty="0"/>
              <a:t>Compromisso da PJ que não existe nenhuma outra situação irregular</a:t>
            </a:r>
            <a:endParaRPr lang="pt-BR" sz="2100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pt-BR" sz="2100" dirty="0"/>
              <a:t>Equipe deverá analisar detalhadamente os documentos entregues e solicitar os demais que sejam necessários para a apuração completa do fato;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pt-BR" sz="2100" dirty="0"/>
              <a:t>Delimitação do ilícito e o período em que ocorreu.</a:t>
            </a:r>
          </a:p>
        </p:txBody>
      </p:sp>
    </p:spTree>
    <p:extLst>
      <p:ext uri="{BB962C8B-B14F-4D97-AF65-F5344CB8AC3E}">
        <p14:creationId xmlns:p14="http://schemas.microsoft.com/office/powerpoint/2010/main" val="1105270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1600" y="2852936"/>
            <a:ext cx="76328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6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ítulo 15"/>
          <p:cNvSpPr txBox="1">
            <a:spLocks/>
          </p:cNvSpPr>
          <p:nvPr/>
        </p:nvSpPr>
        <p:spPr>
          <a:xfrm>
            <a:off x="323528" y="841276"/>
            <a:ext cx="8424936" cy="85496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tx2"/>
                </a:solidFill>
              </a:rPr>
              <a:t>Fases da Negociação – Etapas</a:t>
            </a:r>
          </a:p>
        </p:txBody>
      </p:sp>
      <p:sp>
        <p:nvSpPr>
          <p:cNvPr id="5" name="Espaço Reservado para Conteúdo 19"/>
          <p:cNvSpPr txBox="1">
            <a:spLocks/>
          </p:cNvSpPr>
          <p:nvPr/>
        </p:nvSpPr>
        <p:spPr>
          <a:xfrm>
            <a:off x="374848" y="1268760"/>
            <a:ext cx="8229600" cy="453650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 typeface="+mj-lt"/>
              <a:buAutoNum type="arabicPeriod" startAt="3"/>
            </a:pPr>
            <a:endParaRPr lang="pt-BR" b="1" u="sng" dirty="0"/>
          </a:p>
          <a:p>
            <a:pPr marL="514350" indent="-514350" algn="just">
              <a:buFont typeface="+mj-lt"/>
              <a:buAutoNum type="arabicPeriod" startAt="3"/>
            </a:pPr>
            <a:r>
              <a:rPr lang="pt-BR" b="1" u="sng" dirty="0"/>
              <a:t>Avaliação do Programa de Integridade</a:t>
            </a:r>
          </a:p>
          <a:p>
            <a:pPr marL="514350" indent="-514350" algn="just">
              <a:buFont typeface="+mj-lt"/>
              <a:buAutoNum type="arabicPeriod" startAt="3"/>
            </a:pPr>
            <a:endParaRPr lang="pt-BR" b="1" u="sng" dirty="0"/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pt-BR" dirty="0"/>
              <a:t>Verificação quanto a efetividade do programa;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pt-BR" dirty="0"/>
              <a:t>Análise das melhorias necessárias;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pt-BR" dirty="0"/>
              <a:t>Quais medidas adicionais devem ser adotadas a fim de evitar nova ocorrência dos fatos (afastamento dos dirigentes envolvidos, compromisso de investigação interna, não doação para campanhas, etc.).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5952190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1600" y="2852936"/>
            <a:ext cx="76328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6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ítulo 15"/>
          <p:cNvSpPr txBox="1">
            <a:spLocks/>
          </p:cNvSpPr>
          <p:nvPr/>
        </p:nvSpPr>
        <p:spPr>
          <a:xfrm>
            <a:off x="323528" y="908720"/>
            <a:ext cx="8424936" cy="85496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tx2"/>
                </a:solidFill>
              </a:rPr>
              <a:t>Fases da Negociação – Etapas</a:t>
            </a:r>
          </a:p>
        </p:txBody>
      </p:sp>
      <p:sp>
        <p:nvSpPr>
          <p:cNvPr id="5" name="Espaço Reservado para Conteúdo 19"/>
          <p:cNvSpPr txBox="1">
            <a:spLocks/>
          </p:cNvSpPr>
          <p:nvPr/>
        </p:nvSpPr>
        <p:spPr>
          <a:xfrm>
            <a:off x="914400" y="2060848"/>
            <a:ext cx="8229600" cy="21987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4"/>
            </a:pPr>
            <a:r>
              <a:rPr lang="pt-BR" sz="3000" b="1" dirty="0"/>
              <a:t>Cálculo dos Valores:</a:t>
            </a:r>
          </a:p>
          <a:p>
            <a:pPr marL="0" indent="0">
              <a:buNone/>
            </a:pPr>
            <a:endParaRPr lang="pt-BR" sz="1500" dirty="0">
              <a:solidFill>
                <a:schemeClr val="tx2"/>
              </a:solidFill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2200" b="1" dirty="0"/>
              <a:t>Rubrica com natureza de sanção: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t-BR" sz="2200" dirty="0"/>
              <a:t>Multa administrativa da LAC.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2200" b="1" dirty="0"/>
              <a:t>Rubrica com natureza de ressarcimento: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200" dirty="0"/>
              <a:t>Eventuais danos incontroversos;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200" dirty="0"/>
              <a:t>Somatório de todas as propinas pagas;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200" dirty="0"/>
              <a:t>Vantagem indevida auferida ou pretendida. </a:t>
            </a:r>
          </a:p>
        </p:txBody>
      </p:sp>
      <p:sp>
        <p:nvSpPr>
          <p:cNvPr id="3" name="Retângulo 2"/>
          <p:cNvSpPr/>
          <p:nvPr/>
        </p:nvSpPr>
        <p:spPr>
          <a:xfrm>
            <a:off x="914400" y="5373216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Nota 01</a:t>
            </a:r>
            <a:r>
              <a:rPr lang="pt-BR" dirty="0"/>
              <a:t>: Não se dá quitação de danos</a:t>
            </a:r>
          </a:p>
          <a:p>
            <a:r>
              <a:rPr lang="pt-BR" b="1" dirty="0"/>
              <a:t>Nota 02</a:t>
            </a:r>
            <a:r>
              <a:rPr lang="pt-BR" dirty="0"/>
              <a:t>: Estão preservados todas as atribuições do TCU</a:t>
            </a:r>
          </a:p>
          <a:p>
            <a:r>
              <a:rPr lang="pt-BR" b="1" dirty="0"/>
              <a:t>Nota 03</a:t>
            </a:r>
            <a:r>
              <a:rPr lang="pt-BR" dirty="0"/>
              <a:t>: O acordo de leniência é o início da alavancagem investigativa e ressarcimento ao erário (não o fim)</a:t>
            </a:r>
          </a:p>
        </p:txBody>
      </p:sp>
    </p:spTree>
    <p:extLst>
      <p:ext uri="{BB962C8B-B14F-4D97-AF65-F5344CB8AC3E}">
        <p14:creationId xmlns:p14="http://schemas.microsoft.com/office/powerpoint/2010/main" val="1948210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1600" y="2852936"/>
            <a:ext cx="76328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6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ítulo 15"/>
          <p:cNvSpPr txBox="1">
            <a:spLocks/>
          </p:cNvSpPr>
          <p:nvPr/>
        </p:nvSpPr>
        <p:spPr>
          <a:xfrm>
            <a:off x="0" y="1349896"/>
            <a:ext cx="9036496" cy="85496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tx2"/>
                </a:solidFill>
              </a:rPr>
              <a:t>RUBRICA COM NATUREZA DE SANÇÃO</a:t>
            </a:r>
          </a:p>
          <a:p>
            <a:r>
              <a:rPr lang="pt-BR" b="1" dirty="0">
                <a:solidFill>
                  <a:schemeClr val="tx2"/>
                </a:solidFill>
              </a:rPr>
              <a:t>MULTA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297998"/>
            <a:ext cx="3960440" cy="293931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3284983"/>
            <a:ext cx="3316584" cy="295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985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1520" y="1052736"/>
            <a:ext cx="871296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arenR"/>
            </a:pPr>
            <a:r>
              <a:rPr lang="pt-BR" sz="3000" b="1" dirty="0"/>
              <a:t> Cálculo da Multa da LAC:</a:t>
            </a:r>
          </a:p>
          <a:p>
            <a:endParaRPr lang="pt-BR" sz="2800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600" dirty="0"/>
              <a:t>Os parâmetros para o cálculo da multa da LAC estão definidos nos </a:t>
            </a:r>
            <a:r>
              <a:rPr lang="pt-BR" sz="2600" dirty="0" err="1"/>
              <a:t>arts</a:t>
            </a:r>
            <a:r>
              <a:rPr lang="pt-BR" sz="2600" dirty="0"/>
              <a:t>. 17 a 23 do Decreto n° 8.420/2015: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pt-BR" sz="2600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pt-BR" sz="2600" dirty="0"/>
              <a:t>Art. 17: estabelece os fatores agravantes específicos ao caso sob análise;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pt-BR" sz="2600" dirty="0"/>
              <a:t>Art. 18: estabelece o valor a ser deduzido em função dos fatores atenuantes;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pt-BR" sz="2600" dirty="0"/>
              <a:t>Art. 20: estabelece os limites mínimo e máximo da multa da LAC para o caso sob análise;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pt-BR" sz="2600" dirty="0"/>
              <a:t>O Decreto prevê regras para dosimetria da multa.</a:t>
            </a:r>
          </a:p>
          <a:p>
            <a:endParaRPr lang="pt-BR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34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58789" y="815833"/>
            <a:ext cx="7137547" cy="5620385"/>
          </a:xfrm>
          <a:prstGeom prst="rect">
            <a:avLst/>
          </a:prstGeom>
          <a:noFill/>
          <a:ln w="104775">
            <a:solidFill>
              <a:srgbClr val="39AEA9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8" b="20516"/>
          <a:stretch/>
        </p:blipFill>
        <p:spPr>
          <a:xfrm flipH="1">
            <a:off x="1547664" y="1362397"/>
            <a:ext cx="8051250" cy="545097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4" r="26010" b="23574"/>
          <a:stretch/>
        </p:blipFill>
        <p:spPr>
          <a:xfrm>
            <a:off x="0" y="2378471"/>
            <a:ext cx="4427984" cy="447952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/>
          <p:cNvSpPr/>
          <p:nvPr/>
        </p:nvSpPr>
        <p:spPr>
          <a:xfrm>
            <a:off x="3563888" y="1820919"/>
            <a:ext cx="5121323" cy="499245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altLang="pt-BR" sz="3600">
                <a:solidFill>
                  <a:schemeClr val="bg1"/>
                </a:solidFill>
                <a:cs typeface="Arial" pitchFamily="34" charset="0"/>
              </a:rPr>
              <a:t>Natureza;</a:t>
            </a:r>
            <a:endParaRPr lang="pt-BR" altLang="pt-BR" sz="3600" dirty="0">
              <a:solidFill>
                <a:schemeClr val="bg1"/>
              </a:solidFill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altLang="pt-BR" sz="3600" dirty="0">
                <a:solidFill>
                  <a:schemeClr val="bg1"/>
                </a:solidFill>
                <a:cs typeface="Arial" pitchFamily="34" charset="0"/>
              </a:rPr>
              <a:t>Estrutura normativa;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altLang="pt-BR" sz="3600" dirty="0">
                <a:solidFill>
                  <a:schemeClr val="bg1"/>
                </a:solidFill>
                <a:cs typeface="Arial" pitchFamily="34" charset="0"/>
              </a:rPr>
              <a:t> Pilares;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altLang="pt-BR" sz="3600" dirty="0">
                <a:solidFill>
                  <a:schemeClr val="bg1"/>
                </a:solidFill>
                <a:cs typeface="Arial" pitchFamily="34" charset="0"/>
              </a:rPr>
              <a:t>Fluxo;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altLang="pt-BR" sz="3600" dirty="0">
                <a:solidFill>
                  <a:schemeClr val="bg1"/>
                </a:solidFill>
                <a:cs typeface="Arial" pitchFamily="34" charset="0"/>
              </a:rPr>
              <a:t>Fases da negociação;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altLang="pt-BR" sz="3600" dirty="0">
                <a:solidFill>
                  <a:schemeClr val="bg1"/>
                </a:solidFill>
                <a:cs typeface="Arial" pitchFamily="34" charset="0"/>
              </a:rPr>
              <a:t>Considerações Finais.</a:t>
            </a:r>
          </a:p>
        </p:txBody>
      </p:sp>
      <p:sp>
        <p:nvSpPr>
          <p:cNvPr id="6" name="Retângulo 5"/>
          <p:cNvSpPr/>
          <p:nvPr/>
        </p:nvSpPr>
        <p:spPr>
          <a:xfrm>
            <a:off x="785091" y="996657"/>
            <a:ext cx="907010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pt-BR" sz="4600" i="0" u="none" strike="noStrike" kern="0" cap="none" spc="600" normalizeH="0" baseline="0" noProof="0" dirty="0">
                <a:ln>
                  <a:noFill/>
                </a:ln>
                <a:solidFill>
                  <a:srgbClr val="39AEA9"/>
                </a:solidFill>
                <a:effectLst/>
                <a:uLnTx/>
                <a:uFillTx/>
                <a:latin typeface="Century Gothic" panose="020B0502020202020204" pitchFamily="34" charset="0"/>
              </a:rPr>
              <a:t>SUMÁRIO</a:t>
            </a:r>
          </a:p>
        </p:txBody>
      </p:sp>
    </p:spTree>
    <p:extLst>
      <p:ext uri="{BB962C8B-B14F-4D97-AF65-F5344CB8AC3E}">
        <p14:creationId xmlns:p14="http://schemas.microsoft.com/office/powerpoint/2010/main" val="143952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1600" y="2852936"/>
            <a:ext cx="76328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6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026637295"/>
              </p:ext>
            </p:extLst>
          </p:nvPr>
        </p:nvGraphicFramePr>
        <p:xfrm>
          <a:off x="0" y="1700808"/>
          <a:ext cx="914400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Espaço Reservado para Conteúdo 19"/>
          <p:cNvSpPr txBox="1">
            <a:spLocks/>
          </p:cNvSpPr>
          <p:nvPr/>
        </p:nvSpPr>
        <p:spPr>
          <a:xfrm>
            <a:off x="2627784" y="1023371"/>
            <a:ext cx="8229600" cy="5760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>
              <a:spcAft>
                <a:spcPts val="600"/>
              </a:spcAft>
              <a:buNone/>
            </a:pPr>
            <a:r>
              <a:rPr lang="pt-BR" sz="3200" b="1" dirty="0">
                <a:solidFill>
                  <a:schemeClr val="tx2"/>
                </a:solidFill>
              </a:rPr>
              <a:t>Dosimetria da multa LAC</a:t>
            </a:r>
          </a:p>
        </p:txBody>
      </p:sp>
    </p:spTree>
    <p:extLst>
      <p:ext uri="{BB962C8B-B14F-4D97-AF65-F5344CB8AC3E}">
        <p14:creationId xmlns:p14="http://schemas.microsoft.com/office/powerpoint/2010/main" val="148302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"/>
            <a:ext cx="92525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3764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5"/>
          <p:cNvSpPr txBox="1">
            <a:spLocks/>
          </p:cNvSpPr>
          <p:nvPr/>
        </p:nvSpPr>
        <p:spPr>
          <a:xfrm>
            <a:off x="0" y="1124744"/>
            <a:ext cx="9036496" cy="85496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tx2"/>
                </a:solidFill>
              </a:rPr>
              <a:t>RUBRICA COM NATUREZA DE RESSARCIMENTO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27784" y="3284984"/>
            <a:ext cx="4139082" cy="2062103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pt-BR" sz="3200" dirty="0"/>
              <a:t>DANO</a:t>
            </a:r>
          </a:p>
          <a:p>
            <a:pPr marL="285750" indent="-285750">
              <a:buFont typeface="Arial" charset="0"/>
              <a:buChar char="•"/>
            </a:pPr>
            <a:endParaRPr lang="pt-BR" sz="3200" dirty="0"/>
          </a:p>
          <a:p>
            <a:pPr marL="285750" indent="-285750">
              <a:buFont typeface="Arial" charset="0"/>
              <a:buChar char="•"/>
            </a:pPr>
            <a:endParaRPr lang="pt-BR" sz="3200" dirty="0"/>
          </a:p>
          <a:p>
            <a:pPr marL="285750" indent="-285750">
              <a:buFont typeface="Arial" charset="0"/>
              <a:buChar char="•"/>
            </a:pPr>
            <a:r>
              <a:rPr lang="pt-BR" sz="3200" dirty="0"/>
              <a:t>VANTAGEM INDEVIDA</a:t>
            </a:r>
          </a:p>
        </p:txBody>
      </p:sp>
    </p:spTree>
    <p:extLst>
      <p:ext uri="{BB962C8B-B14F-4D97-AF65-F5344CB8AC3E}">
        <p14:creationId xmlns:p14="http://schemas.microsoft.com/office/powerpoint/2010/main" val="13085969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980728"/>
            <a:ext cx="57606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/>
              <a:t>B) Cálculo do Ressarcimento</a:t>
            </a:r>
          </a:p>
        </p:txBody>
      </p:sp>
      <p:sp>
        <p:nvSpPr>
          <p:cNvPr id="4" name="Espaço Reservado para Conteúdo 19"/>
          <p:cNvSpPr txBox="1">
            <a:spLocks/>
          </p:cNvSpPr>
          <p:nvPr/>
        </p:nvSpPr>
        <p:spPr>
          <a:xfrm>
            <a:off x="457200" y="2132856"/>
            <a:ext cx="8229600" cy="43924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 algn="just">
              <a:buFont typeface="Wingdings" panose="05000000000000000000" pitchFamily="2" charset="2"/>
              <a:buChar char="v"/>
            </a:pPr>
            <a:r>
              <a:rPr lang="pt-BR" dirty="0"/>
              <a:t>Conceito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400" dirty="0"/>
              <a:t>Sinônimo de prejuízo </a:t>
            </a:r>
            <a:r>
              <a:rPr lang="mr-IN" sz="2400" dirty="0"/>
              <a:t>–</a:t>
            </a:r>
            <a:r>
              <a:rPr lang="pt-BR" sz="2400" dirty="0"/>
              <a:t> Pode ser patrimonial ou não.</a:t>
            </a:r>
          </a:p>
          <a:p>
            <a:pPr marL="457200" lvl="1" indent="0">
              <a:buNone/>
            </a:pPr>
            <a:endParaRPr lang="pt-BR" sz="2400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pt-BR" sz="2000" dirty="0"/>
              <a:t>Valores pagos a título de propina;</a:t>
            </a:r>
          </a:p>
          <a:p>
            <a:pPr lvl="2">
              <a:buFont typeface="Wingdings" panose="05000000000000000000" pitchFamily="2" charset="2"/>
              <a:buChar char="ü"/>
            </a:pPr>
            <a:endParaRPr lang="pt-BR" sz="2000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pt-BR" sz="2000" dirty="0"/>
              <a:t>Superfaturamento por sobrepreço ou inexecução contratual;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pt-BR" sz="2400" u="sng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400" u="sng" dirty="0"/>
              <a:t>Perspectiva da vítima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pt-BR" sz="2400" dirty="0">
              <a:solidFill>
                <a:schemeClr val="tx2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707905" y="1620089"/>
            <a:ext cx="1296143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pt-BR" sz="3200" dirty="0"/>
              <a:t>DANO</a:t>
            </a:r>
          </a:p>
        </p:txBody>
      </p:sp>
    </p:spTree>
    <p:extLst>
      <p:ext uri="{BB962C8B-B14F-4D97-AF65-F5344CB8AC3E}">
        <p14:creationId xmlns:p14="http://schemas.microsoft.com/office/powerpoint/2010/main" val="2519641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980728"/>
            <a:ext cx="57606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/>
              <a:t>B) Cálculo do Ressarcimento</a:t>
            </a:r>
          </a:p>
        </p:txBody>
      </p:sp>
      <p:sp>
        <p:nvSpPr>
          <p:cNvPr id="3" name="Espaço Reservado para Conteúdo 19"/>
          <p:cNvSpPr txBox="1">
            <a:spLocks/>
          </p:cNvSpPr>
          <p:nvPr/>
        </p:nvSpPr>
        <p:spPr>
          <a:xfrm>
            <a:off x="457200" y="1916832"/>
            <a:ext cx="8229600" cy="482453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BR" sz="2400" b="1" dirty="0"/>
              <a:t>O que diz a LAC – Dano:</a:t>
            </a:r>
          </a:p>
          <a:p>
            <a:pPr marL="0" indent="0" algn="just"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pt-BR" sz="2000" dirty="0"/>
              <a:t>Art. 6</a:t>
            </a:r>
            <a:r>
              <a:rPr lang="pt-BR" sz="2000" u="sng" baseline="30000" dirty="0"/>
              <a:t>o</a:t>
            </a:r>
            <a:r>
              <a:rPr lang="pt-BR" sz="2000" dirty="0"/>
              <a:t>, § 3</a:t>
            </a:r>
            <a:r>
              <a:rPr lang="pt-BR" sz="2000" u="sng" baseline="30000" dirty="0"/>
              <a:t>o</a:t>
            </a:r>
            <a:r>
              <a:rPr lang="pt-BR" sz="2000" dirty="0"/>
              <a:t>  A aplicação das sanções previstas neste artigo não exclui, em qualquer hipótese, a obrigação da reparação integral do </a:t>
            </a:r>
            <a:r>
              <a:rPr lang="pt-BR" sz="2000" b="1" dirty="0"/>
              <a:t>dano</a:t>
            </a:r>
            <a:r>
              <a:rPr lang="pt-BR" sz="2000" dirty="0"/>
              <a:t> causado.</a:t>
            </a:r>
          </a:p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2000" dirty="0"/>
              <a:t>---</a:t>
            </a:r>
          </a:p>
          <a:p>
            <a:pPr marL="0" indent="0" algn="just"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pt-BR" sz="2000" dirty="0"/>
              <a:t>Art. 13.  A instauração de processo administrativo específico de reparação integral do </a:t>
            </a:r>
            <a:r>
              <a:rPr lang="pt-BR" sz="2000" b="1" dirty="0"/>
              <a:t>dano</a:t>
            </a:r>
            <a:r>
              <a:rPr lang="pt-BR" sz="2000" dirty="0"/>
              <a:t> não prejudica a aplicação imediata das sanções estabelecidas nesta Lei. </a:t>
            </a:r>
          </a:p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2000" dirty="0"/>
              <a:t>---</a:t>
            </a:r>
          </a:p>
          <a:p>
            <a:pPr marL="0" indent="0" algn="just"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pt-BR" sz="2000" dirty="0"/>
              <a:t>Art. 16, § 3</a:t>
            </a:r>
            <a:r>
              <a:rPr lang="pt-BR" sz="2000" u="sng" baseline="30000" dirty="0"/>
              <a:t>o</a:t>
            </a:r>
            <a:r>
              <a:rPr lang="pt-BR" sz="2000" dirty="0"/>
              <a:t>  O acordo de leniência não exime a pessoa jurídica da obrigação de reparar integralmente o </a:t>
            </a:r>
            <a:r>
              <a:rPr lang="pt-BR" sz="2000" b="1" dirty="0"/>
              <a:t>dano</a:t>
            </a:r>
            <a:r>
              <a:rPr lang="pt-BR" sz="2000" dirty="0"/>
              <a:t> causado. </a:t>
            </a:r>
          </a:p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2000" dirty="0"/>
              <a:t>---</a:t>
            </a:r>
          </a:p>
          <a:p>
            <a:pPr marL="0" indent="0" algn="just"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pt-BR" sz="2000" dirty="0"/>
              <a:t>Art. 21, Parágrafo único.  A condenação torna certa a obrigação de reparar, integralmente, o </a:t>
            </a:r>
            <a:r>
              <a:rPr lang="pt-BR" sz="2000" b="1" dirty="0"/>
              <a:t>dano</a:t>
            </a:r>
            <a:r>
              <a:rPr lang="pt-BR" sz="2000" dirty="0"/>
              <a:t> causado pelo ilícito, cujo valor será apurado em posterior liquidação, se não constar expressamente da sentença.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4747784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764704"/>
            <a:ext cx="57606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/>
              <a:t>B) Cálculo do Ressarcimento</a:t>
            </a:r>
          </a:p>
        </p:txBody>
      </p:sp>
      <p:sp>
        <p:nvSpPr>
          <p:cNvPr id="3" name="Espaço Reservado para Conteúdo 19"/>
          <p:cNvSpPr txBox="1">
            <a:spLocks/>
          </p:cNvSpPr>
          <p:nvPr/>
        </p:nvSpPr>
        <p:spPr>
          <a:xfrm>
            <a:off x="457200" y="1916832"/>
            <a:ext cx="8229600" cy="482453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algn="just">
              <a:buFont typeface="Wingdings" panose="05000000000000000000" pitchFamily="2" charset="2"/>
              <a:buChar char="v"/>
            </a:pPr>
            <a:r>
              <a:rPr lang="pt-BR" sz="2400" b="1" dirty="0"/>
              <a:t>Conceito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t-BR" sz="2200" dirty="0"/>
              <a:t>Ganhos obtidos ou pretendidos pela pessoa jurídica que não ocorreriam sem a prática do ato lesivo, somado, quando for o caso, ao valor correspondente a qualquer vantagem indevida prometida ou dada a agente público ou a terceiros a ele relacionados (Decreto 8.420, Art. 20, § 2</a:t>
            </a:r>
            <a:r>
              <a:rPr lang="pt-BR" sz="2200" strike="sngStrike" dirty="0"/>
              <a:t>º</a:t>
            </a:r>
            <a:r>
              <a:rPr lang="pt-BR" sz="2200" dirty="0"/>
              <a:t>). Engloba:</a:t>
            </a:r>
          </a:p>
          <a:p>
            <a:pPr marL="457200" lvl="1" indent="0" algn="just">
              <a:buNone/>
            </a:pPr>
            <a:endParaRPr lang="pt-BR" sz="2200" dirty="0"/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pt-BR" sz="1800" dirty="0"/>
              <a:t>Lucro auferido com uma contratação ou execução viciada de contrato;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pt-BR" sz="1800" dirty="0"/>
              <a:t>Lucro superior à média do mercado;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pt-BR" sz="1800" dirty="0"/>
              <a:t>Valores pagos a título de propina;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pt-BR" sz="1800" dirty="0"/>
              <a:t>Superfaturamento por sobrepreço ou inexecução contratual; </a:t>
            </a:r>
          </a:p>
          <a:p>
            <a:pPr lvl="2" algn="just">
              <a:buFont typeface="Wingdings" panose="05000000000000000000" pitchFamily="2" charset="2"/>
              <a:buChar char="ü"/>
            </a:pPr>
            <a:endParaRPr lang="pt-BR" sz="1800" u="sng" dirty="0"/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t-BR" sz="2600" u="sng" dirty="0"/>
              <a:t>Perspectiva do autor do ato lesivo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pt-BR" sz="2200" dirty="0">
              <a:solidFill>
                <a:schemeClr val="tx2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881699" y="1332057"/>
            <a:ext cx="3850541" cy="58477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pt-BR" sz="3200"/>
              <a:t>VANTAGEM INDEVIDA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9385690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980728"/>
            <a:ext cx="57606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/>
              <a:t>B) Cálculo do Ressarcimento</a:t>
            </a:r>
          </a:p>
        </p:txBody>
      </p:sp>
      <p:sp>
        <p:nvSpPr>
          <p:cNvPr id="3" name="Espaço Reservado para Conteúdo 19"/>
          <p:cNvSpPr txBox="1">
            <a:spLocks/>
          </p:cNvSpPr>
          <p:nvPr/>
        </p:nvSpPr>
        <p:spPr>
          <a:xfrm>
            <a:off x="457200" y="1844824"/>
            <a:ext cx="8229600" cy="468052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BR" sz="2400" b="1" dirty="0"/>
              <a:t>O que diz a LAC – Vantagem indevida: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sz="2000" dirty="0"/>
              <a:t>Art. 6</a:t>
            </a:r>
            <a:r>
              <a:rPr lang="pt-BR" sz="2000" u="sng" baseline="30000" dirty="0"/>
              <a:t>o</a:t>
            </a:r>
            <a:r>
              <a:rPr lang="pt-BR" sz="2000" dirty="0"/>
              <a:t>, I - multa, no valor de 0,1% (um décimo por cento) a 20% (vinte por cento) do faturamento bruto do último exercício anterior ao da instauração do processo administrativo, excluídos os tributos, a qual nunca será inferior à </a:t>
            </a:r>
            <a:r>
              <a:rPr lang="pt-BR" sz="2000" b="1" dirty="0"/>
              <a:t>vantagem auferida</a:t>
            </a:r>
            <a:r>
              <a:rPr lang="pt-BR" sz="2000" dirty="0"/>
              <a:t>, quando for possível sua estimação; e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sz="2000" dirty="0"/>
              <a:t>---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sz="2000" dirty="0"/>
              <a:t>Art. 7</a:t>
            </a:r>
            <a:r>
              <a:rPr lang="pt-BR" sz="2000" u="sng" baseline="30000" dirty="0"/>
              <a:t>o</a:t>
            </a:r>
            <a:r>
              <a:rPr lang="pt-BR" sz="2000" dirty="0"/>
              <a:t>  Serão levados em consideração na aplicação das sanções: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sz="2000" dirty="0"/>
              <a:t>II - a </a:t>
            </a:r>
            <a:r>
              <a:rPr lang="pt-BR" sz="2000" b="1" dirty="0"/>
              <a:t>vantagem auferida ou pretendida</a:t>
            </a:r>
            <a:r>
              <a:rPr lang="pt-BR" sz="2000" dirty="0"/>
              <a:t> pelo infrator;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sz="2000" dirty="0"/>
              <a:t>---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sz="2000" dirty="0"/>
              <a:t>Art. 19. Sanções na ação judicial: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sz="2000" dirty="0"/>
              <a:t>I - perdimento dos bens, direitos ou valores que representem </a:t>
            </a:r>
            <a:r>
              <a:rPr lang="pt-BR" sz="2000" b="1" dirty="0"/>
              <a:t>vantagem</a:t>
            </a:r>
            <a:r>
              <a:rPr lang="pt-BR" sz="2000" dirty="0"/>
              <a:t> ou proveito direta ou indiretamente obtidos da infração, ressalvado o direito do lesado ou de terceiro de boa-fé;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592950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1600" y="2852936"/>
            <a:ext cx="76328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6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Espaço Reservado para Conteúdo 19"/>
          <p:cNvSpPr txBox="1">
            <a:spLocks/>
          </p:cNvSpPr>
          <p:nvPr/>
        </p:nvSpPr>
        <p:spPr>
          <a:xfrm>
            <a:off x="518864" y="1869728"/>
            <a:ext cx="8229600" cy="108012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BR" dirty="0">
                <a:sym typeface="Wingdings"/>
              </a:rPr>
              <a:t>Em muitos casos a vantagem indevida já englobará o dano, sem necessidade de identificá-lo</a:t>
            </a:r>
            <a:endParaRPr lang="pt-BR" dirty="0"/>
          </a:p>
        </p:txBody>
      </p:sp>
      <p:grpSp>
        <p:nvGrpSpPr>
          <p:cNvPr id="6" name="Grupo 2"/>
          <p:cNvGrpSpPr/>
          <p:nvPr/>
        </p:nvGrpSpPr>
        <p:grpSpPr>
          <a:xfrm>
            <a:off x="846878" y="3356992"/>
            <a:ext cx="7397529" cy="1817885"/>
            <a:chOff x="0" y="2902310"/>
            <a:chExt cx="9005777" cy="2504168"/>
          </a:xfrm>
        </p:grpSpPr>
        <p:cxnSp>
          <p:nvCxnSpPr>
            <p:cNvPr id="7" name="Conector reto 6"/>
            <p:cNvCxnSpPr/>
            <p:nvPr/>
          </p:nvCxnSpPr>
          <p:spPr>
            <a:xfrm>
              <a:off x="2583712" y="5114282"/>
              <a:ext cx="4678325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" name="Conector reto 7"/>
            <p:cNvCxnSpPr/>
            <p:nvPr/>
          </p:nvCxnSpPr>
          <p:spPr>
            <a:xfrm>
              <a:off x="2477386" y="4128982"/>
              <a:ext cx="4784651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" name="Conector reto 8"/>
            <p:cNvCxnSpPr/>
            <p:nvPr/>
          </p:nvCxnSpPr>
          <p:spPr>
            <a:xfrm>
              <a:off x="2477386" y="3097609"/>
              <a:ext cx="4784651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0" name="CaixaDeTexto 9"/>
            <p:cNvSpPr txBox="1"/>
            <p:nvPr/>
          </p:nvSpPr>
          <p:spPr>
            <a:xfrm>
              <a:off x="7432158" y="4897717"/>
              <a:ext cx="1446028" cy="508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Custo</a:t>
              </a: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7432158" y="3944317"/>
              <a:ext cx="1552354" cy="890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Preço</a:t>
              </a:r>
              <a:r>
                <a:rPr lang="pt-BR" dirty="0">
                  <a:solidFill>
                    <a:schemeClr val="tx2"/>
                  </a:solidFill>
                </a:rPr>
                <a:t> </a:t>
              </a:r>
              <a:r>
                <a:rPr lang="pt-BR" dirty="0"/>
                <a:t>médio</a:t>
              </a:r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7453423" y="2902310"/>
              <a:ext cx="1552354" cy="508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Sobrepreço</a:t>
              </a:r>
            </a:p>
          </p:txBody>
        </p:sp>
        <p:cxnSp>
          <p:nvCxnSpPr>
            <p:cNvPr id="13" name="Conector de seta reta 23"/>
            <p:cNvCxnSpPr/>
            <p:nvPr/>
          </p:nvCxnSpPr>
          <p:spPr>
            <a:xfrm>
              <a:off x="1485000" y="3115329"/>
              <a:ext cx="0" cy="2027306"/>
            </a:xfrm>
            <a:prstGeom prst="straightConnector1">
              <a:avLst/>
            </a:prstGeom>
            <a:ln>
              <a:solidFill>
                <a:srgbClr val="C00000"/>
              </a:solidFill>
              <a:headEnd type="arrow"/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" name="Conector de seta reta 24"/>
            <p:cNvCxnSpPr/>
            <p:nvPr/>
          </p:nvCxnSpPr>
          <p:spPr>
            <a:xfrm>
              <a:off x="2278912" y="3097610"/>
              <a:ext cx="0" cy="1003019"/>
            </a:xfrm>
            <a:prstGeom prst="straightConnector1">
              <a:avLst/>
            </a:prstGeom>
            <a:ln>
              <a:solidFill>
                <a:srgbClr val="00B050"/>
              </a:solidFill>
              <a:headEnd type="arrow"/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5" name="CaixaDeTexto 14"/>
            <p:cNvSpPr txBox="1"/>
            <p:nvPr/>
          </p:nvSpPr>
          <p:spPr>
            <a:xfrm>
              <a:off x="2477386" y="3381153"/>
              <a:ext cx="2317898" cy="372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solidFill>
                    <a:srgbClr val="00B050"/>
                  </a:solidFill>
                </a:rPr>
                <a:t>Dano</a:t>
              </a:r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0" y="3753293"/>
              <a:ext cx="14743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rgbClr val="C00000"/>
                  </a:solidFill>
                </a:rPr>
                <a:t>Vantagem </a:t>
              </a:r>
            </a:p>
            <a:p>
              <a:pPr algn="ctr"/>
              <a:r>
                <a:rPr lang="pt-BR" b="1" dirty="0">
                  <a:solidFill>
                    <a:srgbClr val="C00000"/>
                  </a:solidFill>
                </a:rPr>
                <a:t>indevida</a:t>
              </a:r>
            </a:p>
          </p:txBody>
        </p:sp>
        <p:cxnSp>
          <p:nvCxnSpPr>
            <p:cNvPr id="17" name="Conector de seta reta 27"/>
            <p:cNvCxnSpPr/>
            <p:nvPr/>
          </p:nvCxnSpPr>
          <p:spPr>
            <a:xfrm>
              <a:off x="2278912" y="4128982"/>
              <a:ext cx="0" cy="1003019"/>
            </a:xfrm>
            <a:prstGeom prst="straightConnector1">
              <a:avLst/>
            </a:prstGeom>
            <a:ln>
              <a:solidFill>
                <a:schemeClr val="accent2"/>
              </a:solidFill>
              <a:headEnd type="arrow"/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8" name="CaixaDeTexto 17"/>
            <p:cNvSpPr txBox="1"/>
            <p:nvPr/>
          </p:nvSpPr>
          <p:spPr>
            <a:xfrm>
              <a:off x="2583712" y="4388991"/>
              <a:ext cx="2317898" cy="372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solidFill>
                    <a:schemeClr val="accent2">
                      <a:lumMod val="75000"/>
                    </a:schemeClr>
                  </a:solidFill>
                </a:rPr>
                <a:t>Lucro razoável</a:t>
              </a:r>
            </a:p>
          </p:txBody>
        </p:sp>
        <p:cxnSp>
          <p:nvCxnSpPr>
            <p:cNvPr id="19" name="Conector de seta reta 29"/>
            <p:cNvCxnSpPr/>
            <p:nvPr/>
          </p:nvCxnSpPr>
          <p:spPr>
            <a:xfrm>
              <a:off x="1764997" y="3115329"/>
              <a:ext cx="0" cy="1017199"/>
            </a:xfrm>
            <a:prstGeom prst="straightConnector1">
              <a:avLst/>
            </a:prstGeom>
            <a:ln>
              <a:solidFill>
                <a:srgbClr val="C00000"/>
              </a:solidFill>
              <a:headEnd type="arrow"/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0" name="CaixaDeTexto 19"/>
          <p:cNvSpPr txBox="1"/>
          <p:nvPr/>
        </p:nvSpPr>
        <p:spPr>
          <a:xfrm>
            <a:off x="251520" y="1052736"/>
            <a:ext cx="57606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/>
              <a:t>B) Cálculo do Ressarcimento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2987824" y="5643245"/>
            <a:ext cx="4392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Nota 1: </a:t>
            </a:r>
            <a:r>
              <a:rPr lang="pt-BR" sz="1400" b="1" dirty="0" err="1"/>
              <a:t>ability</a:t>
            </a:r>
            <a:r>
              <a:rPr lang="pt-BR" sz="1400" b="1" dirty="0"/>
              <a:t> </a:t>
            </a:r>
            <a:r>
              <a:rPr lang="pt-BR" sz="1400" b="1" dirty="0" err="1"/>
              <a:t>to</a:t>
            </a:r>
            <a:r>
              <a:rPr lang="pt-BR" sz="1400" b="1" dirty="0"/>
              <a:t> </a:t>
            </a:r>
            <a:r>
              <a:rPr lang="pt-BR" sz="1400" b="1" dirty="0" err="1"/>
              <a:t>pay</a:t>
            </a:r>
            <a:r>
              <a:rPr lang="pt-BR" sz="1400" b="1" dirty="0"/>
              <a:t> para o parcelamento</a:t>
            </a:r>
          </a:p>
          <a:p>
            <a:r>
              <a:rPr lang="pt-BR" sz="1400" b="1" dirty="0"/>
              <a:t>Nota 2: questões em aberto:</a:t>
            </a:r>
          </a:p>
          <a:p>
            <a:r>
              <a:rPr lang="pt-BR" sz="1400" b="1" dirty="0"/>
              <a:t>	(a) </a:t>
            </a:r>
            <a:r>
              <a:rPr lang="pt-BR" sz="1400" b="1" dirty="0" err="1"/>
              <a:t>ability</a:t>
            </a:r>
            <a:r>
              <a:rPr lang="pt-BR" sz="1400" b="1" dirty="0"/>
              <a:t> </a:t>
            </a:r>
            <a:r>
              <a:rPr lang="pt-BR" sz="1400" b="1" dirty="0" err="1"/>
              <a:t>to</a:t>
            </a:r>
            <a:r>
              <a:rPr lang="pt-BR" sz="1400" b="1" dirty="0"/>
              <a:t> </a:t>
            </a:r>
            <a:r>
              <a:rPr lang="pt-BR" sz="1400" b="1" dirty="0" err="1"/>
              <a:t>pay</a:t>
            </a:r>
            <a:r>
              <a:rPr lang="pt-BR" sz="1400" b="1" dirty="0"/>
              <a:t> para estimativa de valor</a:t>
            </a:r>
          </a:p>
          <a:p>
            <a:r>
              <a:rPr lang="pt-BR" sz="1400" b="1" dirty="0"/>
              <a:t>	(b) valor da informação</a:t>
            </a:r>
          </a:p>
        </p:txBody>
      </p:sp>
    </p:spTree>
    <p:extLst>
      <p:ext uri="{BB962C8B-B14F-4D97-AF65-F5344CB8AC3E}">
        <p14:creationId xmlns:p14="http://schemas.microsoft.com/office/powerpoint/2010/main" val="5550481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marcohailer.blog.uol.com.br/images/pensan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35" y="3717032"/>
            <a:ext cx="2808289" cy="299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uvem 4"/>
          <p:cNvSpPr/>
          <p:nvPr/>
        </p:nvSpPr>
        <p:spPr>
          <a:xfrm>
            <a:off x="2987824" y="1269379"/>
            <a:ext cx="5796211" cy="345576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indent="0" algn="ctr">
              <a:spcAft>
                <a:spcPts val="600"/>
              </a:spcAft>
              <a:buNone/>
            </a:pPr>
            <a:r>
              <a:rPr lang="pt-BR" sz="3200" b="1" dirty="0">
                <a:solidFill>
                  <a:schemeClr val="bg1"/>
                </a:solidFill>
              </a:rPr>
              <a:t>E o que cobrar em um acordo de leniência? A vantagem indevida ou o dano causado?</a:t>
            </a:r>
          </a:p>
        </p:txBody>
      </p:sp>
    </p:spTree>
    <p:extLst>
      <p:ext uri="{BB962C8B-B14F-4D97-AF65-F5344CB8AC3E}">
        <p14:creationId xmlns:p14="http://schemas.microsoft.com/office/powerpoint/2010/main" val="14030216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764704"/>
            <a:ext cx="84352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/>
              <a:t>B) Cálculo do Ressarcimento (MODELO CGU/AGU) </a:t>
            </a:r>
          </a:p>
        </p:txBody>
      </p:sp>
      <p:sp>
        <p:nvSpPr>
          <p:cNvPr id="3" name="Espaço Reservado para Conteúdo 19"/>
          <p:cNvSpPr txBox="1">
            <a:spLocks/>
          </p:cNvSpPr>
          <p:nvPr/>
        </p:nvSpPr>
        <p:spPr>
          <a:xfrm>
            <a:off x="457200" y="1916832"/>
            <a:ext cx="8229600" cy="136815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algn="just">
              <a:buFont typeface="Wingdings" panose="05000000000000000000" pitchFamily="2" charset="2"/>
              <a:buChar char="v"/>
            </a:pPr>
            <a:endParaRPr lang="pt-BR" dirty="0"/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pt-BR" dirty="0"/>
              <a:t>Lucro auferido com uma contratação ou execução viciada de contrato;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pt-BR" dirty="0"/>
              <a:t>Lucro superior à média do mercado;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881699" y="1476073"/>
            <a:ext cx="3850541" cy="58477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pt-BR" sz="3200"/>
              <a:t>VANTAGEM INDEVIDA</a:t>
            </a:r>
            <a:endParaRPr lang="pt-BR" sz="3200" dirty="0"/>
          </a:p>
        </p:txBody>
      </p:sp>
      <p:sp>
        <p:nvSpPr>
          <p:cNvPr id="5" name="Espaço Reservado para Conteúdo 19"/>
          <p:cNvSpPr txBox="1">
            <a:spLocks/>
          </p:cNvSpPr>
          <p:nvPr/>
        </p:nvSpPr>
        <p:spPr>
          <a:xfrm>
            <a:off x="518864" y="4589839"/>
            <a:ext cx="8229600" cy="193550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3600" dirty="0">
              <a:solidFill>
                <a:schemeClr val="tx2"/>
              </a:solidFill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pt-BR" dirty="0"/>
              <a:t>Valores pagos a título de propina;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pt-BR" dirty="0"/>
              <a:t>Superfaturamento por sobrepreço ou inexecução contratual;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968789" y="4221088"/>
            <a:ext cx="1206421" cy="58477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pt-BR" sz="3200" dirty="0"/>
              <a:t>DANO</a:t>
            </a:r>
          </a:p>
        </p:txBody>
      </p:sp>
    </p:spTree>
    <p:extLst>
      <p:ext uri="{BB962C8B-B14F-4D97-AF65-F5344CB8AC3E}">
        <p14:creationId xmlns:p14="http://schemas.microsoft.com/office/powerpoint/2010/main" val="617392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1052736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u="sng" dirty="0">
                <a:solidFill>
                  <a:schemeClr val="accent1">
                    <a:lumMod val="50000"/>
                  </a:schemeClr>
                </a:solidFill>
              </a:rPr>
              <a:t>Natureza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75651" y="2031811"/>
            <a:ext cx="91450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pt-BR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sz="3200" dirty="0"/>
              <a:t>Instrumento de prevenção e combate à corrupção;</a:t>
            </a:r>
          </a:p>
          <a:p>
            <a:pPr>
              <a:buClr>
                <a:schemeClr val="tx2"/>
              </a:buClr>
            </a:pPr>
            <a:endParaRPr lang="pt-BR" sz="32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pt-BR" sz="3200" dirty="0"/>
              <a:t> Mecanismo de Justiça Consensual.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086" y="4221088"/>
            <a:ext cx="4024146" cy="239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4335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1218818"/>
            <a:ext cx="57606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/>
              <a:t>B) Cálculo do Ressarcimento</a:t>
            </a:r>
          </a:p>
        </p:txBody>
      </p:sp>
      <p:sp>
        <p:nvSpPr>
          <p:cNvPr id="3" name="Espaço Reservado para Conteúdo 19"/>
          <p:cNvSpPr txBox="1">
            <a:spLocks/>
          </p:cNvSpPr>
          <p:nvPr/>
        </p:nvSpPr>
        <p:spPr>
          <a:xfrm>
            <a:off x="271832" y="2060848"/>
            <a:ext cx="8686800" cy="28083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>
              <a:buFont typeface="Wingdings" panose="05000000000000000000" pitchFamily="2" charset="2"/>
              <a:buChar char="v"/>
            </a:pPr>
            <a:r>
              <a:rPr lang="pt-BR" sz="2600" b="1" dirty="0"/>
              <a:t>Metodologia proposta para quantificação da vantagem indevida:</a:t>
            </a:r>
          </a:p>
          <a:p>
            <a:pPr marL="914400" lvl="1" indent="-457200">
              <a:buFont typeface="+mj-lt"/>
              <a:buAutoNum type="arabicPeriod"/>
            </a:pPr>
            <a:r>
              <a:rPr lang="pt-BR" sz="2600" dirty="0"/>
              <a:t>Delimitação do ilícito praticado e especificação do lapso temporal em que ele foi praticado;</a:t>
            </a:r>
          </a:p>
          <a:p>
            <a:pPr marL="914400" lvl="1" indent="-457200">
              <a:buFont typeface="+mj-lt"/>
              <a:buAutoNum type="arabicPeriod"/>
            </a:pPr>
            <a:r>
              <a:rPr lang="pt-BR" sz="2600" dirty="0"/>
              <a:t>Identificação dos contratos contaminados pela prática do ilícito e pagamentos recebidos referentes a tais contratos;</a:t>
            </a:r>
          </a:p>
          <a:p>
            <a:pPr marL="914400" lvl="1" indent="-457200">
              <a:buFont typeface="+mj-lt"/>
              <a:buAutoNum type="arabicPeriod"/>
            </a:pPr>
            <a:r>
              <a:rPr lang="pt-BR" sz="2600" dirty="0"/>
              <a:t>Identificação do lucro pretendido ou auferido (o maior deles);</a:t>
            </a:r>
          </a:p>
          <a:p>
            <a:pPr marL="914400" lvl="1" indent="-457200">
              <a:buFont typeface="+mj-lt"/>
              <a:buAutoNum type="arabicPeriod"/>
            </a:pPr>
            <a:r>
              <a:rPr lang="pt-BR" sz="2600" dirty="0"/>
              <a:t>Acréscimo dos valores pagos a título de propina (DANO).</a:t>
            </a:r>
            <a:endParaRPr lang="pt-BR" sz="2600" dirty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6585350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1600" y="2852936"/>
            <a:ext cx="76328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6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ítulo 15"/>
          <p:cNvSpPr txBox="1">
            <a:spLocks/>
          </p:cNvSpPr>
          <p:nvPr/>
        </p:nvSpPr>
        <p:spPr>
          <a:xfrm>
            <a:off x="323528" y="908720"/>
            <a:ext cx="8424936" cy="85496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tx2"/>
                </a:solidFill>
              </a:rPr>
              <a:t>Fases da Negociação – Etapas</a:t>
            </a:r>
          </a:p>
        </p:txBody>
      </p:sp>
      <p:sp>
        <p:nvSpPr>
          <p:cNvPr id="5" name="Espaço Reservado para Conteúdo 19"/>
          <p:cNvSpPr txBox="1">
            <a:spLocks/>
          </p:cNvSpPr>
          <p:nvPr/>
        </p:nvSpPr>
        <p:spPr>
          <a:xfrm>
            <a:off x="457200" y="2132856"/>
            <a:ext cx="8229600" cy="42484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5"/>
            </a:pPr>
            <a:r>
              <a:rPr lang="pt-BR" b="1" u="sng" dirty="0"/>
              <a:t>Elaboração dos termos do acordo:</a:t>
            </a:r>
          </a:p>
          <a:p>
            <a:pPr marL="0" indent="0">
              <a:buNone/>
            </a:pPr>
            <a:endParaRPr lang="pt-BR" b="1" u="sng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2800" dirty="0"/>
              <a:t>Reunião entre as partes para a elaboração dos termos do “contrato” com os compromissos e obrigações assumidos;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pt-BR" sz="2800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2800" dirty="0" err="1"/>
              <a:t>Ability</a:t>
            </a:r>
            <a:r>
              <a:rPr lang="pt-BR" sz="2800" dirty="0"/>
              <a:t> </a:t>
            </a:r>
            <a:r>
              <a:rPr lang="pt-BR" sz="2800" dirty="0" err="1"/>
              <a:t>to</a:t>
            </a:r>
            <a:r>
              <a:rPr lang="pt-BR" sz="2800" dirty="0"/>
              <a:t> </a:t>
            </a:r>
            <a:r>
              <a:rPr lang="pt-BR" sz="2800" dirty="0" err="1"/>
              <a:t>pay</a:t>
            </a:r>
            <a:r>
              <a:rPr lang="pt-BR" sz="2800" dirty="0"/>
              <a:t> para parcelamento.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pt-BR" sz="2800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pt-BR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851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1600" y="2852936"/>
            <a:ext cx="76328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6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ítulo 15"/>
          <p:cNvSpPr txBox="1">
            <a:spLocks/>
          </p:cNvSpPr>
          <p:nvPr/>
        </p:nvSpPr>
        <p:spPr>
          <a:xfrm>
            <a:off x="323528" y="908720"/>
            <a:ext cx="8424936" cy="85496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tx2"/>
                </a:solidFill>
              </a:rPr>
              <a:t>Fases da Negociação – Etapas</a:t>
            </a:r>
          </a:p>
        </p:txBody>
      </p:sp>
      <p:sp>
        <p:nvSpPr>
          <p:cNvPr id="5" name="Espaço Reservado para Conteúdo 19"/>
          <p:cNvSpPr txBox="1">
            <a:spLocks/>
          </p:cNvSpPr>
          <p:nvPr/>
        </p:nvSpPr>
        <p:spPr>
          <a:xfrm>
            <a:off x="457200" y="1772816"/>
            <a:ext cx="8229600" cy="42484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5"/>
            </a:pPr>
            <a:r>
              <a:rPr lang="pt-BR" b="1" u="sng" dirty="0"/>
              <a:t>Assinatura do Acordo</a:t>
            </a:r>
          </a:p>
          <a:p>
            <a:pPr marL="514350" indent="-514350">
              <a:buFont typeface="+mj-lt"/>
              <a:buAutoNum type="arabicPeriod" startAt="5"/>
            </a:pPr>
            <a:endParaRPr lang="pt-BR" b="1" u="sng" dirty="0">
              <a:solidFill>
                <a:schemeClr val="tx2"/>
              </a:solidFill>
            </a:endParaRPr>
          </a:p>
          <a:p>
            <a:pPr marL="514350" indent="-514350">
              <a:buFont typeface="+mj-lt"/>
              <a:buAutoNum type="arabicPeriod" startAt="5"/>
            </a:pPr>
            <a:endParaRPr lang="pt-BR" b="1" u="sng" dirty="0">
              <a:solidFill>
                <a:schemeClr val="tx2"/>
              </a:solidFill>
            </a:endParaRPr>
          </a:p>
          <a:p>
            <a:pPr marL="514350" indent="-514350">
              <a:buFont typeface="+mj-lt"/>
              <a:buAutoNum type="arabicPeriod" startAt="5"/>
            </a:pPr>
            <a:endParaRPr lang="pt-BR" b="1" u="sng" dirty="0">
              <a:solidFill>
                <a:schemeClr val="tx2"/>
              </a:solidFill>
            </a:endParaRPr>
          </a:p>
          <a:p>
            <a:pPr marL="514350" indent="-514350">
              <a:buFont typeface="+mj-lt"/>
              <a:buAutoNum type="arabicPeriod" startAt="5"/>
            </a:pPr>
            <a:r>
              <a:rPr lang="pt-BR" b="1" u="sng" dirty="0"/>
              <a:t>Monitoramento do acordo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pt-BR" sz="2800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pt-BR" sz="2800" dirty="0">
              <a:solidFill>
                <a:schemeClr val="tx2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800" y="2348880"/>
            <a:ext cx="2862312" cy="168601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4683484"/>
            <a:ext cx="2880320" cy="212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7067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79512" y="1349479"/>
            <a:ext cx="9108504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pt-BR" sz="2600" dirty="0"/>
              <a:t>6 empresas relacionadas à Operação “Lava Jato” declaradas inidôneas;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pt-BR" sz="2600" dirty="0"/>
              <a:t>Encerradas as negociações com 6 empresas;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pt-BR" sz="2600" dirty="0"/>
              <a:t>10 </a:t>
            </a:r>
            <a:r>
              <a:rPr lang="pt-BR" sz="2600" dirty="0" err="1"/>
              <a:t>PARs</a:t>
            </a:r>
            <a:r>
              <a:rPr lang="pt-BR" sz="2600" dirty="0"/>
              <a:t> em fase de instrução;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pt-BR" sz="2600" dirty="0"/>
              <a:t>11 </a:t>
            </a:r>
            <a:r>
              <a:rPr lang="pt-BR" sz="2600" dirty="0" err="1"/>
              <a:t>PARs</a:t>
            </a:r>
            <a:r>
              <a:rPr lang="pt-BR" sz="2600" dirty="0"/>
              <a:t> em aberto (aguardando as investigações no acordo de leniência);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pt-BR" sz="2600" dirty="0"/>
              <a:t>14 negociações em andamento;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pt-BR" sz="2600" dirty="0"/>
              <a:t>2 acordos de leniência celebrados;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AEF33CF-8886-4866-9EE5-D23121F4264E}"/>
              </a:ext>
            </a:extLst>
          </p:cNvPr>
          <p:cNvSpPr txBox="1"/>
          <p:nvPr/>
        </p:nvSpPr>
        <p:spPr>
          <a:xfrm>
            <a:off x="1547664" y="672370"/>
            <a:ext cx="5976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accent1">
                    <a:lumMod val="75000"/>
                  </a:schemeClr>
                </a:solidFill>
              </a:rPr>
              <a:t>Considerações Finais</a:t>
            </a:r>
          </a:p>
        </p:txBody>
      </p:sp>
    </p:spTree>
    <p:extLst>
      <p:ext uri="{BB962C8B-B14F-4D97-AF65-F5344CB8AC3E}">
        <p14:creationId xmlns:p14="http://schemas.microsoft.com/office/powerpoint/2010/main" val="12715874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547664" y="836712"/>
            <a:ext cx="5976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accent1">
                    <a:lumMod val="75000"/>
                  </a:schemeClr>
                </a:solidFill>
              </a:rPr>
              <a:t>Considerações Finais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23528" y="1844824"/>
            <a:ext cx="9108504" cy="3564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pt-BR" sz="2800" dirty="0"/>
              <a:t>Existe necessidade de aprimoramento da lei?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v"/>
            </a:pPr>
            <a:endParaRPr lang="pt-BR" sz="2800" dirty="0"/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pt-BR" sz="2800" dirty="0"/>
              <a:t>Atuação conjunta entre as instituições;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chemeClr val="tx2"/>
              </a:buClr>
            </a:pPr>
            <a:endParaRPr lang="pt-BR" sz="2800" dirty="0"/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pt-BR" sz="2800" dirty="0"/>
              <a:t>Visão ampla do problema (Ressarcimento).</a:t>
            </a:r>
          </a:p>
        </p:txBody>
      </p:sp>
    </p:spTree>
    <p:extLst>
      <p:ext uri="{BB962C8B-B14F-4D97-AF65-F5344CB8AC3E}">
        <p14:creationId xmlns:p14="http://schemas.microsoft.com/office/powerpoint/2010/main" val="5764587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37413" y="1586241"/>
            <a:ext cx="597549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/>
              <a:t>Muito obrigado!</a:t>
            </a:r>
          </a:p>
          <a:p>
            <a:endParaRPr lang="pt-BR" sz="2400" dirty="0"/>
          </a:p>
          <a:p>
            <a:endParaRPr lang="pt-BR" sz="2400" dirty="0"/>
          </a:p>
          <a:p>
            <a:pPr algn="ctr"/>
            <a:r>
              <a:rPr lang="pt-BR" sz="2800" b="1" dirty="0"/>
              <a:t>Wagner de Campos Rosário</a:t>
            </a:r>
          </a:p>
          <a:p>
            <a:pPr algn="ctr"/>
            <a:r>
              <a:rPr lang="pt-BR" sz="2400" dirty="0"/>
              <a:t>Ministro de Estado da Transparência e Controladoria-Geral da União</a:t>
            </a:r>
          </a:p>
          <a:p>
            <a:pPr algn="ctr"/>
            <a:r>
              <a:rPr lang="pt-BR" sz="2400" dirty="0"/>
              <a:t>E-mail: </a:t>
            </a:r>
            <a:r>
              <a:rPr lang="pt-BR" sz="2400" dirty="0">
                <a:hlinkClick r:id="rId2"/>
              </a:rPr>
              <a:t>gm.agenda@cgu.gov.br</a:t>
            </a:r>
            <a:endParaRPr lang="pt-BR" sz="2400" dirty="0"/>
          </a:p>
          <a:p>
            <a:pPr algn="ctr"/>
            <a:r>
              <a:rPr lang="pt-BR" sz="2400" dirty="0"/>
              <a:t>Telefone: +55 (61) 2020-7241</a:t>
            </a:r>
          </a:p>
          <a:p>
            <a:endParaRPr lang="pt-BR" sz="24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4D5510E-4F50-4914-9295-17789C2F9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997" y="5667153"/>
            <a:ext cx="3420319" cy="81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399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1600" y="2852936"/>
            <a:ext cx="76328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6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ítulo 15"/>
          <p:cNvSpPr txBox="1">
            <a:spLocks/>
          </p:cNvSpPr>
          <p:nvPr/>
        </p:nvSpPr>
        <p:spPr>
          <a:xfrm>
            <a:off x="359606" y="854151"/>
            <a:ext cx="8424936" cy="63063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>
                <a:solidFill>
                  <a:schemeClr val="tx2"/>
                </a:solidFill>
              </a:rPr>
              <a:t>Estrutura Normativa - </a:t>
            </a:r>
            <a:r>
              <a:rPr lang="en-GB" altLang="pt-BR" sz="3600" b="1" dirty="0">
                <a:solidFill>
                  <a:schemeClr val="tx2"/>
                </a:solidFill>
                <a:latin typeface="Calibri" pitchFamily="34" charset="0"/>
              </a:rPr>
              <a:t>LEI Nº 12.846/2013</a:t>
            </a:r>
          </a:p>
          <a:p>
            <a:r>
              <a:rPr lang="en-GB" altLang="pt-BR" sz="1800" b="1" dirty="0">
                <a:solidFill>
                  <a:schemeClr val="tx2"/>
                </a:solidFill>
                <a:latin typeface="Calibri" pitchFamily="34" charset="0"/>
              </a:rPr>
              <a:t>Entrada </a:t>
            </a:r>
            <a:r>
              <a:rPr lang="en-GB" altLang="pt-BR" sz="1800" b="1" dirty="0" err="1">
                <a:solidFill>
                  <a:schemeClr val="tx2"/>
                </a:solidFill>
                <a:latin typeface="Calibri" pitchFamily="34" charset="0"/>
              </a:rPr>
              <a:t>em</a:t>
            </a:r>
            <a:r>
              <a:rPr lang="en-GB" altLang="pt-BR" sz="1800" b="1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GB" altLang="pt-BR" sz="1800" b="1" dirty="0" err="1">
                <a:solidFill>
                  <a:schemeClr val="tx2"/>
                </a:solidFill>
                <a:latin typeface="Calibri" pitchFamily="34" charset="0"/>
              </a:rPr>
              <a:t>vigor</a:t>
            </a:r>
            <a:r>
              <a:rPr lang="en-GB" altLang="pt-BR" sz="1800" b="1" dirty="0">
                <a:solidFill>
                  <a:schemeClr val="tx2"/>
                </a:solidFill>
                <a:latin typeface="Calibri" pitchFamily="34" charset="0"/>
              </a:rPr>
              <a:t> - 29/01/2014</a:t>
            </a:r>
            <a:endParaRPr lang="en-GB" altLang="pt-BR" sz="1600" b="1" dirty="0">
              <a:solidFill>
                <a:schemeClr val="tx2"/>
              </a:solidFill>
              <a:latin typeface="Calibri" pitchFamily="34" charset="0"/>
            </a:endParaRPr>
          </a:p>
          <a:p>
            <a:endParaRPr lang="pt-BR" altLang="pt-BR" sz="3600" dirty="0">
              <a:solidFill>
                <a:schemeClr val="tx2"/>
              </a:solidFill>
              <a:latin typeface="Calibri" pitchFamily="34" charset="0"/>
            </a:endParaRPr>
          </a:p>
          <a:p>
            <a:endParaRPr lang="pt-BR" sz="3600" dirty="0">
              <a:solidFill>
                <a:schemeClr val="tx2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39552" y="1322911"/>
            <a:ext cx="76327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marL="355600" indent="-355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pt-BR" altLang="pt-BR" sz="32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95536" y="1916832"/>
            <a:ext cx="8064896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spcAft>
                <a:spcPts val="900"/>
              </a:spcAft>
              <a:buFont typeface="Wingdings" pitchFamily="2" charset="2"/>
              <a:buChar char="w"/>
              <a:defRPr/>
            </a:pPr>
            <a:r>
              <a:rPr lang="pt-BR" altLang="pt-BR" sz="2000" b="1" dirty="0">
                <a:latin typeface="Calibri" pitchFamily="34" charset="0"/>
              </a:rPr>
              <a:t>PRIORIDADE NA RESPONSABILIZAÇÃO DA PESSOA JURÍDICA (Lei 8666/93)</a:t>
            </a:r>
          </a:p>
          <a:p>
            <a:pPr algn="just" eaLnBrk="1" hangingPunct="1">
              <a:spcAft>
                <a:spcPts val="0"/>
              </a:spcAft>
              <a:buFont typeface="Wingdings" pitchFamily="2" charset="2"/>
              <a:buChar char="w"/>
              <a:defRPr/>
            </a:pPr>
            <a:endParaRPr lang="pt-BR" altLang="pt-BR" sz="2000" b="1" dirty="0">
              <a:solidFill>
                <a:schemeClr val="tx2"/>
              </a:solidFill>
              <a:latin typeface="Calibri" pitchFamily="34" charset="0"/>
            </a:endParaRPr>
          </a:p>
          <a:p>
            <a:pPr algn="just" eaLnBrk="1" hangingPunct="1">
              <a:spcAft>
                <a:spcPts val="0"/>
              </a:spcAft>
              <a:buFont typeface="Wingdings" pitchFamily="2" charset="2"/>
              <a:buChar char="w"/>
              <a:defRPr/>
            </a:pPr>
            <a:endParaRPr lang="pt-BR" altLang="pt-BR" sz="2000" b="1" dirty="0">
              <a:solidFill>
                <a:schemeClr val="tx2"/>
              </a:solidFill>
              <a:latin typeface="Calibri" pitchFamily="34" charset="0"/>
            </a:endParaRPr>
          </a:p>
          <a:p>
            <a:pPr algn="just" eaLnBrk="1" hangingPunct="1">
              <a:spcAft>
                <a:spcPts val="0"/>
              </a:spcAft>
              <a:buFont typeface="Wingdings" pitchFamily="2" charset="2"/>
              <a:buChar char="w"/>
              <a:defRPr/>
            </a:pPr>
            <a:endParaRPr lang="pt-BR" altLang="pt-BR" sz="2000" b="1" dirty="0">
              <a:solidFill>
                <a:schemeClr val="tx2"/>
              </a:solidFill>
              <a:latin typeface="Calibri" pitchFamily="34" charset="0"/>
            </a:endParaRPr>
          </a:p>
          <a:p>
            <a:pPr algn="just" eaLnBrk="1" hangingPunct="1">
              <a:spcAft>
                <a:spcPts val="0"/>
              </a:spcAft>
              <a:defRPr/>
            </a:pPr>
            <a:endParaRPr lang="pt-BR" altLang="pt-BR" sz="2000" b="1" dirty="0">
              <a:solidFill>
                <a:schemeClr val="tx2"/>
              </a:solidFill>
              <a:latin typeface="Calibri" pitchFamily="34" charset="0"/>
            </a:endParaRPr>
          </a:p>
          <a:p>
            <a:pPr algn="just" eaLnBrk="1" hangingPunct="1">
              <a:spcAft>
                <a:spcPts val="900"/>
              </a:spcAft>
              <a:buFont typeface="Wingdings" pitchFamily="2" charset="2"/>
              <a:buChar char="w"/>
              <a:defRPr/>
            </a:pPr>
            <a:r>
              <a:rPr lang="pt-BR" altLang="pt-BR" sz="2000" b="1" dirty="0">
                <a:latin typeface="Calibri" pitchFamily="34" charset="0"/>
              </a:rPr>
              <a:t>FOCO NO VIÉS ECONÔMICO E FINANCEIRO DA CORRUPÇÃO</a:t>
            </a:r>
          </a:p>
          <a:p>
            <a:pPr algn="just" eaLnBrk="1" hangingPunct="1">
              <a:spcAft>
                <a:spcPts val="0"/>
              </a:spcAft>
              <a:buFont typeface="Wingdings" pitchFamily="2" charset="2"/>
              <a:buChar char="w"/>
              <a:defRPr/>
            </a:pPr>
            <a:endParaRPr lang="pt-BR" altLang="pt-BR" sz="2000" b="1" dirty="0">
              <a:solidFill>
                <a:schemeClr val="tx2"/>
              </a:solidFill>
              <a:latin typeface="Calibri" pitchFamily="34" charset="0"/>
              <a:sym typeface="Wingdings" pitchFamily="2" charset="2"/>
            </a:endParaRPr>
          </a:p>
          <a:p>
            <a:pPr algn="just" eaLnBrk="1" hangingPunct="1">
              <a:spcAft>
                <a:spcPts val="0"/>
              </a:spcAft>
              <a:buFont typeface="Wingdings" pitchFamily="2" charset="2"/>
              <a:buChar char="w"/>
              <a:defRPr/>
            </a:pPr>
            <a:endParaRPr lang="pt-BR" altLang="pt-BR" sz="2000" b="1" dirty="0">
              <a:solidFill>
                <a:schemeClr val="tx2"/>
              </a:solidFill>
              <a:latin typeface="Calibri" pitchFamily="34" charset="0"/>
              <a:sym typeface="Wingdings" pitchFamily="2" charset="2"/>
            </a:endParaRPr>
          </a:p>
          <a:p>
            <a:pPr algn="just" eaLnBrk="1" hangingPunct="1">
              <a:spcAft>
                <a:spcPts val="0"/>
              </a:spcAft>
              <a:buFont typeface="Wingdings" pitchFamily="2" charset="2"/>
              <a:buChar char="w"/>
              <a:defRPr/>
            </a:pPr>
            <a:endParaRPr lang="pt-BR" altLang="pt-BR" sz="2000" b="1" dirty="0">
              <a:solidFill>
                <a:schemeClr val="tx2"/>
              </a:solidFill>
              <a:latin typeface="Calibri" pitchFamily="34" charset="0"/>
              <a:sym typeface="Wingdings" pitchFamily="2" charset="2"/>
            </a:endParaRPr>
          </a:p>
          <a:p>
            <a:pPr algn="just" eaLnBrk="1" hangingPunct="1">
              <a:spcAft>
                <a:spcPts val="0"/>
              </a:spcAft>
              <a:buFont typeface="Wingdings" pitchFamily="2" charset="2"/>
              <a:buChar char="w"/>
              <a:defRPr/>
            </a:pPr>
            <a:endParaRPr lang="pt-BR" altLang="pt-BR" sz="2000" b="1" dirty="0">
              <a:solidFill>
                <a:schemeClr val="tx2"/>
              </a:solidFill>
              <a:latin typeface="Calibri" pitchFamily="34" charset="0"/>
              <a:sym typeface="Wingdings" pitchFamily="2" charset="2"/>
            </a:endParaRPr>
          </a:p>
          <a:p>
            <a:pPr algn="just" eaLnBrk="1" hangingPunct="1">
              <a:spcAft>
                <a:spcPts val="900"/>
              </a:spcAft>
              <a:buFont typeface="Wingdings" pitchFamily="2" charset="2"/>
              <a:buChar char="w"/>
              <a:defRPr/>
            </a:pPr>
            <a:r>
              <a:rPr lang="pt-BR" altLang="pt-BR" sz="2000" b="1" dirty="0">
                <a:latin typeface="Calibri" pitchFamily="34" charset="0"/>
              </a:rPr>
              <a:t>ESTADO E SETOR PRIVADO JUNTOS CONTRA A CORRUPÇÃO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66680"/>
            <a:ext cx="3279856" cy="1134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933056"/>
            <a:ext cx="2704976" cy="11760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048" y="5584927"/>
            <a:ext cx="2348589" cy="122844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68421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1600" y="2852936"/>
            <a:ext cx="76328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6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ítulo 15"/>
          <p:cNvSpPr txBox="1">
            <a:spLocks/>
          </p:cNvSpPr>
          <p:nvPr/>
        </p:nvSpPr>
        <p:spPr>
          <a:xfrm>
            <a:off x="359606" y="845840"/>
            <a:ext cx="8424936" cy="85496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tx2"/>
                </a:solidFill>
              </a:rPr>
              <a:t>Estrutura Normativa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827732" y="1628602"/>
            <a:ext cx="76327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marL="355600" indent="-355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GB" altLang="pt-BR" sz="3200" b="1" dirty="0">
                <a:solidFill>
                  <a:schemeClr val="tx2"/>
                </a:solidFill>
                <a:latin typeface="Calibri" pitchFamily="34" charset="0"/>
              </a:rPr>
              <a:t>LEI Nº 12.846/2013</a:t>
            </a:r>
            <a:endParaRPr lang="pt-BR" altLang="pt-BR" sz="32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9" name="Espaço Reservado para Conteúdo 19"/>
          <p:cNvSpPr txBox="1">
            <a:spLocks/>
          </p:cNvSpPr>
          <p:nvPr/>
        </p:nvSpPr>
        <p:spPr>
          <a:xfrm>
            <a:off x="554942" y="2532305"/>
            <a:ext cx="8337538" cy="381642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dirty="0"/>
              <a:t>Principais características: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pt-BR" altLang="pt-BR" sz="2400" dirty="0">
                <a:sym typeface="Wingdings" pitchFamily="2" charset="2"/>
              </a:rPr>
              <a:t>Responsabilização objetiva da pessoa jurídica;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pt-BR" altLang="pt-BR" sz="2400" dirty="0">
                <a:sym typeface="Wingdings" pitchFamily="2" charset="2"/>
              </a:rPr>
              <a:t>Atos contra a Administração Pública Nacional e Estrangeira;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pt-BR" altLang="pt-BR" sz="2400" dirty="0"/>
              <a:t>Opção pelas esferas civil e administrativa;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pt-BR" altLang="pt-BR" sz="2400" dirty="0">
                <a:sym typeface="Wingdings" pitchFamily="2" charset="2"/>
              </a:rPr>
              <a:t>Lei de abrangência nacional;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pt-BR" altLang="pt-BR" sz="2400" dirty="0">
                <a:sym typeface="Wingdings" pitchFamily="2" charset="2"/>
              </a:rPr>
              <a:t>Tipificação dos atos ilícitos;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pt-BR" altLang="pt-BR" sz="2400" dirty="0">
                <a:sym typeface="Wingdings" pitchFamily="2" charset="2"/>
              </a:rPr>
              <a:t>Estrutura geral do procedimento administrativo;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pt-BR" altLang="pt-BR" sz="2400" dirty="0">
                <a:sym typeface="Wingdings" pitchFamily="2" charset="2"/>
              </a:rPr>
              <a:t>Possibilidade de celebração de acordo de leniência;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pt-BR" sz="2400" dirty="0">
                <a:sym typeface="Wingdings" pitchFamily="2" charset="2"/>
              </a:rPr>
              <a:t>Mudança de comportamento;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83807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1600" y="2852936"/>
            <a:ext cx="76328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6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ítulo 15"/>
          <p:cNvSpPr txBox="1">
            <a:spLocks/>
          </p:cNvSpPr>
          <p:nvPr/>
        </p:nvSpPr>
        <p:spPr>
          <a:xfrm>
            <a:off x="359606" y="701824"/>
            <a:ext cx="8424936" cy="85496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tx2"/>
                </a:solidFill>
              </a:rPr>
              <a:t>Estrutura Normativa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827732" y="1412776"/>
            <a:ext cx="76327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marL="355600" indent="-355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GB" altLang="pt-BR" sz="3200" b="1" dirty="0">
                <a:solidFill>
                  <a:schemeClr val="tx2"/>
                </a:solidFill>
                <a:latin typeface="Calibri" pitchFamily="34" charset="0"/>
              </a:rPr>
              <a:t>LEI Nº 12.846/2013</a:t>
            </a:r>
            <a:endParaRPr lang="pt-BR" altLang="pt-BR" sz="32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7" name="Espaço Reservado para Conteúdo 19"/>
          <p:cNvSpPr txBox="1">
            <a:spLocks/>
          </p:cNvSpPr>
          <p:nvPr/>
        </p:nvSpPr>
        <p:spPr>
          <a:xfrm>
            <a:off x="359606" y="1988840"/>
            <a:ext cx="8424936" cy="482453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400" b="1" dirty="0"/>
              <a:t>Acordo de Leniência: </a:t>
            </a:r>
          </a:p>
          <a:p>
            <a:pPr lvl="1" algn="just">
              <a:buFont typeface="Wingdings" panose="05000000000000000000" pitchFamily="2" charset="2"/>
              <a:buChar char="Ø"/>
              <a:defRPr/>
            </a:pPr>
            <a:r>
              <a:rPr lang="pt-BR" altLang="pt-BR" sz="2000" dirty="0"/>
              <a:t>É o ajuste que permite ao infrator participar da investigação e colaborar com a apuração da autoria e materialidade dos ilícitos em troca de determinados benefícios;</a:t>
            </a:r>
          </a:p>
          <a:p>
            <a:pPr lvl="1" algn="just">
              <a:buFont typeface="Wingdings" panose="05000000000000000000" pitchFamily="2" charset="2"/>
              <a:buChar char="Ø"/>
              <a:defRPr/>
            </a:pPr>
            <a:r>
              <a:rPr lang="pt-BR" altLang="pt-BR" sz="2000" b="1" dirty="0"/>
              <a:t>Competência:</a:t>
            </a:r>
          </a:p>
          <a:p>
            <a:pPr lvl="2" algn="just">
              <a:buFont typeface="Wingdings" panose="05000000000000000000" pitchFamily="2" charset="2"/>
              <a:buChar char="ü"/>
              <a:defRPr/>
            </a:pPr>
            <a:r>
              <a:rPr lang="pt-BR" altLang="pt-BR" sz="1800" dirty="0"/>
              <a:t>Autoridade máxima de órgão ou entidade.</a:t>
            </a:r>
          </a:p>
          <a:p>
            <a:pPr lvl="2" algn="just">
              <a:buFont typeface="Wingdings" panose="05000000000000000000" pitchFamily="2" charset="2"/>
              <a:buChar char="ü"/>
              <a:defRPr/>
            </a:pPr>
            <a:r>
              <a:rPr lang="pt-BR" altLang="pt-BR" sz="1800" dirty="0"/>
              <a:t>No âmbito do PEF ou Administração Pública Estrangeira: </a:t>
            </a:r>
            <a:r>
              <a:rPr lang="pt-BR" altLang="pt-BR" sz="1800" b="1" u="sng" dirty="0"/>
              <a:t>CGU</a:t>
            </a:r>
          </a:p>
          <a:p>
            <a:pPr lvl="1" algn="just">
              <a:buFont typeface="Wingdings" panose="05000000000000000000" pitchFamily="2" charset="2"/>
              <a:buChar char="Ø"/>
              <a:defRPr/>
            </a:pPr>
            <a:r>
              <a:rPr lang="pt-BR" altLang="pt-BR" sz="2000" dirty="0"/>
              <a:t>O acordo não exime a obrigação de reparar integralmente o dano causado;</a:t>
            </a:r>
          </a:p>
          <a:p>
            <a:pPr lvl="1" algn="just">
              <a:buFont typeface="Wingdings" panose="05000000000000000000" pitchFamily="2" charset="2"/>
              <a:buChar char="Ø"/>
              <a:defRPr/>
            </a:pPr>
            <a:r>
              <a:rPr lang="pt-BR" altLang="pt-BR" sz="2000" dirty="0"/>
              <a:t>O acordo rejeitado não importa em reconhecimento do ilícito;</a:t>
            </a:r>
          </a:p>
          <a:p>
            <a:pPr lvl="1" algn="just">
              <a:buFont typeface="Wingdings" panose="05000000000000000000" pitchFamily="2" charset="2"/>
              <a:buChar char="Ø"/>
              <a:defRPr/>
            </a:pPr>
            <a:r>
              <a:rPr lang="pt-BR" altLang="pt-BR" sz="2000" dirty="0"/>
              <a:t>A celebração do acordo de leniência interrompe o prazo prescricional (180 dias);</a:t>
            </a:r>
          </a:p>
          <a:p>
            <a:pPr lvl="1" algn="just">
              <a:buFont typeface="Wingdings" panose="05000000000000000000" pitchFamily="2" charset="2"/>
              <a:buChar char="Ø"/>
              <a:defRPr/>
            </a:pPr>
            <a:r>
              <a:rPr lang="pt-BR" altLang="pt-BR" sz="2000" dirty="0"/>
              <a:t>Acordo descumprido </a:t>
            </a:r>
            <a:r>
              <a:rPr lang="pt-BR" altLang="pt-BR" sz="2000" dirty="0">
                <a:sym typeface="Wingdings" pitchFamily="2" charset="2"/>
              </a:rPr>
              <a:t> impossibilidade de celebrar novo acordo por 3 anos.</a:t>
            </a:r>
            <a:endParaRPr lang="pt-BR" altLang="pt-BR" sz="2000" dirty="0"/>
          </a:p>
        </p:txBody>
      </p:sp>
    </p:spTree>
    <p:extLst>
      <p:ext uri="{BB962C8B-B14F-4D97-AF65-F5344CB8AC3E}">
        <p14:creationId xmlns:p14="http://schemas.microsoft.com/office/powerpoint/2010/main" val="367510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1600" y="2852936"/>
            <a:ext cx="76328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6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ítulo 15"/>
          <p:cNvSpPr txBox="1">
            <a:spLocks/>
          </p:cNvSpPr>
          <p:nvPr/>
        </p:nvSpPr>
        <p:spPr>
          <a:xfrm>
            <a:off x="359606" y="773832"/>
            <a:ext cx="8424936" cy="63894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tx2"/>
                </a:solidFill>
              </a:rPr>
              <a:t>Estrutura Normativa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827732" y="1484586"/>
            <a:ext cx="76327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marL="355600" indent="-355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GB" altLang="pt-BR" sz="3200" b="1" dirty="0" err="1">
                <a:solidFill>
                  <a:schemeClr val="tx2"/>
                </a:solidFill>
                <a:latin typeface="Calibri" pitchFamily="34" charset="0"/>
              </a:rPr>
              <a:t>Infralegal</a:t>
            </a:r>
            <a:endParaRPr lang="pt-BR" altLang="pt-BR" sz="32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8" name="Espaço Reservado para Conteúdo 19"/>
          <p:cNvSpPr txBox="1">
            <a:spLocks/>
          </p:cNvSpPr>
          <p:nvPr/>
        </p:nvSpPr>
        <p:spPr>
          <a:xfrm>
            <a:off x="251520" y="2204864"/>
            <a:ext cx="8712968" cy="46085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v"/>
            </a:pPr>
            <a:r>
              <a:rPr lang="pt-BR" sz="2000" b="1" dirty="0"/>
              <a:t>Decreto nº 8.420, de 18/03/2015:</a:t>
            </a:r>
          </a:p>
          <a:p>
            <a:pPr lvl="1" algn="just">
              <a:buFont typeface="Wingdings" panose="05000000000000000000" pitchFamily="2" charset="2"/>
              <a:buChar char="ü"/>
              <a:defRPr/>
            </a:pPr>
            <a:r>
              <a:rPr lang="pt-BR" altLang="pt-BR" sz="2000" dirty="0"/>
              <a:t>Regulamenta a Lei nº 12.846/2013.</a:t>
            </a:r>
          </a:p>
          <a:p>
            <a:pPr marL="342900" lvl="1" indent="-342900" algn="just">
              <a:buFont typeface="Wingdings" panose="05000000000000000000" pitchFamily="2" charset="2"/>
              <a:buChar char="v"/>
              <a:defRPr/>
            </a:pPr>
            <a:r>
              <a:rPr lang="pt-BR" altLang="pt-BR" sz="2000" b="1" u="sng" dirty="0"/>
              <a:t>Portaria Interministerial CGU/AGU n° 2278, de 15/12/2016:</a:t>
            </a:r>
          </a:p>
          <a:p>
            <a:pPr marL="742950" lvl="2" indent="-342900" algn="just">
              <a:buFont typeface="Wingdings" panose="05000000000000000000" pitchFamily="2" charset="2"/>
              <a:buChar char="ü"/>
              <a:defRPr/>
            </a:pPr>
            <a:r>
              <a:rPr lang="pt-BR" altLang="pt-BR" sz="2000" dirty="0"/>
              <a:t>Define os procedimentos para celebração do acordo de leniência de que trata a Lei n° 12.846, de 1° de agosto de 2013, no âmbito do Ministério da Transparência e Controladoria-Geral da União e dispõe sobre a participação da Advocacia-Geral da União.</a:t>
            </a:r>
          </a:p>
          <a:p>
            <a:pPr marL="342900" lvl="1" indent="-342900" algn="just">
              <a:buFont typeface="Wingdings" panose="05000000000000000000" pitchFamily="2" charset="2"/>
              <a:buChar char="v"/>
              <a:defRPr/>
            </a:pPr>
            <a:r>
              <a:rPr lang="pt-BR" altLang="pt-BR" sz="2000" b="1" dirty="0"/>
              <a:t>Portaria CGU nº 909, de 07/04/2015:</a:t>
            </a:r>
          </a:p>
          <a:p>
            <a:pPr lvl="1" algn="just">
              <a:buFont typeface="Wingdings" panose="05000000000000000000" pitchFamily="2" charset="2"/>
              <a:buChar char="ü"/>
              <a:defRPr/>
            </a:pPr>
            <a:r>
              <a:rPr lang="pt-BR" sz="2000" dirty="0"/>
              <a:t>Dispõe sobre a avaliação de programas de integridade de pessoas jurídicas.</a:t>
            </a:r>
            <a:endParaRPr lang="pt-BR" altLang="pt-BR" sz="2000" dirty="0"/>
          </a:p>
          <a:p>
            <a:pPr marL="342900" lvl="1" indent="-342900" algn="just">
              <a:buFont typeface="Wingdings" panose="05000000000000000000" pitchFamily="2" charset="2"/>
              <a:buChar char="v"/>
              <a:defRPr/>
            </a:pPr>
            <a:r>
              <a:rPr lang="pt-BR" altLang="pt-BR" sz="2000" b="1" dirty="0"/>
              <a:t>Portaria CGU nº 910, de 07/04/2015:</a:t>
            </a:r>
          </a:p>
          <a:p>
            <a:pPr lvl="1" algn="just">
              <a:buFont typeface="Wingdings" panose="05000000000000000000" pitchFamily="2" charset="2"/>
              <a:buChar char="ü"/>
              <a:defRPr/>
            </a:pPr>
            <a:r>
              <a:rPr lang="pt-BR" sz="2000" dirty="0"/>
              <a:t>Define os procedimentos para apuração da responsabilidade administrativa e para celebração do acordo de leniência de que trata a Lei nº 12.846, de 1º de agosto de 2013.</a:t>
            </a:r>
          </a:p>
        </p:txBody>
      </p:sp>
    </p:spTree>
    <p:extLst>
      <p:ext uri="{BB962C8B-B14F-4D97-AF65-F5344CB8AC3E}">
        <p14:creationId xmlns:p14="http://schemas.microsoft.com/office/powerpoint/2010/main" val="98092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560874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u="sng" dirty="0">
                <a:solidFill>
                  <a:schemeClr val="accent1">
                    <a:lumMod val="75000"/>
                  </a:schemeClr>
                </a:solidFill>
              </a:rPr>
              <a:t>Pilares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5472" y="1124744"/>
            <a:ext cx="889248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endParaRPr lang="pt-BR" sz="2200" dirty="0">
              <a:solidFill>
                <a:schemeClr val="tx2"/>
              </a:solidFill>
            </a:endParaRPr>
          </a:p>
          <a:p>
            <a:pPr lvl="1" algn="just"/>
            <a:r>
              <a:rPr lang="pt-BR" sz="2400" b="1" u="sng" dirty="0"/>
              <a:t>Requisitos do Acordo de Leniência:</a:t>
            </a:r>
          </a:p>
          <a:p>
            <a:pPr lvl="1" algn="just"/>
            <a:endParaRPr lang="pt-BR" sz="2400" u="sng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a pessoa jurídica seja a primeira a se manifestar sobre seu interesse em cooperar para a apuração do ato ilícito; </a:t>
            </a:r>
          </a:p>
          <a:p>
            <a:pPr lvl="1" algn="just"/>
            <a:endParaRPr lang="pt-BR" sz="24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a pessoa jurídica cesse completamente seu envolvimento na infração investigada a partir da data de propositura do acordo;</a:t>
            </a:r>
          </a:p>
          <a:p>
            <a:pPr lvl="1" algn="just"/>
            <a:endParaRPr lang="pt-BR" sz="24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a pessoa jurídica admita sua participação no ilícito e coopere plena e permanentemente com as investigações e o processo administrativo, comparecendo, sob suas expensas, sempre que solicitada, a todos os atos processuais, até seu encerramento.</a:t>
            </a:r>
          </a:p>
          <a:p>
            <a:pPr lvl="1" algn="just"/>
            <a:endParaRPr lang="pt-BR" sz="2400" dirty="0">
              <a:solidFill>
                <a:schemeClr val="tx2"/>
              </a:solidFill>
            </a:endParaRPr>
          </a:p>
          <a:p>
            <a:pPr algn="just"/>
            <a:endParaRPr lang="pt-BR" sz="2200" dirty="0">
              <a:solidFill>
                <a:schemeClr val="tx2"/>
              </a:solidFill>
            </a:endParaRPr>
          </a:p>
          <a:p>
            <a:pPr algn="just"/>
            <a:endParaRPr lang="pt-BR" sz="2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295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560874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u="sng" dirty="0">
                <a:solidFill>
                  <a:schemeClr val="accent1">
                    <a:lumMod val="75000"/>
                  </a:schemeClr>
                </a:solidFill>
              </a:rPr>
              <a:t>Pilares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45727" y="1124744"/>
            <a:ext cx="889248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/>
              <a:t>1 ) </a:t>
            </a:r>
            <a:r>
              <a:rPr lang="pt-BR" sz="2400" b="1" dirty="0"/>
              <a:t>Alavancagem investigativa</a:t>
            </a:r>
            <a:r>
              <a:rPr lang="pt-BR" sz="2200" dirty="0"/>
              <a:t>:</a:t>
            </a:r>
          </a:p>
          <a:p>
            <a:pPr marL="800100" lvl="1" indent="-342900">
              <a:buFont typeface="Wingdings" charset="2"/>
              <a:buChar char="ü"/>
            </a:pPr>
            <a:r>
              <a:rPr lang="pt-BR" sz="2200" dirty="0"/>
              <a:t>Identificação dos demais envolvidos na infração, quando houver;</a:t>
            </a:r>
          </a:p>
          <a:p>
            <a:pPr marL="800100" lvl="1" indent="-342900">
              <a:buFont typeface="Wingdings" charset="2"/>
              <a:buChar char="ü"/>
            </a:pPr>
            <a:r>
              <a:rPr lang="pt-BR" sz="2200" dirty="0"/>
              <a:t>Obtenção célere de informações;</a:t>
            </a:r>
          </a:p>
          <a:p>
            <a:pPr marL="1714500" lvl="3" indent="-342900">
              <a:buFont typeface="Arial" charset="0"/>
              <a:buChar char="•"/>
            </a:pPr>
            <a:endParaRPr lang="pt-BR" sz="2200" dirty="0"/>
          </a:p>
          <a:p>
            <a:r>
              <a:rPr lang="pt-BR" sz="2200" dirty="0"/>
              <a:t>2) </a:t>
            </a:r>
            <a:r>
              <a:rPr lang="pt-BR" sz="2400" b="1" dirty="0"/>
              <a:t>Aumento dos indicadores de Recuperação de Ativos</a:t>
            </a:r>
            <a:r>
              <a:rPr lang="pt-BR" sz="2200" dirty="0"/>
              <a:t>;</a:t>
            </a:r>
          </a:p>
          <a:p>
            <a:endParaRPr lang="pt-BR" sz="2200" dirty="0"/>
          </a:p>
          <a:p>
            <a:r>
              <a:rPr lang="pt-BR" sz="2200" dirty="0"/>
              <a:t>3) </a:t>
            </a:r>
            <a:r>
              <a:rPr lang="pt-BR" sz="2400" b="1" dirty="0"/>
              <a:t>Efetivos Programas de Integridade (</a:t>
            </a:r>
            <a:r>
              <a:rPr lang="pt-BR" sz="2400" b="1" i="1" dirty="0" err="1"/>
              <a:t>compliance</a:t>
            </a:r>
            <a:r>
              <a:rPr lang="pt-BR" sz="2400" b="1" dirty="0"/>
              <a:t>);</a:t>
            </a:r>
            <a:endParaRPr lang="pt-BR" sz="2200" b="1" dirty="0"/>
          </a:p>
          <a:p>
            <a:endParaRPr lang="pt-BR" sz="2200" dirty="0"/>
          </a:p>
          <a:p>
            <a:r>
              <a:rPr lang="pt-BR" sz="2200" dirty="0"/>
              <a:t>4) </a:t>
            </a:r>
            <a:r>
              <a:rPr lang="pt-BR" sz="2400" b="1" dirty="0"/>
              <a:t>Perda de benefícios (em caso de inadimplemento):</a:t>
            </a:r>
            <a:endParaRPr lang="pt-BR" sz="2200" b="1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sz="2200" dirty="0"/>
              <a:t>Impedido de realizar novo acordo (3 anos);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sz="2200" dirty="0"/>
              <a:t>Registro Nacional de Empresas Punidas;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sz="2200" dirty="0"/>
              <a:t>Perda de isenções;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sz="2200" dirty="0"/>
              <a:t>Cláusulas penais;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sz="2200" dirty="0"/>
              <a:t>Execução do acordo;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sz="2200" dirty="0"/>
              <a:t>Penalidades da lei de improbidade administrativa.</a:t>
            </a:r>
          </a:p>
          <a:p>
            <a:pPr marL="800100" lvl="1" indent="-342900">
              <a:buFont typeface="Arial" charset="0"/>
              <a:buChar char="•"/>
            </a:pPr>
            <a:endParaRPr lang="pt-BR" sz="2200" dirty="0">
              <a:solidFill>
                <a:schemeClr val="tx2"/>
              </a:solidFill>
            </a:endParaRPr>
          </a:p>
          <a:p>
            <a:pPr lvl="1"/>
            <a:r>
              <a:rPr lang="pt-BR" sz="2200" dirty="0">
                <a:solidFill>
                  <a:schemeClr val="tx2"/>
                </a:solidFill>
              </a:rPr>
              <a:t>	</a:t>
            </a:r>
          </a:p>
          <a:p>
            <a:pPr lvl="1"/>
            <a:endParaRPr lang="pt-BR" sz="2200" dirty="0">
              <a:solidFill>
                <a:schemeClr val="tx2"/>
              </a:solidFill>
            </a:endParaRPr>
          </a:p>
          <a:p>
            <a:endParaRPr lang="pt-BR" sz="2200" dirty="0">
              <a:solidFill>
                <a:schemeClr val="tx2"/>
              </a:solidFill>
            </a:endParaRPr>
          </a:p>
          <a:p>
            <a:endParaRPr lang="pt-BR" sz="2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766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5325</TotalTime>
  <Words>1755</Words>
  <Application>Microsoft Office PowerPoint</Application>
  <PresentationFormat>Apresentação na tela (4:3)</PresentationFormat>
  <Paragraphs>291</Paragraphs>
  <Slides>35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43" baseType="lpstr">
      <vt:lpstr>ＭＳ Ｐゴシック</vt:lpstr>
      <vt:lpstr>Arial</vt:lpstr>
      <vt:lpstr>Calibri</vt:lpstr>
      <vt:lpstr>Century Gothic</vt:lpstr>
      <vt:lpstr>Mangal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Controladoria-Geral da União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Janildo Guedes Soares</dc:creator>
  <cp:lastModifiedBy>Ana Paula Lima Mollhoff</cp:lastModifiedBy>
  <cp:revision>104</cp:revision>
  <cp:lastPrinted>2017-10-04T21:43:17Z</cp:lastPrinted>
  <dcterms:created xsi:type="dcterms:W3CDTF">2015-04-24T19:58:02Z</dcterms:created>
  <dcterms:modified xsi:type="dcterms:W3CDTF">2017-11-17T17:16:12Z</dcterms:modified>
</cp:coreProperties>
</file>