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07" r:id="rId2"/>
  </p:sldMasterIdLst>
  <p:notesMasterIdLst>
    <p:notesMasterId r:id="rId16"/>
  </p:notesMasterIdLst>
  <p:handoutMasterIdLst>
    <p:handoutMasterId r:id="rId17"/>
  </p:handoutMasterIdLst>
  <p:sldIdLst>
    <p:sldId id="407" r:id="rId3"/>
    <p:sldId id="515" r:id="rId4"/>
    <p:sldId id="526" r:id="rId5"/>
    <p:sldId id="528" r:id="rId6"/>
    <p:sldId id="527" r:id="rId7"/>
    <p:sldId id="520" r:id="rId8"/>
    <p:sldId id="472" r:id="rId9"/>
    <p:sldId id="523" r:id="rId10"/>
    <p:sldId id="521" r:id="rId11"/>
    <p:sldId id="518" r:id="rId12"/>
    <p:sldId id="516" r:id="rId13"/>
    <p:sldId id="517" r:id="rId14"/>
    <p:sldId id="511" r:id="rId15"/>
  </p:sldIdLst>
  <p:sldSz cx="10080625" cy="7559675"/>
  <p:notesSz cx="6797675" cy="9926638"/>
  <p:defaultTextStyle>
    <a:defPPr>
      <a:defRPr lang="pt-BR"/>
    </a:defPPr>
    <a:lvl1pPr marL="0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Alvares de Azevedo Oliveira" initials="PAdAO" lastIdx="2" clrIdx="0"/>
  <p:cmAuthor id="1" name="Renato Machado de Souza" initials="" lastIdx="0" clrIdx="1"/>
  <p:cmAuthor id="2" name="Renato Machado de Souza" initials="RMS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2"/>
    <a:srgbClr val="438FA4"/>
    <a:srgbClr val="F47F40"/>
    <a:srgbClr val="AEA49D"/>
    <a:srgbClr val="001237"/>
    <a:srgbClr val="4F81BD"/>
    <a:srgbClr val="0E1C1E"/>
    <a:srgbClr val="005F6D"/>
    <a:srgbClr val="998477"/>
    <a:srgbClr val="E28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50" autoAdjust="0"/>
    <p:restoredTop sz="97842" autoAdjust="0"/>
  </p:normalViewPr>
  <p:slideViewPr>
    <p:cSldViewPr snapToGrid="0">
      <p:cViewPr varScale="1">
        <p:scale>
          <a:sx n="53" d="100"/>
          <a:sy n="53" d="100"/>
        </p:scale>
        <p:origin x="942" y="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notesViewPr>
    <p:cSldViewPr snapToGrid="0">
      <p:cViewPr varScale="1">
        <p:scale>
          <a:sx n="56" d="100"/>
          <a:sy n="56" d="100"/>
        </p:scale>
        <p:origin x="-3234" y="-96"/>
      </p:cViewPr>
      <p:guideLst>
        <p:guide orient="horz" pos="3126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AB40-8707-4422-96D0-C0E10E944141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1D86-822E-4E6A-A8CC-16C652B23A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84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25" cy="496702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924" y="1"/>
            <a:ext cx="2946325" cy="496702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CD8FDF96-7BF8-4FE2-BA88-E0BF15C6CD45}" type="datetimeFigureOut">
              <a:rPr lang="pt-BR" smtClean="0"/>
              <a:pPr/>
              <a:t>13/10/2017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83" y="4714970"/>
            <a:ext cx="5438711" cy="4467355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924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E195B3D0-BAD4-404C-9295-8ABE4EC631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72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E109F-89AC-490B-9D5C-C6BDC92B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646DFD-1D8A-4EBA-82C2-041BE1C4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2BEA10-AED8-4896-A5A6-6ACBFAE0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1C1642-CC58-4413-A49F-F3B4B07B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7E800B-AAC7-41BC-B2BC-C16276C2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3A0C21-204E-4FB3-9B72-BEC30CF1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6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564A9-A1DF-4B36-8ED6-34086245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C39231-CBC2-4C46-B4F6-D32DE07F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D734C1-035B-4515-B9D1-0CB794AB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E3BFEC-EF12-48EB-92E7-3554672C0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975A2B-D9C8-4945-877D-195ACFF71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B357A5-E6AC-4D22-B077-D1DB844D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9A0AAA-F4B6-4E23-B8E5-AC12FB8A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F6B814-BC10-46EF-A62D-8D206CB7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C1C4C-2ABF-4DC4-9160-28AFED18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3FC244-59D5-4570-A86E-20832BC7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34FF22-A998-4F58-83A8-02147572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3C6D5A-8643-4785-B845-9CF7C8A2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4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7E3971-88F0-48B2-B5D3-5324A006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66D848-0FA9-4178-9ACE-007ED22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D48ACE-A9F3-4AB7-94DE-45C8F6A1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1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A5B62-0357-4452-896B-85465B2C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922FC1-F812-4A01-8796-7B4D76B6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052134-AD1F-45BB-B31C-583DEC74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B2F0B-A8ED-4EA7-9097-CB039EB1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D82413-78A2-4341-9D98-ED359ED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2E19D0-6880-40A7-9ECB-43B1740B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09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F2828-1904-4D35-BA2A-75BF4D45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DDA8F7-2D84-4C47-B8F8-DA0012A61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ED9880-A763-468F-B9C6-5986153B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67946-8ACC-4930-8D2B-F23220F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9317BD-425A-4EEF-99AC-AAB233F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E72253-EC90-4A32-BBE4-66D0753A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6E199-4CB6-41FC-9232-7E783BE5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732C69-92FC-4645-BC79-C38DFEC3C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9D0BE3-6E18-46E6-A4D4-353D4E0C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ABC246-3BFA-45D8-B8E7-E5F46B1A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613ADF-F121-48EE-8FC1-58B34F96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5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90DCB7-025C-48F5-A180-41F282756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5A5B66-C01D-48D0-81A7-7C6D332E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C2C631-EB5C-4B47-AAD2-FC685256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585300-DF50-4E2F-8F09-0C33D910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1BB0F0-2693-4EB7-809A-F52AAA2B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7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3914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DB35-312E-410D-AB95-CBB7E19108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5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2" y="-69457"/>
            <a:ext cx="10166132" cy="76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FFCA0-7367-4F65-B28D-7BEE2E86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E45D25-3B62-4D96-9344-36E46D4AF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30311A-F07F-4D4A-866A-3EDDED4C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6EC158-C927-4E29-8AD3-A0368CF7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6AEDB1-B625-403F-B787-1817FA4E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C940D-F156-4401-AAC3-DBCE2CE0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7DC20-206F-477C-BE91-6C2C82A1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94AF9-9E77-43CE-81D8-B5CA4A7F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0FD984-16B6-4B17-8C04-2CA7D0FB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85888C-F2A1-4288-94FB-D9DD9471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4975A-1509-49A5-9C67-6AC5EB0C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C67DE6-6E72-4D3D-B016-69328341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EDDAE4-E52E-4E0B-9C8A-A3F9AD42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FF95B71A-A469-4340-93B2-B6AD4F70999C}" type="datetimeFigureOut">
              <a:rPr lang="pt-BR" smtClean="0"/>
              <a:t>13/10/2017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B5EF65-88FC-4460-B5FB-19644685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BB1C7E-C6C2-476C-BC7D-0A489A78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C8DAD093-071B-4466-B0F7-4E614517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90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0070212" cy="10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705" r:id="rId4"/>
    <p:sldLayoutId id="2147483706" r:id="rId5"/>
    <p:sldLayoutId id="214748371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3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4294967295"/>
          </p:nvPr>
        </p:nvSpPr>
        <p:spPr>
          <a:xfrm>
            <a:off x="764275" y="1575122"/>
            <a:ext cx="8682113" cy="272611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800" b="1" dirty="0">
                <a:solidFill>
                  <a:srgbClr val="F47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 papel da CGU na indução de uma cultura de compliance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36479" y="6747998"/>
            <a:ext cx="2498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020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STJ - Outubro/2017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07C0DF-F93F-4968-9E66-89B88D74AE59}"/>
              </a:ext>
            </a:extLst>
          </p:cNvPr>
          <p:cNvSpPr txBox="1"/>
          <p:nvPr/>
        </p:nvSpPr>
        <p:spPr>
          <a:xfrm>
            <a:off x="1132909" y="4906166"/>
            <a:ext cx="7906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20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Wagner de Campos Rosário</a:t>
            </a:r>
          </a:p>
          <a:p>
            <a:pPr algn="ctr">
              <a:lnSpc>
                <a:spcPct val="150000"/>
              </a:lnSpc>
            </a:pPr>
            <a:r>
              <a:rPr lang="pt-BR" sz="2100" b="1" dirty="0">
                <a:solidFill>
                  <a:srgbClr val="0020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Ministro da Transparência e Controladoria-Geral da União (CGU)</a:t>
            </a:r>
          </a:p>
        </p:txBody>
      </p:sp>
    </p:spTree>
    <p:extLst>
      <p:ext uri="{BB962C8B-B14F-4D97-AF65-F5344CB8AC3E}">
        <p14:creationId xmlns:p14="http://schemas.microsoft.com/office/powerpoint/2010/main" val="3229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82735" y="5035907"/>
            <a:ext cx="26690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</a:rPr>
              <a:t>Vulnerabilidade institucional que pode favorecer ou facilitar práticas de corrupção, fraudes, irregularidades e desvios éticos e de conduta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7F4FA2-83D1-4863-AEAA-6B002475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" y="1954321"/>
            <a:ext cx="3982174" cy="31326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3EE1FD-A34B-4B0F-B617-8987BD773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72" y="2336418"/>
            <a:ext cx="3869075" cy="11842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F70D822-23EE-453E-9C69-A0E01B0B2688}"/>
              </a:ext>
            </a:extLst>
          </p:cNvPr>
          <p:cNvSpPr txBox="1"/>
          <p:nvPr/>
        </p:nvSpPr>
        <p:spPr>
          <a:xfrm>
            <a:off x="5191893" y="4500414"/>
            <a:ext cx="4638232" cy="221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 Narrow" panose="020B0606020202030204" pitchFamily="34" charset="0"/>
              </a:rPr>
              <a:t>Acordos de Leniência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 Narrow" panose="020B0606020202030204" pitchFamily="34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 Narrow" panose="020B0606020202030204" pitchFamily="34" charset="0"/>
              </a:rPr>
              <a:t>Avaliação de Integridade nas Estatais</a:t>
            </a:r>
          </a:p>
        </p:txBody>
      </p:sp>
      <p:pic>
        <p:nvPicPr>
          <p:cNvPr id="15" name="Imagem 14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11" y="1029098"/>
            <a:ext cx="6329706" cy="13969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s://www.sebrae.com.br/Sebrae/Portal%20Sebrae/Banner/Banner-Portal-Sebrae---Interno---Programa-Empresa-%C3%8Dntegra.png">
            <a:extLst>
              <a:ext uri="{FF2B5EF4-FFF2-40B4-BE49-F238E27FC236}">
                <a16:creationId xmlns:a16="http://schemas.microsoft.com/office/drawing/2014/main" id="{61E6C824-80BA-4F27-9ABB-4DD03CAAD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23943" r="28643" b="15898"/>
          <a:stretch/>
        </p:blipFill>
        <p:spPr bwMode="auto">
          <a:xfrm>
            <a:off x="468737" y="5267638"/>
            <a:ext cx="4242816" cy="12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6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026273"/>
            <a:ext cx="10080625" cy="6533402"/>
          </a:xfrm>
          <a:prstGeom prst="rect">
            <a:avLst/>
          </a:prstGeom>
          <a:solidFill>
            <a:srgbClr val="AEA49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2017068" y="1244126"/>
            <a:ext cx="6344491" cy="6097696"/>
          </a:xfrm>
          <a:prstGeom prst="ellipse">
            <a:avLst/>
          </a:prstGeom>
          <a:solidFill>
            <a:srgbClr val="E280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52131" y="1846597"/>
            <a:ext cx="527436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Miriam" panose="020B0502050101010101" pitchFamily="34" charset="-79"/>
              </a:rPr>
              <a:t>Mais que um diferencial, os programas de  integridade são um imperativo ético para os setores público e privado</a:t>
            </a:r>
          </a:p>
          <a:p>
            <a:pPr algn="ctr"/>
            <a:endParaRPr lang="pt-BR" sz="200" b="1" dirty="0">
              <a:solidFill>
                <a:srgbClr val="EBECEE"/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62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F048C5B-924E-4A5B-9F6E-611CAFA5171B}"/>
              </a:ext>
            </a:extLst>
          </p:cNvPr>
          <p:cNvSpPr txBox="1"/>
          <p:nvPr/>
        </p:nvSpPr>
        <p:spPr>
          <a:xfrm>
            <a:off x="132206" y="1452859"/>
            <a:ext cx="757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2042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t>Desafios e oportunidades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DCC97A-3D98-473B-BA55-445FCD189E75}"/>
              </a:ext>
            </a:extLst>
          </p:cNvPr>
          <p:cNvSpPr txBox="1"/>
          <p:nvPr/>
        </p:nvSpPr>
        <p:spPr>
          <a:xfrm>
            <a:off x="0" y="2620587"/>
            <a:ext cx="8952931" cy="4131900"/>
          </a:xfrm>
          <a:prstGeom prst="rect">
            <a:avLst/>
          </a:prstGeom>
          <a:solidFill>
            <a:srgbClr val="F47F4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79976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Como adaptar e garantir o envolvimento dos órgãos e entidades públicas com políticas de integridade?</a:t>
            </a:r>
          </a:p>
          <a:p>
            <a:pPr marL="79976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Lato" panose="020F0502020204030203" pitchFamily="34" charset="0"/>
                <a:cs typeface="Lato" panose="020F0502020204030203" pitchFamily="34" charset="0"/>
              </a:rPr>
              <a:t>É possível implementar mecanismos de integridade em um pequeno negócio?</a:t>
            </a:r>
          </a:p>
          <a:p>
            <a:pPr marL="79976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Como avaliar a efetividade dos programas de integridade?</a:t>
            </a:r>
          </a:p>
          <a:p>
            <a:pPr marL="79976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Qual o papel das grandes empresas nesse novo cenário?</a:t>
            </a:r>
          </a:p>
        </p:txBody>
      </p:sp>
    </p:spTree>
    <p:extLst>
      <p:ext uri="{BB962C8B-B14F-4D97-AF65-F5344CB8AC3E}">
        <p14:creationId xmlns:p14="http://schemas.microsoft.com/office/powerpoint/2010/main" val="13383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EC8FECB-DE08-478F-A6F1-C2BFD4101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2" y="6414868"/>
            <a:ext cx="4663982" cy="928669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0" y="2306471"/>
            <a:ext cx="6933063" cy="3093154"/>
            <a:chOff x="0" y="2579426"/>
            <a:chExt cx="6933063" cy="3093154"/>
          </a:xfrm>
        </p:grpSpPr>
        <p:sp>
          <p:nvSpPr>
            <p:cNvPr id="6" name="Retângulo 5"/>
            <p:cNvSpPr/>
            <p:nvPr/>
          </p:nvSpPr>
          <p:spPr>
            <a:xfrm>
              <a:off x="0" y="2579426"/>
              <a:ext cx="6933063" cy="3093154"/>
            </a:xfrm>
            <a:prstGeom prst="rect">
              <a:avLst/>
            </a:prstGeom>
            <a:solidFill>
              <a:srgbClr val="F47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42227" y="2579426"/>
              <a:ext cx="6031278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pt-BR" sz="3000" b="1" dirty="0">
                  <a:solidFill>
                    <a:srgbClr val="00204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Wagner de Campos Rosário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pt-BR" sz="2500" i="1" dirty="0">
                  <a:solidFill>
                    <a:srgbClr val="00204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Ministro da Transparência e Controladoria-Geral da União - CGU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pt-BR" sz="2500" dirty="0">
                  <a:solidFill>
                    <a:srgbClr val="00204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cgugabin@cgu.gov.br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pt-BR" sz="2500" dirty="0">
                  <a:solidFill>
                    <a:srgbClr val="00204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+55 (61) 2020-7241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8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76836" y="6294664"/>
            <a:ext cx="1252289" cy="1176184"/>
          </a:xfrm>
          <a:prstGeom prst="ellipse">
            <a:avLst/>
          </a:prstGeom>
          <a:solidFill>
            <a:srgbClr val="F47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6503" y="5540839"/>
            <a:ext cx="1228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>
                <a:latin typeface="Calibri" panose="020F0502020204030204" pitchFamily="34" charset="0"/>
              </a:rPr>
              <a:t>Cadastro</a:t>
            </a:r>
          </a:p>
          <a:p>
            <a:pPr algn="ctr"/>
            <a:r>
              <a:rPr lang="pt-BR" sz="2200" b="1" dirty="0" err="1">
                <a:latin typeface="Calibri" panose="020F0502020204030204" pitchFamily="34" charset="0"/>
              </a:rPr>
              <a:t>Pró-Ética</a:t>
            </a:r>
            <a:endParaRPr lang="pt-BR" sz="2200" b="1" dirty="0">
              <a:latin typeface="Calibri" panose="020F050202020403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971528" y="5752117"/>
            <a:ext cx="1268082" cy="1236008"/>
          </a:xfrm>
          <a:prstGeom prst="ellipse">
            <a:avLst/>
          </a:prstGeom>
          <a:solidFill>
            <a:srgbClr val="F47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9610" y="6664008"/>
            <a:ext cx="5254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Lei nº 12.813 – Lei de Conflito de Interesses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Integridade Pública (estudos preliminares)</a:t>
            </a:r>
          </a:p>
        </p:txBody>
      </p:sp>
      <p:sp>
        <p:nvSpPr>
          <p:cNvPr id="13" name="Elipse 12"/>
          <p:cNvSpPr/>
          <p:nvPr/>
        </p:nvSpPr>
        <p:spPr>
          <a:xfrm>
            <a:off x="3639025" y="4824235"/>
            <a:ext cx="1498361" cy="1405929"/>
          </a:xfrm>
          <a:prstGeom prst="ellipse">
            <a:avLst/>
          </a:prstGeom>
          <a:solidFill>
            <a:srgbClr val="F47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894261" y="930663"/>
            <a:ext cx="43747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err="1">
                <a:latin typeface="Calibri" panose="020F0502020204030204" pitchFamily="34" charset="0"/>
              </a:rPr>
              <a:t>Profip</a:t>
            </a:r>
            <a:endParaRPr lang="pt-BR" sz="2200" b="1" dirty="0">
              <a:latin typeface="Calibri" panose="020F0502020204030204" pitchFamily="34" charset="0"/>
            </a:endParaRPr>
          </a:p>
          <a:p>
            <a:r>
              <a:rPr lang="pt-BR" sz="2200" b="1" dirty="0">
                <a:latin typeface="Calibri" panose="020F0502020204030204" pitchFamily="34" charset="0"/>
              </a:rPr>
              <a:t>Rede Empresa Íntegra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Lei nº 13.303 – Estatuto das Estatais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Acordos de Leniência</a:t>
            </a:r>
          </a:p>
        </p:txBody>
      </p:sp>
      <p:sp>
        <p:nvSpPr>
          <p:cNvPr id="15" name="Elipse 14"/>
          <p:cNvSpPr/>
          <p:nvPr/>
        </p:nvSpPr>
        <p:spPr>
          <a:xfrm>
            <a:off x="5310163" y="3625047"/>
            <a:ext cx="1740639" cy="1665862"/>
          </a:xfrm>
          <a:prstGeom prst="ellipse">
            <a:avLst/>
          </a:prstGeom>
          <a:solidFill>
            <a:srgbClr val="F47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37095" y="4274689"/>
            <a:ext cx="3351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err="1">
                <a:latin typeface="Calibri" panose="020F0502020204030204" pitchFamily="34" charset="0"/>
              </a:rPr>
              <a:t>Pró-Ética</a:t>
            </a:r>
            <a:r>
              <a:rPr lang="pt-BR" sz="2200" b="1" dirty="0">
                <a:latin typeface="Calibri" panose="020F0502020204030204" pitchFamily="34" charset="0"/>
              </a:rPr>
              <a:t> reformulado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Programa Empresa Íntegra </a:t>
            </a:r>
          </a:p>
        </p:txBody>
      </p:sp>
      <p:sp>
        <p:nvSpPr>
          <p:cNvPr id="17" name="Elipse 16"/>
          <p:cNvSpPr/>
          <p:nvPr/>
        </p:nvSpPr>
        <p:spPr>
          <a:xfrm>
            <a:off x="7112506" y="1890752"/>
            <a:ext cx="2344218" cy="2285186"/>
          </a:xfrm>
          <a:prstGeom prst="ellipse">
            <a:avLst/>
          </a:prstGeom>
          <a:solidFill>
            <a:srgbClr val="F47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2016 / 2017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578623" y="4817563"/>
            <a:ext cx="45020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Regulamento Lei Anticorrupção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Avaliação de Integridade nas estatais</a:t>
            </a:r>
          </a:p>
          <a:p>
            <a:r>
              <a:rPr lang="pt-BR" sz="2200" b="1" dirty="0">
                <a:latin typeface="Calibri" panose="020F0502020204030204" pitchFamily="34" charset="0"/>
              </a:rPr>
              <a:t>Guias de Integridade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0BC0667-BE95-4826-B5C4-E8BFA26C6909}"/>
              </a:ext>
            </a:extLst>
          </p:cNvPr>
          <p:cNvSpPr/>
          <p:nvPr/>
        </p:nvSpPr>
        <p:spPr>
          <a:xfrm>
            <a:off x="388" y="1345173"/>
            <a:ext cx="4490113" cy="878023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F5566F-0387-4693-B162-332AC0A70E3F}"/>
              </a:ext>
            </a:extLst>
          </p:cNvPr>
          <p:cNvSpPr txBox="1"/>
          <p:nvPr/>
        </p:nvSpPr>
        <p:spPr>
          <a:xfrm>
            <a:off x="276503" y="1430241"/>
            <a:ext cx="385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pc="100" dirty="0">
                <a:solidFill>
                  <a:schemeClr val="bg1"/>
                </a:solidFill>
                <a:latin typeface="Calibri" panose="020F0502020204030204" pitchFamily="34" charset="0"/>
              </a:rPr>
              <a:t>Breve histórico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13CBB-D61F-46C4-BC6A-17E394D9CE48}"/>
              </a:ext>
            </a:extLst>
          </p:cNvPr>
          <p:cNvSpPr txBox="1"/>
          <p:nvPr/>
        </p:nvSpPr>
        <p:spPr>
          <a:xfrm>
            <a:off x="3239610" y="6336616"/>
            <a:ext cx="571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Lei nº 12.846 – Lei Anticorrupção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0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/>
          </p:cNvPr>
          <p:cNvSpPr/>
          <p:nvPr/>
        </p:nvSpPr>
        <p:spPr>
          <a:xfrm>
            <a:off x="388" y="1345173"/>
            <a:ext cx="7437642" cy="878023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13CBB-D61F-46C4-BC6A-17E394D9CE48}"/>
              </a:ext>
            </a:extLst>
          </p:cNvPr>
          <p:cNvSpPr txBox="1"/>
          <p:nvPr/>
        </p:nvSpPr>
        <p:spPr>
          <a:xfrm>
            <a:off x="83854" y="1450335"/>
            <a:ext cx="7270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</a:rPr>
              <a:t>Lei nº 12.846 – Lei Anticorrupção</a:t>
            </a:r>
          </a:p>
          <a:p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83854" y="3109007"/>
            <a:ext cx="3763108" cy="3563816"/>
          </a:xfrm>
          <a:prstGeom prst="ellips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/>
          </p:cNvPr>
          <p:cNvSpPr txBox="1"/>
          <p:nvPr/>
        </p:nvSpPr>
        <p:spPr>
          <a:xfrm>
            <a:off x="7471" y="3875807"/>
            <a:ext cx="391587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F47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Miriam" panose="020B0502050101010101" pitchFamily="34" charset="-79"/>
              </a:rPr>
              <a:t>Mecanismos de punição e</a:t>
            </a:r>
          </a:p>
          <a:p>
            <a:pPr algn="ctr"/>
            <a:r>
              <a:rPr lang="pt-BR" sz="4500" b="1" dirty="0">
                <a:solidFill>
                  <a:srgbClr val="F47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Miriam" panose="020B0502050101010101" pitchFamily="34" charset="-79"/>
              </a:rPr>
              <a:t>prevenção</a:t>
            </a:r>
          </a:p>
          <a:p>
            <a:endParaRPr lang="pt-BR" dirty="0"/>
          </a:p>
        </p:txBody>
      </p:sp>
      <p:sp>
        <p:nvSpPr>
          <p:cNvPr id="22" name="CaixaDeTexto 21">
            <a:extLst/>
          </p:cNvPr>
          <p:cNvSpPr txBox="1"/>
          <p:nvPr/>
        </p:nvSpPr>
        <p:spPr>
          <a:xfrm>
            <a:off x="3923345" y="2767811"/>
            <a:ext cx="606217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700" dirty="0">
                <a:latin typeface="Calibri" panose="020F0502020204030204" pitchFamily="34" charset="0"/>
              </a:rPr>
              <a:t>Multa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700" dirty="0">
                <a:latin typeface="Calibri" panose="020F0502020204030204" pitchFamily="34" charset="0"/>
              </a:rPr>
              <a:t>Publicação de decisão condenatória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700" dirty="0">
                <a:latin typeface="Calibri" panose="020F0502020204030204" pitchFamily="34" charset="0"/>
              </a:rPr>
              <a:t>Mecanismos e procedimentos internos de integridade, auditoria e incentivo à denúncia de irregularidades e a aplicação efetiva de códigos de ética e de conduta (Programa de Integridade)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700" dirty="0">
                <a:latin typeface="Calibri" panose="020F0502020204030204" pitchFamily="34" charset="0"/>
              </a:rPr>
              <a:t>Acordo de leniência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700" dirty="0">
                <a:latin typeface="Calibri" panose="020F0502020204030204" pitchFamily="34" charset="0"/>
              </a:rPr>
              <a:t>Responsabilização judicial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700" dirty="0">
                <a:latin typeface="Calibri" panose="020F0502020204030204" pitchFamily="34" charset="0"/>
              </a:rPr>
              <a:t>Cadastro Nacional de Empresas Punidas</a:t>
            </a:r>
          </a:p>
        </p:txBody>
      </p:sp>
    </p:spTree>
    <p:extLst>
      <p:ext uri="{BB962C8B-B14F-4D97-AF65-F5344CB8AC3E}">
        <p14:creationId xmlns:p14="http://schemas.microsoft.com/office/powerpoint/2010/main" val="2837738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/>
          </p:cNvPr>
          <p:cNvSpPr/>
          <p:nvPr/>
        </p:nvSpPr>
        <p:spPr>
          <a:xfrm>
            <a:off x="388" y="1345173"/>
            <a:ext cx="7437642" cy="878023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13CBB-D61F-46C4-BC6A-17E394D9CE48}"/>
              </a:ext>
            </a:extLst>
          </p:cNvPr>
          <p:cNvSpPr txBox="1"/>
          <p:nvPr/>
        </p:nvSpPr>
        <p:spPr>
          <a:xfrm>
            <a:off x="83854" y="1450335"/>
            <a:ext cx="7270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</a:rPr>
              <a:t>Lei nº 12.846 – Lei Anticorrupção</a:t>
            </a:r>
          </a:p>
          <a:p>
            <a:endParaRPr lang="pt-BR" dirty="0"/>
          </a:p>
        </p:txBody>
      </p:sp>
      <p:grpSp>
        <p:nvGrpSpPr>
          <p:cNvPr id="3" name="Agrupar 2"/>
          <p:cNvGrpSpPr/>
          <p:nvPr/>
        </p:nvGrpSpPr>
        <p:grpSpPr>
          <a:xfrm>
            <a:off x="7471" y="3109007"/>
            <a:ext cx="3915874" cy="3563816"/>
            <a:chOff x="7471" y="3109007"/>
            <a:chExt cx="3915874" cy="3563816"/>
          </a:xfrm>
        </p:grpSpPr>
        <p:sp>
          <p:nvSpPr>
            <p:cNvPr id="20" name="Elipse 19"/>
            <p:cNvSpPr/>
            <p:nvPr/>
          </p:nvSpPr>
          <p:spPr>
            <a:xfrm>
              <a:off x="83854" y="3109007"/>
              <a:ext cx="3763108" cy="3563816"/>
            </a:xfrm>
            <a:prstGeom prst="ellipse">
              <a:avLst/>
            </a:prstGeom>
            <a:solidFill>
              <a:schemeClr val="accent5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/>
            </p:cNvPr>
            <p:cNvSpPr txBox="1"/>
            <p:nvPr/>
          </p:nvSpPr>
          <p:spPr>
            <a:xfrm>
              <a:off x="7471" y="3875807"/>
              <a:ext cx="3915874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500" b="1" dirty="0">
                  <a:solidFill>
                    <a:srgbClr val="F47F4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Mecanismos de punição e</a:t>
              </a:r>
            </a:p>
            <a:p>
              <a:pPr algn="ctr"/>
              <a:r>
                <a:rPr lang="pt-BR" sz="4500" b="1" dirty="0">
                  <a:solidFill>
                    <a:srgbClr val="F47F4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prevenção</a:t>
              </a:r>
            </a:p>
            <a:p>
              <a:endParaRPr lang="pt-BR" dirty="0"/>
            </a:p>
          </p:txBody>
        </p:sp>
      </p:grpSp>
      <p:sp>
        <p:nvSpPr>
          <p:cNvPr id="8" name="Seta: para a Direita 7"/>
          <p:cNvSpPr/>
          <p:nvPr/>
        </p:nvSpPr>
        <p:spPr>
          <a:xfrm>
            <a:off x="4107632" y="3935648"/>
            <a:ext cx="1500346" cy="1910529"/>
          </a:xfrm>
          <a:prstGeom prst="rightArrow">
            <a:avLst>
              <a:gd name="adj1" fmla="val 50000"/>
              <a:gd name="adj2" fmla="val 58010"/>
            </a:avLst>
          </a:prstGeom>
          <a:solidFill>
            <a:srgbClr val="002042"/>
          </a:solidFill>
          <a:ln>
            <a:solidFill>
              <a:srgbClr val="438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5792266" y="3109005"/>
            <a:ext cx="3915874" cy="3563816"/>
            <a:chOff x="5792266" y="3109005"/>
            <a:chExt cx="3915874" cy="3563816"/>
          </a:xfrm>
        </p:grpSpPr>
        <p:sp>
          <p:nvSpPr>
            <p:cNvPr id="7" name="Elipse 6"/>
            <p:cNvSpPr/>
            <p:nvPr/>
          </p:nvSpPr>
          <p:spPr>
            <a:xfrm>
              <a:off x="5841297" y="3109005"/>
              <a:ext cx="3763108" cy="3563816"/>
            </a:xfrm>
            <a:prstGeom prst="ellipse">
              <a:avLst/>
            </a:prstGeom>
            <a:solidFill>
              <a:schemeClr val="accent5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/>
            </p:cNvPr>
            <p:cNvSpPr txBox="1"/>
            <p:nvPr/>
          </p:nvSpPr>
          <p:spPr>
            <a:xfrm>
              <a:off x="5792266" y="3667501"/>
              <a:ext cx="3915874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500" b="1" dirty="0">
                  <a:solidFill>
                    <a:srgbClr val="F47F4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Mudanças </a:t>
              </a:r>
            </a:p>
            <a:p>
              <a:pPr algn="ctr"/>
              <a:r>
                <a:rPr lang="pt-BR" sz="4500" b="1" dirty="0">
                  <a:solidFill>
                    <a:srgbClr val="F47F4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no ambiente empresarial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3924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/>
          </p:cNvPr>
          <p:cNvSpPr/>
          <p:nvPr/>
        </p:nvSpPr>
        <p:spPr>
          <a:xfrm>
            <a:off x="388" y="1345173"/>
            <a:ext cx="7437642" cy="878023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13CBB-D61F-46C4-BC6A-17E394D9CE48}"/>
              </a:ext>
            </a:extLst>
          </p:cNvPr>
          <p:cNvSpPr txBox="1"/>
          <p:nvPr/>
        </p:nvSpPr>
        <p:spPr>
          <a:xfrm>
            <a:off x="83854" y="1450335"/>
            <a:ext cx="7270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</a:rPr>
              <a:t>Lei nº 12.846 – Lei Anticorrupção</a:t>
            </a:r>
          </a:p>
          <a:p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196684" y="3272777"/>
            <a:ext cx="3915874" cy="3563816"/>
            <a:chOff x="305866" y="3272778"/>
            <a:chExt cx="3915874" cy="3563816"/>
          </a:xfrm>
        </p:grpSpPr>
        <p:sp>
          <p:nvSpPr>
            <p:cNvPr id="12" name="Elipse 11"/>
            <p:cNvSpPr/>
            <p:nvPr/>
          </p:nvSpPr>
          <p:spPr>
            <a:xfrm>
              <a:off x="354897" y="3272778"/>
              <a:ext cx="3763108" cy="3563816"/>
            </a:xfrm>
            <a:prstGeom prst="ellipse">
              <a:avLst/>
            </a:prstGeom>
            <a:solidFill>
              <a:schemeClr val="accent5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/>
            </p:cNvPr>
            <p:cNvSpPr txBox="1"/>
            <p:nvPr/>
          </p:nvSpPr>
          <p:spPr>
            <a:xfrm>
              <a:off x="305866" y="3831274"/>
              <a:ext cx="3915874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500" b="1" dirty="0">
                  <a:solidFill>
                    <a:srgbClr val="F47F4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Mudanças </a:t>
              </a:r>
            </a:p>
            <a:p>
              <a:pPr algn="ctr"/>
              <a:r>
                <a:rPr lang="pt-BR" sz="4500" b="1" dirty="0">
                  <a:solidFill>
                    <a:srgbClr val="F47F4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no ambiente empresarial</a:t>
              </a:r>
            </a:p>
            <a:p>
              <a:endParaRPr lang="pt-BR" dirty="0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4161589" y="2541208"/>
            <a:ext cx="5664799" cy="502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Melhores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oportunidades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de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negócios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para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todos</a:t>
            </a:r>
            <a:endParaRPr lang="en-US" sz="2900" dirty="0">
              <a:solidFill>
                <a:srgbClr val="002042"/>
              </a:solidFill>
              <a:latin typeface="Gadugi" panose="020B0502040204020203" pitchFamily="34" charset="0"/>
              <a:ea typeface="Calibri" charset="0"/>
              <a:cs typeface="Calibri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Diminuição dos riscos relacionados à corrupção e fraude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Disseminação da cultura ética na cadeia produtiva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Aumento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da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confiança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nas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empresas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e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nas</a:t>
            </a:r>
            <a:r>
              <a:rPr lang="en-US" sz="2900" dirty="0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 </a:t>
            </a:r>
            <a:r>
              <a:rPr lang="en-US" sz="2900" dirty="0" err="1">
                <a:solidFill>
                  <a:srgbClr val="002042"/>
                </a:solidFill>
                <a:latin typeface="Gadugi" panose="020B0502040204020203" pitchFamily="34" charset="0"/>
                <a:ea typeface="Calibri" charset="0"/>
                <a:cs typeface="Calibri" charset="0"/>
              </a:rPr>
              <a:t>instituições</a:t>
            </a:r>
            <a:endParaRPr lang="en-US" sz="2900" dirty="0">
              <a:solidFill>
                <a:srgbClr val="002042"/>
              </a:solidFill>
              <a:latin typeface="Gadugi" panose="020B0502040204020203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3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018903"/>
            <a:ext cx="10080625" cy="6540772"/>
          </a:xfrm>
          <a:prstGeom prst="rect">
            <a:avLst/>
          </a:prstGeom>
          <a:solidFill>
            <a:srgbClr val="0020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61591" y="1825951"/>
            <a:ext cx="8357439" cy="7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endParaRPr lang="pt-BR" sz="4000" dirty="0">
              <a:solidFill>
                <a:srgbClr val="EBECEE"/>
              </a:solidFill>
              <a:latin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769B7B-2A04-47EF-9A18-EA8587DE6120}"/>
              </a:ext>
            </a:extLst>
          </p:cNvPr>
          <p:cNvSpPr txBox="1"/>
          <p:nvPr/>
        </p:nvSpPr>
        <p:spPr>
          <a:xfrm>
            <a:off x="411216" y="1825951"/>
            <a:ext cx="81049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 Lei Anticorrupção incentiva as empresas a implementarem mecanismos de integridade que considerem as atividades, áreas e cargos mais sujeitos aos atos de suborno e fraude</a:t>
            </a:r>
          </a:p>
        </p:txBody>
      </p:sp>
    </p:spTree>
    <p:extLst>
      <p:ext uri="{BB962C8B-B14F-4D97-AF65-F5344CB8AC3E}">
        <p14:creationId xmlns:p14="http://schemas.microsoft.com/office/powerpoint/2010/main" val="5742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301750"/>
            <a:ext cx="10077450" cy="625792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99D7597-07CC-41FF-B2AC-8AC51AEDDA38}"/>
              </a:ext>
            </a:extLst>
          </p:cNvPr>
          <p:cNvSpPr/>
          <p:nvPr/>
        </p:nvSpPr>
        <p:spPr>
          <a:xfrm>
            <a:off x="3176" y="1301750"/>
            <a:ext cx="10077450" cy="6257925"/>
          </a:xfrm>
          <a:prstGeom prst="rect">
            <a:avLst/>
          </a:prstGeom>
          <a:solidFill>
            <a:srgbClr val="0020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B7DFCC3-F15D-4D95-BB56-B37662D3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65" y="5210629"/>
            <a:ext cx="5483660" cy="12102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ixaDeTexto 4"/>
          <p:cNvSpPr txBox="1"/>
          <p:nvPr/>
        </p:nvSpPr>
        <p:spPr>
          <a:xfrm>
            <a:off x="191481" y="4041078"/>
            <a:ext cx="37659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Decreto</a:t>
            </a:r>
          </a:p>
          <a:p>
            <a:pPr algn="ctr"/>
            <a:r>
              <a:rPr lang="pt-BR" sz="35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8.420/2015 </a:t>
            </a:r>
          </a:p>
        </p:txBody>
      </p:sp>
    </p:spTree>
    <p:extLst>
      <p:ext uri="{BB962C8B-B14F-4D97-AF65-F5344CB8AC3E}">
        <p14:creationId xmlns:p14="http://schemas.microsoft.com/office/powerpoint/2010/main" val="360830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529977"/>
            <a:ext cx="7584831" cy="1031631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B7DFCC3-F15D-4D95-BB56-B37662D3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11" y="1029098"/>
            <a:ext cx="6329706" cy="13969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aixaDeTexto 1"/>
          <p:cNvSpPr txBox="1"/>
          <p:nvPr/>
        </p:nvSpPr>
        <p:spPr>
          <a:xfrm>
            <a:off x="265811" y="2630293"/>
            <a:ext cx="703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Eras Demi ITC" panose="020B0805030504020804" pitchFamily="34" charset="0"/>
              </a:rPr>
              <a:t>Foco na prevenção, detecção e remediação dos atos lesivos previstos na Lei nº 12.846/2013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9682" y="3843695"/>
            <a:ext cx="7584831" cy="1859265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75492" y="3988497"/>
            <a:ext cx="703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Eras Demi ITC" panose="020B0805030504020804" pitchFamily="34" charset="0"/>
              </a:rPr>
              <a:t>Aplicação a pessoas jurídicas (conceito amplo): empresas públicas, microempresas, empresas de pequeno porte, associações, fundações, etc.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985048"/>
            <a:ext cx="7584831" cy="1031631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75492" y="6085364"/>
            <a:ext cx="703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Eras Demi ITC" panose="020B0805030504020804" pitchFamily="34" charset="0"/>
              </a:rPr>
              <a:t>Deve ser estruturado/adaptado para atender às especificidades de cada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4065122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1" grpId="0" animBg="1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81159" y="3109007"/>
            <a:ext cx="3763108" cy="3563816"/>
          </a:xfrm>
          <a:prstGeom prst="ellips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3ABF5B-0819-4BC8-AB36-2D8D0D3C08F5}"/>
              </a:ext>
            </a:extLst>
          </p:cNvPr>
          <p:cNvSpPr txBox="1"/>
          <p:nvPr/>
        </p:nvSpPr>
        <p:spPr>
          <a:xfrm>
            <a:off x="192102" y="3768511"/>
            <a:ext cx="354122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F47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Miriam" panose="020B0502050101010101" pitchFamily="34" charset="-79"/>
              </a:rPr>
              <a:t>Mecanismo de </a:t>
            </a:r>
          </a:p>
          <a:p>
            <a:pPr algn="ctr"/>
            <a:r>
              <a:rPr lang="pt-BR" sz="4500" b="1" dirty="0">
                <a:solidFill>
                  <a:srgbClr val="F47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Miriam" panose="020B0502050101010101" pitchFamily="34" charset="-79"/>
              </a:rPr>
              <a:t>Indução</a:t>
            </a:r>
          </a:p>
          <a:p>
            <a:endParaRPr lang="pt-BR" dirty="0"/>
          </a:p>
        </p:txBody>
      </p:sp>
      <p:pic>
        <p:nvPicPr>
          <p:cNvPr id="8" name="Imagem 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11" y="1029098"/>
            <a:ext cx="6329706" cy="13969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tângulo 9"/>
          <p:cNvSpPr/>
          <p:nvPr/>
        </p:nvSpPr>
        <p:spPr>
          <a:xfrm>
            <a:off x="3733324" y="2426077"/>
            <a:ext cx="616130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Gadugi" panose="020B0502040204020203" pitchFamily="34" charset="0"/>
              </a:rPr>
              <a:t>Compromisso da alta direção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Gadugi" panose="020B0502040204020203" pitchFamily="34" charset="0"/>
              </a:rPr>
              <a:t>Disseminação de uma cultura de integridade na empresa - códigos de ética, comunicação e treinamentos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Gadugi" panose="020B0502040204020203" pitchFamily="34" charset="0"/>
              </a:rPr>
              <a:t>Definição de diretrizes e políticas com padrões de comportamento, inclusive para a alta direção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2042"/>
                </a:solidFill>
                <a:latin typeface="Gadugi" panose="020B0502040204020203" pitchFamily="34" charset="0"/>
              </a:rPr>
              <a:t>Verificação prévia e acompanhamento de fornecedores e prestadores de serviços</a:t>
            </a:r>
          </a:p>
        </p:txBody>
      </p:sp>
    </p:spTree>
    <p:extLst>
      <p:ext uri="{BB962C8B-B14F-4D97-AF65-F5344CB8AC3E}">
        <p14:creationId xmlns:p14="http://schemas.microsoft.com/office/powerpoint/2010/main" val="12763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22910</TotalTime>
  <Words>454</Words>
  <Application>Microsoft Office PowerPoint</Application>
  <PresentationFormat>Personalizar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32" baseType="lpstr">
      <vt:lpstr>Arial</vt:lpstr>
      <vt:lpstr>Arial Narrow</vt:lpstr>
      <vt:lpstr>Bell MT</vt:lpstr>
      <vt:lpstr>Berlin Sans FB Demi</vt:lpstr>
      <vt:lpstr>Calibri</vt:lpstr>
      <vt:lpstr>Calibri Light</vt:lpstr>
      <vt:lpstr>Century Gothic</vt:lpstr>
      <vt:lpstr>DejaVu Sans</vt:lpstr>
      <vt:lpstr>Eras Demi ITC</vt:lpstr>
      <vt:lpstr>Gadugi</vt:lpstr>
      <vt:lpstr>Georgia</vt:lpstr>
      <vt:lpstr>Lato</vt:lpstr>
      <vt:lpstr>Miriam</vt:lpstr>
      <vt:lpstr>Segoe UI</vt:lpstr>
      <vt:lpstr>Tahoma</vt:lpstr>
      <vt:lpstr>Verdana</vt:lpstr>
      <vt:lpstr>Wingdings</vt:lpstr>
      <vt:lpstr>1_Office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renato.souza@cgu.gov.br</dc:creator>
  <cp:lastModifiedBy>Ana Paula Lima Mollhoff</cp:lastModifiedBy>
  <cp:revision>1806</cp:revision>
  <cp:lastPrinted>2017-06-29T17:55:40Z</cp:lastPrinted>
  <dcterms:modified xsi:type="dcterms:W3CDTF">2017-10-13T11:41:31Z</dcterms:modified>
</cp:coreProperties>
</file>