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5" r:id="rId2"/>
    <p:sldId id="326" r:id="rId3"/>
    <p:sldId id="328" r:id="rId4"/>
    <p:sldId id="329" r:id="rId5"/>
    <p:sldId id="330" r:id="rId6"/>
    <p:sldId id="331" r:id="rId7"/>
    <p:sldId id="1059" r:id="rId8"/>
    <p:sldId id="1064" r:id="rId9"/>
    <p:sldId id="397" r:id="rId10"/>
    <p:sldId id="507" r:id="rId11"/>
    <p:sldId id="514" r:id="rId12"/>
    <p:sldId id="513" r:id="rId13"/>
    <p:sldId id="509" r:id="rId14"/>
    <p:sldId id="510" r:id="rId15"/>
    <p:sldId id="511" r:id="rId16"/>
    <p:sldId id="512" r:id="rId17"/>
    <p:sldId id="515" r:id="rId18"/>
    <p:sldId id="506" r:id="rId19"/>
    <p:sldId id="517" r:id="rId20"/>
    <p:sldId id="518" r:id="rId21"/>
    <p:sldId id="519" r:id="rId22"/>
    <p:sldId id="520" r:id="rId23"/>
    <p:sldId id="508" r:id="rId24"/>
    <p:sldId id="321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86721" autoAdjust="0"/>
  </p:normalViewPr>
  <p:slideViewPr>
    <p:cSldViewPr snapToGrid="0">
      <p:cViewPr varScale="1">
        <p:scale>
          <a:sx n="99" d="100"/>
          <a:sy n="99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B5EF8-2610-42C4-A1C6-519E142B6174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6AA62-87A3-4A92-893D-2CB3131156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8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657-CFA8-C84F-98BA-B8C29369523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9285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88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1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340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88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71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39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802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384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657-CFA8-C84F-98BA-B8C29369523E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898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657-CFA8-C84F-98BA-B8C29369523E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177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657-CFA8-C84F-98BA-B8C29369523E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060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7F657-CFA8-C84F-98BA-B8C29369523E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8262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68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604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7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6AA62-87A3-4A92-893D-2CB31311569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1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BA5BE9-DF57-4FB3-8CAC-A2C4B0E32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"/>
            <a:ext cx="12192000" cy="68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" y="0"/>
            <a:ext cx="12142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.executiva@cgu.gov.b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567042B-6A35-4548-8E9D-B5B8A9B70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"/>
            <a:ext cx="12192000" cy="68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9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49BE083-EDCD-1D48-836E-59BE8C5E47EE}"/>
              </a:ext>
            </a:extLst>
          </p:cNvPr>
          <p:cNvSpPr txBox="1">
            <a:spLocks/>
          </p:cNvSpPr>
          <p:nvPr/>
        </p:nvSpPr>
        <p:spPr>
          <a:xfrm>
            <a:off x="-16937" y="17197"/>
            <a:ext cx="12192000" cy="1816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2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pt-BR" sz="32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MODELO PROPOSTO</a:t>
            </a:r>
          </a:p>
        </p:txBody>
      </p:sp>
      <p:sp>
        <p:nvSpPr>
          <p:cNvPr id="3" name="Retângulo: Cantos Arredondados 15">
            <a:extLst>
              <a:ext uri="{FF2B5EF4-FFF2-40B4-BE49-F238E27FC236}">
                <a16:creationId xmlns:a16="http://schemas.microsoft.com/office/drawing/2014/main" id="{A8CB4854-6CDF-614C-B1F4-86D1A164C559}"/>
              </a:ext>
            </a:extLst>
          </p:cNvPr>
          <p:cNvSpPr/>
          <p:nvPr/>
        </p:nvSpPr>
        <p:spPr>
          <a:xfrm>
            <a:off x="165101" y="1846580"/>
            <a:ext cx="11887200" cy="492633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CE8B9B-07F7-E343-9B22-6F5011ED3C18}"/>
              </a:ext>
            </a:extLst>
          </p:cNvPr>
          <p:cNvSpPr/>
          <p:nvPr/>
        </p:nvSpPr>
        <p:spPr>
          <a:xfrm>
            <a:off x="9129894" y="3328510"/>
            <a:ext cx="184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: Único Canto Recortado 1">
            <a:extLst>
              <a:ext uri="{FF2B5EF4-FFF2-40B4-BE49-F238E27FC236}">
                <a16:creationId xmlns:a16="http://schemas.microsoft.com/office/drawing/2014/main" id="{F7F0F3DE-6D47-45AF-B5F2-67FE002DFBEC}"/>
              </a:ext>
            </a:extLst>
          </p:cNvPr>
          <p:cNvSpPr>
            <a:spLocks/>
          </p:cNvSpPr>
          <p:nvPr/>
        </p:nvSpPr>
        <p:spPr bwMode="auto">
          <a:xfrm>
            <a:off x="3898900" y="2290445"/>
            <a:ext cx="4460463" cy="1548449"/>
          </a:xfrm>
          <a:custGeom>
            <a:avLst/>
            <a:gdLst>
              <a:gd name="T0" fmla="*/ 0 w 1678675"/>
              <a:gd name="T1" fmla="*/ 0 h 743803"/>
              <a:gd name="T2" fmla="*/ 1554705 w 1678675"/>
              <a:gd name="T3" fmla="*/ 0 h 743803"/>
              <a:gd name="T4" fmla="*/ 1678675 w 1678675"/>
              <a:gd name="T5" fmla="*/ 123970 h 743803"/>
              <a:gd name="T6" fmla="*/ 1678675 w 1678675"/>
              <a:gd name="T7" fmla="*/ 743803 h 743803"/>
              <a:gd name="T8" fmla="*/ 0 w 1678675"/>
              <a:gd name="T9" fmla="*/ 743803 h 743803"/>
              <a:gd name="T10" fmla="*/ 0 w 1678675"/>
              <a:gd name="T11" fmla="*/ 0 h 7438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78675"/>
              <a:gd name="T19" fmla="*/ 0 h 743803"/>
              <a:gd name="T20" fmla="*/ 1678675 w 1678675"/>
              <a:gd name="T21" fmla="*/ 743803 h 7438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78675" h="743803">
                <a:moveTo>
                  <a:pt x="0" y="0"/>
                </a:moveTo>
                <a:lnTo>
                  <a:pt x="1554705" y="0"/>
                </a:lnTo>
                <a:lnTo>
                  <a:pt x="1678675" y="123970"/>
                </a:lnTo>
                <a:lnTo>
                  <a:pt x="1678675" y="743803"/>
                </a:lnTo>
                <a:lnTo>
                  <a:pt x="0" y="743803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MACROÁREA</a:t>
            </a:r>
            <a:endParaRPr kumimoji="0" lang="pt-BR" altLang="pt-B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</a:t>
            </a:r>
            <a:endParaRPr kumimoji="0" lang="pt-BR" altLang="pt-BR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uxograma: Processo Alternativo 2">
            <a:extLst>
              <a:ext uri="{FF2B5EF4-FFF2-40B4-BE49-F238E27FC236}">
                <a16:creationId xmlns:a16="http://schemas.microsoft.com/office/drawing/2014/main" id="{E3CB749A-34FE-4AEC-8103-D7651212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4535117"/>
            <a:ext cx="3749264" cy="1292467"/>
          </a:xfrm>
          <a:prstGeom prst="flowChartAlternateProcess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Área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Riscos e Controles</a:t>
            </a:r>
          </a:p>
        </p:txBody>
      </p:sp>
      <p:sp>
        <p:nvSpPr>
          <p:cNvPr id="12" name="Fluxograma: Processo Alternativo 3">
            <a:extLst>
              <a:ext uri="{FF2B5EF4-FFF2-40B4-BE49-F238E27FC236}">
                <a16:creationId xmlns:a16="http://schemas.microsoft.com/office/drawing/2014/main" id="{BEEBFC09-2206-4467-BC73-A5B6EF67F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35117"/>
            <a:ext cx="3670299" cy="1346730"/>
          </a:xfrm>
          <a:prstGeom prst="flowChartAlternateProcess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Área</a:t>
            </a:r>
          </a:p>
          <a:p>
            <a: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Ouvidoria-Setorial</a:t>
            </a:r>
          </a:p>
        </p:txBody>
      </p:sp>
      <p:sp>
        <p:nvSpPr>
          <p:cNvPr id="13" name="Fluxograma: Processo Alternativo 4">
            <a:extLst>
              <a:ext uri="{FF2B5EF4-FFF2-40B4-BE49-F238E27FC236}">
                <a16:creationId xmlns:a16="http://schemas.microsoft.com/office/drawing/2014/main" id="{4A22153C-D160-4C03-A360-4C08FE36E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2064" y="4535117"/>
            <a:ext cx="3647836" cy="1346730"/>
          </a:xfrm>
          <a:prstGeom prst="flowChartAlternateProcess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Área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000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Corregedoria-Setorial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9AE86C14-8AF9-4CCA-BB23-65AC5BA68DB8}"/>
              </a:ext>
            </a:extLst>
          </p:cNvPr>
          <p:cNvCxnSpPr>
            <a:cxnSpLocks/>
          </p:cNvCxnSpPr>
          <p:nvPr/>
        </p:nvCxnSpPr>
        <p:spPr>
          <a:xfrm>
            <a:off x="7356630" y="9020810"/>
            <a:ext cx="0" cy="375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F93714-6991-4A31-B1FF-7D8B85F4541A}"/>
              </a:ext>
            </a:extLst>
          </p:cNvPr>
          <p:cNvCxnSpPr>
            <a:cxnSpLocks/>
          </p:cNvCxnSpPr>
          <p:nvPr/>
        </p:nvCxnSpPr>
        <p:spPr>
          <a:xfrm flipV="1">
            <a:off x="5235095" y="9409430"/>
            <a:ext cx="4228465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1E09241D-6A43-433F-AB3A-50B9AD5EEFC8}"/>
              </a:ext>
            </a:extLst>
          </p:cNvPr>
          <p:cNvCxnSpPr>
            <a:cxnSpLocks/>
          </p:cNvCxnSpPr>
          <p:nvPr/>
        </p:nvCxnSpPr>
        <p:spPr>
          <a:xfrm flipH="1">
            <a:off x="5235095" y="9410700"/>
            <a:ext cx="635" cy="45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9D78EED1-31B3-4248-A58D-7C521B7CE6DA}"/>
              </a:ext>
            </a:extLst>
          </p:cNvPr>
          <p:cNvCxnSpPr>
            <a:cxnSpLocks/>
          </p:cNvCxnSpPr>
          <p:nvPr/>
        </p:nvCxnSpPr>
        <p:spPr>
          <a:xfrm flipH="1">
            <a:off x="7358535" y="9384665"/>
            <a:ext cx="635" cy="45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BEC04462-B056-4BB5-A810-D3A6BC505A5F}"/>
              </a:ext>
            </a:extLst>
          </p:cNvPr>
          <p:cNvCxnSpPr>
            <a:cxnSpLocks/>
          </p:cNvCxnSpPr>
          <p:nvPr/>
        </p:nvCxnSpPr>
        <p:spPr>
          <a:xfrm flipH="1">
            <a:off x="9465465" y="9411335"/>
            <a:ext cx="635" cy="45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641492DB-66FE-42D7-B57E-6A66DEBBE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260" y="18332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B8601C1A-4033-421F-B9FB-C6FA4C6A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6260" y="229044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999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63ED85C-C449-2D41-B3F2-CDF0DE6598DD}"/>
              </a:ext>
            </a:extLst>
          </p:cNvPr>
          <p:cNvSpPr txBox="1"/>
          <p:nvPr/>
        </p:nvSpPr>
        <p:spPr>
          <a:xfrm>
            <a:off x="642257" y="1816100"/>
            <a:ext cx="9727428" cy="4446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CARACTERÍSTICAS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9EA3D9-3AF3-134A-BDE6-57EFA18F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36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9849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370704" y="1273973"/>
            <a:ext cx="11602993" cy="4862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/>
              <a:t>Independência</a:t>
            </a:r>
            <a:r>
              <a:rPr lang="es-ES_tradnl" sz="3000" dirty="0"/>
              <a:t> </a:t>
            </a:r>
            <a:r>
              <a:rPr lang="es-ES_tradnl" sz="3000" dirty="0">
                <a:sym typeface="Wingdings" panose="05000000000000000000" pitchFamily="2" charset="2"/>
              </a:rPr>
              <a:t> 03 anos de </a:t>
            </a:r>
            <a:r>
              <a:rPr lang="es-ES_tradnl" sz="3000" dirty="0"/>
              <a:t>mandato / </a:t>
            </a:r>
            <a:r>
              <a:rPr lang="es-ES_tradnl" sz="3000" dirty="0" err="1"/>
              <a:t>com</a:t>
            </a:r>
            <a:r>
              <a:rPr lang="es-ES_tradnl" sz="3000" dirty="0"/>
              <a:t> </a:t>
            </a:r>
            <a:r>
              <a:rPr lang="es-ES_tradnl" sz="3000" dirty="0" err="1"/>
              <a:t>uma</a:t>
            </a:r>
            <a:r>
              <a:rPr lang="es-ES_tradnl" sz="3000" dirty="0"/>
              <a:t> única recondução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 err="1"/>
              <a:t>Hierarquia</a:t>
            </a:r>
            <a:r>
              <a:rPr lang="es-ES_tradnl" sz="3000" dirty="0"/>
              <a:t> </a:t>
            </a:r>
            <a:r>
              <a:rPr lang="es-ES_tradnl" sz="3000" dirty="0">
                <a:sym typeface="Wingdings" panose="05000000000000000000" pitchFamily="2" charset="2"/>
              </a:rPr>
              <a:t> </a:t>
            </a:r>
            <a:r>
              <a:rPr lang="es-ES_tradnl" sz="3000" dirty="0" err="1">
                <a:sym typeface="Wingdings" panose="05000000000000000000" pitchFamily="2" charset="2"/>
              </a:rPr>
              <a:t>vinculação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  <a:r>
              <a:rPr lang="es-ES_tradnl" sz="3000" dirty="0" err="1">
                <a:sym typeface="Wingdings" panose="05000000000000000000" pitchFamily="2" charset="2"/>
              </a:rPr>
              <a:t>direta</a:t>
            </a:r>
            <a:r>
              <a:rPr lang="es-ES_tradnl" sz="3000" dirty="0">
                <a:sym typeface="Wingdings" panose="05000000000000000000" pitchFamily="2" charset="2"/>
              </a:rPr>
              <a:t> ao </a:t>
            </a:r>
            <a:r>
              <a:rPr lang="es-ES_tradnl" sz="3000" dirty="0"/>
              <a:t>dirigente máximo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 err="1"/>
              <a:t>Autonomia</a:t>
            </a:r>
            <a:r>
              <a:rPr lang="es-ES_tradnl" sz="3000" dirty="0"/>
              <a:t> </a:t>
            </a:r>
            <a:r>
              <a:rPr lang="es-ES_tradnl" sz="3000" dirty="0">
                <a:sym typeface="Wingdings" panose="05000000000000000000" pitchFamily="2" charset="2"/>
              </a:rPr>
              <a:t> </a:t>
            </a:r>
            <a:r>
              <a:rPr lang="es-ES_tradnl" sz="3000" dirty="0" err="1">
                <a:sym typeface="Wingdings" panose="05000000000000000000" pitchFamily="2" charset="2"/>
              </a:rPr>
              <a:t>participação</a:t>
            </a:r>
            <a:r>
              <a:rPr lang="es-ES_tradnl" sz="3000" dirty="0">
                <a:sym typeface="Wingdings" panose="05000000000000000000" pitchFamily="2" charset="2"/>
              </a:rPr>
              <a:t> no </a:t>
            </a:r>
            <a:r>
              <a:rPr lang="es-ES_tradnl" sz="3000" dirty="0" err="1">
                <a:sym typeface="Wingdings" panose="05000000000000000000" pitchFamily="2" charset="2"/>
              </a:rPr>
              <a:t>Comitê</a:t>
            </a:r>
            <a:r>
              <a:rPr lang="es-ES_tradnl" sz="3000" dirty="0">
                <a:sym typeface="Wingdings" panose="05000000000000000000" pitchFamily="2" charset="2"/>
              </a:rPr>
              <a:t> de Gestão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 err="1">
                <a:sym typeface="Wingdings" panose="05000000000000000000" pitchFamily="2" charset="2"/>
              </a:rPr>
              <a:t>Nível</a:t>
            </a:r>
            <a:r>
              <a:rPr lang="es-ES_tradnl" sz="3000" b="1" dirty="0">
                <a:sym typeface="Wingdings" panose="05000000000000000000" pitchFamily="2" charset="2"/>
              </a:rPr>
              <a:t> </a:t>
            </a:r>
            <a:r>
              <a:rPr lang="es-ES_tradnl" sz="3000" dirty="0">
                <a:sym typeface="Wingdings" panose="05000000000000000000" pitchFamily="2" charset="2"/>
              </a:rPr>
              <a:t> DAS 5, ajustado à </a:t>
            </a:r>
            <a:r>
              <a:rPr lang="es-ES_tradnl" sz="3000" dirty="0" err="1">
                <a:sym typeface="Wingdings" panose="05000000000000000000" pitchFamily="2" charset="2"/>
              </a:rPr>
              <a:t>realidade</a:t>
            </a:r>
            <a:r>
              <a:rPr lang="es-ES_tradnl" sz="3000" dirty="0">
                <a:sym typeface="Wingdings" panose="05000000000000000000" pitchFamily="2" charset="2"/>
              </a:rPr>
              <a:t> de cada </a:t>
            </a:r>
            <a:r>
              <a:rPr lang="es-ES_tradnl" sz="3000" dirty="0" err="1">
                <a:sym typeface="Wingdings" panose="05000000000000000000" pitchFamily="2" charset="2"/>
              </a:rPr>
              <a:t>órgão</a:t>
            </a: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688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INDEPENDÊNCIA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321277" y="1533465"/>
            <a:ext cx="1160299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Mandato de 03 anos </a:t>
            </a:r>
            <a:r>
              <a:rPr lang="es-ES_tradnl" sz="3000" dirty="0" err="1"/>
              <a:t>com</a:t>
            </a:r>
            <a:r>
              <a:rPr lang="es-ES_tradnl" sz="3000" dirty="0"/>
              <a:t> </a:t>
            </a:r>
            <a:r>
              <a:rPr lang="es-ES_tradnl" sz="3000" dirty="0" err="1"/>
              <a:t>uma</a:t>
            </a:r>
            <a:r>
              <a:rPr lang="es-ES_tradnl" sz="3000" dirty="0"/>
              <a:t> única recondução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 err="1"/>
              <a:t>Permitiria</a:t>
            </a:r>
            <a:r>
              <a:rPr lang="es-ES_tradnl" sz="3000" dirty="0"/>
              <a:t> ao gestor </a:t>
            </a:r>
            <a:r>
              <a:rPr lang="es-ES_tradnl" sz="3000" dirty="0" err="1"/>
              <a:t>propor</a:t>
            </a:r>
            <a:r>
              <a:rPr lang="es-ES_tradnl" sz="3000" dirty="0"/>
              <a:t> medidas preventivas e </a:t>
            </a:r>
            <a:r>
              <a:rPr lang="es-ES_tradnl" sz="3000" dirty="0" err="1"/>
              <a:t>corretivas</a:t>
            </a:r>
            <a:r>
              <a:rPr lang="es-ES_tradnl" sz="3000" dirty="0"/>
              <a:t> inclusive frente aos dirigentes do </a:t>
            </a:r>
            <a:r>
              <a:rPr lang="es-ES_tradnl" sz="3000" dirty="0" err="1"/>
              <a:t>órgão</a:t>
            </a:r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O mandato seria ‘descasado’ da </a:t>
            </a:r>
            <a:r>
              <a:rPr lang="es-ES_tradnl" sz="3000" dirty="0" err="1"/>
              <a:t>gestão</a:t>
            </a:r>
            <a:r>
              <a:rPr lang="es-ES_tradnl" sz="3000" dirty="0"/>
              <a:t> do </a:t>
            </a:r>
            <a:r>
              <a:rPr lang="es-ES_tradnl" sz="3000" dirty="0" err="1"/>
              <a:t>órgão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_tradnl" sz="30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>
                <a:sym typeface="Wingdings" panose="05000000000000000000" pitchFamily="2" charset="2"/>
              </a:rPr>
              <a:t>Recondução única </a:t>
            </a:r>
            <a:r>
              <a:rPr lang="es-ES_tradnl" sz="3000" dirty="0" err="1">
                <a:sym typeface="Wingdings" panose="05000000000000000000" pitchFamily="2" charset="2"/>
              </a:rPr>
              <a:t>permitiria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  <a:r>
              <a:rPr lang="es-ES_tradnl" sz="3000" dirty="0" err="1">
                <a:sym typeface="Wingdings" panose="05000000000000000000" pitchFamily="2" charset="2"/>
              </a:rPr>
              <a:t>uma</a:t>
            </a:r>
            <a:r>
              <a:rPr lang="es-ES_tradnl" sz="3000" dirty="0">
                <a:sym typeface="Wingdings" panose="05000000000000000000" pitchFamily="2" charset="2"/>
              </a:rPr>
              <a:t> ‘</a:t>
            </a:r>
            <a:r>
              <a:rPr lang="es-ES_tradnl" sz="3000" dirty="0" err="1">
                <a:sym typeface="Wingdings" panose="05000000000000000000" pitchFamily="2" charset="2"/>
              </a:rPr>
              <a:t>oxigenação</a:t>
            </a:r>
            <a:r>
              <a:rPr lang="es-ES_tradnl" sz="3000" dirty="0">
                <a:sym typeface="Wingdings" panose="05000000000000000000" pitchFamily="2" charset="2"/>
              </a:rPr>
              <a:t>’ da área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078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HIERARQUIA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321277" y="1533465"/>
            <a:ext cx="11602993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 err="1">
                <a:sym typeface="Wingdings" panose="05000000000000000000" pitchFamily="2" charset="2"/>
              </a:rPr>
              <a:t>Vinculação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  <a:r>
              <a:rPr lang="es-ES_tradnl" sz="3000" dirty="0" err="1">
                <a:sym typeface="Wingdings" panose="05000000000000000000" pitchFamily="2" charset="2"/>
              </a:rPr>
              <a:t>direta</a:t>
            </a:r>
            <a:r>
              <a:rPr lang="es-ES_tradnl" sz="3000" dirty="0">
                <a:sym typeface="Wingdings" panose="05000000000000000000" pitchFamily="2" charset="2"/>
              </a:rPr>
              <a:t> ao </a:t>
            </a:r>
            <a:r>
              <a:rPr lang="es-ES_tradnl" sz="3000" dirty="0"/>
              <a:t>dirigente máximo do </a:t>
            </a:r>
            <a:r>
              <a:rPr lang="es-ES_tradnl" sz="3000" dirty="0" err="1"/>
              <a:t>órgão</a:t>
            </a:r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Reportar-se </a:t>
            </a:r>
            <a:r>
              <a:rPr lang="es-ES_tradnl" sz="3000" dirty="0" err="1"/>
              <a:t>diretamente</a:t>
            </a:r>
            <a:r>
              <a:rPr lang="es-ES_tradnl" sz="3000" dirty="0"/>
              <a:t> ao </a:t>
            </a:r>
            <a:r>
              <a:rPr lang="es-ES_tradnl" sz="3000" dirty="0" err="1"/>
              <a:t>Comitê</a:t>
            </a:r>
            <a:r>
              <a:rPr lang="es-ES_tradnl" sz="3000" dirty="0"/>
              <a:t> de Governança e Gestão Estratégica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_tradnl" sz="3000" dirty="0"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_tradnl" sz="3000" dirty="0" err="1">
                <a:sym typeface="Wingdings" panose="05000000000000000000" pitchFamily="2" charset="2"/>
              </a:rPr>
              <a:t>Decisões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  <a:r>
              <a:rPr lang="es-ES_tradnl" sz="3000" dirty="0" err="1">
                <a:sym typeface="Wingdings" panose="05000000000000000000" pitchFamily="2" charset="2"/>
              </a:rPr>
              <a:t>com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  <a:r>
              <a:rPr lang="es-ES_tradnl" sz="3000" dirty="0" err="1">
                <a:sym typeface="Wingdings" panose="05000000000000000000" pitchFamily="2" charset="2"/>
              </a:rPr>
              <a:t>caráter</a:t>
            </a:r>
            <a:r>
              <a:rPr lang="es-ES_tradnl" sz="3000" dirty="0">
                <a:sym typeface="Wingdings" panose="05000000000000000000" pitchFamily="2" charset="2"/>
              </a:rPr>
              <a:t> impositivo aos servidores do </a:t>
            </a:r>
            <a:r>
              <a:rPr lang="es-ES_tradnl" sz="3000" dirty="0" err="1">
                <a:sym typeface="Wingdings" panose="05000000000000000000" pitchFamily="2" charset="2"/>
              </a:rPr>
              <a:t>órgão</a:t>
            </a: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94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AUTONOMIA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275607" y="1879454"/>
            <a:ext cx="11602993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 err="1">
                <a:sym typeface="Wingdings" panose="05000000000000000000" pitchFamily="2" charset="2"/>
              </a:rPr>
              <a:t>Participação</a:t>
            </a:r>
            <a:r>
              <a:rPr lang="es-ES_tradnl" sz="3000" dirty="0">
                <a:sym typeface="Wingdings" panose="05000000000000000000" pitchFamily="2" charset="2"/>
              </a:rPr>
              <a:t> no </a:t>
            </a:r>
            <a:r>
              <a:rPr lang="es-ES_tradnl" sz="3000" dirty="0" err="1">
                <a:sym typeface="Wingdings" panose="05000000000000000000" pitchFamily="2" charset="2"/>
              </a:rPr>
              <a:t>Comitê</a:t>
            </a:r>
            <a:r>
              <a:rPr lang="es-ES_tradnl" sz="3000" dirty="0">
                <a:sym typeface="Wingdings" panose="05000000000000000000" pitchFamily="2" charset="2"/>
              </a:rPr>
              <a:t> de Governança e Gestão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 err="1">
                <a:sym typeface="Wingdings" panose="05000000000000000000" pitchFamily="2" charset="2"/>
              </a:rPr>
              <a:t>Acesso</a:t>
            </a:r>
            <a:r>
              <a:rPr lang="es-ES_tradnl" sz="3000" dirty="0">
                <a:sym typeface="Wingdings" panose="05000000000000000000" pitchFamily="2" charset="2"/>
              </a:rPr>
              <a:t> a todas as </a:t>
            </a:r>
            <a:r>
              <a:rPr lang="es-ES_tradnl" sz="3000" dirty="0" err="1">
                <a:sym typeface="Wingdings" panose="05000000000000000000" pitchFamily="2" charset="2"/>
              </a:rPr>
              <a:t>atividades</a:t>
            </a:r>
            <a:r>
              <a:rPr lang="es-ES_tradnl" sz="3000" dirty="0">
                <a:sym typeface="Wingdings" panose="05000000000000000000" pitchFamily="2" charset="2"/>
              </a:rPr>
              <a:t> do </a:t>
            </a:r>
            <a:r>
              <a:rPr lang="es-ES_tradnl" sz="3000" dirty="0" err="1">
                <a:sym typeface="Wingdings" panose="05000000000000000000" pitchFamily="2" charset="2"/>
              </a:rPr>
              <a:t>órgão</a:t>
            </a: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 err="1">
                <a:sym typeface="Wingdings" panose="05000000000000000000" pitchFamily="2" charset="2"/>
              </a:rPr>
              <a:t>Acompanhamento</a:t>
            </a:r>
            <a:r>
              <a:rPr lang="es-ES_tradnl" sz="3000" dirty="0">
                <a:sym typeface="Wingdings" panose="05000000000000000000" pitchFamily="2" charset="2"/>
              </a:rPr>
              <a:t> das </a:t>
            </a:r>
            <a:r>
              <a:rPr lang="es-ES_tradnl" sz="3000" dirty="0" err="1">
                <a:sym typeface="Wingdings" panose="05000000000000000000" pitchFamily="2" charset="2"/>
              </a:rPr>
              <a:t>ações</a:t>
            </a:r>
            <a:r>
              <a:rPr lang="es-ES_tradnl" sz="3000" dirty="0">
                <a:sym typeface="Wingdings" panose="05000000000000000000" pitchFamily="2" charset="2"/>
              </a:rPr>
              <a:t> de auditoria, </a:t>
            </a:r>
            <a:r>
              <a:rPr lang="es-ES_tradnl" sz="3000" dirty="0" err="1">
                <a:sym typeface="Wingdings" panose="05000000000000000000" pitchFamily="2" charset="2"/>
              </a:rPr>
              <a:t>com</a:t>
            </a:r>
            <a:r>
              <a:rPr lang="es-ES_tradnl" sz="3000" dirty="0">
                <a:sym typeface="Wingdings" panose="05000000000000000000" pitchFamily="2" charset="2"/>
              </a:rPr>
              <a:t> </a:t>
            </a:r>
            <a:r>
              <a:rPr lang="es-ES_tradnl" sz="3000" dirty="0" err="1">
                <a:sym typeface="Wingdings" panose="05000000000000000000" pitchFamily="2" charset="2"/>
              </a:rPr>
              <a:t>direito</a:t>
            </a:r>
            <a:r>
              <a:rPr lang="es-ES_tradnl" sz="3000" dirty="0">
                <a:sym typeface="Wingdings" panose="05000000000000000000" pitchFamily="2" charset="2"/>
              </a:rPr>
              <a:t> a </a:t>
            </a:r>
            <a:r>
              <a:rPr lang="es-ES_tradnl" sz="3000" dirty="0" err="1">
                <a:sym typeface="Wingdings" panose="05000000000000000000" pitchFamily="2" charset="2"/>
              </a:rPr>
              <a:t>manifestação</a:t>
            </a:r>
            <a:endParaRPr lang="es-ES_tradnl" sz="3000" dirty="0">
              <a:sym typeface="Wingdings" panose="05000000000000000000" pitchFamily="2" charset="2"/>
            </a:endParaRP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452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524256" y="4767072"/>
            <a:ext cx="6594189" cy="162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en-US" sz="4400" b="1" i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NÍVEL DOS CARGOS</a:t>
            </a:r>
          </a:p>
        </p:txBody>
      </p:sp>
      <p:pic>
        <p:nvPicPr>
          <p:cNvPr id="1026" name="Picture 2" descr="Resultado de imagem para INCÓGNITA">
            <a:extLst>
              <a:ext uri="{FF2B5EF4-FFF2-40B4-BE49-F238E27FC236}">
                <a16:creationId xmlns:a16="http://schemas.microsoft.com/office/drawing/2014/main" id="{D1F5AD1C-1014-9B4E-8BF3-38175A5DE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2" r="1" b="1549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7772401" y="917725"/>
            <a:ext cx="3681658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228600"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</a:rPr>
              <a:t>GRANDE PROBLEMA</a:t>
            </a:r>
          </a:p>
          <a:p>
            <a:pPr marL="45720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63ED85C-C449-2D41-B3F2-CDF0DE6598DD}"/>
              </a:ext>
            </a:extLst>
          </p:cNvPr>
          <p:cNvSpPr txBox="1"/>
          <p:nvPr/>
        </p:nvSpPr>
        <p:spPr>
          <a:xfrm>
            <a:off x="642257" y="1742303"/>
            <a:ext cx="9727428" cy="452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DIFICULDADES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9EA3D9-3AF3-134A-BDE6-57EFA18F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36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174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543375" y="1253307"/>
            <a:ext cx="11215739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/>
              <a:t>Especificidades </a:t>
            </a:r>
            <a:r>
              <a:rPr lang="es-ES_tradnl" sz="3000" dirty="0">
                <a:sym typeface="Wingdings" panose="05000000000000000000" pitchFamily="2" charset="2"/>
              </a:rPr>
              <a:t> diferentes modelos para os </a:t>
            </a:r>
            <a:r>
              <a:rPr lang="es-ES_tradnl" sz="3000" dirty="0" err="1">
                <a:sym typeface="Wingdings" panose="05000000000000000000" pitchFamily="2" charset="2"/>
              </a:rPr>
              <a:t>Ministérios</a:t>
            </a:r>
            <a:r>
              <a:rPr lang="es-ES_tradnl" sz="3000" dirty="0">
                <a:sym typeface="Wingdings" panose="05000000000000000000" pitchFamily="2" charset="2"/>
              </a:rPr>
              <a:t> x </a:t>
            </a:r>
            <a:r>
              <a:rPr lang="es-ES_tradnl" sz="3000" dirty="0" err="1">
                <a:sym typeface="Wingdings" panose="05000000000000000000" pitchFamily="2" charset="2"/>
              </a:rPr>
              <a:t>Autarquias</a:t>
            </a:r>
            <a:r>
              <a:rPr lang="es-ES_tradnl" sz="3000" dirty="0">
                <a:sym typeface="Wingdings" panose="05000000000000000000" pitchFamily="2" charset="2"/>
              </a:rPr>
              <a:t> x </a:t>
            </a:r>
            <a:r>
              <a:rPr lang="es-ES_tradnl" sz="3000" dirty="0" err="1">
                <a:sym typeface="Wingdings" panose="05000000000000000000" pitchFamily="2" charset="2"/>
              </a:rPr>
              <a:t>Fundações</a:t>
            </a:r>
            <a:r>
              <a:rPr lang="es-ES_tradnl" sz="3000" dirty="0">
                <a:sym typeface="Wingdings" panose="05000000000000000000" pitchFamily="2" charset="2"/>
              </a:rPr>
              <a:t> x Universidades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 err="1"/>
              <a:t>Hierarquização</a:t>
            </a:r>
            <a:r>
              <a:rPr lang="es-ES_tradnl" sz="3000" dirty="0"/>
              <a:t> </a:t>
            </a:r>
            <a:r>
              <a:rPr lang="es-ES_tradnl" sz="3000" dirty="0">
                <a:sym typeface="Wingdings" panose="05000000000000000000" pitchFamily="2" charset="2"/>
              </a:rPr>
              <a:t> vincular </a:t>
            </a:r>
            <a:r>
              <a:rPr lang="es-ES_tradnl" sz="3000" dirty="0" err="1">
                <a:sym typeface="Wingdings" panose="05000000000000000000" pitchFamily="2" charset="2"/>
              </a:rPr>
              <a:t>CISETs</a:t>
            </a:r>
            <a:r>
              <a:rPr lang="es-ES_tradnl" sz="3000" dirty="0">
                <a:sym typeface="Wingdings" panose="05000000000000000000" pitchFamily="2" charset="2"/>
              </a:rPr>
              <a:t> x </a:t>
            </a:r>
            <a:r>
              <a:rPr lang="es-ES_tradnl" sz="3000" dirty="0" err="1">
                <a:sym typeface="Wingdings" panose="05000000000000000000" pitchFamily="2" charset="2"/>
              </a:rPr>
              <a:t>Ouvidorias</a:t>
            </a:r>
            <a:r>
              <a:rPr lang="es-ES_tradnl" sz="3000" dirty="0">
                <a:sym typeface="Wingdings" panose="05000000000000000000" pitchFamily="2" charset="2"/>
              </a:rPr>
              <a:t> x </a:t>
            </a:r>
            <a:r>
              <a:rPr lang="es-ES_tradnl" sz="3000" dirty="0" err="1">
                <a:sym typeface="Wingdings" panose="05000000000000000000" pitchFamily="2" charset="2"/>
              </a:rPr>
              <a:t>Corregedorias</a:t>
            </a:r>
            <a:endParaRPr lang="es-ES_tradnl" sz="30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3000" b="1" dirty="0">
                <a:sym typeface="Wingdings" panose="05000000000000000000" pitchFamily="2" charset="2"/>
              </a:rPr>
              <a:t>Cargos</a:t>
            </a:r>
            <a:r>
              <a:rPr lang="es-ES_tradnl" sz="3000" dirty="0">
                <a:sym typeface="Wingdings" panose="05000000000000000000" pitchFamily="2" charset="2"/>
              </a:rPr>
              <a:t> – </a:t>
            </a:r>
            <a:r>
              <a:rPr lang="es-ES_tradnl" sz="3000" dirty="0" err="1">
                <a:sym typeface="Wingdings" panose="05000000000000000000" pitchFamily="2" charset="2"/>
              </a:rPr>
              <a:t>criação</a:t>
            </a:r>
            <a:r>
              <a:rPr lang="es-ES_tradnl" sz="3000" dirty="0">
                <a:sym typeface="Wingdings" panose="05000000000000000000" pitchFamily="2" charset="2"/>
              </a:rPr>
              <a:t> / </a:t>
            </a:r>
            <a:r>
              <a:rPr lang="es-ES_tradnl" sz="3000" dirty="0" err="1">
                <a:sym typeface="Wingdings" panose="05000000000000000000" pitchFamily="2" charset="2"/>
              </a:rPr>
              <a:t>transformação</a:t>
            </a:r>
            <a:r>
              <a:rPr lang="es-ES_tradnl" sz="3000" dirty="0">
                <a:sym typeface="Wingdings" panose="05000000000000000000" pitchFamily="2" charset="2"/>
              </a:rPr>
              <a:t> dos DAS da </a:t>
            </a:r>
            <a:r>
              <a:rPr lang="es-ES_tradnl" sz="3000" dirty="0" err="1">
                <a:sym typeface="Wingdings" panose="05000000000000000000" pitchFamily="2" charset="2"/>
              </a:rPr>
              <a:t>macroárea</a:t>
            </a:r>
            <a:r>
              <a:rPr lang="es-ES_tradnl" sz="3000" dirty="0">
                <a:sym typeface="Wingdings" panose="05000000000000000000" pitchFamily="2" charset="2"/>
              </a:rPr>
              <a:t> x áreas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44254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ESPECIFICIDADES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321277" y="1533465"/>
            <a:ext cx="1160299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Observar que </a:t>
            </a:r>
            <a:r>
              <a:rPr lang="es-ES_tradnl" sz="3000" dirty="0" err="1"/>
              <a:t>atualmente</a:t>
            </a:r>
            <a:r>
              <a:rPr lang="es-ES_tradnl" sz="3000" dirty="0"/>
              <a:t> </a:t>
            </a:r>
            <a:r>
              <a:rPr lang="es-ES_tradnl" sz="3000" dirty="0" err="1"/>
              <a:t>existem</a:t>
            </a:r>
            <a:r>
              <a:rPr lang="es-ES_tradnl" sz="3000" dirty="0"/>
              <a:t> diferentes </a:t>
            </a:r>
            <a:r>
              <a:rPr lang="es-ES_tradnl" sz="3000" dirty="0" err="1"/>
              <a:t>níveis</a:t>
            </a:r>
            <a:r>
              <a:rPr lang="es-ES_tradnl" sz="3000" dirty="0"/>
              <a:t> </a:t>
            </a:r>
            <a:r>
              <a:rPr lang="es-ES_tradnl" sz="3000" dirty="0" err="1"/>
              <a:t>hierárquicos</a:t>
            </a:r>
            <a:r>
              <a:rPr lang="es-ES_tradnl" sz="30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AGU – </a:t>
            </a:r>
            <a:r>
              <a:rPr lang="es-ES_tradnl" sz="3000" dirty="0" err="1"/>
              <a:t>Corregedoria</a:t>
            </a:r>
            <a:r>
              <a:rPr lang="es-ES_tradnl" sz="3000" dirty="0"/>
              <a:t> </a:t>
            </a:r>
            <a:r>
              <a:rPr lang="es-ES_tradnl" sz="3000" dirty="0" err="1"/>
              <a:t>tem</a:t>
            </a:r>
            <a:r>
              <a:rPr lang="es-ES_tradnl" sz="3000" dirty="0"/>
              <a:t> cargo de </a:t>
            </a:r>
            <a:r>
              <a:rPr lang="es-ES_tradnl" sz="3000" dirty="0" err="1"/>
              <a:t>Natureza</a:t>
            </a:r>
            <a:r>
              <a:rPr lang="es-ES_tradnl" sz="3000" dirty="0"/>
              <a:t> Especial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DPF – </a:t>
            </a:r>
            <a:r>
              <a:rPr lang="es-ES_tradnl" sz="3000" dirty="0" err="1"/>
              <a:t>Corregedor</a:t>
            </a:r>
            <a:r>
              <a:rPr lang="es-ES_tradnl" sz="3000" dirty="0"/>
              <a:t> </a:t>
            </a:r>
            <a:r>
              <a:rPr lang="es-ES_tradnl" sz="3000" dirty="0" err="1"/>
              <a:t>tem</a:t>
            </a:r>
            <a:r>
              <a:rPr lang="es-ES_tradnl" sz="3000" dirty="0"/>
              <a:t> DAS 5, </a:t>
            </a:r>
            <a:r>
              <a:rPr lang="es-ES_tradnl" sz="3000" dirty="0" err="1"/>
              <a:t>enquanto</a:t>
            </a:r>
            <a:r>
              <a:rPr lang="es-ES_tradnl" sz="3000" dirty="0"/>
              <a:t> que no MJ é DAS 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 err="1"/>
              <a:t>Nas</a:t>
            </a:r>
            <a:r>
              <a:rPr lang="es-ES_tradnl" sz="3000" dirty="0"/>
              <a:t> Universidades a </a:t>
            </a:r>
            <a:r>
              <a:rPr lang="es-ES_tradnl" sz="3000" dirty="0" err="1"/>
              <a:t>legislação</a:t>
            </a:r>
            <a:r>
              <a:rPr lang="es-ES_tradnl" sz="3000" dirty="0"/>
              <a:t> para </a:t>
            </a:r>
            <a:r>
              <a:rPr lang="es-ES_tradnl" sz="3000" dirty="0" err="1"/>
              <a:t>criação</a:t>
            </a:r>
            <a:r>
              <a:rPr lang="es-ES_tradnl" sz="3000" dirty="0"/>
              <a:t> de cargos obedece </a:t>
            </a:r>
            <a:r>
              <a:rPr lang="es-ES_tradnl" sz="3000" dirty="0" err="1"/>
              <a:t>regras</a:t>
            </a:r>
            <a:r>
              <a:rPr lang="es-ES_tradnl" sz="3000" dirty="0"/>
              <a:t> diferentes – </a:t>
            </a:r>
            <a:r>
              <a:rPr lang="es-ES_tradnl" sz="3000" dirty="0" err="1"/>
              <a:t>necessário</a:t>
            </a:r>
            <a:r>
              <a:rPr lang="es-ES_tradnl" sz="3000" dirty="0"/>
              <a:t> </a:t>
            </a:r>
            <a:r>
              <a:rPr lang="es-ES_tradnl" sz="3000" dirty="0" err="1"/>
              <a:t>aprofundar</a:t>
            </a:r>
            <a:r>
              <a:rPr lang="es-ES_tradnl" sz="3000" dirty="0"/>
              <a:t> o estudo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019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260150"/>
            <a:ext cx="11457626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b="1" dirty="0"/>
              <a:t>CONTROLES E RISCOS NA ADMINISTRAÇÃO PÚBLICA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276885-2F12-8D4D-B944-10DBD9BC4E1A}"/>
              </a:ext>
            </a:extLst>
          </p:cNvPr>
          <p:cNvSpPr txBox="1"/>
          <p:nvPr/>
        </p:nvSpPr>
        <p:spPr>
          <a:xfrm>
            <a:off x="308925" y="1661357"/>
            <a:ext cx="112492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LINHAS DE DEFESA – Visa o gerenciamento eficaz de riscos e controles.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1ª LINHA DE DEFESA - GESTÃO OPERACIONAL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2ª LINHA DE DEFESA - FUNÇÕES DE GERENCIAMENTO DE RISCOS E CONFORMIDADE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3ª LINHA DE DEFESA – AUDITORIA INTERNA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1532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HIERARQUIZAÇÃO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321277" y="1533465"/>
            <a:ext cx="1160299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CISET/PR – </a:t>
            </a:r>
            <a:r>
              <a:rPr lang="es-ES_tradnl" sz="3000" dirty="0" err="1"/>
              <a:t>função</a:t>
            </a:r>
            <a:r>
              <a:rPr lang="es-ES_tradnl" sz="3000" dirty="0"/>
              <a:t> de auditoria, </a:t>
            </a:r>
            <a:r>
              <a:rPr lang="es-ES_tradnl" sz="3000" dirty="0" err="1"/>
              <a:t>corregedoria</a:t>
            </a:r>
            <a:r>
              <a:rPr lang="es-ES_tradnl" sz="3000" dirty="0"/>
              <a:t> e Ouvidoria. </a:t>
            </a:r>
            <a:r>
              <a:rPr lang="es-ES_tradnl" sz="3000" dirty="0" err="1"/>
              <a:t>Não</a:t>
            </a:r>
            <a:r>
              <a:rPr lang="es-ES_tradnl" sz="3000" dirty="0"/>
              <a:t> representa grande </a:t>
            </a:r>
            <a:r>
              <a:rPr lang="es-ES_tradnl" sz="3000" dirty="0" err="1"/>
              <a:t>dificuldade</a:t>
            </a:r>
            <a:r>
              <a:rPr lang="es-ES_tradnl" sz="30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CISET/MRE e CISET/DEFESA – </a:t>
            </a:r>
            <a:r>
              <a:rPr lang="es-ES_tradnl" sz="3000" dirty="0" err="1"/>
              <a:t>função</a:t>
            </a:r>
            <a:r>
              <a:rPr lang="es-ES_tradnl" sz="3000" dirty="0"/>
              <a:t> de auditoria. </a:t>
            </a:r>
            <a:r>
              <a:rPr lang="es-ES_tradnl" sz="3000" dirty="0" err="1"/>
              <a:t>Propor</a:t>
            </a:r>
            <a:r>
              <a:rPr lang="es-ES_tradnl" sz="3000" dirty="0"/>
              <a:t> a </a:t>
            </a:r>
            <a:r>
              <a:rPr lang="es-ES_tradnl" sz="3000" dirty="0" err="1"/>
              <a:t>vinculação</a:t>
            </a:r>
            <a:r>
              <a:rPr lang="es-ES_tradnl" sz="3000" dirty="0"/>
              <a:t> </a:t>
            </a:r>
            <a:r>
              <a:rPr lang="es-ES_tradnl" sz="3000" dirty="0" err="1"/>
              <a:t>dessas</a:t>
            </a:r>
            <a:r>
              <a:rPr lang="es-ES_tradnl" sz="3000" dirty="0"/>
              <a:t> áreas </a:t>
            </a:r>
            <a:r>
              <a:rPr lang="es-ES_tradnl" sz="3000" dirty="0" err="1"/>
              <a:t>às</a:t>
            </a:r>
            <a:r>
              <a:rPr lang="es-ES_tradnl" sz="3000" dirty="0"/>
              <a:t> respectivas </a:t>
            </a:r>
            <a:r>
              <a:rPr lang="es-ES_tradnl" sz="3000" dirty="0" err="1"/>
              <a:t>CISETs</a:t>
            </a:r>
            <a:r>
              <a:rPr lang="es-ES_tradnl" sz="30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 err="1"/>
              <a:t>Outros</a:t>
            </a:r>
            <a:r>
              <a:rPr lang="es-ES_tradnl" sz="3000" dirty="0"/>
              <a:t> casos. Ex: AGU. </a:t>
            </a:r>
            <a:r>
              <a:rPr lang="es-ES_tradnl" sz="3000" dirty="0" err="1"/>
              <a:t>Propor</a:t>
            </a:r>
            <a:r>
              <a:rPr lang="es-ES_tradnl" sz="3000" dirty="0"/>
              <a:t> a </a:t>
            </a:r>
            <a:r>
              <a:rPr lang="es-ES_tradnl" sz="3000" dirty="0" err="1"/>
              <a:t>vinculação</a:t>
            </a:r>
            <a:r>
              <a:rPr lang="es-ES_tradnl" sz="3000" dirty="0"/>
              <a:t> da </a:t>
            </a:r>
            <a:r>
              <a:rPr lang="es-ES_tradnl" sz="3000" dirty="0" err="1"/>
              <a:t>função</a:t>
            </a:r>
            <a:r>
              <a:rPr lang="es-ES_tradnl" sz="3000" dirty="0"/>
              <a:t> de </a:t>
            </a:r>
            <a:r>
              <a:rPr lang="es-ES_tradnl" sz="3000" dirty="0" err="1"/>
              <a:t>Corregedoria</a:t>
            </a:r>
            <a:r>
              <a:rPr lang="es-ES_tradnl" sz="3000" dirty="0"/>
              <a:t> ao gestor de </a:t>
            </a:r>
            <a:r>
              <a:rPr lang="es-ES_tradnl" sz="3000" dirty="0" err="1"/>
              <a:t>integridade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393796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457200"/>
            <a:ext cx="12192000" cy="210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CARGOS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321277" y="1533465"/>
            <a:ext cx="1160299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Transformar o gestor das </a:t>
            </a:r>
            <a:r>
              <a:rPr lang="es-ES_tradnl" sz="3000" dirty="0" err="1"/>
              <a:t>CISETs</a:t>
            </a:r>
            <a:r>
              <a:rPr lang="es-ES_tradnl" sz="3000" dirty="0"/>
              <a:t> no Gestor de </a:t>
            </a:r>
            <a:r>
              <a:rPr lang="es-ES_tradnl" sz="3000" dirty="0" err="1"/>
              <a:t>Integridade</a:t>
            </a:r>
            <a:r>
              <a:rPr lang="es-ES_tradnl" sz="30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Transformar o AECI no Gestor de </a:t>
            </a:r>
            <a:r>
              <a:rPr lang="es-ES_tradnl" sz="3000" dirty="0" err="1"/>
              <a:t>Integridade</a:t>
            </a:r>
            <a:r>
              <a:rPr lang="es-ES_tradnl" sz="30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Definir como será a </a:t>
            </a:r>
            <a:r>
              <a:rPr lang="es-ES_tradnl" sz="3000" dirty="0" err="1"/>
              <a:t>replicação</a:t>
            </a:r>
            <a:r>
              <a:rPr lang="es-ES_tradnl" sz="3000" dirty="0"/>
              <a:t> das </a:t>
            </a:r>
            <a:r>
              <a:rPr lang="es-ES_tradnl" sz="3000" dirty="0" err="1"/>
              <a:t>estruturas</a:t>
            </a:r>
            <a:r>
              <a:rPr lang="es-ES_tradnl" sz="30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_tradnl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3000" dirty="0"/>
              <a:t>Criar cargos </a:t>
            </a:r>
            <a:r>
              <a:rPr lang="es-ES_tradnl" sz="3000" dirty="0" err="1"/>
              <a:t>nas</a:t>
            </a:r>
            <a:r>
              <a:rPr lang="es-ES_tradnl" sz="3000" dirty="0"/>
              <a:t> </a:t>
            </a:r>
            <a:r>
              <a:rPr lang="es-ES_tradnl" sz="3000" dirty="0" err="1"/>
              <a:t>Autarquias</a:t>
            </a:r>
            <a:r>
              <a:rPr lang="es-ES_tradnl" sz="3000" dirty="0"/>
              <a:t> / </a:t>
            </a:r>
            <a:r>
              <a:rPr lang="es-ES_tradnl" sz="3000" dirty="0" err="1"/>
              <a:t>Fundações</a:t>
            </a:r>
            <a:r>
              <a:rPr lang="es-ES_tradnl" sz="3000" dirty="0"/>
              <a:t> / Universidades, </a:t>
            </a:r>
            <a:r>
              <a:rPr lang="es-ES_tradnl" sz="3000" dirty="0" err="1"/>
              <a:t>quando</a:t>
            </a:r>
            <a:r>
              <a:rPr lang="es-ES_tradnl" sz="3000" dirty="0"/>
              <a:t> </a:t>
            </a:r>
            <a:r>
              <a:rPr lang="es-ES_tradnl" sz="3000" dirty="0" err="1"/>
              <a:t>for</a:t>
            </a:r>
            <a:r>
              <a:rPr lang="es-ES_tradnl" sz="3000" dirty="0"/>
              <a:t> o caso;</a:t>
            </a:r>
          </a:p>
        </p:txBody>
      </p:sp>
    </p:spTree>
    <p:extLst>
      <p:ext uri="{BB962C8B-B14F-4D97-AF65-F5344CB8AC3E}">
        <p14:creationId xmlns:p14="http://schemas.microsoft.com/office/powerpoint/2010/main" val="17023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63ED85C-C449-2D41-B3F2-CDF0DE6598DD}"/>
              </a:ext>
            </a:extLst>
          </p:cNvPr>
          <p:cNvSpPr txBox="1"/>
          <p:nvPr/>
        </p:nvSpPr>
        <p:spPr>
          <a:xfrm>
            <a:off x="642257" y="1964724"/>
            <a:ext cx="9727428" cy="4297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PROPOSTAS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9EA3D9-3AF3-134A-BDE6-57EFA18FD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36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742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A186850-E8BB-A947-817E-29A74AB353D3}"/>
              </a:ext>
            </a:extLst>
          </p:cNvPr>
          <p:cNvSpPr txBox="1">
            <a:spLocks/>
          </p:cNvSpPr>
          <p:nvPr/>
        </p:nvSpPr>
        <p:spPr>
          <a:xfrm>
            <a:off x="-18896" y="296562"/>
            <a:ext cx="12192000" cy="1989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4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s-ES_tradnl" sz="3200" b="1" dirty="0">
                <a:solidFill>
                  <a:srgbClr val="002060"/>
                </a:solidFill>
              </a:rPr>
              <a:t>PROPOSTAS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FB0C5F-60D0-3142-84C5-251A2A6E24B9}"/>
              </a:ext>
            </a:extLst>
          </p:cNvPr>
          <p:cNvSpPr txBox="1"/>
          <p:nvPr/>
        </p:nvSpPr>
        <p:spPr>
          <a:xfrm>
            <a:off x="431534" y="1388972"/>
            <a:ext cx="11406239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_tradnl" sz="30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900" dirty="0"/>
              <a:t>Definir a macro-área como: SECRETARIA / DIRETORIA / </a:t>
            </a:r>
            <a:r>
              <a:rPr lang="es-ES_tradnl" sz="2900" dirty="0">
                <a:sym typeface="Wingdings" panose="05000000000000000000" pitchFamily="2" charset="2"/>
              </a:rPr>
              <a:t>NGRI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29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900" dirty="0">
                <a:sym typeface="Wingdings" panose="05000000000000000000" pitchFamily="2" charset="2"/>
              </a:rPr>
              <a:t>Transformar o </a:t>
            </a:r>
            <a:r>
              <a:rPr lang="es-ES_tradnl" sz="2900" dirty="0" err="1">
                <a:sym typeface="Wingdings" panose="05000000000000000000" pitchFamily="2" charset="2"/>
              </a:rPr>
              <a:t>atual</a:t>
            </a:r>
            <a:r>
              <a:rPr lang="es-ES_tradnl" sz="2900" dirty="0">
                <a:sym typeface="Wingdings" panose="05000000000000000000" pitchFamily="2" charset="2"/>
              </a:rPr>
              <a:t> AECI no gestor da </a:t>
            </a:r>
            <a:r>
              <a:rPr lang="es-ES_tradnl" sz="2900" dirty="0" err="1">
                <a:sym typeface="Wingdings" panose="05000000000000000000" pitchFamily="2" charset="2"/>
              </a:rPr>
              <a:t>macroárea</a:t>
            </a:r>
            <a:r>
              <a:rPr lang="es-ES_tradnl" sz="2900" dirty="0">
                <a:sym typeface="Wingdings" panose="05000000000000000000" pitchFamily="2" charset="2"/>
              </a:rPr>
              <a:t>  </a:t>
            </a:r>
            <a:r>
              <a:rPr lang="es-ES_tradnl" sz="2900" dirty="0" err="1">
                <a:sym typeface="Wingdings" panose="05000000000000000000" pitchFamily="2" charset="2"/>
              </a:rPr>
              <a:t>economia</a:t>
            </a:r>
            <a:r>
              <a:rPr lang="es-ES_tradnl" sz="2900" dirty="0">
                <a:sym typeface="Wingdings" panose="05000000000000000000" pitchFamily="2" charset="2"/>
              </a:rPr>
              <a:t> de recursos pela </a:t>
            </a:r>
            <a:r>
              <a:rPr lang="es-ES_tradnl" sz="2900" dirty="0" err="1">
                <a:sym typeface="Wingdings" panose="05000000000000000000" pitchFamily="2" charset="2"/>
              </a:rPr>
              <a:t>não</a:t>
            </a:r>
            <a:r>
              <a:rPr lang="es-ES_tradnl" sz="2900" dirty="0">
                <a:sym typeface="Wingdings" panose="05000000000000000000" pitchFamily="2" charset="2"/>
              </a:rPr>
              <a:t> </a:t>
            </a:r>
            <a:r>
              <a:rPr lang="es-ES_tradnl" sz="2900" dirty="0" err="1">
                <a:sym typeface="Wingdings" panose="05000000000000000000" pitchFamily="2" charset="2"/>
              </a:rPr>
              <a:t>criação</a:t>
            </a:r>
            <a:r>
              <a:rPr lang="es-ES_tradnl" sz="2900" dirty="0">
                <a:sym typeface="Wingdings" panose="05000000000000000000" pitchFamily="2" charset="2"/>
              </a:rPr>
              <a:t> do </a:t>
            </a:r>
            <a:r>
              <a:rPr lang="es-ES_tradnl" sz="2900" dirty="0" err="1">
                <a:sym typeface="Wingdings" panose="05000000000000000000" pitchFamily="2" charset="2"/>
              </a:rPr>
              <a:t>novo</a:t>
            </a:r>
            <a:r>
              <a:rPr lang="es-ES_tradnl" sz="2900" dirty="0">
                <a:sym typeface="Wingdings" panose="05000000000000000000" pitchFamily="2" charset="2"/>
              </a:rPr>
              <a:t> cargo;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29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900" dirty="0">
                <a:sym typeface="Wingdings" panose="05000000000000000000" pitchFamily="2" charset="2"/>
              </a:rPr>
              <a:t>Transformar a CISET na </a:t>
            </a:r>
            <a:r>
              <a:rPr lang="es-ES_tradnl" sz="2900" dirty="0" err="1">
                <a:sym typeface="Wingdings" panose="05000000000000000000" pitchFamily="2" charset="2"/>
              </a:rPr>
              <a:t>macroárea</a:t>
            </a:r>
            <a:r>
              <a:rPr lang="es-ES_tradnl" sz="2900" dirty="0">
                <a:sym typeface="Wingdings" panose="05000000000000000000" pitchFamily="2" charset="2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29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900" dirty="0">
                <a:sym typeface="Wingdings" panose="05000000000000000000" pitchFamily="2" charset="2"/>
              </a:rPr>
              <a:t>Vincular o OUVIDOR e o CORREGEDOR ao gestor da macro-área;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29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ES_tradnl" sz="2900" dirty="0">
                <a:sym typeface="Wingdings" panose="05000000000000000000" pitchFamily="2" charset="2"/>
              </a:rPr>
              <a:t>Replicar o modelo </a:t>
            </a:r>
            <a:r>
              <a:rPr lang="es-ES_tradnl" sz="2900" dirty="0" err="1">
                <a:sym typeface="Wingdings" panose="05000000000000000000" pitchFamily="2" charset="2"/>
              </a:rPr>
              <a:t>nas</a:t>
            </a:r>
            <a:r>
              <a:rPr lang="es-ES_tradnl" sz="2900" dirty="0">
                <a:sym typeface="Wingdings" panose="05000000000000000000" pitchFamily="2" charset="2"/>
              </a:rPr>
              <a:t> </a:t>
            </a:r>
            <a:r>
              <a:rPr lang="es-ES_tradnl" sz="2900" dirty="0" err="1">
                <a:sym typeface="Wingdings" panose="05000000000000000000" pitchFamily="2" charset="2"/>
              </a:rPr>
              <a:t>estruturas</a:t>
            </a:r>
            <a:r>
              <a:rPr lang="es-ES_tradnl" sz="2900" dirty="0">
                <a:sym typeface="Wingdings" panose="05000000000000000000" pitchFamily="2" charset="2"/>
              </a:rPr>
              <a:t> vinculadas, conforme o caso;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113192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250356" y="1107320"/>
            <a:ext cx="10616118" cy="8491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71700" y="3028897"/>
            <a:ext cx="7543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Wagner de Campos Rosário</a:t>
            </a:r>
          </a:p>
          <a:p>
            <a:pPr algn="ctr"/>
            <a:r>
              <a:rPr lang="pt-BR" sz="2000" dirty="0"/>
              <a:t>Ministro da Controladoria-Geral da União </a:t>
            </a:r>
          </a:p>
          <a:p>
            <a:pPr algn="ctr"/>
            <a:r>
              <a:rPr lang="pt-BR" sz="2000" dirty="0"/>
              <a:t>Correio Eletrônico: </a:t>
            </a:r>
            <a:r>
              <a:rPr lang="pt-BR" sz="2000" dirty="0">
                <a:hlinkClick r:id="rId3"/>
              </a:rPr>
              <a:t>cgugabin@cgu.gov.br</a:t>
            </a:r>
            <a:endParaRPr lang="pt-BR" sz="2000" dirty="0"/>
          </a:p>
          <a:p>
            <a:pPr algn="ctr"/>
            <a:r>
              <a:rPr lang="pt-BR" sz="2000" dirty="0"/>
              <a:t>Telefone: +55 (61) 2020-7241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74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133150"/>
            <a:ext cx="11457626" cy="1049235"/>
          </a:xfrm>
        </p:spPr>
        <p:txBody>
          <a:bodyPr>
            <a:normAutofit/>
          </a:bodyPr>
          <a:lstStyle/>
          <a:p>
            <a:pPr algn="ctr"/>
            <a:r>
              <a:rPr lang="es-ES_tradnl" b="1" dirty="0"/>
              <a:t>1ª LINHA DE DEFESA – GESTÃO OPERACIONAL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276885-2F12-8D4D-B944-10DBD9BC4E1A}"/>
              </a:ext>
            </a:extLst>
          </p:cNvPr>
          <p:cNvSpPr txBox="1"/>
          <p:nvPr/>
        </p:nvSpPr>
        <p:spPr>
          <a:xfrm>
            <a:off x="308925" y="1280357"/>
            <a:ext cx="11249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Coordenadores, Chefes de Divisão e Gerentes de Projeto;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Nível mais básico;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Executa de fato o Gerenciamento de Riscos;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800" dirty="0"/>
              <a:t>Conhecimento do Negócio.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9231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133150"/>
            <a:ext cx="11457626" cy="1049235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/>
              <a:t>2ª LINHA DE DEFESA – GERENCIAMENTO DE RISCOS E CONFORMIDADE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276885-2F12-8D4D-B944-10DBD9BC4E1A}"/>
              </a:ext>
            </a:extLst>
          </p:cNvPr>
          <p:cNvSpPr txBox="1"/>
          <p:nvPr/>
        </p:nvSpPr>
        <p:spPr>
          <a:xfrm>
            <a:off x="-130065" y="983802"/>
            <a:ext cx="120231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pt-BR" sz="2400" b="1" dirty="0"/>
              <a:t>Exemplo: AECI nos ministérios</a:t>
            </a:r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pt-BR" sz="2400" b="1" dirty="0"/>
              <a:t>Função de Gerenciamento de Riscos: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pt-BR" sz="2400" dirty="0"/>
              <a:t>Facilita e monitora a implementação de práticas eficazes de gerenciamentos de riscos;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pt-BR" sz="2400" dirty="0"/>
              <a:t> Auxilia o proprietário dos riscos a definir meta de exposição ao risco;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pt-BR" sz="2400" dirty="0"/>
              <a:t>Auxilia o reporte de de informações de riscos de toda a organização;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Função de Conformidade: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pt-BR" sz="2400" dirty="0"/>
              <a:t>Monitora riscos específicos;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pt-BR" sz="2400" dirty="0"/>
              <a:t>Reporta diretamente a alta administração ou diretamente ao órgão de governança;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Função de Controladoria</a:t>
            </a:r>
            <a:r>
              <a:rPr lang="pt-BR" sz="2400" dirty="0"/>
              <a:t>:</a:t>
            </a:r>
          </a:p>
          <a:p>
            <a:pPr marL="1371600" lvl="2" indent="-457200" algn="just">
              <a:buFont typeface="Wingdings" pitchFamily="2" charset="2"/>
              <a:buChar char="ü"/>
            </a:pPr>
            <a:r>
              <a:rPr lang="pt-BR" sz="2400" dirty="0"/>
              <a:t>Monitora os riscos financeiros e questões de reporte financeiro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2756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429" y="133150"/>
            <a:ext cx="11457626" cy="1049235"/>
          </a:xfrm>
        </p:spPr>
        <p:txBody>
          <a:bodyPr>
            <a:noAutofit/>
          </a:bodyPr>
          <a:lstStyle/>
          <a:p>
            <a:pPr algn="ctr"/>
            <a:r>
              <a:rPr lang="es-ES_tradnl" sz="3600" b="1" dirty="0"/>
              <a:t>3ª LINHA DE DEFESA – AUDITORIAS INTERNAS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276885-2F12-8D4D-B944-10DBD9BC4E1A}"/>
              </a:ext>
            </a:extLst>
          </p:cNvPr>
          <p:cNvSpPr txBox="1"/>
          <p:nvPr/>
        </p:nvSpPr>
        <p:spPr>
          <a:xfrm>
            <a:off x="-117708" y="983802"/>
            <a:ext cx="12023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buFont typeface="Wingdings" pitchFamily="2" charset="2"/>
              <a:buChar char="Ø"/>
            </a:pPr>
            <a:r>
              <a:rPr lang="pt-BR" sz="2400" dirty="0"/>
              <a:t>É a CGU na administração pública federal;</a:t>
            </a:r>
          </a:p>
          <a:p>
            <a:pPr marL="914400" lvl="1" indent="-457200" algn="just">
              <a:buFont typeface="Wingdings" pitchFamily="2" charset="2"/>
              <a:buChar char="Ø"/>
            </a:pPr>
            <a:endParaRPr lang="pt-BR" sz="2400" dirty="0"/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pt-BR" sz="2400" dirty="0"/>
              <a:t>Fornecem a alta administração e aos órgãos de governança avaliações abrangentes de uma maneira objetiva e independente;</a:t>
            </a:r>
          </a:p>
          <a:p>
            <a:pPr marL="914400" lvl="1" indent="-457200" algn="just">
              <a:buFont typeface="Wingdings" pitchFamily="2" charset="2"/>
              <a:buChar char="Ø"/>
            </a:pPr>
            <a:endParaRPr lang="pt-BR" sz="2400" dirty="0"/>
          </a:p>
          <a:p>
            <a:pPr marL="914400" lvl="1" indent="-457200" algn="just">
              <a:buFont typeface="Wingdings" pitchFamily="2" charset="2"/>
              <a:buChar char="Ø"/>
            </a:pPr>
            <a:r>
              <a:rPr lang="pt-BR" sz="2400" dirty="0"/>
              <a:t>Avalia a eficácia da Governança, o gerenciamento de riscos e os controles internos implementados; </a:t>
            </a:r>
          </a:p>
          <a:p>
            <a:pPr marL="914400" lvl="1" indent="-457200" algn="just">
              <a:buFont typeface="Wingdings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74071F-EFBD-414F-B096-6AD12E381B76}"/>
              </a:ext>
            </a:extLst>
          </p:cNvPr>
          <p:cNvSpPr txBox="1"/>
          <p:nvPr/>
        </p:nvSpPr>
        <p:spPr>
          <a:xfrm>
            <a:off x="4139514" y="4621424"/>
            <a:ext cx="3650936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_tradnl" sz="3200" b="1" dirty="0"/>
              <a:t>4º LINHA DE DEFESA</a:t>
            </a:r>
          </a:p>
          <a:p>
            <a:endParaRPr lang="es-ES_tradnl" sz="3200" b="1" dirty="0"/>
          </a:p>
          <a:p>
            <a:pPr algn="ctr"/>
            <a:r>
              <a:rPr lang="es-ES_tradnl" sz="3200" b="1" dirty="0"/>
              <a:t>TCU</a:t>
            </a:r>
          </a:p>
        </p:txBody>
      </p:sp>
    </p:spTree>
    <p:extLst>
      <p:ext uri="{BB962C8B-B14F-4D97-AF65-F5344CB8AC3E}">
        <p14:creationId xmlns:p14="http://schemas.microsoft.com/office/powerpoint/2010/main" val="38080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74071F-EFBD-414F-B096-6AD12E381B76}"/>
              </a:ext>
            </a:extLst>
          </p:cNvPr>
          <p:cNvSpPr txBox="1"/>
          <p:nvPr/>
        </p:nvSpPr>
        <p:spPr>
          <a:xfrm>
            <a:off x="357087" y="3169140"/>
            <a:ext cx="321286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/>
              <a:t>1ª LINHA DE DEFESA</a:t>
            </a:r>
          </a:p>
          <a:p>
            <a:pPr algn="ctr"/>
            <a:r>
              <a:rPr lang="es-ES_tradnl" b="1" dirty="0"/>
              <a:t>EXECUÇÃO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1FFADB-7E0D-314A-AB6E-4243A7E9D55A}"/>
              </a:ext>
            </a:extLst>
          </p:cNvPr>
          <p:cNvSpPr txBox="1"/>
          <p:nvPr/>
        </p:nvSpPr>
        <p:spPr>
          <a:xfrm>
            <a:off x="4256062" y="3088457"/>
            <a:ext cx="368666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/>
              <a:t>2ª LINHA DE DEFESA</a:t>
            </a:r>
          </a:p>
          <a:p>
            <a:pPr algn="ctr"/>
            <a:r>
              <a:rPr lang="es-ES_tradnl" b="1" dirty="0"/>
              <a:t>SUPERVISÃO E MONITORAMENTRAMENTO</a:t>
            </a:r>
            <a:endParaRPr lang="es-ES_tradnl" sz="28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7C8B11-66ED-4C4B-9204-D107958FBB3B}"/>
              </a:ext>
            </a:extLst>
          </p:cNvPr>
          <p:cNvSpPr txBox="1"/>
          <p:nvPr/>
        </p:nvSpPr>
        <p:spPr>
          <a:xfrm>
            <a:off x="8685285" y="3213966"/>
            <a:ext cx="321286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/>
              <a:t>3ª LINHA DE DEFESA</a:t>
            </a:r>
          </a:p>
          <a:p>
            <a:pPr algn="ctr"/>
            <a:r>
              <a:rPr lang="es-ES_tradnl" sz="1600" b="1" dirty="0"/>
              <a:t>AVALIAÇÃO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5AE7DA0-268C-594C-AED8-0BBB17C6FD9E}"/>
              </a:ext>
            </a:extLst>
          </p:cNvPr>
          <p:cNvSpPr txBox="1"/>
          <p:nvPr/>
        </p:nvSpPr>
        <p:spPr>
          <a:xfrm>
            <a:off x="2510122" y="896473"/>
            <a:ext cx="7159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/>
              <a:t>RESUMO DAS LINHAS DE DEFESA</a:t>
            </a:r>
          </a:p>
        </p:txBody>
      </p:sp>
    </p:spTree>
    <p:extLst>
      <p:ext uri="{BB962C8B-B14F-4D97-AF65-F5344CB8AC3E}">
        <p14:creationId xmlns:p14="http://schemas.microsoft.com/office/powerpoint/2010/main" val="37477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36C81D5-0BA7-DC4F-8128-0032B0F1B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" r="4554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97876F-D387-6848-A974-CFD5B134C6BF}"/>
              </a:ext>
            </a:extLst>
          </p:cNvPr>
          <p:cNvSpPr txBox="1"/>
          <p:nvPr/>
        </p:nvSpPr>
        <p:spPr>
          <a:xfrm>
            <a:off x="87085" y="54385"/>
            <a:ext cx="5612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/>
              <a:t>7 ESSENCIAIS ELEMENTOS DE INTEGRIDADE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48E9E2-0E61-2C4A-A10E-20C4AECAE2F6}"/>
              </a:ext>
            </a:extLst>
          </p:cNvPr>
          <p:cNvSpPr txBox="1"/>
          <p:nvPr/>
        </p:nvSpPr>
        <p:spPr>
          <a:xfrm>
            <a:off x="-10886" y="740232"/>
            <a:ext cx="5889735" cy="60447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/>
              <a:t>Padrões de Conduta/Políticas e Procedimentos;</a:t>
            </a:r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 err="1"/>
              <a:t>Compliance</a:t>
            </a:r>
            <a:r>
              <a:rPr lang="pt-BR" sz="2200" dirty="0"/>
              <a:t> Officer e Comitê de </a:t>
            </a:r>
            <a:r>
              <a:rPr lang="pt-BR" sz="2200" dirty="0" err="1"/>
              <a:t>Compliance</a:t>
            </a:r>
            <a:r>
              <a:rPr lang="pt-BR" sz="2200" dirty="0"/>
              <a:t>;</a:t>
            </a:r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/>
              <a:t>Educação;</a:t>
            </a:r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/>
              <a:t>Monitoramento e Auditoria;</a:t>
            </a:r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/>
              <a:t>Canais de reporte e Investigação;</a:t>
            </a:r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 err="1"/>
              <a:t>Enforcement</a:t>
            </a:r>
            <a:r>
              <a:rPr lang="pt-BR" sz="2200" dirty="0"/>
              <a:t> e Disciplina;</a:t>
            </a:r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endParaRPr lang="pt-BR" sz="2200" dirty="0"/>
          </a:p>
          <a:p>
            <a:pPr marL="2286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sz="2200" dirty="0"/>
              <a:t>Resposta e Prevenção;</a:t>
            </a:r>
          </a:p>
          <a:p>
            <a:pPr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2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A549C8-6EF9-7249-9A51-42C746BF79FA}"/>
              </a:ext>
            </a:extLst>
          </p:cNvPr>
          <p:cNvSpPr txBox="1"/>
          <p:nvPr/>
        </p:nvSpPr>
        <p:spPr>
          <a:xfrm>
            <a:off x="6161313" y="642257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SCCE</a:t>
            </a:r>
          </a:p>
        </p:txBody>
      </p:sp>
    </p:spTree>
    <p:extLst>
      <p:ext uri="{BB962C8B-B14F-4D97-AF65-F5344CB8AC3E}">
        <p14:creationId xmlns:p14="http://schemas.microsoft.com/office/powerpoint/2010/main" val="12407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36C81D5-0BA7-DC4F-8128-0032B0F1B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3" r="4554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97876F-D387-6848-A974-CFD5B134C6BF}"/>
              </a:ext>
            </a:extLst>
          </p:cNvPr>
          <p:cNvSpPr txBox="1"/>
          <p:nvPr/>
        </p:nvSpPr>
        <p:spPr>
          <a:xfrm>
            <a:off x="1055913" y="76157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/>
              <a:t>INTEGRIDADE PÚBLICA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148E9E2-0E61-2C4A-A10E-20C4AECAE2F6}"/>
              </a:ext>
            </a:extLst>
          </p:cNvPr>
          <p:cNvSpPr txBox="1"/>
          <p:nvPr/>
        </p:nvSpPr>
        <p:spPr>
          <a:xfrm>
            <a:off x="-10886" y="740232"/>
            <a:ext cx="5889735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dirty="0"/>
              <a:t>Integridade Pública se refere ao alinhamento consistente e a aderência a valores éticos, princípios e normas para a manutenção e priorização do interesse público sobre o interesse privado no setor público.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D2A66C-ACCF-DC4E-B594-6817E4CDE0BE}"/>
              </a:ext>
            </a:extLst>
          </p:cNvPr>
          <p:cNvSpPr txBox="1"/>
          <p:nvPr/>
        </p:nvSpPr>
        <p:spPr>
          <a:xfrm>
            <a:off x="5163589" y="260463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OCDE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FEE575-74B7-AB48-A2F1-F679B590E7BB}"/>
              </a:ext>
            </a:extLst>
          </p:cNvPr>
          <p:cNvSpPr txBox="1"/>
          <p:nvPr/>
        </p:nvSpPr>
        <p:spPr>
          <a:xfrm>
            <a:off x="0" y="3790989"/>
            <a:ext cx="5878849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/>
              <a:t>Um programa de integridade é o conjunto de medidas e ações institucionais voltadas para a prevenção, detecção, punição e remediação de fraudes e atos de corrupção </a:t>
            </a:r>
          </a:p>
          <a:p>
            <a:pPr algn="just"/>
            <a:endParaRPr lang="pt-BR" sz="22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B598A2-F77F-3946-89F5-CD278BB73E5E}"/>
              </a:ext>
            </a:extLst>
          </p:cNvPr>
          <p:cNvSpPr txBox="1"/>
          <p:nvPr/>
        </p:nvSpPr>
        <p:spPr>
          <a:xfrm>
            <a:off x="5279572" y="563880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CGU</a:t>
            </a:r>
          </a:p>
        </p:txBody>
      </p:sp>
    </p:spTree>
    <p:extLst>
      <p:ext uri="{BB962C8B-B14F-4D97-AF65-F5344CB8AC3E}">
        <p14:creationId xmlns:p14="http://schemas.microsoft.com/office/powerpoint/2010/main" val="81595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63ED85C-C449-2D41-B3F2-CDF0DE6598DD}"/>
              </a:ext>
            </a:extLst>
          </p:cNvPr>
          <p:cNvSpPr txBox="1"/>
          <p:nvPr/>
        </p:nvSpPr>
        <p:spPr>
          <a:xfrm>
            <a:off x="642257" y="2898843"/>
            <a:ext cx="9727428" cy="33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PROPOSTA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+mj-lt"/>
                <a:ea typeface="+mj-ea"/>
                <a:cs typeface="+mj-cs"/>
              </a:rPr>
              <a:t>MACROÁREA DE INTEGRIDADE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9EA3D9-3AF3-134A-BDE6-57EFA18F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363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552127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798</Words>
  <Application>Microsoft Office PowerPoint</Application>
  <PresentationFormat>Widescreen</PresentationFormat>
  <Paragraphs>195</Paragraphs>
  <Slides>24</Slides>
  <Notes>18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Open Sans</vt:lpstr>
      <vt:lpstr>Times New Roman</vt:lpstr>
      <vt:lpstr>Verdana</vt:lpstr>
      <vt:lpstr>Wingdings</vt:lpstr>
      <vt:lpstr>Tema do Office</vt:lpstr>
      <vt:lpstr>Apresentação do PowerPoint</vt:lpstr>
      <vt:lpstr>CONTROLES E RISCOS NA ADMINISTRAÇÃO PÚBLICA</vt:lpstr>
      <vt:lpstr>1ª LINHA DE DEFESA – GESTÃO OPERACIONAL</vt:lpstr>
      <vt:lpstr>2ª LINHA DE DEFESA – GERENCIAMENTO DE RISCOS E CONFORMIDADE</vt:lpstr>
      <vt:lpstr>3ª LINHA DE DEFESA – AUDITORIAS INTERNAS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Silvio Oliveira da Silva</cp:lastModifiedBy>
  <cp:revision>3</cp:revision>
  <dcterms:created xsi:type="dcterms:W3CDTF">2019-02-05T16:00:00Z</dcterms:created>
  <dcterms:modified xsi:type="dcterms:W3CDTF">2019-02-19T19:33:59Z</dcterms:modified>
</cp:coreProperties>
</file>