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2" r:id="rId6"/>
    <p:sldId id="287" r:id="rId7"/>
    <p:sldId id="290" r:id="rId8"/>
    <p:sldId id="291" r:id="rId9"/>
    <p:sldId id="292" r:id="rId10"/>
    <p:sldId id="263" r:id="rId11"/>
    <p:sldId id="264" r:id="rId12"/>
    <p:sldId id="288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9" r:id="rId29"/>
    <p:sldId id="285" r:id="rId30"/>
    <p:sldId id="25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8" autoAdjust="0"/>
    <p:restoredTop sz="94660"/>
  </p:normalViewPr>
  <p:slideViewPr>
    <p:cSldViewPr snapToGrid="0">
      <p:cViewPr varScale="1">
        <p:scale>
          <a:sx n="58" d="100"/>
          <a:sy n="58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8C16-2303-D04A-B71D-C4F33E0083B8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C2154-CCC5-6A4D-856A-AB61AB9E74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11/10/2017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.executiva@cgu.gov.b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2527" y="902825"/>
            <a:ext cx="10894741" cy="571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000" b="1" dirty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pt-BR" sz="7000" b="1" dirty="0">
                <a:solidFill>
                  <a:srgbClr val="002060"/>
                </a:solidFill>
                <a:latin typeface="+mn-lt"/>
              </a:rPr>
              <a:t>Governança Pública -</a:t>
            </a:r>
          </a:p>
          <a:p>
            <a:r>
              <a:rPr lang="pt-BR" sz="7000" b="1" dirty="0">
                <a:solidFill>
                  <a:srgbClr val="002060"/>
                </a:solidFill>
                <a:latin typeface="+mn-lt"/>
              </a:rPr>
              <a:t>                  A Importância do Controle Interno</a:t>
            </a:r>
          </a:p>
          <a:p>
            <a:endParaRPr lang="pt-BR" sz="7200" b="1" dirty="0"/>
          </a:p>
          <a:p>
            <a:endParaRPr lang="pt-BR" sz="7200" b="1" dirty="0"/>
          </a:p>
          <a:p>
            <a:endParaRPr lang="pt-BR" sz="7200" b="1" dirty="0"/>
          </a:p>
          <a:p>
            <a:r>
              <a:rPr lang="pt-BR" sz="5400" b="1" dirty="0"/>
              <a:t>                   </a:t>
            </a:r>
            <a:r>
              <a:rPr lang="pt-BR" sz="5400" b="1" i="1" dirty="0">
                <a:latin typeface="+mn-lt"/>
              </a:rPr>
              <a:t>XIII  Encontro Nacional de Controle Interno – CONACI</a:t>
            </a:r>
          </a:p>
          <a:p>
            <a:endParaRPr lang="pt-BR" sz="4000" dirty="0"/>
          </a:p>
          <a:p>
            <a:endParaRPr lang="pt-BR" sz="4000" dirty="0"/>
          </a:p>
          <a:p>
            <a:endParaRPr lang="pt-BR" sz="4000" dirty="0"/>
          </a:p>
          <a:p>
            <a:pPr algn="ctr"/>
            <a:r>
              <a:rPr lang="pt-BR" b="1" dirty="0">
                <a:solidFill>
                  <a:srgbClr val="002060"/>
                </a:solidFill>
              </a:rPr>
              <a:t>Wagner de Campos Rosário</a:t>
            </a:r>
          </a:p>
          <a:p>
            <a:pPr algn="ctr"/>
            <a:r>
              <a:rPr lang="pt-BR" sz="3300" b="1" dirty="0">
                <a:solidFill>
                  <a:srgbClr val="002060"/>
                </a:solidFill>
              </a:rPr>
              <a:t>Ministro de Estado da Transparência e Controladoria-Geral da União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endParaRPr lang="pt-BR" sz="4000" b="1" dirty="0">
              <a:solidFill>
                <a:srgbClr val="002060"/>
              </a:solidFill>
            </a:endParaRPr>
          </a:p>
          <a:p>
            <a:endParaRPr lang="pt-BR" sz="4000" dirty="0"/>
          </a:p>
          <a:p>
            <a:endParaRPr lang="pt-BR" sz="4000" dirty="0"/>
          </a:p>
          <a:p>
            <a:r>
              <a:rPr lang="pt-BR" sz="4000" dirty="0"/>
              <a:t>                                                        </a:t>
            </a:r>
          </a:p>
          <a:p>
            <a:endParaRPr lang="pt-BR" sz="4000" dirty="0"/>
          </a:p>
          <a:p>
            <a:pPr algn="ctr"/>
            <a:r>
              <a:rPr lang="pt-BR" sz="4000" dirty="0"/>
              <a:t> </a:t>
            </a:r>
            <a:r>
              <a:rPr lang="pt-BR" sz="4000" b="1" dirty="0"/>
              <a:t>04 e 05 de outubro, Manaus/AM</a:t>
            </a:r>
          </a:p>
          <a:p>
            <a:pPr algn="ctr"/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9154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– Dimensões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53847"/>
              </p:ext>
            </p:extLst>
          </p:nvPr>
        </p:nvGraphicFramePr>
        <p:xfrm>
          <a:off x="740358" y="1891655"/>
          <a:ext cx="10515600" cy="474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695114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3337669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23754706"/>
                    </a:ext>
                  </a:extLst>
                </a:gridCol>
              </a:tblGrid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MACRO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MICRO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980040"/>
                  </a:ext>
                </a:extLst>
              </a:tr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</a:t>
                      </a:r>
                    </a:p>
                    <a:p>
                      <a:pPr algn="ctr"/>
                      <a:r>
                        <a:rPr lang="pt-BR" sz="2000" b="1" dirty="0"/>
                        <a:t>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NO </a:t>
                      </a:r>
                    </a:p>
                    <a:p>
                      <a:pPr algn="ctr"/>
                      <a:r>
                        <a:rPr lang="pt-BR" sz="2000" b="1" dirty="0"/>
                        <a:t>SETOR PÚBLICO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/>
                        <a:t>GOVERNANÇA  DAS ORGANIZAÇÕES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106546"/>
                  </a:ext>
                </a:extLst>
              </a:tr>
              <a:tr h="452355"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 na Sociedade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 no Governo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0" dirty="0"/>
                        <a:t>Foco</a:t>
                      </a:r>
                      <a:r>
                        <a:rPr lang="pt-BR" sz="2000" b="0" baseline="0" dirty="0"/>
                        <a:t> nas Instituições</a:t>
                      </a:r>
                      <a:endParaRPr lang="pt-B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84885"/>
                  </a:ext>
                </a:extLst>
              </a:tr>
              <a:tr h="3123107"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Governança pública, portanto, abrange não só governança no que se refere às instituições e negócios do governo, mas também o envolvimento do governo com os setores não-governamentais no processo de governança.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Governança do setor público concentra-se na governança aplicada à governança de organizações dentro e entre setores governamentais, incluindo os diferentes níveis de governo e suas interações entre si e outros grupos sociais.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b="0" dirty="0"/>
                        <a:t>A governança nas Instituições envolve os sistemas e processos organizacionais que alinham os papéis e as responsabilidades dos gestores com os relacionamentos internos e externos da organização para produzir resultados estratégicos, mensuráveis e responsáveis.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60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79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2141" y="1738365"/>
            <a:ext cx="10484966" cy="46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Diversidade dos setores resultando em um conjunto complexo de objetivos políticos, econômicos, sociais, ambientais;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Restrições internas e externas que atingem o governo e os setores com magnitude e intensidade diferentes e nem sempre previsíveis;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Necessidade de coordenar e liderar para integrar todos os setores e a sociedade;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Regulamentar determinados setores ou temas para garantir os interesses das diversas partes interessadas (stakeholders);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Sustentabilidade financeira a partir de premissas diferentes do mercado.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141" y="-421209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no Setor Público – Principais Desafios</a:t>
            </a:r>
            <a:endParaRPr lang="pt-BR" altLang="pt-BR" sz="4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52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marcohailer.blog.uol.com.br/images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4" y="3943989"/>
            <a:ext cx="2704750" cy="288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vem 4"/>
          <p:cNvSpPr/>
          <p:nvPr/>
        </p:nvSpPr>
        <p:spPr>
          <a:xfrm>
            <a:off x="2946624" y="775504"/>
            <a:ext cx="6405720" cy="36756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3600" i="1" dirty="0">
                <a:solidFill>
                  <a:schemeClr val="tx1"/>
                </a:solidFill>
              </a:rPr>
              <a:t>E como o Controle Interno pode auxiliar na implementação da Governança Pública?</a:t>
            </a:r>
          </a:p>
        </p:txBody>
      </p:sp>
    </p:spTree>
    <p:extLst>
      <p:ext uri="{BB962C8B-B14F-4D97-AF65-F5344CB8AC3E}">
        <p14:creationId xmlns:p14="http://schemas.microsoft.com/office/powerpoint/2010/main" val="77840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461846"/>
            <a:ext cx="10075192" cy="40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189" y="-280531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Governança no Setor Público: 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a adoção pela Administração Pública com sua complexidade, exige a definição de Diretrizes e atuação do Controle Interno</a:t>
            </a:r>
            <a:endParaRPr lang="pt-BR" altLang="pt-BR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244" y="2117689"/>
            <a:ext cx="7445829" cy="47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848896"/>
            <a:ext cx="10075192" cy="4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817" y="-521692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088" y="1688123"/>
            <a:ext cx="7616650" cy="5004079"/>
          </a:xfrm>
          <a:prstGeom prst="rect">
            <a:avLst/>
          </a:prstGeom>
        </p:spPr>
      </p:pic>
      <p:sp>
        <p:nvSpPr>
          <p:cNvPr id="10" name="Seta: para a Direita 9"/>
          <p:cNvSpPr/>
          <p:nvPr/>
        </p:nvSpPr>
        <p:spPr>
          <a:xfrm>
            <a:off x="2512088" y="2733523"/>
            <a:ext cx="2553195" cy="1681166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INTEGRIDADE,</a:t>
            </a:r>
          </a:p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OUVIDORIA </a:t>
            </a:r>
          </a:p>
          <a:p>
            <a:pPr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e CORREIÇÃO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1308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431701"/>
            <a:ext cx="10075192" cy="42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INTEGRIDADE:</a:t>
            </a:r>
          </a:p>
          <a:p>
            <a:r>
              <a:rPr lang="pt-BR" sz="2800" dirty="0"/>
              <a:t>Adoção de um Programa de Integridade em cada Instituição afim de promover os valores éticos.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OUVIDORIA:</a:t>
            </a:r>
          </a:p>
          <a:p>
            <a:r>
              <a:rPr lang="pt-BR" sz="2800" dirty="0"/>
              <a:t>Instituição de canais para ouvir todas as partes interessadas e tratar o conteúdo decorrente.</a:t>
            </a:r>
          </a:p>
          <a:p>
            <a:endParaRPr lang="pt-BR" sz="2800" dirty="0"/>
          </a:p>
          <a:p>
            <a:pPr>
              <a:lnSpc>
                <a:spcPct val="11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CORREIÇÃO:</a:t>
            </a:r>
          </a:p>
          <a:p>
            <a:r>
              <a:rPr lang="pt-BR" sz="2800" dirty="0"/>
              <a:t>Adoção de medidas adequadas para o descumprimento das Normas.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2672" y="965464"/>
            <a:ext cx="10894741" cy="14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 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Compromisso forte com a integridade,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os valores éticos e o cumprimento das Leis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87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019718"/>
            <a:ext cx="10075192" cy="450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02527" y="-43125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84" y="1968702"/>
            <a:ext cx="8068826" cy="4772968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2312035" y="3665278"/>
            <a:ext cx="2826327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OUVIDORIA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1662638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351314"/>
            <a:ext cx="10075192" cy="41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OUVIDORIA:</a:t>
            </a:r>
          </a:p>
          <a:p>
            <a:r>
              <a:rPr lang="pt-BR" sz="2800" dirty="0"/>
              <a:t>Instituição de canais para ouvir as partes interessadas e motivar a participação por meio do tratamento dos conteúdos decorrentes.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TRANSPARÊNCIA: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Subsidiar as partes interessadas com todas as informações necessárias para a sua participação qualificada.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817" y="-240338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Engajamento aberto e integral das partes interessadas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8541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09186"/>
            <a:ext cx="10075192" cy="43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77767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091" y="1838848"/>
            <a:ext cx="8229600" cy="4824261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4436803" y="1747674"/>
            <a:ext cx="2525327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2133806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42232"/>
            <a:ext cx="10075192" cy="40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</a:t>
            </a:r>
          </a:p>
          <a:p>
            <a:r>
              <a:rPr lang="pt-BR" sz="2800" dirty="0">
                <a:latin typeface="+mn-lt"/>
              </a:rPr>
              <a:t>Avaliar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800" dirty="0"/>
              <a:t>as políticas públicas e seus indicadores à luz dos efeitos para a sociedade.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demanda, descobrir oportunidades de melhorias para promoção de benefícios de forma sistêmica (um benefício não pode ser obtido em detrimento de prejuízos relevantes em outras áreas).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188" y="-139855"/>
            <a:ext cx="10894741" cy="329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Definir resultados em termos de benefícios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econômicos, sociais e ambientais sustentáveis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80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1028" y="1096093"/>
            <a:ext cx="10894741" cy="8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Pública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387" y="2314938"/>
            <a:ext cx="7856008" cy="34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99622"/>
            <a:ext cx="10075192" cy="44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2140" y="-401112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64" y="1919236"/>
            <a:ext cx="8209504" cy="4861714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5320224" y="3946544"/>
            <a:ext cx="2506201" cy="1772356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81753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72378"/>
            <a:ext cx="10075192" cy="40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Recomendar melhorias para a gestão, a partir das análises realizadas no âmbito das auditorias.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demanda, realizar estudos e avaliações com vias ao aprimoramento dos resultados.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0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Determinar as intervenções necessárias para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aperfeiçoar a consecução dos resultados pretendidos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49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1949380"/>
            <a:ext cx="10075192" cy="45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2237" y="-441306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670" y="1828800"/>
            <a:ext cx="8289889" cy="4845132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2271840" y="4941961"/>
            <a:ext cx="2553195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INTEGRIDADE,</a:t>
            </a:r>
          </a:p>
          <a:p>
            <a:pPr algn="ctr">
              <a:lnSpc>
                <a:spcPts val="2000"/>
              </a:lnSpc>
            </a:pPr>
            <a:r>
              <a:rPr lang="pt-BR" sz="2400" b="1" dirty="0">
                <a:solidFill>
                  <a:schemeClr val="bg1"/>
                </a:solidFill>
              </a:rPr>
              <a:t>OUVIDORIA e CONSULTORIA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9203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51966" y="-472272"/>
            <a:ext cx="10075192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Desenvolver a capacidade da entidade e </a:t>
            </a:r>
            <a:br>
              <a:rPr lang="pt-BR" sz="2800" b="1" dirty="0">
                <a:solidFill>
                  <a:srgbClr val="002060"/>
                </a:solidFill>
                <a:latin typeface="+mn-lt"/>
              </a:rPr>
            </a:br>
            <a:r>
              <a:rPr lang="pt-BR" sz="2800" b="1" dirty="0">
                <a:solidFill>
                  <a:srgbClr val="002060"/>
                </a:solidFill>
                <a:latin typeface="+mn-lt"/>
              </a:rPr>
              <a:t>o potencial dos líderes e indivíduos que a compõem</a:t>
            </a:r>
            <a:endParaRPr lang="pt-BR" altLang="pt-BR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34980" y="2775917"/>
            <a:ext cx="102921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INTEGRIDADE:</a:t>
            </a:r>
          </a:p>
          <a:p>
            <a:r>
              <a:rPr lang="pt-BR" sz="2400" dirty="0"/>
              <a:t>Encorajar o desenvolvimento das lideranças segundo padrões éticos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2060"/>
                </a:solidFill>
              </a:rPr>
              <a:t>OUVIDORIA:</a:t>
            </a:r>
          </a:p>
          <a:p>
            <a:r>
              <a:rPr lang="pt-BR" sz="2400" dirty="0"/>
              <a:t>Abrir a comunicação direta com as lideranças, estimulando as contribuições para evolução advindas das partes envolvidas.</a:t>
            </a:r>
          </a:p>
          <a:p>
            <a:endParaRPr lang="pt-BR" sz="2400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400" dirty="0"/>
              <a:t>Por demanda e a partir dos trabalhos realizados, identificar áreas de fragilidades para investir no desenvolvimento de capacidades.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02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2" y="2039815"/>
            <a:ext cx="10075192" cy="44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0788" y="-451354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67" y="1838848"/>
            <a:ext cx="8269793" cy="5019152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0" y="3807550"/>
            <a:ext cx="2364024" cy="1852551"/>
          </a:xfrm>
          <a:prstGeom prst="rightArrow">
            <a:avLst>
              <a:gd name="adj1" fmla="val 55614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AVALIAÇÃO e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113619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642716"/>
            <a:ext cx="10075192" cy="38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Avaliar</a:t>
            </a:r>
            <a:r>
              <a:rPr lang="pt-BR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pt-BR" sz="2800" dirty="0"/>
              <a:t>a Gestão de Riscos e os Controles Internos em sua resposta.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 e a partir dos trabalhos realizados, identificar oportunidades para aprimoramento dos processos organizacionais, riscos não geridos adequadamente e controles internos frágeis.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82914" y="0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</a:t>
            </a:r>
            <a:r>
              <a:rPr lang="pt-BR" sz="3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pt-BR" sz="3200" b="1" dirty="0">
                <a:solidFill>
                  <a:srgbClr val="002060"/>
                </a:solidFill>
                <a:latin typeface="+mn-lt"/>
              </a:rPr>
              <a:t>CONTROLE INTERNO:</a:t>
            </a:r>
            <a:br>
              <a:rPr lang="pt-BR" sz="3200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Gerir os riscos e o desempenho por meio de controle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interno robusto e forte gestão das finanças públicas</a:t>
            </a:r>
            <a:endParaRPr lang="pt-BR" altLang="pt-BR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531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80660" y="1999622"/>
            <a:ext cx="10075192" cy="44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42720" y="-511643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Controle Interno – Evolução da Gestão</a:t>
            </a:r>
            <a:endParaRPr lang="pt-BR" altLang="pt-BR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300" y="1999622"/>
            <a:ext cx="8309986" cy="4602145"/>
          </a:xfrm>
          <a:prstGeom prst="rect">
            <a:avLst/>
          </a:prstGeom>
        </p:spPr>
      </p:pic>
      <p:sp>
        <p:nvSpPr>
          <p:cNvPr id="5" name="Seta: para a Direita 4"/>
          <p:cNvSpPr/>
          <p:nvPr/>
        </p:nvSpPr>
        <p:spPr>
          <a:xfrm>
            <a:off x="111713" y="1858945"/>
            <a:ext cx="2939711" cy="1852551"/>
          </a:xfrm>
          <a:prstGeom prst="rightArrow">
            <a:avLst>
              <a:gd name="adj1" fmla="val 58178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pt-BR" sz="2400" b="1" dirty="0">
                <a:solidFill>
                  <a:schemeClr val="bg1"/>
                </a:solidFill>
              </a:rPr>
              <a:t>TRANSPARÊNCIA AVALIAÇÃO e </a:t>
            </a:r>
          </a:p>
          <a:p>
            <a:pPr algn="ctr">
              <a:lnSpc>
                <a:spcPts val="2100"/>
              </a:lnSpc>
            </a:pPr>
            <a:r>
              <a:rPr lang="pt-BR" sz="2400" b="1" dirty="0">
                <a:solidFill>
                  <a:schemeClr val="bg1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93205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2572378"/>
            <a:ext cx="10075192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TRANSPARÊNCIA</a:t>
            </a:r>
          </a:p>
          <a:p>
            <a:r>
              <a:rPr lang="pt-BR" sz="2800" dirty="0"/>
              <a:t>Definir requisitos e critérios para a Promoção da Transparência </a:t>
            </a:r>
          </a:p>
          <a:p>
            <a:endParaRPr lang="pt-BR" sz="2800" b="1" dirty="0">
              <a:solidFill>
                <a:srgbClr val="002060"/>
              </a:solidFill>
              <a:latin typeface="+mn-lt"/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+mn-lt"/>
              </a:rPr>
              <a:t>AVALIAÇÃO:</a:t>
            </a:r>
          </a:p>
          <a:p>
            <a:r>
              <a:rPr lang="pt-BR" sz="2800" dirty="0"/>
              <a:t>Avaliar a qualidade, completeza, rapidez e confiabilidade das informações e relatórios disponíveis</a:t>
            </a:r>
          </a:p>
          <a:p>
            <a:endParaRPr lang="pt-BR" sz="2800" dirty="0"/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2060"/>
                </a:solidFill>
                <a:latin typeface="+mn-lt"/>
              </a:rPr>
              <a:t>CONSULTORIA: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Por demanda e a partir dos trabalhos realizados, realizar estudos para o aprimoramento do processo de prestação de contas e transparência.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3059" y="-79564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2060"/>
                </a:solidFill>
                <a:latin typeface="+mn-lt"/>
              </a:rPr>
              <a:t>Garantias à Governança - CONTROLE INTERNO: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 Implantar boas práticas de transparência e relatórios </a:t>
            </a:r>
            <a:br>
              <a:rPr lang="pt-BR" sz="3200" b="1" dirty="0">
                <a:solidFill>
                  <a:srgbClr val="002060"/>
                </a:solidFill>
                <a:latin typeface="+mn-lt"/>
              </a:rPr>
            </a:br>
            <a:r>
              <a:rPr lang="pt-BR" sz="3200" b="1" dirty="0">
                <a:solidFill>
                  <a:srgbClr val="002060"/>
                </a:solidFill>
                <a:latin typeface="+mn-lt"/>
              </a:rPr>
              <a:t>para entregar uma prestação de contas efetivas</a:t>
            </a:r>
            <a:endParaRPr lang="pt-BR" altLang="pt-BR" sz="3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427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CONSIDERAÇÕES FINAIS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288295" y="1567923"/>
            <a:ext cx="83442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Legalidade </a:t>
            </a:r>
            <a:r>
              <a:rPr lang="pt-BR" sz="2400" b="1" dirty="0" err="1">
                <a:solidFill>
                  <a:schemeClr val="bg1"/>
                </a:solidFill>
              </a:rPr>
              <a:t>x</a:t>
            </a:r>
            <a:r>
              <a:rPr lang="pt-BR" sz="2400" b="1" dirty="0">
                <a:solidFill>
                  <a:schemeClr val="bg1"/>
                </a:solidFill>
              </a:rPr>
              <a:t> Burocratização;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Realização de trabalhos com menos recursos (Controle e Gestão);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Construção de soluções eficientes no atual modelo político;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4643317" y="3012567"/>
            <a:ext cx="6144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kern="0" spc="600" noProof="0" dirty="0">
                <a:solidFill>
                  <a:schemeClr val="bg1"/>
                </a:solidFill>
                <a:latin typeface="Century Gothic" panose="020B0502020202020204" pitchFamily="34" charset="0"/>
              </a:rPr>
              <a:t>PL GOVERNANÇA</a:t>
            </a:r>
            <a:endParaRPr kumimoji="0" lang="pt-BR" sz="5400" b="1" i="0" u="none" strike="noStrike" kern="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3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9223" y="-169998"/>
            <a:ext cx="10894741" cy="30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Pública</a:t>
            </a:r>
            <a:br>
              <a:rPr lang="pt-BR" sz="4000" b="1" dirty="0">
                <a:solidFill>
                  <a:srgbClr val="002060"/>
                </a:solidFill>
                <a:latin typeface="+mn-lt"/>
              </a:rPr>
            </a:br>
            <a:r>
              <a:rPr lang="pt-BR" sz="4000" b="1" dirty="0">
                <a:solidFill>
                  <a:srgbClr val="002060"/>
                </a:solidFill>
                <a:latin typeface="+mn-lt"/>
              </a:rPr>
              <a:t> Conceitos – Influências diversas</a:t>
            </a:r>
            <a:r>
              <a:rPr lang="pt-BR" sz="4000" b="1" baseline="40000" dirty="0">
                <a:solidFill>
                  <a:srgbClr val="002060"/>
                </a:solidFill>
                <a:latin typeface="+mn-lt"/>
              </a:rPr>
              <a:t> (2</a:t>
            </a:r>
            <a:r>
              <a:rPr lang="pt-BR" sz="4000" b="1" baseline="40000" dirty="0"/>
              <a:t>)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732282"/>
              </p:ext>
            </p:extLst>
          </p:nvPr>
        </p:nvGraphicFramePr>
        <p:xfrm>
          <a:off x="462354" y="1969476"/>
          <a:ext cx="11071610" cy="459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205">
                  <a:extLst>
                    <a:ext uri="{9D8B030D-6E8A-4147-A177-3AD203B41FA5}">
                      <a16:colId xmlns:a16="http://schemas.microsoft.com/office/drawing/2014/main" val="4053731232"/>
                    </a:ext>
                  </a:extLst>
                </a:gridCol>
                <a:gridCol w="5916226">
                  <a:extLst>
                    <a:ext uri="{9D8B030D-6E8A-4147-A177-3AD203B41FA5}">
                      <a16:colId xmlns:a16="http://schemas.microsoft.com/office/drawing/2014/main" val="434475322"/>
                    </a:ext>
                  </a:extLst>
                </a:gridCol>
                <a:gridCol w="2348179">
                  <a:extLst>
                    <a:ext uri="{9D8B030D-6E8A-4147-A177-3AD203B41FA5}">
                      <a16:colId xmlns:a16="http://schemas.microsoft.com/office/drawing/2014/main" val="4256477619"/>
                    </a:ext>
                  </a:extLst>
                </a:gridCol>
              </a:tblGrid>
              <a:tr h="331778">
                <a:tc>
                  <a:txBody>
                    <a:bodyPr/>
                    <a:lstStyle/>
                    <a:p>
                      <a:r>
                        <a:rPr lang="pt-BR" dirty="0"/>
                        <a:t>Fonte /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Conceito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78102"/>
                  </a:ext>
                </a:extLst>
              </a:tr>
              <a:tr h="1078280">
                <a:tc>
                  <a:txBody>
                    <a:bodyPr/>
                    <a:lstStyle/>
                    <a:p>
                      <a:r>
                        <a:rPr lang="pt-BR" sz="1600" b="1" dirty="0"/>
                        <a:t>Banco Mundial / 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é o exercício da autoridade, controle, gerenciamento e poder de governo. É a maneira pela qual o poder é exercido no gerenciamento dos recursos econômicos e sociais para o desenvolvimento do país.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Exercício do Poder na Gestão</a:t>
                      </a:r>
                      <a:r>
                        <a:rPr lang="pt-BR" sz="1600" b="1" baseline="0" dirty="0"/>
                        <a:t> Pública</a:t>
                      </a:r>
                      <a:endParaRPr lang="pt-B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1121"/>
                  </a:ext>
                </a:extLst>
              </a:tr>
              <a:tr h="1575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dirty="0"/>
                        <a:t>Governança pública na Holanda: uma alternativa ao “</a:t>
                      </a:r>
                      <a:r>
                        <a:rPr lang="pt-BR" sz="1600" b="1" dirty="0" err="1"/>
                        <a:t>Gerencialism</a:t>
                      </a:r>
                      <a:r>
                        <a:rPr lang="pt-BR" sz="1600" b="1" dirty="0"/>
                        <a:t>” Anglo-Americano - KICKERT, Walter J. / 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Pública é mais do que uma forma eficaz e eficiente de executar o ‘negócio governo’, ela está relacionada à legalidade e legitimidade, sendo mais do que valores estritamente empresariais. É uma atividade complexa que envolve o ‘governo’ de complexas redes sociais nos setores políticos.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Gestão Pública baseada na legalidade e</a:t>
                      </a:r>
                      <a:r>
                        <a:rPr lang="pt-BR" sz="1600" b="1" baseline="0" dirty="0"/>
                        <a:t> </a:t>
                      </a:r>
                      <a:r>
                        <a:rPr lang="pt-BR" sz="1600" b="1" dirty="0"/>
                        <a:t>legitimidade, administrando redes sociais complexas nos setores políticos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15522"/>
                  </a:ext>
                </a:extLst>
              </a:tr>
              <a:tr h="1575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dirty="0"/>
                        <a:t>Governança Governamental: Governança corporativa no setor público, por que e como? - TIMMERS, Hans /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Governança Pública é a proteção da inter-relação entre gestão, controle e fiscalização por organizações governamentais e por organizações criadas por autoridades governamentais, visando à concretização dos objetivos políticos de forma eficiente e eficaz, bem como a comunicação aberta e a prestação de contas, para benefício das partes interessadas.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 Pública resultante da inter-relação</a:t>
                      </a:r>
                      <a:r>
                        <a:rPr lang="pt-B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o controle e fiscalização, visando a transparência e prestação de contas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7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94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0" y="5010150"/>
            <a:ext cx="3420319" cy="6810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73526" y="1574759"/>
            <a:ext cx="704098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/>
              <a:t>Muito</a:t>
            </a:r>
            <a:r>
              <a:rPr lang="es-ES_tradnl" sz="3200" b="1" dirty="0"/>
              <a:t> </a:t>
            </a:r>
            <a:r>
              <a:rPr lang="es-ES_tradnl" sz="3200" b="1" dirty="0" err="1"/>
              <a:t>obrigado</a:t>
            </a:r>
            <a:r>
              <a:rPr lang="es-ES_tradnl" sz="3200" b="1" dirty="0"/>
              <a:t>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109776" y="3056814"/>
            <a:ext cx="57530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Wagner de Campos Rosário</a:t>
            </a:r>
          </a:p>
          <a:p>
            <a:pPr algn="just"/>
            <a:r>
              <a:rPr lang="pt-BR" sz="2000" dirty="0"/>
              <a:t>Ministro de Estado da Transparência e Controladoria-Geral da União - Substituto </a:t>
            </a:r>
          </a:p>
          <a:p>
            <a:pPr algn="just"/>
            <a:r>
              <a:rPr lang="pt-BR" sz="2000" dirty="0"/>
              <a:t>Correio Eletrônico: </a:t>
            </a:r>
            <a:r>
              <a:rPr lang="pt-BR" sz="2000" dirty="0">
                <a:hlinkClick r:id="rId3"/>
              </a:rPr>
              <a:t>cgugabin@cgu.gov.br</a:t>
            </a:r>
            <a:endParaRPr lang="pt-BR" sz="2000" dirty="0"/>
          </a:p>
          <a:p>
            <a:pPr algn="just"/>
            <a:r>
              <a:rPr lang="pt-BR" sz="2000" dirty="0"/>
              <a:t>Telefone: +55 (61) 2020-7241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04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0563" y="3969613"/>
            <a:ext cx="1007519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altLang="pt-BR" sz="2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533" y="-360918"/>
            <a:ext cx="10894741" cy="34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+mn-lt"/>
              </a:rPr>
              <a:t>Governança Pública</a:t>
            </a:r>
            <a:br>
              <a:rPr lang="pt-BR" sz="4000" b="1" dirty="0">
                <a:solidFill>
                  <a:srgbClr val="002060"/>
                </a:solidFill>
                <a:latin typeface="+mn-lt"/>
              </a:rPr>
            </a:br>
            <a:r>
              <a:rPr lang="pt-BR" sz="4000" b="1" dirty="0">
                <a:solidFill>
                  <a:srgbClr val="002060"/>
                </a:solidFill>
                <a:latin typeface="+mn-lt"/>
              </a:rPr>
              <a:t>Conceitos – Influências diversas</a:t>
            </a:r>
            <a:r>
              <a:rPr lang="pt-BR" sz="4000" b="1" baseline="40000" dirty="0">
                <a:solidFill>
                  <a:srgbClr val="002060"/>
                </a:solidFill>
                <a:latin typeface="+mn-lt"/>
              </a:rPr>
              <a:t> (2</a:t>
            </a:r>
            <a:r>
              <a:rPr lang="pt-BR" sz="4000" b="1" baseline="40000" dirty="0"/>
              <a:t>)</a:t>
            </a:r>
            <a:endParaRPr lang="pt-BR" altLang="pt-BR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Espaço Reservado para Conteú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414291"/>
              </p:ext>
            </p:extLst>
          </p:nvPr>
        </p:nvGraphicFramePr>
        <p:xfrm>
          <a:off x="296427" y="2021498"/>
          <a:ext cx="11558954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907">
                  <a:extLst>
                    <a:ext uri="{9D8B030D-6E8A-4147-A177-3AD203B41FA5}">
                      <a16:colId xmlns:a16="http://schemas.microsoft.com/office/drawing/2014/main" val="4053731232"/>
                    </a:ext>
                  </a:extLst>
                </a:gridCol>
                <a:gridCol w="5515308">
                  <a:extLst>
                    <a:ext uri="{9D8B030D-6E8A-4147-A177-3AD203B41FA5}">
                      <a16:colId xmlns:a16="http://schemas.microsoft.com/office/drawing/2014/main" val="434475322"/>
                    </a:ext>
                  </a:extLst>
                </a:gridCol>
                <a:gridCol w="2351739">
                  <a:extLst>
                    <a:ext uri="{9D8B030D-6E8A-4147-A177-3AD203B41FA5}">
                      <a16:colId xmlns:a16="http://schemas.microsoft.com/office/drawing/2014/main" val="4256477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Fonte /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Conceito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Abordagem / Foco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7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 Nova Gestão para um Novo Estado: Liberal, Social e Republicano - BRESSER-PEREIRA, Luiz Carlos /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Governança pública é um processo dinâmico pelo qual se dá o desenvolvimento político e através do qual a sociedade civil, o estado e o governo organizam e gerem a vida pública.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com envolvimento</a:t>
                      </a:r>
                      <a:r>
                        <a:rPr lang="pt-BR" b="1" baseline="0" dirty="0"/>
                        <a:t> da Sociedade Civil, Estado e Governo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conceituação de governabilidade e governança, da sua relação entre si e com o conjunto da reforma do Estado e do seu aparelho, ARAÚJO, Vinícius C. / 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A fonte dessa governança são os agentes públicos ou servidores do Estado que possibilitam a formulação/ implementação correta das políticas públicas e representam a face deste diante da sociedade civil e do mercado, no setor de prestação de serviços diretos ao público.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na formulação e implementação de Políticas Públicas</a:t>
                      </a:r>
                      <a:r>
                        <a:rPr lang="pt-BR" b="1" baseline="0" dirty="0"/>
                        <a:t> e Prestação de Serviços para a Sociedade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55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 Governança no Setor Público, IFAC /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Governança compreende os mecanismos (político, econômico, </a:t>
                      </a:r>
                      <a:r>
                        <a:rPr lang="pt-BR" b="1" dirty="0" err="1"/>
                        <a:t>sócio-ambiental</a:t>
                      </a:r>
                      <a:r>
                        <a:rPr lang="pt-BR" b="1" dirty="0"/>
                        <a:t>, administrativo, legal </a:t>
                      </a:r>
                      <a:r>
                        <a:rPr lang="pt-BR" b="1" dirty="0" err="1"/>
                        <a:t>etc</a:t>
                      </a:r>
                      <a:r>
                        <a:rPr lang="pt-BR" b="1" dirty="0"/>
                        <a:t>) colocados em prática para garantir que os resultados pretendidos para as partes interessadas sejam definidos e alcançados.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Gestão Pública no uso de mecanismos  para garantir</a:t>
                      </a:r>
                      <a:r>
                        <a:rPr lang="pt-BR" b="1" baseline="0" dirty="0"/>
                        <a:t> resultados.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7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49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950" y="1841581"/>
            <a:ext cx="11788971" cy="40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Atividade complexa - Diferentes atores devem possuir a capacidade de influenciar a construção das políticas públicas;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Está relacionada a Legalidade e Legitimidade;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baseline="40000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Envolve gestão, controle, fiscalização, comunicação aberta, transparência e prestação de contas;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718836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Governança Pública -</a:t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Síntese Conceitual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71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2950" y="1644803"/>
            <a:ext cx="11788971" cy="52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Envolve a concretização de objetivos políticos de forma eficiente e eficaz;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A Governança Pública estimula a criação de centros de construção da política pública, em nível local, regional, nacional ou supranacional. O Estado, no entanto, não perde importância, mas sim desloca seu papel primordial da implementação para a coordenação e o </a:t>
            </a:r>
            <a:r>
              <a:rPr lang="pt-BR" sz="2400" b="1" u="sng" dirty="0"/>
              <a:t>controle das políticas públicas</a:t>
            </a:r>
            <a:r>
              <a:rPr lang="pt-BR" sz="2400" b="1" dirty="0"/>
              <a:t>.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endParaRPr lang="pt-BR" sz="24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4449" y="718836"/>
            <a:ext cx="10894741" cy="10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2060"/>
                </a:solidFill>
                <a:latin typeface="+mn-lt"/>
              </a:rPr>
              <a:t>Governança Pública -</a:t>
            </a:r>
            <a:br>
              <a:rPr lang="pt-BR" sz="3600" b="1" dirty="0">
                <a:solidFill>
                  <a:srgbClr val="002060"/>
                </a:solidFill>
                <a:latin typeface="+mn-lt"/>
              </a:rPr>
            </a:br>
            <a:r>
              <a:rPr lang="pt-BR" sz="3600" b="1" dirty="0">
                <a:solidFill>
                  <a:srgbClr val="002060"/>
                </a:solidFill>
                <a:latin typeface="+mn-lt"/>
              </a:rPr>
              <a:t>Síntese Conceitual</a:t>
            </a:r>
            <a:endParaRPr lang="pt-BR" altLang="pt-BR" sz="3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38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407021"/>
            <a:ext cx="9419402" cy="5450979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noProof="0" dirty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  <a:endParaRPr kumimoji="0" lang="pt-BR" sz="4600" i="0" u="none" strike="noStrike" kern="0" cap="none" spc="600" normalizeH="0" baseline="0" noProof="0" dirty="0">
              <a:ln>
                <a:noFill/>
              </a:ln>
              <a:solidFill>
                <a:srgbClr val="39AEA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465828" y="1984613"/>
            <a:ext cx="8039380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Escolha </a:t>
            </a:r>
            <a:r>
              <a:rPr lang="pt-BR" sz="2400" b="1" dirty="0" err="1">
                <a:solidFill>
                  <a:schemeClr val="bg1"/>
                </a:solidFill>
              </a:rPr>
              <a:t>líderes</a:t>
            </a:r>
            <a:r>
              <a:rPr lang="pt-BR" sz="2400" b="1" dirty="0">
                <a:solidFill>
                  <a:schemeClr val="bg1"/>
                </a:solidFill>
              </a:rPr>
              <a:t> competentes e avalie seus desempenhos;</a:t>
            </a:r>
          </a:p>
          <a:p>
            <a:pPr marL="285750" indent="-285750">
              <a:buFont typeface="Arial" charset="0"/>
              <a:buChar char="•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 Lidere com </a:t>
            </a:r>
            <a:r>
              <a:rPr lang="pt-BR" sz="2400" b="1" dirty="0" err="1">
                <a:solidFill>
                  <a:schemeClr val="bg1"/>
                </a:solidFill>
              </a:rPr>
              <a:t>ética</a:t>
            </a:r>
            <a:r>
              <a:rPr lang="pt-BR" sz="2400" b="1" dirty="0">
                <a:solidFill>
                  <a:schemeClr val="bg1"/>
                </a:solidFill>
              </a:rPr>
              <a:t> e combata os desvios;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sistema de </a:t>
            </a:r>
            <a:r>
              <a:rPr lang="pt-BR" sz="2400" b="1" dirty="0" err="1">
                <a:solidFill>
                  <a:schemeClr val="bg1"/>
                </a:solidFill>
              </a:rPr>
              <a:t>governança</a:t>
            </a:r>
            <a:r>
              <a:rPr lang="pt-BR" sz="2400" b="1" dirty="0">
                <a:solidFill>
                  <a:schemeClr val="bg1"/>
                </a:solidFill>
              </a:rPr>
              <a:t> com poderes de </a:t>
            </a:r>
            <a:r>
              <a:rPr lang="pt-BR" sz="2400" b="1" dirty="0" err="1">
                <a:solidFill>
                  <a:schemeClr val="bg1"/>
                </a:solidFill>
              </a:rPr>
              <a:t>decisão</a:t>
            </a:r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 balanceados e </a:t>
            </a:r>
            <a:r>
              <a:rPr lang="pt-BR" sz="2400" b="1" dirty="0" err="1">
                <a:solidFill>
                  <a:schemeClr val="bg1"/>
                </a:solidFill>
              </a:rPr>
              <a:t>funções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críticas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modelo de </a:t>
            </a:r>
            <a:r>
              <a:rPr lang="pt-BR" sz="2400" b="1" dirty="0" err="1">
                <a:solidFill>
                  <a:schemeClr val="bg1"/>
                </a:solidFill>
              </a:rPr>
              <a:t>gestão</a:t>
            </a:r>
            <a:r>
              <a:rPr lang="pt-BR" sz="2400" b="1" dirty="0">
                <a:solidFill>
                  <a:schemeClr val="bg1"/>
                </a:solidFill>
              </a:rPr>
              <a:t> da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que assegure 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seu monitoramento e </a:t>
            </a:r>
            <a:r>
              <a:rPr lang="pt-BR" sz="2400" b="1" dirty="0" err="1">
                <a:solidFill>
                  <a:schemeClr val="bg1"/>
                </a:solidFill>
              </a:rPr>
              <a:t>avaliação</a:t>
            </a:r>
            <a:r>
              <a:rPr lang="pt-BR" sz="2400" b="1" dirty="0">
                <a:solidFill>
                  <a:schemeClr val="bg1"/>
                </a:solidFill>
              </a:rPr>
              <a:t>; 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a </a:t>
            </a:r>
            <a:r>
              <a:rPr lang="pt-BR" sz="2400" b="1" dirty="0" err="1">
                <a:solidFill>
                  <a:schemeClr val="bg1"/>
                </a:solidFill>
              </a:rPr>
              <a:t>estratégia</a:t>
            </a:r>
            <a:r>
              <a:rPr lang="pt-BR" sz="2400" b="1" dirty="0">
                <a:solidFill>
                  <a:schemeClr val="bg1"/>
                </a:solidFill>
              </a:rPr>
              <a:t> considerando as necessidades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 das partes interessadas;</a:t>
            </a: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dirty="0"/>
          </a:p>
          <a:p>
            <a:endParaRPr lang="pt-BR" sz="2400" dirty="0"/>
          </a:p>
          <a:p>
            <a:pPr marL="285750" indent="-285750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8788" y="815833"/>
            <a:ext cx="9492569" cy="5620385"/>
          </a:xfrm>
          <a:prstGeom prst="rect">
            <a:avLst/>
          </a:prstGeom>
          <a:noFill/>
          <a:ln w="104775">
            <a:solidFill>
              <a:srgbClr val="39AE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b="20516"/>
          <a:stretch/>
        </p:blipFill>
        <p:spPr>
          <a:xfrm flipH="1">
            <a:off x="2772598" y="1036631"/>
            <a:ext cx="9419402" cy="5757710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92490" y="846186"/>
            <a:ext cx="10488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TCU </a:t>
            </a:r>
            <a:r>
              <a:rPr lang="mr-IN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–</a:t>
            </a:r>
            <a:r>
              <a:rPr lang="pt-BR" sz="4600" kern="0" spc="600" dirty="0">
                <a:solidFill>
                  <a:srgbClr val="39AEA9"/>
                </a:solidFill>
                <a:latin typeface="Century Gothic" panose="020B0502020202020204" pitchFamily="34" charset="0"/>
              </a:rPr>
              <a:t> 10 PASSOS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26010" b="23574"/>
          <a:stretch/>
        </p:blipFill>
        <p:spPr>
          <a:xfrm>
            <a:off x="424063" y="1977610"/>
            <a:ext cx="4460192" cy="451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288295" y="1567923"/>
            <a:ext cx="834426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metas e delegue poder e recursos para </a:t>
            </a:r>
            <a:r>
              <a:rPr lang="pt-BR" sz="2400" b="1" dirty="0" err="1">
                <a:solidFill>
                  <a:schemeClr val="bg1"/>
                </a:solidFill>
              </a:rPr>
              <a:t>alcança</a:t>
            </a:r>
            <a:r>
              <a:rPr lang="pt-BR" sz="2400" b="1" dirty="0">
                <a:solidFill>
                  <a:schemeClr val="bg1"/>
                </a:solidFill>
              </a:rPr>
              <a:t>́-</a:t>
            </a:r>
            <a:r>
              <a:rPr lang="pt-BR" sz="2400" b="1" dirty="0" err="1">
                <a:solidFill>
                  <a:schemeClr val="bg1"/>
                </a:solidFill>
              </a:rPr>
              <a:t>las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mecanismos de </a:t>
            </a:r>
            <a:r>
              <a:rPr lang="pt-BR" sz="2400" b="1" dirty="0" err="1">
                <a:solidFill>
                  <a:schemeClr val="bg1"/>
                </a:solidFill>
              </a:rPr>
              <a:t>coordenação</a:t>
            </a:r>
            <a:r>
              <a:rPr lang="pt-BR" sz="2400" b="1" dirty="0">
                <a:solidFill>
                  <a:schemeClr val="bg1"/>
                </a:solidFill>
              </a:rPr>
              <a:t> de </a:t>
            </a:r>
            <a:r>
              <a:rPr lang="pt-BR" sz="2400" b="1" dirty="0" err="1">
                <a:solidFill>
                  <a:schemeClr val="bg1"/>
                </a:solidFill>
              </a:rPr>
              <a:t>ações</a:t>
            </a:r>
            <a:r>
              <a:rPr lang="pt-BR" sz="2400" b="1" dirty="0">
                <a:solidFill>
                  <a:schemeClr val="bg1"/>
                </a:solidFill>
              </a:rPr>
              <a:t> com outras </a:t>
            </a:r>
            <a:r>
              <a:rPr lang="pt-BR" sz="2400" b="1" dirty="0" err="1">
                <a:solidFill>
                  <a:schemeClr val="bg1"/>
                </a:solidFill>
              </a:rPr>
              <a:t>organizações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Gerencie riscos e institua os mecanismos de controle interno </a:t>
            </a:r>
            <a:r>
              <a:rPr lang="pt-BR" sz="2400" b="1" dirty="0" err="1">
                <a:solidFill>
                  <a:schemeClr val="bg1"/>
                </a:solidFill>
              </a:rPr>
              <a:t>necessários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função</a:t>
            </a:r>
            <a:r>
              <a:rPr lang="pt-BR" sz="2400" b="1" dirty="0">
                <a:solidFill>
                  <a:schemeClr val="bg1"/>
                </a:solidFill>
              </a:rPr>
              <a:t> de auditoria interna independente que adicione valor à </a:t>
            </a:r>
            <a:r>
              <a:rPr lang="pt-BR" sz="2400" b="1" dirty="0" err="1">
                <a:solidFill>
                  <a:schemeClr val="bg1"/>
                </a:solidFill>
              </a:rPr>
              <a:t>organização</a:t>
            </a:r>
            <a:r>
              <a:rPr lang="pt-BR" sz="24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t-BR" sz="2400" b="1" dirty="0" err="1">
                <a:solidFill>
                  <a:schemeClr val="bg1"/>
                </a:solidFill>
              </a:rPr>
              <a:t>Estabeleça</a:t>
            </a:r>
            <a:r>
              <a:rPr lang="pt-BR" sz="2400" b="1" dirty="0">
                <a:solidFill>
                  <a:schemeClr val="bg1"/>
                </a:solidFill>
              </a:rPr>
              <a:t> diretrizes de </a:t>
            </a:r>
            <a:r>
              <a:rPr lang="pt-BR" sz="2400" b="1" dirty="0" err="1">
                <a:solidFill>
                  <a:schemeClr val="bg1"/>
                </a:solidFill>
              </a:rPr>
              <a:t>transparência</a:t>
            </a:r>
            <a:r>
              <a:rPr lang="pt-BR" sz="2400" b="1" dirty="0">
                <a:solidFill>
                  <a:schemeClr val="bg1"/>
                </a:solidFill>
              </a:rPr>
              <a:t> e sistema de </a:t>
            </a:r>
            <a:r>
              <a:rPr lang="pt-BR" sz="2400" b="1" dirty="0" err="1">
                <a:solidFill>
                  <a:schemeClr val="bg1"/>
                </a:solidFill>
              </a:rPr>
              <a:t>prestação</a:t>
            </a:r>
            <a:r>
              <a:rPr lang="pt-BR" sz="2400" b="1" dirty="0">
                <a:solidFill>
                  <a:schemeClr val="bg1"/>
                </a:solidFill>
              </a:rPr>
              <a:t> de contas e </a:t>
            </a:r>
            <a:r>
              <a:rPr lang="pt-BR" sz="2400" b="1" dirty="0" err="1">
                <a:solidFill>
                  <a:schemeClr val="bg1"/>
                </a:solidFill>
              </a:rPr>
              <a:t>responsabilização</a:t>
            </a:r>
            <a:r>
              <a:rPr lang="pt-BR" sz="2400" b="1" dirty="0">
                <a:solidFill>
                  <a:schemeClr val="bg1"/>
                </a:solidFill>
              </a:rPr>
              <a:t>; 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endParaRPr lang="pt-BR" sz="24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" y="903809"/>
            <a:ext cx="12256322" cy="570533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999" y="3773347"/>
            <a:ext cx="3875001" cy="29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05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1496</Words>
  <Application>Microsoft Office PowerPoint</Application>
  <PresentationFormat>Widescreen</PresentationFormat>
  <Paragraphs>224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Mangal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Ana Paula Lima Mollhoff</cp:lastModifiedBy>
  <cp:revision>32</cp:revision>
  <dcterms:created xsi:type="dcterms:W3CDTF">2017-06-05T18:09:13Z</dcterms:created>
  <dcterms:modified xsi:type="dcterms:W3CDTF">2017-10-11T12:48:14Z</dcterms:modified>
</cp:coreProperties>
</file>