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Lst>
  <p:notesMasterIdLst>
    <p:notesMasterId r:id="rId97"/>
  </p:notesMasterIdLst>
  <p:sldIdLst>
    <p:sldId id="334" r:id="rId4"/>
    <p:sldId id="431" r:id="rId5"/>
    <p:sldId id="257" r:id="rId6"/>
    <p:sldId id="499" r:id="rId7"/>
    <p:sldId id="500" r:id="rId8"/>
    <p:sldId id="436" r:id="rId9"/>
    <p:sldId id="432" r:id="rId10"/>
    <p:sldId id="505" r:id="rId11"/>
    <p:sldId id="471" r:id="rId12"/>
    <p:sldId id="472" r:id="rId13"/>
    <p:sldId id="473" r:id="rId14"/>
    <p:sldId id="474" r:id="rId15"/>
    <p:sldId id="475" r:id="rId16"/>
    <p:sldId id="476" r:id="rId17"/>
    <p:sldId id="477" r:id="rId18"/>
    <p:sldId id="478" r:id="rId19"/>
    <p:sldId id="479" r:id="rId20"/>
    <p:sldId id="480" r:id="rId21"/>
    <p:sldId id="481" r:id="rId22"/>
    <p:sldId id="482" r:id="rId23"/>
    <p:sldId id="483" r:id="rId24"/>
    <p:sldId id="484" r:id="rId25"/>
    <p:sldId id="485" r:id="rId26"/>
    <p:sldId id="486" r:id="rId27"/>
    <p:sldId id="487" r:id="rId28"/>
    <p:sldId id="488" r:id="rId29"/>
    <p:sldId id="489" r:id="rId30"/>
    <p:sldId id="490" r:id="rId31"/>
    <p:sldId id="492" r:id="rId32"/>
    <p:sldId id="493" r:id="rId33"/>
    <p:sldId id="494" r:id="rId34"/>
    <p:sldId id="495" r:id="rId35"/>
    <p:sldId id="330" r:id="rId36"/>
    <p:sldId id="370" r:id="rId37"/>
    <p:sldId id="367" r:id="rId38"/>
    <p:sldId id="501" r:id="rId39"/>
    <p:sldId id="329" r:id="rId40"/>
    <p:sldId id="504" r:id="rId41"/>
    <p:sldId id="437" r:id="rId42"/>
    <p:sldId id="438" r:id="rId43"/>
    <p:sldId id="387" r:id="rId44"/>
    <p:sldId id="388" r:id="rId45"/>
    <p:sldId id="451" r:id="rId46"/>
    <p:sldId id="390" r:id="rId47"/>
    <p:sldId id="452" r:id="rId48"/>
    <p:sldId id="453" r:id="rId49"/>
    <p:sldId id="392" r:id="rId50"/>
    <p:sldId id="457" r:id="rId51"/>
    <p:sldId id="454" r:id="rId52"/>
    <p:sldId id="455" r:id="rId53"/>
    <p:sldId id="502" r:id="rId54"/>
    <p:sldId id="456" r:id="rId55"/>
    <p:sldId id="458" r:id="rId56"/>
    <p:sldId id="459" r:id="rId57"/>
    <p:sldId id="460" r:id="rId58"/>
    <p:sldId id="461" r:id="rId59"/>
    <p:sldId id="462" r:id="rId60"/>
    <p:sldId id="463" r:id="rId61"/>
    <p:sldId id="464" r:id="rId62"/>
    <p:sldId id="465" r:id="rId63"/>
    <p:sldId id="503" r:id="rId64"/>
    <p:sldId id="466" r:id="rId65"/>
    <p:sldId id="467" r:id="rId66"/>
    <p:sldId id="468" r:id="rId67"/>
    <p:sldId id="469" r:id="rId68"/>
    <p:sldId id="470" r:id="rId69"/>
    <p:sldId id="413" r:id="rId70"/>
    <p:sldId id="441" r:id="rId71"/>
    <p:sldId id="414" r:id="rId72"/>
    <p:sldId id="442" r:id="rId73"/>
    <p:sldId id="415" r:id="rId74"/>
    <p:sldId id="416" r:id="rId75"/>
    <p:sldId id="496" r:id="rId76"/>
    <p:sldId id="443" r:id="rId77"/>
    <p:sldId id="497" r:id="rId78"/>
    <p:sldId id="444" r:id="rId79"/>
    <p:sldId id="498" r:id="rId80"/>
    <p:sldId id="420" r:id="rId81"/>
    <p:sldId id="421" r:id="rId82"/>
    <p:sldId id="506" r:id="rId83"/>
    <p:sldId id="507" r:id="rId84"/>
    <p:sldId id="508" r:id="rId85"/>
    <p:sldId id="509" r:id="rId86"/>
    <p:sldId id="510" r:id="rId87"/>
    <p:sldId id="511" r:id="rId88"/>
    <p:sldId id="512" r:id="rId89"/>
    <p:sldId id="513" r:id="rId90"/>
    <p:sldId id="514" r:id="rId91"/>
    <p:sldId id="515" r:id="rId92"/>
    <p:sldId id="516" r:id="rId93"/>
    <p:sldId id="517" r:id="rId94"/>
    <p:sldId id="518" r:id="rId95"/>
    <p:sldId id="423" r:id="rId9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F3720D86-A242-42C6-AD32-591CE7D09898}">
          <p14:sldIdLst>
            <p14:sldId id="334"/>
            <p14:sldId id="431"/>
            <p14:sldId id="257"/>
            <p14:sldId id="499"/>
            <p14:sldId id="500"/>
            <p14:sldId id="436"/>
            <p14:sldId id="432"/>
            <p14:sldId id="505"/>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2"/>
            <p14:sldId id="493"/>
            <p14:sldId id="494"/>
            <p14:sldId id="495"/>
            <p14:sldId id="330"/>
            <p14:sldId id="370"/>
            <p14:sldId id="367"/>
            <p14:sldId id="501"/>
            <p14:sldId id="329"/>
            <p14:sldId id="504"/>
            <p14:sldId id="437"/>
            <p14:sldId id="438"/>
            <p14:sldId id="387"/>
            <p14:sldId id="388"/>
            <p14:sldId id="451"/>
            <p14:sldId id="390"/>
            <p14:sldId id="452"/>
            <p14:sldId id="453"/>
            <p14:sldId id="392"/>
            <p14:sldId id="457"/>
            <p14:sldId id="454"/>
            <p14:sldId id="455"/>
            <p14:sldId id="502"/>
            <p14:sldId id="456"/>
            <p14:sldId id="458"/>
            <p14:sldId id="459"/>
            <p14:sldId id="460"/>
            <p14:sldId id="461"/>
            <p14:sldId id="462"/>
            <p14:sldId id="463"/>
            <p14:sldId id="464"/>
            <p14:sldId id="465"/>
            <p14:sldId id="503"/>
            <p14:sldId id="466"/>
            <p14:sldId id="467"/>
            <p14:sldId id="468"/>
            <p14:sldId id="469"/>
            <p14:sldId id="470"/>
            <p14:sldId id="413"/>
            <p14:sldId id="441"/>
            <p14:sldId id="414"/>
            <p14:sldId id="442"/>
            <p14:sldId id="415"/>
            <p14:sldId id="416"/>
            <p14:sldId id="496"/>
            <p14:sldId id="443"/>
            <p14:sldId id="497"/>
            <p14:sldId id="444"/>
            <p14:sldId id="498"/>
            <p14:sldId id="420"/>
            <p14:sldId id="421"/>
            <p14:sldId id="506"/>
            <p14:sldId id="507"/>
            <p14:sldId id="508"/>
            <p14:sldId id="509"/>
            <p14:sldId id="510"/>
            <p14:sldId id="511"/>
            <p14:sldId id="512"/>
            <p14:sldId id="513"/>
            <p14:sldId id="514"/>
            <p14:sldId id="515"/>
            <p14:sldId id="516"/>
            <p14:sldId id="517"/>
            <p14:sldId id="518"/>
            <p14:sldId id="42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a Souto Carballido" initials="CSC" lastIdx="1" clrIdx="0">
    <p:extLst>
      <p:ext uri="{19B8F6BF-5375-455C-9EA6-DF929625EA0E}">
        <p15:presenceInfo xmlns:p15="http://schemas.microsoft.com/office/powerpoint/2012/main" userId="S-1-5-21-2321219463-4261475146-1807988925-614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0" autoAdjust="0"/>
    <p:restoredTop sz="94660"/>
  </p:normalViewPr>
  <p:slideViewPr>
    <p:cSldViewPr snapToGrid="0">
      <p:cViewPr varScale="1">
        <p:scale>
          <a:sx n="95" d="100"/>
          <a:sy n="95" d="100"/>
        </p:scale>
        <p:origin x="558"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gu.local\CORPORATIVO\DF\Grupos\OGU\OGU_Gab\8%20-%20RELAT&#211;RIOS%20E%20DADOS\Relat&#243;rios\2%20-%20Dados\2017\CGCI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Pasta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pt-B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Planilha1!$K$49:$K$51</c:f>
              <c:numCache>
                <c:formatCode>General</c:formatCode>
                <c:ptCount val="3"/>
                <c:pt idx="0">
                  <c:v>2014</c:v>
                </c:pt>
                <c:pt idx="1">
                  <c:v>2015</c:v>
                </c:pt>
                <c:pt idx="2">
                  <c:v>2016</c:v>
                </c:pt>
              </c:numCache>
            </c:numRef>
          </c:cat>
          <c:val>
            <c:numRef>
              <c:f>Planilha1!$L$49:$L$51</c:f>
              <c:numCache>
                <c:formatCode>General</c:formatCode>
                <c:ptCount val="3"/>
                <c:pt idx="0">
                  <c:v>1360</c:v>
                </c:pt>
                <c:pt idx="1">
                  <c:v>3120</c:v>
                </c:pt>
                <c:pt idx="2">
                  <c:v>4211</c:v>
                </c:pt>
              </c:numCache>
            </c:numRef>
          </c:val>
          <c:extLst>
            <c:ext xmlns:c16="http://schemas.microsoft.com/office/drawing/2014/chart" uri="{C3380CC4-5D6E-409C-BE32-E72D297353CC}">
              <c16:uniqueId val="{00000000-0373-46AE-A574-CFA68D2B47A6}"/>
            </c:ext>
          </c:extLst>
        </c:ser>
        <c:dLbls>
          <c:showLegendKey val="0"/>
          <c:showVal val="0"/>
          <c:showCatName val="0"/>
          <c:showSerName val="0"/>
          <c:showPercent val="0"/>
          <c:showBubbleSize val="0"/>
        </c:dLbls>
        <c:gapWidth val="219"/>
        <c:overlap val="-27"/>
        <c:axId val="373747472"/>
        <c:axId val="413772560"/>
        <c:extLst>
          <c:ext xmlns:c15="http://schemas.microsoft.com/office/drawing/2012/chart" uri="{02D57815-91ED-43cb-92C2-25804820EDAC}">
            <c15:filteredBarSeries>
              <c15:ser>
                <c:idx val="0"/>
                <c:order val="0"/>
                <c:spPr>
                  <a:solidFill>
                    <a:schemeClr val="accent1"/>
                  </a:solidFill>
                  <a:ln>
                    <a:noFill/>
                  </a:ln>
                  <a:effectLst/>
                </c:spPr>
                <c:invertIfNegative val="0"/>
                <c:cat>
                  <c:numRef>
                    <c:extLst>
                      <c:ext uri="{02D57815-91ED-43cb-92C2-25804820EDAC}">
                        <c15:formulaRef>
                          <c15:sqref>Planilha1!$K$49:$K$51</c15:sqref>
                        </c15:formulaRef>
                      </c:ext>
                    </c:extLst>
                    <c:numCache>
                      <c:formatCode>General</c:formatCode>
                      <c:ptCount val="3"/>
                      <c:pt idx="0">
                        <c:v>2014</c:v>
                      </c:pt>
                      <c:pt idx="1">
                        <c:v>2015</c:v>
                      </c:pt>
                      <c:pt idx="2">
                        <c:v>2016</c:v>
                      </c:pt>
                    </c:numCache>
                  </c:numRef>
                </c:cat>
                <c:val>
                  <c:numRef>
                    <c:extLst>
                      <c:ext uri="{02D57815-91ED-43cb-92C2-25804820EDAC}">
                        <c15:formulaRef>
                          <c15:sqref>Planilha1!$K$49:$K$51</c15:sqref>
                        </c15:formulaRef>
                      </c:ext>
                    </c:extLst>
                    <c:numCache>
                      <c:formatCode>General</c:formatCode>
                      <c:ptCount val="3"/>
                      <c:pt idx="0">
                        <c:v>2014</c:v>
                      </c:pt>
                      <c:pt idx="1">
                        <c:v>2015</c:v>
                      </c:pt>
                      <c:pt idx="2">
                        <c:v>2016</c:v>
                      </c:pt>
                    </c:numCache>
                  </c:numRef>
                </c:val>
                <c:extLst>
                  <c:ext xmlns:c16="http://schemas.microsoft.com/office/drawing/2014/chart" uri="{C3380CC4-5D6E-409C-BE32-E72D297353CC}">
                    <c16:uniqueId val="{00000001-0373-46AE-A574-CFA68D2B47A6}"/>
                  </c:ext>
                </c:extLst>
              </c15:ser>
            </c15:filteredBarSeries>
          </c:ext>
        </c:extLst>
      </c:barChart>
      <c:catAx>
        <c:axId val="37374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crossAx val="413772560"/>
        <c:crosses val="autoZero"/>
        <c:auto val="1"/>
        <c:lblAlgn val="ctr"/>
        <c:lblOffset val="100"/>
        <c:noMultiLvlLbl val="0"/>
      </c:catAx>
      <c:valAx>
        <c:axId val="413772560"/>
        <c:scaling>
          <c:orientation val="minMax"/>
        </c:scaling>
        <c:delete val="1"/>
        <c:axPos val="l"/>
        <c:numFmt formatCode="General" sourceLinked="1"/>
        <c:majorTickMark val="none"/>
        <c:minorTickMark val="none"/>
        <c:tickLblPos val="nextTo"/>
        <c:crossAx val="373747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pt-BR" sz="1800" b="1" dirty="0">
                <a:solidFill>
                  <a:schemeClr val="tx1"/>
                </a:solidFill>
              </a:rPr>
              <a:t>MANIFESTAÇÕES</a:t>
            </a:r>
            <a:r>
              <a:rPr lang="pt-BR" sz="1800" b="1" baseline="0" dirty="0">
                <a:solidFill>
                  <a:schemeClr val="tx1"/>
                </a:solidFill>
              </a:rPr>
              <a:t> RECEBIDAS PELA CGU </a:t>
            </a:r>
            <a:endParaRPr lang="es-ES_tradnl" sz="1800" b="1" dirty="0">
              <a:solidFill>
                <a:schemeClr val="tx1"/>
              </a:solidFill>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pt-BR"/>
        </a:p>
      </c:txPr>
    </c:title>
    <c:autoTitleDeleted val="0"/>
    <c:plotArea>
      <c:layout/>
      <c:barChart>
        <c:barDir val="col"/>
        <c:grouping val="clustered"/>
        <c:varyColors val="0"/>
        <c:ser>
          <c:idx val="0"/>
          <c:order val="0"/>
          <c:tx>
            <c:strRef>
              <c:f>Manifestações!$C$58</c:f>
              <c:strCache>
                <c:ptCount val="1"/>
                <c:pt idx="0">
                  <c:v>2015</c:v>
                </c:pt>
              </c:strCache>
            </c:strRef>
          </c:tx>
          <c:spPr>
            <a:solidFill>
              <a:schemeClr val="accent1"/>
            </a:solidFill>
            <a:ln>
              <a:noFill/>
            </a:ln>
            <a:effectLst/>
          </c:spPr>
          <c:invertIfNegative val="0"/>
          <c:cat>
            <c:strRef>
              <c:f>Manifestações!$B$59:$B$63</c:f>
              <c:strCache>
                <c:ptCount val="5"/>
                <c:pt idx="0">
                  <c:v>Denúncias</c:v>
                </c:pt>
                <c:pt idx="1">
                  <c:v>Elogios</c:v>
                </c:pt>
                <c:pt idx="2">
                  <c:v>Reclamações</c:v>
                </c:pt>
                <c:pt idx="3">
                  <c:v>Solicitações</c:v>
                </c:pt>
                <c:pt idx="4">
                  <c:v>Sugestões</c:v>
                </c:pt>
              </c:strCache>
            </c:strRef>
          </c:cat>
          <c:val>
            <c:numRef>
              <c:f>Manifestações!$C$59:$C$63</c:f>
              <c:numCache>
                <c:formatCode>General</c:formatCode>
                <c:ptCount val="5"/>
                <c:pt idx="0">
                  <c:v>3729</c:v>
                </c:pt>
                <c:pt idx="1">
                  <c:v>29</c:v>
                </c:pt>
                <c:pt idx="2">
                  <c:v>1696</c:v>
                </c:pt>
                <c:pt idx="3">
                  <c:v>759</c:v>
                </c:pt>
                <c:pt idx="4">
                  <c:v>115</c:v>
                </c:pt>
              </c:numCache>
            </c:numRef>
          </c:val>
          <c:extLst>
            <c:ext xmlns:c16="http://schemas.microsoft.com/office/drawing/2014/chart" uri="{C3380CC4-5D6E-409C-BE32-E72D297353CC}">
              <c16:uniqueId val="{00000000-D1F4-4200-A947-7C3335ECF829}"/>
            </c:ext>
          </c:extLst>
        </c:ser>
        <c:ser>
          <c:idx val="1"/>
          <c:order val="1"/>
          <c:tx>
            <c:strRef>
              <c:f>Manifestações!$D$58</c:f>
              <c:strCache>
                <c:ptCount val="1"/>
                <c:pt idx="0">
                  <c:v>2016</c:v>
                </c:pt>
              </c:strCache>
            </c:strRef>
          </c:tx>
          <c:spPr>
            <a:solidFill>
              <a:schemeClr val="accent2"/>
            </a:solidFill>
            <a:ln>
              <a:noFill/>
            </a:ln>
            <a:effectLst/>
          </c:spPr>
          <c:invertIfNegative val="0"/>
          <c:cat>
            <c:strRef>
              <c:f>Manifestações!$B$59:$B$63</c:f>
              <c:strCache>
                <c:ptCount val="5"/>
                <c:pt idx="0">
                  <c:v>Denúncias</c:v>
                </c:pt>
                <c:pt idx="1">
                  <c:v>Elogios</c:v>
                </c:pt>
                <c:pt idx="2">
                  <c:v>Reclamações</c:v>
                </c:pt>
                <c:pt idx="3">
                  <c:v>Solicitações</c:v>
                </c:pt>
                <c:pt idx="4">
                  <c:v>Sugestões</c:v>
                </c:pt>
              </c:strCache>
            </c:strRef>
          </c:cat>
          <c:val>
            <c:numRef>
              <c:f>Manifestações!$D$59:$D$63</c:f>
              <c:numCache>
                <c:formatCode>General</c:formatCode>
                <c:ptCount val="5"/>
                <c:pt idx="0">
                  <c:v>7444</c:v>
                </c:pt>
                <c:pt idx="1">
                  <c:v>108</c:v>
                </c:pt>
                <c:pt idx="2">
                  <c:v>3448</c:v>
                </c:pt>
                <c:pt idx="3">
                  <c:v>2674</c:v>
                </c:pt>
                <c:pt idx="4">
                  <c:v>657</c:v>
                </c:pt>
              </c:numCache>
            </c:numRef>
          </c:val>
          <c:extLst>
            <c:ext xmlns:c16="http://schemas.microsoft.com/office/drawing/2014/chart" uri="{C3380CC4-5D6E-409C-BE32-E72D297353CC}">
              <c16:uniqueId val="{00000001-D1F4-4200-A947-7C3335ECF829}"/>
            </c:ext>
          </c:extLst>
        </c:ser>
        <c:ser>
          <c:idx val="2"/>
          <c:order val="2"/>
          <c:tx>
            <c:strRef>
              <c:f>Manifestações!$E$58</c:f>
              <c:strCache>
                <c:ptCount val="1"/>
                <c:pt idx="0">
                  <c:v>2017</c:v>
                </c:pt>
              </c:strCache>
            </c:strRef>
          </c:tx>
          <c:spPr>
            <a:solidFill>
              <a:schemeClr val="accent3">
                <a:lumMod val="50000"/>
              </a:schemeClr>
            </a:solidFill>
            <a:ln>
              <a:noFill/>
            </a:ln>
            <a:effectLst/>
          </c:spPr>
          <c:invertIfNegative val="0"/>
          <c:cat>
            <c:strRef>
              <c:f>Manifestações!$B$59:$B$63</c:f>
              <c:strCache>
                <c:ptCount val="5"/>
                <c:pt idx="0">
                  <c:v>Denúncias</c:v>
                </c:pt>
                <c:pt idx="1">
                  <c:v>Elogios</c:v>
                </c:pt>
                <c:pt idx="2">
                  <c:v>Reclamações</c:v>
                </c:pt>
                <c:pt idx="3">
                  <c:v>Solicitações</c:v>
                </c:pt>
                <c:pt idx="4">
                  <c:v>Sugestões</c:v>
                </c:pt>
              </c:strCache>
            </c:strRef>
          </c:cat>
          <c:val>
            <c:numRef>
              <c:f>Manifestações!$E$59:$E$63</c:f>
              <c:numCache>
                <c:formatCode>General</c:formatCode>
                <c:ptCount val="5"/>
                <c:pt idx="0">
                  <c:v>7906</c:v>
                </c:pt>
                <c:pt idx="1">
                  <c:v>204</c:v>
                </c:pt>
                <c:pt idx="2">
                  <c:v>14481</c:v>
                </c:pt>
                <c:pt idx="3">
                  <c:v>3564</c:v>
                </c:pt>
                <c:pt idx="4">
                  <c:v>759</c:v>
                </c:pt>
              </c:numCache>
            </c:numRef>
          </c:val>
          <c:extLst>
            <c:ext xmlns:c16="http://schemas.microsoft.com/office/drawing/2014/chart" uri="{C3380CC4-5D6E-409C-BE32-E72D297353CC}">
              <c16:uniqueId val="{00000002-D1F4-4200-A947-7C3335ECF829}"/>
            </c:ext>
          </c:extLst>
        </c:ser>
        <c:dLbls>
          <c:showLegendKey val="0"/>
          <c:showVal val="0"/>
          <c:showCatName val="0"/>
          <c:showSerName val="0"/>
          <c:showPercent val="0"/>
          <c:showBubbleSize val="0"/>
        </c:dLbls>
        <c:gapWidth val="219"/>
        <c:overlap val="-27"/>
        <c:axId val="488064496"/>
        <c:axId val="489642608"/>
      </c:barChart>
      <c:catAx>
        <c:axId val="488064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pt-BR"/>
          </a:p>
        </c:txPr>
        <c:crossAx val="489642608"/>
        <c:crosses val="autoZero"/>
        <c:auto val="1"/>
        <c:lblAlgn val="ctr"/>
        <c:lblOffset val="100"/>
        <c:noMultiLvlLbl val="0"/>
      </c:catAx>
      <c:valAx>
        <c:axId val="4896426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crossAx val="48806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pt-BR"/>
        </a:p>
      </c:txPr>
    </c:legend>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A10-4C34-96FE-C6B9C8EA5728}"/>
              </c:ext>
            </c:extLst>
          </c:dPt>
          <c:dPt>
            <c:idx val="1"/>
            <c:bubble3D val="0"/>
            <c:explosion val="8"/>
            <c:spPr>
              <a:solidFill>
                <a:schemeClr val="accent4"/>
              </a:solidFill>
              <a:ln w="19050">
                <a:solidFill>
                  <a:schemeClr val="lt1"/>
                </a:solidFill>
              </a:ln>
              <a:effectLst/>
            </c:spPr>
            <c:extLst>
              <c:ext xmlns:c16="http://schemas.microsoft.com/office/drawing/2014/chart" uri="{C3380CC4-5D6E-409C-BE32-E72D297353CC}">
                <c16:uniqueId val="{00000003-DA10-4C34-96FE-C6B9C8EA5728}"/>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DA10-4C34-96FE-C6B9C8EA5728}"/>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DA10-4C34-96FE-C6B9C8EA5728}"/>
              </c:ext>
            </c:extLst>
          </c:dPt>
          <c:dLbls>
            <c:dLbl>
              <c:idx val="1"/>
              <c:layout>
                <c:manualLayout>
                  <c:x val="-0.12182351198035729"/>
                  <c:y val="-0.22128608923884516"/>
                </c:manualLayout>
              </c:layout>
              <c:showLegendKey val="0"/>
              <c:showVal val="0"/>
              <c:showCatName val="1"/>
              <c:showSerName val="0"/>
              <c:showPercent val="1"/>
              <c:showBubbleSize val="0"/>
              <c:extLst>
                <c:ext xmlns:c15="http://schemas.microsoft.com/office/drawing/2012/chart" uri="{CE6537A1-D6FC-4f65-9D91-7224C49458BB}">
                  <c15:layout>
                    <c:manualLayout>
                      <c:w val="0.27709677419354839"/>
                      <c:h val="0.21408284023668636"/>
                    </c:manualLayout>
                  </c15:layout>
                </c:ext>
                <c:ext xmlns:c16="http://schemas.microsoft.com/office/drawing/2014/chart" uri="{C3380CC4-5D6E-409C-BE32-E72D297353CC}">
                  <c16:uniqueId val="{00000003-DA10-4C34-96FE-C6B9C8EA572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pt-BR"/>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Planilha1!$B$27:$B$30</c:f>
              <c:strCache>
                <c:ptCount val="4"/>
                <c:pt idx="0">
                  <c:v>Provimento</c:v>
                </c:pt>
                <c:pt idx="1">
                  <c:v>Desprovimento</c:v>
                </c:pt>
                <c:pt idx="2">
                  <c:v>Resolução Pacífica</c:v>
                </c:pt>
                <c:pt idx="3">
                  <c:v>Provimento Parcial</c:v>
                </c:pt>
              </c:strCache>
            </c:strRef>
          </c:cat>
          <c:val>
            <c:numRef>
              <c:f>Planilha1!$C$27:$C$30</c:f>
              <c:numCache>
                <c:formatCode>General</c:formatCode>
                <c:ptCount val="4"/>
                <c:pt idx="0">
                  <c:v>1015</c:v>
                </c:pt>
                <c:pt idx="1">
                  <c:v>1446</c:v>
                </c:pt>
                <c:pt idx="2">
                  <c:v>1548</c:v>
                </c:pt>
                <c:pt idx="3">
                  <c:v>151</c:v>
                </c:pt>
              </c:numCache>
            </c:numRef>
          </c:val>
          <c:extLst>
            <c:ext xmlns:c16="http://schemas.microsoft.com/office/drawing/2014/chart" uri="{C3380CC4-5D6E-409C-BE32-E72D297353CC}">
              <c16:uniqueId val="{00000008-DA10-4C34-96FE-C6B9C8EA572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3.1072652038618167E-2"/>
          <c:y val="4.1152263374485597E-2"/>
          <c:w val="0.94741551193464613"/>
          <c:h val="0.72052664292384327"/>
        </c:manualLayout>
      </c:layout>
      <c:barChart>
        <c:barDir val="col"/>
        <c:grouping val="clustered"/>
        <c:varyColors val="0"/>
        <c:ser>
          <c:idx val="0"/>
          <c:order val="0"/>
          <c:spPr>
            <a:solidFill>
              <a:schemeClr val="accent2">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pt-B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Planilha1!$J$6:$J$15</c:f>
              <c:strCache>
                <c:ptCount val="10"/>
                <c:pt idx="0">
                  <c:v>BB</c:v>
                </c:pt>
                <c:pt idx="1">
                  <c:v>CEF</c:v>
                </c:pt>
                <c:pt idx="2">
                  <c:v>MF</c:v>
                </c:pt>
                <c:pt idx="3">
                  <c:v>MS</c:v>
                </c:pt>
                <c:pt idx="4">
                  <c:v>CEX</c:v>
                </c:pt>
                <c:pt idx="5">
                  <c:v>COMAER</c:v>
                </c:pt>
                <c:pt idx="6">
                  <c:v>ECT</c:v>
                </c:pt>
                <c:pt idx="7">
                  <c:v>MRE</c:v>
                </c:pt>
                <c:pt idx="8">
                  <c:v>MAPA</c:v>
                </c:pt>
                <c:pt idx="9">
                  <c:v>ANAC</c:v>
                </c:pt>
              </c:strCache>
            </c:strRef>
          </c:cat>
          <c:val>
            <c:numRef>
              <c:f>Planilha1!$K$6:$K$15</c:f>
              <c:numCache>
                <c:formatCode>General</c:formatCode>
                <c:ptCount val="10"/>
                <c:pt idx="0">
                  <c:v>1173</c:v>
                </c:pt>
                <c:pt idx="1">
                  <c:v>333</c:v>
                </c:pt>
                <c:pt idx="2">
                  <c:v>287</c:v>
                </c:pt>
                <c:pt idx="3">
                  <c:v>250</c:v>
                </c:pt>
                <c:pt idx="4">
                  <c:v>244</c:v>
                </c:pt>
                <c:pt idx="5">
                  <c:v>240</c:v>
                </c:pt>
                <c:pt idx="6">
                  <c:v>194</c:v>
                </c:pt>
                <c:pt idx="7">
                  <c:v>170</c:v>
                </c:pt>
                <c:pt idx="8">
                  <c:v>168</c:v>
                </c:pt>
                <c:pt idx="9">
                  <c:v>136</c:v>
                </c:pt>
              </c:numCache>
            </c:numRef>
          </c:val>
          <c:extLst>
            <c:ext xmlns:c16="http://schemas.microsoft.com/office/drawing/2014/chart" uri="{C3380CC4-5D6E-409C-BE32-E72D297353CC}">
              <c16:uniqueId val="{00000000-32DD-4114-882E-A3C48F00BBB7}"/>
            </c:ext>
          </c:extLst>
        </c:ser>
        <c:dLbls>
          <c:dLblPos val="outEnd"/>
          <c:showLegendKey val="0"/>
          <c:showVal val="1"/>
          <c:showCatName val="0"/>
          <c:showSerName val="0"/>
          <c:showPercent val="0"/>
          <c:showBubbleSize val="0"/>
        </c:dLbls>
        <c:gapWidth val="219"/>
        <c:overlap val="-27"/>
        <c:axId val="717529680"/>
        <c:axId val="595430752"/>
      </c:barChart>
      <c:catAx>
        <c:axId val="717529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pt-BR"/>
          </a:p>
        </c:txPr>
        <c:crossAx val="595430752"/>
        <c:crosses val="autoZero"/>
        <c:auto val="1"/>
        <c:lblAlgn val="ctr"/>
        <c:lblOffset val="100"/>
        <c:noMultiLvlLbl val="0"/>
      </c:catAx>
      <c:valAx>
        <c:axId val="595430752"/>
        <c:scaling>
          <c:orientation val="minMax"/>
        </c:scaling>
        <c:delete val="1"/>
        <c:axPos val="l"/>
        <c:majorGridlines>
          <c:spPr>
            <a:ln w="9525" cap="flat" cmpd="sng" algn="ctr">
              <a:solidFill>
                <a:schemeClr val="bg1"/>
              </a:solidFill>
              <a:round/>
            </a:ln>
            <a:effectLst/>
          </c:spPr>
        </c:majorGridlines>
        <c:numFmt formatCode="General" sourceLinked="1"/>
        <c:majorTickMark val="none"/>
        <c:minorTickMark val="none"/>
        <c:tickLblPos val="nextTo"/>
        <c:crossAx val="717529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BR"/>
    </a:p>
  </c:txPr>
  <c:externalData r:id="rId3">
    <c:autoUpdate val="0"/>
  </c:externalData>
  <c:userShapes r:id="rId4"/>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Planilha1!$U$48:$U$53</cx:f>
        <cx:lvl ptCount="6">
          <cx:pt idx="0">Telecomunicações</cx:pt>
          <cx:pt idx="1">Serviços e Sistemas</cx:pt>
          <cx:pt idx="2">Falta de transparência</cx:pt>
          <cx:pt idx="3">Conduta de servidor</cx:pt>
          <cx:pt idx="4">Burocracia</cx:pt>
          <cx:pt idx="5">Corrupção</cx:pt>
        </cx:lvl>
      </cx:strDim>
      <cx:numDim type="size">
        <cx:f>Planilha1!$V$48:$V$53</cx:f>
        <cx:lvl ptCount="6" formatCode="0%">
          <cx:pt idx="0">0.14936896807720862</cx:pt>
          <cx:pt idx="1">0.10720118782479585</cx:pt>
          <cx:pt idx="2">0.057349665924276171</cx:pt>
          <cx:pt idx="3">0.057201187824795843</cx:pt>
          <cx:pt idx="4">0.056644394951744614</cx:pt>
          <cx:pt idx="5">0.037230883444691908</cx:pt>
        </cx:lvl>
      </cx:numDim>
    </cx:data>
  </cx:chartData>
  <cx:chart>
    <cx:plotArea>
      <cx:plotAreaRegion>
        <cx:series layoutId="treemap" uniqueId="{B5017F72-CDA5-40F4-8A87-43BD2A9C5B18}">
          <cx:dataLabels pos="inEnd">
            <cx:txPr>
              <a:bodyPr spcFirstLastPara="1" vertOverflow="ellipsis" wrap="square" lIns="0" tIns="0" rIns="0" bIns="0" anchor="ctr" anchorCtr="1"/>
              <a:lstStyle/>
              <a:p>
                <a:pPr>
                  <a:defRPr sz="1400" b="1"/>
                </a:pPr>
                <a:endParaRPr lang="es-ES_tradnl" sz="1400" b="1"/>
              </a:p>
            </cx:txPr>
            <cx:visibility seriesName="0" categoryName="1" value="1"/>
            <cx:separator>, </cx:separator>
            <cx:dataLabel idx="0">
              <cx:txPr>
                <a:bodyPr spcFirstLastPara="1" vertOverflow="ellipsis" wrap="square" lIns="0" tIns="0" rIns="0" bIns="0" anchor="ctr" anchorCtr="1"/>
                <a:lstStyle/>
                <a:p>
                  <a:pPr>
                    <a:defRPr/>
                  </a:pPr>
                  <a:r>
                    <a:rPr lang="es-ES_tradnl" sz="1400" b="1"/>
                    <a:t>Telecomunicações, 15%</a:t>
                  </a:r>
                </a:p>
              </cx:txPr>
            </cx:dataLabel>
            <cx:dataLabel idx="1">
              <cx:txPr>
                <a:bodyPr spcFirstLastPara="1" vertOverflow="ellipsis" wrap="square" lIns="0" tIns="0" rIns="0" bIns="0" anchor="ctr" anchorCtr="1"/>
                <a:lstStyle/>
                <a:p>
                  <a:pPr>
                    <a:defRPr/>
                  </a:pPr>
                  <a:r>
                    <a:rPr lang="es-ES_tradnl" sz="1400" b="1"/>
                    <a:t>Serviços e Sistemas, 11%</a:t>
                  </a:r>
                </a:p>
              </cx:txPr>
            </cx:dataLabel>
            <cx:dataLabel idx="2">
              <cx:txPr>
                <a:bodyPr spcFirstLastPara="1" vertOverflow="ellipsis" wrap="square" lIns="0" tIns="0" rIns="0" bIns="0" anchor="ctr" anchorCtr="1"/>
                <a:lstStyle/>
                <a:p>
                  <a:pPr>
                    <a:defRPr/>
                  </a:pPr>
                  <a:r>
                    <a:rPr lang="es-ES_tradnl" sz="1400" b="1"/>
                    <a:t>Falta de transparência, 6%</a:t>
                  </a:r>
                </a:p>
              </cx:txPr>
            </cx:dataLabel>
            <cx:dataLabel idx="3">
              <cx:spPr>
                <a:effectLst/>
              </cx:spPr>
              <cx:visibility seriesName="0" categoryName="1" value="1"/>
              <cx:separator>, </cx:separator>
            </cx:dataLabel>
            <cx:dataLabel idx="4">
              <cx:txPr>
                <a:bodyPr spcFirstLastPara="1" vertOverflow="ellipsis" wrap="square" lIns="0" tIns="0" rIns="0" bIns="0" anchor="ctr" anchorCtr="1"/>
                <a:lstStyle/>
                <a:p>
                  <a:pPr>
                    <a:defRPr/>
                  </a:pPr>
                  <a:r>
                    <a:rPr lang="es-ES_tradnl" sz="1400" b="1"/>
                    <a:t>Burocracia, 6%</a:t>
                  </a:r>
                </a:p>
              </cx:txPr>
            </cx:dataLabel>
            <cx:dataLabel idx="5">
              <cx:txPr>
                <a:bodyPr spcFirstLastPara="1" vertOverflow="ellipsis" wrap="square" lIns="0" tIns="0" rIns="0" bIns="0" anchor="ctr" anchorCtr="1"/>
                <a:lstStyle/>
                <a:p>
                  <a:pPr>
                    <a:defRPr/>
                  </a:pPr>
                  <a:r>
                    <a:rPr lang="es-ES_tradnl" sz="1400" b="1"/>
                    <a:t>Corrupção, 4%</a:t>
                  </a:r>
                </a:p>
              </cx:txPr>
            </cx:dataLabel>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075202-59C3-49DB-892A-41D75F9382D0}" type="doc">
      <dgm:prSet loTypeId="urn:microsoft.com/office/officeart/2005/8/layout/default" loCatId="list" qsTypeId="urn:microsoft.com/office/officeart/2005/8/quickstyle/simple4" qsCatId="simple" csTypeId="urn:microsoft.com/office/officeart/2005/8/colors/accent2_3" csCatId="accent2" phldr="1"/>
      <dgm:spPr/>
      <dgm:t>
        <a:bodyPr/>
        <a:lstStyle/>
        <a:p>
          <a:endParaRPr lang="pt-BR"/>
        </a:p>
      </dgm:t>
    </dgm:pt>
    <dgm:pt modelId="{06CB662E-895B-4CC3-A7FD-16C2A240C5A5}">
      <dgm:prSet phldrT="[Texto]" custT="1"/>
      <dgm:spPr>
        <a:solidFill>
          <a:schemeClr val="accent1">
            <a:lumMod val="50000"/>
          </a:schemeClr>
        </a:solidFill>
      </dgm:spPr>
      <dgm:t>
        <a:bodyPr/>
        <a:lstStyle/>
        <a:p>
          <a:r>
            <a:rPr lang="pt-BR" sz="2200" dirty="0"/>
            <a:t>Elevação dos padrões de combate à corrupção em escala regional e global</a:t>
          </a:r>
          <a:endParaRPr lang="pt-BR" sz="2200" b="0" dirty="0">
            <a:latin typeface="Calibri" panose="020F0502020204030204" pitchFamily="34" charset="0"/>
          </a:endParaRPr>
        </a:p>
      </dgm:t>
    </dgm:pt>
    <dgm:pt modelId="{556996D6-2C14-4DCF-A94A-53EC69EC4725}" type="parTrans" cxnId="{7C0CE39D-A18D-4BCA-B2FF-6D39B1C9262C}">
      <dgm:prSet/>
      <dgm:spPr/>
      <dgm:t>
        <a:bodyPr/>
        <a:lstStyle/>
        <a:p>
          <a:endParaRPr lang="pt-BR"/>
        </a:p>
      </dgm:t>
    </dgm:pt>
    <dgm:pt modelId="{ABE18A46-3D0C-4160-85F6-D5FAADA042B8}" type="sibTrans" cxnId="{7C0CE39D-A18D-4BCA-B2FF-6D39B1C9262C}">
      <dgm:prSet/>
      <dgm:spPr/>
      <dgm:t>
        <a:bodyPr/>
        <a:lstStyle/>
        <a:p>
          <a:endParaRPr lang="pt-BR"/>
        </a:p>
      </dgm:t>
    </dgm:pt>
    <dgm:pt modelId="{37E24304-880C-45FF-A3E1-52D71D9EF3E9}">
      <dgm:prSet phldrT="[Texto]" custT="1"/>
      <dgm:spPr>
        <a:solidFill>
          <a:schemeClr val="accent1">
            <a:lumMod val="50000"/>
          </a:schemeClr>
        </a:solidFill>
      </dgm:spPr>
      <dgm:t>
        <a:bodyPr/>
        <a:lstStyle/>
        <a:p>
          <a:r>
            <a:rPr lang="pt-BR" sz="2200" b="0" dirty="0">
              <a:latin typeface="Calibri" panose="020F0502020204030204" pitchFamily="34" charset="0"/>
            </a:rPr>
            <a:t>Aprimorar os processos internos</a:t>
          </a:r>
        </a:p>
      </dgm:t>
    </dgm:pt>
    <dgm:pt modelId="{5D0C8343-ECE5-4353-B109-EFAAE6FDA7D3}" type="parTrans" cxnId="{1759B1B7-174D-490E-A23F-C9AD972BEEB1}">
      <dgm:prSet/>
      <dgm:spPr/>
      <dgm:t>
        <a:bodyPr/>
        <a:lstStyle/>
        <a:p>
          <a:endParaRPr lang="pt-BR"/>
        </a:p>
      </dgm:t>
    </dgm:pt>
    <dgm:pt modelId="{9DF4674D-4177-4A64-8E93-58B699A4DB27}" type="sibTrans" cxnId="{1759B1B7-174D-490E-A23F-C9AD972BEEB1}">
      <dgm:prSet/>
      <dgm:spPr/>
      <dgm:t>
        <a:bodyPr/>
        <a:lstStyle/>
        <a:p>
          <a:endParaRPr lang="pt-BR"/>
        </a:p>
      </dgm:t>
    </dgm:pt>
    <dgm:pt modelId="{E213AC1E-1D77-4CDA-8EA3-023DD64BB294}">
      <dgm:prSet custT="1"/>
      <dgm:spPr>
        <a:solidFill>
          <a:schemeClr val="accent1">
            <a:lumMod val="50000"/>
          </a:schemeClr>
        </a:solidFill>
      </dgm:spPr>
      <dgm:t>
        <a:bodyPr/>
        <a:lstStyle/>
        <a:p>
          <a:r>
            <a:rPr lang="pt-BR" sz="2200" dirty="0"/>
            <a:t>Internalizar expertise </a:t>
          </a:r>
          <a:endParaRPr lang="pt-BR" sz="2200" b="0" dirty="0">
            <a:latin typeface="Calibri" panose="020F0502020204030204" pitchFamily="34" charset="0"/>
          </a:endParaRPr>
        </a:p>
      </dgm:t>
    </dgm:pt>
    <dgm:pt modelId="{3FD8A1C3-5D1B-4B93-A77B-F289D57BDF64}" type="parTrans" cxnId="{CDCC321C-2AD7-4658-A0D5-8B92AF44FA4B}">
      <dgm:prSet/>
      <dgm:spPr/>
      <dgm:t>
        <a:bodyPr/>
        <a:lstStyle/>
        <a:p>
          <a:endParaRPr lang="pt-BR"/>
        </a:p>
      </dgm:t>
    </dgm:pt>
    <dgm:pt modelId="{72748011-5777-47C3-B7CE-3E79ACE7B5A0}" type="sibTrans" cxnId="{CDCC321C-2AD7-4658-A0D5-8B92AF44FA4B}">
      <dgm:prSet/>
      <dgm:spPr/>
      <dgm:t>
        <a:bodyPr/>
        <a:lstStyle/>
        <a:p>
          <a:endParaRPr lang="pt-BR"/>
        </a:p>
      </dgm:t>
    </dgm:pt>
    <dgm:pt modelId="{33352904-7BC7-4D53-B063-A89C588B14F8}">
      <dgm:prSet phldrT="[Texto]" custT="1"/>
      <dgm:spPr>
        <a:solidFill>
          <a:schemeClr val="accent1">
            <a:lumMod val="50000"/>
          </a:schemeClr>
        </a:solidFill>
      </dgm:spPr>
      <dgm:t>
        <a:bodyPr/>
        <a:lstStyle/>
        <a:p>
          <a:r>
            <a:rPr lang="pt-BR" sz="2200" dirty="0"/>
            <a:t>Posicionar o Brasil como protagonista no combate à corrupção</a:t>
          </a:r>
          <a:endParaRPr lang="pt-BR" sz="2200" b="0" dirty="0">
            <a:latin typeface="Calibri" panose="020F0502020204030204" pitchFamily="34" charset="0"/>
          </a:endParaRPr>
        </a:p>
      </dgm:t>
    </dgm:pt>
    <dgm:pt modelId="{109C1BCD-B9A7-4179-B97A-CC0B0AE4D493}" type="sibTrans" cxnId="{C796E213-2E1F-4759-89AF-DD55B30230CF}">
      <dgm:prSet/>
      <dgm:spPr/>
      <dgm:t>
        <a:bodyPr/>
        <a:lstStyle/>
        <a:p>
          <a:endParaRPr lang="pt-BR"/>
        </a:p>
      </dgm:t>
    </dgm:pt>
    <dgm:pt modelId="{575D90AF-1168-4A44-AC57-CEAB9776348B}" type="parTrans" cxnId="{C796E213-2E1F-4759-89AF-DD55B30230CF}">
      <dgm:prSet/>
      <dgm:spPr/>
      <dgm:t>
        <a:bodyPr/>
        <a:lstStyle/>
        <a:p>
          <a:endParaRPr lang="pt-BR"/>
        </a:p>
      </dgm:t>
    </dgm:pt>
    <dgm:pt modelId="{574B0DAE-B2A5-437A-945B-99A3CF35DB40}" type="pres">
      <dgm:prSet presAssocID="{4E075202-59C3-49DB-892A-41D75F9382D0}" presName="diagram" presStyleCnt="0">
        <dgm:presLayoutVars>
          <dgm:dir/>
          <dgm:resizeHandles val="exact"/>
        </dgm:presLayoutVars>
      </dgm:prSet>
      <dgm:spPr/>
    </dgm:pt>
    <dgm:pt modelId="{9628B772-6149-42F5-9C38-5B7F05B5C206}" type="pres">
      <dgm:prSet presAssocID="{E213AC1E-1D77-4CDA-8EA3-023DD64BB294}" presName="node" presStyleLbl="node1" presStyleIdx="0" presStyleCnt="4" custLinFactY="18577" custLinFactNeighborX="-532" custLinFactNeighborY="100000">
        <dgm:presLayoutVars>
          <dgm:bulletEnabled val="1"/>
        </dgm:presLayoutVars>
      </dgm:prSet>
      <dgm:spPr/>
    </dgm:pt>
    <dgm:pt modelId="{A308D9D9-B8A1-4A5C-BC53-D3A99352BC4E}" type="pres">
      <dgm:prSet presAssocID="{72748011-5777-47C3-B7CE-3E79ACE7B5A0}" presName="sibTrans" presStyleCnt="0"/>
      <dgm:spPr/>
    </dgm:pt>
    <dgm:pt modelId="{1175C29D-71B9-4ED9-8AE9-3C3A979005A7}" type="pres">
      <dgm:prSet presAssocID="{33352904-7BC7-4D53-B063-A89C588B14F8}" presName="node" presStyleLbl="node1" presStyleIdx="1" presStyleCnt="4">
        <dgm:presLayoutVars>
          <dgm:bulletEnabled val="1"/>
        </dgm:presLayoutVars>
      </dgm:prSet>
      <dgm:spPr/>
    </dgm:pt>
    <dgm:pt modelId="{612EFCE5-4002-4551-9CBF-630EB16B49B4}" type="pres">
      <dgm:prSet presAssocID="{109C1BCD-B9A7-4179-B97A-CC0B0AE4D493}" presName="sibTrans" presStyleCnt="0"/>
      <dgm:spPr/>
    </dgm:pt>
    <dgm:pt modelId="{64749CDF-9BB2-4BDF-9DA9-EB3FF1A2A64E}" type="pres">
      <dgm:prSet presAssocID="{06CB662E-895B-4CC3-A7FD-16C2A240C5A5}" presName="node" presStyleLbl="node1" presStyleIdx="2" presStyleCnt="4" custLinFactY="-18796" custLinFactNeighborX="-532" custLinFactNeighborY="-100000">
        <dgm:presLayoutVars>
          <dgm:bulletEnabled val="1"/>
        </dgm:presLayoutVars>
      </dgm:prSet>
      <dgm:spPr/>
    </dgm:pt>
    <dgm:pt modelId="{01D801DF-2F7F-4A4C-9CA2-97A823EAAC51}" type="pres">
      <dgm:prSet presAssocID="{ABE18A46-3D0C-4160-85F6-D5FAADA042B8}" presName="sibTrans" presStyleCnt="0"/>
      <dgm:spPr/>
    </dgm:pt>
    <dgm:pt modelId="{8600A739-ACFB-4918-A6A6-28798B0ECC47}" type="pres">
      <dgm:prSet presAssocID="{37E24304-880C-45FF-A3E1-52D71D9EF3E9}" presName="node" presStyleLbl="node1" presStyleIdx="3" presStyleCnt="4" custLinFactNeighborX="-861" custLinFactNeighborY="-1538">
        <dgm:presLayoutVars>
          <dgm:bulletEnabled val="1"/>
        </dgm:presLayoutVars>
      </dgm:prSet>
      <dgm:spPr/>
    </dgm:pt>
  </dgm:ptLst>
  <dgm:cxnLst>
    <dgm:cxn modelId="{B0C7CB03-67D8-4A37-9124-43798D1A7DEC}" type="presOf" srcId="{4E075202-59C3-49DB-892A-41D75F9382D0}" destId="{574B0DAE-B2A5-437A-945B-99A3CF35DB40}" srcOrd="0" destOrd="0" presId="urn:microsoft.com/office/officeart/2005/8/layout/default"/>
    <dgm:cxn modelId="{C796E213-2E1F-4759-89AF-DD55B30230CF}" srcId="{4E075202-59C3-49DB-892A-41D75F9382D0}" destId="{33352904-7BC7-4D53-B063-A89C588B14F8}" srcOrd="1" destOrd="0" parTransId="{575D90AF-1168-4A44-AC57-CEAB9776348B}" sibTransId="{109C1BCD-B9A7-4179-B97A-CC0B0AE4D493}"/>
    <dgm:cxn modelId="{CDCC321C-2AD7-4658-A0D5-8B92AF44FA4B}" srcId="{4E075202-59C3-49DB-892A-41D75F9382D0}" destId="{E213AC1E-1D77-4CDA-8EA3-023DD64BB294}" srcOrd="0" destOrd="0" parTransId="{3FD8A1C3-5D1B-4B93-A77B-F289D57BDF64}" sibTransId="{72748011-5777-47C3-B7CE-3E79ACE7B5A0}"/>
    <dgm:cxn modelId="{ECFDB783-497F-4038-AB94-776D535FDB44}" type="presOf" srcId="{06CB662E-895B-4CC3-A7FD-16C2A240C5A5}" destId="{64749CDF-9BB2-4BDF-9DA9-EB3FF1A2A64E}" srcOrd="0" destOrd="0" presId="urn:microsoft.com/office/officeart/2005/8/layout/default"/>
    <dgm:cxn modelId="{7C0CE39D-A18D-4BCA-B2FF-6D39B1C9262C}" srcId="{4E075202-59C3-49DB-892A-41D75F9382D0}" destId="{06CB662E-895B-4CC3-A7FD-16C2A240C5A5}" srcOrd="2" destOrd="0" parTransId="{556996D6-2C14-4DCF-A94A-53EC69EC4725}" sibTransId="{ABE18A46-3D0C-4160-85F6-D5FAADA042B8}"/>
    <dgm:cxn modelId="{059125B1-D905-4857-9382-95DB793A2E0B}" type="presOf" srcId="{E213AC1E-1D77-4CDA-8EA3-023DD64BB294}" destId="{9628B772-6149-42F5-9C38-5B7F05B5C206}" srcOrd="0" destOrd="0" presId="urn:microsoft.com/office/officeart/2005/8/layout/default"/>
    <dgm:cxn modelId="{1759B1B7-174D-490E-A23F-C9AD972BEEB1}" srcId="{4E075202-59C3-49DB-892A-41D75F9382D0}" destId="{37E24304-880C-45FF-A3E1-52D71D9EF3E9}" srcOrd="3" destOrd="0" parTransId="{5D0C8343-ECE5-4353-B109-EFAAE6FDA7D3}" sibTransId="{9DF4674D-4177-4A64-8E93-58B699A4DB27}"/>
    <dgm:cxn modelId="{838EBDF7-8AE4-4017-A3CF-7A5CDCD89490}" type="presOf" srcId="{37E24304-880C-45FF-A3E1-52D71D9EF3E9}" destId="{8600A739-ACFB-4918-A6A6-28798B0ECC47}" srcOrd="0" destOrd="0" presId="urn:microsoft.com/office/officeart/2005/8/layout/default"/>
    <dgm:cxn modelId="{255AB6FF-FB69-4620-B491-060DAD13D7EF}" type="presOf" srcId="{33352904-7BC7-4D53-B063-A89C588B14F8}" destId="{1175C29D-71B9-4ED9-8AE9-3C3A979005A7}" srcOrd="0" destOrd="0" presId="urn:microsoft.com/office/officeart/2005/8/layout/default"/>
    <dgm:cxn modelId="{7680EEC0-BD7D-4098-A82F-754683556DC7}" type="presParOf" srcId="{574B0DAE-B2A5-437A-945B-99A3CF35DB40}" destId="{9628B772-6149-42F5-9C38-5B7F05B5C206}" srcOrd="0" destOrd="0" presId="urn:microsoft.com/office/officeart/2005/8/layout/default"/>
    <dgm:cxn modelId="{868B4383-2189-4680-B869-857AD5DF21E6}" type="presParOf" srcId="{574B0DAE-B2A5-437A-945B-99A3CF35DB40}" destId="{A308D9D9-B8A1-4A5C-BC53-D3A99352BC4E}" srcOrd="1" destOrd="0" presId="urn:microsoft.com/office/officeart/2005/8/layout/default"/>
    <dgm:cxn modelId="{D13051C5-81D5-422D-A205-6FE804EEDDF0}" type="presParOf" srcId="{574B0DAE-B2A5-437A-945B-99A3CF35DB40}" destId="{1175C29D-71B9-4ED9-8AE9-3C3A979005A7}" srcOrd="2" destOrd="0" presId="urn:microsoft.com/office/officeart/2005/8/layout/default"/>
    <dgm:cxn modelId="{34F86293-B7D6-43C2-AFA5-F032F741B886}" type="presParOf" srcId="{574B0DAE-B2A5-437A-945B-99A3CF35DB40}" destId="{612EFCE5-4002-4551-9CBF-630EB16B49B4}" srcOrd="3" destOrd="0" presId="urn:microsoft.com/office/officeart/2005/8/layout/default"/>
    <dgm:cxn modelId="{E641C6B1-7894-4A5D-98FD-07341F78336D}" type="presParOf" srcId="{574B0DAE-B2A5-437A-945B-99A3CF35DB40}" destId="{64749CDF-9BB2-4BDF-9DA9-EB3FF1A2A64E}" srcOrd="4" destOrd="0" presId="urn:microsoft.com/office/officeart/2005/8/layout/default"/>
    <dgm:cxn modelId="{74F77FE4-EC1C-43D6-B314-C1FD7190B59B}" type="presParOf" srcId="{574B0DAE-B2A5-437A-945B-99A3CF35DB40}" destId="{01D801DF-2F7F-4A4C-9CA2-97A823EAAC51}" srcOrd="5" destOrd="0" presId="urn:microsoft.com/office/officeart/2005/8/layout/default"/>
    <dgm:cxn modelId="{57A025FB-E624-4AA5-8237-51926D8B3F72}" type="presParOf" srcId="{574B0DAE-B2A5-437A-945B-99A3CF35DB40}" destId="{8600A739-ACFB-4918-A6A6-28798B0ECC4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E90AA1-8A21-40B4-B02C-693FBF8EDE40}"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pt-BR"/>
        </a:p>
      </dgm:t>
    </dgm:pt>
    <dgm:pt modelId="{98518670-CAE4-47BC-ADB9-798E88DEB884}">
      <dgm:prSet phldrT="[Texto]" custT="1"/>
      <dgm:spPr/>
      <dgm:t>
        <a:bodyPr/>
        <a:lstStyle/>
        <a:p>
          <a:r>
            <a:rPr lang="pt-BR" sz="3600" dirty="0"/>
            <a:t>4 </a:t>
          </a:r>
          <a:r>
            <a:rPr lang="pt-BR" sz="2400" dirty="0"/>
            <a:t>declarações de inidoneidade</a:t>
          </a:r>
        </a:p>
      </dgm:t>
    </dgm:pt>
    <dgm:pt modelId="{57C0D613-7C92-4F1D-B1F8-98F8DFBF3FA7}" type="parTrans" cxnId="{CB7715EA-EFC5-4D80-8B36-FEDCAD90E3F3}">
      <dgm:prSet/>
      <dgm:spPr/>
      <dgm:t>
        <a:bodyPr/>
        <a:lstStyle/>
        <a:p>
          <a:endParaRPr lang="pt-BR" sz="1200"/>
        </a:p>
      </dgm:t>
    </dgm:pt>
    <dgm:pt modelId="{A5369699-044C-4DEF-A110-8B64B346BD06}" type="sibTrans" cxnId="{CB7715EA-EFC5-4D80-8B36-FEDCAD90E3F3}">
      <dgm:prSet/>
      <dgm:spPr/>
      <dgm:t>
        <a:bodyPr/>
        <a:lstStyle/>
        <a:p>
          <a:endParaRPr lang="pt-BR" sz="1200"/>
        </a:p>
      </dgm:t>
    </dgm:pt>
    <dgm:pt modelId="{272F6DCC-DD7C-472E-90CB-CC732064248B}">
      <dgm:prSet phldrT="[Texto]" custT="1"/>
      <dgm:spPr/>
      <dgm:t>
        <a:bodyPr/>
        <a:lstStyle/>
        <a:p>
          <a:r>
            <a:rPr lang="pt-BR" sz="3600" dirty="0"/>
            <a:t>14</a:t>
          </a:r>
          <a:r>
            <a:rPr lang="pt-BR" sz="2400" dirty="0"/>
            <a:t> Penalidades Expulsivas Aplicadas</a:t>
          </a:r>
        </a:p>
      </dgm:t>
    </dgm:pt>
    <dgm:pt modelId="{1FEBF734-DCDC-4B8B-827D-04CCD7181D7F}" type="parTrans" cxnId="{805B3B49-205D-4C9D-80C8-D64ED53F2C17}">
      <dgm:prSet/>
      <dgm:spPr/>
      <dgm:t>
        <a:bodyPr/>
        <a:lstStyle/>
        <a:p>
          <a:endParaRPr lang="pt-BR" sz="1200"/>
        </a:p>
      </dgm:t>
    </dgm:pt>
    <dgm:pt modelId="{0EFE35CE-054C-471B-A419-0216232FD98E}" type="sibTrans" cxnId="{805B3B49-205D-4C9D-80C8-D64ED53F2C17}">
      <dgm:prSet/>
      <dgm:spPr/>
      <dgm:t>
        <a:bodyPr/>
        <a:lstStyle/>
        <a:p>
          <a:endParaRPr lang="pt-BR" sz="1200"/>
        </a:p>
      </dgm:t>
    </dgm:pt>
    <dgm:pt modelId="{5B30D4BF-06DB-417E-90DA-D67BD444013B}">
      <dgm:prSet phldrT="[Texto]" custT="1"/>
      <dgm:spPr/>
      <dgm:t>
        <a:bodyPr/>
        <a:lstStyle/>
        <a:p>
          <a:r>
            <a:rPr lang="pt-BR" sz="3600" dirty="0"/>
            <a:t>3</a:t>
          </a:r>
          <a:r>
            <a:rPr lang="pt-BR" sz="2400" dirty="0"/>
            <a:t> apurações de corrupção transnacional</a:t>
          </a:r>
        </a:p>
      </dgm:t>
    </dgm:pt>
    <dgm:pt modelId="{93375BD1-13F7-4890-975F-EF3369622C55}" type="parTrans" cxnId="{7945817D-FBBE-457B-B72E-F1CD1C5E34C1}">
      <dgm:prSet/>
      <dgm:spPr/>
      <dgm:t>
        <a:bodyPr/>
        <a:lstStyle/>
        <a:p>
          <a:endParaRPr lang="pt-BR" sz="1200"/>
        </a:p>
      </dgm:t>
    </dgm:pt>
    <dgm:pt modelId="{47A7873C-86D8-4928-BA57-B0684BDF32CA}" type="sibTrans" cxnId="{7945817D-FBBE-457B-B72E-F1CD1C5E34C1}">
      <dgm:prSet/>
      <dgm:spPr/>
      <dgm:t>
        <a:bodyPr/>
        <a:lstStyle/>
        <a:p>
          <a:endParaRPr lang="pt-BR" sz="1200"/>
        </a:p>
      </dgm:t>
    </dgm:pt>
    <dgm:pt modelId="{01BA0B25-229F-4095-9C86-1432E615AD7A}" type="pres">
      <dgm:prSet presAssocID="{A6E90AA1-8A21-40B4-B02C-693FBF8EDE40}" presName="diagram" presStyleCnt="0">
        <dgm:presLayoutVars>
          <dgm:dir/>
          <dgm:resizeHandles val="exact"/>
        </dgm:presLayoutVars>
      </dgm:prSet>
      <dgm:spPr/>
    </dgm:pt>
    <dgm:pt modelId="{8D0BED6A-DB7D-41BD-9D45-B988E78ADEC5}" type="pres">
      <dgm:prSet presAssocID="{98518670-CAE4-47BC-ADB9-798E88DEB884}" presName="node" presStyleLbl="node1" presStyleIdx="0" presStyleCnt="3">
        <dgm:presLayoutVars>
          <dgm:bulletEnabled val="1"/>
        </dgm:presLayoutVars>
      </dgm:prSet>
      <dgm:spPr/>
    </dgm:pt>
    <dgm:pt modelId="{94095A86-9274-48E9-9679-BB262B977C82}" type="pres">
      <dgm:prSet presAssocID="{A5369699-044C-4DEF-A110-8B64B346BD06}" presName="sibTrans" presStyleCnt="0"/>
      <dgm:spPr/>
    </dgm:pt>
    <dgm:pt modelId="{6303FB30-30B4-42FD-B74A-DAFE6E239DDC}" type="pres">
      <dgm:prSet presAssocID="{272F6DCC-DD7C-472E-90CB-CC732064248B}" presName="node" presStyleLbl="node1" presStyleIdx="1" presStyleCnt="3">
        <dgm:presLayoutVars>
          <dgm:bulletEnabled val="1"/>
        </dgm:presLayoutVars>
      </dgm:prSet>
      <dgm:spPr/>
    </dgm:pt>
    <dgm:pt modelId="{9F74910A-DF46-4D44-BD59-816B95BF8FBF}" type="pres">
      <dgm:prSet presAssocID="{0EFE35CE-054C-471B-A419-0216232FD98E}" presName="sibTrans" presStyleCnt="0"/>
      <dgm:spPr/>
    </dgm:pt>
    <dgm:pt modelId="{F184AB68-BDB8-44F8-ABB4-4962653B8944}" type="pres">
      <dgm:prSet presAssocID="{5B30D4BF-06DB-417E-90DA-D67BD444013B}" presName="node" presStyleLbl="node1" presStyleIdx="2" presStyleCnt="3">
        <dgm:presLayoutVars>
          <dgm:bulletEnabled val="1"/>
        </dgm:presLayoutVars>
      </dgm:prSet>
      <dgm:spPr/>
    </dgm:pt>
  </dgm:ptLst>
  <dgm:cxnLst>
    <dgm:cxn modelId="{4752A112-AEFA-4732-8ACD-DB90E2BD03FB}" type="presOf" srcId="{5B30D4BF-06DB-417E-90DA-D67BD444013B}" destId="{F184AB68-BDB8-44F8-ABB4-4962653B8944}" srcOrd="0" destOrd="0" presId="urn:microsoft.com/office/officeart/2005/8/layout/default"/>
    <dgm:cxn modelId="{805B3B49-205D-4C9D-80C8-D64ED53F2C17}" srcId="{A6E90AA1-8A21-40B4-B02C-693FBF8EDE40}" destId="{272F6DCC-DD7C-472E-90CB-CC732064248B}" srcOrd="1" destOrd="0" parTransId="{1FEBF734-DCDC-4B8B-827D-04CCD7181D7F}" sibTransId="{0EFE35CE-054C-471B-A419-0216232FD98E}"/>
    <dgm:cxn modelId="{DD71B16F-C802-4EFF-AB1F-386D26ABEFF7}" type="presOf" srcId="{272F6DCC-DD7C-472E-90CB-CC732064248B}" destId="{6303FB30-30B4-42FD-B74A-DAFE6E239DDC}" srcOrd="0" destOrd="0" presId="urn:microsoft.com/office/officeart/2005/8/layout/default"/>
    <dgm:cxn modelId="{311EE273-361D-4445-A478-3679E2D7800E}" type="presOf" srcId="{A6E90AA1-8A21-40B4-B02C-693FBF8EDE40}" destId="{01BA0B25-229F-4095-9C86-1432E615AD7A}" srcOrd="0" destOrd="0" presId="urn:microsoft.com/office/officeart/2005/8/layout/default"/>
    <dgm:cxn modelId="{7945817D-FBBE-457B-B72E-F1CD1C5E34C1}" srcId="{A6E90AA1-8A21-40B4-B02C-693FBF8EDE40}" destId="{5B30D4BF-06DB-417E-90DA-D67BD444013B}" srcOrd="2" destOrd="0" parTransId="{93375BD1-13F7-4890-975F-EF3369622C55}" sibTransId="{47A7873C-86D8-4928-BA57-B0684BDF32CA}"/>
    <dgm:cxn modelId="{440606A4-572B-4DDD-97B6-99893B8914D8}" type="presOf" srcId="{98518670-CAE4-47BC-ADB9-798E88DEB884}" destId="{8D0BED6A-DB7D-41BD-9D45-B988E78ADEC5}" srcOrd="0" destOrd="0" presId="urn:microsoft.com/office/officeart/2005/8/layout/default"/>
    <dgm:cxn modelId="{CB7715EA-EFC5-4D80-8B36-FEDCAD90E3F3}" srcId="{A6E90AA1-8A21-40B4-B02C-693FBF8EDE40}" destId="{98518670-CAE4-47BC-ADB9-798E88DEB884}" srcOrd="0" destOrd="0" parTransId="{57C0D613-7C92-4F1D-B1F8-98F8DFBF3FA7}" sibTransId="{A5369699-044C-4DEF-A110-8B64B346BD06}"/>
    <dgm:cxn modelId="{1BF88612-0D06-4333-9D93-7F51B10E289B}" type="presParOf" srcId="{01BA0B25-229F-4095-9C86-1432E615AD7A}" destId="{8D0BED6A-DB7D-41BD-9D45-B988E78ADEC5}" srcOrd="0" destOrd="0" presId="urn:microsoft.com/office/officeart/2005/8/layout/default"/>
    <dgm:cxn modelId="{40F4184F-E6F7-4DB0-9F5B-1DE0F28B44FA}" type="presParOf" srcId="{01BA0B25-229F-4095-9C86-1432E615AD7A}" destId="{94095A86-9274-48E9-9679-BB262B977C82}" srcOrd="1" destOrd="0" presId="urn:microsoft.com/office/officeart/2005/8/layout/default"/>
    <dgm:cxn modelId="{5B349EA0-4CF9-4CD7-9B04-CF73CE14C297}" type="presParOf" srcId="{01BA0B25-229F-4095-9C86-1432E615AD7A}" destId="{6303FB30-30B4-42FD-B74A-DAFE6E239DDC}" srcOrd="2" destOrd="0" presId="urn:microsoft.com/office/officeart/2005/8/layout/default"/>
    <dgm:cxn modelId="{808F19D1-5A52-4F55-A296-BB0D9739BAB3}" type="presParOf" srcId="{01BA0B25-229F-4095-9C86-1432E615AD7A}" destId="{9F74910A-DF46-4D44-BD59-816B95BF8FBF}" srcOrd="3" destOrd="0" presId="urn:microsoft.com/office/officeart/2005/8/layout/default"/>
    <dgm:cxn modelId="{CDF3CDB1-16C9-4D07-9292-3503DD6765AC}" type="presParOf" srcId="{01BA0B25-229F-4095-9C86-1432E615AD7A}" destId="{F184AB68-BDB8-44F8-ABB4-4962653B8944}"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8B772-6149-42F5-9C38-5B7F05B5C206}">
      <dsp:nvSpPr>
        <dsp:cNvPr id="0" name=""/>
        <dsp:cNvSpPr/>
      </dsp:nvSpPr>
      <dsp:spPr>
        <a:xfrm>
          <a:off x="859138" y="2250701"/>
          <a:ext cx="3209604" cy="1925762"/>
        </a:xfrm>
        <a:prstGeom prst="rect">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dirty="0"/>
            <a:t>Internalizar expertise </a:t>
          </a:r>
          <a:endParaRPr lang="pt-BR" sz="2200" b="0" kern="1200" dirty="0">
            <a:latin typeface="Calibri" panose="020F0502020204030204" pitchFamily="34" charset="0"/>
          </a:endParaRPr>
        </a:p>
      </dsp:txBody>
      <dsp:txXfrm>
        <a:off x="859138" y="2250701"/>
        <a:ext cx="3209604" cy="1925762"/>
      </dsp:txXfrm>
    </dsp:sp>
    <dsp:sp modelId="{1175C29D-71B9-4ED9-8AE9-3C3A979005A7}">
      <dsp:nvSpPr>
        <dsp:cNvPr id="0" name=""/>
        <dsp:cNvSpPr/>
      </dsp:nvSpPr>
      <dsp:spPr>
        <a:xfrm>
          <a:off x="4406778" y="1989"/>
          <a:ext cx="3209604" cy="1925762"/>
        </a:xfrm>
        <a:prstGeom prst="rect">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dirty="0"/>
            <a:t>Posicionar o Brasil como protagonista no combate à corrupção</a:t>
          </a:r>
          <a:endParaRPr lang="pt-BR" sz="2200" b="0" kern="1200" dirty="0">
            <a:latin typeface="Calibri" panose="020F0502020204030204" pitchFamily="34" charset="0"/>
          </a:endParaRPr>
        </a:p>
      </dsp:txBody>
      <dsp:txXfrm>
        <a:off x="4406778" y="1989"/>
        <a:ext cx="3209604" cy="1925762"/>
      </dsp:txXfrm>
    </dsp:sp>
    <dsp:sp modelId="{64749CDF-9BB2-4BDF-9DA9-EB3FF1A2A64E}">
      <dsp:nvSpPr>
        <dsp:cNvPr id="0" name=""/>
        <dsp:cNvSpPr/>
      </dsp:nvSpPr>
      <dsp:spPr>
        <a:xfrm>
          <a:off x="859138" y="0"/>
          <a:ext cx="3209604" cy="1925762"/>
        </a:xfrm>
        <a:prstGeom prst="rect">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kern="1200" dirty="0"/>
            <a:t>Elevação dos padrões de combate à corrupção em escala regional e global</a:t>
          </a:r>
          <a:endParaRPr lang="pt-BR" sz="2200" b="0" kern="1200" dirty="0">
            <a:latin typeface="Calibri" panose="020F0502020204030204" pitchFamily="34" charset="0"/>
          </a:endParaRPr>
        </a:p>
      </dsp:txBody>
      <dsp:txXfrm>
        <a:off x="859138" y="0"/>
        <a:ext cx="3209604" cy="1925762"/>
      </dsp:txXfrm>
    </dsp:sp>
    <dsp:sp modelId="{8600A739-ACFB-4918-A6A6-28798B0ECC47}">
      <dsp:nvSpPr>
        <dsp:cNvPr id="0" name=""/>
        <dsp:cNvSpPr/>
      </dsp:nvSpPr>
      <dsp:spPr>
        <a:xfrm>
          <a:off x="4379143" y="2219093"/>
          <a:ext cx="3209604" cy="1925762"/>
        </a:xfrm>
        <a:prstGeom prst="rect">
          <a:avLst/>
        </a:prstGeom>
        <a:solidFill>
          <a:schemeClr val="accent1">
            <a:lumMod val="5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pt-BR" sz="2200" b="0" kern="1200" dirty="0">
              <a:latin typeface="Calibri" panose="020F0502020204030204" pitchFamily="34" charset="0"/>
            </a:rPr>
            <a:t>Aprimorar os processos internos</a:t>
          </a:r>
        </a:p>
      </dsp:txBody>
      <dsp:txXfrm>
        <a:off x="4379143" y="2219093"/>
        <a:ext cx="3209604" cy="1925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BED6A-DB7D-41BD-9D45-B988E78ADEC5}">
      <dsp:nvSpPr>
        <dsp:cNvPr id="0" name=""/>
        <dsp:cNvSpPr/>
      </dsp:nvSpPr>
      <dsp:spPr>
        <a:xfrm>
          <a:off x="1139377" y="622"/>
          <a:ext cx="3061013" cy="183660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pt-BR" sz="3600" kern="1200" dirty="0"/>
            <a:t>4 </a:t>
          </a:r>
          <a:r>
            <a:rPr lang="pt-BR" sz="2400" kern="1200" dirty="0"/>
            <a:t>declarações de inidoneidade</a:t>
          </a:r>
        </a:p>
      </dsp:txBody>
      <dsp:txXfrm>
        <a:off x="1139377" y="622"/>
        <a:ext cx="3061013" cy="1836608"/>
      </dsp:txXfrm>
    </dsp:sp>
    <dsp:sp modelId="{6303FB30-30B4-42FD-B74A-DAFE6E239DDC}">
      <dsp:nvSpPr>
        <dsp:cNvPr id="0" name=""/>
        <dsp:cNvSpPr/>
      </dsp:nvSpPr>
      <dsp:spPr>
        <a:xfrm>
          <a:off x="4506492" y="622"/>
          <a:ext cx="3061013" cy="183660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pt-BR" sz="3600" kern="1200" dirty="0"/>
            <a:t>14</a:t>
          </a:r>
          <a:r>
            <a:rPr lang="pt-BR" sz="2400" kern="1200" dirty="0"/>
            <a:t> Penalidades Expulsivas Aplicadas</a:t>
          </a:r>
        </a:p>
      </dsp:txBody>
      <dsp:txXfrm>
        <a:off x="4506492" y="622"/>
        <a:ext cx="3061013" cy="1836608"/>
      </dsp:txXfrm>
    </dsp:sp>
    <dsp:sp modelId="{F184AB68-BDB8-44F8-ABB4-4962653B8944}">
      <dsp:nvSpPr>
        <dsp:cNvPr id="0" name=""/>
        <dsp:cNvSpPr/>
      </dsp:nvSpPr>
      <dsp:spPr>
        <a:xfrm>
          <a:off x="2822935" y="2143332"/>
          <a:ext cx="3061013" cy="183660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pt-BR" sz="3600" kern="1200" dirty="0"/>
            <a:t>3</a:t>
          </a:r>
          <a:r>
            <a:rPr lang="pt-BR" sz="2400" kern="1200" dirty="0"/>
            <a:t> apurações de corrupção transnacional</a:t>
          </a:r>
        </a:p>
      </dsp:txBody>
      <dsp:txXfrm>
        <a:off x="2822935" y="2143332"/>
        <a:ext cx="3061013" cy="183660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0.14599</cdr:x>
      <cdr:y>0</cdr:y>
    </cdr:from>
    <cdr:to>
      <cdr:x>0.86376</cdr:x>
      <cdr:y>0.11711</cdr:y>
    </cdr:to>
    <cdr:sp macro="" textlink="">
      <cdr:nvSpPr>
        <cdr:cNvPr id="2" name="CaixaDeTexto 2">
          <a:extLst xmlns:a="http://schemas.openxmlformats.org/drawingml/2006/main">
            <a:ext uri="{FF2B5EF4-FFF2-40B4-BE49-F238E27FC236}">
              <a16:creationId xmlns:a16="http://schemas.microsoft.com/office/drawing/2014/main" id="{BBFA53EF-5F0C-499B-803C-B7CC235D465D}"/>
            </a:ext>
          </a:extLst>
        </cdr:cNvPr>
        <cdr:cNvSpPr txBox="1"/>
      </cdr:nvSpPr>
      <cdr:spPr>
        <a:xfrm xmlns:a="http://schemas.openxmlformats.org/drawingml/2006/main">
          <a:off x="720598" y="0"/>
          <a:ext cx="3542958"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1" u="none" strike="noStrike" kern="1200" cap="none" spc="0" normalizeH="0" baseline="0" noProof="0" dirty="0">
              <a:ln>
                <a:noFill/>
              </a:ln>
              <a:effectLst/>
              <a:uLnTx/>
              <a:uFillTx/>
              <a:latin typeface="Calibri" panose="020F0502020204030204"/>
              <a:ea typeface="+mn-ea"/>
              <a:cs typeface="+mn-cs"/>
            </a:rPr>
            <a:t>Principais demandados desde 2012</a:t>
          </a:r>
          <a:endParaRPr kumimoji="0" lang="es-ES_tradnl" sz="1800" b="1" i="1" u="none" strike="noStrike" kern="1200" cap="none" spc="0" normalizeH="0" baseline="0" noProof="0" dirty="0">
            <a:ln>
              <a:noFill/>
            </a:ln>
            <a:effectLst/>
            <a:uLnTx/>
            <a:uFillTx/>
            <a:latin typeface="Calibri" panose="020F0502020204030204"/>
            <a:ea typeface="+mn-ea"/>
            <a:cs typeface="+mn-c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02C26-800D-4071-BBD9-EBD07E047D62}" type="datetimeFigureOut">
              <a:rPr lang="pt-BR" smtClean="0"/>
              <a:t>28/11/2017</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C47C3C-740C-4659-BA48-C4C4E6B318F7}" type="slidenum">
              <a:rPr lang="pt-BR" smtClean="0"/>
              <a:t>‹nº›</a:t>
            </a:fld>
            <a:endParaRPr lang="pt-BR"/>
          </a:p>
        </p:txBody>
      </p:sp>
    </p:spTree>
    <p:extLst>
      <p:ext uri="{BB962C8B-B14F-4D97-AF65-F5344CB8AC3E}">
        <p14:creationId xmlns:p14="http://schemas.microsoft.com/office/powerpoint/2010/main" val="2684021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3</a:t>
            </a:fld>
            <a:endParaRPr lang="pt-BR" dirty="0"/>
          </a:p>
        </p:txBody>
      </p:sp>
    </p:spTree>
    <p:extLst>
      <p:ext uri="{BB962C8B-B14F-4D97-AF65-F5344CB8AC3E}">
        <p14:creationId xmlns:p14="http://schemas.microsoft.com/office/powerpoint/2010/main" val="798057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C2003B3-5A31-4444-9A15-1DE570DD381D}" type="slidenum">
              <a:rPr lang="pt-BR" smtClean="0"/>
              <a:t>35</a:t>
            </a:fld>
            <a:endParaRPr lang="pt-BR"/>
          </a:p>
        </p:txBody>
      </p:sp>
    </p:spTree>
    <p:extLst>
      <p:ext uri="{BB962C8B-B14F-4D97-AF65-F5344CB8AC3E}">
        <p14:creationId xmlns:p14="http://schemas.microsoft.com/office/powerpoint/2010/main" val="3791257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C2003B3-5A31-4444-9A15-1DE570DD381D}" type="slidenum">
              <a:rPr lang="pt-BR" smtClean="0"/>
              <a:t>36</a:t>
            </a:fld>
            <a:endParaRPr lang="pt-BR"/>
          </a:p>
        </p:txBody>
      </p:sp>
    </p:spTree>
    <p:extLst>
      <p:ext uri="{BB962C8B-B14F-4D97-AF65-F5344CB8AC3E}">
        <p14:creationId xmlns:p14="http://schemas.microsoft.com/office/powerpoint/2010/main" val="2020205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39</a:t>
            </a:fld>
            <a:endParaRPr lang="pt-BR" dirty="0"/>
          </a:p>
        </p:txBody>
      </p:sp>
    </p:spTree>
    <p:extLst>
      <p:ext uri="{BB962C8B-B14F-4D97-AF65-F5344CB8AC3E}">
        <p14:creationId xmlns:p14="http://schemas.microsoft.com/office/powerpoint/2010/main" val="2515666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40</a:t>
            </a:fld>
            <a:endParaRPr lang="pt-BR" dirty="0"/>
          </a:p>
        </p:txBody>
      </p:sp>
    </p:spTree>
    <p:extLst>
      <p:ext uri="{BB962C8B-B14F-4D97-AF65-F5344CB8AC3E}">
        <p14:creationId xmlns:p14="http://schemas.microsoft.com/office/powerpoint/2010/main" val="2594582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51</a:t>
            </a:fld>
            <a:endParaRPr lang="pt-BR" dirty="0"/>
          </a:p>
        </p:txBody>
      </p:sp>
    </p:spTree>
    <p:extLst>
      <p:ext uri="{BB962C8B-B14F-4D97-AF65-F5344CB8AC3E}">
        <p14:creationId xmlns:p14="http://schemas.microsoft.com/office/powerpoint/2010/main" val="2434284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61</a:t>
            </a:fld>
            <a:endParaRPr lang="pt-BR" dirty="0"/>
          </a:p>
        </p:txBody>
      </p:sp>
    </p:spTree>
    <p:extLst>
      <p:ext uri="{BB962C8B-B14F-4D97-AF65-F5344CB8AC3E}">
        <p14:creationId xmlns:p14="http://schemas.microsoft.com/office/powerpoint/2010/main" val="929077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68</a:t>
            </a:fld>
            <a:endParaRPr lang="pt-BR" dirty="0"/>
          </a:p>
        </p:txBody>
      </p:sp>
    </p:spTree>
    <p:extLst>
      <p:ext uri="{BB962C8B-B14F-4D97-AF65-F5344CB8AC3E}">
        <p14:creationId xmlns:p14="http://schemas.microsoft.com/office/powerpoint/2010/main" val="2610210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70</a:t>
            </a:fld>
            <a:endParaRPr lang="pt-BR" dirty="0"/>
          </a:p>
        </p:txBody>
      </p:sp>
    </p:spTree>
    <p:extLst>
      <p:ext uri="{BB962C8B-B14F-4D97-AF65-F5344CB8AC3E}">
        <p14:creationId xmlns:p14="http://schemas.microsoft.com/office/powerpoint/2010/main" val="1567416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74</a:t>
            </a:fld>
            <a:endParaRPr lang="pt-BR" dirty="0"/>
          </a:p>
        </p:txBody>
      </p:sp>
    </p:spTree>
    <p:extLst>
      <p:ext uri="{BB962C8B-B14F-4D97-AF65-F5344CB8AC3E}">
        <p14:creationId xmlns:p14="http://schemas.microsoft.com/office/powerpoint/2010/main" val="4269830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76</a:t>
            </a:fld>
            <a:endParaRPr lang="pt-BR" dirty="0"/>
          </a:p>
        </p:txBody>
      </p:sp>
    </p:spTree>
    <p:extLst>
      <p:ext uri="{BB962C8B-B14F-4D97-AF65-F5344CB8AC3E}">
        <p14:creationId xmlns:p14="http://schemas.microsoft.com/office/powerpoint/2010/main" val="275916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6</a:t>
            </a:fld>
            <a:endParaRPr lang="pt-BR" dirty="0"/>
          </a:p>
        </p:txBody>
      </p:sp>
    </p:spTree>
    <p:extLst>
      <p:ext uri="{BB962C8B-B14F-4D97-AF65-F5344CB8AC3E}">
        <p14:creationId xmlns:p14="http://schemas.microsoft.com/office/powerpoint/2010/main" val="3186023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80</a:t>
            </a:fld>
            <a:endParaRPr lang="pt-BR" dirty="0"/>
          </a:p>
        </p:txBody>
      </p:sp>
    </p:spTree>
    <p:extLst>
      <p:ext uri="{BB962C8B-B14F-4D97-AF65-F5344CB8AC3E}">
        <p14:creationId xmlns:p14="http://schemas.microsoft.com/office/powerpoint/2010/main" val="3058706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81</a:t>
            </a:fld>
            <a:endParaRPr lang="pt-BR" dirty="0"/>
          </a:p>
        </p:txBody>
      </p:sp>
    </p:spTree>
    <p:extLst>
      <p:ext uri="{BB962C8B-B14F-4D97-AF65-F5344CB8AC3E}">
        <p14:creationId xmlns:p14="http://schemas.microsoft.com/office/powerpoint/2010/main" val="37031192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571AAC-EBB7-4802-BAB0-829D108FD09B}"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149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571AAC-EBB7-4802-BAB0-829D108FD09B}"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337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BC47C3C-740C-4659-BA48-C4C4E6B318F7}" type="slidenum">
              <a:rPr lang="pt-BR" smtClean="0"/>
              <a:t>84</a:t>
            </a:fld>
            <a:endParaRPr lang="pt-BR"/>
          </a:p>
        </p:txBody>
      </p:sp>
    </p:spTree>
    <p:extLst>
      <p:ext uri="{BB962C8B-B14F-4D97-AF65-F5344CB8AC3E}">
        <p14:creationId xmlns:p14="http://schemas.microsoft.com/office/powerpoint/2010/main" val="557380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DBC47C3C-740C-4659-BA48-C4C4E6B318F7}" type="slidenum">
              <a:rPr lang="pt-BR" smtClean="0"/>
              <a:t>85</a:t>
            </a:fld>
            <a:endParaRPr lang="pt-BR"/>
          </a:p>
        </p:txBody>
      </p:sp>
    </p:spTree>
    <p:extLst>
      <p:ext uri="{BB962C8B-B14F-4D97-AF65-F5344CB8AC3E}">
        <p14:creationId xmlns:p14="http://schemas.microsoft.com/office/powerpoint/2010/main" val="3645596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86</a:t>
            </a:fld>
            <a:endParaRPr lang="pt-BR" dirty="0"/>
          </a:p>
        </p:txBody>
      </p:sp>
    </p:spTree>
    <p:extLst>
      <p:ext uri="{BB962C8B-B14F-4D97-AF65-F5344CB8AC3E}">
        <p14:creationId xmlns:p14="http://schemas.microsoft.com/office/powerpoint/2010/main" val="3400233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88</a:t>
            </a:fld>
            <a:endParaRPr lang="pt-BR" dirty="0"/>
          </a:p>
        </p:txBody>
      </p:sp>
    </p:spTree>
    <p:extLst>
      <p:ext uri="{BB962C8B-B14F-4D97-AF65-F5344CB8AC3E}">
        <p14:creationId xmlns:p14="http://schemas.microsoft.com/office/powerpoint/2010/main" val="2738993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Órgãos auditados (SPD): Receita Federal do Brasil, Ministério do Trabalho, Ministério da Justiça e Segurança Pública, Ministério da Educação e Ministério da Saúde</a:t>
            </a:r>
          </a:p>
          <a:p>
            <a:endParaRPr lang="pt-BR" dirty="0"/>
          </a:p>
        </p:txBody>
      </p:sp>
      <p:sp>
        <p:nvSpPr>
          <p:cNvPr id="4" name="Espaço Reservado para Número de Slide 3"/>
          <p:cNvSpPr>
            <a:spLocks noGrp="1"/>
          </p:cNvSpPr>
          <p:nvPr>
            <p:ph type="sldNum" sz="quarter" idx="10"/>
          </p:nvPr>
        </p:nvSpPr>
        <p:spPr/>
        <p:txBody>
          <a:bodyPr/>
          <a:lstStyle/>
          <a:p>
            <a:fld id="{DBC47C3C-740C-4659-BA48-C4C4E6B318F7}" type="slidenum">
              <a:rPr lang="pt-BR" smtClean="0"/>
              <a:t>89</a:t>
            </a:fld>
            <a:endParaRPr lang="pt-BR"/>
          </a:p>
        </p:txBody>
      </p:sp>
    </p:spTree>
    <p:extLst>
      <p:ext uri="{BB962C8B-B14F-4D97-AF65-F5344CB8AC3E}">
        <p14:creationId xmlns:p14="http://schemas.microsoft.com/office/powerpoint/2010/main" val="1732439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90</a:t>
            </a:fld>
            <a:endParaRPr lang="pt-BR" dirty="0"/>
          </a:p>
        </p:txBody>
      </p:sp>
    </p:spTree>
    <p:extLst>
      <p:ext uri="{BB962C8B-B14F-4D97-AF65-F5344CB8AC3E}">
        <p14:creationId xmlns:p14="http://schemas.microsoft.com/office/powerpoint/2010/main" val="2550330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7</a:t>
            </a:fld>
            <a:endParaRPr lang="pt-BR" dirty="0"/>
          </a:p>
        </p:txBody>
      </p:sp>
    </p:spTree>
    <p:extLst>
      <p:ext uri="{BB962C8B-B14F-4D97-AF65-F5344CB8AC3E}">
        <p14:creationId xmlns:p14="http://schemas.microsoft.com/office/powerpoint/2010/main" val="910235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8</a:t>
            </a:fld>
            <a:endParaRPr lang="pt-BR" dirty="0"/>
          </a:p>
        </p:txBody>
      </p:sp>
    </p:spTree>
    <p:extLst>
      <p:ext uri="{BB962C8B-B14F-4D97-AF65-F5344CB8AC3E}">
        <p14:creationId xmlns:p14="http://schemas.microsoft.com/office/powerpoint/2010/main" val="1240401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C2003B3-5A31-4444-9A15-1DE570DD381D}" type="slidenum">
              <a:rPr lang="pt-BR" smtClean="0"/>
              <a:t>20</a:t>
            </a:fld>
            <a:endParaRPr lang="pt-BR"/>
          </a:p>
        </p:txBody>
      </p:sp>
    </p:spTree>
    <p:extLst>
      <p:ext uri="{BB962C8B-B14F-4D97-AF65-F5344CB8AC3E}">
        <p14:creationId xmlns:p14="http://schemas.microsoft.com/office/powerpoint/2010/main" val="272916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21</a:t>
            </a:fld>
            <a:endParaRPr lang="pt-BR" dirty="0"/>
          </a:p>
        </p:txBody>
      </p:sp>
    </p:spTree>
    <p:extLst>
      <p:ext uri="{BB962C8B-B14F-4D97-AF65-F5344CB8AC3E}">
        <p14:creationId xmlns:p14="http://schemas.microsoft.com/office/powerpoint/2010/main" val="947752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E42243B-03CD-4807-84E9-300C373B9222}" type="slidenum">
              <a:rPr lang="pt-BR" smtClean="0"/>
              <a:t>29</a:t>
            </a:fld>
            <a:endParaRPr lang="pt-BR" dirty="0"/>
          </a:p>
        </p:txBody>
      </p:sp>
    </p:spTree>
    <p:extLst>
      <p:ext uri="{BB962C8B-B14F-4D97-AF65-F5344CB8AC3E}">
        <p14:creationId xmlns:p14="http://schemas.microsoft.com/office/powerpoint/2010/main" val="3396210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C2003B3-5A31-4444-9A15-1DE570DD381D}" type="slidenum">
              <a:rPr lang="pt-BR" smtClean="0"/>
              <a:t>33</a:t>
            </a:fld>
            <a:endParaRPr lang="pt-BR"/>
          </a:p>
        </p:txBody>
      </p:sp>
    </p:spTree>
    <p:extLst>
      <p:ext uri="{BB962C8B-B14F-4D97-AF65-F5344CB8AC3E}">
        <p14:creationId xmlns:p14="http://schemas.microsoft.com/office/powerpoint/2010/main" val="4029126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EC2003B3-5A31-4444-9A15-1DE570DD381D}" type="slidenum">
              <a:rPr lang="pt-BR" smtClean="0"/>
              <a:t>34</a:t>
            </a:fld>
            <a:endParaRPr lang="pt-BR"/>
          </a:p>
        </p:txBody>
      </p:sp>
    </p:spTree>
    <p:extLst>
      <p:ext uri="{BB962C8B-B14F-4D97-AF65-F5344CB8AC3E}">
        <p14:creationId xmlns:p14="http://schemas.microsoft.com/office/powerpoint/2010/main" val="4191092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8CA22EB-79E3-453A-B82D-80738A15E9C7}" type="datetimeFigureOut">
              <a:rPr lang="pt-BR" smtClean="0"/>
              <a:t>28/11/2017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245A5B9-B814-4C04-AFDF-2466BE979D1A}" type="slidenum">
              <a:rPr lang="pt-BR" smtClean="0"/>
              <a:t>‹nº›</a:t>
            </a:fld>
            <a:endParaRPr lang="pt-BR"/>
          </a:p>
        </p:txBody>
      </p:sp>
    </p:spTree>
    <p:extLst>
      <p:ext uri="{BB962C8B-B14F-4D97-AF65-F5344CB8AC3E}">
        <p14:creationId xmlns:p14="http://schemas.microsoft.com/office/powerpoint/2010/main" val="365851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8CA22EB-79E3-453A-B82D-80738A15E9C7}" type="datetimeFigureOut">
              <a:rPr lang="pt-BR" smtClean="0"/>
              <a:t>28/11/2017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245A5B9-B814-4C04-AFDF-2466BE979D1A}" type="slidenum">
              <a:rPr lang="pt-BR" smtClean="0"/>
              <a:t>‹nº›</a:t>
            </a:fld>
            <a:endParaRPr lang="pt-BR"/>
          </a:p>
        </p:txBody>
      </p:sp>
    </p:spTree>
    <p:extLst>
      <p:ext uri="{BB962C8B-B14F-4D97-AF65-F5344CB8AC3E}">
        <p14:creationId xmlns:p14="http://schemas.microsoft.com/office/powerpoint/2010/main" val="424642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8CA22EB-79E3-453A-B82D-80738A15E9C7}" type="datetimeFigureOut">
              <a:rPr lang="pt-BR" smtClean="0"/>
              <a:t>28/11/2017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245A5B9-B814-4C04-AFDF-2466BE979D1A}" type="slidenum">
              <a:rPr lang="pt-BR" smtClean="0"/>
              <a:t>‹nº›</a:t>
            </a:fld>
            <a:endParaRPr lang="pt-BR"/>
          </a:p>
        </p:txBody>
      </p:sp>
    </p:spTree>
    <p:extLst>
      <p:ext uri="{BB962C8B-B14F-4D97-AF65-F5344CB8AC3E}">
        <p14:creationId xmlns:p14="http://schemas.microsoft.com/office/powerpoint/2010/main" val="2912569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8"/>
            <a:ext cx="12193922" cy="6856921"/>
          </a:xfrm>
          <a:prstGeom prst="rect">
            <a:avLst/>
          </a:prstGeom>
        </p:spPr>
      </p:pic>
    </p:spTree>
    <p:extLst>
      <p:ext uri="{BB962C8B-B14F-4D97-AF65-F5344CB8AC3E}">
        <p14:creationId xmlns:p14="http://schemas.microsoft.com/office/powerpoint/2010/main" val="480479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22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553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eadline, Bulletpoi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4410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78"/>
            <a:ext cx="12193922" cy="6856921"/>
          </a:xfrm>
          <a:prstGeom prst="rect">
            <a:avLst/>
          </a:prstGeom>
        </p:spPr>
      </p:pic>
    </p:spTree>
    <p:extLst>
      <p:ext uri="{BB962C8B-B14F-4D97-AF65-F5344CB8AC3E}">
        <p14:creationId xmlns:p14="http://schemas.microsoft.com/office/powerpoint/2010/main" val="1058043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t>28/11/2017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1304565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68F7C14E-9AA3-40E0-BA2F-8ABEB8D63F17}" type="datetimeFigureOut">
              <a:rPr lang="pt-BR" smtClean="0"/>
              <a:t>28/11/2017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994089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68F7C14E-9AA3-40E0-BA2F-8ABEB8D63F17}" type="datetimeFigureOut">
              <a:rPr lang="pt-BR" smtClean="0"/>
              <a:t>28/11/2017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3489628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8CA22EB-79E3-453A-B82D-80738A15E9C7}" type="datetimeFigureOut">
              <a:rPr lang="pt-BR" smtClean="0"/>
              <a:t>28/11/2017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245A5B9-B814-4C04-AFDF-2466BE979D1A}" type="slidenum">
              <a:rPr lang="pt-BR" smtClean="0"/>
              <a:t>‹nº›</a:t>
            </a:fld>
            <a:endParaRPr lang="pt-BR"/>
          </a:p>
        </p:txBody>
      </p:sp>
    </p:spTree>
    <p:extLst>
      <p:ext uri="{BB962C8B-B14F-4D97-AF65-F5344CB8AC3E}">
        <p14:creationId xmlns:p14="http://schemas.microsoft.com/office/powerpoint/2010/main" val="1472905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68F7C14E-9AA3-40E0-BA2F-8ABEB8D63F17}" type="datetimeFigureOut">
              <a:rPr lang="pt-BR" smtClean="0"/>
              <a:t>28/11/2017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382144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68F7C14E-9AA3-40E0-BA2F-8ABEB8D63F17}" type="datetimeFigureOut">
              <a:rPr lang="pt-BR" smtClean="0"/>
              <a:t>28/11/2017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3262531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8F7C14E-9AA3-40E0-BA2F-8ABEB8D63F17}" type="datetimeFigureOut">
              <a:rPr lang="pt-BR" smtClean="0"/>
              <a:t>28/11/2017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1838550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8F7C14E-9AA3-40E0-BA2F-8ABEB8D63F17}" type="datetimeFigureOut">
              <a:rPr lang="pt-BR" smtClean="0"/>
              <a:t>28/11/2017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771798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68F7C14E-9AA3-40E0-BA2F-8ABEB8D63F17}" type="datetimeFigureOut">
              <a:rPr lang="pt-BR" smtClean="0"/>
              <a:t>28/11/2017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2823455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t>28/11/2017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2744381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68F7C14E-9AA3-40E0-BA2F-8ABEB8D63F17}" type="datetimeFigureOut">
              <a:rPr lang="pt-BR" smtClean="0"/>
              <a:t>28/11/2017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A8D7870-3E1E-46D6-B2B9-1C7C4867D3DC}" type="slidenum">
              <a:rPr lang="pt-BR" smtClean="0"/>
              <a:t>‹nº›</a:t>
            </a:fld>
            <a:endParaRPr lang="pt-BR"/>
          </a:p>
        </p:txBody>
      </p:sp>
    </p:spTree>
    <p:extLst>
      <p:ext uri="{BB962C8B-B14F-4D97-AF65-F5344CB8AC3E}">
        <p14:creationId xmlns:p14="http://schemas.microsoft.com/office/powerpoint/2010/main" val="2590335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06708C1-DDB1-487A-B695-0CEA51BF5BB5}" type="slidenum">
              <a:rPr lang="pt-BR" smtClean="0"/>
              <a:t>‹nº›</a:t>
            </a:fld>
            <a:endParaRPr lang="pt-BR"/>
          </a:p>
        </p:txBody>
      </p:sp>
    </p:spTree>
    <p:extLst>
      <p:ext uri="{BB962C8B-B14F-4D97-AF65-F5344CB8AC3E}">
        <p14:creationId xmlns:p14="http://schemas.microsoft.com/office/powerpoint/2010/main" val="31294175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06708C1-DDB1-487A-B695-0CEA51BF5BB5}" type="slidenum">
              <a:rPr lang="pt-BR" smtClean="0"/>
              <a:t>‹nº›</a:t>
            </a:fld>
            <a:endParaRPr lang="pt-BR"/>
          </a:p>
        </p:txBody>
      </p:sp>
    </p:spTree>
    <p:extLst>
      <p:ext uri="{BB962C8B-B14F-4D97-AF65-F5344CB8AC3E}">
        <p14:creationId xmlns:p14="http://schemas.microsoft.com/office/powerpoint/2010/main" val="8130148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06708C1-DDB1-487A-B695-0CEA51BF5BB5}" type="slidenum">
              <a:rPr lang="pt-BR" smtClean="0"/>
              <a:t>‹nº›</a:t>
            </a:fld>
            <a:endParaRPr lang="pt-BR"/>
          </a:p>
        </p:txBody>
      </p:sp>
    </p:spTree>
    <p:extLst>
      <p:ext uri="{BB962C8B-B14F-4D97-AF65-F5344CB8AC3E}">
        <p14:creationId xmlns:p14="http://schemas.microsoft.com/office/powerpoint/2010/main" val="543249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B8CA22EB-79E3-453A-B82D-80738A15E9C7}" type="datetimeFigureOut">
              <a:rPr lang="pt-BR" smtClean="0"/>
              <a:t>28/11/2017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245A5B9-B814-4C04-AFDF-2466BE979D1A}" type="slidenum">
              <a:rPr lang="pt-BR" smtClean="0"/>
              <a:t>‹nº›</a:t>
            </a:fld>
            <a:endParaRPr lang="pt-BR"/>
          </a:p>
        </p:txBody>
      </p:sp>
    </p:spTree>
    <p:extLst>
      <p:ext uri="{BB962C8B-B14F-4D97-AF65-F5344CB8AC3E}">
        <p14:creationId xmlns:p14="http://schemas.microsoft.com/office/powerpoint/2010/main" val="80693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06708C1-DDB1-487A-B695-0CEA51BF5BB5}" type="slidenum">
              <a:rPr lang="pt-BR" smtClean="0"/>
              <a:t>‹nº›</a:t>
            </a:fld>
            <a:endParaRPr lang="pt-BR"/>
          </a:p>
        </p:txBody>
      </p:sp>
    </p:spTree>
    <p:extLst>
      <p:ext uri="{BB962C8B-B14F-4D97-AF65-F5344CB8AC3E}">
        <p14:creationId xmlns:p14="http://schemas.microsoft.com/office/powerpoint/2010/main" val="2003024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39789"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172201"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C06708C1-DDB1-487A-B695-0CEA51BF5BB5}" type="slidenum">
              <a:rPr lang="pt-BR" smtClean="0"/>
              <a:t>‹nº›</a:t>
            </a:fld>
            <a:endParaRPr lang="pt-BR"/>
          </a:p>
        </p:txBody>
      </p:sp>
    </p:spTree>
    <p:extLst>
      <p:ext uri="{BB962C8B-B14F-4D97-AF65-F5344CB8AC3E}">
        <p14:creationId xmlns:p14="http://schemas.microsoft.com/office/powerpoint/2010/main" val="1952689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C06708C1-DDB1-487A-B695-0CEA51BF5BB5}" type="slidenum">
              <a:rPr lang="pt-BR" smtClean="0"/>
              <a:t>‹nº›</a:t>
            </a:fld>
            <a:endParaRPr lang="pt-BR"/>
          </a:p>
        </p:txBody>
      </p:sp>
    </p:spTree>
    <p:extLst>
      <p:ext uri="{BB962C8B-B14F-4D97-AF65-F5344CB8AC3E}">
        <p14:creationId xmlns:p14="http://schemas.microsoft.com/office/powerpoint/2010/main" val="194211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C06708C1-DDB1-487A-B695-0CEA51BF5BB5}" type="slidenum">
              <a:rPr lang="pt-BR" smtClean="0"/>
              <a:t>‹nº›</a:t>
            </a:fld>
            <a:endParaRPr lang="pt-BR"/>
          </a:p>
        </p:txBody>
      </p:sp>
    </p:spTree>
    <p:extLst>
      <p:ext uri="{BB962C8B-B14F-4D97-AF65-F5344CB8AC3E}">
        <p14:creationId xmlns:p14="http://schemas.microsoft.com/office/powerpoint/2010/main" val="388668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06708C1-DDB1-487A-B695-0CEA51BF5BB5}" type="slidenum">
              <a:rPr lang="pt-BR" smtClean="0"/>
              <a:t>‹nº›</a:t>
            </a:fld>
            <a:endParaRPr lang="pt-BR"/>
          </a:p>
        </p:txBody>
      </p:sp>
    </p:spTree>
    <p:extLst>
      <p:ext uri="{BB962C8B-B14F-4D97-AF65-F5344CB8AC3E}">
        <p14:creationId xmlns:p14="http://schemas.microsoft.com/office/powerpoint/2010/main" val="110529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C06708C1-DDB1-487A-B695-0CEA51BF5BB5}" type="slidenum">
              <a:rPr lang="pt-BR" smtClean="0"/>
              <a:t>‹nº›</a:t>
            </a:fld>
            <a:endParaRPr lang="pt-BR"/>
          </a:p>
        </p:txBody>
      </p:sp>
    </p:spTree>
    <p:extLst>
      <p:ext uri="{BB962C8B-B14F-4D97-AF65-F5344CB8AC3E}">
        <p14:creationId xmlns:p14="http://schemas.microsoft.com/office/powerpoint/2010/main" val="296619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06708C1-DDB1-487A-B695-0CEA51BF5BB5}" type="slidenum">
              <a:rPr lang="pt-BR" smtClean="0"/>
              <a:t>‹nº›</a:t>
            </a:fld>
            <a:endParaRPr lang="pt-BR"/>
          </a:p>
        </p:txBody>
      </p:sp>
    </p:spTree>
    <p:extLst>
      <p:ext uri="{BB962C8B-B14F-4D97-AF65-F5344CB8AC3E}">
        <p14:creationId xmlns:p14="http://schemas.microsoft.com/office/powerpoint/2010/main" val="2366871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C06708C1-DDB1-487A-B695-0CEA51BF5BB5}" type="slidenum">
              <a:rPr lang="pt-BR" smtClean="0"/>
              <a:t>‹nº›</a:t>
            </a:fld>
            <a:endParaRPr lang="pt-BR"/>
          </a:p>
        </p:txBody>
      </p:sp>
    </p:spTree>
    <p:extLst>
      <p:ext uri="{BB962C8B-B14F-4D97-AF65-F5344CB8AC3E}">
        <p14:creationId xmlns:p14="http://schemas.microsoft.com/office/powerpoint/2010/main" val="2851070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pic>
        <p:nvPicPr>
          <p:cNvPr id="4" name="Imagem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685"/>
            <a:ext cx="12192000" cy="6885685"/>
          </a:xfrm>
          <a:prstGeom prst="rect">
            <a:avLst/>
          </a:prstGeom>
        </p:spPr>
      </p:pic>
    </p:spTree>
    <p:extLst>
      <p:ext uri="{BB962C8B-B14F-4D97-AF65-F5344CB8AC3E}">
        <p14:creationId xmlns:p14="http://schemas.microsoft.com/office/powerpoint/2010/main" val="1698620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8CA22EB-79E3-453A-B82D-80738A15E9C7}" type="datetimeFigureOut">
              <a:rPr lang="pt-BR" smtClean="0"/>
              <a:t>28/11/2017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245A5B9-B814-4C04-AFDF-2466BE979D1A}" type="slidenum">
              <a:rPr lang="pt-BR" smtClean="0"/>
              <a:t>‹nº›</a:t>
            </a:fld>
            <a:endParaRPr lang="pt-BR"/>
          </a:p>
        </p:txBody>
      </p:sp>
    </p:spTree>
    <p:extLst>
      <p:ext uri="{BB962C8B-B14F-4D97-AF65-F5344CB8AC3E}">
        <p14:creationId xmlns:p14="http://schemas.microsoft.com/office/powerpoint/2010/main" val="2983863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8CA22EB-79E3-453A-B82D-80738A15E9C7}" type="datetimeFigureOut">
              <a:rPr lang="pt-BR" smtClean="0"/>
              <a:t>28/11/2017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245A5B9-B814-4C04-AFDF-2466BE979D1A}" type="slidenum">
              <a:rPr lang="pt-BR" smtClean="0"/>
              <a:t>‹nº›</a:t>
            </a:fld>
            <a:endParaRPr lang="pt-BR"/>
          </a:p>
        </p:txBody>
      </p:sp>
    </p:spTree>
    <p:extLst>
      <p:ext uri="{BB962C8B-B14F-4D97-AF65-F5344CB8AC3E}">
        <p14:creationId xmlns:p14="http://schemas.microsoft.com/office/powerpoint/2010/main" val="758240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B8CA22EB-79E3-453A-B82D-80738A15E9C7}" type="datetimeFigureOut">
              <a:rPr lang="pt-BR" smtClean="0"/>
              <a:t>28/11/2017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245A5B9-B814-4C04-AFDF-2466BE979D1A}" type="slidenum">
              <a:rPr lang="pt-BR" smtClean="0"/>
              <a:t>‹nº›</a:t>
            </a:fld>
            <a:endParaRPr lang="pt-BR"/>
          </a:p>
        </p:txBody>
      </p:sp>
    </p:spTree>
    <p:extLst>
      <p:ext uri="{BB962C8B-B14F-4D97-AF65-F5344CB8AC3E}">
        <p14:creationId xmlns:p14="http://schemas.microsoft.com/office/powerpoint/2010/main" val="432313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8CA22EB-79E3-453A-B82D-80738A15E9C7}" type="datetimeFigureOut">
              <a:rPr lang="pt-BR" smtClean="0"/>
              <a:t>28/11/2017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245A5B9-B814-4C04-AFDF-2466BE979D1A}" type="slidenum">
              <a:rPr lang="pt-BR" smtClean="0"/>
              <a:t>‹nº›</a:t>
            </a:fld>
            <a:endParaRPr lang="pt-BR"/>
          </a:p>
        </p:txBody>
      </p:sp>
    </p:spTree>
    <p:extLst>
      <p:ext uri="{BB962C8B-B14F-4D97-AF65-F5344CB8AC3E}">
        <p14:creationId xmlns:p14="http://schemas.microsoft.com/office/powerpoint/2010/main" val="404018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B8CA22EB-79E3-453A-B82D-80738A15E9C7}" type="datetimeFigureOut">
              <a:rPr lang="pt-BR" smtClean="0"/>
              <a:t>28/11/2017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245A5B9-B814-4C04-AFDF-2466BE979D1A}" type="slidenum">
              <a:rPr lang="pt-BR" smtClean="0"/>
              <a:t>‹nº›</a:t>
            </a:fld>
            <a:endParaRPr lang="pt-BR"/>
          </a:p>
        </p:txBody>
      </p:sp>
    </p:spTree>
    <p:extLst>
      <p:ext uri="{BB962C8B-B14F-4D97-AF65-F5344CB8AC3E}">
        <p14:creationId xmlns:p14="http://schemas.microsoft.com/office/powerpoint/2010/main" val="2647957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B8CA22EB-79E3-453A-B82D-80738A15E9C7}" type="datetimeFigureOut">
              <a:rPr lang="pt-BR" smtClean="0"/>
              <a:t>28/11/2017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245A5B9-B814-4C04-AFDF-2466BE979D1A}" type="slidenum">
              <a:rPr lang="pt-BR" smtClean="0"/>
              <a:t>‹nº›</a:t>
            </a:fld>
            <a:endParaRPr lang="pt-BR"/>
          </a:p>
        </p:txBody>
      </p:sp>
    </p:spTree>
    <p:extLst>
      <p:ext uri="{BB962C8B-B14F-4D97-AF65-F5344CB8AC3E}">
        <p14:creationId xmlns:p14="http://schemas.microsoft.com/office/powerpoint/2010/main" val="3985902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A22EB-79E3-453A-B82D-80738A15E9C7}" type="datetimeFigureOut">
              <a:rPr lang="pt-BR" smtClean="0"/>
              <a:t>28/11/2017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5A5B9-B814-4C04-AFDF-2466BE979D1A}" type="slidenum">
              <a:rPr lang="pt-BR" smtClean="0"/>
              <a:t>‹nº›</a:t>
            </a:fld>
            <a:endParaRPr lang="pt-BR"/>
          </a:p>
        </p:txBody>
      </p:sp>
      <p:pic>
        <p:nvPicPr>
          <p:cNvPr id="7" name="Imagem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1078"/>
            <a:ext cx="12193922" cy="6856921"/>
          </a:xfrm>
          <a:prstGeom prst="rect">
            <a:avLst/>
          </a:prstGeom>
        </p:spPr>
      </p:pic>
    </p:spTree>
    <p:extLst>
      <p:ext uri="{BB962C8B-B14F-4D97-AF65-F5344CB8AC3E}">
        <p14:creationId xmlns:p14="http://schemas.microsoft.com/office/powerpoint/2010/main" val="2059838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8"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F7C14E-9AA3-40E0-BA2F-8ABEB8D63F17}" type="datetimeFigureOut">
              <a:rPr lang="pt-BR" smtClean="0"/>
              <a:t>28/11/2017</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D7870-3E1E-46D6-B2B9-1C7C4867D3DC}" type="slidenum">
              <a:rPr lang="pt-BR" smtClean="0"/>
              <a:t>‹nº›</a:t>
            </a:fld>
            <a:endParaRPr lang="pt-BR"/>
          </a:p>
        </p:txBody>
      </p:sp>
    </p:spTree>
    <p:extLst>
      <p:ext uri="{BB962C8B-B14F-4D97-AF65-F5344CB8AC3E}">
        <p14:creationId xmlns:p14="http://schemas.microsoft.com/office/powerpoint/2010/main" val="107761415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708C1-DDB1-487A-B695-0CEA51BF5BB5}" type="slidenum">
              <a:rPr lang="pt-BR" smtClean="0"/>
              <a:t>‹nº›</a:t>
            </a:fld>
            <a:endParaRPr lang="pt-BR"/>
          </a:p>
        </p:txBody>
      </p:sp>
    </p:spTree>
    <p:extLst>
      <p:ext uri="{BB962C8B-B14F-4D97-AF65-F5344CB8AC3E}">
        <p14:creationId xmlns:p14="http://schemas.microsoft.com/office/powerpoint/2010/main" val="38055897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slide" Target="slide10.xml"/><Relationship Id="rId5" Type="http://schemas.openxmlformats.org/officeDocument/2006/relationships/image" Target="../media/image9.png"/><Relationship Id="rId4" Type="http://schemas.openxmlformats.org/officeDocument/2006/relationships/image" Target="../media/image8.tmp"/></Relationships>
</file>

<file path=ppt/slides/_rels/slide14.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slide" Target="slide34.xml"/></Relationships>
</file>

<file path=ppt/slides/_rels/slide26.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hyperlink" Target="https://www.allianceforintegrity.org/pt/" TargetMode="External"/><Relationship Id="rId2" Type="http://schemas.openxmlformats.org/officeDocument/2006/relationships/image" Target="../media/image27.jpe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43.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 Id="rId9" Type="http://schemas.microsoft.com/office/2007/relationships/hdphoto" Target="../media/hdphoto5.wdp"/></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4.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8.png"/><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microsoft.com/office/2007/relationships/hdphoto" Target="../media/hdphoto5.wdp"/><Relationship Id="rId9" Type="http://schemas.openxmlformats.org/officeDocument/2006/relationships/image" Target="../media/image50.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microsoft.com/office/2007/relationships/hdphoto" Target="../media/hdphoto9.wdp"/><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8" Type="http://schemas.openxmlformats.org/officeDocument/2006/relationships/image" Target="../media/image64.jpg"/><Relationship Id="rId3" Type="http://schemas.microsoft.com/office/2007/relationships/hdphoto" Target="../media/hdphoto8.wdp"/><Relationship Id="rId7" Type="http://schemas.openxmlformats.org/officeDocument/2006/relationships/image" Target="../media/image63.jp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5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sistema.ouvidorias.gov.br/salaouvidorias/index.html" TargetMode="Externa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microsoft.com/office/2014/relationships/chartEx" Target="../charts/chartEx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6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mailto:secretaria.executiva@cgu.gov.br"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1678325" y="5861913"/>
            <a:ext cx="91440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b="1">
                <a:solidFill>
                  <a:srgbClr val="FFFF00"/>
                </a:solidFill>
                <a:latin typeface="Arial" panose="020B0604020202020204" pitchFamily="34" charset="0"/>
              </a:defRPr>
            </a:lvl1pPr>
            <a:lvl2pPr marL="742950" indent="-285750" eaLnBrk="0" hangingPunct="0">
              <a:defRPr sz="3000" b="1">
                <a:solidFill>
                  <a:srgbClr val="FFFF00"/>
                </a:solidFill>
                <a:latin typeface="Arial" panose="020B0604020202020204" pitchFamily="34" charset="0"/>
              </a:defRPr>
            </a:lvl2pPr>
            <a:lvl3pPr marL="1143000" indent="-228600" eaLnBrk="0" hangingPunct="0">
              <a:defRPr sz="3000" b="1">
                <a:solidFill>
                  <a:srgbClr val="FFFF00"/>
                </a:solidFill>
                <a:latin typeface="Arial" panose="020B0604020202020204" pitchFamily="34" charset="0"/>
              </a:defRPr>
            </a:lvl3pPr>
            <a:lvl4pPr marL="1600200" indent="-228600" eaLnBrk="0" hangingPunct="0">
              <a:defRPr sz="3000" b="1">
                <a:solidFill>
                  <a:srgbClr val="FFFF00"/>
                </a:solidFill>
                <a:latin typeface="Arial" panose="020B0604020202020204" pitchFamily="34" charset="0"/>
              </a:defRPr>
            </a:lvl4pPr>
            <a:lvl5pPr marL="2057400" indent="-228600" eaLnBrk="0" hangingPunct="0">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defRPr sz="3000" b="1">
                <a:solidFill>
                  <a:srgbClr val="FFFF00"/>
                </a:solidFill>
                <a:latin typeface="Arial" panose="020B0604020202020204" pitchFamily="34" charset="0"/>
              </a:defRPr>
            </a:lvl9pPr>
          </a:lstStyle>
          <a:p>
            <a:pPr algn="ctr" eaLnBrk="1" hangingPunct="1">
              <a:lnSpc>
                <a:spcPct val="95000"/>
              </a:lnSpc>
              <a:buClr>
                <a:srgbClr val="000000"/>
              </a:buClr>
              <a:buSzPct val="100000"/>
              <a:buFont typeface="Times New Roman" panose="02020603050405020304" pitchFamily="18" charset="0"/>
              <a:buNone/>
            </a:pPr>
            <a:r>
              <a:rPr lang="pt-BR" altLang="pt-BR" sz="1600" i="1" dirty="0">
                <a:solidFill>
                  <a:schemeClr val="tx1"/>
                </a:solidFill>
              </a:rPr>
              <a:t>Brasília, 28 de novembro de 2017</a:t>
            </a:r>
          </a:p>
        </p:txBody>
      </p:sp>
      <p:sp>
        <p:nvSpPr>
          <p:cNvPr id="7" name="Rectangle 2"/>
          <p:cNvSpPr txBox="1">
            <a:spLocks noChangeArrowheads="1"/>
          </p:cNvSpPr>
          <p:nvPr/>
        </p:nvSpPr>
        <p:spPr bwMode="auto">
          <a:xfrm>
            <a:off x="2844490" y="3828325"/>
            <a:ext cx="6822023" cy="1892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altLang="pt-BR" sz="2000" dirty="0">
                <a:solidFill>
                  <a:srgbClr val="002060"/>
                </a:solidFill>
                <a:latin typeface="Arial" panose="020B0604020202020204" pitchFamily="34" charset="0"/>
              </a:rPr>
              <a:t>Audiência Pública</a:t>
            </a:r>
          </a:p>
          <a:p>
            <a:pPr algn="ctr"/>
            <a:endParaRPr lang="pt-BR" altLang="pt-BR" sz="2000" dirty="0">
              <a:solidFill>
                <a:srgbClr val="002060"/>
              </a:solidFill>
              <a:latin typeface="Arial" panose="020B0604020202020204" pitchFamily="34" charset="0"/>
            </a:endParaRPr>
          </a:p>
          <a:p>
            <a:pPr algn="ctr"/>
            <a:r>
              <a:rPr lang="pt-BR" altLang="pt-BR" sz="2000" dirty="0">
                <a:solidFill>
                  <a:srgbClr val="002060"/>
                </a:solidFill>
                <a:latin typeface="Arial" panose="020B0604020202020204" pitchFamily="34" charset="0"/>
              </a:rPr>
              <a:t>Comissão de Fiscalização Financeira e Controle – CFFC</a:t>
            </a:r>
          </a:p>
          <a:p>
            <a:pPr algn="ctr"/>
            <a:endParaRPr lang="pt-BR" altLang="pt-BR" sz="2000" dirty="0">
              <a:solidFill>
                <a:srgbClr val="002060"/>
              </a:solidFill>
              <a:latin typeface="Arial" panose="020B0604020202020204" pitchFamily="34" charset="0"/>
            </a:endParaRPr>
          </a:p>
          <a:p>
            <a:pPr algn="ctr"/>
            <a:r>
              <a:rPr lang="pt-BR" altLang="pt-BR" sz="2000" dirty="0">
                <a:solidFill>
                  <a:srgbClr val="002060"/>
                </a:solidFill>
                <a:latin typeface="Arial" panose="020B0604020202020204" pitchFamily="34" charset="0"/>
              </a:rPr>
              <a:t> Câmara dos Deputados </a:t>
            </a:r>
          </a:p>
        </p:txBody>
      </p:sp>
      <p:sp>
        <p:nvSpPr>
          <p:cNvPr id="8" name="Rectangle 2"/>
          <p:cNvSpPr txBox="1">
            <a:spLocks noChangeArrowheads="1"/>
          </p:cNvSpPr>
          <p:nvPr/>
        </p:nvSpPr>
        <p:spPr bwMode="auto">
          <a:xfrm>
            <a:off x="2844490" y="620189"/>
            <a:ext cx="7048500" cy="306684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pt-BR" altLang="pt-BR" sz="4800" dirty="0">
                <a:solidFill>
                  <a:srgbClr val="002060"/>
                </a:solidFill>
                <a:latin typeface="Arial" panose="020B0604020202020204" pitchFamily="34" charset="0"/>
              </a:rPr>
              <a:t>Principais Ações da CGU no Biênio 2017/2018</a:t>
            </a:r>
          </a:p>
        </p:txBody>
      </p:sp>
    </p:spTree>
    <p:extLst>
      <p:ext uri="{BB962C8B-B14F-4D97-AF65-F5344CB8AC3E}">
        <p14:creationId xmlns:p14="http://schemas.microsoft.com/office/powerpoint/2010/main" val="950808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p:cNvSpPr txBox="1">
            <a:spLocks/>
          </p:cNvSpPr>
          <p:nvPr/>
        </p:nvSpPr>
        <p:spPr>
          <a:xfrm>
            <a:off x="476607" y="1249175"/>
            <a:ext cx="11132799" cy="695372"/>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2800" b="1" dirty="0">
                <a:solidFill>
                  <a:schemeClr val="tx1">
                    <a:lumMod val="75000"/>
                    <a:lumOff val="25000"/>
                  </a:schemeClr>
                </a:solidFill>
              </a:rPr>
              <a:t>PROMOÇÃO DA TRANSPARÊNCIA</a:t>
            </a:r>
          </a:p>
        </p:txBody>
      </p:sp>
      <p:sp>
        <p:nvSpPr>
          <p:cNvPr id="6" name="CaixaDeTexto 5"/>
          <p:cNvSpPr txBox="1"/>
          <p:nvPr/>
        </p:nvSpPr>
        <p:spPr>
          <a:xfrm>
            <a:off x="476607" y="2188387"/>
            <a:ext cx="6064893" cy="523220"/>
          </a:xfrm>
          <a:prstGeom prst="rect">
            <a:avLst/>
          </a:prstGeom>
          <a:noFill/>
        </p:spPr>
        <p:txBody>
          <a:bodyPr wrap="square" rtlCol="0">
            <a:spAutoFit/>
          </a:bodyPr>
          <a:lstStyle/>
          <a:p>
            <a:r>
              <a:rPr lang="pt-BR" sz="2800" dirty="0">
                <a:solidFill>
                  <a:srgbClr val="002543"/>
                </a:solidFill>
              </a:rPr>
              <a:t>Painel de Dados Abertos</a:t>
            </a:r>
          </a:p>
        </p:txBody>
      </p:sp>
      <p:sp>
        <p:nvSpPr>
          <p:cNvPr id="8" name="CaixaDeTexto 7"/>
          <p:cNvSpPr txBox="1"/>
          <p:nvPr/>
        </p:nvSpPr>
        <p:spPr>
          <a:xfrm>
            <a:off x="476607" y="2711607"/>
            <a:ext cx="9192773" cy="400110"/>
          </a:xfrm>
          <a:prstGeom prst="rect">
            <a:avLst/>
          </a:prstGeom>
          <a:noFill/>
        </p:spPr>
        <p:txBody>
          <a:bodyPr wrap="none" rtlCol="0">
            <a:spAutoFit/>
          </a:bodyPr>
          <a:lstStyle/>
          <a:p>
            <a:r>
              <a:rPr lang="pt-BR" sz="2000" i="1" dirty="0">
                <a:solidFill>
                  <a:schemeClr val="tx1">
                    <a:lumMod val="75000"/>
                    <a:lumOff val="25000"/>
                  </a:schemeClr>
                </a:solidFill>
              </a:rPr>
              <a:t>Painel de monitoramento da abertura de bases de dados no âmbito do Governo Federal</a:t>
            </a:r>
          </a:p>
        </p:txBody>
      </p:sp>
      <p:pic>
        <p:nvPicPr>
          <p:cNvPr id="3" name="Imagem 2" descr="Dados Abertos - Google Chrome"/>
          <p:cNvPicPr>
            <a:picLocks noChangeAspect="1"/>
          </p:cNvPicPr>
          <p:nvPr/>
        </p:nvPicPr>
        <p:blipFill rotWithShape="1">
          <a:blip r:embed="rId2">
            <a:extLst>
              <a:ext uri="{28A0092B-C50C-407E-A947-70E740481C1C}">
                <a14:useLocalDpi xmlns:a14="http://schemas.microsoft.com/office/drawing/2010/main" val="0"/>
              </a:ext>
            </a:extLst>
          </a:blip>
          <a:srcRect r="6107"/>
          <a:stretch/>
        </p:blipFill>
        <p:spPr>
          <a:xfrm>
            <a:off x="1030147" y="3385641"/>
            <a:ext cx="5139159" cy="3078819"/>
          </a:xfrm>
          <a:prstGeom prst="rect">
            <a:avLst/>
          </a:prstGeom>
        </p:spPr>
      </p:pic>
      <p:sp>
        <p:nvSpPr>
          <p:cNvPr id="10" name="CaixaDeTexto 9"/>
          <p:cNvSpPr txBox="1"/>
          <p:nvPr/>
        </p:nvSpPr>
        <p:spPr>
          <a:xfrm>
            <a:off x="6541500" y="4072261"/>
            <a:ext cx="4819588" cy="400110"/>
          </a:xfrm>
          <a:prstGeom prst="rect">
            <a:avLst/>
          </a:prstGeom>
          <a:noFill/>
        </p:spPr>
        <p:txBody>
          <a:bodyPr wrap="square" rtlCol="0">
            <a:spAutoFit/>
          </a:bodyPr>
          <a:lstStyle/>
          <a:p>
            <a:r>
              <a:rPr lang="pt-BR" sz="2000" b="1" i="1" dirty="0">
                <a:solidFill>
                  <a:schemeClr val="tx1">
                    <a:lumMod val="75000"/>
                    <a:lumOff val="25000"/>
                  </a:schemeClr>
                </a:solidFill>
              </a:rPr>
              <a:t>Paineis.cgu.gov.br/</a:t>
            </a:r>
            <a:r>
              <a:rPr lang="pt-BR" sz="2000" b="1" i="1" dirty="0" err="1">
                <a:solidFill>
                  <a:schemeClr val="tx1">
                    <a:lumMod val="75000"/>
                    <a:lumOff val="25000"/>
                  </a:schemeClr>
                </a:solidFill>
              </a:rPr>
              <a:t>dadosabertos</a:t>
            </a:r>
            <a:endParaRPr lang="pt-BR" sz="2000" b="1" i="1" dirty="0">
              <a:solidFill>
                <a:schemeClr val="tx1">
                  <a:lumMod val="75000"/>
                  <a:lumOff val="25000"/>
                </a:schemeClr>
              </a:solidFill>
            </a:endParaRPr>
          </a:p>
        </p:txBody>
      </p:sp>
      <p:sp>
        <p:nvSpPr>
          <p:cNvPr id="11" name="CaixaDeTexto 10"/>
          <p:cNvSpPr txBox="1"/>
          <p:nvPr/>
        </p:nvSpPr>
        <p:spPr>
          <a:xfrm>
            <a:off x="6933234" y="4627845"/>
            <a:ext cx="4427853" cy="1246495"/>
          </a:xfrm>
          <a:prstGeom prst="rect">
            <a:avLst/>
          </a:prstGeom>
          <a:noFill/>
        </p:spPr>
        <p:txBody>
          <a:bodyPr wrap="square" rtlCol="0">
            <a:spAutoFit/>
          </a:bodyPr>
          <a:lstStyle/>
          <a:p>
            <a:pPr>
              <a:lnSpc>
                <a:spcPct val="125000"/>
              </a:lnSpc>
            </a:pPr>
            <a:r>
              <a:rPr lang="pt-BR" sz="2000" dirty="0">
                <a:solidFill>
                  <a:schemeClr val="tx1">
                    <a:lumMod val="75000"/>
                    <a:lumOff val="25000"/>
                  </a:schemeClr>
                </a:solidFill>
              </a:rPr>
              <a:t>Informações sobre quais órgãos tem </a:t>
            </a:r>
            <a:r>
              <a:rPr lang="pt-BR" sz="2000" b="1" dirty="0">
                <a:solidFill>
                  <a:schemeClr val="tx1">
                    <a:lumMod val="75000"/>
                    <a:lumOff val="25000"/>
                  </a:schemeClr>
                </a:solidFill>
              </a:rPr>
              <a:t>planos de dados abertos</a:t>
            </a:r>
            <a:r>
              <a:rPr lang="pt-BR" sz="2000" dirty="0">
                <a:solidFill>
                  <a:schemeClr val="tx1">
                    <a:lumMod val="75000"/>
                    <a:lumOff val="25000"/>
                  </a:schemeClr>
                </a:solidFill>
              </a:rPr>
              <a:t> e que bases estão previstas para abertura</a:t>
            </a:r>
          </a:p>
        </p:txBody>
      </p:sp>
      <p:sp>
        <p:nvSpPr>
          <p:cNvPr id="9" name="Botão de Ação: Ir para o Fim 8">
            <a:hlinkClick r:id="rId3" action="ppaction://hlinksldjump" highlightClick="1"/>
          </p:cNvPr>
          <p:cNvSpPr/>
          <p:nvPr/>
        </p:nvSpPr>
        <p:spPr>
          <a:xfrm>
            <a:off x="11609406" y="6326373"/>
            <a:ext cx="223284" cy="13822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867944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1524000" y="1122884"/>
            <a:ext cx="8899452" cy="424732"/>
          </a:xfrm>
          <a:prstGeom prst="rect">
            <a:avLst/>
          </a:prstGeom>
          <a:noFill/>
        </p:spPr>
        <p:txBody>
          <a:bodyPr wrap="square" rtlCol="0">
            <a:spAutoFit/>
          </a:bodyPr>
          <a:lstStyle/>
          <a:p>
            <a:pPr algn="ctr" fontAlgn="base">
              <a:lnSpc>
                <a:spcPct val="90000"/>
              </a:lnSpc>
              <a:spcBef>
                <a:spcPts val="1000"/>
              </a:spcBef>
              <a:spcAft>
                <a:spcPct val="0"/>
              </a:spcAft>
            </a:pPr>
            <a:r>
              <a:rPr lang="pt-BR" sz="2400" b="1" dirty="0">
                <a:solidFill>
                  <a:srgbClr val="E46C0A"/>
                </a:solidFill>
                <a:cs typeface="Arial"/>
              </a:rPr>
              <a:t>PAINEL MUNICÍPIO TRANSPARENTE</a:t>
            </a:r>
          </a:p>
        </p:txBody>
      </p:sp>
      <p:pic>
        <p:nvPicPr>
          <p:cNvPr id="8" name="Imagem 7" descr="PROJETO IAS.qvw - Google Chrome"/>
          <p:cNvPicPr>
            <a:picLocks noChangeAspect="1"/>
          </p:cNvPicPr>
          <p:nvPr/>
        </p:nvPicPr>
        <p:blipFill rotWithShape="1">
          <a:blip r:embed="rId2">
            <a:extLst>
              <a:ext uri="{28A0092B-C50C-407E-A947-70E740481C1C}">
                <a14:useLocalDpi xmlns:a14="http://schemas.microsoft.com/office/drawing/2010/main" val="0"/>
              </a:ext>
            </a:extLst>
          </a:blip>
          <a:srcRect r="1342"/>
          <a:stretch/>
        </p:blipFill>
        <p:spPr>
          <a:xfrm>
            <a:off x="0" y="1637880"/>
            <a:ext cx="12192000" cy="5220119"/>
          </a:xfrm>
          <a:prstGeom prst="rect">
            <a:avLst/>
          </a:prstGeom>
        </p:spPr>
      </p:pic>
      <p:sp>
        <p:nvSpPr>
          <p:cNvPr id="5" name="Botão de Ação: Ir para o Fim 4">
            <a:hlinkClick r:id="rId3" action="ppaction://hlinksldjump" highlightClick="1"/>
          </p:cNvPr>
          <p:cNvSpPr/>
          <p:nvPr/>
        </p:nvSpPr>
        <p:spPr>
          <a:xfrm>
            <a:off x="11609406" y="6326373"/>
            <a:ext cx="223284" cy="13822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80130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46047" y="1638341"/>
            <a:ext cx="7326353" cy="574901"/>
          </a:xfrm>
          <a:prstGeom prst="rect">
            <a:avLst/>
          </a:prstGeom>
          <a:noFill/>
        </p:spPr>
        <p:txBody>
          <a:bodyPr wrap="square" rtlCol="0">
            <a:spAutoFit/>
          </a:bodyPr>
          <a:lstStyle/>
          <a:p>
            <a:pPr>
              <a:lnSpc>
                <a:spcPct val="120000"/>
              </a:lnSpc>
            </a:pPr>
            <a:r>
              <a:rPr lang="pt-BR" sz="2800" b="1" dirty="0">
                <a:solidFill>
                  <a:srgbClr val="002543"/>
                </a:solidFill>
              </a:rPr>
              <a:t>PLANO DE GOVERNO ABERTO</a:t>
            </a:r>
          </a:p>
        </p:txBody>
      </p:sp>
      <p:sp>
        <p:nvSpPr>
          <p:cNvPr id="3" name="CaixaDeTexto 2"/>
          <p:cNvSpPr txBox="1"/>
          <p:nvPr/>
        </p:nvSpPr>
        <p:spPr>
          <a:xfrm>
            <a:off x="446047" y="2156242"/>
            <a:ext cx="7720190" cy="400110"/>
          </a:xfrm>
          <a:prstGeom prst="rect">
            <a:avLst/>
          </a:prstGeom>
          <a:noFill/>
        </p:spPr>
        <p:txBody>
          <a:bodyPr wrap="none" rtlCol="0">
            <a:spAutoFit/>
          </a:bodyPr>
          <a:lstStyle/>
          <a:p>
            <a:r>
              <a:rPr lang="pt-BR" sz="2000" i="1" dirty="0">
                <a:solidFill>
                  <a:schemeClr val="tx1">
                    <a:lumMod val="75000"/>
                    <a:lumOff val="25000"/>
                  </a:schemeClr>
                </a:solidFill>
              </a:rPr>
              <a:t>Busca de soluções conjuntas governo-sociedade para problemas diversos</a:t>
            </a:r>
          </a:p>
        </p:txBody>
      </p:sp>
      <p:sp>
        <p:nvSpPr>
          <p:cNvPr id="4" name="CaixaDeTexto 3"/>
          <p:cNvSpPr txBox="1"/>
          <p:nvPr/>
        </p:nvSpPr>
        <p:spPr>
          <a:xfrm>
            <a:off x="545111" y="2870039"/>
            <a:ext cx="6145056" cy="3785652"/>
          </a:xfrm>
          <a:prstGeom prst="rect">
            <a:avLst/>
          </a:prstGeom>
          <a:noFill/>
        </p:spPr>
        <p:txBody>
          <a:bodyPr wrap="square" rtlCol="0">
            <a:spAutoFit/>
          </a:bodyPr>
          <a:lstStyle/>
          <a:p>
            <a:r>
              <a:rPr lang="pt-BR" sz="2400" i="1" dirty="0">
                <a:solidFill>
                  <a:schemeClr val="bg2">
                    <a:lumMod val="25000"/>
                  </a:schemeClr>
                </a:solidFill>
              </a:rPr>
              <a:t>O Governo Federal constrói </a:t>
            </a:r>
            <a:r>
              <a:rPr lang="pt-BR" sz="2400" b="1" i="1" dirty="0">
                <a:solidFill>
                  <a:schemeClr val="bg2">
                    <a:lumMod val="25000"/>
                  </a:schemeClr>
                </a:solidFill>
              </a:rPr>
              <a:t>planos de ação </a:t>
            </a:r>
            <a:r>
              <a:rPr lang="pt-BR" sz="2400" i="1" dirty="0">
                <a:solidFill>
                  <a:schemeClr val="bg2">
                    <a:lumMod val="25000"/>
                  </a:schemeClr>
                </a:solidFill>
              </a:rPr>
              <a:t>em diversas áreas, feitos em conjunto com organizações da sociedade civil.</a:t>
            </a:r>
          </a:p>
          <a:p>
            <a:endParaRPr lang="pt-BR" sz="2400" i="1" dirty="0">
              <a:solidFill>
                <a:schemeClr val="bg2">
                  <a:lumMod val="25000"/>
                </a:schemeClr>
              </a:solidFill>
            </a:endParaRPr>
          </a:p>
          <a:p>
            <a:r>
              <a:rPr lang="pt-BR" sz="2400" i="1" dirty="0">
                <a:solidFill>
                  <a:schemeClr val="bg2">
                    <a:lumMod val="25000"/>
                  </a:schemeClr>
                </a:solidFill>
              </a:rPr>
              <a:t>Os planos preveem </a:t>
            </a:r>
            <a:r>
              <a:rPr lang="pt-BR" sz="2400" b="1" i="1" dirty="0">
                <a:solidFill>
                  <a:schemeClr val="bg2">
                    <a:lumMod val="25000"/>
                  </a:schemeClr>
                </a:solidFill>
              </a:rPr>
              <a:t>ações concretas </a:t>
            </a:r>
            <a:r>
              <a:rPr lang="pt-BR" sz="2400" i="1" dirty="0">
                <a:solidFill>
                  <a:schemeClr val="bg2">
                    <a:lumMod val="25000"/>
                  </a:schemeClr>
                </a:solidFill>
              </a:rPr>
              <a:t>para avançar em temas, também escolhidos em conjunto.</a:t>
            </a:r>
          </a:p>
          <a:p>
            <a:endParaRPr lang="pt-BR" sz="2400" i="1" dirty="0">
              <a:solidFill>
                <a:schemeClr val="bg2">
                  <a:lumMod val="25000"/>
                </a:schemeClr>
              </a:solidFill>
            </a:endParaRPr>
          </a:p>
          <a:p>
            <a:r>
              <a:rPr lang="pt-BR" sz="2400" i="1" dirty="0">
                <a:solidFill>
                  <a:schemeClr val="bg2">
                    <a:lumMod val="25000"/>
                  </a:schemeClr>
                </a:solidFill>
              </a:rPr>
              <a:t>Ações dos planos viram </a:t>
            </a:r>
            <a:r>
              <a:rPr lang="pt-BR" sz="2400" b="1" i="1" dirty="0">
                <a:solidFill>
                  <a:schemeClr val="bg2">
                    <a:lumMod val="25000"/>
                  </a:schemeClr>
                </a:solidFill>
              </a:rPr>
              <a:t>compromissos internacionais</a:t>
            </a:r>
            <a:r>
              <a:rPr lang="pt-BR" sz="2400" i="1" dirty="0">
                <a:solidFill>
                  <a:schemeClr val="bg2">
                    <a:lumMod val="25000"/>
                  </a:schemeClr>
                </a:solidFill>
              </a:rPr>
              <a:t> na Parceria para Governo Aberto</a:t>
            </a:r>
          </a:p>
        </p:txBody>
      </p:sp>
      <p:pic>
        <p:nvPicPr>
          <p:cNvPr id="5" name="Imagem 4" descr="plano_port_web-3.pdf - Google Chrome"/>
          <p:cNvPicPr>
            <a:picLocks noChangeAspect="1"/>
          </p:cNvPicPr>
          <p:nvPr/>
        </p:nvPicPr>
        <p:blipFill rotWithShape="1">
          <a:blip r:embed="rId2">
            <a:extLst>
              <a:ext uri="{28A0092B-C50C-407E-A947-70E740481C1C}">
                <a14:useLocalDpi xmlns:a14="http://schemas.microsoft.com/office/drawing/2010/main" val="0"/>
              </a:ext>
            </a:extLst>
          </a:blip>
          <a:srcRect l="25633" t="7596" r="26614" b="2949"/>
          <a:stretch/>
        </p:blipFill>
        <p:spPr>
          <a:xfrm>
            <a:off x="8298388" y="1201479"/>
            <a:ext cx="3678841" cy="3838920"/>
          </a:xfrm>
          <a:prstGeom prst="rect">
            <a:avLst/>
          </a:prstGeom>
          <a:ln>
            <a:solidFill>
              <a:schemeClr val="bg1">
                <a:lumMod val="65000"/>
              </a:schemeClr>
            </a:solidFill>
          </a:ln>
        </p:spPr>
      </p:pic>
      <p:sp>
        <p:nvSpPr>
          <p:cNvPr id="7" name="CaixaDeTexto 6"/>
          <p:cNvSpPr txBox="1"/>
          <p:nvPr/>
        </p:nvSpPr>
        <p:spPr>
          <a:xfrm>
            <a:off x="8166237" y="5040399"/>
            <a:ext cx="3800144" cy="307777"/>
          </a:xfrm>
          <a:prstGeom prst="rect">
            <a:avLst/>
          </a:prstGeom>
          <a:noFill/>
        </p:spPr>
        <p:txBody>
          <a:bodyPr wrap="none" rtlCol="0">
            <a:spAutoFit/>
          </a:bodyPr>
          <a:lstStyle/>
          <a:p>
            <a:pPr algn="r"/>
            <a:r>
              <a:rPr lang="pt-BR" sz="1400" dirty="0">
                <a:solidFill>
                  <a:schemeClr val="tx1">
                    <a:lumMod val="75000"/>
                    <a:lumOff val="25000"/>
                  </a:schemeClr>
                </a:solidFill>
              </a:rPr>
              <a:t>Conheça o 3º Plano em governoaberto.cgu.gov.br</a:t>
            </a:r>
          </a:p>
        </p:txBody>
      </p:sp>
      <p:sp>
        <p:nvSpPr>
          <p:cNvPr id="8" name="Botão de Ação: Ir para o Fim 7">
            <a:hlinkClick r:id="rId3" action="ppaction://hlinksldjump" highlightClick="1"/>
          </p:cNvPr>
          <p:cNvSpPr/>
          <p:nvPr/>
        </p:nvSpPr>
        <p:spPr>
          <a:xfrm>
            <a:off x="11609406" y="6326373"/>
            <a:ext cx="223284" cy="13822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38826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p:cNvSpPr txBox="1">
            <a:spLocks/>
          </p:cNvSpPr>
          <p:nvPr/>
        </p:nvSpPr>
        <p:spPr>
          <a:xfrm>
            <a:off x="476607" y="1249175"/>
            <a:ext cx="11132799" cy="695372"/>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2800" b="1" dirty="0">
                <a:solidFill>
                  <a:schemeClr val="tx1">
                    <a:lumMod val="75000"/>
                    <a:lumOff val="25000"/>
                  </a:schemeClr>
                </a:solidFill>
              </a:rPr>
              <a:t>PROMOÇÃO DA TRANSPARÊNCIA</a:t>
            </a:r>
          </a:p>
        </p:txBody>
      </p:sp>
      <p:sp>
        <p:nvSpPr>
          <p:cNvPr id="24" name="CaixaDeTexto 23"/>
          <p:cNvSpPr txBox="1"/>
          <p:nvPr/>
        </p:nvSpPr>
        <p:spPr>
          <a:xfrm>
            <a:off x="446048" y="2306882"/>
            <a:ext cx="6403356" cy="523220"/>
          </a:xfrm>
          <a:prstGeom prst="rect">
            <a:avLst/>
          </a:prstGeom>
          <a:noFill/>
        </p:spPr>
        <p:txBody>
          <a:bodyPr wrap="none" rtlCol="0">
            <a:spAutoFit/>
          </a:bodyPr>
          <a:lstStyle/>
          <a:p>
            <a:r>
              <a:rPr lang="pt-BR" sz="2800" b="1" dirty="0">
                <a:solidFill>
                  <a:srgbClr val="00B050"/>
                </a:solidFill>
              </a:rPr>
              <a:t>ESCALA BRASIL TRANSPARENTE: </a:t>
            </a:r>
            <a:r>
              <a:rPr lang="pt-BR" sz="2800" b="1" i="1" dirty="0">
                <a:solidFill>
                  <a:srgbClr val="00B050"/>
                </a:solidFill>
              </a:rPr>
              <a:t>Impactos</a:t>
            </a:r>
          </a:p>
        </p:txBody>
      </p:sp>
      <p:pic>
        <p:nvPicPr>
          <p:cNvPr id="14" name="Picture 2" descr="C:\Users\sergioaf\Documents\CGU 2015\Servidor Edward - Trabalhos Executados\Mapa grafico 3 a.p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468" b="96514" l="963" r="95954"/>
                    </a14:imgEffect>
                  </a14:imgLayer>
                </a14:imgProps>
              </a:ext>
              <a:ext uri="{28A0092B-C50C-407E-A947-70E740481C1C}">
                <a14:useLocalDpi xmlns:a14="http://schemas.microsoft.com/office/drawing/2010/main" val="0"/>
              </a:ext>
            </a:extLst>
          </a:blip>
          <a:srcRect/>
          <a:stretch>
            <a:fillRect/>
          </a:stretch>
        </p:blipFill>
        <p:spPr bwMode="auto">
          <a:xfrm>
            <a:off x="696934" y="3141941"/>
            <a:ext cx="3297348" cy="371605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https://relatorios.cgu.gov.br/Visualizador.aspx?id_relatorio=22 - Google Chrome"/>
          <p:cNvPicPr>
            <a:picLocks noChangeAspect="1"/>
          </p:cNvPicPr>
          <p:nvPr/>
        </p:nvPicPr>
        <p:blipFill rotWithShape="1">
          <a:blip r:embed="rId4">
            <a:extLst>
              <a:ext uri="{28A0092B-C50C-407E-A947-70E740481C1C}">
                <a14:useLocalDpi xmlns:a14="http://schemas.microsoft.com/office/drawing/2010/main" val="0"/>
              </a:ext>
            </a:extLst>
          </a:blip>
          <a:srcRect l="26880" t="32405" r="40688" b="8861"/>
          <a:stretch/>
        </p:blipFill>
        <p:spPr>
          <a:xfrm>
            <a:off x="8356923" y="3234583"/>
            <a:ext cx="3439461" cy="3530774"/>
          </a:xfrm>
          <a:prstGeom prst="rect">
            <a:avLst/>
          </a:prstGeom>
        </p:spPr>
      </p:pic>
      <p:pic>
        <p:nvPicPr>
          <p:cNvPr id="5" name="Imagem 4"/>
          <p:cNvPicPr>
            <a:picLocks noChangeAspect="1"/>
          </p:cNvPicPr>
          <p:nvPr/>
        </p:nvPicPr>
        <p:blipFill>
          <a:blip r:embed="rId5"/>
          <a:stretch>
            <a:fillRect/>
          </a:stretch>
        </p:blipFill>
        <p:spPr>
          <a:xfrm>
            <a:off x="4168391" y="3271604"/>
            <a:ext cx="3554276" cy="3456732"/>
          </a:xfrm>
          <a:prstGeom prst="rect">
            <a:avLst/>
          </a:prstGeom>
        </p:spPr>
      </p:pic>
      <p:sp>
        <p:nvSpPr>
          <p:cNvPr id="16" name="Subtítulo 2"/>
          <p:cNvSpPr txBox="1">
            <a:spLocks/>
          </p:cNvSpPr>
          <p:nvPr/>
        </p:nvSpPr>
        <p:spPr>
          <a:xfrm>
            <a:off x="722679" y="5179180"/>
            <a:ext cx="1264391" cy="6953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2400" b="1" dirty="0">
                <a:solidFill>
                  <a:schemeClr val="bg2">
                    <a:lumMod val="50000"/>
                  </a:schemeClr>
                </a:solidFill>
              </a:rPr>
              <a:t>EBT 1</a:t>
            </a:r>
          </a:p>
        </p:txBody>
      </p:sp>
      <p:sp>
        <p:nvSpPr>
          <p:cNvPr id="17" name="Subtítulo 2"/>
          <p:cNvSpPr txBox="1">
            <a:spLocks/>
          </p:cNvSpPr>
          <p:nvPr/>
        </p:nvSpPr>
        <p:spPr>
          <a:xfrm>
            <a:off x="4426578" y="5179180"/>
            <a:ext cx="1264391" cy="6953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2400" b="1" dirty="0">
                <a:solidFill>
                  <a:schemeClr val="bg2">
                    <a:lumMod val="50000"/>
                  </a:schemeClr>
                </a:solidFill>
              </a:rPr>
              <a:t>EBT 2</a:t>
            </a:r>
          </a:p>
        </p:txBody>
      </p:sp>
      <p:sp>
        <p:nvSpPr>
          <p:cNvPr id="18" name="Subtítulo 2"/>
          <p:cNvSpPr txBox="1">
            <a:spLocks/>
          </p:cNvSpPr>
          <p:nvPr/>
        </p:nvSpPr>
        <p:spPr>
          <a:xfrm>
            <a:off x="8454568" y="5179180"/>
            <a:ext cx="1264391" cy="6953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2400" b="1" dirty="0">
                <a:solidFill>
                  <a:schemeClr val="bg2">
                    <a:lumMod val="50000"/>
                  </a:schemeClr>
                </a:solidFill>
              </a:rPr>
              <a:t>EBT 3</a:t>
            </a:r>
          </a:p>
        </p:txBody>
      </p:sp>
      <p:sp>
        <p:nvSpPr>
          <p:cNvPr id="10" name="Botão de Ação: Ir para o Fim 9">
            <a:hlinkClick r:id="rId6" action="ppaction://hlinksldjump" highlightClick="1"/>
          </p:cNvPr>
          <p:cNvSpPr/>
          <p:nvPr/>
        </p:nvSpPr>
        <p:spPr>
          <a:xfrm>
            <a:off x="11862024" y="5388643"/>
            <a:ext cx="223284" cy="13822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643945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446047" y="1540557"/>
            <a:ext cx="7332140" cy="574901"/>
          </a:xfrm>
          <a:prstGeom prst="rect">
            <a:avLst/>
          </a:prstGeom>
          <a:noFill/>
        </p:spPr>
        <p:txBody>
          <a:bodyPr wrap="square" rtlCol="0">
            <a:spAutoFit/>
          </a:bodyPr>
          <a:lstStyle/>
          <a:p>
            <a:pPr>
              <a:lnSpc>
                <a:spcPct val="120000"/>
              </a:lnSpc>
            </a:pPr>
            <a:r>
              <a:rPr lang="pt-BR" sz="2800" b="1" dirty="0">
                <a:solidFill>
                  <a:schemeClr val="accent5">
                    <a:lumMod val="50000"/>
                  </a:schemeClr>
                </a:solidFill>
              </a:rPr>
              <a:t>CONTROLE SOCIAL</a:t>
            </a:r>
          </a:p>
        </p:txBody>
      </p:sp>
      <p:sp>
        <p:nvSpPr>
          <p:cNvPr id="7" name="CaixaDeTexto 6"/>
          <p:cNvSpPr txBox="1"/>
          <p:nvPr/>
        </p:nvSpPr>
        <p:spPr>
          <a:xfrm>
            <a:off x="446047" y="2058458"/>
            <a:ext cx="9083128" cy="400110"/>
          </a:xfrm>
          <a:prstGeom prst="rect">
            <a:avLst/>
          </a:prstGeom>
          <a:noFill/>
        </p:spPr>
        <p:txBody>
          <a:bodyPr wrap="none" rtlCol="0">
            <a:spAutoFit/>
          </a:bodyPr>
          <a:lstStyle/>
          <a:p>
            <a:r>
              <a:rPr lang="pt-BR" sz="2000" i="1" dirty="0">
                <a:solidFill>
                  <a:schemeClr val="bg2">
                    <a:lumMod val="25000"/>
                  </a:schemeClr>
                </a:solidFill>
              </a:rPr>
              <a:t>Fomento ao engajamento de cidadãos e organizações para fiscalizar recursos públicos</a:t>
            </a:r>
          </a:p>
        </p:txBody>
      </p:sp>
      <p:sp>
        <p:nvSpPr>
          <p:cNvPr id="13" name="CaixaDeTexto 12"/>
          <p:cNvSpPr txBox="1"/>
          <p:nvPr/>
        </p:nvSpPr>
        <p:spPr>
          <a:xfrm>
            <a:off x="950225" y="2976469"/>
            <a:ext cx="4421531" cy="461665"/>
          </a:xfrm>
          <a:prstGeom prst="rect">
            <a:avLst/>
          </a:prstGeom>
          <a:noFill/>
        </p:spPr>
        <p:txBody>
          <a:bodyPr wrap="none" rtlCol="0">
            <a:spAutoFit/>
          </a:bodyPr>
          <a:lstStyle/>
          <a:p>
            <a:pPr marL="342900" indent="-342900">
              <a:buFont typeface="Wingdings" panose="05000000000000000000" pitchFamily="2" charset="2"/>
              <a:buChar char="ü"/>
            </a:pPr>
            <a:r>
              <a:rPr lang="pt-BR" sz="2400" i="1" dirty="0">
                <a:solidFill>
                  <a:schemeClr val="tx1">
                    <a:lumMod val="75000"/>
                    <a:lumOff val="25000"/>
                  </a:schemeClr>
                </a:solidFill>
              </a:rPr>
              <a:t>Mais de 400 eventos realizados</a:t>
            </a:r>
          </a:p>
        </p:txBody>
      </p:sp>
      <p:sp>
        <p:nvSpPr>
          <p:cNvPr id="14" name="CaixaDeTexto 13"/>
          <p:cNvSpPr txBox="1"/>
          <p:nvPr/>
        </p:nvSpPr>
        <p:spPr>
          <a:xfrm>
            <a:off x="950224" y="3586530"/>
            <a:ext cx="3786614" cy="461665"/>
          </a:xfrm>
          <a:prstGeom prst="rect">
            <a:avLst/>
          </a:prstGeom>
          <a:noFill/>
        </p:spPr>
        <p:txBody>
          <a:bodyPr wrap="none" rtlCol="0">
            <a:spAutoFit/>
          </a:bodyPr>
          <a:lstStyle/>
          <a:p>
            <a:pPr marL="342900" indent="-342900">
              <a:buFont typeface="Wingdings" panose="05000000000000000000" pitchFamily="2" charset="2"/>
              <a:buChar char="ü"/>
            </a:pPr>
            <a:r>
              <a:rPr lang="pt-BR" sz="2400" i="1" dirty="0">
                <a:solidFill>
                  <a:schemeClr val="tx1">
                    <a:lumMod val="75000"/>
                    <a:lumOff val="25000"/>
                  </a:schemeClr>
                </a:solidFill>
              </a:rPr>
              <a:t>2688 municípios atingidos</a:t>
            </a:r>
          </a:p>
        </p:txBody>
      </p:sp>
      <p:sp>
        <p:nvSpPr>
          <p:cNvPr id="15" name="CaixaDeTexto 14"/>
          <p:cNvSpPr txBox="1"/>
          <p:nvPr/>
        </p:nvSpPr>
        <p:spPr>
          <a:xfrm>
            <a:off x="950224" y="4180917"/>
            <a:ext cx="6241773" cy="461665"/>
          </a:xfrm>
          <a:prstGeom prst="rect">
            <a:avLst/>
          </a:prstGeom>
          <a:noFill/>
        </p:spPr>
        <p:txBody>
          <a:bodyPr wrap="none" rtlCol="0">
            <a:spAutoFit/>
          </a:bodyPr>
          <a:lstStyle/>
          <a:p>
            <a:pPr marL="342900" indent="-342900">
              <a:buFont typeface="Wingdings" panose="05000000000000000000" pitchFamily="2" charset="2"/>
              <a:buChar char="ü"/>
            </a:pPr>
            <a:r>
              <a:rPr lang="pt-BR" sz="2400" i="1" dirty="0">
                <a:solidFill>
                  <a:schemeClr val="tx1">
                    <a:lumMod val="75000"/>
                    <a:lumOff val="25000"/>
                  </a:schemeClr>
                </a:solidFill>
              </a:rPr>
              <a:t>Mais de 50 mil participantes nas capacitações</a:t>
            </a:r>
          </a:p>
        </p:txBody>
      </p:sp>
      <p:sp>
        <p:nvSpPr>
          <p:cNvPr id="16" name="CaixaDeTexto 15"/>
          <p:cNvSpPr txBox="1"/>
          <p:nvPr/>
        </p:nvSpPr>
        <p:spPr>
          <a:xfrm>
            <a:off x="950224" y="4775305"/>
            <a:ext cx="7710637" cy="461665"/>
          </a:xfrm>
          <a:prstGeom prst="rect">
            <a:avLst/>
          </a:prstGeom>
          <a:noFill/>
        </p:spPr>
        <p:txBody>
          <a:bodyPr wrap="none" rtlCol="0">
            <a:spAutoFit/>
          </a:bodyPr>
          <a:lstStyle/>
          <a:p>
            <a:pPr marL="342900" indent="-342900">
              <a:buFont typeface="Wingdings" panose="05000000000000000000" pitchFamily="2" charset="2"/>
              <a:buChar char="ü"/>
            </a:pPr>
            <a:r>
              <a:rPr lang="pt-BR" sz="2400" i="1" dirty="0">
                <a:solidFill>
                  <a:schemeClr val="tx1">
                    <a:lumMod val="75000"/>
                    <a:lumOff val="25000"/>
                  </a:schemeClr>
                </a:solidFill>
              </a:rPr>
              <a:t>Mais de 150 mil pessoas na conferência de controle social</a:t>
            </a:r>
          </a:p>
        </p:txBody>
      </p:sp>
      <p:sp>
        <p:nvSpPr>
          <p:cNvPr id="17" name="CaixaDeTexto 16"/>
          <p:cNvSpPr txBox="1"/>
          <p:nvPr/>
        </p:nvSpPr>
        <p:spPr>
          <a:xfrm>
            <a:off x="950224" y="5369693"/>
            <a:ext cx="5528373" cy="461665"/>
          </a:xfrm>
          <a:prstGeom prst="rect">
            <a:avLst/>
          </a:prstGeom>
          <a:noFill/>
        </p:spPr>
        <p:txBody>
          <a:bodyPr wrap="none" rtlCol="0">
            <a:spAutoFit/>
          </a:bodyPr>
          <a:lstStyle/>
          <a:p>
            <a:pPr marL="342900" indent="-342900">
              <a:buFont typeface="Wingdings" panose="05000000000000000000" pitchFamily="2" charset="2"/>
              <a:buChar char="ü"/>
            </a:pPr>
            <a:r>
              <a:rPr lang="pt-BR" sz="2400" i="1" dirty="0">
                <a:solidFill>
                  <a:schemeClr val="tx1">
                    <a:lumMod val="75000"/>
                    <a:lumOff val="25000"/>
                  </a:schemeClr>
                </a:solidFill>
              </a:rPr>
              <a:t>Mais de 18 mil conselheiros capacitados</a:t>
            </a:r>
          </a:p>
        </p:txBody>
      </p:sp>
      <p:sp>
        <p:nvSpPr>
          <p:cNvPr id="9" name="Botão de Ação: Ir para o Fim 8">
            <a:hlinkClick r:id="rId2" action="ppaction://hlinksldjump" highlightClick="1"/>
          </p:cNvPr>
          <p:cNvSpPr/>
          <p:nvPr/>
        </p:nvSpPr>
        <p:spPr>
          <a:xfrm>
            <a:off x="11609406" y="6326373"/>
            <a:ext cx="223284" cy="13822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10573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520994" y="1062310"/>
            <a:ext cx="10981741" cy="1200329"/>
          </a:xfrm>
          <a:prstGeom prst="rect">
            <a:avLst/>
          </a:prstGeom>
          <a:noFill/>
        </p:spPr>
        <p:txBody>
          <a:bodyPr wrap="square" rtlCol="0">
            <a:spAutoFit/>
          </a:bodyPr>
          <a:lstStyle/>
          <a:p>
            <a:pPr algn="just"/>
            <a:r>
              <a:rPr lang="pt-BR" sz="2400" dirty="0"/>
              <a:t>A mostra de desenhos e redações é fruto de uma seleção de trabalhos vencedores do </a:t>
            </a:r>
            <a:r>
              <a:rPr lang="pt-BR" sz="2400" b="1" dirty="0"/>
              <a:t>CONCURSO DE DESENHO E REDAÇÃO DA CGU, </a:t>
            </a:r>
            <a:r>
              <a:rPr lang="pt-BR" sz="2400" dirty="0"/>
              <a:t>desde a sua 1ª Edição, em 2007, até a 8º edição, em 2016. </a:t>
            </a:r>
          </a:p>
        </p:txBody>
      </p:sp>
      <p:pic>
        <p:nvPicPr>
          <p:cNvPr id="8" name="Imagem 7"/>
          <p:cNvPicPr>
            <a:picLocks noChangeAspect="1"/>
          </p:cNvPicPr>
          <p:nvPr/>
        </p:nvPicPr>
        <p:blipFill>
          <a:blip r:embed="rId2"/>
          <a:stretch>
            <a:fillRect/>
          </a:stretch>
        </p:blipFill>
        <p:spPr>
          <a:xfrm>
            <a:off x="7244862" y="2402719"/>
            <a:ext cx="4103696" cy="4455282"/>
          </a:xfrm>
          <a:prstGeom prst="rect">
            <a:avLst/>
          </a:prstGeom>
        </p:spPr>
      </p:pic>
      <p:pic>
        <p:nvPicPr>
          <p:cNvPr id="9" name="Imagem 8"/>
          <p:cNvPicPr>
            <a:picLocks noChangeAspect="1"/>
          </p:cNvPicPr>
          <p:nvPr/>
        </p:nvPicPr>
        <p:blipFill>
          <a:blip r:embed="rId3"/>
          <a:stretch>
            <a:fillRect/>
          </a:stretch>
        </p:blipFill>
        <p:spPr>
          <a:xfrm>
            <a:off x="633046" y="2865804"/>
            <a:ext cx="6089300" cy="3992195"/>
          </a:xfrm>
          <a:prstGeom prst="rect">
            <a:avLst/>
          </a:prstGeom>
        </p:spPr>
      </p:pic>
    </p:spTree>
    <p:extLst>
      <p:ext uri="{BB962C8B-B14F-4D97-AF65-F5344CB8AC3E}">
        <p14:creationId xmlns:p14="http://schemas.microsoft.com/office/powerpoint/2010/main" val="68245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6999844B-AA53-48D3-AE49-589FC53A26DF}"/>
              </a:ext>
            </a:extLst>
          </p:cNvPr>
          <p:cNvPicPr>
            <a:picLocks noChangeAspect="1"/>
          </p:cNvPicPr>
          <p:nvPr/>
        </p:nvPicPr>
        <p:blipFill rotWithShape="1">
          <a:blip r:embed="rId2">
            <a:extLst>
              <a:ext uri="{28A0092B-C50C-407E-A947-70E740481C1C}">
                <a14:useLocalDpi xmlns:a14="http://schemas.microsoft.com/office/drawing/2010/main" val="0"/>
              </a:ext>
            </a:extLst>
          </a:blip>
          <a:srcRect r="3636" b="18947"/>
          <a:stretch/>
        </p:blipFill>
        <p:spPr>
          <a:xfrm>
            <a:off x="3408966" y="1198047"/>
            <a:ext cx="8009401" cy="1676400"/>
          </a:xfrm>
          <a:prstGeom prst="rect">
            <a:avLst/>
          </a:prstGeom>
        </p:spPr>
      </p:pic>
      <p:pic>
        <p:nvPicPr>
          <p:cNvPr id="3" name="Imagem 2">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90" y="3462154"/>
            <a:ext cx="1569836" cy="2938983"/>
          </a:xfrm>
          <a:prstGeom prst="rect">
            <a:avLst/>
          </a:prstGeom>
        </p:spPr>
      </p:pic>
      <p:pic>
        <p:nvPicPr>
          <p:cNvPr id="4" name="Imagem 3">
            <a:extLst/>
          </p:cNvPr>
          <p:cNvPicPr>
            <a:picLocks noChangeAspect="1"/>
          </p:cNvPicPr>
          <p:nvPr/>
        </p:nvPicPr>
        <p:blipFill rotWithShape="1">
          <a:blip r:embed="rId4">
            <a:extLst>
              <a:ext uri="{28A0092B-C50C-407E-A947-70E740481C1C}">
                <a14:useLocalDpi xmlns:a14="http://schemas.microsoft.com/office/drawing/2010/main" val="0"/>
              </a:ext>
            </a:extLst>
          </a:blip>
          <a:srcRect b="53815"/>
          <a:stretch/>
        </p:blipFill>
        <p:spPr>
          <a:xfrm>
            <a:off x="2358126" y="3963140"/>
            <a:ext cx="5055541" cy="1937010"/>
          </a:xfrm>
          <a:prstGeom prst="rect">
            <a:avLst/>
          </a:prstGeom>
        </p:spPr>
      </p:pic>
    </p:spTree>
    <p:extLst>
      <p:ext uri="{BB962C8B-B14F-4D97-AF65-F5344CB8AC3E}">
        <p14:creationId xmlns:p14="http://schemas.microsoft.com/office/powerpoint/2010/main" val="122058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824A8B1-5FD2-4A99-8A54-1CBCC7C57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3626"/>
            <a:ext cx="12192000" cy="6104374"/>
          </a:xfrm>
          <a:prstGeom prst="rect">
            <a:avLst/>
          </a:prstGeom>
        </p:spPr>
      </p:pic>
    </p:spTree>
    <p:extLst>
      <p:ext uri="{BB962C8B-B14F-4D97-AF65-F5344CB8AC3E}">
        <p14:creationId xmlns:p14="http://schemas.microsoft.com/office/powerpoint/2010/main" val="297618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E4B5095-FB5C-45BD-9B06-046CBD2508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3626"/>
            <a:ext cx="12192000" cy="6104374"/>
          </a:xfrm>
          <a:prstGeom prst="rect">
            <a:avLst/>
          </a:prstGeom>
        </p:spPr>
      </p:pic>
    </p:spTree>
    <p:extLst>
      <p:ext uri="{BB962C8B-B14F-4D97-AF65-F5344CB8AC3E}">
        <p14:creationId xmlns:p14="http://schemas.microsoft.com/office/powerpoint/2010/main" val="251089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C2A9729-A4FB-4900-B458-C07A11EB3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33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Line 2"/>
          <p:cNvSpPr>
            <a:spLocks noChangeShapeType="1"/>
          </p:cNvSpPr>
          <p:nvPr/>
        </p:nvSpPr>
        <p:spPr bwMode="auto">
          <a:xfrm flipV="1">
            <a:off x="2765203" y="3747232"/>
            <a:ext cx="6758893" cy="16046"/>
          </a:xfrm>
          <a:prstGeom prst="line">
            <a:avLst/>
          </a:prstGeom>
          <a:noFill/>
          <a:ln w="25400">
            <a:solidFill>
              <a:schemeClr val="tx1"/>
            </a:solidFill>
            <a:bevel/>
            <a:headEnd/>
            <a:tailEnd/>
          </a:ln>
          <a:extLst>
            <a:ext uri="{909E8E84-426E-40DD-AFC4-6F175D3DCCD1}">
              <a14:hiddenFill xmlns:a14="http://schemas.microsoft.com/office/drawing/2010/main">
                <a:noFill/>
              </a14:hiddenFill>
            </a:ext>
          </a:extLst>
        </p:spPr>
        <p:txBody>
          <a:bodyPr/>
          <a:lstStyle/>
          <a:p>
            <a:pPr defTabSz="457200"/>
            <a:endParaRPr lang="pt-BR">
              <a:solidFill>
                <a:prstClr val="black"/>
              </a:solidFill>
              <a:latin typeface="Calibri" panose="020F0502020204030204"/>
            </a:endParaRPr>
          </a:p>
        </p:txBody>
      </p:sp>
      <p:sp>
        <p:nvSpPr>
          <p:cNvPr id="3" name="Line 3"/>
          <p:cNvSpPr>
            <a:spLocks noChangeShapeType="1"/>
          </p:cNvSpPr>
          <p:nvPr/>
        </p:nvSpPr>
        <p:spPr bwMode="auto">
          <a:xfrm>
            <a:off x="9524096" y="3738693"/>
            <a:ext cx="0" cy="404813"/>
          </a:xfrm>
          <a:prstGeom prst="line">
            <a:avLst/>
          </a:prstGeom>
          <a:noFill/>
          <a:ln w="25400">
            <a:solidFill>
              <a:schemeClr val="tx1"/>
            </a:solidFill>
            <a:bevel/>
            <a:headEnd/>
            <a:tailEnd/>
          </a:ln>
          <a:extLst>
            <a:ext uri="{909E8E84-426E-40DD-AFC4-6F175D3DCCD1}">
              <a14:hiddenFill xmlns:a14="http://schemas.microsoft.com/office/drawing/2010/main">
                <a:noFill/>
              </a14:hiddenFill>
            </a:ext>
          </a:extLst>
        </p:spPr>
        <p:txBody>
          <a:bodyPr/>
          <a:lstStyle/>
          <a:p>
            <a:pPr defTabSz="457200"/>
            <a:endParaRPr lang="pt-BR">
              <a:solidFill>
                <a:prstClr val="black"/>
              </a:solidFill>
              <a:latin typeface="Calibri" panose="020F0502020204030204"/>
            </a:endParaRPr>
          </a:p>
        </p:txBody>
      </p:sp>
      <p:sp>
        <p:nvSpPr>
          <p:cNvPr id="4" name="Line 5"/>
          <p:cNvSpPr>
            <a:spLocks noChangeShapeType="1"/>
          </p:cNvSpPr>
          <p:nvPr/>
        </p:nvSpPr>
        <p:spPr bwMode="auto">
          <a:xfrm>
            <a:off x="4980080" y="3763279"/>
            <a:ext cx="0" cy="390935"/>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a:lstStyle/>
          <a:p>
            <a:pPr defTabSz="457200"/>
            <a:endParaRPr lang="pt-BR">
              <a:solidFill>
                <a:prstClr val="black"/>
              </a:solidFill>
              <a:latin typeface="Calibri" panose="020F0502020204030204"/>
            </a:endParaRPr>
          </a:p>
        </p:txBody>
      </p:sp>
      <p:sp>
        <p:nvSpPr>
          <p:cNvPr id="5" name="Text Box 8"/>
          <p:cNvSpPr txBox="1">
            <a:spLocks noChangeArrowheads="1"/>
          </p:cNvSpPr>
          <p:nvPr/>
        </p:nvSpPr>
        <p:spPr bwMode="auto">
          <a:xfrm>
            <a:off x="3900276" y="1636342"/>
            <a:ext cx="4562069" cy="371513"/>
          </a:xfrm>
          <a:prstGeom prst="rect">
            <a:avLst/>
          </a:prstGeom>
          <a:noFill/>
          <a:ln w="5724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defTabSz="457200" eaLnBrk="1" hangingPunct="1">
              <a:buClr>
                <a:srgbClr val="FFFF00"/>
              </a:buClr>
              <a:buSzPct val="100000"/>
            </a:pPr>
            <a:r>
              <a:rPr lang="pt-BR" altLang="pt-BR" sz="1800" dirty="0">
                <a:solidFill>
                  <a:schemeClr val="accent5"/>
                </a:solidFill>
                <a:cs typeface="Times New Roman" panose="02020603050405020304" pitchFamily="18" charset="0"/>
              </a:rPr>
              <a:t>Ministro de Estado</a:t>
            </a:r>
          </a:p>
        </p:txBody>
      </p:sp>
      <p:sp>
        <p:nvSpPr>
          <p:cNvPr id="7" name="Text Box 10"/>
          <p:cNvSpPr txBox="1">
            <a:spLocks noChangeArrowheads="1"/>
          </p:cNvSpPr>
          <p:nvPr/>
        </p:nvSpPr>
        <p:spPr bwMode="auto">
          <a:xfrm>
            <a:off x="1645232" y="4144278"/>
            <a:ext cx="1800000" cy="1079399"/>
          </a:xfrm>
          <a:prstGeom prst="rect">
            <a:avLst/>
          </a:prstGeom>
          <a:noFill/>
          <a:ln w="44450">
            <a:solidFill>
              <a:schemeClr val="tx1"/>
            </a:solidFill>
            <a:miter lim="800000"/>
            <a:headEnd/>
            <a:tailEnd/>
          </a:ln>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defTabSz="457200" eaLnBrk="1" hangingPunct="1">
              <a:buClr>
                <a:srgbClr val="FFFF00"/>
              </a:buClr>
              <a:buSzPct val="100000"/>
            </a:pPr>
            <a:r>
              <a:rPr lang="es-ES_tradnl" altLang="pt-BR" sz="1600" dirty="0">
                <a:solidFill>
                  <a:schemeClr val="accent1">
                    <a:lumMod val="50000"/>
                  </a:schemeClr>
                </a:solidFill>
                <a:cs typeface="Times New Roman" panose="02020603050405020304" pitchFamily="18" charset="0"/>
              </a:rPr>
              <a:t>Secretaria Federal de Controle Interno  - SFC -</a:t>
            </a:r>
          </a:p>
        </p:txBody>
      </p:sp>
      <p:sp>
        <p:nvSpPr>
          <p:cNvPr id="8" name="Text Box 11"/>
          <p:cNvSpPr txBox="1">
            <a:spLocks noChangeArrowheads="1"/>
          </p:cNvSpPr>
          <p:nvPr/>
        </p:nvSpPr>
        <p:spPr bwMode="auto">
          <a:xfrm>
            <a:off x="3832291" y="4154213"/>
            <a:ext cx="1800000" cy="1324800"/>
          </a:xfrm>
          <a:prstGeom prst="rect">
            <a:avLst/>
          </a:prstGeom>
          <a:noFill/>
          <a:ln w="444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defTabSz="457200" eaLnBrk="1" hangingPunct="1">
              <a:buClr>
                <a:srgbClr val="FFFF00"/>
              </a:buClr>
              <a:buSzPct val="100000"/>
            </a:pPr>
            <a:r>
              <a:rPr lang="es-ES_tradnl" altLang="pt-BR" sz="1600" dirty="0">
                <a:solidFill>
                  <a:schemeClr val="accent1">
                    <a:lumMod val="50000"/>
                  </a:schemeClr>
                </a:solidFill>
                <a:cs typeface="Times New Roman" panose="02020603050405020304" pitchFamily="18" charset="0"/>
              </a:rPr>
              <a:t>Secretaria de Transparência e Prevenção da </a:t>
            </a:r>
            <a:r>
              <a:rPr lang="es-ES_tradnl" altLang="pt-BR" sz="1600" dirty="0" err="1">
                <a:solidFill>
                  <a:schemeClr val="accent1">
                    <a:lumMod val="50000"/>
                  </a:schemeClr>
                </a:solidFill>
                <a:cs typeface="Times New Roman" panose="02020603050405020304" pitchFamily="18" charset="0"/>
              </a:rPr>
              <a:t>Corrupção</a:t>
            </a:r>
            <a:endParaRPr lang="es-ES_tradnl" altLang="pt-BR" sz="1600" dirty="0">
              <a:solidFill>
                <a:schemeClr val="accent1">
                  <a:lumMod val="50000"/>
                </a:schemeClr>
              </a:solidFill>
              <a:cs typeface="Times New Roman" panose="02020603050405020304" pitchFamily="18" charset="0"/>
            </a:endParaRPr>
          </a:p>
          <a:p>
            <a:pPr algn="ctr" defTabSz="457200" eaLnBrk="1" hangingPunct="1">
              <a:buClr>
                <a:srgbClr val="FFFF00"/>
              </a:buClr>
              <a:buSzPct val="100000"/>
            </a:pPr>
            <a:r>
              <a:rPr lang="es-ES_tradnl" altLang="pt-BR" sz="1600" dirty="0">
                <a:solidFill>
                  <a:schemeClr val="accent1">
                    <a:lumMod val="50000"/>
                  </a:schemeClr>
                </a:solidFill>
                <a:cs typeface="Times New Roman" panose="02020603050405020304" pitchFamily="18" charset="0"/>
              </a:rPr>
              <a:t>- STPC -</a:t>
            </a:r>
          </a:p>
        </p:txBody>
      </p:sp>
      <p:sp>
        <p:nvSpPr>
          <p:cNvPr id="9" name="Text Box 12"/>
          <p:cNvSpPr txBox="1">
            <a:spLocks noChangeArrowheads="1"/>
          </p:cNvSpPr>
          <p:nvPr/>
        </p:nvSpPr>
        <p:spPr bwMode="auto">
          <a:xfrm>
            <a:off x="6504690" y="4143505"/>
            <a:ext cx="1820187" cy="1325620"/>
          </a:xfrm>
          <a:prstGeom prst="rect">
            <a:avLst/>
          </a:prstGeom>
          <a:noFill/>
          <a:ln w="444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defTabSz="457200" eaLnBrk="1" hangingPunct="1">
              <a:buClr>
                <a:srgbClr val="FFFF00"/>
              </a:buClr>
              <a:buSzPct val="100000"/>
            </a:pPr>
            <a:endParaRPr lang="es-ES_tradnl" altLang="pt-BR" sz="1600" dirty="0">
              <a:solidFill>
                <a:schemeClr val="accent1">
                  <a:lumMod val="50000"/>
                </a:schemeClr>
              </a:solidFill>
              <a:cs typeface="Times New Roman" panose="02020603050405020304" pitchFamily="18" charset="0"/>
            </a:endParaRPr>
          </a:p>
          <a:p>
            <a:pPr algn="ctr" defTabSz="457200" eaLnBrk="1" hangingPunct="1">
              <a:buClr>
                <a:srgbClr val="FFFF00"/>
              </a:buClr>
              <a:buSzPct val="100000"/>
            </a:pPr>
            <a:r>
              <a:rPr lang="es-ES_tradnl" altLang="pt-BR" sz="1600" dirty="0">
                <a:solidFill>
                  <a:schemeClr val="accent1">
                    <a:lumMod val="50000"/>
                  </a:schemeClr>
                </a:solidFill>
                <a:cs typeface="Times New Roman" panose="02020603050405020304" pitchFamily="18" charset="0"/>
              </a:rPr>
              <a:t>Corregedoria- Geral da </a:t>
            </a:r>
            <a:r>
              <a:rPr lang="es-ES_tradnl" altLang="pt-BR" sz="1600" dirty="0" err="1">
                <a:solidFill>
                  <a:schemeClr val="accent1">
                    <a:lumMod val="50000"/>
                  </a:schemeClr>
                </a:solidFill>
                <a:cs typeface="Times New Roman" panose="02020603050405020304" pitchFamily="18" charset="0"/>
              </a:rPr>
              <a:t>União</a:t>
            </a:r>
            <a:endParaRPr lang="es-ES_tradnl" altLang="pt-BR" sz="1600" dirty="0">
              <a:solidFill>
                <a:schemeClr val="accent1">
                  <a:lumMod val="50000"/>
                </a:schemeClr>
              </a:solidFill>
              <a:cs typeface="Times New Roman" panose="02020603050405020304" pitchFamily="18" charset="0"/>
            </a:endParaRPr>
          </a:p>
          <a:p>
            <a:pPr algn="ctr" defTabSz="457200" eaLnBrk="1" hangingPunct="1">
              <a:buClr>
                <a:srgbClr val="FFFF00"/>
              </a:buClr>
              <a:buSzPct val="100000"/>
            </a:pPr>
            <a:r>
              <a:rPr lang="es-ES_tradnl" altLang="pt-BR" sz="1600" dirty="0">
                <a:solidFill>
                  <a:schemeClr val="accent1">
                    <a:lumMod val="50000"/>
                  </a:schemeClr>
                </a:solidFill>
                <a:cs typeface="Times New Roman" panose="02020603050405020304" pitchFamily="18" charset="0"/>
              </a:rPr>
              <a:t> - CRG -</a:t>
            </a:r>
          </a:p>
          <a:p>
            <a:pPr algn="ctr" defTabSz="457200" eaLnBrk="1" hangingPunct="1">
              <a:buClr>
                <a:srgbClr val="FFFF00"/>
              </a:buClr>
              <a:buSzPct val="100000"/>
            </a:pPr>
            <a:endParaRPr lang="es-ES_tradnl" altLang="pt-BR" sz="1600" dirty="0">
              <a:solidFill>
                <a:prstClr val="black"/>
              </a:solidFill>
              <a:cs typeface="Times New Roman" panose="02020603050405020304" pitchFamily="18" charset="0"/>
            </a:endParaRPr>
          </a:p>
        </p:txBody>
      </p:sp>
      <p:sp>
        <p:nvSpPr>
          <p:cNvPr id="10" name="Text Box 13"/>
          <p:cNvSpPr txBox="1">
            <a:spLocks noChangeArrowheads="1"/>
          </p:cNvSpPr>
          <p:nvPr/>
        </p:nvSpPr>
        <p:spPr bwMode="auto">
          <a:xfrm>
            <a:off x="8550277" y="4144278"/>
            <a:ext cx="1800000" cy="1324800"/>
          </a:xfrm>
          <a:prstGeom prst="rect">
            <a:avLst/>
          </a:prstGeom>
          <a:noFill/>
          <a:ln w="444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defTabSz="457200" eaLnBrk="1" hangingPunct="1">
              <a:buClr>
                <a:srgbClr val="FFFF00"/>
              </a:buClr>
              <a:buSzPct val="100000"/>
            </a:pPr>
            <a:endParaRPr lang="es-ES_tradnl" altLang="pt-BR" sz="1600" dirty="0">
              <a:solidFill>
                <a:prstClr val="black"/>
              </a:solidFill>
              <a:cs typeface="Times New Roman" panose="02020603050405020304" pitchFamily="18" charset="0"/>
            </a:endParaRPr>
          </a:p>
          <a:p>
            <a:pPr algn="ctr" defTabSz="457200" eaLnBrk="1" hangingPunct="1">
              <a:buClr>
                <a:srgbClr val="FFFF00"/>
              </a:buClr>
              <a:buSzPct val="100000"/>
            </a:pPr>
            <a:r>
              <a:rPr lang="es-ES_tradnl" altLang="pt-BR" sz="1600" dirty="0">
                <a:solidFill>
                  <a:schemeClr val="accent1">
                    <a:lumMod val="50000"/>
                  </a:schemeClr>
                </a:solidFill>
                <a:cs typeface="Times New Roman" panose="02020603050405020304" pitchFamily="18" charset="0"/>
              </a:rPr>
              <a:t>Ouvidoria-Geral da </a:t>
            </a:r>
            <a:r>
              <a:rPr lang="es-ES_tradnl" altLang="pt-BR" sz="1600" dirty="0" err="1">
                <a:solidFill>
                  <a:schemeClr val="accent1">
                    <a:lumMod val="50000"/>
                  </a:schemeClr>
                </a:solidFill>
                <a:cs typeface="Times New Roman" panose="02020603050405020304" pitchFamily="18" charset="0"/>
              </a:rPr>
              <a:t>União</a:t>
            </a:r>
            <a:r>
              <a:rPr lang="es-ES_tradnl" altLang="pt-BR" sz="1600" dirty="0">
                <a:solidFill>
                  <a:schemeClr val="accent1">
                    <a:lumMod val="50000"/>
                  </a:schemeClr>
                </a:solidFill>
                <a:cs typeface="Times New Roman" panose="02020603050405020304" pitchFamily="18" charset="0"/>
              </a:rPr>
              <a:t> </a:t>
            </a:r>
          </a:p>
          <a:p>
            <a:pPr algn="ctr" defTabSz="457200" eaLnBrk="1" hangingPunct="1">
              <a:buClr>
                <a:srgbClr val="FFFF00"/>
              </a:buClr>
              <a:buSzPct val="100000"/>
            </a:pPr>
            <a:r>
              <a:rPr lang="es-ES_tradnl" altLang="pt-BR" sz="1600" dirty="0">
                <a:solidFill>
                  <a:schemeClr val="accent1">
                    <a:lumMod val="50000"/>
                  </a:schemeClr>
                </a:solidFill>
                <a:cs typeface="Times New Roman" panose="02020603050405020304" pitchFamily="18" charset="0"/>
              </a:rPr>
              <a:t>- OGU -</a:t>
            </a:r>
          </a:p>
          <a:p>
            <a:pPr algn="ctr" defTabSz="457200" eaLnBrk="1" hangingPunct="1">
              <a:buClr>
                <a:srgbClr val="FFFF00"/>
              </a:buClr>
              <a:buSzPct val="100000"/>
            </a:pPr>
            <a:endParaRPr lang="es-ES_tradnl" altLang="pt-BR" sz="1600" dirty="0">
              <a:solidFill>
                <a:prstClr val="black"/>
              </a:solidFill>
              <a:cs typeface="Times New Roman" panose="02020603050405020304" pitchFamily="18" charset="0"/>
            </a:endParaRPr>
          </a:p>
        </p:txBody>
      </p:sp>
      <p:sp>
        <p:nvSpPr>
          <p:cNvPr id="11" name="Line 14"/>
          <p:cNvSpPr>
            <a:spLocks noChangeShapeType="1"/>
          </p:cNvSpPr>
          <p:nvPr/>
        </p:nvSpPr>
        <p:spPr bwMode="auto">
          <a:xfrm flipV="1">
            <a:off x="6169578" y="2027276"/>
            <a:ext cx="11732" cy="1515722"/>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a:lstStyle/>
          <a:p>
            <a:pPr defTabSz="457200"/>
            <a:endParaRPr lang="pt-BR">
              <a:solidFill>
                <a:prstClr val="black"/>
              </a:solidFill>
              <a:latin typeface="Calibri" panose="020F0502020204030204"/>
            </a:endParaRPr>
          </a:p>
        </p:txBody>
      </p:sp>
      <p:sp>
        <p:nvSpPr>
          <p:cNvPr id="12" name="Text Box 15"/>
          <p:cNvSpPr txBox="1">
            <a:spLocks noChangeArrowheads="1"/>
          </p:cNvSpPr>
          <p:nvPr/>
        </p:nvSpPr>
        <p:spPr bwMode="auto">
          <a:xfrm>
            <a:off x="3251591" y="5914340"/>
            <a:ext cx="5581650" cy="357188"/>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defTabSz="457200" eaLnBrk="1" hangingPunct="1">
              <a:lnSpc>
                <a:spcPct val="95000"/>
              </a:lnSpc>
              <a:spcBef>
                <a:spcPts val="2000"/>
              </a:spcBef>
              <a:buClr>
                <a:srgbClr val="000000"/>
              </a:buClr>
              <a:buSzPct val="100000"/>
            </a:pPr>
            <a:r>
              <a:rPr lang="es-ES_tradnl" altLang="pt-BR" sz="1800" dirty="0">
                <a:solidFill>
                  <a:schemeClr val="accent5"/>
                </a:solidFill>
              </a:rPr>
              <a:t>Superintendências da CGU nos 26 Estados</a:t>
            </a:r>
          </a:p>
        </p:txBody>
      </p:sp>
      <p:sp>
        <p:nvSpPr>
          <p:cNvPr id="13" name="Line 16"/>
          <p:cNvSpPr>
            <a:spLocks noChangeShapeType="1"/>
          </p:cNvSpPr>
          <p:nvPr/>
        </p:nvSpPr>
        <p:spPr bwMode="auto">
          <a:xfrm flipH="1" flipV="1">
            <a:off x="6171707" y="3518802"/>
            <a:ext cx="7937" cy="2398713"/>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a:lstStyle/>
          <a:p>
            <a:pPr defTabSz="457200"/>
            <a:endParaRPr lang="pt-BR">
              <a:solidFill>
                <a:prstClr val="black"/>
              </a:solidFill>
              <a:latin typeface="Calibri" panose="020F0502020204030204"/>
            </a:endParaRPr>
          </a:p>
        </p:txBody>
      </p:sp>
      <p:sp>
        <p:nvSpPr>
          <p:cNvPr id="16" name="Line 5"/>
          <p:cNvSpPr>
            <a:spLocks noChangeShapeType="1"/>
          </p:cNvSpPr>
          <p:nvPr/>
        </p:nvSpPr>
        <p:spPr bwMode="auto">
          <a:xfrm>
            <a:off x="2765203" y="3755341"/>
            <a:ext cx="0" cy="365125"/>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a:lstStyle/>
          <a:p>
            <a:pPr defTabSz="457200"/>
            <a:endParaRPr lang="pt-BR">
              <a:solidFill>
                <a:prstClr val="black"/>
              </a:solidFill>
              <a:latin typeface="Calibri" panose="020F0502020204030204"/>
            </a:endParaRPr>
          </a:p>
        </p:txBody>
      </p:sp>
      <p:sp>
        <p:nvSpPr>
          <p:cNvPr id="17" name="Line 5"/>
          <p:cNvSpPr>
            <a:spLocks noChangeShapeType="1"/>
          </p:cNvSpPr>
          <p:nvPr/>
        </p:nvSpPr>
        <p:spPr bwMode="auto">
          <a:xfrm flipH="1">
            <a:off x="7392065" y="3771819"/>
            <a:ext cx="3544" cy="340709"/>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a:lstStyle/>
          <a:p>
            <a:pPr defTabSz="457200"/>
            <a:endParaRPr lang="pt-BR">
              <a:solidFill>
                <a:prstClr val="black"/>
              </a:solidFill>
              <a:latin typeface="Calibri" panose="020F0502020204030204"/>
            </a:endParaRPr>
          </a:p>
        </p:txBody>
      </p:sp>
      <p:sp>
        <p:nvSpPr>
          <p:cNvPr id="19" name="Text Box 7"/>
          <p:cNvSpPr txBox="1">
            <a:spLocks noChangeArrowheads="1"/>
          </p:cNvSpPr>
          <p:nvPr/>
        </p:nvSpPr>
        <p:spPr bwMode="auto">
          <a:xfrm>
            <a:off x="1524000" y="836614"/>
            <a:ext cx="91440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defTabSz="457200" eaLnBrk="1" hangingPunct="1">
              <a:buClr>
                <a:srgbClr val="000000"/>
              </a:buClr>
              <a:buSzPct val="100000"/>
            </a:pPr>
            <a:r>
              <a:rPr lang="es-ES_tradnl" altLang="pt-BR" sz="3600" dirty="0">
                <a:solidFill>
                  <a:schemeClr val="accent5">
                    <a:lumMod val="50000"/>
                  </a:schemeClr>
                </a:solidFill>
                <a:latin typeface="Segoe UI Symbol" panose="020B0502040204020203" pitchFamily="34" charset="0"/>
                <a:ea typeface="Segoe UI Symbol" panose="020B0502040204020203" pitchFamily="34" charset="0"/>
                <a:cs typeface="Lucida Sans Unicode" panose="020B0602030504020204" pitchFamily="34" charset="0"/>
              </a:rPr>
              <a:t>Organograma – CGU</a:t>
            </a:r>
            <a:r>
              <a:rPr lang="es-ES_tradnl" altLang="pt-BR" sz="3200" u="sng" dirty="0">
                <a:solidFill>
                  <a:prstClr val="white"/>
                </a:solidFill>
                <a:latin typeface="Segoe UI Symbol" panose="020B0502040204020203" pitchFamily="34" charset="0"/>
                <a:ea typeface="Segoe UI Symbol" panose="020B0502040204020203" pitchFamily="34" charset="0"/>
                <a:cs typeface="Lucida Sans Unicode" panose="020B0602030504020204" pitchFamily="34" charset="0"/>
              </a:rPr>
              <a:t>)</a:t>
            </a:r>
          </a:p>
        </p:txBody>
      </p:sp>
      <p:cxnSp>
        <p:nvCxnSpPr>
          <p:cNvPr id="26" name="Conector Reto 25"/>
          <p:cNvCxnSpPr/>
          <p:nvPr/>
        </p:nvCxnSpPr>
        <p:spPr>
          <a:xfrm flipV="1">
            <a:off x="6181310" y="2342508"/>
            <a:ext cx="2335396" cy="10274"/>
          </a:xfrm>
          <a:prstGeom prst="line">
            <a:avLst/>
          </a:prstGeom>
          <a:ln>
            <a:solidFill>
              <a:schemeClr val="tx1"/>
            </a:solidFill>
          </a:ln>
        </p:spPr>
        <p:style>
          <a:lnRef idx="1">
            <a:schemeClr val="accent2"/>
          </a:lnRef>
          <a:fillRef idx="0">
            <a:schemeClr val="accent2"/>
          </a:fillRef>
          <a:effectRef idx="0">
            <a:schemeClr val="accent2"/>
          </a:effectRef>
          <a:fontRef idx="minor">
            <a:schemeClr val="tx1"/>
          </a:fontRef>
        </p:style>
      </p:cxnSp>
      <p:sp>
        <p:nvSpPr>
          <p:cNvPr id="29" name="Text Box 12"/>
          <p:cNvSpPr txBox="1">
            <a:spLocks noChangeArrowheads="1"/>
          </p:cNvSpPr>
          <p:nvPr/>
        </p:nvSpPr>
        <p:spPr bwMode="auto">
          <a:xfrm>
            <a:off x="8547529" y="2056136"/>
            <a:ext cx="1820187" cy="1364092"/>
          </a:xfrm>
          <a:prstGeom prst="rect">
            <a:avLst/>
          </a:prstGeom>
          <a:noFill/>
          <a:ln w="444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defTabSz="457200" eaLnBrk="1" hangingPunct="1">
              <a:buClr>
                <a:srgbClr val="FFFF00"/>
              </a:buClr>
              <a:buSzPct val="100000"/>
            </a:pPr>
            <a:r>
              <a:rPr lang="es-ES_tradnl" altLang="pt-BR" sz="1400" dirty="0">
                <a:solidFill>
                  <a:schemeClr val="accent1">
                    <a:lumMod val="50000"/>
                  </a:schemeClr>
                </a:solidFill>
                <a:cs typeface="Times New Roman" panose="02020603050405020304" pitchFamily="18" charset="0"/>
              </a:rPr>
              <a:t>Diretoria de Pesquisas e Informações </a:t>
            </a:r>
            <a:r>
              <a:rPr lang="es-ES_tradnl" altLang="pt-BR" sz="1500" dirty="0">
                <a:solidFill>
                  <a:schemeClr val="accent1">
                    <a:lumMod val="50000"/>
                  </a:schemeClr>
                </a:solidFill>
                <a:cs typeface="Times New Roman" panose="02020603050405020304" pitchFamily="18" charset="0"/>
              </a:rPr>
              <a:t>Estratégicas</a:t>
            </a:r>
          </a:p>
          <a:p>
            <a:pPr algn="ctr" defTabSz="457200" eaLnBrk="1" hangingPunct="1">
              <a:buClr>
                <a:srgbClr val="FFFF00"/>
              </a:buClr>
              <a:buSzPct val="100000"/>
            </a:pPr>
            <a:r>
              <a:rPr lang="es-ES_tradnl" altLang="pt-BR" sz="1500" dirty="0">
                <a:solidFill>
                  <a:schemeClr val="accent1">
                    <a:lumMod val="50000"/>
                  </a:schemeClr>
                </a:solidFill>
                <a:cs typeface="Times New Roman" panose="02020603050405020304" pitchFamily="18" charset="0"/>
              </a:rPr>
              <a:t>- </a:t>
            </a:r>
            <a:r>
              <a:rPr lang="es-ES_tradnl" altLang="pt-BR" sz="1400" dirty="0">
                <a:solidFill>
                  <a:schemeClr val="accent1">
                    <a:lumMod val="50000"/>
                  </a:schemeClr>
                </a:solidFill>
                <a:cs typeface="Times New Roman" panose="02020603050405020304" pitchFamily="18" charset="0"/>
              </a:rPr>
              <a:t>DIE </a:t>
            </a:r>
            <a:r>
              <a:rPr lang="es-ES_tradnl" altLang="pt-BR" sz="1500" dirty="0">
                <a:solidFill>
                  <a:schemeClr val="accent1">
                    <a:lumMod val="50000"/>
                  </a:schemeClr>
                </a:solidFill>
                <a:cs typeface="Times New Roman" panose="02020603050405020304" pitchFamily="18" charset="0"/>
              </a:rPr>
              <a:t>-</a:t>
            </a:r>
          </a:p>
          <a:p>
            <a:pPr algn="ctr" defTabSz="457200" eaLnBrk="1" hangingPunct="1">
              <a:buClr>
                <a:srgbClr val="FFFF00"/>
              </a:buClr>
              <a:buSzPct val="100000"/>
            </a:pPr>
            <a:endParaRPr lang="es-ES_tradnl" altLang="pt-BR" sz="1050" dirty="0">
              <a:solidFill>
                <a:prstClr val="black"/>
              </a:solidFill>
              <a:cs typeface="Times New Roman" panose="02020603050405020304" pitchFamily="18" charset="0"/>
            </a:endParaRPr>
          </a:p>
        </p:txBody>
      </p:sp>
      <p:sp>
        <p:nvSpPr>
          <p:cNvPr id="6" name="Text Box 9"/>
          <p:cNvSpPr txBox="1">
            <a:spLocks noChangeArrowheads="1"/>
          </p:cNvSpPr>
          <p:nvPr/>
        </p:nvSpPr>
        <p:spPr bwMode="auto">
          <a:xfrm>
            <a:off x="4800600" y="2737213"/>
            <a:ext cx="2733036" cy="371513"/>
          </a:xfrm>
          <a:prstGeom prst="rect">
            <a:avLst/>
          </a:prstGeom>
          <a:noFill/>
          <a:ln w="5724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000" b="1">
                <a:solidFill>
                  <a:srgbClr val="FFFF00"/>
                </a:solidFill>
                <a:latin typeface="Arial" panose="020B0604020202020204" pitchFamily="34" charset="0"/>
              </a:defRPr>
            </a:lvl9pPr>
          </a:lstStyle>
          <a:p>
            <a:pPr algn="ctr" defTabSz="457200" eaLnBrk="1" hangingPunct="1">
              <a:buClr>
                <a:srgbClr val="FFFF00"/>
              </a:buClr>
              <a:buSzPct val="100000"/>
            </a:pPr>
            <a:r>
              <a:rPr lang="es-ES_tradnl" altLang="pt-BR" sz="1800" dirty="0">
                <a:solidFill>
                  <a:schemeClr val="accent1">
                    <a:lumMod val="50000"/>
                  </a:schemeClr>
                </a:solidFill>
                <a:cs typeface="Times New Roman" panose="02020603050405020304" pitchFamily="18" charset="0"/>
              </a:rPr>
              <a:t>Secretaria-Executiva</a:t>
            </a:r>
          </a:p>
        </p:txBody>
      </p:sp>
    </p:spTree>
    <p:extLst>
      <p:ext uri="{BB962C8B-B14F-4D97-AF65-F5344CB8AC3E}">
        <p14:creationId xmlns:p14="http://schemas.microsoft.com/office/powerpoint/2010/main" val="663308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o Explicativo Retangular com Cantos Arredondados 25"/>
          <p:cNvSpPr/>
          <p:nvPr/>
        </p:nvSpPr>
        <p:spPr>
          <a:xfrm rot="10800000">
            <a:off x="2483574" y="1771649"/>
            <a:ext cx="7471953" cy="4652009"/>
          </a:xfrm>
          <a:custGeom>
            <a:avLst/>
            <a:gdLst>
              <a:gd name="connsiteX0" fmla="*/ 0 w 5945338"/>
              <a:gd name="connsiteY0" fmla="*/ 607516 h 3645024"/>
              <a:gd name="connsiteX1" fmla="*/ 607516 w 5945338"/>
              <a:gd name="connsiteY1" fmla="*/ 0 h 3645024"/>
              <a:gd name="connsiteX2" fmla="*/ 990890 w 5945338"/>
              <a:gd name="connsiteY2" fmla="*/ 0 h 3645024"/>
              <a:gd name="connsiteX3" fmla="*/ 990890 w 5945338"/>
              <a:gd name="connsiteY3" fmla="*/ 0 h 3645024"/>
              <a:gd name="connsiteX4" fmla="*/ 2477224 w 5945338"/>
              <a:gd name="connsiteY4" fmla="*/ 0 h 3645024"/>
              <a:gd name="connsiteX5" fmla="*/ 5337822 w 5945338"/>
              <a:gd name="connsiteY5" fmla="*/ 0 h 3645024"/>
              <a:gd name="connsiteX6" fmla="*/ 5945338 w 5945338"/>
              <a:gd name="connsiteY6" fmla="*/ 607516 h 3645024"/>
              <a:gd name="connsiteX7" fmla="*/ 5945338 w 5945338"/>
              <a:gd name="connsiteY7" fmla="*/ 2126264 h 3645024"/>
              <a:gd name="connsiteX8" fmla="*/ 5945338 w 5945338"/>
              <a:gd name="connsiteY8" fmla="*/ 2126264 h 3645024"/>
              <a:gd name="connsiteX9" fmla="*/ 5945338 w 5945338"/>
              <a:gd name="connsiteY9" fmla="*/ 3037520 h 3645024"/>
              <a:gd name="connsiteX10" fmla="*/ 5945338 w 5945338"/>
              <a:gd name="connsiteY10" fmla="*/ 3037508 h 3645024"/>
              <a:gd name="connsiteX11" fmla="*/ 5337822 w 5945338"/>
              <a:gd name="connsiteY11" fmla="*/ 3645024 h 3645024"/>
              <a:gd name="connsiteX12" fmla="*/ 2477224 w 5945338"/>
              <a:gd name="connsiteY12" fmla="*/ 3645024 h 3645024"/>
              <a:gd name="connsiteX13" fmla="*/ 1734077 w 5945338"/>
              <a:gd name="connsiteY13" fmla="*/ 4100652 h 3645024"/>
              <a:gd name="connsiteX14" fmla="*/ 990890 w 5945338"/>
              <a:gd name="connsiteY14" fmla="*/ 3645024 h 3645024"/>
              <a:gd name="connsiteX15" fmla="*/ 607516 w 5945338"/>
              <a:gd name="connsiteY15" fmla="*/ 3645024 h 3645024"/>
              <a:gd name="connsiteX16" fmla="*/ 0 w 5945338"/>
              <a:gd name="connsiteY16" fmla="*/ 3037508 h 3645024"/>
              <a:gd name="connsiteX17" fmla="*/ 0 w 5945338"/>
              <a:gd name="connsiteY17" fmla="*/ 3037520 h 3645024"/>
              <a:gd name="connsiteX18" fmla="*/ 0 w 5945338"/>
              <a:gd name="connsiteY18" fmla="*/ 2126264 h 3645024"/>
              <a:gd name="connsiteX19" fmla="*/ 0 w 5945338"/>
              <a:gd name="connsiteY19" fmla="*/ 2126264 h 3645024"/>
              <a:gd name="connsiteX20" fmla="*/ 0 w 5945338"/>
              <a:gd name="connsiteY20" fmla="*/ 607516 h 3645024"/>
              <a:gd name="connsiteX0" fmla="*/ 0 w 5945338"/>
              <a:gd name="connsiteY0" fmla="*/ 607516 h 4100652"/>
              <a:gd name="connsiteX1" fmla="*/ 607516 w 5945338"/>
              <a:gd name="connsiteY1" fmla="*/ 0 h 4100652"/>
              <a:gd name="connsiteX2" fmla="*/ 990890 w 5945338"/>
              <a:gd name="connsiteY2" fmla="*/ 0 h 4100652"/>
              <a:gd name="connsiteX3" fmla="*/ 990890 w 5945338"/>
              <a:gd name="connsiteY3" fmla="*/ 0 h 4100652"/>
              <a:gd name="connsiteX4" fmla="*/ 2477224 w 5945338"/>
              <a:gd name="connsiteY4" fmla="*/ 0 h 4100652"/>
              <a:gd name="connsiteX5" fmla="*/ 5337822 w 5945338"/>
              <a:gd name="connsiteY5" fmla="*/ 0 h 4100652"/>
              <a:gd name="connsiteX6" fmla="*/ 5945338 w 5945338"/>
              <a:gd name="connsiteY6" fmla="*/ 607516 h 4100652"/>
              <a:gd name="connsiteX7" fmla="*/ 5945338 w 5945338"/>
              <a:gd name="connsiteY7" fmla="*/ 2126264 h 4100652"/>
              <a:gd name="connsiteX8" fmla="*/ 5945338 w 5945338"/>
              <a:gd name="connsiteY8" fmla="*/ 2126264 h 4100652"/>
              <a:gd name="connsiteX9" fmla="*/ 5945338 w 5945338"/>
              <a:gd name="connsiteY9" fmla="*/ 3037520 h 4100652"/>
              <a:gd name="connsiteX10" fmla="*/ 5945338 w 5945338"/>
              <a:gd name="connsiteY10" fmla="*/ 3037508 h 4100652"/>
              <a:gd name="connsiteX11" fmla="*/ 5337822 w 5945338"/>
              <a:gd name="connsiteY11" fmla="*/ 3645024 h 4100652"/>
              <a:gd name="connsiteX12" fmla="*/ 2477224 w 5945338"/>
              <a:gd name="connsiteY12" fmla="*/ 3645024 h 4100652"/>
              <a:gd name="connsiteX13" fmla="*/ 1734077 w 5945338"/>
              <a:gd name="connsiteY13" fmla="*/ 4100652 h 4100652"/>
              <a:gd name="connsiteX14" fmla="*/ 780683 w 5945338"/>
              <a:gd name="connsiteY14" fmla="*/ 3645024 h 4100652"/>
              <a:gd name="connsiteX15" fmla="*/ 607516 w 5945338"/>
              <a:gd name="connsiteY15" fmla="*/ 3645024 h 4100652"/>
              <a:gd name="connsiteX16" fmla="*/ 0 w 5945338"/>
              <a:gd name="connsiteY16" fmla="*/ 3037508 h 4100652"/>
              <a:gd name="connsiteX17" fmla="*/ 0 w 5945338"/>
              <a:gd name="connsiteY17" fmla="*/ 3037520 h 4100652"/>
              <a:gd name="connsiteX18" fmla="*/ 0 w 5945338"/>
              <a:gd name="connsiteY18" fmla="*/ 2126264 h 4100652"/>
              <a:gd name="connsiteX19" fmla="*/ 0 w 5945338"/>
              <a:gd name="connsiteY19" fmla="*/ 2126264 h 4100652"/>
              <a:gd name="connsiteX20" fmla="*/ 0 w 5945338"/>
              <a:gd name="connsiteY20" fmla="*/ 607516 h 4100652"/>
              <a:gd name="connsiteX0" fmla="*/ 0 w 5945338"/>
              <a:gd name="connsiteY0" fmla="*/ 607516 h 4100652"/>
              <a:gd name="connsiteX1" fmla="*/ 607516 w 5945338"/>
              <a:gd name="connsiteY1" fmla="*/ 0 h 4100652"/>
              <a:gd name="connsiteX2" fmla="*/ 990890 w 5945338"/>
              <a:gd name="connsiteY2" fmla="*/ 0 h 4100652"/>
              <a:gd name="connsiteX3" fmla="*/ 990890 w 5945338"/>
              <a:gd name="connsiteY3" fmla="*/ 0 h 4100652"/>
              <a:gd name="connsiteX4" fmla="*/ 2477224 w 5945338"/>
              <a:gd name="connsiteY4" fmla="*/ 0 h 4100652"/>
              <a:gd name="connsiteX5" fmla="*/ 5337822 w 5945338"/>
              <a:gd name="connsiteY5" fmla="*/ 0 h 4100652"/>
              <a:gd name="connsiteX6" fmla="*/ 5945338 w 5945338"/>
              <a:gd name="connsiteY6" fmla="*/ 607516 h 4100652"/>
              <a:gd name="connsiteX7" fmla="*/ 5945338 w 5945338"/>
              <a:gd name="connsiteY7" fmla="*/ 2126264 h 4100652"/>
              <a:gd name="connsiteX8" fmla="*/ 5945338 w 5945338"/>
              <a:gd name="connsiteY8" fmla="*/ 2126264 h 4100652"/>
              <a:gd name="connsiteX9" fmla="*/ 5945338 w 5945338"/>
              <a:gd name="connsiteY9" fmla="*/ 3037520 h 4100652"/>
              <a:gd name="connsiteX10" fmla="*/ 5945338 w 5945338"/>
              <a:gd name="connsiteY10" fmla="*/ 3037508 h 4100652"/>
              <a:gd name="connsiteX11" fmla="*/ 5337822 w 5945338"/>
              <a:gd name="connsiteY11" fmla="*/ 3645024 h 4100652"/>
              <a:gd name="connsiteX12" fmla="*/ 2477224 w 5945338"/>
              <a:gd name="connsiteY12" fmla="*/ 3645024 h 4100652"/>
              <a:gd name="connsiteX13" fmla="*/ 1492339 w 5945338"/>
              <a:gd name="connsiteY13" fmla="*/ 4100652 h 4100652"/>
              <a:gd name="connsiteX14" fmla="*/ 780683 w 5945338"/>
              <a:gd name="connsiteY14" fmla="*/ 3645024 h 4100652"/>
              <a:gd name="connsiteX15" fmla="*/ 607516 w 5945338"/>
              <a:gd name="connsiteY15" fmla="*/ 3645024 h 4100652"/>
              <a:gd name="connsiteX16" fmla="*/ 0 w 5945338"/>
              <a:gd name="connsiteY16" fmla="*/ 3037508 h 4100652"/>
              <a:gd name="connsiteX17" fmla="*/ 0 w 5945338"/>
              <a:gd name="connsiteY17" fmla="*/ 3037520 h 4100652"/>
              <a:gd name="connsiteX18" fmla="*/ 0 w 5945338"/>
              <a:gd name="connsiteY18" fmla="*/ 2126264 h 4100652"/>
              <a:gd name="connsiteX19" fmla="*/ 0 w 5945338"/>
              <a:gd name="connsiteY19" fmla="*/ 2126264 h 4100652"/>
              <a:gd name="connsiteX20" fmla="*/ 0 w 5945338"/>
              <a:gd name="connsiteY20" fmla="*/ 607516 h 4100652"/>
              <a:gd name="connsiteX0" fmla="*/ 0 w 5945338"/>
              <a:gd name="connsiteY0" fmla="*/ 607516 h 4100652"/>
              <a:gd name="connsiteX1" fmla="*/ 607516 w 5945338"/>
              <a:gd name="connsiteY1" fmla="*/ 0 h 4100652"/>
              <a:gd name="connsiteX2" fmla="*/ 990890 w 5945338"/>
              <a:gd name="connsiteY2" fmla="*/ 0 h 4100652"/>
              <a:gd name="connsiteX3" fmla="*/ 990890 w 5945338"/>
              <a:gd name="connsiteY3" fmla="*/ 0 h 4100652"/>
              <a:gd name="connsiteX4" fmla="*/ 2477224 w 5945338"/>
              <a:gd name="connsiteY4" fmla="*/ 0 h 4100652"/>
              <a:gd name="connsiteX5" fmla="*/ 5337822 w 5945338"/>
              <a:gd name="connsiteY5" fmla="*/ 0 h 4100652"/>
              <a:gd name="connsiteX6" fmla="*/ 5945338 w 5945338"/>
              <a:gd name="connsiteY6" fmla="*/ 607516 h 4100652"/>
              <a:gd name="connsiteX7" fmla="*/ 5945338 w 5945338"/>
              <a:gd name="connsiteY7" fmla="*/ 2126264 h 4100652"/>
              <a:gd name="connsiteX8" fmla="*/ 5945338 w 5945338"/>
              <a:gd name="connsiteY8" fmla="*/ 2126264 h 4100652"/>
              <a:gd name="connsiteX9" fmla="*/ 5945338 w 5945338"/>
              <a:gd name="connsiteY9" fmla="*/ 3037520 h 4100652"/>
              <a:gd name="connsiteX10" fmla="*/ 5945338 w 5945338"/>
              <a:gd name="connsiteY10" fmla="*/ 3037508 h 4100652"/>
              <a:gd name="connsiteX11" fmla="*/ 5337822 w 5945338"/>
              <a:gd name="connsiteY11" fmla="*/ 3645024 h 4100652"/>
              <a:gd name="connsiteX12" fmla="*/ 2140892 w 5945338"/>
              <a:gd name="connsiteY12" fmla="*/ 3645024 h 4100652"/>
              <a:gd name="connsiteX13" fmla="*/ 1492339 w 5945338"/>
              <a:gd name="connsiteY13" fmla="*/ 4100652 h 4100652"/>
              <a:gd name="connsiteX14" fmla="*/ 780683 w 5945338"/>
              <a:gd name="connsiteY14" fmla="*/ 3645024 h 4100652"/>
              <a:gd name="connsiteX15" fmla="*/ 607516 w 5945338"/>
              <a:gd name="connsiteY15" fmla="*/ 3645024 h 4100652"/>
              <a:gd name="connsiteX16" fmla="*/ 0 w 5945338"/>
              <a:gd name="connsiteY16" fmla="*/ 3037508 h 4100652"/>
              <a:gd name="connsiteX17" fmla="*/ 0 w 5945338"/>
              <a:gd name="connsiteY17" fmla="*/ 3037520 h 4100652"/>
              <a:gd name="connsiteX18" fmla="*/ 0 w 5945338"/>
              <a:gd name="connsiteY18" fmla="*/ 2126264 h 4100652"/>
              <a:gd name="connsiteX19" fmla="*/ 0 w 5945338"/>
              <a:gd name="connsiteY19" fmla="*/ 2126264 h 4100652"/>
              <a:gd name="connsiteX20" fmla="*/ 0 w 5945338"/>
              <a:gd name="connsiteY20" fmla="*/ 607516 h 410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45338" h="4100652">
                <a:moveTo>
                  <a:pt x="0" y="607516"/>
                </a:moveTo>
                <a:cubicBezTo>
                  <a:pt x="0" y="271994"/>
                  <a:pt x="271994" y="0"/>
                  <a:pt x="607516" y="0"/>
                </a:cubicBezTo>
                <a:lnTo>
                  <a:pt x="990890" y="0"/>
                </a:lnTo>
                <a:lnTo>
                  <a:pt x="990890" y="0"/>
                </a:lnTo>
                <a:lnTo>
                  <a:pt x="2477224" y="0"/>
                </a:lnTo>
                <a:lnTo>
                  <a:pt x="5337822" y="0"/>
                </a:lnTo>
                <a:cubicBezTo>
                  <a:pt x="5673344" y="0"/>
                  <a:pt x="5945338" y="271994"/>
                  <a:pt x="5945338" y="607516"/>
                </a:cubicBezTo>
                <a:lnTo>
                  <a:pt x="5945338" y="2126264"/>
                </a:lnTo>
                <a:lnTo>
                  <a:pt x="5945338" y="2126264"/>
                </a:lnTo>
                <a:lnTo>
                  <a:pt x="5945338" y="3037520"/>
                </a:lnTo>
                <a:lnTo>
                  <a:pt x="5945338" y="3037508"/>
                </a:lnTo>
                <a:cubicBezTo>
                  <a:pt x="5945338" y="3373030"/>
                  <a:pt x="5673344" y="3645024"/>
                  <a:pt x="5337822" y="3645024"/>
                </a:cubicBezTo>
                <a:lnTo>
                  <a:pt x="2140892" y="3645024"/>
                </a:lnTo>
                <a:lnTo>
                  <a:pt x="1492339" y="4100652"/>
                </a:lnTo>
                <a:lnTo>
                  <a:pt x="780683" y="3645024"/>
                </a:lnTo>
                <a:lnTo>
                  <a:pt x="607516" y="3645024"/>
                </a:lnTo>
                <a:cubicBezTo>
                  <a:pt x="271994" y="3645024"/>
                  <a:pt x="0" y="3373030"/>
                  <a:pt x="0" y="3037508"/>
                </a:cubicBezTo>
                <a:lnTo>
                  <a:pt x="0" y="3037520"/>
                </a:lnTo>
                <a:lnTo>
                  <a:pt x="0" y="2126264"/>
                </a:lnTo>
                <a:lnTo>
                  <a:pt x="0" y="2126264"/>
                </a:lnTo>
                <a:lnTo>
                  <a:pt x="0" y="607516"/>
                </a:lnTo>
                <a:close/>
              </a:path>
            </a:pathLst>
          </a:custGeom>
          <a:solidFill>
            <a:schemeClr val="accent2">
              <a:lumMod val="20000"/>
              <a:lumOff val="80000"/>
            </a:schemeClr>
          </a:solidFill>
          <a:ln w="7620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pt-BR" dirty="0"/>
          </a:p>
        </p:txBody>
      </p:sp>
      <p:pic>
        <p:nvPicPr>
          <p:cNvPr id="4098" name="Picture 2" descr="Um por todos e todos por um! Pela ética e cidadania!"/>
          <p:cNvPicPr>
            <a:picLocks noChangeAspect="1" noChangeArrowheads="1"/>
          </p:cNvPicPr>
          <p:nvPr/>
        </p:nvPicPr>
        <p:blipFill rotWithShape="1">
          <a:blip r:embed="rId3">
            <a:extLst>
              <a:ext uri="{28A0092B-C50C-407E-A947-70E740481C1C}">
                <a14:useLocalDpi xmlns:a14="http://schemas.microsoft.com/office/drawing/2010/main" val="0"/>
              </a:ext>
            </a:extLst>
          </a:blip>
          <a:srcRect l="9110" t="13124" r="10998" b="14652"/>
          <a:stretch/>
        </p:blipFill>
        <p:spPr bwMode="auto">
          <a:xfrm>
            <a:off x="2778446" y="3174404"/>
            <a:ext cx="2169214" cy="2041613"/>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5368259" y="2422488"/>
            <a:ext cx="4122874" cy="3816429"/>
          </a:xfrm>
          <a:prstGeom prst="rect">
            <a:avLst/>
          </a:prstGeom>
          <a:noFill/>
        </p:spPr>
        <p:txBody>
          <a:bodyPr wrap="square" rtlCol="0">
            <a:spAutoFit/>
          </a:bodyPr>
          <a:lstStyle/>
          <a:p>
            <a:pPr algn="just"/>
            <a:r>
              <a:rPr lang="pt-BR" sz="2200" dirty="0"/>
              <a:t>O programa, desenvolvido pela CGU em parceria com o Instituto Cultural Maurício de Sousa, conta com o auxílio do universo lúdico das personagens da Turma da Mônica para disseminar entre as crianças valores relacionados à participação social, à democracia, ao respeito à diversidade e à responsabilidade pelo bem-estar coletivo.</a:t>
            </a:r>
          </a:p>
        </p:txBody>
      </p:sp>
      <p:sp>
        <p:nvSpPr>
          <p:cNvPr id="17" name="Retângulo 16"/>
          <p:cNvSpPr/>
          <p:nvPr/>
        </p:nvSpPr>
        <p:spPr>
          <a:xfrm>
            <a:off x="1894081" y="1004855"/>
            <a:ext cx="7366247" cy="492443"/>
          </a:xfrm>
          <a:prstGeom prst="rect">
            <a:avLst/>
          </a:prstGeom>
        </p:spPr>
        <p:txBody>
          <a:bodyPr wrap="none">
            <a:spAutoFit/>
          </a:bodyPr>
          <a:lstStyle/>
          <a:p>
            <a:pPr algn="just"/>
            <a:r>
              <a:rPr lang="pt-BR" sz="2600" b="1" dirty="0"/>
              <a:t>UNIVERSALIZAÇÃO DO PROGRAMA UM POR TODOS</a:t>
            </a:r>
          </a:p>
        </p:txBody>
      </p:sp>
    </p:spTree>
    <p:extLst>
      <p:ext uri="{BB962C8B-B14F-4D97-AF65-F5344CB8AC3E}">
        <p14:creationId xmlns:p14="http://schemas.microsoft.com/office/powerpoint/2010/main" val="588932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A8250B3-6757-41DC-97A2-A7F71487B26F}"/>
              </a:ext>
            </a:extLst>
          </p:cNvPr>
          <p:cNvSpPr txBox="1"/>
          <p:nvPr/>
        </p:nvSpPr>
        <p:spPr>
          <a:xfrm>
            <a:off x="425300" y="2532241"/>
            <a:ext cx="7872348" cy="3539430"/>
          </a:xfrm>
          <a:prstGeom prst="rect">
            <a:avLst/>
          </a:prstGeom>
          <a:noFill/>
        </p:spPr>
        <p:txBody>
          <a:bodyPr wrap="none" rtlCol="0">
            <a:spAutoFit/>
          </a:bodyPr>
          <a:lstStyle/>
          <a:p>
            <a:r>
              <a:rPr lang="pt-BR" sz="3200" dirty="0">
                <a:solidFill>
                  <a:schemeClr val="accent1"/>
                </a:solidFill>
              </a:rPr>
              <a:t>Áreas de Atuação:</a:t>
            </a:r>
          </a:p>
          <a:p>
            <a:endParaRPr lang="pt-BR" sz="3200" dirty="0">
              <a:solidFill>
                <a:schemeClr val="accent1"/>
              </a:solidFill>
            </a:endParaRPr>
          </a:p>
          <a:p>
            <a:pPr marL="342900" indent="-342900">
              <a:buAutoNum type="arabicPeriod"/>
            </a:pPr>
            <a:r>
              <a:rPr lang="pt-BR" sz="3200" dirty="0">
                <a:solidFill>
                  <a:schemeClr val="bg1">
                    <a:lumMod val="95000"/>
                  </a:schemeClr>
                </a:solidFill>
              </a:rPr>
              <a:t>Transparência e fomento ao Controle Social;</a:t>
            </a:r>
          </a:p>
          <a:p>
            <a:pPr marL="342900" indent="-342900">
              <a:buAutoNum type="arabicPeriod"/>
            </a:pPr>
            <a:endParaRPr lang="pt-BR" sz="3200" dirty="0">
              <a:solidFill>
                <a:schemeClr val="bg1">
                  <a:lumMod val="95000"/>
                </a:schemeClr>
              </a:solidFill>
            </a:endParaRPr>
          </a:p>
          <a:p>
            <a:pPr marL="342900" indent="-342900">
              <a:buAutoNum type="arabicPeriod"/>
            </a:pPr>
            <a:r>
              <a:rPr lang="pt-BR" sz="3200" dirty="0">
                <a:solidFill>
                  <a:schemeClr val="accent1"/>
                </a:solidFill>
              </a:rPr>
              <a:t>Fomento à Integridade;</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bg1">
                    <a:lumMod val="95000"/>
                  </a:schemeClr>
                </a:solidFill>
              </a:rPr>
              <a:t>Cooperação Internacional.</a:t>
            </a:r>
          </a:p>
        </p:txBody>
      </p:sp>
      <p:sp>
        <p:nvSpPr>
          <p:cNvPr id="4" name="CaixaDeTexto 1">
            <a:extLst>
              <a:ext uri="{FF2B5EF4-FFF2-40B4-BE49-F238E27FC236}">
                <a16:creationId xmlns:a16="http://schemas.microsoft.com/office/drawing/2014/main" id="{13A30EF1-2DB5-4051-AC37-6E52B29CAF11}"/>
              </a:ext>
            </a:extLst>
          </p:cNvPr>
          <p:cNvSpPr txBox="1">
            <a:spLocks noChangeArrowheads="1"/>
          </p:cNvSpPr>
          <p:nvPr/>
        </p:nvSpPr>
        <p:spPr bwMode="auto">
          <a:xfrm>
            <a:off x="264484" y="1071716"/>
            <a:ext cx="117957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Secretaria</a:t>
            </a:r>
            <a:r>
              <a:rPr lang="pt-BR" altLang="pt-BR" sz="3600" b="1" dirty="0">
                <a:solidFill>
                  <a:schemeClr val="tx2"/>
                </a:solidFill>
                <a:latin typeface="+mn-lt"/>
                <a:cs typeface="Vani" panose="020B0502040204020203" pitchFamily="34" charset="0"/>
              </a:rPr>
              <a:t> </a:t>
            </a:r>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de Transparência e Prevenção da Corrupção</a:t>
            </a:r>
          </a:p>
          <a:p>
            <a:pPr algn="ctr" eaLnBrk="1" hangingPunct="1"/>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 STPC -</a:t>
            </a:r>
          </a:p>
        </p:txBody>
      </p:sp>
    </p:spTree>
    <p:extLst>
      <p:ext uri="{BB962C8B-B14F-4D97-AF65-F5344CB8AC3E}">
        <p14:creationId xmlns:p14="http://schemas.microsoft.com/office/powerpoint/2010/main" val="1426472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nfográfico - Prof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418" y="1275349"/>
            <a:ext cx="3837291" cy="5462336"/>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08086" y="1588993"/>
            <a:ext cx="6802942" cy="954107"/>
          </a:xfrm>
          <a:prstGeom prst="rect">
            <a:avLst/>
          </a:prstGeom>
          <a:noFill/>
        </p:spPr>
        <p:txBody>
          <a:bodyPr wrap="square" rtlCol="0">
            <a:spAutoFit/>
          </a:bodyPr>
          <a:lstStyle/>
          <a:p>
            <a:r>
              <a:rPr lang="pt-BR" sz="2800" b="1" dirty="0">
                <a:solidFill>
                  <a:schemeClr val="accent1">
                    <a:lumMod val="50000"/>
                  </a:schemeClr>
                </a:solidFill>
              </a:rPr>
              <a:t>PROFIP</a:t>
            </a:r>
          </a:p>
          <a:p>
            <a:r>
              <a:rPr lang="pt-BR" sz="2800" i="1" dirty="0">
                <a:solidFill>
                  <a:schemeClr val="bg2">
                    <a:lumMod val="50000"/>
                  </a:schemeClr>
                </a:solidFill>
              </a:rPr>
              <a:t>Programa de Fomento à Integridade Pública</a:t>
            </a:r>
          </a:p>
        </p:txBody>
      </p:sp>
      <p:sp>
        <p:nvSpPr>
          <p:cNvPr id="9" name="Botão de Ação: Ir para o Fim 8">
            <a:hlinkClick r:id="rId3" action="ppaction://hlinksldjump" highlightClick="1"/>
          </p:cNvPr>
          <p:cNvSpPr/>
          <p:nvPr/>
        </p:nvSpPr>
        <p:spPr>
          <a:xfrm>
            <a:off x="11609406" y="6326373"/>
            <a:ext cx="223284" cy="13822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29ECFA66-553F-416F-994B-E446F3A78C5C}"/>
              </a:ext>
            </a:extLst>
          </p:cNvPr>
          <p:cNvSpPr txBox="1"/>
          <p:nvPr/>
        </p:nvSpPr>
        <p:spPr>
          <a:xfrm>
            <a:off x="408086" y="2828260"/>
            <a:ext cx="6930263" cy="3354765"/>
          </a:xfrm>
          <a:prstGeom prst="rect">
            <a:avLst/>
          </a:prstGeom>
          <a:noFill/>
        </p:spPr>
        <p:txBody>
          <a:bodyPr wrap="square" rtlCol="0">
            <a:spAutoFit/>
          </a:bodyPr>
          <a:lstStyle/>
          <a:p>
            <a:pPr algn="just"/>
            <a:r>
              <a:rPr lang="pt-BR" dirty="0">
                <a:solidFill>
                  <a:schemeClr val="bg1">
                    <a:lumMod val="50000"/>
                  </a:schemeClr>
                </a:solidFill>
              </a:rPr>
              <a:t>O Programa conta com entidades da administração pública direta, autárquica, fundacional, empresas públicas e sociedades de economia mista;</a:t>
            </a:r>
          </a:p>
          <a:p>
            <a:pPr algn="just"/>
            <a:endParaRPr lang="pt-BR" dirty="0">
              <a:solidFill>
                <a:schemeClr val="bg1">
                  <a:lumMod val="50000"/>
                </a:schemeClr>
              </a:solidFill>
            </a:endParaRPr>
          </a:p>
          <a:p>
            <a:pPr algn="just"/>
            <a:r>
              <a:rPr lang="pt-BR" dirty="0">
                <a:solidFill>
                  <a:schemeClr val="bg1">
                    <a:lumMod val="50000"/>
                  </a:schemeClr>
                </a:solidFill>
              </a:rPr>
              <a:t>Foram ministradas 9 Oficinas para capacitação dos Grupos de Trabalho, em Brasília, Minas Gerais, Rio de Janeiro, Pará e Pernambuco;</a:t>
            </a:r>
          </a:p>
          <a:p>
            <a:pPr algn="just"/>
            <a:endParaRPr lang="pt-BR" dirty="0">
              <a:solidFill>
                <a:schemeClr val="bg1">
                  <a:lumMod val="50000"/>
                </a:schemeClr>
              </a:solidFill>
            </a:endParaRPr>
          </a:p>
          <a:p>
            <a:pPr algn="just"/>
            <a:r>
              <a:rPr lang="pt-BR" dirty="0">
                <a:solidFill>
                  <a:schemeClr val="bg1">
                    <a:lumMod val="50000"/>
                  </a:schemeClr>
                </a:solidFill>
              </a:rPr>
              <a:t>Como troca de experiência e boas praticas, foi realizado um Workshop em parceria com o TCU e ministradas 2 Oficinas para controladorias estaduais, em Alagoas e no Ceará;</a:t>
            </a:r>
          </a:p>
          <a:p>
            <a:pPr algn="ctr"/>
            <a:endParaRPr lang="pt-BR" sz="3200" dirty="0">
              <a:solidFill>
                <a:srgbClr val="FF0000"/>
              </a:solidFill>
            </a:endParaRPr>
          </a:p>
        </p:txBody>
      </p:sp>
    </p:spTree>
    <p:extLst>
      <p:ext uri="{BB962C8B-B14F-4D97-AF65-F5344CB8AC3E}">
        <p14:creationId xmlns:p14="http://schemas.microsoft.com/office/powerpoint/2010/main" val="3466613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408086" y="1588993"/>
            <a:ext cx="6802942" cy="523220"/>
          </a:xfrm>
          <a:prstGeom prst="rect">
            <a:avLst/>
          </a:prstGeom>
          <a:noFill/>
        </p:spPr>
        <p:txBody>
          <a:bodyPr wrap="square" rtlCol="0">
            <a:spAutoFit/>
          </a:bodyPr>
          <a:lstStyle/>
          <a:p>
            <a:r>
              <a:rPr lang="pt-BR" sz="2800" b="1" dirty="0">
                <a:solidFill>
                  <a:srgbClr val="002543"/>
                </a:solidFill>
              </a:rPr>
              <a:t>PREVENÇÃO DE CONFLITOS DE INTERESSE</a:t>
            </a:r>
          </a:p>
        </p:txBody>
      </p:sp>
      <p:sp>
        <p:nvSpPr>
          <p:cNvPr id="4" name="CaixaDeTexto 3"/>
          <p:cNvSpPr txBox="1"/>
          <p:nvPr/>
        </p:nvSpPr>
        <p:spPr>
          <a:xfrm>
            <a:off x="3809557" y="2506919"/>
            <a:ext cx="8100531" cy="3913059"/>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pt-BR" sz="2400" dirty="0">
                <a:solidFill>
                  <a:schemeClr val="tx1">
                    <a:lumMod val="75000"/>
                    <a:lumOff val="25000"/>
                  </a:schemeClr>
                </a:solidFill>
              </a:rPr>
              <a:t>Estabelecer normas, procedimentos e mecanismos</a:t>
            </a:r>
          </a:p>
          <a:p>
            <a:pPr marL="342900" indent="-342900">
              <a:lnSpc>
                <a:spcPct val="150000"/>
              </a:lnSpc>
              <a:buFont typeface="Wingdings" panose="05000000000000000000" pitchFamily="2" charset="2"/>
              <a:buChar char="Ø"/>
            </a:pPr>
            <a:r>
              <a:rPr lang="pt-BR" sz="2400" dirty="0">
                <a:solidFill>
                  <a:schemeClr val="tx1">
                    <a:lumMod val="75000"/>
                    <a:lumOff val="25000"/>
                  </a:schemeClr>
                </a:solidFill>
              </a:rPr>
              <a:t>Orientar e responder dúvidas sobre a norma</a:t>
            </a:r>
            <a:endParaRPr lang="pt-BR" sz="2400" b="1" dirty="0">
              <a:solidFill>
                <a:schemeClr val="tx1">
                  <a:lumMod val="75000"/>
                  <a:lumOff val="25000"/>
                </a:schemeClr>
              </a:solidFill>
            </a:endParaRPr>
          </a:p>
          <a:p>
            <a:pPr marL="342900" indent="-342900">
              <a:lnSpc>
                <a:spcPct val="150000"/>
              </a:lnSpc>
              <a:buFont typeface="Wingdings" panose="05000000000000000000" pitchFamily="2" charset="2"/>
              <a:buChar char="Ø"/>
            </a:pPr>
            <a:r>
              <a:rPr lang="pt-BR" sz="2400" dirty="0">
                <a:solidFill>
                  <a:schemeClr val="tx1">
                    <a:lumMod val="75000"/>
                    <a:lumOff val="25000"/>
                  </a:schemeClr>
                </a:solidFill>
              </a:rPr>
              <a:t>Avaliar e fiscalizar ocorrências de situação de conflito</a:t>
            </a:r>
          </a:p>
          <a:p>
            <a:pPr marL="342900" indent="-342900">
              <a:lnSpc>
                <a:spcPct val="150000"/>
              </a:lnSpc>
              <a:buFont typeface="Wingdings" panose="05000000000000000000" pitchFamily="2" charset="2"/>
              <a:buChar char="Ø"/>
            </a:pPr>
            <a:r>
              <a:rPr lang="pt-BR" sz="2400" dirty="0">
                <a:solidFill>
                  <a:schemeClr val="tx1">
                    <a:lumMod val="75000"/>
                    <a:lumOff val="25000"/>
                  </a:schemeClr>
                </a:solidFill>
              </a:rPr>
              <a:t>Determinar medidas de prevenção</a:t>
            </a:r>
          </a:p>
          <a:p>
            <a:pPr marL="342900" indent="-342900">
              <a:lnSpc>
                <a:spcPct val="150000"/>
              </a:lnSpc>
              <a:buFont typeface="Wingdings" panose="05000000000000000000" pitchFamily="2" charset="2"/>
              <a:buChar char="Ø"/>
            </a:pPr>
            <a:r>
              <a:rPr lang="pt-BR" sz="2400" b="1" dirty="0">
                <a:solidFill>
                  <a:schemeClr val="tx1">
                    <a:lumMod val="75000"/>
                    <a:lumOff val="25000"/>
                  </a:schemeClr>
                </a:solidFill>
              </a:rPr>
              <a:t>Manifestar sobre a existência ou não de conflito</a:t>
            </a:r>
          </a:p>
          <a:p>
            <a:pPr marL="342900" indent="-342900">
              <a:lnSpc>
                <a:spcPct val="150000"/>
              </a:lnSpc>
              <a:buFont typeface="Wingdings" panose="05000000000000000000" pitchFamily="2" charset="2"/>
              <a:buChar char="Ø"/>
            </a:pPr>
            <a:r>
              <a:rPr lang="pt-BR" sz="2400" b="1" dirty="0">
                <a:solidFill>
                  <a:schemeClr val="tx1">
                    <a:lumMod val="75000"/>
                    <a:lumOff val="25000"/>
                  </a:schemeClr>
                </a:solidFill>
              </a:rPr>
              <a:t>Avaliar autorização para ocupante de cargo exercer atividade privada</a:t>
            </a:r>
          </a:p>
        </p:txBody>
      </p:sp>
      <p:pic>
        <p:nvPicPr>
          <p:cNvPr id="12290" name="Picture 2" descr="imagem - comissão de ética"/>
          <p:cNvPicPr>
            <a:picLocks noChangeAspect="1" noChangeArrowheads="1"/>
          </p:cNvPicPr>
          <p:nvPr/>
        </p:nvPicPr>
        <p:blipFill rotWithShape="1">
          <a:blip r:embed="rId2">
            <a:extLst>
              <a:ext uri="{28A0092B-C50C-407E-A947-70E740481C1C}">
                <a14:useLocalDpi xmlns:a14="http://schemas.microsoft.com/office/drawing/2010/main" val="0"/>
              </a:ext>
            </a:extLst>
          </a:blip>
          <a:srcRect r="51376"/>
          <a:stretch/>
        </p:blipFill>
        <p:spPr bwMode="auto">
          <a:xfrm>
            <a:off x="871075" y="2576369"/>
            <a:ext cx="2250893" cy="178117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m - comissão de ética"/>
          <p:cNvPicPr>
            <a:picLocks noChangeAspect="1" noChangeArrowheads="1"/>
          </p:cNvPicPr>
          <p:nvPr/>
        </p:nvPicPr>
        <p:blipFill rotWithShape="1">
          <a:blip r:embed="rId2">
            <a:extLst>
              <a:ext uri="{28A0092B-C50C-407E-A947-70E740481C1C}">
                <a14:useLocalDpi xmlns:a14="http://schemas.microsoft.com/office/drawing/2010/main" val="0"/>
              </a:ext>
            </a:extLst>
          </a:blip>
          <a:srcRect l="48647"/>
          <a:stretch/>
        </p:blipFill>
        <p:spPr bwMode="auto">
          <a:xfrm>
            <a:off x="871075" y="4752251"/>
            <a:ext cx="2377191" cy="1781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606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408086" y="1523229"/>
            <a:ext cx="6802942" cy="1384995"/>
          </a:xfrm>
          <a:prstGeom prst="rect">
            <a:avLst/>
          </a:prstGeom>
          <a:noFill/>
        </p:spPr>
        <p:txBody>
          <a:bodyPr wrap="square" rtlCol="0">
            <a:spAutoFit/>
          </a:bodyPr>
          <a:lstStyle/>
          <a:p>
            <a:r>
              <a:rPr lang="pt-BR" sz="2800" b="1" i="1" dirty="0">
                <a:solidFill>
                  <a:srgbClr val="002543"/>
                </a:solidFill>
              </a:rPr>
              <a:t>SECI</a:t>
            </a:r>
            <a:br>
              <a:rPr lang="pt-BR" sz="2800" i="1" dirty="0">
                <a:solidFill>
                  <a:srgbClr val="002543"/>
                </a:solidFill>
              </a:rPr>
            </a:br>
            <a:r>
              <a:rPr lang="pt-BR" sz="2800" i="1" dirty="0">
                <a:solidFill>
                  <a:srgbClr val="002543"/>
                </a:solidFill>
              </a:rPr>
              <a:t>Sistema de Prevenção de Conflitos de Interesse no Governo Federal</a:t>
            </a:r>
          </a:p>
        </p:txBody>
      </p:sp>
      <p:sp>
        <p:nvSpPr>
          <p:cNvPr id="4" name="CaixaDeTexto 3"/>
          <p:cNvSpPr txBox="1"/>
          <p:nvPr/>
        </p:nvSpPr>
        <p:spPr>
          <a:xfrm>
            <a:off x="421147" y="3200218"/>
            <a:ext cx="5273597" cy="1569660"/>
          </a:xfrm>
          <a:prstGeom prst="rect">
            <a:avLst/>
          </a:prstGeom>
          <a:noFill/>
        </p:spPr>
        <p:txBody>
          <a:bodyPr wrap="square" rtlCol="0">
            <a:spAutoFit/>
          </a:bodyPr>
          <a:lstStyle/>
          <a:p>
            <a:pPr>
              <a:lnSpc>
                <a:spcPct val="120000"/>
              </a:lnSpc>
            </a:pPr>
            <a:r>
              <a:rPr lang="pt-BR" sz="2000" dirty="0">
                <a:solidFill>
                  <a:schemeClr val="tx1">
                    <a:lumMod val="75000"/>
                    <a:lumOff val="25000"/>
                  </a:schemeClr>
                </a:solidFill>
              </a:rPr>
              <a:t>Ferramenta que permite que o servidor ou empregado público federal  faça consultas e pedidos de autorização para exercícios de atividade privada</a:t>
            </a:r>
          </a:p>
        </p:txBody>
      </p:sp>
      <p:pic>
        <p:nvPicPr>
          <p:cNvPr id="2" name="Imagem 1" descr="SeCI - 1.2.0.0 - Google Chrome"/>
          <p:cNvPicPr>
            <a:picLocks noChangeAspect="1"/>
          </p:cNvPicPr>
          <p:nvPr/>
        </p:nvPicPr>
        <p:blipFill rotWithShape="1">
          <a:blip r:embed="rId2">
            <a:extLst>
              <a:ext uri="{28A0092B-C50C-407E-A947-70E740481C1C}">
                <a14:useLocalDpi xmlns:a14="http://schemas.microsoft.com/office/drawing/2010/main" val="0"/>
              </a:ext>
            </a:extLst>
          </a:blip>
          <a:srcRect l="18417" r="18925" b="17367"/>
          <a:stretch/>
        </p:blipFill>
        <p:spPr>
          <a:xfrm>
            <a:off x="6089301" y="1075174"/>
            <a:ext cx="6102699" cy="5667269"/>
          </a:xfrm>
          <a:prstGeom prst="rect">
            <a:avLst/>
          </a:prstGeom>
        </p:spPr>
      </p:pic>
      <p:sp>
        <p:nvSpPr>
          <p:cNvPr id="5" name="Botão de Ação: Ir para o Fim 4">
            <a:hlinkClick r:id="rId3" action="ppaction://hlinksldjump" highlightClick="1"/>
          </p:cNvPr>
          <p:cNvSpPr/>
          <p:nvPr/>
        </p:nvSpPr>
        <p:spPr>
          <a:xfrm>
            <a:off x="11609406" y="6326373"/>
            <a:ext cx="223284" cy="13822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179205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46047" y="1638341"/>
            <a:ext cx="7326353" cy="574901"/>
          </a:xfrm>
          <a:prstGeom prst="rect">
            <a:avLst/>
          </a:prstGeom>
          <a:noFill/>
        </p:spPr>
        <p:txBody>
          <a:bodyPr wrap="square" rtlCol="0">
            <a:spAutoFit/>
          </a:bodyPr>
          <a:lstStyle/>
          <a:p>
            <a:pPr>
              <a:lnSpc>
                <a:spcPct val="120000"/>
              </a:lnSpc>
            </a:pPr>
            <a:r>
              <a:rPr lang="pt-BR" sz="2800" b="1" dirty="0">
                <a:solidFill>
                  <a:srgbClr val="002543"/>
                </a:solidFill>
              </a:rPr>
              <a:t>PRÓ-ÉTICA</a:t>
            </a:r>
          </a:p>
        </p:txBody>
      </p:sp>
      <p:sp>
        <p:nvSpPr>
          <p:cNvPr id="3" name="CaixaDeTexto 2"/>
          <p:cNvSpPr txBox="1"/>
          <p:nvPr/>
        </p:nvSpPr>
        <p:spPr>
          <a:xfrm>
            <a:off x="446047" y="2156242"/>
            <a:ext cx="9680535" cy="400110"/>
          </a:xfrm>
          <a:prstGeom prst="rect">
            <a:avLst/>
          </a:prstGeom>
          <a:noFill/>
        </p:spPr>
        <p:txBody>
          <a:bodyPr wrap="none" rtlCol="0">
            <a:spAutoFit/>
          </a:bodyPr>
          <a:lstStyle/>
          <a:p>
            <a:r>
              <a:rPr lang="pt-BR" sz="2000" i="1" dirty="0">
                <a:solidFill>
                  <a:schemeClr val="tx1">
                    <a:lumMod val="75000"/>
                    <a:lumOff val="25000"/>
                  </a:schemeClr>
                </a:solidFill>
              </a:rPr>
              <a:t>Reconhecimento às empresas pelos esforços em promoção da integridade em seus negócios.</a:t>
            </a:r>
          </a:p>
        </p:txBody>
      </p:sp>
      <p:pic>
        <p:nvPicPr>
          <p:cNvPr id="8" name="Picture 2" descr="Pró-Ética 2017 - inscrições"/>
          <p:cNvPicPr>
            <a:picLocks noChangeAspect="1" noChangeArrowheads="1"/>
          </p:cNvPicPr>
          <p:nvPr/>
        </p:nvPicPr>
        <p:blipFill rotWithShape="1">
          <a:blip r:embed="rId2">
            <a:extLst>
              <a:ext uri="{28A0092B-C50C-407E-A947-70E740481C1C}">
                <a14:useLocalDpi xmlns:a14="http://schemas.microsoft.com/office/drawing/2010/main" val="0"/>
              </a:ext>
            </a:extLst>
          </a:blip>
          <a:srcRect l="8945" r="67076"/>
          <a:stretch/>
        </p:blipFill>
        <p:spPr bwMode="auto">
          <a:xfrm>
            <a:off x="1" y="2893927"/>
            <a:ext cx="2645626" cy="3818372"/>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Benefícios em aderir ao Empresa Pró-Ética"/>
          <p:cNvPicPr>
            <a:picLocks noChangeAspect="1" noChangeArrowheads="1"/>
          </p:cNvPicPr>
          <p:nvPr/>
        </p:nvPicPr>
        <p:blipFill rotWithShape="1">
          <a:blip r:embed="rId3">
            <a:extLst>
              <a:ext uri="{28A0092B-C50C-407E-A947-70E740481C1C}">
                <a14:useLocalDpi xmlns:a14="http://schemas.microsoft.com/office/drawing/2010/main" val="0"/>
              </a:ext>
            </a:extLst>
          </a:blip>
          <a:srcRect t="32966" b="9908"/>
          <a:stretch/>
        </p:blipFill>
        <p:spPr bwMode="auto">
          <a:xfrm>
            <a:off x="2645626" y="2893926"/>
            <a:ext cx="9546374" cy="3964074"/>
          </a:xfrm>
          <a:prstGeom prst="rect">
            <a:avLst/>
          </a:prstGeom>
          <a:noFill/>
          <a:extLst>
            <a:ext uri="{909E8E84-426E-40DD-AFC4-6F175D3DCCD1}">
              <a14:hiddenFill xmlns:a14="http://schemas.microsoft.com/office/drawing/2010/main">
                <a:solidFill>
                  <a:srgbClr val="FFFFFF"/>
                </a:solidFill>
              </a14:hiddenFill>
            </a:ext>
          </a:extLst>
        </p:spPr>
      </p:pic>
      <p:sp>
        <p:nvSpPr>
          <p:cNvPr id="6" name="Botão de Ação: Ir para o Fim 5">
            <a:hlinkClick r:id="rId4" action="ppaction://hlinksldjump" highlightClick="1"/>
          </p:cNvPr>
          <p:cNvSpPr/>
          <p:nvPr/>
        </p:nvSpPr>
        <p:spPr>
          <a:xfrm>
            <a:off x="11609406" y="6326373"/>
            <a:ext cx="223284" cy="13822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123112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46047" y="1638341"/>
            <a:ext cx="7326353" cy="574901"/>
          </a:xfrm>
          <a:prstGeom prst="rect">
            <a:avLst/>
          </a:prstGeom>
          <a:noFill/>
        </p:spPr>
        <p:txBody>
          <a:bodyPr wrap="square" rtlCol="0">
            <a:spAutoFit/>
          </a:bodyPr>
          <a:lstStyle/>
          <a:p>
            <a:pPr>
              <a:lnSpc>
                <a:spcPct val="120000"/>
              </a:lnSpc>
            </a:pPr>
            <a:r>
              <a:rPr lang="pt-BR" sz="2800" b="1" dirty="0">
                <a:solidFill>
                  <a:srgbClr val="002543"/>
                </a:solidFill>
              </a:rPr>
              <a:t>PRÓ-ÉTICA</a:t>
            </a:r>
          </a:p>
        </p:txBody>
      </p:sp>
      <p:sp>
        <p:nvSpPr>
          <p:cNvPr id="3" name="CaixaDeTexto 2"/>
          <p:cNvSpPr txBox="1"/>
          <p:nvPr/>
        </p:nvSpPr>
        <p:spPr>
          <a:xfrm>
            <a:off x="446047" y="2156242"/>
            <a:ext cx="9680535" cy="400110"/>
          </a:xfrm>
          <a:prstGeom prst="rect">
            <a:avLst/>
          </a:prstGeom>
          <a:noFill/>
        </p:spPr>
        <p:txBody>
          <a:bodyPr wrap="none" rtlCol="0">
            <a:spAutoFit/>
          </a:bodyPr>
          <a:lstStyle/>
          <a:p>
            <a:r>
              <a:rPr lang="pt-BR" sz="2000" i="1" dirty="0">
                <a:solidFill>
                  <a:schemeClr val="tx1">
                    <a:lumMod val="75000"/>
                    <a:lumOff val="25000"/>
                  </a:schemeClr>
                </a:solidFill>
              </a:rPr>
              <a:t>Reconhecimento às empresas pelos esforços em promoção da integridade em seus negócios</a:t>
            </a:r>
          </a:p>
        </p:txBody>
      </p:sp>
      <p:sp>
        <p:nvSpPr>
          <p:cNvPr id="6" name="Botão de Ação: Ir para o Fim 5">
            <a:hlinkClick r:id="rId2" action="ppaction://hlinksldjump" highlightClick="1"/>
          </p:cNvPr>
          <p:cNvSpPr/>
          <p:nvPr/>
        </p:nvSpPr>
        <p:spPr>
          <a:xfrm>
            <a:off x="11609406" y="6326373"/>
            <a:ext cx="223284" cy="13822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p:cNvSpPr/>
          <p:nvPr/>
        </p:nvSpPr>
        <p:spPr>
          <a:xfrm>
            <a:off x="563526" y="2786943"/>
            <a:ext cx="10643190" cy="3046988"/>
          </a:xfrm>
          <a:prstGeom prst="rect">
            <a:avLst/>
          </a:prstGeom>
        </p:spPr>
        <p:txBody>
          <a:bodyPr wrap="square">
            <a:spAutoFit/>
          </a:bodyPr>
          <a:lstStyle/>
          <a:p>
            <a:pPr algn="just"/>
            <a:r>
              <a:rPr lang="pt-BR" sz="2400" dirty="0"/>
              <a:t>Em 2016, 195 empresas solicitaram acesso ao sistema, das quais 91 enviaram o questionário completo no prazo; 74 empresas foram efetivamente avaliadas e, dessas, 25 empresas foram aprovadas; </a:t>
            </a:r>
          </a:p>
          <a:p>
            <a:endParaRPr lang="pt-BR" sz="2400" dirty="0"/>
          </a:p>
          <a:p>
            <a:pPr algn="just"/>
            <a:r>
              <a:rPr lang="pt-BR" sz="2400" dirty="0"/>
              <a:t>Em 2017, 375 empresas solicitaram acesso ao sistema, das quais 198 enviaram o questionário completo no prazo; 171 foram efetivamente avaliadas e as aprovadas serão conhecidas na 4ª Conferência Lei da Empresa Limpa, a realizar-se no dia 6 de dezembro.</a:t>
            </a:r>
          </a:p>
        </p:txBody>
      </p:sp>
    </p:spTree>
    <p:extLst>
      <p:ext uri="{BB962C8B-B14F-4D97-AF65-F5344CB8AC3E}">
        <p14:creationId xmlns:p14="http://schemas.microsoft.com/office/powerpoint/2010/main" val="2519762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238B4E40-934E-404A-B996-B45A6DD8C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74" y="2529794"/>
            <a:ext cx="3200506" cy="364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Número de Slide 2"/>
          <p:cNvSpPr>
            <a:spLocks noGrp="1"/>
          </p:cNvSpPr>
          <p:nvPr>
            <p:ph type="sldNum" sz="quarter" idx="12"/>
          </p:nvPr>
        </p:nvSpPr>
        <p:spPr>
          <a:xfrm>
            <a:off x="9275809" y="6244109"/>
            <a:ext cx="2743200" cy="365125"/>
          </a:xfrm>
        </p:spPr>
        <p:txBody>
          <a:bodyPr/>
          <a:lstStyle/>
          <a:p>
            <a:fld id="{6449195D-93B9-4683-A259-9E877329849D}" type="slidenum">
              <a:rPr lang="pt-BR" altLang="pt-BR" smtClean="0"/>
              <a:pPr/>
              <a:t>27</a:t>
            </a:fld>
            <a:endParaRPr lang="pt-BR" altLang="pt-BR"/>
          </a:p>
        </p:txBody>
      </p:sp>
      <p:pic>
        <p:nvPicPr>
          <p:cNvPr id="7" name="Picture 2">
            <a:extLst>
              <a:ext uri="{FF2B5EF4-FFF2-40B4-BE49-F238E27FC236}">
                <a16:creationId xmlns:a16="http://schemas.microsoft.com/office/drawing/2014/main" id="{4AFC4EC3-3D95-4BD3-81C5-C109062D2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149" y="2549892"/>
            <a:ext cx="3492222" cy="260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ixaDeTexto 8">
            <a:extLst>
              <a:ext uri="{FF2B5EF4-FFF2-40B4-BE49-F238E27FC236}">
                <a16:creationId xmlns:a16="http://schemas.microsoft.com/office/drawing/2014/main" id="{EC9E67D8-AD92-42DD-87CE-165086EA1CE0}"/>
              </a:ext>
            </a:extLst>
          </p:cNvPr>
          <p:cNvSpPr txBox="1"/>
          <p:nvPr/>
        </p:nvSpPr>
        <p:spPr>
          <a:xfrm>
            <a:off x="168973" y="1430884"/>
            <a:ext cx="9723816" cy="400110"/>
          </a:xfrm>
          <a:prstGeom prst="rect">
            <a:avLst/>
          </a:prstGeom>
          <a:noFill/>
        </p:spPr>
        <p:txBody>
          <a:bodyPr wrap="none" rtlCol="0">
            <a:spAutoFit/>
          </a:bodyPr>
          <a:lstStyle/>
          <a:p>
            <a:r>
              <a:rPr lang="pt-BR" sz="2000" i="1" dirty="0">
                <a:solidFill>
                  <a:schemeClr val="tx1">
                    <a:lumMod val="75000"/>
                    <a:lumOff val="25000"/>
                  </a:schemeClr>
                </a:solidFill>
              </a:rPr>
              <a:t>Parceria com o SEBRAE leva o tema da integridade para micro e pequenas empresas - </a:t>
            </a:r>
            <a:r>
              <a:rPr lang="pt-BR" sz="2000" i="1" dirty="0" err="1">
                <a:solidFill>
                  <a:schemeClr val="tx1">
                    <a:lumMod val="75000"/>
                    <a:lumOff val="25000"/>
                  </a:schemeClr>
                </a:solidFill>
              </a:rPr>
              <a:t>MPEs</a:t>
            </a:r>
            <a:r>
              <a:rPr lang="pt-BR" sz="2000" i="1" dirty="0">
                <a:solidFill>
                  <a:schemeClr val="tx1">
                    <a:lumMod val="75000"/>
                    <a:lumOff val="25000"/>
                  </a:schemeClr>
                </a:solidFill>
              </a:rPr>
              <a:t> </a:t>
            </a:r>
          </a:p>
        </p:txBody>
      </p:sp>
      <p:sp>
        <p:nvSpPr>
          <p:cNvPr id="11" name="CaixaDeTexto 10">
            <a:extLst>
              <a:ext uri="{FF2B5EF4-FFF2-40B4-BE49-F238E27FC236}">
                <a16:creationId xmlns:a16="http://schemas.microsoft.com/office/drawing/2014/main" id="{4BC6E6E4-F0D8-4324-8B92-B24F5C3A6EFF}"/>
              </a:ext>
            </a:extLst>
          </p:cNvPr>
          <p:cNvSpPr txBox="1"/>
          <p:nvPr/>
        </p:nvSpPr>
        <p:spPr>
          <a:xfrm>
            <a:off x="2566434" y="827461"/>
            <a:ext cx="7326353" cy="574901"/>
          </a:xfrm>
          <a:prstGeom prst="rect">
            <a:avLst/>
          </a:prstGeom>
          <a:noFill/>
        </p:spPr>
        <p:txBody>
          <a:bodyPr wrap="square" rtlCol="0">
            <a:spAutoFit/>
          </a:bodyPr>
          <a:lstStyle/>
          <a:p>
            <a:pPr algn="ctr">
              <a:lnSpc>
                <a:spcPct val="120000"/>
              </a:lnSpc>
            </a:pPr>
            <a:r>
              <a:rPr lang="pt-BR" sz="2800" b="1" dirty="0">
                <a:solidFill>
                  <a:srgbClr val="002543"/>
                </a:solidFill>
              </a:rPr>
              <a:t>PROGRAMA EMPRESA ÍNTEGRA</a:t>
            </a:r>
          </a:p>
        </p:txBody>
      </p:sp>
      <p:pic>
        <p:nvPicPr>
          <p:cNvPr id="12" name="Imagem 11" descr="Imagem relacionada">
            <a:extLst>
              <a:ext uri="{FF2B5EF4-FFF2-40B4-BE49-F238E27FC236}">
                <a16:creationId xmlns:a16="http://schemas.microsoft.com/office/drawing/2014/main" id="{9C6A6C7B-A630-4AF7-8863-A8C535F29E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038375" y="3967117"/>
            <a:ext cx="2912038" cy="2278432"/>
          </a:xfrm>
          <a:prstGeom prst="rect">
            <a:avLst/>
          </a:prstGeom>
          <a:noFill/>
          <a:ln>
            <a:noFill/>
          </a:ln>
        </p:spPr>
      </p:pic>
      <p:sp>
        <p:nvSpPr>
          <p:cNvPr id="13" name="CaixaDeTexto 12">
            <a:extLst>
              <a:ext uri="{FF2B5EF4-FFF2-40B4-BE49-F238E27FC236}">
                <a16:creationId xmlns:a16="http://schemas.microsoft.com/office/drawing/2014/main" id="{4D1BF727-4B7B-4E91-AA3E-57E8DECB5F2E}"/>
              </a:ext>
            </a:extLst>
          </p:cNvPr>
          <p:cNvSpPr txBox="1"/>
          <p:nvPr/>
        </p:nvSpPr>
        <p:spPr>
          <a:xfrm>
            <a:off x="7669702" y="3956601"/>
            <a:ext cx="4143154" cy="2246769"/>
          </a:xfrm>
          <a:prstGeom prst="rect">
            <a:avLst/>
          </a:prstGeom>
          <a:solidFill>
            <a:srgbClr val="8497B0">
              <a:alpha val="20000"/>
            </a:srgbClr>
          </a:solidFill>
        </p:spPr>
        <p:txBody>
          <a:bodyPr wrap="square" rtlCol="0">
            <a:spAutoFit/>
          </a:bodyPr>
          <a:lstStyle/>
          <a:p>
            <a:r>
              <a:rPr lang="pt-BR" sz="2000" b="1" dirty="0"/>
              <a:t>REI </a:t>
            </a:r>
            <a:r>
              <a:rPr lang="pt-BR" sz="2000" b="1" i="1" dirty="0"/>
              <a:t>– Rede Nacional Empresa Íntegra</a:t>
            </a:r>
          </a:p>
          <a:p>
            <a:endParaRPr lang="pt-BR" sz="2000" i="1" dirty="0">
              <a:solidFill>
                <a:schemeClr val="tx1">
                  <a:lumMod val="75000"/>
                  <a:lumOff val="25000"/>
                </a:schemeClr>
              </a:solidFill>
            </a:endParaRPr>
          </a:p>
          <a:p>
            <a:pPr marL="342900" indent="-342900">
              <a:buFont typeface="Wingdings" panose="05000000000000000000" pitchFamily="2" charset="2"/>
              <a:buChar char="q"/>
            </a:pPr>
            <a:r>
              <a:rPr lang="pt-BR" sz="2000" i="1" dirty="0"/>
              <a:t>10 Estados (CGU/SEBRAE), </a:t>
            </a:r>
          </a:p>
          <a:p>
            <a:pPr marL="342900" indent="-342900">
              <a:buFont typeface="Wingdings" panose="05000000000000000000" pitchFamily="2" charset="2"/>
              <a:buChar char="q"/>
            </a:pPr>
            <a:r>
              <a:rPr lang="pt-BR" sz="2000" i="1" dirty="0"/>
              <a:t>5 Regionais alcançadas</a:t>
            </a:r>
          </a:p>
          <a:p>
            <a:pPr marL="342900" indent="-342900">
              <a:buFont typeface="Wingdings" panose="05000000000000000000" pitchFamily="2" charset="2"/>
              <a:buChar char="q"/>
            </a:pPr>
            <a:r>
              <a:rPr lang="pt-BR" sz="2000" i="1" dirty="0"/>
              <a:t>2º sem/17 - </a:t>
            </a:r>
            <a:r>
              <a:rPr lang="pt-BR" sz="2000" i="1" u="sng" dirty="0"/>
              <a:t>~ 3000 Pequenos negócios conhecendo o programa</a:t>
            </a:r>
          </a:p>
          <a:p>
            <a:endParaRPr lang="pt-BR" sz="2000" i="1" dirty="0">
              <a:solidFill>
                <a:schemeClr val="tx1">
                  <a:lumMod val="75000"/>
                  <a:lumOff val="25000"/>
                </a:schemeClr>
              </a:solidFill>
            </a:endParaRPr>
          </a:p>
        </p:txBody>
      </p:sp>
      <p:sp>
        <p:nvSpPr>
          <p:cNvPr id="14" name="CaixaDeTexto 13">
            <a:extLst>
              <a:ext uri="{FF2B5EF4-FFF2-40B4-BE49-F238E27FC236}">
                <a16:creationId xmlns:a16="http://schemas.microsoft.com/office/drawing/2014/main" id="{2BE7C9EC-571B-4DCF-9CE6-914C4E010EEF}"/>
              </a:ext>
            </a:extLst>
          </p:cNvPr>
          <p:cNvSpPr txBox="1"/>
          <p:nvPr/>
        </p:nvSpPr>
        <p:spPr>
          <a:xfrm>
            <a:off x="105674" y="2072905"/>
            <a:ext cx="7228949" cy="400110"/>
          </a:xfrm>
          <a:prstGeom prst="rect">
            <a:avLst/>
          </a:prstGeom>
          <a:noFill/>
        </p:spPr>
        <p:txBody>
          <a:bodyPr wrap="square" rtlCol="0">
            <a:spAutoFit/>
          </a:bodyPr>
          <a:lstStyle/>
          <a:p>
            <a:pPr marL="342900" indent="-342900">
              <a:buFont typeface="Wingdings" panose="05000000000000000000" pitchFamily="2" charset="2"/>
              <a:buChar char="§"/>
            </a:pPr>
            <a:r>
              <a:rPr lang="pt-BR" sz="2000" i="1" dirty="0">
                <a:solidFill>
                  <a:srgbClr val="0070C0"/>
                </a:solidFill>
              </a:rPr>
              <a:t>Conteúdo voltado para </a:t>
            </a:r>
            <a:r>
              <a:rPr lang="pt-BR" sz="2000" i="1" dirty="0" err="1">
                <a:solidFill>
                  <a:srgbClr val="0070C0"/>
                </a:solidFill>
              </a:rPr>
              <a:t>MPEs</a:t>
            </a:r>
            <a:r>
              <a:rPr lang="pt-BR" sz="2000" i="1" dirty="0">
                <a:solidFill>
                  <a:srgbClr val="0070C0"/>
                </a:solidFill>
              </a:rPr>
              <a:t>: infográficos, vídeos e cartilhas;</a:t>
            </a:r>
          </a:p>
        </p:txBody>
      </p:sp>
      <p:sp>
        <p:nvSpPr>
          <p:cNvPr id="15" name="CaixaDeTexto 14">
            <a:extLst>
              <a:ext uri="{FF2B5EF4-FFF2-40B4-BE49-F238E27FC236}">
                <a16:creationId xmlns:a16="http://schemas.microsoft.com/office/drawing/2014/main" id="{8E361620-A235-4236-9908-F6062C4EA188}"/>
              </a:ext>
            </a:extLst>
          </p:cNvPr>
          <p:cNvSpPr txBox="1"/>
          <p:nvPr/>
        </p:nvSpPr>
        <p:spPr>
          <a:xfrm>
            <a:off x="7277533" y="3519916"/>
            <a:ext cx="4958091" cy="400110"/>
          </a:xfrm>
          <a:prstGeom prst="rect">
            <a:avLst/>
          </a:prstGeom>
          <a:noFill/>
        </p:spPr>
        <p:txBody>
          <a:bodyPr wrap="square" rtlCol="0">
            <a:spAutoFit/>
          </a:bodyPr>
          <a:lstStyle/>
          <a:p>
            <a:r>
              <a:rPr lang="pt-BR" sz="2000" i="1" dirty="0">
                <a:solidFill>
                  <a:srgbClr val="0070C0"/>
                </a:solidFill>
              </a:rPr>
              <a:t>Rede de fomento ao tema de Integridade (REI)</a:t>
            </a:r>
          </a:p>
        </p:txBody>
      </p:sp>
      <p:sp>
        <p:nvSpPr>
          <p:cNvPr id="16" name="CaixaDeTexto 15">
            <a:extLst>
              <a:ext uri="{FF2B5EF4-FFF2-40B4-BE49-F238E27FC236}">
                <a16:creationId xmlns:a16="http://schemas.microsoft.com/office/drawing/2014/main" id="{F0B5951F-A5A9-46C8-98C0-46D3C5230554}"/>
              </a:ext>
            </a:extLst>
          </p:cNvPr>
          <p:cNvSpPr txBox="1"/>
          <p:nvPr/>
        </p:nvSpPr>
        <p:spPr>
          <a:xfrm>
            <a:off x="201588" y="6223990"/>
            <a:ext cx="4657491" cy="400110"/>
          </a:xfrm>
          <a:prstGeom prst="rect">
            <a:avLst/>
          </a:prstGeom>
          <a:noFill/>
        </p:spPr>
        <p:txBody>
          <a:bodyPr wrap="square" rtlCol="0">
            <a:spAutoFit/>
          </a:bodyPr>
          <a:lstStyle/>
          <a:p>
            <a:pPr marL="342900" indent="-342900">
              <a:buFont typeface="Wingdings" panose="05000000000000000000" pitchFamily="2" charset="2"/>
              <a:buChar char="§"/>
            </a:pPr>
            <a:r>
              <a:rPr lang="pt-BR" sz="2000" i="1" dirty="0">
                <a:solidFill>
                  <a:srgbClr val="0070C0"/>
                </a:solidFill>
              </a:rPr>
              <a:t>http://sebrae.com.br/empresaintegra</a:t>
            </a:r>
          </a:p>
        </p:txBody>
      </p:sp>
    </p:spTree>
    <p:extLst>
      <p:ext uri="{BB962C8B-B14F-4D97-AF65-F5344CB8AC3E}">
        <p14:creationId xmlns:p14="http://schemas.microsoft.com/office/powerpoint/2010/main" val="2651034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m relacionada">
            <a:extLst>
              <a:ext uri="{FF2B5EF4-FFF2-40B4-BE49-F238E27FC236}">
                <a16:creationId xmlns:a16="http://schemas.microsoft.com/office/drawing/2014/main" id="{D62CB200-529B-4EBE-980F-582430DD1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5758" y="2783266"/>
            <a:ext cx="3602618" cy="3413722"/>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7853F5FB-1AFD-46E9-AA2D-6A177F0492E8}"/>
              </a:ext>
            </a:extLst>
          </p:cNvPr>
          <p:cNvSpPr/>
          <p:nvPr/>
        </p:nvSpPr>
        <p:spPr>
          <a:xfrm>
            <a:off x="3103635" y="774721"/>
            <a:ext cx="5513432" cy="574901"/>
          </a:xfrm>
          <a:prstGeom prst="rect">
            <a:avLst/>
          </a:prstGeom>
        </p:spPr>
        <p:txBody>
          <a:bodyPr wrap="none">
            <a:spAutoFit/>
          </a:bodyPr>
          <a:lstStyle/>
          <a:p>
            <a:pPr>
              <a:lnSpc>
                <a:spcPct val="120000"/>
              </a:lnSpc>
            </a:pPr>
            <a:r>
              <a:rPr lang="pt-BR" sz="2800" b="1" dirty="0">
                <a:solidFill>
                  <a:srgbClr val="002543"/>
                </a:solidFill>
              </a:rPr>
              <a:t>PARCERIA ALLIANCE FOR INTEGRITY</a:t>
            </a:r>
          </a:p>
        </p:txBody>
      </p:sp>
      <p:sp>
        <p:nvSpPr>
          <p:cNvPr id="11" name="Retângulo 10">
            <a:extLst>
              <a:ext uri="{FF2B5EF4-FFF2-40B4-BE49-F238E27FC236}">
                <a16:creationId xmlns:a16="http://schemas.microsoft.com/office/drawing/2014/main" id="{B672547D-CDD1-40FB-BE89-96A4FF7968D8}"/>
              </a:ext>
            </a:extLst>
          </p:cNvPr>
          <p:cNvSpPr/>
          <p:nvPr/>
        </p:nvSpPr>
        <p:spPr>
          <a:xfrm>
            <a:off x="1652395" y="1293202"/>
            <a:ext cx="9119774" cy="369332"/>
          </a:xfrm>
          <a:prstGeom prst="rect">
            <a:avLst/>
          </a:prstGeom>
        </p:spPr>
        <p:txBody>
          <a:bodyPr wrap="square">
            <a:spAutoFit/>
          </a:bodyPr>
          <a:lstStyle/>
          <a:p>
            <a:r>
              <a:rPr lang="pt-BR" i="1" dirty="0">
                <a:solidFill>
                  <a:schemeClr val="tx1">
                    <a:lumMod val="75000"/>
                    <a:lumOff val="25000"/>
                  </a:schemeClr>
                </a:solidFill>
              </a:rPr>
              <a:t>Parceria Internacional que leva o tema da integridade para pequenas e médias empresas - </a:t>
            </a:r>
            <a:r>
              <a:rPr lang="pt-BR" i="1" dirty="0" err="1">
                <a:solidFill>
                  <a:schemeClr val="tx1">
                    <a:lumMod val="75000"/>
                    <a:lumOff val="25000"/>
                  </a:schemeClr>
                </a:solidFill>
              </a:rPr>
              <a:t>PMEs</a:t>
            </a:r>
            <a:r>
              <a:rPr lang="pt-BR" i="1" dirty="0">
                <a:solidFill>
                  <a:schemeClr val="tx1">
                    <a:lumMod val="75000"/>
                    <a:lumOff val="25000"/>
                  </a:schemeClr>
                </a:solidFill>
              </a:rPr>
              <a:t> </a:t>
            </a:r>
          </a:p>
        </p:txBody>
      </p:sp>
      <p:sp>
        <p:nvSpPr>
          <p:cNvPr id="12" name="CaixaDeTexto 11">
            <a:extLst>
              <a:ext uri="{FF2B5EF4-FFF2-40B4-BE49-F238E27FC236}">
                <a16:creationId xmlns:a16="http://schemas.microsoft.com/office/drawing/2014/main" id="{920123FC-93D7-42EA-B2D7-F6197441FB73}"/>
              </a:ext>
            </a:extLst>
          </p:cNvPr>
          <p:cNvSpPr txBox="1"/>
          <p:nvPr/>
        </p:nvSpPr>
        <p:spPr>
          <a:xfrm>
            <a:off x="4307539" y="6196988"/>
            <a:ext cx="5389354" cy="707886"/>
          </a:xfrm>
          <a:prstGeom prst="rect">
            <a:avLst/>
          </a:prstGeom>
          <a:noFill/>
        </p:spPr>
        <p:txBody>
          <a:bodyPr wrap="square" rtlCol="0">
            <a:spAutoFit/>
          </a:bodyPr>
          <a:lstStyle/>
          <a:p>
            <a:pPr marL="342900" indent="-342900">
              <a:buFont typeface="Wingdings" panose="05000000000000000000" pitchFamily="2" charset="2"/>
              <a:buChar char="§"/>
            </a:pPr>
            <a:r>
              <a:rPr lang="pt-BR" sz="2000" i="1" dirty="0">
                <a:solidFill>
                  <a:schemeClr val="tx1">
                    <a:lumMod val="75000"/>
                    <a:lumOff val="25000"/>
                  </a:schemeClr>
                </a:solidFill>
                <a:hlinkClick r:id="rId3"/>
              </a:rPr>
              <a:t>https://www.allianceforintegrity.org/pt/</a:t>
            </a:r>
            <a:endParaRPr lang="pt-BR" sz="2000" i="1" dirty="0">
              <a:solidFill>
                <a:schemeClr val="tx1">
                  <a:lumMod val="75000"/>
                  <a:lumOff val="25000"/>
                </a:schemeClr>
              </a:solidFill>
            </a:endParaRPr>
          </a:p>
          <a:p>
            <a:pPr marL="342900" indent="-342900">
              <a:buFont typeface="Wingdings" panose="05000000000000000000" pitchFamily="2" charset="2"/>
              <a:buChar char="§"/>
            </a:pPr>
            <a:r>
              <a:rPr lang="pt-BR" sz="2000" i="1" dirty="0">
                <a:solidFill>
                  <a:schemeClr val="tx1">
                    <a:lumMod val="75000"/>
                    <a:lumOff val="25000"/>
                  </a:schemeClr>
                </a:solidFill>
              </a:rPr>
              <a:t>Desenvolvimento de Conteúdos (Cartilhas, site)</a:t>
            </a:r>
          </a:p>
        </p:txBody>
      </p:sp>
      <p:sp>
        <p:nvSpPr>
          <p:cNvPr id="13" name="CaixaDeTexto 12">
            <a:extLst>
              <a:ext uri="{FF2B5EF4-FFF2-40B4-BE49-F238E27FC236}">
                <a16:creationId xmlns:a16="http://schemas.microsoft.com/office/drawing/2014/main" id="{56F6D42F-A454-4D0A-BC7D-F0379FFC5A8A}"/>
              </a:ext>
            </a:extLst>
          </p:cNvPr>
          <p:cNvSpPr txBox="1"/>
          <p:nvPr/>
        </p:nvSpPr>
        <p:spPr>
          <a:xfrm>
            <a:off x="6276000" y="1826028"/>
            <a:ext cx="4895303" cy="707886"/>
          </a:xfrm>
          <a:prstGeom prst="rect">
            <a:avLst/>
          </a:prstGeom>
          <a:noFill/>
        </p:spPr>
        <p:txBody>
          <a:bodyPr wrap="square" rtlCol="0">
            <a:spAutoFit/>
          </a:bodyPr>
          <a:lstStyle/>
          <a:p>
            <a:r>
              <a:rPr lang="pt-BR" sz="2000" i="1" dirty="0">
                <a:solidFill>
                  <a:schemeClr val="tx1">
                    <a:lumMod val="75000"/>
                    <a:lumOff val="25000"/>
                  </a:schemeClr>
                </a:solidFill>
              </a:rPr>
              <a:t>Capacitações presenciais (DEPE – De Empresas para Empresas), webinars, Debates</a:t>
            </a:r>
          </a:p>
        </p:txBody>
      </p:sp>
      <p:sp>
        <p:nvSpPr>
          <p:cNvPr id="14" name="CaixaDeTexto 13">
            <a:extLst>
              <a:ext uri="{FF2B5EF4-FFF2-40B4-BE49-F238E27FC236}">
                <a16:creationId xmlns:a16="http://schemas.microsoft.com/office/drawing/2014/main" id="{FD48E2A3-8844-4AC7-9673-6C74E7DD8DCA}"/>
              </a:ext>
            </a:extLst>
          </p:cNvPr>
          <p:cNvSpPr txBox="1"/>
          <p:nvPr/>
        </p:nvSpPr>
        <p:spPr>
          <a:xfrm>
            <a:off x="238991" y="1774073"/>
            <a:ext cx="4895303" cy="707886"/>
          </a:xfrm>
          <a:prstGeom prst="rect">
            <a:avLst/>
          </a:prstGeom>
          <a:noFill/>
        </p:spPr>
        <p:txBody>
          <a:bodyPr wrap="square" rtlCol="0">
            <a:spAutoFit/>
          </a:bodyPr>
          <a:lstStyle/>
          <a:p>
            <a:r>
              <a:rPr lang="pt-BR" sz="2000" i="1" dirty="0">
                <a:solidFill>
                  <a:schemeClr val="tx1">
                    <a:lumMod val="75000"/>
                    <a:lumOff val="25000"/>
                  </a:schemeClr>
                </a:solidFill>
              </a:rPr>
              <a:t>The </a:t>
            </a:r>
            <a:r>
              <a:rPr lang="pt-BR" sz="2000" i="1" dirty="0" err="1">
                <a:solidFill>
                  <a:schemeClr val="tx1">
                    <a:lumMod val="75000"/>
                    <a:lumOff val="25000"/>
                  </a:schemeClr>
                </a:solidFill>
              </a:rPr>
              <a:t>Integrity</a:t>
            </a:r>
            <a:r>
              <a:rPr lang="pt-BR" sz="2000" i="1" dirty="0">
                <a:solidFill>
                  <a:schemeClr val="tx1">
                    <a:lumMod val="75000"/>
                    <a:lumOff val="25000"/>
                  </a:schemeClr>
                </a:solidFill>
              </a:rPr>
              <a:t> App para micros e pequenas empresas avaliarem a sua integridade</a:t>
            </a:r>
          </a:p>
        </p:txBody>
      </p:sp>
      <p:pic>
        <p:nvPicPr>
          <p:cNvPr id="15" name="Imagem 14">
            <a:extLst>
              <a:ext uri="{FF2B5EF4-FFF2-40B4-BE49-F238E27FC236}">
                <a16:creationId xmlns:a16="http://schemas.microsoft.com/office/drawing/2014/main" id="{5FA36A4D-434F-4D30-9483-9EC7063D632B}"/>
              </a:ext>
            </a:extLst>
          </p:cNvPr>
          <p:cNvPicPr>
            <a:picLocks noChangeAspect="1"/>
          </p:cNvPicPr>
          <p:nvPr/>
        </p:nvPicPr>
        <p:blipFill>
          <a:blip r:embed="rId4"/>
          <a:stretch>
            <a:fillRect/>
          </a:stretch>
        </p:blipFill>
        <p:spPr>
          <a:xfrm>
            <a:off x="1426403" y="2593498"/>
            <a:ext cx="2311077" cy="4108581"/>
          </a:xfrm>
          <a:prstGeom prst="rect">
            <a:avLst/>
          </a:prstGeom>
        </p:spPr>
      </p:pic>
    </p:spTree>
    <p:extLst>
      <p:ext uri="{BB962C8B-B14F-4D97-AF65-F5344CB8AC3E}">
        <p14:creationId xmlns:p14="http://schemas.microsoft.com/office/powerpoint/2010/main" val="226618882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A8250B3-6757-41DC-97A2-A7F71487B26F}"/>
              </a:ext>
            </a:extLst>
          </p:cNvPr>
          <p:cNvSpPr txBox="1"/>
          <p:nvPr/>
        </p:nvSpPr>
        <p:spPr>
          <a:xfrm>
            <a:off x="425300" y="2812795"/>
            <a:ext cx="7872348" cy="3539430"/>
          </a:xfrm>
          <a:prstGeom prst="rect">
            <a:avLst/>
          </a:prstGeom>
          <a:noFill/>
        </p:spPr>
        <p:txBody>
          <a:bodyPr wrap="none" rtlCol="0">
            <a:spAutoFit/>
          </a:bodyPr>
          <a:lstStyle/>
          <a:p>
            <a:r>
              <a:rPr lang="pt-BR" sz="3200" dirty="0">
                <a:solidFill>
                  <a:schemeClr val="accent1"/>
                </a:solidFill>
              </a:rPr>
              <a:t>Áreas de Atuação:</a:t>
            </a:r>
          </a:p>
          <a:p>
            <a:endParaRPr lang="pt-BR" sz="3200" dirty="0">
              <a:solidFill>
                <a:schemeClr val="accent1"/>
              </a:solidFill>
            </a:endParaRPr>
          </a:p>
          <a:p>
            <a:pPr marL="342900" indent="-342900">
              <a:buAutoNum type="arabicPeriod"/>
            </a:pPr>
            <a:r>
              <a:rPr lang="pt-BR" sz="3200" dirty="0">
                <a:solidFill>
                  <a:schemeClr val="bg1">
                    <a:lumMod val="95000"/>
                  </a:schemeClr>
                </a:solidFill>
              </a:rPr>
              <a:t>Transparência e fomento ao Controle Social;</a:t>
            </a:r>
          </a:p>
          <a:p>
            <a:pPr marL="342900" indent="-342900">
              <a:buAutoNum type="arabicPeriod"/>
            </a:pPr>
            <a:endParaRPr lang="pt-BR" sz="3200" dirty="0">
              <a:solidFill>
                <a:schemeClr val="bg1">
                  <a:lumMod val="95000"/>
                </a:schemeClr>
              </a:solidFill>
            </a:endParaRPr>
          </a:p>
          <a:p>
            <a:pPr marL="342900" indent="-342900">
              <a:buAutoNum type="arabicPeriod"/>
            </a:pPr>
            <a:r>
              <a:rPr lang="pt-BR" sz="3200" dirty="0">
                <a:solidFill>
                  <a:schemeClr val="bg1">
                    <a:lumMod val="95000"/>
                  </a:schemeClr>
                </a:solidFill>
              </a:rPr>
              <a:t>Fomento à Integridade;</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accent1"/>
                </a:solidFill>
              </a:rPr>
              <a:t>Cooperação Internacional.</a:t>
            </a:r>
          </a:p>
        </p:txBody>
      </p:sp>
      <p:sp>
        <p:nvSpPr>
          <p:cNvPr id="5" name="CaixaDeTexto 1">
            <a:extLst>
              <a:ext uri="{FF2B5EF4-FFF2-40B4-BE49-F238E27FC236}">
                <a16:creationId xmlns:a16="http://schemas.microsoft.com/office/drawing/2014/main" id="{5165F71E-8CCE-424A-ADFD-D7ECF7C91B94}"/>
              </a:ext>
            </a:extLst>
          </p:cNvPr>
          <p:cNvSpPr txBox="1">
            <a:spLocks noChangeArrowheads="1"/>
          </p:cNvSpPr>
          <p:nvPr/>
        </p:nvSpPr>
        <p:spPr bwMode="auto">
          <a:xfrm>
            <a:off x="264484" y="1071716"/>
            <a:ext cx="117957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Secretaria</a:t>
            </a:r>
            <a:r>
              <a:rPr lang="pt-BR" altLang="pt-BR" sz="3600" b="1" dirty="0">
                <a:solidFill>
                  <a:schemeClr val="tx2"/>
                </a:solidFill>
                <a:latin typeface="+mn-lt"/>
                <a:cs typeface="Vani" panose="020B0502040204020203" pitchFamily="34" charset="0"/>
              </a:rPr>
              <a:t> </a:t>
            </a:r>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de Transparência e Prevenção da Corrupção</a:t>
            </a:r>
          </a:p>
          <a:p>
            <a:pPr algn="ctr" eaLnBrk="1" hangingPunct="1"/>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 STPC -</a:t>
            </a:r>
          </a:p>
        </p:txBody>
      </p:sp>
    </p:spTree>
    <p:extLst>
      <p:ext uri="{BB962C8B-B14F-4D97-AF65-F5344CB8AC3E}">
        <p14:creationId xmlns:p14="http://schemas.microsoft.com/office/powerpoint/2010/main" val="2365362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396240" y="2943048"/>
            <a:ext cx="1179576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4400" b="1" dirty="0">
                <a:solidFill>
                  <a:schemeClr val="accent5">
                    <a:lumMod val="50000"/>
                  </a:schemeClr>
                </a:solidFill>
                <a:latin typeface="Segoe UI Symbol" panose="020B0502040204020203" pitchFamily="34" charset="0"/>
                <a:ea typeface="Segoe UI Symbol" panose="020B0502040204020203" pitchFamily="34" charset="0"/>
                <a:cs typeface="Lucida Sans Unicode" panose="020B0602030504020204" pitchFamily="34" charset="0"/>
              </a:rPr>
              <a:t>Acordos</a:t>
            </a:r>
            <a:r>
              <a:rPr lang="pt-BR" altLang="pt-BR" sz="44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 </a:t>
            </a:r>
            <a:r>
              <a:rPr lang="pt-BR" altLang="pt-BR" sz="4400" b="1" dirty="0">
                <a:solidFill>
                  <a:schemeClr val="accent5">
                    <a:lumMod val="50000"/>
                  </a:schemeClr>
                </a:solidFill>
                <a:latin typeface="Segoe UI Symbol" panose="020B0502040204020203" pitchFamily="34" charset="0"/>
                <a:ea typeface="Segoe UI Symbol" panose="020B0502040204020203" pitchFamily="34" charset="0"/>
                <a:cs typeface="Lucida Sans Unicode" panose="020B0602030504020204" pitchFamily="34" charset="0"/>
              </a:rPr>
              <a:t>de Leniência</a:t>
            </a:r>
          </a:p>
        </p:txBody>
      </p:sp>
    </p:spTree>
    <p:extLst>
      <p:ext uri="{BB962C8B-B14F-4D97-AF65-F5344CB8AC3E}">
        <p14:creationId xmlns:p14="http://schemas.microsoft.com/office/powerpoint/2010/main" val="2021166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653290" y="2697443"/>
            <a:ext cx="8484420" cy="3093154"/>
          </a:xfrm>
          <a:prstGeom prst="rect">
            <a:avLst/>
          </a:prstGeom>
          <a:noFill/>
        </p:spPr>
        <p:txBody>
          <a:bodyPr wrap="square" rtlCol="0">
            <a:spAutoFit/>
          </a:bodyPr>
          <a:lstStyle/>
          <a:p>
            <a:pPr marL="800100" marR="0" lvl="1" indent="-342900" algn="just" defTabSz="91440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pt-BR" sz="2400" b="0" i="0" u="none" strike="noStrike" kern="0" cap="none" spc="0" normalizeH="0" baseline="0" noProof="0" dirty="0">
                <a:ln>
                  <a:noFill/>
                </a:ln>
                <a:solidFill>
                  <a:schemeClr val="bg2">
                    <a:lumMod val="25000"/>
                  </a:schemeClr>
                </a:solidFill>
                <a:effectLst/>
                <a:uLnTx/>
                <a:uFillTx/>
              </a:rPr>
              <a:t>Convenção da ONU contra a Corrupção (UNCAC);</a:t>
            </a:r>
          </a:p>
          <a:p>
            <a:pPr marL="800100" marR="0" lvl="1" indent="-342900" algn="just" defTabSz="91440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pt-BR" sz="2400" b="0" i="0" u="none" strike="noStrike" kern="0" cap="none" spc="0" normalizeH="0" baseline="0" noProof="0" dirty="0">
                <a:ln>
                  <a:noFill/>
                </a:ln>
                <a:solidFill>
                  <a:schemeClr val="bg2">
                    <a:lumMod val="25000"/>
                  </a:schemeClr>
                </a:solidFill>
                <a:effectLst/>
                <a:uLnTx/>
                <a:uFillTx/>
              </a:rPr>
              <a:t>Convenção Interamericana contra a Corrupção (OEA);</a:t>
            </a:r>
          </a:p>
          <a:p>
            <a:pPr marL="800100" marR="0" lvl="1" indent="-342900" algn="just" defTabSz="91440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pt-BR" sz="2400" b="0" i="0" u="none" strike="noStrike" kern="0" cap="none" spc="0" normalizeH="0" baseline="0" noProof="0" dirty="0">
                <a:ln>
                  <a:noFill/>
                </a:ln>
                <a:solidFill>
                  <a:schemeClr val="bg2">
                    <a:lumMod val="25000"/>
                  </a:schemeClr>
                </a:solidFill>
                <a:effectLst/>
                <a:uLnTx/>
                <a:uFillTx/>
              </a:rPr>
              <a:t>Convenção da OCDE contra o Suborno Transnacional;</a:t>
            </a:r>
          </a:p>
          <a:p>
            <a:pPr marL="800100" marR="0" lvl="1" indent="-342900" algn="just" defTabSz="914400" eaLnBrk="1" fontAlgn="auto" latinLnBrk="0" hangingPunct="1">
              <a:lnSpc>
                <a:spcPct val="150000"/>
              </a:lnSpc>
              <a:spcBef>
                <a:spcPts val="0"/>
              </a:spcBef>
              <a:spcAft>
                <a:spcPts val="600"/>
              </a:spcAft>
              <a:buClrTx/>
              <a:buSzTx/>
              <a:buFont typeface="Wingdings" panose="05000000000000000000" pitchFamily="2" charset="2"/>
              <a:buChar char="§"/>
              <a:tabLst/>
              <a:defRPr/>
            </a:pPr>
            <a:r>
              <a:rPr kumimoji="0" lang="pt-BR" sz="2400" b="0" i="0" u="none" strike="noStrike" kern="0" cap="none" spc="0" normalizeH="0" baseline="0" noProof="0" dirty="0">
                <a:ln>
                  <a:noFill/>
                </a:ln>
                <a:solidFill>
                  <a:schemeClr val="bg2">
                    <a:lumMod val="25000"/>
                  </a:schemeClr>
                </a:solidFill>
                <a:effectLst/>
                <a:uLnTx/>
                <a:uFillTx/>
              </a:rPr>
              <a:t>Grupo de Trabalho Anticorrupção do G20</a:t>
            </a:r>
            <a:r>
              <a:rPr lang="pt-BR" sz="2400" kern="0" baseline="0" dirty="0">
                <a:solidFill>
                  <a:schemeClr val="bg2">
                    <a:lumMod val="25000"/>
                  </a:schemeClr>
                </a:solidFill>
              </a:rPr>
              <a:t>;</a:t>
            </a:r>
            <a:endParaRPr kumimoji="0" lang="pt-BR" sz="2400" b="0" i="0" u="none" strike="noStrike" kern="0" cap="none" spc="0" normalizeH="0" noProof="0" dirty="0">
              <a:ln>
                <a:noFill/>
              </a:ln>
              <a:solidFill>
                <a:schemeClr val="bg2">
                  <a:lumMod val="25000"/>
                </a:schemeClr>
              </a:solidFill>
              <a:effectLst/>
              <a:uLnTx/>
              <a:uFillTx/>
            </a:endParaRPr>
          </a:p>
          <a:p>
            <a:pPr marL="800100" marR="0" lvl="1" indent="-342900" algn="just" defTabSz="914400" eaLnBrk="1" fontAlgn="auto" latinLnBrk="0" hangingPunct="1">
              <a:lnSpc>
                <a:spcPct val="150000"/>
              </a:lnSpc>
              <a:spcBef>
                <a:spcPts val="0"/>
              </a:spcBef>
              <a:spcAft>
                <a:spcPts val="600"/>
              </a:spcAft>
              <a:buClrTx/>
              <a:buSzTx/>
              <a:buFont typeface="Wingdings" panose="05000000000000000000" pitchFamily="2" charset="2"/>
              <a:buChar char="§"/>
              <a:tabLst/>
              <a:defRPr/>
            </a:pPr>
            <a:r>
              <a:rPr lang="pt-BR" sz="2400" kern="0" baseline="0" dirty="0">
                <a:solidFill>
                  <a:schemeClr val="bg2">
                    <a:lumMod val="25000"/>
                  </a:schemeClr>
                </a:solidFill>
              </a:rPr>
              <a:t>Parceria</a:t>
            </a:r>
            <a:r>
              <a:rPr lang="pt-BR" sz="2400" kern="0" dirty="0">
                <a:solidFill>
                  <a:schemeClr val="bg2">
                    <a:lumMod val="25000"/>
                  </a:schemeClr>
                </a:solidFill>
              </a:rPr>
              <a:t> para o Governo Aberto (OGP).</a:t>
            </a:r>
            <a:endParaRPr kumimoji="0" lang="pt-BR" sz="2400" b="0" i="0" u="none" strike="noStrike" kern="0" cap="none" spc="0" normalizeH="0" baseline="0" noProof="0" dirty="0">
              <a:ln>
                <a:noFill/>
              </a:ln>
              <a:solidFill>
                <a:schemeClr val="bg2">
                  <a:lumMod val="25000"/>
                </a:schemeClr>
              </a:solidFill>
              <a:effectLst/>
              <a:uLnTx/>
              <a:uFillTx/>
            </a:endParaRPr>
          </a:p>
        </p:txBody>
      </p:sp>
      <p:sp>
        <p:nvSpPr>
          <p:cNvPr id="5" name="CaixaDeTexto 4"/>
          <p:cNvSpPr txBox="1"/>
          <p:nvPr/>
        </p:nvSpPr>
        <p:spPr>
          <a:xfrm>
            <a:off x="446047" y="1638341"/>
            <a:ext cx="7326353" cy="574901"/>
          </a:xfrm>
          <a:prstGeom prst="rect">
            <a:avLst/>
          </a:prstGeom>
          <a:noFill/>
        </p:spPr>
        <p:txBody>
          <a:bodyPr wrap="square" rtlCol="0">
            <a:spAutoFit/>
          </a:bodyPr>
          <a:lstStyle/>
          <a:p>
            <a:pPr>
              <a:lnSpc>
                <a:spcPct val="120000"/>
              </a:lnSpc>
            </a:pPr>
            <a:r>
              <a:rPr lang="pt-BR" sz="2800" b="1" dirty="0">
                <a:solidFill>
                  <a:srgbClr val="002543"/>
                </a:solidFill>
              </a:rPr>
              <a:t>ATUAÇÃO NAS CONVENÇÕES INTERNACIONAIS</a:t>
            </a:r>
          </a:p>
        </p:txBody>
      </p:sp>
      <p:sp>
        <p:nvSpPr>
          <p:cNvPr id="6" name="CaixaDeTexto 5"/>
          <p:cNvSpPr txBox="1"/>
          <p:nvPr/>
        </p:nvSpPr>
        <p:spPr>
          <a:xfrm>
            <a:off x="446047" y="2156242"/>
            <a:ext cx="9225924" cy="400110"/>
          </a:xfrm>
          <a:prstGeom prst="rect">
            <a:avLst/>
          </a:prstGeom>
          <a:noFill/>
        </p:spPr>
        <p:txBody>
          <a:bodyPr wrap="none" rtlCol="0">
            <a:spAutoFit/>
          </a:bodyPr>
          <a:lstStyle/>
          <a:p>
            <a:r>
              <a:rPr lang="pt-BR" sz="2000" i="1" dirty="0">
                <a:solidFill>
                  <a:schemeClr val="tx1">
                    <a:lumMod val="75000"/>
                    <a:lumOff val="25000"/>
                  </a:schemeClr>
                </a:solidFill>
              </a:rPr>
              <a:t>Convenções coordenam iniciativas contra a corrupção, gerando esforços transnacionais.</a:t>
            </a:r>
          </a:p>
        </p:txBody>
      </p:sp>
      <p:sp>
        <p:nvSpPr>
          <p:cNvPr id="7" name="Botão de Ação: Ir para o Fim 6">
            <a:hlinkClick r:id="rId2" action="ppaction://hlinksldjump" highlightClick="1"/>
          </p:cNvPr>
          <p:cNvSpPr/>
          <p:nvPr/>
        </p:nvSpPr>
        <p:spPr>
          <a:xfrm>
            <a:off x="11609406" y="6326373"/>
            <a:ext cx="223284" cy="13822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508912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446047" y="1441572"/>
            <a:ext cx="7326353" cy="574901"/>
          </a:xfrm>
          <a:prstGeom prst="rect">
            <a:avLst/>
          </a:prstGeom>
          <a:noFill/>
        </p:spPr>
        <p:txBody>
          <a:bodyPr wrap="square" rtlCol="0">
            <a:spAutoFit/>
          </a:bodyPr>
          <a:lstStyle/>
          <a:p>
            <a:pPr>
              <a:lnSpc>
                <a:spcPct val="120000"/>
              </a:lnSpc>
            </a:pPr>
            <a:r>
              <a:rPr lang="pt-BR" sz="2800" b="1" dirty="0">
                <a:solidFill>
                  <a:srgbClr val="002543"/>
                </a:solidFill>
              </a:rPr>
              <a:t>COOPERAÇÃO TÉCNICA INTERNACIONAL</a:t>
            </a:r>
          </a:p>
        </p:txBody>
      </p:sp>
      <p:graphicFrame>
        <p:nvGraphicFramePr>
          <p:cNvPr id="6" name="Espaço Reservado para Conteúdo 3"/>
          <p:cNvGraphicFramePr>
            <a:graphicFrameLocks/>
          </p:cNvGraphicFramePr>
          <p:nvPr>
            <p:extLst/>
          </p:nvPr>
        </p:nvGraphicFramePr>
        <p:xfrm>
          <a:off x="1843596" y="2381044"/>
          <a:ext cx="8492596"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Botão de Ação: Ir para o Fim 3">
            <a:hlinkClick r:id="rId7" action="ppaction://hlinksldjump" highlightClick="1"/>
          </p:cNvPr>
          <p:cNvSpPr/>
          <p:nvPr/>
        </p:nvSpPr>
        <p:spPr>
          <a:xfrm>
            <a:off x="11609406" y="6326373"/>
            <a:ext cx="223284" cy="13822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004480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p:nvPr/>
        </p:nvSpPr>
        <p:spPr>
          <a:xfrm>
            <a:off x="446047" y="1441572"/>
            <a:ext cx="7326353" cy="609398"/>
          </a:xfrm>
          <a:prstGeom prst="rect">
            <a:avLst/>
          </a:prstGeom>
          <a:noFill/>
        </p:spPr>
        <p:txBody>
          <a:bodyPr wrap="square" rtlCol="0">
            <a:spAutoFit/>
          </a:bodyPr>
          <a:lstStyle/>
          <a:p>
            <a:pPr>
              <a:lnSpc>
                <a:spcPct val="120000"/>
              </a:lnSpc>
            </a:pPr>
            <a:r>
              <a:rPr lang="pt-BR" sz="2800" b="1" dirty="0">
                <a:solidFill>
                  <a:srgbClr val="002543"/>
                </a:solidFill>
              </a:rPr>
              <a:t>COOPERAÇÃO JURÍDICA INTERNACIONAL</a:t>
            </a:r>
          </a:p>
        </p:txBody>
      </p:sp>
      <p:sp>
        <p:nvSpPr>
          <p:cNvPr id="4" name="CaixaDeTexto 3"/>
          <p:cNvSpPr txBox="1"/>
          <p:nvPr/>
        </p:nvSpPr>
        <p:spPr>
          <a:xfrm>
            <a:off x="446047" y="2694660"/>
            <a:ext cx="5372862" cy="2862322"/>
          </a:xfrm>
          <a:prstGeom prst="rect">
            <a:avLst/>
          </a:prstGeom>
          <a:noFill/>
        </p:spPr>
        <p:txBody>
          <a:bodyPr wrap="square" rtlCol="0">
            <a:spAutoFit/>
          </a:bodyPr>
          <a:lstStyle/>
          <a:p>
            <a:pPr lvl="1">
              <a:lnSpc>
                <a:spcPct val="125000"/>
              </a:lnSpc>
              <a:spcAft>
                <a:spcPts val="600"/>
              </a:spcAft>
              <a:defRPr/>
            </a:pPr>
            <a:r>
              <a:rPr lang="pt-BR" sz="2400" kern="0" dirty="0">
                <a:solidFill>
                  <a:schemeClr val="bg2">
                    <a:lumMod val="25000"/>
                  </a:schemeClr>
                </a:solidFill>
              </a:rPr>
              <a:t>Atividade necessária para </a:t>
            </a:r>
            <a:r>
              <a:rPr lang="pt-BR" sz="2400" b="1" kern="0" dirty="0">
                <a:solidFill>
                  <a:schemeClr val="bg2">
                    <a:lumMod val="25000"/>
                  </a:schemeClr>
                </a:solidFill>
              </a:rPr>
              <a:t>viabilizar os processos de responsabilização </a:t>
            </a:r>
            <a:r>
              <a:rPr lang="pt-BR" sz="2400" kern="0" dirty="0">
                <a:solidFill>
                  <a:schemeClr val="bg2">
                    <a:lumMod val="25000"/>
                  </a:schemeClr>
                </a:solidFill>
              </a:rPr>
              <a:t>quando os fatos investigados envolvem outras jurisdições (Lei Anticorrupção, Lei de Licitação, Lei nº 8.112, etc.)</a:t>
            </a:r>
            <a:endParaRPr kumimoji="0" lang="pt-BR" sz="2400" b="0" i="0" u="none" strike="noStrike" kern="0" cap="none" spc="0" normalizeH="0" baseline="0" noProof="0" dirty="0">
              <a:ln>
                <a:noFill/>
              </a:ln>
              <a:solidFill>
                <a:schemeClr val="bg2">
                  <a:lumMod val="25000"/>
                </a:schemeClr>
              </a:solidFill>
              <a:effectLst/>
              <a:uLnTx/>
              <a:uFillTx/>
            </a:endParaRPr>
          </a:p>
        </p:txBody>
      </p:sp>
      <p:sp>
        <p:nvSpPr>
          <p:cNvPr id="7" name="CaixaDeTexto 6"/>
          <p:cNvSpPr txBox="1"/>
          <p:nvPr/>
        </p:nvSpPr>
        <p:spPr>
          <a:xfrm>
            <a:off x="6574420" y="2694660"/>
            <a:ext cx="4907665" cy="3195747"/>
          </a:xfrm>
          <a:prstGeom prst="rect">
            <a:avLst/>
          </a:prstGeom>
          <a:solidFill>
            <a:schemeClr val="bg1">
              <a:lumMod val="85000"/>
            </a:schemeClr>
          </a:solidFill>
          <a:ln>
            <a:solidFill>
              <a:schemeClr val="bg1">
                <a:lumMod val="65000"/>
              </a:schemeClr>
            </a:solidFill>
          </a:ln>
        </p:spPr>
        <p:txBody>
          <a:bodyPr wrap="square" rtlCol="0">
            <a:spAutoFit/>
          </a:bodyPr>
          <a:lstStyle/>
          <a:p>
            <a:pPr marR="0" lvl="0" algn="just" defTabSz="914400" eaLnBrk="1" fontAlgn="auto" latinLnBrk="0" hangingPunct="1">
              <a:lnSpc>
                <a:spcPct val="100000"/>
              </a:lnSpc>
              <a:spcBef>
                <a:spcPts val="0"/>
              </a:spcBef>
              <a:spcAft>
                <a:spcPts val="1300"/>
              </a:spcAft>
              <a:buClrTx/>
              <a:buSzTx/>
              <a:tabLst/>
              <a:defRPr/>
            </a:pPr>
            <a:r>
              <a:rPr kumimoji="0" lang="pt-BR" sz="2000" b="0" i="0" u="none" strike="noStrike" kern="0" cap="none" spc="0" normalizeH="0" baseline="0" noProof="0" dirty="0">
                <a:ln>
                  <a:noFill/>
                </a:ln>
                <a:solidFill>
                  <a:schemeClr val="tx1">
                    <a:lumMod val="75000"/>
                    <a:lumOff val="25000"/>
                  </a:schemeClr>
                </a:solidFill>
                <a:effectLst/>
                <a:uLnTx/>
                <a:uFillTx/>
              </a:rPr>
              <a:t>Os procedimentos administrativos são instrumentos eficazes de persecução e punição à corrupção. Usualmente, necessitam de atos ou provas no exterior.</a:t>
            </a:r>
          </a:p>
          <a:p>
            <a:pPr marR="0" lvl="0" algn="just" defTabSz="914400" eaLnBrk="1" fontAlgn="auto" latinLnBrk="0" hangingPunct="1">
              <a:lnSpc>
                <a:spcPct val="100000"/>
              </a:lnSpc>
              <a:spcBef>
                <a:spcPts val="0"/>
              </a:spcBef>
              <a:spcAft>
                <a:spcPts val="1300"/>
              </a:spcAft>
              <a:buClrTx/>
              <a:buSzTx/>
              <a:tabLst/>
              <a:defRPr/>
            </a:pPr>
            <a:endParaRPr kumimoji="0" lang="pt-BR" sz="2000" b="0" i="0" u="none" strike="noStrike" kern="0" cap="none" spc="0" normalizeH="0" baseline="0" noProof="0" dirty="0">
              <a:ln>
                <a:noFill/>
              </a:ln>
              <a:solidFill>
                <a:schemeClr val="tx1">
                  <a:lumMod val="75000"/>
                  <a:lumOff val="25000"/>
                </a:schemeClr>
              </a:solidFill>
              <a:effectLst/>
              <a:uLnTx/>
              <a:uFillTx/>
            </a:endParaRPr>
          </a:p>
          <a:p>
            <a:pPr marR="0" lvl="0" algn="just" defTabSz="914400" eaLnBrk="1" fontAlgn="auto" latinLnBrk="0" hangingPunct="1">
              <a:lnSpc>
                <a:spcPct val="100000"/>
              </a:lnSpc>
              <a:spcBef>
                <a:spcPts val="0"/>
              </a:spcBef>
              <a:spcAft>
                <a:spcPts val="1300"/>
              </a:spcAft>
              <a:buClrTx/>
              <a:buSzTx/>
              <a:tabLst/>
              <a:defRPr/>
            </a:pPr>
            <a:r>
              <a:rPr kumimoji="0" lang="pt-BR" sz="2000" b="0" i="0" u="none" strike="noStrike" kern="0" cap="none" spc="0" normalizeH="0" baseline="0" noProof="0" dirty="0">
                <a:ln>
                  <a:noFill/>
                </a:ln>
                <a:solidFill>
                  <a:schemeClr val="tx1">
                    <a:lumMod val="75000"/>
                    <a:lumOff val="25000"/>
                  </a:schemeClr>
                </a:solidFill>
                <a:effectLst/>
                <a:uLnTx/>
                <a:uFillTx/>
              </a:rPr>
              <a:t>Os canais de cooperação jurídica internacional, contudo, ainda são muito restritos aos procedimentos de investigação e persecução criminais. </a:t>
            </a:r>
          </a:p>
        </p:txBody>
      </p:sp>
      <p:sp>
        <p:nvSpPr>
          <p:cNvPr id="6" name="Botão de Ação: Ir para o Fim 5">
            <a:hlinkClick r:id="rId2" action="ppaction://hlinksldjump" highlightClick="1"/>
          </p:cNvPr>
          <p:cNvSpPr/>
          <p:nvPr/>
        </p:nvSpPr>
        <p:spPr>
          <a:xfrm>
            <a:off x="11609406" y="6326373"/>
            <a:ext cx="223284" cy="13822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62731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7156" y="3609209"/>
            <a:ext cx="9375112" cy="816013"/>
          </a:xfrm>
        </p:spPr>
        <p:txBody>
          <a:bodyPr>
            <a:normAutofit/>
          </a:bodyPr>
          <a:lstStyle/>
          <a:p>
            <a:pPr algn="ctr"/>
            <a:r>
              <a:rPr 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PRINCIPAIS</a:t>
            </a:r>
            <a:r>
              <a:rPr lang="pt-BR" sz="3200" b="1" dirty="0">
                <a:solidFill>
                  <a:schemeClr val="tx2"/>
                </a:solidFill>
              </a:rPr>
              <a:t> </a:t>
            </a:r>
            <a:r>
              <a:rPr 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ENTREGAS: 2017 e 2018</a:t>
            </a:r>
          </a:p>
        </p:txBody>
      </p:sp>
      <p:sp>
        <p:nvSpPr>
          <p:cNvPr id="3" name="CaixaDeTexto 1">
            <a:extLst>
              <a:ext uri="{FF2B5EF4-FFF2-40B4-BE49-F238E27FC236}">
                <a16:creationId xmlns:a16="http://schemas.microsoft.com/office/drawing/2014/main" id="{54B224A7-657C-40B3-A343-CF5CDAEBD75F}"/>
              </a:ext>
            </a:extLst>
          </p:cNvPr>
          <p:cNvSpPr txBox="1">
            <a:spLocks noChangeArrowheads="1"/>
          </p:cNvSpPr>
          <p:nvPr/>
        </p:nvSpPr>
        <p:spPr bwMode="auto">
          <a:xfrm>
            <a:off x="264484" y="1071716"/>
            <a:ext cx="117957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Secretaria</a:t>
            </a:r>
            <a:r>
              <a:rPr lang="pt-BR" altLang="pt-BR" sz="3600" b="1" dirty="0">
                <a:solidFill>
                  <a:schemeClr val="tx2"/>
                </a:solidFill>
                <a:latin typeface="+mn-lt"/>
                <a:cs typeface="Vani" panose="020B0502040204020203" pitchFamily="34" charset="0"/>
              </a:rPr>
              <a:t> </a:t>
            </a:r>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de Transparência e Prevenção da Corrupção</a:t>
            </a:r>
          </a:p>
          <a:p>
            <a:pPr algn="ctr" eaLnBrk="1" hangingPunct="1"/>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 STPC -</a:t>
            </a:r>
          </a:p>
        </p:txBody>
      </p:sp>
    </p:spTree>
    <p:extLst>
      <p:ext uri="{BB962C8B-B14F-4D97-AF65-F5344CB8AC3E}">
        <p14:creationId xmlns:p14="http://schemas.microsoft.com/office/powerpoint/2010/main" val="1512430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50335" y="886502"/>
            <a:ext cx="10100929" cy="816013"/>
          </a:xfrm>
        </p:spPr>
        <p:txBody>
          <a:bodyPr>
            <a:noAutofit/>
          </a:bodyPr>
          <a:lstStyle/>
          <a:p>
            <a:pPr lvl="0" algn="ctr"/>
            <a:r>
              <a:rPr lang="pt-BR" sz="3600" b="1" u="sng" dirty="0">
                <a:solidFill>
                  <a:schemeClr val="tx2"/>
                </a:solidFill>
              </a:rPr>
              <a:t>Premiação do 9º Concurso de Desenho e Redação</a:t>
            </a: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306" y="1962427"/>
            <a:ext cx="8748179" cy="2353914"/>
          </a:xfrm>
          <a:prstGeom prst="rect">
            <a:avLst/>
          </a:prstGeom>
        </p:spPr>
      </p:pic>
      <p:pic>
        <p:nvPicPr>
          <p:cNvPr id="7" name="Imagem 6"/>
          <p:cNvPicPr>
            <a:picLocks noChangeAspect="1"/>
          </p:cNvPicPr>
          <p:nvPr/>
        </p:nvPicPr>
        <p:blipFill>
          <a:blip r:embed="rId4"/>
          <a:stretch>
            <a:fillRect/>
          </a:stretch>
        </p:blipFill>
        <p:spPr>
          <a:xfrm>
            <a:off x="1958403" y="4316341"/>
            <a:ext cx="4191188" cy="2281747"/>
          </a:xfrm>
          <a:prstGeom prst="rect">
            <a:avLst/>
          </a:prstGeom>
        </p:spPr>
      </p:pic>
      <p:pic>
        <p:nvPicPr>
          <p:cNvPr id="8" name="Imagem 7"/>
          <p:cNvPicPr>
            <a:picLocks noChangeAspect="1"/>
          </p:cNvPicPr>
          <p:nvPr/>
        </p:nvPicPr>
        <p:blipFill>
          <a:blip r:embed="rId5"/>
          <a:stretch>
            <a:fillRect/>
          </a:stretch>
        </p:blipFill>
        <p:spPr>
          <a:xfrm>
            <a:off x="6169688" y="4316341"/>
            <a:ext cx="4556991" cy="2281747"/>
          </a:xfrm>
          <a:prstGeom prst="rect">
            <a:avLst/>
          </a:prstGeom>
        </p:spPr>
      </p:pic>
    </p:spTree>
    <p:extLst>
      <p:ext uri="{BB962C8B-B14F-4D97-AF65-F5344CB8AC3E}">
        <p14:creationId xmlns:p14="http://schemas.microsoft.com/office/powerpoint/2010/main" val="8932179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891" y="939665"/>
            <a:ext cx="10754591" cy="816013"/>
          </a:xfrm>
        </p:spPr>
        <p:txBody>
          <a:bodyPr>
            <a:noAutofit/>
          </a:bodyPr>
          <a:lstStyle/>
          <a:p>
            <a:r>
              <a:rPr lang="pt-BR" sz="3400" b="1" dirty="0">
                <a:solidFill>
                  <a:schemeClr val="tx2"/>
                </a:solidFill>
              </a:rPr>
              <a:t>Lançamento do Painel de Monitoramento da LAI: março 2018</a:t>
            </a:r>
          </a:p>
        </p:txBody>
      </p:sp>
      <p:sp>
        <p:nvSpPr>
          <p:cNvPr id="17" name="Texto Explicativo Retangular com Cantos Arredondados 25"/>
          <p:cNvSpPr/>
          <p:nvPr/>
        </p:nvSpPr>
        <p:spPr>
          <a:xfrm rot="10800000">
            <a:off x="3252870" y="2901320"/>
            <a:ext cx="6413643" cy="3645024"/>
          </a:xfrm>
          <a:prstGeom prst="wedgeRoundRectCallout">
            <a:avLst/>
          </a:prstGeom>
          <a:solidFill>
            <a:schemeClr val="tx2">
              <a:lumMod val="20000"/>
              <a:lumOff val="80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pt-BR" dirty="0"/>
          </a:p>
        </p:txBody>
      </p:sp>
      <p:pic>
        <p:nvPicPr>
          <p:cNvPr id="4" name="Imagem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562" y="1773428"/>
            <a:ext cx="10568763" cy="49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436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8397EBA9-F211-44B0-AE85-A8C0B0E82DF7}"/>
              </a:ext>
            </a:extLst>
          </p:cNvPr>
          <p:cNvSpPr/>
          <p:nvPr/>
        </p:nvSpPr>
        <p:spPr>
          <a:xfrm>
            <a:off x="861102" y="862875"/>
            <a:ext cx="10073976" cy="584775"/>
          </a:xfrm>
          <a:prstGeom prst="rect">
            <a:avLst/>
          </a:prstGeom>
        </p:spPr>
        <p:txBody>
          <a:bodyPr wrap="none">
            <a:spAutoFit/>
          </a:bodyPr>
          <a:lstStyle/>
          <a:p>
            <a:r>
              <a:rPr lang="pt-BR" sz="3200" b="1" dirty="0">
                <a:solidFill>
                  <a:schemeClr val="tx2"/>
                </a:solidFill>
                <a:latin typeface="+mj-lt"/>
                <a:ea typeface="+mj-ea"/>
                <a:cs typeface="+mj-cs"/>
              </a:rPr>
              <a:t>Lançamento do Mapa Brasil Transparente: 1º semestre 2018</a:t>
            </a:r>
          </a:p>
        </p:txBody>
      </p:sp>
      <p:pic>
        <p:nvPicPr>
          <p:cNvPr id="8" name="Imagem 7">
            <a:extLst>
              <a:ext uri="{FF2B5EF4-FFF2-40B4-BE49-F238E27FC236}">
                <a16:creationId xmlns:a16="http://schemas.microsoft.com/office/drawing/2014/main" id="{31E52192-022E-4FA4-B758-943B21BD18C9}"/>
              </a:ext>
            </a:extLst>
          </p:cNvPr>
          <p:cNvPicPr>
            <a:picLocks noChangeAspect="1"/>
          </p:cNvPicPr>
          <p:nvPr/>
        </p:nvPicPr>
        <p:blipFill>
          <a:blip r:embed="rId3"/>
          <a:stretch>
            <a:fillRect/>
          </a:stretch>
        </p:blipFill>
        <p:spPr>
          <a:xfrm>
            <a:off x="1356528" y="1561265"/>
            <a:ext cx="9023418" cy="5075671"/>
          </a:xfrm>
          <a:prstGeom prst="rect">
            <a:avLst/>
          </a:prstGeom>
        </p:spPr>
      </p:pic>
    </p:spTree>
    <p:extLst>
      <p:ext uri="{BB962C8B-B14F-4D97-AF65-F5344CB8AC3E}">
        <p14:creationId xmlns:p14="http://schemas.microsoft.com/office/powerpoint/2010/main" val="25341590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Portal da Transparência - Google Chro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376" y="1499829"/>
            <a:ext cx="10816683" cy="5358171"/>
          </a:xfrm>
          <a:prstGeom prst="rect">
            <a:avLst/>
          </a:prstGeom>
        </p:spPr>
      </p:pic>
      <p:sp>
        <p:nvSpPr>
          <p:cNvPr id="4" name="Retângulo 3">
            <a:extLst>
              <a:ext uri="{FF2B5EF4-FFF2-40B4-BE49-F238E27FC236}">
                <a16:creationId xmlns:a16="http://schemas.microsoft.com/office/drawing/2014/main" id="{1226B1B8-4BF7-4159-B2E0-906B2F2C1E6E}"/>
              </a:ext>
            </a:extLst>
          </p:cNvPr>
          <p:cNvSpPr/>
          <p:nvPr/>
        </p:nvSpPr>
        <p:spPr>
          <a:xfrm>
            <a:off x="1362907" y="874026"/>
            <a:ext cx="9403536" cy="584775"/>
          </a:xfrm>
          <a:prstGeom prst="rect">
            <a:avLst/>
          </a:prstGeom>
        </p:spPr>
        <p:txBody>
          <a:bodyPr wrap="none">
            <a:spAutoFit/>
          </a:bodyPr>
          <a:lstStyle/>
          <a:p>
            <a:r>
              <a:rPr lang="pt-BR" sz="3200" b="1" dirty="0">
                <a:solidFill>
                  <a:schemeClr val="tx2"/>
                </a:solidFill>
                <a:latin typeface="+mj-lt"/>
                <a:ea typeface="+mj-ea"/>
                <a:cs typeface="+mj-cs"/>
              </a:rPr>
              <a:t>Lançamento do Novo Portal da Transparência: maio 2018</a:t>
            </a:r>
          </a:p>
        </p:txBody>
      </p:sp>
    </p:spTree>
    <p:extLst>
      <p:ext uri="{BB962C8B-B14F-4D97-AF65-F5344CB8AC3E}">
        <p14:creationId xmlns:p14="http://schemas.microsoft.com/office/powerpoint/2010/main" val="4156302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1">
            <a:extLst>
              <a:ext uri="{FF2B5EF4-FFF2-40B4-BE49-F238E27FC236}">
                <a16:creationId xmlns:a16="http://schemas.microsoft.com/office/drawing/2014/main" id="{8E10CFAE-D7DD-4ADE-8979-40E21BBF456E}"/>
              </a:ext>
            </a:extLst>
          </p:cNvPr>
          <p:cNvSpPr txBox="1">
            <a:spLocks noChangeArrowheads="1"/>
          </p:cNvSpPr>
          <p:nvPr/>
        </p:nvSpPr>
        <p:spPr bwMode="auto">
          <a:xfrm>
            <a:off x="264484" y="2910907"/>
            <a:ext cx="1179576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8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Ouvidoria-Geral da União </a:t>
            </a:r>
          </a:p>
          <a:p>
            <a:pPr algn="ctr" eaLnBrk="1" hangingPunct="1"/>
            <a:r>
              <a:rPr lang="pt-BR" altLang="pt-BR" sz="38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 OGU -</a:t>
            </a:r>
          </a:p>
        </p:txBody>
      </p:sp>
    </p:spTree>
    <p:extLst>
      <p:ext uri="{BB962C8B-B14F-4D97-AF65-F5344CB8AC3E}">
        <p14:creationId xmlns:p14="http://schemas.microsoft.com/office/powerpoint/2010/main" val="3529083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264484" y="1071716"/>
            <a:ext cx="11795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err="1">
                <a:solidFill>
                  <a:schemeClr val="tx2"/>
                </a:solidFill>
                <a:latin typeface="Segoe UI Symbol" panose="020B0502040204020203" pitchFamily="34" charset="0"/>
                <a:ea typeface="Segoe UI Symbol" panose="020B0502040204020203" pitchFamily="34" charset="0"/>
                <a:cs typeface="Vani" panose="020B0502040204020203" pitchFamily="34" charset="0"/>
              </a:rPr>
              <a:t>Ouvidoria-Geral</a:t>
            </a:r>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 da União - OGU</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1027466" y="2337343"/>
            <a:ext cx="5577937" cy="3539430"/>
          </a:xfrm>
          <a:prstGeom prst="rect">
            <a:avLst/>
          </a:prstGeom>
          <a:noFill/>
        </p:spPr>
        <p:txBody>
          <a:bodyPr wrap="none" rtlCol="0">
            <a:spAutoFit/>
          </a:bodyPr>
          <a:lstStyle/>
          <a:p>
            <a:r>
              <a:rPr lang="pt-BR" sz="3200" dirty="0">
                <a:solidFill>
                  <a:schemeClr val="accent1"/>
                </a:solidFill>
              </a:rPr>
              <a:t>Áreas de Atuação:</a:t>
            </a:r>
          </a:p>
          <a:p>
            <a:endParaRPr lang="pt-BR" sz="3200" dirty="0">
              <a:solidFill>
                <a:schemeClr val="accent1"/>
              </a:solidFill>
            </a:endParaRPr>
          </a:p>
          <a:p>
            <a:pPr marL="342900" indent="-342900">
              <a:buAutoNum type="arabicPeriod"/>
            </a:pPr>
            <a:r>
              <a:rPr lang="pt-BR" sz="3200" dirty="0">
                <a:solidFill>
                  <a:schemeClr val="accent1"/>
                </a:solidFill>
              </a:rPr>
              <a:t>Fortalecimento de Ouvidorias;</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accent1"/>
                </a:solidFill>
              </a:rPr>
              <a:t>Avaliação Cidadã ;</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accent1"/>
                </a:solidFill>
              </a:rPr>
              <a:t>Lei de Acesso à Informação.</a:t>
            </a:r>
          </a:p>
        </p:txBody>
      </p:sp>
    </p:spTree>
    <p:extLst>
      <p:ext uri="{BB962C8B-B14F-4D97-AF65-F5344CB8AC3E}">
        <p14:creationId xmlns:p14="http://schemas.microsoft.com/office/powerpoint/2010/main" val="289131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
          <p:cNvSpPr txBox="1">
            <a:spLocks/>
          </p:cNvSpPr>
          <p:nvPr/>
        </p:nvSpPr>
        <p:spPr>
          <a:xfrm>
            <a:off x="1183685" y="992874"/>
            <a:ext cx="9679316" cy="601528"/>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u="sng" dirty="0">
                <a:latin typeface="Segoe UI Symbol" panose="020B0502040204020203" pitchFamily="34" charset="0"/>
                <a:ea typeface="Segoe UI Symbol" panose="020B0502040204020203" pitchFamily="34" charset="0"/>
              </a:rPr>
              <a:t>Acordo de Leniência – CGU e AGU - Lei nº 12.846/2013</a:t>
            </a:r>
          </a:p>
        </p:txBody>
      </p:sp>
      <p:sp>
        <p:nvSpPr>
          <p:cNvPr id="5" name="CaixaDeTexto 4"/>
          <p:cNvSpPr txBox="1"/>
          <p:nvPr/>
        </p:nvSpPr>
        <p:spPr>
          <a:xfrm>
            <a:off x="372138" y="1892492"/>
            <a:ext cx="11302409" cy="4647426"/>
          </a:xfrm>
          <a:prstGeom prst="rect">
            <a:avLst/>
          </a:prstGeom>
          <a:noFill/>
        </p:spPr>
        <p:txBody>
          <a:bodyPr wrap="square" rtlCol="0">
            <a:spAutoFit/>
          </a:bodyPr>
          <a:lstStyle/>
          <a:p>
            <a:pPr marL="285750" indent="-285750" algn="just">
              <a:buClr>
                <a:schemeClr val="tx2"/>
              </a:buClr>
              <a:buFont typeface="Wingdings" panose="05000000000000000000" pitchFamily="2" charset="2"/>
              <a:buChar char="v"/>
            </a:pPr>
            <a:r>
              <a:rPr lang="pt-BR" sz="2400" dirty="0"/>
              <a:t>Instrumento de </a:t>
            </a:r>
            <a:r>
              <a:rPr lang="pt-BR" sz="2400" b="1" dirty="0"/>
              <a:t>apuração de ilícitos</a:t>
            </a:r>
            <a:r>
              <a:rPr lang="pt-BR" sz="2400" dirty="0"/>
              <a:t> e de </a:t>
            </a:r>
            <a:r>
              <a:rPr lang="pt-BR" sz="2400" b="1" dirty="0"/>
              <a:t>responsabilização</a:t>
            </a:r>
            <a:r>
              <a:rPr lang="pt-BR" sz="2400" dirty="0"/>
              <a:t> de pessoa jurídica que pratique atos ilícitos contra a Administração Pública, nacional ou estrangeira (prevenção e combate à corrupção) ;</a:t>
            </a:r>
          </a:p>
          <a:p>
            <a:pPr marL="285750" indent="-285750">
              <a:buClr>
                <a:schemeClr val="tx2"/>
              </a:buClr>
              <a:buFont typeface="Wingdings" panose="05000000000000000000" pitchFamily="2" charset="2"/>
              <a:buChar char="v"/>
            </a:pPr>
            <a:r>
              <a:rPr lang="pt-BR" sz="2400" dirty="0"/>
              <a:t>Mecanismo de Justiça Consensual.</a:t>
            </a:r>
          </a:p>
          <a:p>
            <a:endParaRPr lang="pt-BR" sz="2800" b="1" dirty="0"/>
          </a:p>
          <a:p>
            <a:r>
              <a:rPr lang="pt-BR" sz="2800" b="1" dirty="0"/>
              <a:t>Pilares:</a:t>
            </a:r>
          </a:p>
          <a:p>
            <a:r>
              <a:rPr lang="pt-BR" sz="2400" dirty="0"/>
              <a:t>1) Alavancagem investigativa: novos elementos de prova (ilícitos, agentes, beneficiários, etc.);</a:t>
            </a:r>
          </a:p>
          <a:p>
            <a:endParaRPr lang="pt-BR" sz="1000" dirty="0"/>
          </a:p>
          <a:p>
            <a:r>
              <a:rPr lang="pt-BR" sz="2400" dirty="0"/>
              <a:t>2) Aumento de recuperação de ativos;</a:t>
            </a:r>
          </a:p>
          <a:p>
            <a:endParaRPr lang="pt-BR" sz="1000" dirty="0"/>
          </a:p>
          <a:p>
            <a:r>
              <a:rPr lang="pt-BR" sz="2400" dirty="0"/>
              <a:t>3) Efetivos Programas de Integridade (</a:t>
            </a:r>
            <a:r>
              <a:rPr lang="pt-BR" sz="2400" i="1" dirty="0" err="1"/>
              <a:t>compliance</a:t>
            </a:r>
            <a:r>
              <a:rPr lang="pt-BR" sz="2400" dirty="0"/>
              <a:t>);</a:t>
            </a:r>
          </a:p>
          <a:p>
            <a:endParaRPr lang="pt-BR" sz="2800" dirty="0"/>
          </a:p>
        </p:txBody>
      </p:sp>
    </p:spTree>
    <p:extLst>
      <p:ext uri="{BB962C8B-B14F-4D97-AF65-F5344CB8AC3E}">
        <p14:creationId xmlns:p14="http://schemas.microsoft.com/office/powerpoint/2010/main" val="2040935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264484" y="1071716"/>
            <a:ext cx="11795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err="1">
                <a:solidFill>
                  <a:schemeClr val="tx2"/>
                </a:solidFill>
                <a:latin typeface="Segoe UI Symbol" panose="020B0502040204020203" pitchFamily="34" charset="0"/>
                <a:ea typeface="Segoe UI Symbol" panose="020B0502040204020203" pitchFamily="34" charset="0"/>
                <a:cs typeface="Vani" panose="020B0502040204020203" pitchFamily="34" charset="0"/>
              </a:rPr>
              <a:t>Ouvidoria-Geral</a:t>
            </a:r>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 da União - OGU</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1027466" y="2337343"/>
            <a:ext cx="5577937" cy="3539430"/>
          </a:xfrm>
          <a:prstGeom prst="rect">
            <a:avLst/>
          </a:prstGeom>
          <a:noFill/>
        </p:spPr>
        <p:txBody>
          <a:bodyPr wrap="none" rtlCol="0">
            <a:spAutoFit/>
          </a:bodyPr>
          <a:lstStyle/>
          <a:p>
            <a:r>
              <a:rPr lang="pt-BR" sz="3200" dirty="0">
                <a:solidFill>
                  <a:schemeClr val="accent1"/>
                </a:solidFill>
              </a:rPr>
              <a:t>Áreas de Atuação:</a:t>
            </a:r>
          </a:p>
          <a:p>
            <a:endParaRPr lang="pt-BR" sz="3200" dirty="0">
              <a:solidFill>
                <a:schemeClr val="accent1"/>
              </a:solidFill>
            </a:endParaRPr>
          </a:p>
          <a:p>
            <a:pPr marL="342900" indent="-342900">
              <a:buAutoNum type="arabicPeriod"/>
            </a:pPr>
            <a:r>
              <a:rPr lang="pt-BR" sz="3200" dirty="0">
                <a:solidFill>
                  <a:schemeClr val="accent1"/>
                </a:solidFill>
              </a:rPr>
              <a:t>Fortalecimento de Ouvidorias;</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bg1">
                    <a:lumMod val="75000"/>
                  </a:schemeClr>
                </a:solidFill>
              </a:rPr>
              <a:t>Avaliação Cidadã ;</a:t>
            </a:r>
          </a:p>
          <a:p>
            <a:pPr marL="342900" indent="-342900">
              <a:buAutoNum type="arabicPeriod"/>
            </a:pPr>
            <a:endParaRPr lang="pt-BR" sz="3200" dirty="0">
              <a:solidFill>
                <a:schemeClr val="bg1">
                  <a:lumMod val="75000"/>
                </a:schemeClr>
              </a:solidFill>
            </a:endParaRPr>
          </a:p>
          <a:p>
            <a:pPr marL="342900" indent="-342900">
              <a:buAutoNum type="arabicPeriod"/>
            </a:pPr>
            <a:r>
              <a:rPr lang="pt-BR" sz="3200" dirty="0">
                <a:solidFill>
                  <a:schemeClr val="bg1">
                    <a:lumMod val="75000"/>
                  </a:schemeClr>
                </a:solidFill>
              </a:rPr>
              <a:t>Lei de Acesso à Informação.</a:t>
            </a:r>
          </a:p>
        </p:txBody>
      </p:sp>
    </p:spTree>
    <p:extLst>
      <p:ext uri="{BB962C8B-B14F-4D97-AF65-F5344CB8AC3E}">
        <p14:creationId xmlns:p14="http://schemas.microsoft.com/office/powerpoint/2010/main" val="1507938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0F45299-881E-4AD8-9FC6-517DFA75C186}"/>
              </a:ext>
            </a:extLst>
          </p:cNvPr>
          <p:cNvSpPr/>
          <p:nvPr/>
        </p:nvSpPr>
        <p:spPr>
          <a:xfrm>
            <a:off x="1105418" y="1238626"/>
            <a:ext cx="898252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5">
                    <a:lumMod val="50000"/>
                  </a:schemeClr>
                </a:solidFill>
                <a:effectLst/>
                <a:uLnTx/>
                <a:uFillTx/>
                <a:latin typeface="+mj-lt"/>
                <a:ea typeface="Segoe UI Symbol" panose="020B0502040204020203" pitchFamily="34" charset="0"/>
              </a:rPr>
              <a:t>Programa de Fortalecimento de Ouvidorias (PROFORT)</a:t>
            </a:r>
          </a:p>
        </p:txBody>
      </p:sp>
      <p:sp>
        <p:nvSpPr>
          <p:cNvPr id="3" name="Elipse 2">
            <a:extLst>
              <a:ext uri="{FF2B5EF4-FFF2-40B4-BE49-F238E27FC236}">
                <a16:creationId xmlns:a16="http://schemas.microsoft.com/office/drawing/2014/main" id="{5AD757A1-3435-45DA-8D67-F6B5A04F18D0}"/>
              </a:ext>
            </a:extLst>
          </p:cNvPr>
          <p:cNvSpPr/>
          <p:nvPr/>
        </p:nvSpPr>
        <p:spPr>
          <a:xfrm>
            <a:off x="683934" y="3070234"/>
            <a:ext cx="2106244" cy="208149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Elipse 3">
            <a:extLst>
              <a:ext uri="{FF2B5EF4-FFF2-40B4-BE49-F238E27FC236}">
                <a16:creationId xmlns:a16="http://schemas.microsoft.com/office/drawing/2014/main" id="{9E4A9C95-EA4E-4847-9FFF-9B015597BB93}"/>
              </a:ext>
            </a:extLst>
          </p:cNvPr>
          <p:cNvSpPr/>
          <p:nvPr/>
        </p:nvSpPr>
        <p:spPr>
          <a:xfrm>
            <a:off x="2926392" y="3070234"/>
            <a:ext cx="2106244" cy="208149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Elipse 4">
            <a:extLst>
              <a:ext uri="{FF2B5EF4-FFF2-40B4-BE49-F238E27FC236}">
                <a16:creationId xmlns:a16="http://schemas.microsoft.com/office/drawing/2014/main" id="{4D60E0CD-7168-4D59-B780-4679BB7FEADE}"/>
              </a:ext>
            </a:extLst>
          </p:cNvPr>
          <p:cNvSpPr/>
          <p:nvPr/>
        </p:nvSpPr>
        <p:spPr>
          <a:xfrm>
            <a:off x="5168850" y="3152296"/>
            <a:ext cx="2106244" cy="208149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Elipse 5">
            <a:extLst>
              <a:ext uri="{FF2B5EF4-FFF2-40B4-BE49-F238E27FC236}">
                <a16:creationId xmlns:a16="http://schemas.microsoft.com/office/drawing/2014/main" id="{9587F33C-C824-4E55-8587-201DF9581054}"/>
              </a:ext>
            </a:extLst>
          </p:cNvPr>
          <p:cNvSpPr/>
          <p:nvPr/>
        </p:nvSpPr>
        <p:spPr>
          <a:xfrm>
            <a:off x="7411308" y="3152296"/>
            <a:ext cx="2106244" cy="208149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Elipse 6">
            <a:extLst>
              <a:ext uri="{FF2B5EF4-FFF2-40B4-BE49-F238E27FC236}">
                <a16:creationId xmlns:a16="http://schemas.microsoft.com/office/drawing/2014/main" id="{510F778C-FD8A-4208-B5E5-639D6414A437}"/>
              </a:ext>
            </a:extLst>
          </p:cNvPr>
          <p:cNvSpPr/>
          <p:nvPr/>
        </p:nvSpPr>
        <p:spPr>
          <a:xfrm>
            <a:off x="9623273" y="3133402"/>
            <a:ext cx="2106244" cy="208149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2" descr="Resultado de imagem para TALK ICON">
            <a:extLst>
              <a:ext uri="{FF2B5EF4-FFF2-40B4-BE49-F238E27FC236}">
                <a16:creationId xmlns:a16="http://schemas.microsoft.com/office/drawing/2014/main" id="{318A2012-2E25-4DEB-8C20-129E9E6896A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08085" y="3382008"/>
            <a:ext cx="1457942" cy="14579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m relacionada">
            <a:extLst>
              <a:ext uri="{FF2B5EF4-FFF2-40B4-BE49-F238E27FC236}">
                <a16:creationId xmlns:a16="http://schemas.microsoft.com/office/drawing/2014/main" id="{04489873-83C6-4325-B339-8A56025C818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47391" y="3578094"/>
            <a:ext cx="1080662" cy="1173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esultado de imagem para integration icon">
            <a:extLst>
              <a:ext uri="{FF2B5EF4-FFF2-40B4-BE49-F238E27FC236}">
                <a16:creationId xmlns:a16="http://schemas.microsoft.com/office/drawing/2014/main" id="{B7BCB2B1-9E63-4EF3-BCFD-300C2D32BAB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496833" y="3424283"/>
            <a:ext cx="1480772" cy="14807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Imagem relacionada">
            <a:extLst>
              <a:ext uri="{FF2B5EF4-FFF2-40B4-BE49-F238E27FC236}">
                <a16:creationId xmlns:a16="http://schemas.microsoft.com/office/drawing/2014/main" id="{0CEA35CA-E279-458D-9EAE-E63C229D60C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377543" y="3537508"/>
            <a:ext cx="2192869" cy="1254321"/>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9F975BD0-F5B0-450F-B778-05F0457A691F}"/>
              </a:ext>
            </a:extLst>
          </p:cNvPr>
          <p:cNvSpPr txBox="1"/>
          <p:nvPr/>
        </p:nvSpPr>
        <p:spPr>
          <a:xfrm>
            <a:off x="9876336" y="3610670"/>
            <a:ext cx="160011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6600" b="1" i="0" u="none" strike="noStrike" kern="1200" cap="none" spc="0" normalizeH="0" baseline="0" noProof="0" dirty="0">
                <a:ln>
                  <a:noFill/>
                </a:ln>
                <a:solidFill>
                  <a:prstClr val="white"/>
                </a:solidFill>
                <a:effectLst/>
                <a:uLnTx/>
                <a:uFillTx/>
                <a:latin typeface="Calibri" panose="020F0502020204030204"/>
                <a:ea typeface="+mn-ea"/>
                <a:cs typeface="+mn-cs"/>
              </a:rPr>
              <a:t>S!M</a:t>
            </a:r>
            <a:endParaRPr kumimoji="0" lang="es-ES_tradnl" sz="6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aixaDeTexto 12">
            <a:extLst>
              <a:ext uri="{FF2B5EF4-FFF2-40B4-BE49-F238E27FC236}">
                <a16:creationId xmlns:a16="http://schemas.microsoft.com/office/drawing/2014/main" id="{D5C788C8-CF69-49AB-8AF3-BEA59D6303DB}"/>
              </a:ext>
            </a:extLst>
          </p:cNvPr>
          <p:cNvSpPr txBox="1"/>
          <p:nvPr/>
        </p:nvSpPr>
        <p:spPr>
          <a:xfrm>
            <a:off x="516598" y="5385022"/>
            <a:ext cx="2273580" cy="58477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effectLst/>
                <a:uLnTx/>
                <a:uFillTx/>
                <a:latin typeface="Calibri" panose="020F0502020204030204"/>
                <a:ea typeface="+mn-ea"/>
                <a:cs typeface="+mn-cs"/>
              </a:rPr>
              <a:t>SISTEMA FEDERAL DE OUVIDORIAS</a:t>
            </a:r>
            <a:endParaRPr kumimoji="0" lang="es-ES_tradnl" sz="1600" b="1" i="0" u="none" strike="noStrike" kern="1200" cap="none" spc="0" normalizeH="0" baseline="0" noProof="0" dirty="0">
              <a:ln>
                <a:noFill/>
              </a:ln>
              <a:effectLst/>
              <a:uLnTx/>
              <a:uFillTx/>
              <a:latin typeface="Calibri" panose="020F0502020204030204"/>
              <a:ea typeface="+mn-ea"/>
              <a:cs typeface="+mn-cs"/>
            </a:endParaRPr>
          </a:p>
        </p:txBody>
      </p:sp>
      <p:sp>
        <p:nvSpPr>
          <p:cNvPr id="14" name="CaixaDeTexto 17">
            <a:extLst>
              <a:ext uri="{FF2B5EF4-FFF2-40B4-BE49-F238E27FC236}">
                <a16:creationId xmlns:a16="http://schemas.microsoft.com/office/drawing/2014/main" id="{C3116398-5EC3-4AA3-BB47-EA6E41999787}"/>
              </a:ext>
            </a:extLst>
          </p:cNvPr>
          <p:cNvSpPr txBox="1"/>
          <p:nvPr/>
        </p:nvSpPr>
        <p:spPr>
          <a:xfrm>
            <a:off x="2897394" y="5385022"/>
            <a:ext cx="2273580" cy="58477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effectLst/>
                <a:uLnTx/>
                <a:uFillTx/>
                <a:latin typeface="Calibri" panose="020F0502020204030204"/>
                <a:ea typeface="+mn-ea"/>
                <a:cs typeface="+mn-cs"/>
              </a:rPr>
              <a:t>REDE NACIONAL DE OUVIDORIAS</a:t>
            </a:r>
            <a:endParaRPr kumimoji="0" lang="es-ES_tradnl" sz="1600" b="1" i="0" u="none" strike="noStrike" kern="1200" cap="none" spc="0" normalizeH="0" baseline="0" noProof="0" dirty="0">
              <a:ln>
                <a:noFill/>
              </a:ln>
              <a:effectLst/>
              <a:uLnTx/>
              <a:uFillTx/>
              <a:latin typeface="Calibri" panose="020F0502020204030204"/>
              <a:ea typeface="+mn-ea"/>
              <a:cs typeface="+mn-cs"/>
            </a:endParaRPr>
          </a:p>
        </p:txBody>
      </p:sp>
      <p:sp>
        <p:nvSpPr>
          <p:cNvPr id="15" name="CaixaDeTexto 14">
            <a:extLst>
              <a:ext uri="{FF2B5EF4-FFF2-40B4-BE49-F238E27FC236}">
                <a16:creationId xmlns:a16="http://schemas.microsoft.com/office/drawing/2014/main" id="{05C95A92-9964-44BE-AC78-F95F2C957F43}"/>
              </a:ext>
            </a:extLst>
          </p:cNvPr>
          <p:cNvSpPr txBox="1"/>
          <p:nvPr/>
        </p:nvSpPr>
        <p:spPr>
          <a:xfrm>
            <a:off x="5194522" y="5385022"/>
            <a:ext cx="2273580" cy="58477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effectLst/>
                <a:uLnTx/>
                <a:uFillTx/>
                <a:latin typeface="Calibri" panose="020F0502020204030204"/>
                <a:ea typeface="+mn-ea"/>
                <a:cs typeface="+mn-cs"/>
              </a:rPr>
              <a:t>INTEGRAÇÃO E INTEROPERABILIDADE</a:t>
            </a:r>
            <a:endParaRPr kumimoji="0" lang="es-ES_tradnl" sz="1600" b="1" i="0" u="none" strike="noStrike" kern="1200" cap="none" spc="0" normalizeH="0" baseline="0" noProof="0" dirty="0">
              <a:ln>
                <a:noFill/>
              </a:ln>
              <a:effectLst/>
              <a:uLnTx/>
              <a:uFillTx/>
              <a:latin typeface="Calibri" panose="020F0502020204030204"/>
              <a:ea typeface="+mn-ea"/>
              <a:cs typeface="+mn-cs"/>
            </a:endParaRPr>
          </a:p>
        </p:txBody>
      </p:sp>
      <p:sp>
        <p:nvSpPr>
          <p:cNvPr id="16" name="CaixaDeTexto 19">
            <a:extLst>
              <a:ext uri="{FF2B5EF4-FFF2-40B4-BE49-F238E27FC236}">
                <a16:creationId xmlns:a16="http://schemas.microsoft.com/office/drawing/2014/main" id="{FC4F6FF1-0BFF-4ECE-AC75-FC375F1B7EC3}"/>
              </a:ext>
            </a:extLst>
          </p:cNvPr>
          <p:cNvSpPr txBox="1"/>
          <p:nvPr/>
        </p:nvSpPr>
        <p:spPr>
          <a:xfrm>
            <a:off x="7431125" y="5385022"/>
            <a:ext cx="2273580" cy="83099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effectLst/>
                <a:uLnTx/>
                <a:uFillTx/>
                <a:latin typeface="Calibri" panose="020F0502020204030204"/>
                <a:ea typeface="+mn-ea"/>
                <a:cs typeface="+mn-cs"/>
              </a:rPr>
              <a:t>CRIAÇÃO DE CAPACIDADES (PROFOCO)</a:t>
            </a:r>
            <a:r>
              <a:rPr kumimoji="0" lang="pt-BR" sz="16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s-ES_tradnl"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CaixaDeTexto 19">
            <a:extLst>
              <a:ext uri="{FF2B5EF4-FFF2-40B4-BE49-F238E27FC236}">
                <a16:creationId xmlns:a16="http://schemas.microsoft.com/office/drawing/2014/main" id="{AE272410-6D79-4CB5-8363-7469B434CC99}"/>
              </a:ext>
            </a:extLst>
          </p:cNvPr>
          <p:cNvSpPr txBox="1"/>
          <p:nvPr/>
        </p:nvSpPr>
        <p:spPr>
          <a:xfrm>
            <a:off x="9877304" y="5456959"/>
            <a:ext cx="2273580" cy="58477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effectLst/>
                <a:uLnTx/>
                <a:uFillTx/>
                <a:latin typeface="Calibri" panose="020F0502020204030204"/>
                <a:ea typeface="+mn-ea"/>
                <a:cs typeface="+mn-cs"/>
              </a:rPr>
              <a:t>DESBUROCRATIZAÇÃO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effectLst/>
                <a:uLnTx/>
                <a:uFillTx/>
                <a:latin typeface="Calibri" panose="020F0502020204030204"/>
                <a:ea typeface="+mn-ea"/>
                <a:cs typeface="+mn-cs"/>
              </a:rPr>
              <a:t>DO ESTADO </a:t>
            </a:r>
            <a:endParaRPr kumimoji="0" lang="es-ES_tradnl" sz="1600" b="1"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99497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A4281FA-AFE2-45A7-A494-19EDE622110F}"/>
              </a:ext>
            </a:extLst>
          </p:cNvPr>
          <p:cNvSpPr/>
          <p:nvPr/>
        </p:nvSpPr>
        <p:spPr>
          <a:xfrm>
            <a:off x="1592397" y="1185474"/>
            <a:ext cx="898252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1">
                    <a:lumMod val="50000"/>
                  </a:schemeClr>
                </a:solidFill>
                <a:effectLst/>
                <a:uLnTx/>
                <a:uFillTx/>
                <a:latin typeface="+mj-lt"/>
                <a:ea typeface="+mn-ea"/>
                <a:cs typeface="+mn-cs"/>
              </a:rPr>
              <a:t>Programa de Fortalecimento de Ouvidorias (PROFORT)</a:t>
            </a:r>
          </a:p>
        </p:txBody>
      </p:sp>
      <p:sp>
        <p:nvSpPr>
          <p:cNvPr id="3" name="Elipse 2">
            <a:extLst>
              <a:ext uri="{FF2B5EF4-FFF2-40B4-BE49-F238E27FC236}">
                <a16:creationId xmlns:a16="http://schemas.microsoft.com/office/drawing/2014/main" id="{26227DD6-5979-4B36-936F-86FB7ADC9DA0}"/>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2" descr="Resultado de imagem para TALK ICON">
            <a:extLst>
              <a:ext uri="{FF2B5EF4-FFF2-40B4-BE49-F238E27FC236}">
                <a16:creationId xmlns:a16="http://schemas.microsoft.com/office/drawing/2014/main" id="{140BB8B5-D353-4480-B8FF-34CE55C6AE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21883" y="2187024"/>
            <a:ext cx="456094" cy="456094"/>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6DDA48CA-CA9D-45F4-A214-B4ECD327E6BE}"/>
              </a:ext>
            </a:extLst>
          </p:cNvPr>
          <p:cNvSpPr txBox="1"/>
          <p:nvPr/>
        </p:nvSpPr>
        <p:spPr>
          <a:xfrm>
            <a:off x="1305907" y="2069665"/>
            <a:ext cx="9441875" cy="646331"/>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Sistema Federal de Ouvidorias: consolidando o sistema federal de Proteção dos Usuários de Serviços Públicos</a:t>
            </a:r>
            <a:endParaRPr kumimoji="0" lang="es-ES_tradnl" sz="1800" b="0" i="1" u="none" strike="noStrike" kern="1200" cap="none" spc="0" normalizeH="0" baseline="0" noProof="0" dirty="0">
              <a:ln>
                <a:noFill/>
              </a:ln>
              <a:effectLst/>
              <a:uLnTx/>
              <a:uFillTx/>
              <a:latin typeface="Calibri" panose="020F0502020204030204"/>
              <a:ea typeface="+mn-ea"/>
              <a:cs typeface="+mn-cs"/>
            </a:endParaRPr>
          </a:p>
        </p:txBody>
      </p:sp>
      <p:sp>
        <p:nvSpPr>
          <p:cNvPr id="7" name="Retângulo 6">
            <a:extLst>
              <a:ext uri="{FF2B5EF4-FFF2-40B4-BE49-F238E27FC236}">
                <a16:creationId xmlns:a16="http://schemas.microsoft.com/office/drawing/2014/main" id="{5E0AFA0B-C03D-48FB-A136-3748F26A07B7}"/>
              </a:ext>
            </a:extLst>
          </p:cNvPr>
          <p:cNvSpPr/>
          <p:nvPr/>
        </p:nvSpPr>
        <p:spPr>
          <a:xfrm>
            <a:off x="1403498" y="3538622"/>
            <a:ext cx="2080437" cy="1935125"/>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tângulo 7">
            <a:extLst>
              <a:ext uri="{FF2B5EF4-FFF2-40B4-BE49-F238E27FC236}">
                <a16:creationId xmlns:a16="http://schemas.microsoft.com/office/drawing/2014/main" id="{0A29AE08-5DE4-4F30-B549-BA342C27D301}"/>
              </a:ext>
            </a:extLst>
          </p:cNvPr>
          <p:cNvSpPr/>
          <p:nvPr/>
        </p:nvSpPr>
        <p:spPr>
          <a:xfrm>
            <a:off x="3645955" y="3549776"/>
            <a:ext cx="2080437" cy="1935125"/>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tângulo 8">
            <a:extLst>
              <a:ext uri="{FF2B5EF4-FFF2-40B4-BE49-F238E27FC236}">
                <a16:creationId xmlns:a16="http://schemas.microsoft.com/office/drawing/2014/main" id="{EC49308B-819B-4BF4-9EC4-3E5A160F2A45}"/>
              </a:ext>
            </a:extLst>
          </p:cNvPr>
          <p:cNvSpPr/>
          <p:nvPr/>
        </p:nvSpPr>
        <p:spPr>
          <a:xfrm>
            <a:off x="5906845" y="3538622"/>
            <a:ext cx="2080437" cy="1935125"/>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tângulo 9">
            <a:extLst>
              <a:ext uri="{FF2B5EF4-FFF2-40B4-BE49-F238E27FC236}">
                <a16:creationId xmlns:a16="http://schemas.microsoft.com/office/drawing/2014/main" id="{3FA51AAF-F9ED-492E-B9B5-F21EB618F5C4}"/>
              </a:ext>
            </a:extLst>
          </p:cNvPr>
          <p:cNvSpPr/>
          <p:nvPr/>
        </p:nvSpPr>
        <p:spPr>
          <a:xfrm>
            <a:off x="8258149" y="3538621"/>
            <a:ext cx="2080437" cy="1935125"/>
          </a:xfrm>
          <a:prstGeom prst="rect">
            <a:avLst/>
          </a:prstGeom>
          <a:solidFill>
            <a:schemeClr val="accent1">
              <a:lumMod val="75000"/>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aixaDeTexto 10">
            <a:extLst>
              <a:ext uri="{FF2B5EF4-FFF2-40B4-BE49-F238E27FC236}">
                <a16:creationId xmlns:a16="http://schemas.microsoft.com/office/drawing/2014/main" id="{AFA79359-A9C2-4F81-993A-DC372BC80045}"/>
              </a:ext>
            </a:extLst>
          </p:cNvPr>
          <p:cNvSpPr txBox="1"/>
          <p:nvPr/>
        </p:nvSpPr>
        <p:spPr>
          <a:xfrm>
            <a:off x="2038797" y="3505007"/>
            <a:ext cx="80983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313</a:t>
            </a:r>
            <a:endParaRPr kumimoji="0" lang="es-ES_tradnl" sz="32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2" name="CaixaDeTexto 11">
            <a:extLst>
              <a:ext uri="{FF2B5EF4-FFF2-40B4-BE49-F238E27FC236}">
                <a16:creationId xmlns:a16="http://schemas.microsoft.com/office/drawing/2014/main" id="{DDB24FD4-4298-4367-B55D-A219A81360C8}"/>
              </a:ext>
            </a:extLst>
          </p:cNvPr>
          <p:cNvSpPr txBox="1"/>
          <p:nvPr/>
        </p:nvSpPr>
        <p:spPr>
          <a:xfrm>
            <a:off x="4169845" y="3505006"/>
            <a:ext cx="103265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strike="noStrike" kern="1200" cap="none" spc="0" normalizeH="0" noProof="0" dirty="0">
                <a:ln>
                  <a:noFill/>
                </a:ln>
                <a:solidFill>
                  <a:schemeClr val="accent5">
                    <a:lumMod val="50000"/>
                  </a:schemeClr>
                </a:solidFill>
                <a:effectLst/>
                <a:uLnTx/>
                <a:uFillTx/>
                <a:latin typeface="Calibri" panose="020F0502020204030204"/>
                <a:ea typeface="+mn-ea"/>
                <a:cs typeface="+mn-cs"/>
              </a:rPr>
              <a:t>~</a:t>
            </a:r>
            <a:r>
              <a:rPr kumimoji="0" lang="pt-BR" sz="32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4mi</a:t>
            </a:r>
            <a:endParaRPr kumimoji="0" lang="es-ES_tradnl" sz="32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3" name="CaixaDeTexto 12">
            <a:extLst>
              <a:ext uri="{FF2B5EF4-FFF2-40B4-BE49-F238E27FC236}">
                <a16:creationId xmlns:a16="http://schemas.microsoft.com/office/drawing/2014/main" id="{2564585D-6911-468D-8626-B1A5F7D689E6}"/>
              </a:ext>
            </a:extLst>
          </p:cNvPr>
          <p:cNvSpPr txBox="1"/>
          <p:nvPr/>
        </p:nvSpPr>
        <p:spPr>
          <a:xfrm>
            <a:off x="6511687" y="3505005"/>
            <a:ext cx="87075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S!M</a:t>
            </a:r>
            <a:endParaRPr kumimoji="0" lang="es-ES_tradnl" sz="32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5" name="CaixaDeTexto 14">
            <a:extLst>
              <a:ext uri="{FF2B5EF4-FFF2-40B4-BE49-F238E27FC236}">
                <a16:creationId xmlns:a16="http://schemas.microsoft.com/office/drawing/2014/main" id="{C8D2185F-A911-4480-93B1-40EE84299D8E}"/>
              </a:ext>
            </a:extLst>
          </p:cNvPr>
          <p:cNvSpPr txBox="1"/>
          <p:nvPr/>
        </p:nvSpPr>
        <p:spPr>
          <a:xfrm>
            <a:off x="1604528" y="4198900"/>
            <a:ext cx="16783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dirty="0">
                <a:ln>
                  <a:noFill/>
                </a:ln>
                <a:effectLst/>
                <a:uLnTx/>
                <a:uFillTx/>
                <a:latin typeface="Calibri" panose="020F0502020204030204"/>
                <a:ea typeface="+mn-ea"/>
                <a:cs typeface="+mn-cs"/>
              </a:rPr>
              <a:t>Ouvidorias federais em todos os Estados</a:t>
            </a:r>
            <a:endParaRPr kumimoji="0" lang="es-ES_tradnl" b="0" i="0" u="none" strike="noStrike" kern="1200" cap="none" spc="0" normalizeH="0" baseline="0" noProof="0" dirty="0">
              <a:ln>
                <a:noFill/>
              </a:ln>
              <a:effectLst/>
              <a:uLnTx/>
              <a:uFillTx/>
              <a:latin typeface="Calibri" panose="020F0502020204030204"/>
              <a:ea typeface="+mn-ea"/>
              <a:cs typeface="+mn-cs"/>
            </a:endParaRPr>
          </a:p>
        </p:txBody>
      </p:sp>
      <p:sp>
        <p:nvSpPr>
          <p:cNvPr id="16" name="CaixaDeTexto 15">
            <a:extLst>
              <a:ext uri="{FF2B5EF4-FFF2-40B4-BE49-F238E27FC236}">
                <a16:creationId xmlns:a16="http://schemas.microsoft.com/office/drawing/2014/main" id="{F3512CFD-A629-4ACD-A27D-6DDF65B6ACAC}"/>
              </a:ext>
            </a:extLst>
          </p:cNvPr>
          <p:cNvSpPr txBox="1"/>
          <p:nvPr/>
        </p:nvSpPr>
        <p:spPr>
          <a:xfrm>
            <a:off x="3645955" y="3989421"/>
            <a:ext cx="210506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dirty="0">
                <a:ln>
                  <a:noFill/>
                </a:ln>
                <a:effectLst/>
                <a:uLnTx/>
                <a:uFillTx/>
                <a:latin typeface="Calibri" panose="020F0502020204030204"/>
                <a:ea typeface="+mn-ea"/>
                <a:cs typeface="+mn-cs"/>
              </a:rPr>
              <a:t>Manifestações/ano (elogios, sugestões, solicitações, denúncias, reclamações)</a:t>
            </a:r>
            <a:endParaRPr kumimoji="0" lang="es-ES_tradnl" b="0" i="0" u="none" strike="noStrike" kern="1200" cap="none" spc="0" normalizeH="0" baseline="0" noProof="0" dirty="0">
              <a:ln>
                <a:noFill/>
              </a:ln>
              <a:effectLst/>
              <a:uLnTx/>
              <a:uFillTx/>
              <a:latin typeface="Calibri" panose="020F0502020204030204"/>
              <a:ea typeface="+mn-ea"/>
              <a:cs typeface="+mn-cs"/>
            </a:endParaRPr>
          </a:p>
        </p:txBody>
      </p:sp>
      <p:sp>
        <p:nvSpPr>
          <p:cNvPr id="17" name="CaixaDeTexto 16">
            <a:extLst>
              <a:ext uri="{FF2B5EF4-FFF2-40B4-BE49-F238E27FC236}">
                <a16:creationId xmlns:a16="http://schemas.microsoft.com/office/drawing/2014/main" id="{FC532430-C4E6-4A5C-B84E-A07342E57678}"/>
              </a:ext>
            </a:extLst>
          </p:cNvPr>
          <p:cNvSpPr txBox="1"/>
          <p:nvPr/>
        </p:nvSpPr>
        <p:spPr>
          <a:xfrm>
            <a:off x="6153084" y="4108290"/>
            <a:ext cx="167837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dirty="0">
                <a:ln>
                  <a:noFill/>
                </a:ln>
                <a:effectLst/>
                <a:uLnTx/>
                <a:uFillTx/>
                <a:latin typeface="Calibri" panose="020F0502020204030204"/>
                <a:ea typeface="+mn-ea"/>
                <a:cs typeface="+mn-cs"/>
              </a:rPr>
              <a:t>Recebimento de solicitações de simplificação do Estado</a:t>
            </a:r>
            <a:endParaRPr kumimoji="0" lang="es-ES_tradnl" b="0" i="0" u="none" strike="noStrike" kern="1200" cap="none" spc="0" normalizeH="0" baseline="0" noProof="0" dirty="0">
              <a:ln>
                <a:noFill/>
              </a:ln>
              <a:effectLst/>
              <a:uLnTx/>
              <a:uFillTx/>
              <a:latin typeface="Calibri" panose="020F0502020204030204"/>
              <a:ea typeface="+mn-ea"/>
              <a:cs typeface="+mn-cs"/>
            </a:endParaRPr>
          </a:p>
        </p:txBody>
      </p:sp>
      <p:sp>
        <p:nvSpPr>
          <p:cNvPr id="19" name="CaixaDeTexto 18">
            <a:extLst>
              <a:ext uri="{FF2B5EF4-FFF2-40B4-BE49-F238E27FC236}">
                <a16:creationId xmlns:a16="http://schemas.microsoft.com/office/drawing/2014/main" id="{20007E7B-4D75-4618-B568-BF3DB26B02CC}"/>
              </a:ext>
            </a:extLst>
          </p:cNvPr>
          <p:cNvSpPr txBox="1"/>
          <p:nvPr/>
        </p:nvSpPr>
        <p:spPr>
          <a:xfrm>
            <a:off x="8266973" y="4207220"/>
            <a:ext cx="21050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b="0" i="0" u="none" strike="noStrike" kern="1200" cap="none" spc="0" normalizeH="0" baseline="0" noProof="0" dirty="0">
                <a:ln>
                  <a:noFill/>
                </a:ln>
                <a:effectLst/>
                <a:uLnTx/>
                <a:uFillTx/>
                <a:latin typeface="Calibri" panose="020F0502020204030204"/>
                <a:ea typeface="+mn-ea"/>
                <a:cs typeface="+mn-cs"/>
              </a:rPr>
              <a:t>Mediação entre usuários e prestadores de serviços públicos</a:t>
            </a:r>
            <a:endParaRPr kumimoji="0" lang="es-ES_tradnl" b="0" i="0" u="none" strike="noStrike" kern="1200" cap="none" spc="0" normalizeH="0" baseline="0" noProof="0" dirty="0">
              <a:ln>
                <a:noFill/>
              </a:ln>
              <a:effectLst/>
              <a:uLnTx/>
              <a:uFillTx/>
              <a:latin typeface="Calibri" panose="020F0502020204030204"/>
              <a:ea typeface="+mn-ea"/>
              <a:cs typeface="+mn-cs"/>
            </a:endParaRPr>
          </a:p>
        </p:txBody>
      </p:sp>
      <p:pic>
        <p:nvPicPr>
          <p:cNvPr id="18" name="Picture 2" descr="Resultado de imagem para agreement icon">
            <a:extLst>
              <a:ext uri="{FF2B5EF4-FFF2-40B4-BE49-F238E27FC236}">
                <a16:creationId xmlns:a16="http://schemas.microsoft.com/office/drawing/2014/main" id="{F0830C83-E945-4235-B438-46D06B2653A1}"/>
              </a:ext>
            </a:extLst>
          </p:cNvPr>
          <p:cNvPicPr>
            <a:picLocks noChangeAspect="1" noChangeArrowheads="1"/>
          </p:cNvPicPr>
          <p:nvPr/>
        </p:nvPicPr>
        <p:blipFill>
          <a:blip r:embed="rId4">
            <a:duotone>
              <a:prstClr val="black"/>
              <a:schemeClr val="accent1">
                <a:lumMod val="50000"/>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948329" y="3523542"/>
            <a:ext cx="700076" cy="700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3260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BB7BDBDB-5FE8-49DD-BB0D-4BC5CE57A911}"/>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4" descr="Imagem relacionada">
            <a:extLst>
              <a:ext uri="{FF2B5EF4-FFF2-40B4-BE49-F238E27FC236}">
                <a16:creationId xmlns:a16="http://schemas.microsoft.com/office/drawing/2014/main" id="{8E66E90E-EAA3-4489-B1E1-5D5AB3275D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48675" y="2199898"/>
            <a:ext cx="403675" cy="43822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450E06A3-8C3F-46F6-903A-5622FBDE7775}"/>
              </a:ext>
            </a:extLst>
          </p:cNvPr>
          <p:cNvSpPr txBox="1"/>
          <p:nvPr/>
        </p:nvSpPr>
        <p:spPr>
          <a:xfrm>
            <a:off x="1305907" y="2229157"/>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black"/>
                </a:solidFill>
                <a:effectLst/>
                <a:uLnTx/>
                <a:uFillTx/>
                <a:latin typeface="Calibri" panose="020F0502020204030204"/>
                <a:ea typeface="+mn-ea"/>
                <a:cs typeface="+mn-cs"/>
              </a:rPr>
              <a:t>O Programa e a Rede Nacional de Ouvidorias</a:t>
            </a:r>
            <a:endParaRPr kumimoji="0" lang="es-ES_tradnl"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m 5">
            <a:extLst>
              <a:ext uri="{FF2B5EF4-FFF2-40B4-BE49-F238E27FC236}">
                <a16:creationId xmlns:a16="http://schemas.microsoft.com/office/drawing/2014/main" id="{54AE576D-5745-4C9E-B71F-0F3D8EF96FAB}"/>
              </a:ext>
            </a:extLst>
          </p:cNvPr>
          <p:cNvPicPr>
            <a:picLocks noChangeAspect="1"/>
          </p:cNvPicPr>
          <p:nvPr/>
        </p:nvPicPr>
        <p:blipFill rotWithShape="1">
          <a:blip r:embed="rId4"/>
          <a:srcRect l="61775" t="45299" r="12228" b="14574"/>
          <a:stretch/>
        </p:blipFill>
        <p:spPr>
          <a:xfrm>
            <a:off x="1432291" y="2720826"/>
            <a:ext cx="4080361" cy="4030848"/>
          </a:xfrm>
          <a:prstGeom prst="rect">
            <a:avLst/>
          </a:prstGeom>
        </p:spPr>
      </p:pic>
      <p:sp>
        <p:nvSpPr>
          <p:cNvPr id="7" name="Retângulo 6">
            <a:extLst>
              <a:ext uri="{FF2B5EF4-FFF2-40B4-BE49-F238E27FC236}">
                <a16:creationId xmlns:a16="http://schemas.microsoft.com/office/drawing/2014/main" id="{8B76C0C7-3022-4E9B-8339-B9958F718AD2}"/>
              </a:ext>
            </a:extLst>
          </p:cNvPr>
          <p:cNvSpPr/>
          <p:nvPr/>
        </p:nvSpPr>
        <p:spPr>
          <a:xfrm>
            <a:off x="5664977" y="2738645"/>
            <a:ext cx="6305165" cy="1935125"/>
          </a:xfrm>
          <a:prstGeom prst="rect">
            <a:avLst/>
          </a:prstGeom>
          <a:solidFill>
            <a:schemeClr val="accent5">
              <a:lumMod val="75000"/>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aixaDeTexto 7">
            <a:extLst>
              <a:ext uri="{FF2B5EF4-FFF2-40B4-BE49-F238E27FC236}">
                <a16:creationId xmlns:a16="http://schemas.microsoft.com/office/drawing/2014/main" id="{0079D539-A014-4818-80AB-415BE455182F}"/>
              </a:ext>
            </a:extLst>
          </p:cNvPr>
          <p:cNvSpPr txBox="1"/>
          <p:nvPr/>
        </p:nvSpPr>
        <p:spPr>
          <a:xfrm>
            <a:off x="6387943" y="3003587"/>
            <a:ext cx="90281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255</a:t>
            </a:r>
            <a:r>
              <a:rPr kumimoji="0" lang="pt-BR" sz="3200" b="1"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rPr>
              <a:t> </a:t>
            </a:r>
            <a:endParaRPr kumimoji="0" lang="es-ES_tradnl" sz="3200" b="1" i="0" u="none" strike="noStrike" kern="1200" cap="none" spc="0" normalizeH="0" baseline="0" noProof="0" dirty="0">
              <a:ln>
                <a:noFill/>
              </a:ln>
              <a:solidFill>
                <a:prstClr val="white"/>
              </a:solidFill>
              <a:effectLst/>
              <a:highlight>
                <a:srgbClr val="FFFF00"/>
              </a:highlight>
              <a:uLnTx/>
              <a:uFillTx/>
              <a:latin typeface="Calibri" panose="020F0502020204030204"/>
              <a:ea typeface="+mn-ea"/>
              <a:cs typeface="+mn-cs"/>
            </a:endParaRPr>
          </a:p>
        </p:txBody>
      </p:sp>
      <p:sp>
        <p:nvSpPr>
          <p:cNvPr id="9" name="CaixaDeTexto 8">
            <a:extLst>
              <a:ext uri="{FF2B5EF4-FFF2-40B4-BE49-F238E27FC236}">
                <a16:creationId xmlns:a16="http://schemas.microsoft.com/office/drawing/2014/main" id="{3F268472-5C3D-4175-9BDA-E01122EAC186}"/>
              </a:ext>
            </a:extLst>
          </p:cNvPr>
          <p:cNvSpPr txBox="1"/>
          <p:nvPr/>
        </p:nvSpPr>
        <p:spPr>
          <a:xfrm>
            <a:off x="5851418" y="3634528"/>
            <a:ext cx="197586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Adesões ao PROFORT</a:t>
            </a:r>
            <a:endParaRPr kumimoji="0" lang="es-ES_tradnl" sz="16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cxnSp>
        <p:nvCxnSpPr>
          <p:cNvPr id="10" name="Conector reto 9">
            <a:extLst>
              <a:ext uri="{FF2B5EF4-FFF2-40B4-BE49-F238E27FC236}">
                <a16:creationId xmlns:a16="http://schemas.microsoft.com/office/drawing/2014/main" id="{8EE8ECCB-EB8D-4D01-9C9F-E67352D72CE4}"/>
              </a:ext>
            </a:extLst>
          </p:cNvPr>
          <p:cNvCxnSpPr/>
          <p:nvPr/>
        </p:nvCxnSpPr>
        <p:spPr>
          <a:xfrm>
            <a:off x="8129059" y="3049753"/>
            <a:ext cx="0" cy="1150107"/>
          </a:xfrm>
          <a:prstGeom prst="line">
            <a:avLst/>
          </a:prstGeom>
        </p:spPr>
        <p:style>
          <a:lnRef idx="1">
            <a:schemeClr val="accent1"/>
          </a:lnRef>
          <a:fillRef idx="0">
            <a:schemeClr val="accent1"/>
          </a:fillRef>
          <a:effectRef idx="0">
            <a:schemeClr val="accent1"/>
          </a:effectRef>
          <a:fontRef idx="minor">
            <a:schemeClr val="tx1"/>
          </a:fontRef>
        </p:style>
      </p:cxnSp>
      <p:sp>
        <p:nvSpPr>
          <p:cNvPr id="11" name="CaixaDeTexto 10">
            <a:extLst>
              <a:ext uri="{FF2B5EF4-FFF2-40B4-BE49-F238E27FC236}">
                <a16:creationId xmlns:a16="http://schemas.microsoft.com/office/drawing/2014/main" id="{133B9CF5-52FA-41F9-9CED-74D1FE48F512}"/>
              </a:ext>
            </a:extLst>
          </p:cNvPr>
          <p:cNvSpPr txBox="1"/>
          <p:nvPr/>
        </p:nvSpPr>
        <p:spPr>
          <a:xfrm>
            <a:off x="8319442" y="3129632"/>
            <a:ext cx="3695063" cy="15388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18 Estados e o DF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178 municípios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58 Tribunais, Agências, Autarquias, Fundações, Secretarias, Institutos e Conselhos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_trad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tângulo 11">
            <a:extLst>
              <a:ext uri="{FF2B5EF4-FFF2-40B4-BE49-F238E27FC236}">
                <a16:creationId xmlns:a16="http://schemas.microsoft.com/office/drawing/2014/main" id="{B5CAD563-932B-4242-A20C-939F8CFEACC3}"/>
              </a:ext>
            </a:extLst>
          </p:cNvPr>
          <p:cNvSpPr/>
          <p:nvPr/>
        </p:nvSpPr>
        <p:spPr>
          <a:xfrm>
            <a:off x="5664977" y="4719936"/>
            <a:ext cx="6305164" cy="1935125"/>
          </a:xfrm>
          <a:prstGeom prst="rect">
            <a:avLst/>
          </a:prstGeom>
          <a:solidFill>
            <a:schemeClr val="accent5">
              <a:lumMod val="50000"/>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aixaDeTexto 12">
            <a:extLst>
              <a:ext uri="{FF2B5EF4-FFF2-40B4-BE49-F238E27FC236}">
                <a16:creationId xmlns:a16="http://schemas.microsoft.com/office/drawing/2014/main" id="{9C147B88-915B-40A5-A89E-3A1DCF22046E}"/>
              </a:ext>
            </a:extLst>
          </p:cNvPr>
          <p:cNvSpPr txBox="1"/>
          <p:nvPr/>
        </p:nvSpPr>
        <p:spPr>
          <a:xfrm>
            <a:off x="6516370" y="4969488"/>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46</a:t>
            </a:r>
            <a:endParaRPr kumimoji="0" lang="es-ES_tradnl" sz="32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
        <p:nvSpPr>
          <p:cNvPr id="14" name="CaixaDeTexto 13">
            <a:extLst>
              <a:ext uri="{FF2B5EF4-FFF2-40B4-BE49-F238E27FC236}">
                <a16:creationId xmlns:a16="http://schemas.microsoft.com/office/drawing/2014/main" id="{5C14E7B7-6FBB-48EC-B40A-970A1134D997}"/>
              </a:ext>
            </a:extLst>
          </p:cNvPr>
          <p:cNvSpPr txBox="1"/>
          <p:nvPr/>
        </p:nvSpPr>
        <p:spPr>
          <a:xfrm>
            <a:off x="5873884" y="5567795"/>
            <a:ext cx="18864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Ouvidorias na Rede Nacional de Ouvidorias</a:t>
            </a:r>
            <a:endParaRPr kumimoji="0" lang="es-ES_tradnl" sz="16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cxnSp>
        <p:nvCxnSpPr>
          <p:cNvPr id="15" name="Conector reto 14">
            <a:extLst>
              <a:ext uri="{FF2B5EF4-FFF2-40B4-BE49-F238E27FC236}">
                <a16:creationId xmlns:a16="http://schemas.microsoft.com/office/drawing/2014/main" id="{6759B4B5-5B45-46E9-A40B-272E042733DD}"/>
              </a:ext>
            </a:extLst>
          </p:cNvPr>
          <p:cNvCxnSpPr/>
          <p:nvPr/>
        </p:nvCxnSpPr>
        <p:spPr>
          <a:xfrm>
            <a:off x="8127755" y="5099310"/>
            <a:ext cx="0" cy="1150107"/>
          </a:xfrm>
          <a:prstGeom prst="line">
            <a:avLst/>
          </a:prstGeom>
        </p:spPr>
        <p:style>
          <a:lnRef idx="1">
            <a:schemeClr val="accent1"/>
          </a:lnRef>
          <a:fillRef idx="0">
            <a:schemeClr val="accent1"/>
          </a:fillRef>
          <a:effectRef idx="0">
            <a:schemeClr val="accent1"/>
          </a:effectRef>
          <a:fontRef idx="minor">
            <a:schemeClr val="tx1"/>
          </a:fontRef>
        </p:style>
      </p:cxnSp>
      <p:sp>
        <p:nvSpPr>
          <p:cNvPr id="16" name="CaixaDeTexto 15">
            <a:extLst>
              <a:ext uri="{FF2B5EF4-FFF2-40B4-BE49-F238E27FC236}">
                <a16:creationId xmlns:a16="http://schemas.microsoft.com/office/drawing/2014/main" id="{5EA150E5-C772-4D7F-A9E0-E04D2E5FB1D8}"/>
              </a:ext>
            </a:extLst>
          </p:cNvPr>
          <p:cNvSpPr txBox="1"/>
          <p:nvPr/>
        </p:nvSpPr>
        <p:spPr>
          <a:xfrm>
            <a:off x="8260019" y="5058161"/>
            <a:ext cx="3731352" cy="15388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OGU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18 Estados e o DF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7 capitais estaduais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TST, TCU, TRE/GO, TRE/PI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4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15 Tribunais Regionais do Trabalho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_trad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tângulo 17">
            <a:extLst>
              <a:ext uri="{FF2B5EF4-FFF2-40B4-BE49-F238E27FC236}">
                <a16:creationId xmlns:a16="http://schemas.microsoft.com/office/drawing/2014/main" id="{B24EC594-A4C3-498A-8A37-1E8A38FA047D}"/>
              </a:ext>
            </a:extLst>
          </p:cNvPr>
          <p:cNvSpPr/>
          <p:nvPr/>
        </p:nvSpPr>
        <p:spPr>
          <a:xfrm>
            <a:off x="1592397" y="1185474"/>
            <a:ext cx="898252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1">
                    <a:lumMod val="50000"/>
                  </a:schemeClr>
                </a:solidFill>
                <a:effectLst/>
                <a:uLnTx/>
                <a:uFillTx/>
                <a:latin typeface="+mj-lt"/>
                <a:ea typeface="+mn-ea"/>
                <a:cs typeface="+mn-cs"/>
              </a:rPr>
              <a:t>Programa de Fortalecimento de Ouvidorias (PROFORT)</a:t>
            </a:r>
          </a:p>
        </p:txBody>
      </p:sp>
    </p:spTree>
    <p:extLst>
      <p:ext uri="{BB962C8B-B14F-4D97-AF65-F5344CB8AC3E}">
        <p14:creationId xmlns:p14="http://schemas.microsoft.com/office/powerpoint/2010/main" val="1740804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207C1A44-13DC-4B24-9E3E-04E0E73AEA6B}"/>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4" descr="Imagem relacionada">
            <a:extLst>
              <a:ext uri="{FF2B5EF4-FFF2-40B4-BE49-F238E27FC236}">
                <a16:creationId xmlns:a16="http://schemas.microsoft.com/office/drawing/2014/main" id="{3F8CAF7D-EAD3-4E8C-BD22-20C9249F92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48675" y="2199898"/>
            <a:ext cx="403675" cy="438224"/>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0BCABCA8-86D3-42D8-8561-9FBC4C4EBF1C}"/>
              </a:ext>
            </a:extLst>
          </p:cNvPr>
          <p:cNvSpPr txBox="1"/>
          <p:nvPr/>
        </p:nvSpPr>
        <p:spPr>
          <a:xfrm>
            <a:off x="1305907" y="2218524"/>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O Programa e a Rede Nacional de Ouvidorias</a:t>
            </a:r>
            <a:endParaRPr kumimoji="0" lang="es-ES_tradnl" sz="1800" b="0" i="1" u="none" strike="noStrike" kern="1200" cap="none" spc="0" normalizeH="0" baseline="0" noProof="0" dirty="0">
              <a:ln>
                <a:noFill/>
              </a:ln>
              <a:effectLst/>
              <a:uLnTx/>
              <a:uFillTx/>
              <a:latin typeface="Calibri" panose="020F0502020204030204"/>
              <a:ea typeface="+mn-ea"/>
              <a:cs typeface="+mn-cs"/>
            </a:endParaRPr>
          </a:p>
        </p:txBody>
      </p:sp>
      <p:pic>
        <p:nvPicPr>
          <p:cNvPr id="6" name="Picture 2" descr="Resultado de imagem para programa de fortalecimento de ouvidorias">
            <a:extLst>
              <a:ext uri="{FF2B5EF4-FFF2-40B4-BE49-F238E27FC236}">
                <a16:creationId xmlns:a16="http://schemas.microsoft.com/office/drawing/2014/main" id="{78CD6201-60DE-4A7D-BC68-FC0415A7F3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879" y="2981398"/>
            <a:ext cx="3810000" cy="2314575"/>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3F1DDAB1-2939-4439-B834-EB4E91D8B8BF}"/>
              </a:ext>
            </a:extLst>
          </p:cNvPr>
          <p:cNvSpPr/>
          <p:nvPr/>
        </p:nvSpPr>
        <p:spPr>
          <a:xfrm>
            <a:off x="5686207" y="2638122"/>
            <a:ext cx="5220205" cy="3770954"/>
          </a:xfrm>
          <a:prstGeom prst="rect">
            <a:avLst/>
          </a:prstGeom>
          <a:solidFill>
            <a:schemeClr val="accent6">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aixaDeTexto 7">
            <a:extLst>
              <a:ext uri="{FF2B5EF4-FFF2-40B4-BE49-F238E27FC236}">
                <a16:creationId xmlns:a16="http://schemas.microsoft.com/office/drawing/2014/main" id="{80C862C8-F01D-4834-83D0-90EB9B136EAE}"/>
              </a:ext>
            </a:extLst>
          </p:cNvPr>
          <p:cNvSpPr txBox="1"/>
          <p:nvPr/>
        </p:nvSpPr>
        <p:spPr>
          <a:xfrm>
            <a:off x="5869173" y="3051191"/>
            <a:ext cx="4795284"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effectLst/>
                <a:uLnTx/>
                <a:uFillTx/>
                <a:latin typeface="Calibri" panose="020F0502020204030204"/>
                <a:ea typeface="+mn-ea"/>
                <a:cs typeface="+mn-cs"/>
              </a:rPr>
              <a:t>Rede Nacional de Ouvidorias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b="0" i="0" u="none" strike="noStrike" kern="1200" cap="none" spc="0" normalizeH="0" baseline="0" noProof="0" dirty="0">
                <a:ln>
                  <a:noFill/>
                </a:ln>
                <a:effectLst/>
                <a:uLnTx/>
                <a:uFillTx/>
                <a:latin typeface="Calibri" panose="020F0502020204030204"/>
                <a:ea typeface="+mn-ea"/>
                <a:cs typeface="+mn-cs"/>
              </a:rPr>
              <a:t>Ações de ouvidoria conjuntas;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b="0" i="0" u="none" strike="noStrike" kern="1200" cap="none" spc="0" normalizeH="0" baseline="0" noProof="0" dirty="0">
                <a:ln>
                  <a:noFill/>
                </a:ln>
                <a:effectLst/>
                <a:uLnTx/>
                <a:uFillTx/>
                <a:latin typeface="Calibri" panose="020F0502020204030204"/>
                <a:ea typeface="+mn-ea"/>
                <a:cs typeface="+mn-cs"/>
              </a:rPr>
              <a:t>Proposição de normas sobre ouvidoria pública;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b="0" i="0" u="none" strike="noStrike" kern="1200" cap="none" spc="0" normalizeH="0" baseline="0" noProof="0" dirty="0">
                <a:ln>
                  <a:noFill/>
                </a:ln>
                <a:effectLst/>
                <a:uLnTx/>
                <a:uFillTx/>
                <a:latin typeface="Calibri" panose="020F0502020204030204"/>
                <a:ea typeface="+mn-ea"/>
                <a:cs typeface="+mn-cs"/>
              </a:rPr>
              <a:t>Desenvolvimento de projetos de integração de sistemas;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b="0" i="0" u="none" strike="noStrike" kern="1200" cap="none" spc="0" normalizeH="0" baseline="0" noProof="0" dirty="0">
                <a:ln>
                  <a:noFill/>
                </a:ln>
                <a:effectLst/>
                <a:uLnTx/>
                <a:uFillTx/>
                <a:latin typeface="Calibri" panose="020F0502020204030204"/>
                <a:ea typeface="+mn-ea"/>
                <a:cs typeface="+mn-cs"/>
              </a:rPr>
              <a:t>Pesquisas coordenadas sobre canais de atendimento;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b="0" i="0" u="none" strike="noStrike" kern="1200" cap="none" spc="0" normalizeH="0" baseline="0" noProof="0" dirty="0">
                <a:ln>
                  <a:noFill/>
                </a:ln>
                <a:effectLst/>
                <a:uLnTx/>
                <a:uFillTx/>
                <a:latin typeface="Calibri" panose="020F0502020204030204"/>
                <a:ea typeface="+mn-ea"/>
                <a:cs typeface="+mn-cs"/>
              </a:rPr>
              <a:t>Concurso de Boas Práticas da Rede Nacional de Ouvidorias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_tradnl"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tângulo 8">
            <a:extLst>
              <a:ext uri="{FF2B5EF4-FFF2-40B4-BE49-F238E27FC236}">
                <a16:creationId xmlns:a16="http://schemas.microsoft.com/office/drawing/2014/main" id="{AE14C6DD-3161-4D95-8807-2E58B3D40076}"/>
              </a:ext>
            </a:extLst>
          </p:cNvPr>
          <p:cNvSpPr/>
          <p:nvPr/>
        </p:nvSpPr>
        <p:spPr>
          <a:xfrm>
            <a:off x="1592397" y="1185474"/>
            <a:ext cx="898252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1">
                    <a:lumMod val="50000"/>
                  </a:schemeClr>
                </a:solidFill>
                <a:effectLst/>
                <a:uLnTx/>
                <a:uFillTx/>
                <a:latin typeface="+mj-lt"/>
                <a:ea typeface="+mn-ea"/>
                <a:cs typeface="+mn-cs"/>
              </a:rPr>
              <a:t>Programa de Fortalecimento de Ouvidorias (PROFORT)</a:t>
            </a:r>
          </a:p>
        </p:txBody>
      </p:sp>
    </p:spTree>
    <p:extLst>
      <p:ext uri="{BB962C8B-B14F-4D97-AF65-F5344CB8AC3E}">
        <p14:creationId xmlns:p14="http://schemas.microsoft.com/office/powerpoint/2010/main" val="805746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F72630E-5B63-4A12-9CE1-78A8A990110E}"/>
              </a:ext>
            </a:extLst>
          </p:cNvPr>
          <p:cNvSpPr/>
          <p:nvPr/>
        </p:nvSpPr>
        <p:spPr>
          <a:xfrm>
            <a:off x="3736517" y="3538620"/>
            <a:ext cx="2080437" cy="1935125"/>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tângulo 4">
            <a:extLst>
              <a:ext uri="{FF2B5EF4-FFF2-40B4-BE49-F238E27FC236}">
                <a16:creationId xmlns:a16="http://schemas.microsoft.com/office/drawing/2014/main" id="{B14B722F-AEFC-4DF5-BE20-73DCCF5AB72F}"/>
              </a:ext>
            </a:extLst>
          </p:cNvPr>
          <p:cNvSpPr/>
          <p:nvPr/>
        </p:nvSpPr>
        <p:spPr>
          <a:xfrm>
            <a:off x="6069410" y="3538619"/>
            <a:ext cx="2080437" cy="1935125"/>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ângulo 5">
            <a:extLst>
              <a:ext uri="{FF2B5EF4-FFF2-40B4-BE49-F238E27FC236}">
                <a16:creationId xmlns:a16="http://schemas.microsoft.com/office/drawing/2014/main" id="{DB85135E-5B03-4A90-AF09-0B24CDA2CDD8}"/>
              </a:ext>
            </a:extLst>
          </p:cNvPr>
          <p:cNvSpPr/>
          <p:nvPr/>
        </p:nvSpPr>
        <p:spPr>
          <a:xfrm>
            <a:off x="1455047" y="3527396"/>
            <a:ext cx="2080437" cy="1935125"/>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tângulo 6">
            <a:extLst>
              <a:ext uri="{FF2B5EF4-FFF2-40B4-BE49-F238E27FC236}">
                <a16:creationId xmlns:a16="http://schemas.microsoft.com/office/drawing/2014/main" id="{9B9FB6D8-9F58-4AA7-8E35-712E1A67C85E}"/>
              </a:ext>
            </a:extLst>
          </p:cNvPr>
          <p:cNvSpPr/>
          <p:nvPr/>
        </p:nvSpPr>
        <p:spPr>
          <a:xfrm>
            <a:off x="8402177" y="3538619"/>
            <a:ext cx="2080437" cy="1935125"/>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CaixaDeTexto 8">
            <a:extLst>
              <a:ext uri="{FF2B5EF4-FFF2-40B4-BE49-F238E27FC236}">
                <a16:creationId xmlns:a16="http://schemas.microsoft.com/office/drawing/2014/main" id="{5D413BDA-B39B-4436-BE15-AB726E7BA14C}"/>
              </a:ext>
            </a:extLst>
          </p:cNvPr>
          <p:cNvSpPr txBox="1"/>
          <p:nvPr/>
        </p:nvSpPr>
        <p:spPr>
          <a:xfrm>
            <a:off x="4173043" y="3518695"/>
            <a:ext cx="120738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e-</a:t>
            </a:r>
            <a:r>
              <a:rPr kumimoji="0" lang="pt-BR" sz="3200" b="1" i="0" u="none" strike="noStrike" kern="1200" cap="none" spc="0" normalizeH="0" baseline="0" noProof="0" dirty="0" err="1">
                <a:ln>
                  <a:noFill/>
                </a:ln>
                <a:solidFill>
                  <a:schemeClr val="accent5">
                    <a:lumMod val="50000"/>
                  </a:schemeClr>
                </a:solidFill>
                <a:effectLst/>
                <a:uLnTx/>
                <a:uFillTx/>
                <a:latin typeface="Calibri" panose="020F0502020204030204"/>
                <a:ea typeface="+mn-ea"/>
                <a:cs typeface="+mn-cs"/>
              </a:rPr>
              <a:t>Ouv</a:t>
            </a:r>
            <a:endParaRPr kumimoji="0" lang="es-ES_tradnl" sz="32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0" name="CaixaDeTexto 9">
            <a:extLst>
              <a:ext uri="{FF2B5EF4-FFF2-40B4-BE49-F238E27FC236}">
                <a16:creationId xmlns:a16="http://schemas.microsoft.com/office/drawing/2014/main" id="{148718B7-1BCE-4347-BD85-45D1878094E8}"/>
              </a:ext>
            </a:extLst>
          </p:cNvPr>
          <p:cNvSpPr txBox="1"/>
          <p:nvPr/>
        </p:nvSpPr>
        <p:spPr>
          <a:xfrm>
            <a:off x="3720930" y="4113707"/>
            <a:ext cx="20960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effectLst/>
                <a:uLnTx/>
                <a:uFillTx/>
                <a:latin typeface="Calibri" panose="020F0502020204030204"/>
                <a:ea typeface="+mn-ea"/>
                <a:cs typeface="+mn-cs"/>
              </a:rPr>
              <a:t>65</a:t>
            </a:r>
            <a:r>
              <a:rPr kumimoji="0" lang="pt-BR" sz="1600" b="0" i="0" u="none" strike="noStrike" kern="1200" cap="none" spc="0" normalizeH="0" baseline="0" noProof="0" dirty="0">
                <a:ln>
                  <a:noFill/>
                </a:ln>
                <a:effectLst/>
                <a:uLnTx/>
                <a:uFillTx/>
                <a:latin typeface="Calibri" panose="020F0502020204030204"/>
                <a:ea typeface="+mn-ea"/>
                <a:cs typeface="+mn-cs"/>
              </a:rPr>
              <a:t> cessões de código-fonte no âmbito do programa, </a:t>
            </a:r>
            <a:r>
              <a:rPr kumimoji="0" lang="pt-BR" sz="1600" b="1" i="0" u="none" strike="noStrike" kern="1200" cap="none" spc="0" normalizeH="0" baseline="0" noProof="0" dirty="0">
                <a:ln>
                  <a:noFill/>
                </a:ln>
                <a:effectLst/>
                <a:uLnTx/>
                <a:uFillTx/>
                <a:latin typeface="Calibri" panose="020F0502020204030204"/>
                <a:ea typeface="+mn-ea"/>
                <a:cs typeface="+mn-cs"/>
              </a:rPr>
              <a:t>155</a:t>
            </a:r>
            <a:r>
              <a:rPr kumimoji="0" lang="pt-BR" sz="1600" b="0" i="0" u="none" strike="noStrike" kern="1200" cap="none" spc="0" normalizeH="0" baseline="0" noProof="0" dirty="0">
                <a:ln>
                  <a:noFill/>
                </a:ln>
                <a:effectLst/>
                <a:uLnTx/>
                <a:uFillTx/>
                <a:latin typeface="Calibri" panose="020F0502020204030204"/>
                <a:ea typeface="+mn-ea"/>
                <a:cs typeface="+mn-cs"/>
              </a:rPr>
              <a:t> ouvidorias federais usuárias</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
        <p:nvSpPr>
          <p:cNvPr id="11" name="CaixaDeTexto 10">
            <a:extLst>
              <a:ext uri="{FF2B5EF4-FFF2-40B4-BE49-F238E27FC236}">
                <a16:creationId xmlns:a16="http://schemas.microsoft.com/office/drawing/2014/main" id="{2B2114BC-F3F9-4F0B-8F8D-CF19F8959A04}"/>
              </a:ext>
            </a:extLst>
          </p:cNvPr>
          <p:cNvSpPr txBox="1"/>
          <p:nvPr/>
        </p:nvSpPr>
        <p:spPr>
          <a:xfrm>
            <a:off x="6254856" y="3518695"/>
            <a:ext cx="17109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400" b="1" dirty="0">
                <a:solidFill>
                  <a:schemeClr val="accent5">
                    <a:lumMod val="50000"/>
                  </a:schemeClr>
                </a:solidFill>
                <a:latin typeface="Calibri" panose="020F0502020204030204"/>
              </a:rPr>
              <a:t>B</a:t>
            </a:r>
            <a:r>
              <a:rPr kumimoji="0" lang="pt-BR" sz="2400" b="1" i="0" u="none" strike="noStrike" kern="1200" cap="none" spc="0" normalizeH="0" baseline="0" noProof="0" dirty="0" err="1">
                <a:ln>
                  <a:noFill/>
                </a:ln>
                <a:solidFill>
                  <a:schemeClr val="accent5">
                    <a:lumMod val="50000"/>
                  </a:schemeClr>
                </a:solidFill>
                <a:effectLst/>
                <a:uLnTx/>
                <a:uFillTx/>
                <a:latin typeface="Calibri" panose="020F0502020204030204"/>
                <a:ea typeface="+mn-ea"/>
                <a:cs typeface="+mn-cs"/>
              </a:rPr>
              <a:t>arramento</a:t>
            </a:r>
            <a:endParaRPr kumimoji="0" lang="es-ES_tradnl" sz="24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2" name="CaixaDeTexto 11">
            <a:extLst>
              <a:ext uri="{FF2B5EF4-FFF2-40B4-BE49-F238E27FC236}">
                <a16:creationId xmlns:a16="http://schemas.microsoft.com/office/drawing/2014/main" id="{A5AA214C-EB9B-45E5-9E5E-2129D322AC78}"/>
              </a:ext>
            </a:extLst>
          </p:cNvPr>
          <p:cNvSpPr txBox="1"/>
          <p:nvPr/>
        </p:nvSpPr>
        <p:spPr>
          <a:xfrm>
            <a:off x="6069284" y="4057951"/>
            <a:ext cx="20805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effectLst/>
                <a:uLnTx/>
                <a:uFillTx/>
                <a:latin typeface="Calibri" panose="020F0502020204030204"/>
                <a:ea typeface="+mn-ea"/>
                <a:cs typeface="+mn-cs"/>
              </a:rPr>
              <a:t>Criação e desenvolvimento de modelo de barramento de sistemas de ouvidoria</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
        <p:nvSpPr>
          <p:cNvPr id="13" name="CaixaDeTexto 12">
            <a:extLst>
              <a:ext uri="{FF2B5EF4-FFF2-40B4-BE49-F238E27FC236}">
                <a16:creationId xmlns:a16="http://schemas.microsoft.com/office/drawing/2014/main" id="{1B4AB452-4F0D-4565-8030-3D9A3B4869C7}"/>
              </a:ext>
            </a:extLst>
          </p:cNvPr>
          <p:cNvSpPr txBox="1"/>
          <p:nvPr/>
        </p:nvSpPr>
        <p:spPr>
          <a:xfrm>
            <a:off x="1563760" y="3507473"/>
            <a:ext cx="1863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e-</a:t>
            </a:r>
            <a:r>
              <a:rPr kumimoji="0" lang="pt-BR" sz="1800" b="1" i="0" u="none" strike="noStrike" kern="1200" cap="none" spc="0" normalizeH="0" baseline="0" noProof="0" dirty="0" err="1">
                <a:ln>
                  <a:noFill/>
                </a:ln>
                <a:solidFill>
                  <a:schemeClr val="accent5">
                    <a:lumMod val="50000"/>
                  </a:schemeClr>
                </a:solidFill>
                <a:effectLst/>
                <a:uLnTx/>
                <a:uFillTx/>
                <a:latin typeface="Calibri" panose="020F0502020204030204"/>
                <a:ea typeface="+mn-ea"/>
                <a:cs typeface="+mn-cs"/>
              </a:rPr>
              <a:t>Ouv</a:t>
            </a:r>
            <a:r>
              <a:rPr kumimoji="0" lang="pt-BR"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Municípios</a:t>
            </a:r>
            <a:endParaRPr kumimoji="0" lang="es-ES_tradnl"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4" name="CaixaDeTexto 13">
            <a:extLst>
              <a:ext uri="{FF2B5EF4-FFF2-40B4-BE49-F238E27FC236}">
                <a16:creationId xmlns:a16="http://schemas.microsoft.com/office/drawing/2014/main" id="{35222F62-2DFC-40E7-BD61-4F69402BD553}"/>
              </a:ext>
            </a:extLst>
          </p:cNvPr>
          <p:cNvSpPr txBox="1"/>
          <p:nvPr/>
        </p:nvSpPr>
        <p:spPr>
          <a:xfrm>
            <a:off x="1688403" y="4325240"/>
            <a:ext cx="16783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effectLst/>
                <a:uLnTx/>
                <a:uFillTx/>
                <a:latin typeface="Calibri" panose="020F0502020204030204"/>
                <a:ea typeface="+mn-ea"/>
                <a:cs typeface="+mn-cs"/>
              </a:rPr>
              <a:t>168 adesões em</a:t>
            </a:r>
            <a:r>
              <a:rPr kumimoji="0" lang="pt-BR" sz="1600" b="0" i="0" u="none" strike="noStrike" kern="1200" cap="none" spc="0" normalizeH="0" noProof="0" dirty="0">
                <a:ln>
                  <a:noFill/>
                </a:ln>
                <a:effectLst/>
                <a:uLnTx/>
                <a:uFillTx/>
                <a:latin typeface="Calibri" panose="020F0502020204030204"/>
                <a:ea typeface="+mn-ea"/>
                <a:cs typeface="+mn-cs"/>
              </a:rPr>
              <a:t> 3 meses</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
        <p:nvSpPr>
          <p:cNvPr id="15" name="CaixaDeTexto 14">
            <a:extLst>
              <a:ext uri="{FF2B5EF4-FFF2-40B4-BE49-F238E27FC236}">
                <a16:creationId xmlns:a16="http://schemas.microsoft.com/office/drawing/2014/main" id="{4C986970-8EBA-4857-9F40-603FE1FC666C}"/>
              </a:ext>
            </a:extLst>
          </p:cNvPr>
          <p:cNvSpPr txBox="1"/>
          <p:nvPr/>
        </p:nvSpPr>
        <p:spPr>
          <a:xfrm>
            <a:off x="8855535" y="3518697"/>
            <a:ext cx="117371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Banco 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Denúncias</a:t>
            </a:r>
            <a:endParaRPr kumimoji="0" lang="es-ES_tradnl"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6" name="CaixaDeTexto 15">
            <a:extLst>
              <a:ext uri="{FF2B5EF4-FFF2-40B4-BE49-F238E27FC236}">
                <a16:creationId xmlns:a16="http://schemas.microsoft.com/office/drawing/2014/main" id="{67193F27-65FA-4877-B0C9-A60D6136256C}"/>
              </a:ext>
            </a:extLst>
          </p:cNvPr>
          <p:cNvSpPr txBox="1"/>
          <p:nvPr/>
        </p:nvSpPr>
        <p:spPr>
          <a:xfrm>
            <a:off x="8603207" y="4274158"/>
            <a:ext cx="16783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effectLst/>
                <a:uLnTx/>
                <a:uFillTx/>
                <a:latin typeface="Calibri" panose="020F0502020204030204"/>
                <a:ea typeface="+mn-ea"/>
                <a:cs typeface="+mn-cs"/>
              </a:rPr>
              <a:t>Cessão do Banco de Denúncias para outros órgãos e entes</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
        <p:nvSpPr>
          <p:cNvPr id="17" name="CaixaDeTexto 16">
            <a:extLst>
              <a:ext uri="{FF2B5EF4-FFF2-40B4-BE49-F238E27FC236}">
                <a16:creationId xmlns:a16="http://schemas.microsoft.com/office/drawing/2014/main" id="{903B4B81-C020-402C-965B-68E06263D0CD}"/>
              </a:ext>
            </a:extLst>
          </p:cNvPr>
          <p:cNvSpPr txBox="1"/>
          <p:nvPr/>
        </p:nvSpPr>
        <p:spPr>
          <a:xfrm>
            <a:off x="1305907" y="2218524"/>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Integração e interoperabilidade </a:t>
            </a:r>
            <a:endParaRPr kumimoji="0" lang="es-ES_tradnl" sz="1800" b="0" i="1" u="none" strike="noStrike" kern="1200" cap="none" spc="0" normalizeH="0" baseline="0" noProof="0" dirty="0">
              <a:ln>
                <a:noFill/>
              </a:ln>
              <a:effectLst/>
              <a:uLnTx/>
              <a:uFillTx/>
              <a:latin typeface="Calibri" panose="020F0502020204030204"/>
              <a:ea typeface="+mn-ea"/>
              <a:cs typeface="+mn-cs"/>
            </a:endParaRPr>
          </a:p>
        </p:txBody>
      </p:sp>
      <p:sp>
        <p:nvSpPr>
          <p:cNvPr id="18" name="Elipse 17">
            <a:extLst>
              <a:ext uri="{FF2B5EF4-FFF2-40B4-BE49-F238E27FC236}">
                <a16:creationId xmlns:a16="http://schemas.microsoft.com/office/drawing/2014/main" id="{5FABAC9E-D261-400B-BBE4-2A2445B345AA}"/>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6" descr="Resultado de imagem para integration icon">
            <a:extLst>
              <a:ext uri="{FF2B5EF4-FFF2-40B4-BE49-F238E27FC236}">
                <a16:creationId xmlns:a16="http://schemas.microsoft.com/office/drawing/2014/main" id="{5AE569DE-E677-4769-BA12-D12A15F47E4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21061" y="2069140"/>
            <a:ext cx="651686" cy="651686"/>
          </a:xfrm>
          <a:prstGeom prst="rect">
            <a:avLst/>
          </a:prstGeom>
          <a:noFill/>
          <a:extLst>
            <a:ext uri="{909E8E84-426E-40DD-AFC4-6F175D3DCCD1}">
              <a14:hiddenFill xmlns:a14="http://schemas.microsoft.com/office/drawing/2010/main">
                <a:solidFill>
                  <a:srgbClr val="FFFFFF"/>
                </a:solidFill>
              </a14:hiddenFill>
            </a:ext>
          </a:extLst>
        </p:spPr>
      </p:pic>
      <p:sp>
        <p:nvSpPr>
          <p:cNvPr id="21" name="Retângulo 20">
            <a:extLst>
              <a:ext uri="{FF2B5EF4-FFF2-40B4-BE49-F238E27FC236}">
                <a16:creationId xmlns:a16="http://schemas.microsoft.com/office/drawing/2014/main" id="{EA7760E1-1A45-4C9C-B9F6-1EBBE5A763C2}"/>
              </a:ext>
            </a:extLst>
          </p:cNvPr>
          <p:cNvSpPr/>
          <p:nvPr/>
        </p:nvSpPr>
        <p:spPr>
          <a:xfrm>
            <a:off x="1592397" y="1185474"/>
            <a:ext cx="898252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1">
                    <a:lumMod val="50000"/>
                  </a:schemeClr>
                </a:solidFill>
                <a:effectLst/>
                <a:uLnTx/>
                <a:uFillTx/>
                <a:latin typeface="+mj-lt"/>
                <a:ea typeface="+mn-ea"/>
                <a:cs typeface="+mn-cs"/>
              </a:rPr>
              <a:t>Programa de Fortalecimento de Ouvidorias (PROFORT)</a:t>
            </a:r>
          </a:p>
        </p:txBody>
      </p:sp>
    </p:spTree>
    <p:extLst>
      <p:ext uri="{BB962C8B-B14F-4D97-AF65-F5344CB8AC3E}">
        <p14:creationId xmlns:p14="http://schemas.microsoft.com/office/powerpoint/2010/main" val="26819027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4643"/>
            <a:ext cx="9769557" cy="5783577"/>
          </a:xfrm>
          <a:prstGeom prst="rect">
            <a:avLst/>
          </a:prstGeom>
        </p:spPr>
      </p:pic>
      <p:pic>
        <p:nvPicPr>
          <p:cNvPr id="3" name="Imagem 2"/>
          <p:cNvPicPr>
            <a:picLocks noChangeAspect="1"/>
          </p:cNvPicPr>
          <p:nvPr/>
        </p:nvPicPr>
        <p:blipFill rotWithShape="1">
          <a:blip r:embed="rId3"/>
          <a:srcRect l="50797" t="48889" r="24798" b="15200"/>
          <a:stretch/>
        </p:blipFill>
        <p:spPr>
          <a:xfrm>
            <a:off x="4780232" y="1460461"/>
            <a:ext cx="4989325" cy="4698571"/>
          </a:xfrm>
          <a:prstGeom prst="rect">
            <a:avLst/>
          </a:prstGeom>
        </p:spPr>
      </p:pic>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95071"/>
          <a:stretch/>
        </p:blipFill>
        <p:spPr>
          <a:xfrm>
            <a:off x="9528765" y="1254642"/>
            <a:ext cx="2663235" cy="5783577"/>
          </a:xfrm>
          <a:prstGeom prst="rect">
            <a:avLst/>
          </a:prstGeom>
        </p:spPr>
      </p:pic>
      <p:cxnSp>
        <p:nvCxnSpPr>
          <p:cNvPr id="5" name="Conector reto 4"/>
          <p:cNvCxnSpPr/>
          <p:nvPr/>
        </p:nvCxnSpPr>
        <p:spPr>
          <a:xfrm>
            <a:off x="7921256" y="4994980"/>
            <a:ext cx="1848301" cy="7442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Conector reto 5"/>
          <p:cNvCxnSpPr/>
          <p:nvPr/>
        </p:nvCxnSpPr>
        <p:spPr>
          <a:xfrm>
            <a:off x="9769557" y="5739259"/>
            <a:ext cx="203258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ector reto 6"/>
          <p:cNvCxnSpPr/>
          <p:nvPr/>
        </p:nvCxnSpPr>
        <p:spPr>
          <a:xfrm>
            <a:off x="8945755" y="3584394"/>
            <a:ext cx="29520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aixaDeTexto 7"/>
          <p:cNvSpPr txBox="1"/>
          <p:nvPr/>
        </p:nvSpPr>
        <p:spPr>
          <a:xfrm>
            <a:off x="9769557" y="5338996"/>
            <a:ext cx="1903085" cy="338554"/>
          </a:xfrm>
          <a:prstGeom prst="rect">
            <a:avLst/>
          </a:prstGeom>
          <a:noFill/>
        </p:spPr>
        <p:txBody>
          <a:bodyPr wrap="none" rtlCol="0">
            <a:spAutoFit/>
          </a:bodyPr>
          <a:lstStyle/>
          <a:p>
            <a:r>
              <a:rPr lang="pt-BR" sz="1600" dirty="0">
                <a:solidFill>
                  <a:schemeClr val="bg1"/>
                </a:solidFill>
              </a:rPr>
              <a:t>33 municípios em SC</a:t>
            </a:r>
            <a:endParaRPr lang="es-ES_tradnl" sz="1600" dirty="0">
              <a:solidFill>
                <a:schemeClr val="bg1"/>
              </a:solidFill>
            </a:endParaRPr>
          </a:p>
        </p:txBody>
      </p:sp>
      <p:sp>
        <p:nvSpPr>
          <p:cNvPr id="9" name="CaixaDeTexto 8"/>
          <p:cNvSpPr txBox="1"/>
          <p:nvPr/>
        </p:nvSpPr>
        <p:spPr>
          <a:xfrm>
            <a:off x="9695640" y="3625004"/>
            <a:ext cx="2329484" cy="338554"/>
          </a:xfrm>
          <a:prstGeom prst="rect">
            <a:avLst/>
          </a:prstGeom>
          <a:noFill/>
        </p:spPr>
        <p:txBody>
          <a:bodyPr wrap="none" rtlCol="0">
            <a:spAutoFit/>
          </a:bodyPr>
          <a:lstStyle/>
          <a:p>
            <a:r>
              <a:rPr lang="pt-BR" sz="1600" dirty="0">
                <a:solidFill>
                  <a:schemeClr val="bg1"/>
                </a:solidFill>
              </a:rPr>
              <a:t>19% dos municípios de SE</a:t>
            </a:r>
            <a:endParaRPr lang="es-ES_tradnl" sz="1600" dirty="0">
              <a:solidFill>
                <a:schemeClr val="bg1"/>
              </a:solidFill>
            </a:endParaRPr>
          </a:p>
        </p:txBody>
      </p:sp>
      <p:sp>
        <p:nvSpPr>
          <p:cNvPr id="10" name="CaixaDeTexto 9"/>
          <p:cNvSpPr txBox="1"/>
          <p:nvPr/>
        </p:nvSpPr>
        <p:spPr>
          <a:xfrm>
            <a:off x="9640059" y="1429717"/>
            <a:ext cx="2032583" cy="646331"/>
          </a:xfrm>
          <a:prstGeom prst="rect">
            <a:avLst/>
          </a:prstGeom>
          <a:noFill/>
        </p:spPr>
        <p:txBody>
          <a:bodyPr wrap="square" rtlCol="0">
            <a:spAutoFit/>
          </a:bodyPr>
          <a:lstStyle/>
          <a:p>
            <a:r>
              <a:rPr lang="pt-BR" sz="3600" b="1" dirty="0">
                <a:solidFill>
                  <a:schemeClr val="bg1"/>
                </a:solidFill>
              </a:rPr>
              <a:t>168</a:t>
            </a:r>
            <a:r>
              <a:rPr lang="pt-BR" sz="2400" dirty="0">
                <a:solidFill>
                  <a:schemeClr val="bg1"/>
                </a:solidFill>
              </a:rPr>
              <a:t> </a:t>
            </a:r>
          </a:p>
        </p:txBody>
      </p:sp>
      <p:sp>
        <p:nvSpPr>
          <p:cNvPr id="11" name="CaixaDeTexto 10"/>
          <p:cNvSpPr txBox="1"/>
          <p:nvPr/>
        </p:nvSpPr>
        <p:spPr>
          <a:xfrm>
            <a:off x="9640059" y="1925693"/>
            <a:ext cx="1903085" cy="646331"/>
          </a:xfrm>
          <a:prstGeom prst="rect">
            <a:avLst/>
          </a:prstGeom>
          <a:noFill/>
        </p:spPr>
        <p:txBody>
          <a:bodyPr wrap="square" rtlCol="0">
            <a:spAutoFit/>
          </a:bodyPr>
          <a:lstStyle/>
          <a:p>
            <a:r>
              <a:rPr lang="pt-BR" dirty="0">
                <a:solidFill>
                  <a:schemeClr val="bg1"/>
                </a:solidFill>
              </a:rPr>
              <a:t>adesões em 3 meses</a:t>
            </a:r>
            <a:endParaRPr lang="es-ES_tradnl" dirty="0">
              <a:solidFill>
                <a:schemeClr val="bg1"/>
              </a:solidFill>
            </a:endParaRPr>
          </a:p>
        </p:txBody>
      </p:sp>
    </p:spTree>
    <p:extLst>
      <p:ext uri="{BB962C8B-B14F-4D97-AF65-F5344CB8AC3E}">
        <p14:creationId xmlns:p14="http://schemas.microsoft.com/office/powerpoint/2010/main" val="3352442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123816AA-631E-40E3-B010-2D4BB30603D7}"/>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12" descr="Imagem relacionada">
            <a:extLst>
              <a:ext uri="{FF2B5EF4-FFF2-40B4-BE49-F238E27FC236}">
                <a16:creationId xmlns:a16="http://schemas.microsoft.com/office/drawing/2014/main" id="{4DBCB54B-209E-4F4A-A4C2-B95A0D88BC9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21061" y="2208751"/>
            <a:ext cx="652075" cy="372987"/>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086D45BE-BC49-4815-AE22-979A26625903}"/>
              </a:ext>
            </a:extLst>
          </p:cNvPr>
          <p:cNvSpPr txBox="1"/>
          <p:nvPr/>
        </p:nvSpPr>
        <p:spPr>
          <a:xfrm>
            <a:off x="1305907" y="2218524"/>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Política de Formação Continuada em Ouvidorias</a:t>
            </a:r>
            <a:endParaRPr kumimoji="0" lang="es-ES_tradnl" sz="1800" b="0" i="1" u="none" strike="noStrike" kern="1200" cap="none" spc="0" normalizeH="0" baseline="0" noProof="0" dirty="0">
              <a:ln>
                <a:noFill/>
              </a:ln>
              <a:effectLst/>
              <a:uLnTx/>
              <a:uFillTx/>
              <a:latin typeface="Calibri" panose="020F0502020204030204"/>
              <a:ea typeface="+mn-ea"/>
              <a:cs typeface="+mn-cs"/>
            </a:endParaRPr>
          </a:p>
        </p:txBody>
      </p:sp>
      <p:sp>
        <p:nvSpPr>
          <p:cNvPr id="6" name="Retângulo 5">
            <a:extLst>
              <a:ext uri="{FF2B5EF4-FFF2-40B4-BE49-F238E27FC236}">
                <a16:creationId xmlns:a16="http://schemas.microsoft.com/office/drawing/2014/main" id="{8CE29FAC-EA28-420E-8E0B-39228F05F086}"/>
              </a:ext>
            </a:extLst>
          </p:cNvPr>
          <p:cNvSpPr/>
          <p:nvPr/>
        </p:nvSpPr>
        <p:spPr>
          <a:xfrm>
            <a:off x="1273136" y="2975280"/>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Ensino EAD</a:t>
            </a:r>
            <a:endParaRPr kumimoji="0" lang="es-ES_tradnl" sz="180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7" name="CaixaDeTexto 6">
            <a:extLst>
              <a:ext uri="{FF2B5EF4-FFF2-40B4-BE49-F238E27FC236}">
                <a16:creationId xmlns:a16="http://schemas.microsoft.com/office/drawing/2014/main" id="{016F16E4-76B7-4753-A9ED-27D8D1884448}"/>
              </a:ext>
            </a:extLst>
          </p:cNvPr>
          <p:cNvSpPr txBox="1"/>
          <p:nvPr/>
        </p:nvSpPr>
        <p:spPr>
          <a:xfrm>
            <a:off x="1796902" y="3387111"/>
            <a:ext cx="5100371" cy="584775"/>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Ouvidoria na Administração Pública 20h (ILB)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Curso de Certificação em Ouvidoria Pública 120h (ENAP)</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
        <p:nvSpPr>
          <p:cNvPr id="9" name="Retângulo 8">
            <a:extLst>
              <a:ext uri="{FF2B5EF4-FFF2-40B4-BE49-F238E27FC236}">
                <a16:creationId xmlns:a16="http://schemas.microsoft.com/office/drawing/2014/main" id="{73C03D02-6765-4FA9-B0E9-AB269FE793D9}"/>
              </a:ext>
            </a:extLst>
          </p:cNvPr>
          <p:cNvSpPr/>
          <p:nvPr/>
        </p:nvSpPr>
        <p:spPr>
          <a:xfrm>
            <a:off x="1305907" y="4039026"/>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Pós-Graduação em Ouvidoria Pública – previsto 2018</a:t>
            </a:r>
            <a:endParaRPr kumimoji="0" lang="es-ES_tradnl" sz="18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0" name="Retângulo 9">
            <a:extLst>
              <a:ext uri="{FF2B5EF4-FFF2-40B4-BE49-F238E27FC236}">
                <a16:creationId xmlns:a16="http://schemas.microsoft.com/office/drawing/2014/main" id="{B1E7DE32-4660-4190-99FF-6DD6B0748FC1}"/>
              </a:ext>
            </a:extLst>
          </p:cNvPr>
          <p:cNvSpPr/>
          <p:nvPr/>
        </p:nvSpPr>
        <p:spPr>
          <a:xfrm>
            <a:off x="1305907" y="4598587"/>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Ensino Presencial</a:t>
            </a:r>
            <a:endParaRPr kumimoji="0" lang="es-ES_tradnl" sz="18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1" name="CaixaDeTexto 10">
            <a:extLst>
              <a:ext uri="{FF2B5EF4-FFF2-40B4-BE49-F238E27FC236}">
                <a16:creationId xmlns:a16="http://schemas.microsoft.com/office/drawing/2014/main" id="{48414FB7-CECD-41B1-B5AA-F679FACC02CB}"/>
              </a:ext>
            </a:extLst>
          </p:cNvPr>
          <p:cNvSpPr txBox="1"/>
          <p:nvPr/>
        </p:nvSpPr>
        <p:spPr>
          <a:xfrm>
            <a:off x="1283769" y="5087202"/>
            <a:ext cx="5732553" cy="1600438"/>
          </a:xfrm>
          <a:prstGeom prst="rect">
            <a:avLst/>
          </a:prstGeom>
          <a:noFill/>
        </p:spPr>
        <p:txBody>
          <a:bodyPr wrap="square" rtlCol="0">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Gestão e prática em Ouvidoria  (20h);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Práticas de Atendimento ao Cidadão (20h);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Lei de Acesso à Informação (20h);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Tratamento de Denúncias em Ouvidoria (20h); 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Defesa do Usuário e Desburocratização do Estado (20h).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tângulo 11">
            <a:extLst>
              <a:ext uri="{FF2B5EF4-FFF2-40B4-BE49-F238E27FC236}">
                <a16:creationId xmlns:a16="http://schemas.microsoft.com/office/drawing/2014/main" id="{EC4E7EC6-0BC7-49C1-B7FF-D4BFEE613C10}"/>
              </a:ext>
            </a:extLst>
          </p:cNvPr>
          <p:cNvSpPr/>
          <p:nvPr/>
        </p:nvSpPr>
        <p:spPr>
          <a:xfrm>
            <a:off x="1592397" y="1185474"/>
            <a:ext cx="898252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1">
                    <a:lumMod val="50000"/>
                  </a:schemeClr>
                </a:solidFill>
                <a:effectLst/>
                <a:uLnTx/>
                <a:uFillTx/>
                <a:latin typeface="+mj-lt"/>
                <a:ea typeface="+mn-ea"/>
                <a:cs typeface="+mn-cs"/>
              </a:rPr>
              <a:t>Programa de Fortalecimento de Ouvidorias (PROFORT)</a:t>
            </a:r>
          </a:p>
        </p:txBody>
      </p:sp>
    </p:spTree>
    <p:extLst>
      <p:ext uri="{BB962C8B-B14F-4D97-AF65-F5344CB8AC3E}">
        <p14:creationId xmlns:p14="http://schemas.microsoft.com/office/powerpoint/2010/main" val="38513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76E909E1-618A-404B-8965-61EC4437CDA8}"/>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12" descr="Imagem relacionada">
            <a:extLst>
              <a:ext uri="{FF2B5EF4-FFF2-40B4-BE49-F238E27FC236}">
                <a16:creationId xmlns:a16="http://schemas.microsoft.com/office/drawing/2014/main" id="{CB8F8DA1-D072-4627-A5BB-FCAB410CE6A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21061" y="2208751"/>
            <a:ext cx="652075" cy="372987"/>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0B196C4F-595B-4121-B806-8E1B39981F0D}"/>
              </a:ext>
            </a:extLst>
          </p:cNvPr>
          <p:cNvSpPr txBox="1"/>
          <p:nvPr/>
        </p:nvSpPr>
        <p:spPr>
          <a:xfrm>
            <a:off x="1305907" y="2218524"/>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Política de Formação Continuada em Ouvidorias</a:t>
            </a:r>
            <a:endParaRPr kumimoji="0" lang="es-ES_tradnl" sz="1800" b="0" i="1" u="none" strike="noStrike" kern="1200" cap="none" spc="0" normalizeH="0" baseline="0" noProof="0" dirty="0">
              <a:ln>
                <a:noFill/>
              </a:ln>
              <a:effectLst/>
              <a:uLnTx/>
              <a:uFillTx/>
              <a:latin typeface="Calibri" panose="020F0502020204030204"/>
              <a:ea typeface="+mn-ea"/>
              <a:cs typeface="+mn-cs"/>
            </a:endParaRPr>
          </a:p>
        </p:txBody>
      </p:sp>
      <p:sp>
        <p:nvSpPr>
          <p:cNvPr id="6" name="Retângulo 5">
            <a:extLst>
              <a:ext uri="{FF2B5EF4-FFF2-40B4-BE49-F238E27FC236}">
                <a16:creationId xmlns:a16="http://schemas.microsoft.com/office/drawing/2014/main" id="{F8A80E31-CB3B-4996-88BA-4089A115547A}"/>
              </a:ext>
            </a:extLst>
          </p:cNvPr>
          <p:cNvSpPr/>
          <p:nvPr/>
        </p:nvSpPr>
        <p:spPr>
          <a:xfrm>
            <a:off x="1305907" y="2951718"/>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Seminários e Conferências</a:t>
            </a:r>
            <a:endParaRPr kumimoji="0" lang="es-ES_tradnl" sz="18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7" name="CaixaDeTexto 6">
            <a:extLst>
              <a:ext uri="{FF2B5EF4-FFF2-40B4-BE49-F238E27FC236}">
                <a16:creationId xmlns:a16="http://schemas.microsoft.com/office/drawing/2014/main" id="{31B2B5EF-1C49-496D-8517-E7D3ACD9AEC8}"/>
              </a:ext>
            </a:extLst>
          </p:cNvPr>
          <p:cNvSpPr txBox="1"/>
          <p:nvPr/>
        </p:nvSpPr>
        <p:spPr>
          <a:xfrm>
            <a:off x="1796902" y="3483366"/>
            <a:ext cx="8259600"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dirty="0">
                <a:ln>
                  <a:noFill/>
                </a:ln>
                <a:effectLst/>
                <a:uLnTx/>
                <a:uFillTx/>
                <a:latin typeface="Calibri" panose="020F0502020204030204"/>
                <a:ea typeface="+mn-ea"/>
                <a:cs typeface="+mn-cs"/>
              </a:rPr>
              <a:t>Semanas de Ouvidoria e Acesso à Informação (3 dias) – 1.200 certificados;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dirty="0">
                <a:ln>
                  <a:noFill/>
                </a:ln>
                <a:effectLst/>
                <a:uLnTx/>
                <a:uFillTx/>
                <a:latin typeface="Calibri" panose="020F0502020204030204"/>
                <a:ea typeface="+mn-ea"/>
                <a:cs typeface="+mn-cs"/>
              </a:rPr>
              <a:t>Oficinas temáticas de Ouvidoria e Acesso à Informação (8h) ~ 500 participantes;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dirty="0">
                <a:ln>
                  <a:noFill/>
                </a:ln>
                <a:effectLst/>
                <a:uLnTx/>
                <a:uFillTx/>
                <a:latin typeface="Calibri" panose="020F0502020204030204"/>
                <a:ea typeface="+mn-ea"/>
                <a:cs typeface="+mn-cs"/>
              </a:rPr>
              <a:t>Seminários Regionais de Transparência e Controle Social (8h) - ~1.200 participantes em 10 estados em 2017;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000" b="0" i="0" u="none" strike="noStrike" kern="1200" cap="none" spc="0" normalizeH="0" baseline="0" noProof="0" dirty="0">
                <a:ln>
                  <a:noFill/>
                </a:ln>
                <a:effectLst/>
                <a:uLnTx/>
                <a:uFillTx/>
                <a:latin typeface="Calibri" panose="020F0502020204030204"/>
                <a:ea typeface="+mn-ea"/>
                <a:cs typeface="+mn-cs"/>
              </a:rPr>
              <a:t>Reuniões Gerais de Ouvidorias Federais (8h).</a:t>
            </a:r>
            <a:endParaRPr kumimoji="0" lang="es-ES_tradnl" sz="2000" b="0" i="0" u="none" strike="noStrike" kern="1200" cap="none" spc="0" normalizeH="0" baseline="0" noProof="0" dirty="0">
              <a:ln>
                <a:noFill/>
              </a:ln>
              <a:effectLst/>
              <a:uLnTx/>
              <a:uFillTx/>
              <a:latin typeface="Calibri" panose="020F0502020204030204"/>
              <a:ea typeface="+mn-ea"/>
              <a:cs typeface="+mn-cs"/>
            </a:endParaRPr>
          </a:p>
        </p:txBody>
      </p:sp>
      <p:sp>
        <p:nvSpPr>
          <p:cNvPr id="8" name="Retângulo 7">
            <a:extLst>
              <a:ext uri="{FF2B5EF4-FFF2-40B4-BE49-F238E27FC236}">
                <a16:creationId xmlns:a16="http://schemas.microsoft.com/office/drawing/2014/main" id="{176E4EE4-7D38-4A21-8128-6738198538D2}"/>
              </a:ext>
            </a:extLst>
          </p:cNvPr>
          <p:cNvSpPr/>
          <p:nvPr/>
        </p:nvSpPr>
        <p:spPr>
          <a:xfrm>
            <a:off x="1592397" y="1185474"/>
            <a:ext cx="898252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1">
                    <a:lumMod val="50000"/>
                  </a:schemeClr>
                </a:solidFill>
                <a:effectLst/>
                <a:uLnTx/>
                <a:uFillTx/>
                <a:latin typeface="+mj-lt"/>
                <a:ea typeface="+mn-ea"/>
                <a:cs typeface="+mn-cs"/>
              </a:rPr>
              <a:t>Programa de Fortalecimento de Ouvidorias (PROFORT)</a:t>
            </a:r>
          </a:p>
        </p:txBody>
      </p:sp>
    </p:spTree>
    <p:extLst>
      <p:ext uri="{BB962C8B-B14F-4D97-AF65-F5344CB8AC3E}">
        <p14:creationId xmlns:p14="http://schemas.microsoft.com/office/powerpoint/2010/main" val="3001044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BB7BDBDB-5FE8-49DD-BB0D-4BC5CE57A911}"/>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12" descr="Imagem relacionada">
            <a:extLst>
              <a:ext uri="{FF2B5EF4-FFF2-40B4-BE49-F238E27FC236}">
                <a16:creationId xmlns:a16="http://schemas.microsoft.com/office/drawing/2014/main" id="{8919977F-5F8A-45E0-955F-67C6E075B7E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21061" y="2208751"/>
            <a:ext cx="652075" cy="372987"/>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D89A3844-C9B0-414A-ACAA-DD8FDF341AA7}"/>
              </a:ext>
            </a:extLst>
          </p:cNvPr>
          <p:cNvSpPr/>
          <p:nvPr/>
        </p:nvSpPr>
        <p:spPr>
          <a:xfrm>
            <a:off x="1305907" y="2951718"/>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Crescimento exponencial das capacitações</a:t>
            </a:r>
            <a:endParaRPr kumimoji="0" lang="es-ES_tradnl" sz="1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graphicFrame>
        <p:nvGraphicFramePr>
          <p:cNvPr id="12" name="Gráfico 11">
            <a:extLst>
              <a:ext uri="{FF2B5EF4-FFF2-40B4-BE49-F238E27FC236}">
                <a16:creationId xmlns:a16="http://schemas.microsoft.com/office/drawing/2014/main" id="{EB7DCE44-51DE-41A4-B133-BCDCE05370EA}"/>
              </a:ext>
            </a:extLst>
          </p:cNvPr>
          <p:cNvGraphicFramePr>
            <a:graphicFrameLocks/>
          </p:cNvGraphicFramePr>
          <p:nvPr>
            <p:extLst/>
          </p:nvPr>
        </p:nvGraphicFramePr>
        <p:xfrm>
          <a:off x="1109204" y="3588488"/>
          <a:ext cx="4572000" cy="3009014"/>
        </p:xfrm>
        <a:graphic>
          <a:graphicData uri="http://schemas.openxmlformats.org/drawingml/2006/chart">
            <c:chart xmlns:c="http://schemas.openxmlformats.org/drawingml/2006/chart" xmlns:r="http://schemas.openxmlformats.org/officeDocument/2006/relationships" r:id="rId4"/>
          </a:graphicData>
        </a:graphic>
      </p:graphicFrame>
      <p:sp>
        <p:nvSpPr>
          <p:cNvPr id="14" name="Retângulo 13">
            <a:extLst>
              <a:ext uri="{FF2B5EF4-FFF2-40B4-BE49-F238E27FC236}">
                <a16:creationId xmlns:a16="http://schemas.microsoft.com/office/drawing/2014/main" id="{A32EDC13-ADF3-4354-B2B4-F68FBDEA2FA2}"/>
              </a:ext>
            </a:extLst>
          </p:cNvPr>
          <p:cNvSpPr/>
          <p:nvPr/>
        </p:nvSpPr>
        <p:spPr>
          <a:xfrm>
            <a:off x="7036856" y="4447204"/>
            <a:ext cx="3019646" cy="1827365"/>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chemeClr val="tx1"/>
                </a:solidFill>
                <a:effectLst/>
                <a:uLnTx/>
                <a:uFillTx/>
                <a:latin typeface="Calibri" panose="020F0502020204030204"/>
                <a:ea typeface="+mn-ea"/>
                <a:cs typeface="+mn-cs"/>
              </a:rPr>
              <a:t>Em 2017, já são mais de </a:t>
            </a:r>
            <a:r>
              <a:rPr kumimoji="0" lang="pt-BR" sz="2400" b="1" i="0" u="none" strike="noStrike" kern="1200" cap="none" spc="0" normalizeH="0" baseline="0" noProof="0" dirty="0">
                <a:ln>
                  <a:noFill/>
                </a:ln>
                <a:solidFill>
                  <a:schemeClr val="tx1"/>
                </a:solidFill>
                <a:effectLst/>
                <a:uLnTx/>
                <a:uFillTx/>
                <a:latin typeface="Calibri" panose="020F0502020204030204"/>
                <a:ea typeface="+mn-ea"/>
                <a:cs typeface="+mn-cs"/>
              </a:rPr>
              <a:t>56 mil </a:t>
            </a:r>
            <a:r>
              <a:rPr kumimoji="0" lang="pt-BR" sz="1600" b="0" i="0" u="none" strike="noStrike" kern="1200" cap="none" spc="0" normalizeH="0" baseline="0" noProof="0" dirty="0">
                <a:ln>
                  <a:noFill/>
                </a:ln>
                <a:solidFill>
                  <a:schemeClr val="tx1"/>
                </a:solidFill>
                <a:effectLst/>
                <a:uLnTx/>
                <a:uFillTx/>
                <a:latin typeface="Calibri" panose="020F0502020204030204"/>
                <a:ea typeface="+mn-ea"/>
                <a:cs typeface="+mn-cs"/>
              </a:rPr>
              <a:t>agentes públicos diretamente beneficiados pelos produtos PROFOCO </a:t>
            </a:r>
            <a:endParaRPr kumimoji="0" lang="es-ES_tradnl" sz="1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15" name="Elipse 14">
            <a:extLst>
              <a:ext uri="{FF2B5EF4-FFF2-40B4-BE49-F238E27FC236}">
                <a16:creationId xmlns:a16="http://schemas.microsoft.com/office/drawing/2014/main" id="{F680BF9D-BA1C-4DB9-A49F-4C77C0539CA2}"/>
              </a:ext>
            </a:extLst>
          </p:cNvPr>
          <p:cNvSpPr/>
          <p:nvPr/>
        </p:nvSpPr>
        <p:spPr>
          <a:xfrm>
            <a:off x="8006616" y="3691853"/>
            <a:ext cx="1080126" cy="1067432"/>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2" descr="Resultado de imagem para icon growing">
            <a:extLst>
              <a:ext uri="{FF2B5EF4-FFF2-40B4-BE49-F238E27FC236}">
                <a16:creationId xmlns:a16="http://schemas.microsoft.com/office/drawing/2014/main" id="{62A1554E-28AE-4345-8EAA-B2AD144EEB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220599" y="3956044"/>
            <a:ext cx="605860" cy="502788"/>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p:cNvPr>
          <p:cNvSpPr txBox="1"/>
          <p:nvPr/>
        </p:nvSpPr>
        <p:spPr>
          <a:xfrm>
            <a:off x="1305907" y="2218524"/>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Política de Formação Continuada em Ouvidorias - PROFOCO</a:t>
            </a:r>
            <a:endParaRPr kumimoji="0" lang="es-ES_tradnl" sz="1800" b="0" i="1" u="none" strike="noStrike" kern="1200" cap="none" spc="0" normalizeH="0" baseline="0" noProof="0" dirty="0">
              <a:ln>
                <a:noFill/>
              </a:ln>
              <a:effectLst/>
              <a:uLnTx/>
              <a:uFillTx/>
              <a:latin typeface="Calibri" panose="020F0502020204030204"/>
              <a:ea typeface="+mn-ea"/>
              <a:cs typeface="+mn-cs"/>
            </a:endParaRPr>
          </a:p>
        </p:txBody>
      </p:sp>
      <p:sp>
        <p:nvSpPr>
          <p:cNvPr id="17" name="Retângulo 16">
            <a:extLst>
              <a:ext uri="{FF2B5EF4-FFF2-40B4-BE49-F238E27FC236}">
                <a16:creationId xmlns:a16="http://schemas.microsoft.com/office/drawing/2014/main" id="{F3DB04C1-45C8-4FA5-A66B-E40607580122}"/>
              </a:ext>
            </a:extLst>
          </p:cNvPr>
          <p:cNvSpPr/>
          <p:nvPr/>
        </p:nvSpPr>
        <p:spPr>
          <a:xfrm>
            <a:off x="1592397" y="1185474"/>
            <a:ext cx="898252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1">
                    <a:lumMod val="50000"/>
                  </a:schemeClr>
                </a:solidFill>
                <a:effectLst/>
                <a:uLnTx/>
                <a:uFillTx/>
                <a:latin typeface="+mj-lt"/>
                <a:ea typeface="+mn-ea"/>
                <a:cs typeface="+mn-cs"/>
              </a:rPr>
              <a:t>Programa de Fortalecimento de Ouvidorias (PROFORT)</a:t>
            </a:r>
          </a:p>
        </p:txBody>
      </p:sp>
    </p:spTree>
    <p:extLst>
      <p:ext uri="{BB962C8B-B14F-4D97-AF65-F5344CB8AC3E}">
        <p14:creationId xmlns:p14="http://schemas.microsoft.com/office/powerpoint/2010/main" val="311276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20F5921-BFE0-47A9-AF24-F07F5112AEA8}"/>
              </a:ext>
            </a:extLst>
          </p:cNvPr>
          <p:cNvSpPr/>
          <p:nvPr/>
        </p:nvSpPr>
        <p:spPr>
          <a:xfrm>
            <a:off x="285225" y="1573841"/>
            <a:ext cx="11834038" cy="4970591"/>
          </a:xfrm>
          <a:prstGeom prst="rect">
            <a:avLst/>
          </a:prstGeom>
        </p:spPr>
        <p:txBody>
          <a:bodyPr wrap="square">
            <a:spAutoFit/>
          </a:bodyPr>
          <a:lstStyle/>
          <a:p>
            <a:r>
              <a:rPr lang="pt-BR" sz="2800" b="1" dirty="0"/>
              <a:t>Números</a:t>
            </a:r>
          </a:p>
          <a:p>
            <a:endParaRPr lang="pt-BR" sz="1000" b="1" dirty="0"/>
          </a:p>
          <a:p>
            <a:pPr marL="457200" indent="-457200">
              <a:buFont typeface="Wingdings" panose="05000000000000000000" pitchFamily="2" charset="2"/>
              <a:buChar char="Ø"/>
            </a:pPr>
            <a:r>
              <a:rPr lang="pt-BR" sz="2600" dirty="0"/>
              <a:t>2 acordos assinados;</a:t>
            </a:r>
          </a:p>
          <a:p>
            <a:pPr marL="457200" indent="-457200">
              <a:buFont typeface="Arial" panose="020B0604020202020204" pitchFamily="34" charset="0"/>
              <a:buChar char="•"/>
            </a:pPr>
            <a:r>
              <a:rPr lang="pt-BR" sz="2000" dirty="0"/>
              <a:t>Empresa UTC (10/07/2017) – R$ 574 milhões.</a:t>
            </a:r>
          </a:p>
          <a:p>
            <a:pPr marL="457200" indent="-457200">
              <a:buFont typeface="Arial" panose="020B0604020202020204" pitchFamily="34" charset="0"/>
              <a:buChar char="•"/>
            </a:pPr>
            <a:r>
              <a:rPr lang="pt-BR" sz="2000" dirty="0"/>
              <a:t>Empresa </a:t>
            </a:r>
            <a:r>
              <a:rPr lang="pt-BR" sz="2000" dirty="0" err="1"/>
              <a:t>Bilfinger</a:t>
            </a:r>
            <a:r>
              <a:rPr lang="pt-BR" sz="2000" dirty="0"/>
              <a:t> (14/08/2017) – R$ 9,8 milhões.</a:t>
            </a:r>
          </a:p>
          <a:p>
            <a:endParaRPr lang="pt-BR" sz="1000" dirty="0"/>
          </a:p>
          <a:p>
            <a:pPr marL="914400" lvl="1" indent="-457200">
              <a:buFont typeface="Wingdings" panose="05000000000000000000" pitchFamily="2" charset="2"/>
              <a:buChar char="Ø"/>
            </a:pPr>
            <a:endParaRPr lang="pt-BR" sz="100" dirty="0"/>
          </a:p>
          <a:p>
            <a:pPr marL="914400" lvl="1" indent="-457200">
              <a:buFont typeface="Wingdings" panose="05000000000000000000" pitchFamily="2" charset="2"/>
              <a:buChar char="Ø"/>
            </a:pPr>
            <a:endParaRPr lang="pt-BR" sz="100" dirty="0"/>
          </a:p>
          <a:p>
            <a:pPr marL="914400" lvl="1" indent="-457200">
              <a:buFont typeface="Wingdings" panose="05000000000000000000" pitchFamily="2" charset="2"/>
              <a:buChar char="Ø"/>
            </a:pPr>
            <a:endParaRPr lang="pt-BR" sz="100" dirty="0"/>
          </a:p>
          <a:p>
            <a:pPr marL="457200" indent="-457200">
              <a:buFont typeface="Wingdings" panose="05000000000000000000" pitchFamily="2" charset="2"/>
              <a:buChar char="Ø"/>
            </a:pPr>
            <a:r>
              <a:rPr lang="pt-BR" sz="2600" dirty="0"/>
              <a:t>6 memorandos de entendimentos resilidos;</a:t>
            </a:r>
          </a:p>
          <a:p>
            <a:pPr marL="457200" indent="-457200">
              <a:buFont typeface="Wingdings" panose="05000000000000000000" pitchFamily="2" charset="2"/>
              <a:buChar char="Ø"/>
            </a:pPr>
            <a:endParaRPr lang="pt-BR" sz="2400" dirty="0"/>
          </a:p>
          <a:p>
            <a:pPr marL="457200" indent="-457200">
              <a:buFont typeface="Wingdings" panose="05000000000000000000" pitchFamily="2" charset="2"/>
              <a:buChar char="Ø"/>
            </a:pPr>
            <a:r>
              <a:rPr lang="pt-BR" sz="2600" dirty="0"/>
              <a:t>11 empresas em negociação (2 acordos próximos à assinatura e 1 para resilição);</a:t>
            </a:r>
          </a:p>
          <a:p>
            <a:pPr marL="457200" indent="-457200">
              <a:buFont typeface="Wingdings" panose="05000000000000000000" pitchFamily="2" charset="2"/>
              <a:buChar char="Ø"/>
            </a:pPr>
            <a:endParaRPr lang="pt-BR" sz="2400" dirty="0"/>
          </a:p>
          <a:p>
            <a:pPr marL="457200" indent="-457200">
              <a:buFont typeface="Wingdings" panose="05000000000000000000" pitchFamily="2" charset="2"/>
              <a:buChar char="Ø"/>
            </a:pPr>
            <a:r>
              <a:rPr lang="pt-BR" sz="2600" dirty="0"/>
              <a:t>5 empresas para assinatura de memorando de entendimentos;</a:t>
            </a:r>
          </a:p>
          <a:p>
            <a:pPr marL="457200" indent="-457200">
              <a:buFont typeface="Wingdings" panose="05000000000000000000" pitchFamily="2" charset="2"/>
              <a:buChar char="Ø"/>
            </a:pPr>
            <a:endParaRPr lang="pt-BR" sz="2400" dirty="0"/>
          </a:p>
          <a:p>
            <a:pPr marL="457200" indent="-457200">
              <a:buFont typeface="Wingdings" panose="05000000000000000000" pitchFamily="2" charset="2"/>
              <a:buChar char="Ø"/>
            </a:pPr>
            <a:r>
              <a:rPr lang="pt-BR" sz="2600" dirty="0"/>
              <a:t>24 empresas que já formalizaram interesse em negociar Acordo de Leniência com a CGU/AGU.</a:t>
            </a:r>
          </a:p>
        </p:txBody>
      </p:sp>
      <p:sp>
        <p:nvSpPr>
          <p:cNvPr id="4" name="Título 4">
            <a:extLst>
              <a:ext uri="{FF2B5EF4-FFF2-40B4-BE49-F238E27FC236}">
                <a16:creationId xmlns:a16="http://schemas.microsoft.com/office/drawing/2014/main" id="{3C463AAB-5F48-401A-B82E-F530023E363D}"/>
              </a:ext>
            </a:extLst>
          </p:cNvPr>
          <p:cNvSpPr txBox="1">
            <a:spLocks/>
          </p:cNvSpPr>
          <p:nvPr/>
        </p:nvSpPr>
        <p:spPr>
          <a:xfrm>
            <a:off x="1183685" y="992874"/>
            <a:ext cx="9679316" cy="601528"/>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800" u="sng" dirty="0">
                <a:latin typeface="Segoe UI Symbol" panose="020B0502040204020203" pitchFamily="34" charset="0"/>
                <a:ea typeface="Segoe UI Symbol" panose="020B0502040204020203" pitchFamily="34" charset="0"/>
              </a:rPr>
              <a:t>Acordo de Leniência – CGU e AGU - Lei nº 12.846/2013</a:t>
            </a:r>
          </a:p>
        </p:txBody>
      </p:sp>
    </p:spTree>
    <p:extLst>
      <p:ext uri="{BB962C8B-B14F-4D97-AF65-F5344CB8AC3E}">
        <p14:creationId xmlns:p14="http://schemas.microsoft.com/office/powerpoint/2010/main" val="3138500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7F766181-A167-4F2B-968C-A1AA5C1DE617}"/>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m 6">
            <a:extLst>
              <a:ext uri="{FF2B5EF4-FFF2-40B4-BE49-F238E27FC236}">
                <a16:creationId xmlns:a16="http://schemas.microsoft.com/office/drawing/2014/main" id="{45D0654C-A0BC-462E-91ED-FDBCB59C2A59}"/>
              </a:ext>
            </a:extLst>
          </p:cNvPr>
          <p:cNvPicPr>
            <a:picLocks noChangeAspect="1"/>
          </p:cNvPicPr>
          <p:nvPr/>
        </p:nvPicPr>
        <p:blipFill rotWithShape="1">
          <a:blip r:embed="rId2"/>
          <a:srcRect l="51076" t="12960" r="4771" b="3290"/>
          <a:stretch/>
        </p:blipFill>
        <p:spPr>
          <a:xfrm rot="1193384">
            <a:off x="6061143" y="4393210"/>
            <a:ext cx="1969310" cy="2007751"/>
          </a:xfrm>
          <a:prstGeom prst="rect">
            <a:avLst/>
          </a:prstGeom>
        </p:spPr>
      </p:pic>
      <p:pic>
        <p:nvPicPr>
          <p:cNvPr id="4" name="Picture 12" descr="Imagem relacionada">
            <a:extLst>
              <a:ext uri="{FF2B5EF4-FFF2-40B4-BE49-F238E27FC236}">
                <a16:creationId xmlns:a16="http://schemas.microsoft.com/office/drawing/2014/main" id="{5B7D1948-9D89-4C52-9959-D62D3D7B31F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21061" y="2208751"/>
            <a:ext cx="652075" cy="372987"/>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C9E5E9C5-04A7-4025-9383-9F8C26ECC292}"/>
              </a:ext>
            </a:extLst>
          </p:cNvPr>
          <p:cNvSpPr txBox="1"/>
          <p:nvPr/>
        </p:nvSpPr>
        <p:spPr>
          <a:xfrm>
            <a:off x="1305907" y="2218524"/>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Política de Formação Continuada em Ouvidorias - PROFOCO</a:t>
            </a:r>
            <a:endParaRPr kumimoji="0" lang="es-ES_tradnl" sz="1800" b="0" i="1" u="none" strike="noStrike" kern="1200" cap="none" spc="0" normalizeH="0" baseline="0" noProof="0" dirty="0">
              <a:ln>
                <a:noFill/>
              </a:ln>
              <a:effectLst/>
              <a:uLnTx/>
              <a:uFillTx/>
              <a:latin typeface="Calibri" panose="020F0502020204030204"/>
              <a:ea typeface="+mn-ea"/>
              <a:cs typeface="+mn-cs"/>
            </a:endParaRPr>
          </a:p>
        </p:txBody>
      </p:sp>
      <p:sp>
        <p:nvSpPr>
          <p:cNvPr id="6" name="Retângulo 5">
            <a:extLst>
              <a:ext uri="{FF2B5EF4-FFF2-40B4-BE49-F238E27FC236}">
                <a16:creationId xmlns:a16="http://schemas.microsoft.com/office/drawing/2014/main" id="{E70443E9-ECAE-4D58-91C2-EF0250F4CA2C}"/>
              </a:ext>
            </a:extLst>
          </p:cNvPr>
          <p:cNvSpPr/>
          <p:nvPr/>
        </p:nvSpPr>
        <p:spPr>
          <a:xfrm>
            <a:off x="1305907" y="2951718"/>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Publicações</a:t>
            </a:r>
            <a:endParaRPr kumimoji="0" lang="es-ES_tradnl" sz="1800" b="0"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pic>
        <p:nvPicPr>
          <p:cNvPr id="16" name="Imagem 15"/>
          <p:cNvPicPr>
            <a:picLocks noChangeAspect="1"/>
          </p:cNvPicPr>
          <p:nvPr/>
        </p:nvPicPr>
        <p:blipFill rotWithShape="1">
          <a:blip r:embed="rId5"/>
          <a:srcRect l="18495" t="37646" r="65011" b="31382"/>
          <a:stretch/>
        </p:blipFill>
        <p:spPr>
          <a:xfrm rot="914236">
            <a:off x="4207180" y="4126242"/>
            <a:ext cx="1586339" cy="1906388"/>
          </a:xfrm>
          <a:prstGeom prst="rect">
            <a:avLst/>
          </a:prstGeom>
        </p:spPr>
      </p:pic>
      <p:pic>
        <p:nvPicPr>
          <p:cNvPr id="8" name="Picture 4" descr="Cartilha solução de conflitos - Kevin">
            <a:extLst>
              <a:ext uri="{FF2B5EF4-FFF2-40B4-BE49-F238E27FC236}">
                <a16:creationId xmlns:a16="http://schemas.microsoft.com/office/drawing/2014/main" id="{4265FB41-33F4-4AB6-9FAA-183F88B56C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69498">
            <a:off x="468302" y="4187179"/>
            <a:ext cx="1264679" cy="178451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a:extLst>
              <a:ext uri="{FF2B5EF4-FFF2-40B4-BE49-F238E27FC236}">
                <a16:creationId xmlns:a16="http://schemas.microsoft.com/office/drawing/2014/main" id="{69F2D176-9C09-4091-9A11-3F54E2196862}"/>
              </a:ext>
            </a:extLst>
          </p:cNvPr>
          <p:cNvPicPr>
            <a:picLocks noChangeAspect="1"/>
          </p:cNvPicPr>
          <p:nvPr/>
        </p:nvPicPr>
        <p:blipFill rotWithShape="1">
          <a:blip r:embed="rId7"/>
          <a:srcRect l="4098" t="8527" r="68927" b="39535"/>
          <a:stretch/>
        </p:blipFill>
        <p:spPr>
          <a:xfrm rot="21146405">
            <a:off x="2897450" y="4136120"/>
            <a:ext cx="1461100" cy="1800431"/>
          </a:xfrm>
          <a:prstGeom prst="rect">
            <a:avLst/>
          </a:prstGeom>
        </p:spPr>
      </p:pic>
      <p:pic>
        <p:nvPicPr>
          <p:cNvPr id="10" name="Imagem 9">
            <a:extLst>
              <a:ext uri="{FF2B5EF4-FFF2-40B4-BE49-F238E27FC236}">
                <a16:creationId xmlns:a16="http://schemas.microsoft.com/office/drawing/2014/main" id="{E3A79EC8-3819-4A5A-A809-FE90BAC72E12}"/>
              </a:ext>
            </a:extLst>
          </p:cNvPr>
          <p:cNvPicPr>
            <a:picLocks noChangeAspect="1"/>
          </p:cNvPicPr>
          <p:nvPr/>
        </p:nvPicPr>
        <p:blipFill rotWithShape="1">
          <a:blip r:embed="rId8"/>
          <a:srcRect l="6568" t="7692" r="71222" b="49630"/>
          <a:stretch/>
        </p:blipFill>
        <p:spPr>
          <a:xfrm rot="20755870">
            <a:off x="5392443" y="4649864"/>
            <a:ext cx="1203608" cy="1480199"/>
          </a:xfrm>
          <a:prstGeom prst="rect">
            <a:avLst/>
          </a:prstGeom>
        </p:spPr>
      </p:pic>
      <p:pic>
        <p:nvPicPr>
          <p:cNvPr id="11" name="Imagem 10">
            <a:extLst>
              <a:ext uri="{FF2B5EF4-FFF2-40B4-BE49-F238E27FC236}">
                <a16:creationId xmlns:a16="http://schemas.microsoft.com/office/drawing/2014/main" id="{3EF1343C-01AB-4BD6-8D5C-C8DDA03BAFF5}"/>
              </a:ext>
            </a:extLst>
          </p:cNvPr>
          <p:cNvPicPr>
            <a:picLocks noChangeAspect="1"/>
          </p:cNvPicPr>
          <p:nvPr/>
        </p:nvPicPr>
        <p:blipFill>
          <a:blip r:embed="rId9"/>
          <a:stretch>
            <a:fillRect/>
          </a:stretch>
        </p:blipFill>
        <p:spPr>
          <a:xfrm rot="615877">
            <a:off x="9415275" y="4173414"/>
            <a:ext cx="1431452" cy="1798425"/>
          </a:xfrm>
          <a:prstGeom prst="rect">
            <a:avLst/>
          </a:prstGeom>
        </p:spPr>
      </p:pic>
      <p:pic>
        <p:nvPicPr>
          <p:cNvPr id="12" name="Picture 2" descr="Ferramentas de resolução de conflitos">
            <a:extLst>
              <a:ext uri="{FF2B5EF4-FFF2-40B4-BE49-F238E27FC236}">
                <a16:creationId xmlns:a16="http://schemas.microsoft.com/office/drawing/2014/main" id="{BD661E7F-5B70-498F-9B6E-F469D1D3C25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31136">
            <a:off x="1613561" y="4152349"/>
            <a:ext cx="1376488" cy="1942283"/>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m 12">
            <a:extLst>
              <a:ext uri="{FF2B5EF4-FFF2-40B4-BE49-F238E27FC236}">
                <a16:creationId xmlns:a16="http://schemas.microsoft.com/office/drawing/2014/main" id="{26DE5F17-C62C-4D3B-B91B-03A010006B09}"/>
              </a:ext>
            </a:extLst>
          </p:cNvPr>
          <p:cNvPicPr>
            <a:picLocks noChangeAspect="1"/>
          </p:cNvPicPr>
          <p:nvPr/>
        </p:nvPicPr>
        <p:blipFill rotWithShape="1">
          <a:blip r:embed="rId11"/>
          <a:srcRect l="68708" t="46495" r="853" b="13333"/>
          <a:stretch/>
        </p:blipFill>
        <p:spPr>
          <a:xfrm rot="20721275">
            <a:off x="7695859" y="4566739"/>
            <a:ext cx="1966219" cy="1660692"/>
          </a:xfrm>
          <a:prstGeom prst="rect">
            <a:avLst/>
          </a:prstGeom>
        </p:spPr>
      </p:pic>
      <p:sp>
        <p:nvSpPr>
          <p:cNvPr id="15" name="Retângulo 14">
            <a:extLst>
              <a:ext uri="{FF2B5EF4-FFF2-40B4-BE49-F238E27FC236}">
                <a16:creationId xmlns:a16="http://schemas.microsoft.com/office/drawing/2014/main" id="{C7351DE2-3C67-41D3-B9E4-019F3974582C}"/>
              </a:ext>
            </a:extLst>
          </p:cNvPr>
          <p:cNvSpPr/>
          <p:nvPr/>
        </p:nvSpPr>
        <p:spPr>
          <a:xfrm>
            <a:off x="1592397" y="1185474"/>
            <a:ext cx="898252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1">
                    <a:lumMod val="50000"/>
                  </a:schemeClr>
                </a:solidFill>
                <a:effectLst/>
                <a:uLnTx/>
                <a:uFillTx/>
                <a:latin typeface="+mj-lt"/>
                <a:ea typeface="+mn-ea"/>
                <a:cs typeface="+mn-cs"/>
              </a:rPr>
              <a:t>Programa de Fortalecimento de Ouvidorias (PROFORT)</a:t>
            </a:r>
          </a:p>
        </p:txBody>
      </p:sp>
    </p:spTree>
    <p:extLst>
      <p:ext uri="{BB962C8B-B14F-4D97-AF65-F5344CB8AC3E}">
        <p14:creationId xmlns:p14="http://schemas.microsoft.com/office/powerpoint/2010/main" val="2085569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264484" y="1019761"/>
            <a:ext cx="11795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Ouvidoria-Geral da União - OGU </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1027466" y="2337343"/>
            <a:ext cx="5577937" cy="3539430"/>
          </a:xfrm>
          <a:prstGeom prst="rect">
            <a:avLst/>
          </a:prstGeom>
          <a:noFill/>
        </p:spPr>
        <p:txBody>
          <a:bodyPr wrap="none" rtlCol="0">
            <a:spAutoFit/>
          </a:bodyPr>
          <a:lstStyle/>
          <a:p>
            <a:r>
              <a:rPr lang="pt-BR" sz="3200" dirty="0">
                <a:solidFill>
                  <a:schemeClr val="accent1"/>
                </a:solidFill>
              </a:rPr>
              <a:t>Áreas de Atuação:</a:t>
            </a:r>
          </a:p>
          <a:p>
            <a:endParaRPr lang="pt-BR" sz="3200" dirty="0">
              <a:solidFill>
                <a:schemeClr val="accent1"/>
              </a:solidFill>
            </a:endParaRPr>
          </a:p>
          <a:p>
            <a:pPr marL="342900" indent="-342900">
              <a:buAutoNum type="arabicPeriod"/>
            </a:pPr>
            <a:r>
              <a:rPr lang="pt-BR" sz="3200" dirty="0">
                <a:solidFill>
                  <a:schemeClr val="accent2">
                    <a:lumMod val="20000"/>
                    <a:lumOff val="80000"/>
                  </a:schemeClr>
                </a:solidFill>
              </a:rPr>
              <a:t>Fortalecimento de Ouvidorias;</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accent1"/>
                </a:solidFill>
              </a:rPr>
              <a:t>Avaliação Cidadã ;</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accent2">
                    <a:lumMod val="20000"/>
                    <a:lumOff val="80000"/>
                  </a:schemeClr>
                </a:solidFill>
              </a:rPr>
              <a:t>Lei de Acesso à Informação.</a:t>
            </a:r>
          </a:p>
        </p:txBody>
      </p:sp>
    </p:spTree>
    <p:extLst>
      <p:ext uri="{BB962C8B-B14F-4D97-AF65-F5344CB8AC3E}">
        <p14:creationId xmlns:p14="http://schemas.microsoft.com/office/powerpoint/2010/main" val="18827775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D592E3F5-1091-4DAE-9CFE-D1A99A978245}"/>
              </a:ext>
            </a:extLst>
          </p:cNvPr>
          <p:cNvSpPr/>
          <p:nvPr/>
        </p:nvSpPr>
        <p:spPr>
          <a:xfrm>
            <a:off x="1090253" y="2869522"/>
            <a:ext cx="2106244" cy="208149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Elipse 3">
            <a:extLst>
              <a:ext uri="{FF2B5EF4-FFF2-40B4-BE49-F238E27FC236}">
                <a16:creationId xmlns:a16="http://schemas.microsoft.com/office/drawing/2014/main" id="{67903841-D693-47EE-A9E2-AD035BCF2E44}"/>
              </a:ext>
            </a:extLst>
          </p:cNvPr>
          <p:cNvSpPr/>
          <p:nvPr/>
        </p:nvSpPr>
        <p:spPr>
          <a:xfrm>
            <a:off x="3774838" y="2869521"/>
            <a:ext cx="2106244" cy="208149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Elipse 4">
            <a:extLst>
              <a:ext uri="{FF2B5EF4-FFF2-40B4-BE49-F238E27FC236}">
                <a16:creationId xmlns:a16="http://schemas.microsoft.com/office/drawing/2014/main" id="{385C09A6-9566-4A29-A7E2-DF23DB6FF9D2}"/>
              </a:ext>
            </a:extLst>
          </p:cNvPr>
          <p:cNvSpPr/>
          <p:nvPr/>
        </p:nvSpPr>
        <p:spPr>
          <a:xfrm>
            <a:off x="6357264" y="2869520"/>
            <a:ext cx="2106244" cy="208149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4" descr="Imagem relacionada">
            <a:extLst>
              <a:ext uri="{FF2B5EF4-FFF2-40B4-BE49-F238E27FC236}">
                <a16:creationId xmlns:a16="http://schemas.microsoft.com/office/drawing/2014/main" id="{821FF9C5-F5AA-4C12-A416-11F018F8A1C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606115" y="3393840"/>
            <a:ext cx="1074519" cy="1074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m relacionada">
            <a:extLst>
              <a:ext uri="{FF2B5EF4-FFF2-40B4-BE49-F238E27FC236}">
                <a16:creationId xmlns:a16="http://schemas.microsoft.com/office/drawing/2014/main" id="{2DE99C29-38C1-4421-AA26-98CAFDD0336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232412" y="3393840"/>
            <a:ext cx="1129014" cy="11290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m para computer icon">
            <a:extLst>
              <a:ext uri="{FF2B5EF4-FFF2-40B4-BE49-F238E27FC236}">
                <a16:creationId xmlns:a16="http://schemas.microsoft.com/office/drawing/2014/main" id="{DE3EB487-0B49-4C1E-A290-3F1ACFE527F9}"/>
              </a:ext>
            </a:extLst>
          </p:cNvPr>
          <p:cNvPicPr>
            <a:picLocks noChangeAspect="1" noChangeArrowheads="1"/>
          </p:cNvPicPr>
          <p:nvPr/>
        </p:nvPicPr>
        <p:blipFill>
          <a:blip r:embed="rId6">
            <a:biLevel thresh="75000"/>
            <a:extLst>
              <a:ext uri="{BEBA8EAE-BF5A-486C-A8C5-ECC9F3942E4B}">
                <a14:imgProps xmlns:a14="http://schemas.microsoft.com/office/drawing/2010/main">
                  <a14:imgLayer r:embed="rId7">
                    <a14:imgEffect>
                      <a14:sharpenSoften amount="100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716254" y="3396637"/>
            <a:ext cx="1388263" cy="1134408"/>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12">
            <a:extLst>
              <a:ext uri="{FF2B5EF4-FFF2-40B4-BE49-F238E27FC236}">
                <a16:creationId xmlns:a16="http://schemas.microsoft.com/office/drawing/2014/main" id="{407D558E-C718-47B5-BBFA-17F67B67E499}"/>
              </a:ext>
            </a:extLst>
          </p:cNvPr>
          <p:cNvSpPr txBox="1"/>
          <p:nvPr/>
        </p:nvSpPr>
        <p:spPr>
          <a:xfrm>
            <a:off x="922917" y="5184310"/>
            <a:ext cx="2273580" cy="830997"/>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effectLst/>
                <a:uLnTx/>
                <a:uFillTx/>
                <a:latin typeface="Calibri" panose="020F0502020204030204"/>
                <a:ea typeface="+mn-ea"/>
                <a:cs typeface="+mn-cs"/>
              </a:rPr>
              <a:t>Ouvidoria como uma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effectLst/>
                <a:uLnTx/>
                <a:uFillTx/>
                <a:latin typeface="Calibri" panose="020F0502020204030204"/>
                <a:ea typeface="+mn-ea"/>
                <a:cs typeface="+mn-cs"/>
              </a:rPr>
              <a:t>Plataforma para envio de dados pela sociedade</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
        <p:nvSpPr>
          <p:cNvPr id="10" name="CaixaDeTexto 17">
            <a:extLst>
              <a:ext uri="{FF2B5EF4-FFF2-40B4-BE49-F238E27FC236}">
                <a16:creationId xmlns:a16="http://schemas.microsoft.com/office/drawing/2014/main" id="{BA474A66-9364-4E9C-AB2A-00F92F6DB901}"/>
              </a:ext>
            </a:extLst>
          </p:cNvPr>
          <p:cNvSpPr txBox="1"/>
          <p:nvPr/>
        </p:nvSpPr>
        <p:spPr>
          <a:xfrm>
            <a:off x="3824748" y="5184310"/>
            <a:ext cx="2273580" cy="1323439"/>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effectLst/>
                <a:uLnTx/>
                <a:uFillTx/>
                <a:latin typeface="Calibri" panose="020F0502020204030204"/>
                <a:ea typeface="+mn-ea"/>
                <a:cs typeface="+mn-cs"/>
              </a:rPr>
              <a:t>Desenvolvimento de mecanismos de análise de Big Data para avaliação de serviços e políticas públicas</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
        <p:nvSpPr>
          <p:cNvPr id="11" name="CaixaDeTexto 19">
            <a:extLst>
              <a:ext uri="{FF2B5EF4-FFF2-40B4-BE49-F238E27FC236}">
                <a16:creationId xmlns:a16="http://schemas.microsoft.com/office/drawing/2014/main" id="{C1BF7A51-5149-46C7-BB99-3C7ECE672114}"/>
              </a:ext>
            </a:extLst>
          </p:cNvPr>
          <p:cNvSpPr txBox="1"/>
          <p:nvPr/>
        </p:nvSpPr>
        <p:spPr>
          <a:xfrm>
            <a:off x="6589183" y="5307420"/>
            <a:ext cx="2273580" cy="107721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effectLst/>
                <a:uLnTx/>
                <a:uFillTx/>
                <a:latin typeface="Calibri" panose="020F0502020204030204"/>
                <a:ea typeface="+mn-ea"/>
                <a:cs typeface="+mn-cs"/>
              </a:rPr>
              <a:t>Transparência para a sociedade e monitoramento tempestivo para o gestor</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
        <p:nvSpPr>
          <p:cNvPr id="12" name="CaixaDeTexto 11">
            <a:extLst>
              <a:ext uri="{FF2B5EF4-FFF2-40B4-BE49-F238E27FC236}">
                <a16:creationId xmlns:a16="http://schemas.microsoft.com/office/drawing/2014/main" id="{887371C0-539E-4271-8A16-78CE4A4314C8}"/>
              </a:ext>
            </a:extLst>
          </p:cNvPr>
          <p:cNvSpPr txBox="1"/>
          <p:nvPr/>
        </p:nvSpPr>
        <p:spPr>
          <a:xfrm>
            <a:off x="9275906" y="3192435"/>
            <a:ext cx="217881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Ouvidoria de dados: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Transformando problemas individuais em soluções coletivas. </a:t>
            </a:r>
            <a:endParaRPr kumimoji="0" lang="es-ES_tradnl" sz="1800" b="0" i="1" u="none" strike="noStrike" kern="1200" cap="none" spc="0" normalizeH="0" baseline="0" noProof="0" dirty="0">
              <a:ln>
                <a:noFill/>
              </a:ln>
              <a:effectLst/>
              <a:uLnTx/>
              <a:uFillTx/>
              <a:latin typeface="Calibri" panose="020F0502020204030204"/>
              <a:ea typeface="+mn-ea"/>
              <a:cs typeface="+mn-cs"/>
            </a:endParaRPr>
          </a:p>
        </p:txBody>
      </p:sp>
      <p:sp>
        <p:nvSpPr>
          <p:cNvPr id="14" name="Retângulo 13">
            <a:extLst/>
          </p:cNvPr>
          <p:cNvSpPr/>
          <p:nvPr/>
        </p:nvSpPr>
        <p:spPr>
          <a:xfrm>
            <a:off x="429239" y="1277056"/>
            <a:ext cx="116256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accent1">
                    <a:lumMod val="50000"/>
                  </a:schemeClr>
                </a:solidFill>
                <a:latin typeface="+mj-lt"/>
              </a:rPr>
              <a:t>Programa</a:t>
            </a:r>
            <a:r>
              <a:rPr kumimoji="0" lang="pt-BR" sz="24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a:t>
            </a:r>
            <a:r>
              <a:rPr lang="pt-BR" sz="3200" b="1" dirty="0">
                <a:solidFill>
                  <a:schemeClr val="accent1">
                    <a:lumMod val="50000"/>
                  </a:schemeClr>
                </a:solidFill>
                <a:latin typeface="+mj-lt"/>
              </a:rPr>
              <a:t>de Avaliação Cidadã de Serviços e Políticas Públicas (PROCID)</a:t>
            </a:r>
          </a:p>
        </p:txBody>
      </p:sp>
    </p:spTree>
    <p:extLst>
      <p:ext uri="{BB962C8B-B14F-4D97-AF65-F5344CB8AC3E}">
        <p14:creationId xmlns:p14="http://schemas.microsoft.com/office/powerpoint/2010/main" val="1191358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62BAF404-4CDD-44AD-8B66-C2AD62F924F6}"/>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4" descr="Imagem relacionada">
            <a:extLst>
              <a:ext uri="{FF2B5EF4-FFF2-40B4-BE49-F238E27FC236}">
                <a16:creationId xmlns:a16="http://schemas.microsoft.com/office/drawing/2014/main" id="{7390E08B-8859-445F-9C40-9CBAF53CE65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33340" y="2178072"/>
            <a:ext cx="434346" cy="434346"/>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7AFA4306-E95D-41D4-92DD-2B8D553F080A}"/>
              </a:ext>
            </a:extLst>
          </p:cNvPr>
          <p:cNvSpPr txBox="1"/>
          <p:nvPr/>
        </p:nvSpPr>
        <p:spPr>
          <a:xfrm>
            <a:off x="1305907" y="2218524"/>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solidFill>
                  <a:prstClr val="black"/>
                </a:solidFill>
                <a:effectLst/>
                <a:uLnTx/>
                <a:uFillTx/>
                <a:latin typeface="Calibri" panose="020F0502020204030204"/>
                <a:ea typeface="+mn-ea"/>
                <a:cs typeface="+mn-cs"/>
              </a:rPr>
              <a:t>Coleta de dados: a Ouvidoria como Plataforma de participação e controle social</a:t>
            </a:r>
            <a:endParaRPr kumimoji="0" lang="es-ES_tradnl"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ixaDeTexto 1">
            <a:extLst>
              <a:ext uri="{FF2B5EF4-FFF2-40B4-BE49-F238E27FC236}">
                <a16:creationId xmlns:a16="http://schemas.microsoft.com/office/drawing/2014/main" id="{B1D229A5-6544-4C34-BB4C-1D890BC09D08}"/>
              </a:ext>
            </a:extLst>
          </p:cNvPr>
          <p:cNvSpPr txBox="1"/>
          <p:nvPr/>
        </p:nvSpPr>
        <p:spPr>
          <a:xfrm>
            <a:off x="616277" y="2922283"/>
            <a:ext cx="9028305" cy="2031325"/>
          </a:xfrm>
          <a:prstGeom prst="rect">
            <a:avLst/>
          </a:prstGeom>
          <a:noFill/>
        </p:spPr>
        <p:txBody>
          <a:bodyPr wrap="non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Integração de sistemas de Ouvidorias;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Atuação em Redes Sociais;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Desenvolvimento de aplicativos cívicos (</a:t>
            </a:r>
            <a:r>
              <a:rPr kumimoji="0" lang="pt-BR" sz="1800" b="0" i="0" u="none" strike="noStrike" kern="1200" cap="none" spc="0" normalizeH="0" baseline="0" noProof="0" dirty="0" err="1">
                <a:ln>
                  <a:noFill/>
                </a:ln>
                <a:solidFill>
                  <a:prstClr val="black"/>
                </a:solidFill>
                <a:effectLst/>
                <a:uLnTx/>
                <a:uFillTx/>
                <a:latin typeface="Calibri" panose="020F0502020204030204"/>
                <a:ea typeface="+mn-ea"/>
                <a:cs typeface="+mn-cs"/>
              </a:rPr>
              <a:t>Hackfest</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 Contra a Corrupção 2017);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Parcerias com a Sociedade Civil e com outros órgãos: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Reclame Aqui (4.016 manifestações recebidas pelo sistema desde novembro de 2016);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Transparência Brasil (monitoramento de construção de creches); 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Observatórios/UFPA/USP (monitoramento da merenda escolar).</a:t>
            </a:r>
          </a:p>
        </p:txBody>
      </p:sp>
      <p:pic>
        <p:nvPicPr>
          <p:cNvPr id="7" name="Picture 2" descr="Resultado de imagem para reclame aqui">
            <a:extLst>
              <a:ext uri="{FF2B5EF4-FFF2-40B4-BE49-F238E27FC236}">
                <a16:creationId xmlns:a16="http://schemas.microsoft.com/office/drawing/2014/main" id="{AC3F8777-2415-4AE7-8BAC-2F4D20B67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7855" y="2291359"/>
            <a:ext cx="1105336" cy="11240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m para todxs logo">
            <a:extLst>
              <a:ext uri="{FF2B5EF4-FFF2-40B4-BE49-F238E27FC236}">
                <a16:creationId xmlns:a16="http://schemas.microsoft.com/office/drawing/2014/main" id="{AAD2D5C4-BD46-4CC6-8FA1-7E79CAC4CF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0473" y="2298390"/>
            <a:ext cx="1102115" cy="1102115"/>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a:extLst>
              <a:ext uri="{FF2B5EF4-FFF2-40B4-BE49-F238E27FC236}">
                <a16:creationId xmlns:a16="http://schemas.microsoft.com/office/drawing/2014/main" id="{C184BBF2-17AD-4FA6-B91A-6A171DD25E56}"/>
              </a:ext>
            </a:extLst>
          </p:cNvPr>
          <p:cNvPicPr>
            <a:picLocks noChangeAspect="1"/>
          </p:cNvPicPr>
          <p:nvPr/>
        </p:nvPicPr>
        <p:blipFill rotWithShape="1">
          <a:blip r:embed="rId6"/>
          <a:srcRect l="39348" t="23138" r="45263" b="44526"/>
          <a:stretch/>
        </p:blipFill>
        <p:spPr>
          <a:xfrm>
            <a:off x="10410473" y="4922437"/>
            <a:ext cx="1104147" cy="1305028"/>
          </a:xfrm>
          <a:prstGeom prst="rect">
            <a:avLst/>
          </a:prstGeom>
        </p:spPr>
      </p:pic>
      <p:pic>
        <p:nvPicPr>
          <p:cNvPr id="11" name="Picture 4" descr="Resultado de imagem para promise tracker">
            <a:extLst>
              <a:ext uri="{FF2B5EF4-FFF2-40B4-BE49-F238E27FC236}">
                <a16:creationId xmlns:a16="http://schemas.microsoft.com/office/drawing/2014/main" id="{E82B412C-FC21-4500-97B5-9433FF6C9E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82623" y="3273652"/>
            <a:ext cx="1357813" cy="1568260"/>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a:extLst>
              <a:ext uri="{FF2B5EF4-FFF2-40B4-BE49-F238E27FC236}">
                <a16:creationId xmlns:a16="http://schemas.microsoft.com/office/drawing/2014/main" id="{46323720-DEE4-4045-899F-69BFF55608DE}"/>
              </a:ext>
            </a:extLst>
          </p:cNvPr>
          <p:cNvSpPr/>
          <p:nvPr/>
        </p:nvSpPr>
        <p:spPr>
          <a:xfrm>
            <a:off x="429239" y="1277056"/>
            <a:ext cx="116256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accent1">
                    <a:lumMod val="50000"/>
                  </a:schemeClr>
                </a:solidFill>
                <a:latin typeface="+mj-lt"/>
              </a:rPr>
              <a:t>Programa</a:t>
            </a:r>
            <a:r>
              <a:rPr kumimoji="0" lang="pt-BR" sz="24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a:t>
            </a:r>
            <a:r>
              <a:rPr lang="pt-BR" sz="3200" b="1" dirty="0">
                <a:solidFill>
                  <a:schemeClr val="accent1">
                    <a:lumMod val="50000"/>
                  </a:schemeClr>
                </a:solidFill>
                <a:latin typeface="+mj-lt"/>
              </a:rPr>
              <a:t>de Avaliação Cidadã de Serviços e Políticas Públicas (PROCID)</a:t>
            </a:r>
          </a:p>
        </p:txBody>
      </p:sp>
    </p:spTree>
    <p:extLst>
      <p:ext uri="{BB962C8B-B14F-4D97-AF65-F5344CB8AC3E}">
        <p14:creationId xmlns:p14="http://schemas.microsoft.com/office/powerpoint/2010/main" val="3903884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4A0CA933-535D-4835-BC36-67896F60F169}"/>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4" descr="Imagem relacionada">
            <a:extLst>
              <a:ext uri="{FF2B5EF4-FFF2-40B4-BE49-F238E27FC236}">
                <a16:creationId xmlns:a16="http://schemas.microsoft.com/office/drawing/2014/main" id="{8218234F-CD45-4813-ACFB-AA394A60D78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33340" y="2178072"/>
            <a:ext cx="434346" cy="434346"/>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743F0D72-C36D-45A6-A800-1E154BD16565}"/>
              </a:ext>
            </a:extLst>
          </p:cNvPr>
          <p:cNvSpPr txBox="1"/>
          <p:nvPr/>
        </p:nvSpPr>
        <p:spPr>
          <a:xfrm>
            <a:off x="1305907" y="2218524"/>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Coleta de dados: a Ouvidoria como Plataforma de participação e controle social</a:t>
            </a:r>
            <a:endParaRPr kumimoji="0" lang="es-ES_tradnl" sz="1800" b="0" i="1" u="none" strike="noStrike" kern="1200" cap="none" spc="0" normalizeH="0" baseline="0" noProof="0" dirty="0">
              <a:ln>
                <a:noFill/>
              </a:ln>
              <a:effectLst/>
              <a:uLnTx/>
              <a:uFillTx/>
              <a:latin typeface="Calibri" panose="020F0502020204030204"/>
              <a:ea typeface="+mn-ea"/>
              <a:cs typeface="+mn-cs"/>
            </a:endParaRPr>
          </a:p>
        </p:txBody>
      </p:sp>
      <p:sp>
        <p:nvSpPr>
          <p:cNvPr id="6" name="CaixaDeTexto 5">
            <a:extLst>
              <a:ext uri="{FF2B5EF4-FFF2-40B4-BE49-F238E27FC236}">
                <a16:creationId xmlns:a16="http://schemas.microsoft.com/office/drawing/2014/main" id="{C1E3A3FF-3F27-4C29-862B-B85E59BF84A4}"/>
              </a:ext>
            </a:extLst>
          </p:cNvPr>
          <p:cNvSpPr txBox="1"/>
          <p:nvPr/>
        </p:nvSpPr>
        <p:spPr>
          <a:xfrm>
            <a:off x="1235210" y="2810852"/>
            <a:ext cx="2820483" cy="107721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600" b="0" i="1" u="none" strike="noStrike" kern="1200" cap="none" spc="0" normalizeH="0" baseline="0" noProof="0" dirty="0">
                <a:ln>
                  <a:noFill/>
                </a:ln>
                <a:effectLst/>
                <a:uLnTx/>
                <a:uFillTx/>
                <a:latin typeface="Calibri" panose="020F0502020204030204"/>
                <a:ea typeface="+mn-ea"/>
                <a:cs typeface="+mn-cs"/>
              </a:rPr>
              <a:t>Imagens coletadas pelos usuários dos serviços públicos para subsídio dos trabalhos da CGU por meio da Ouvidoria</a:t>
            </a:r>
            <a:endParaRPr kumimoji="0" lang="es-ES_tradnl" sz="1600" b="0" i="1" u="none" strike="noStrike" kern="1200" cap="none" spc="0" normalizeH="0" baseline="0" noProof="0" dirty="0">
              <a:ln>
                <a:noFill/>
              </a:ln>
              <a:effectLst/>
              <a:uLnTx/>
              <a:uFillTx/>
              <a:latin typeface="Calibri" panose="020F0502020204030204"/>
              <a:ea typeface="+mn-ea"/>
              <a:cs typeface="+mn-cs"/>
            </a:endParaRPr>
          </a:p>
        </p:txBody>
      </p:sp>
      <p:pic>
        <p:nvPicPr>
          <p:cNvPr id="7" name="Imagem 6">
            <a:extLst>
              <a:ext uri="{FF2B5EF4-FFF2-40B4-BE49-F238E27FC236}">
                <a16:creationId xmlns:a16="http://schemas.microsoft.com/office/drawing/2014/main" id="{7D363913-B689-45A9-A52F-2A14CD799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592" y="4021040"/>
            <a:ext cx="3021970" cy="1699858"/>
          </a:xfrm>
          <a:prstGeom prst="rect">
            <a:avLst/>
          </a:prstGeom>
        </p:spPr>
      </p:pic>
      <p:pic>
        <p:nvPicPr>
          <p:cNvPr id="8" name="Imagem 7">
            <a:extLst>
              <a:ext uri="{FF2B5EF4-FFF2-40B4-BE49-F238E27FC236}">
                <a16:creationId xmlns:a16="http://schemas.microsoft.com/office/drawing/2014/main" id="{EA829B52-1CD9-4118-B1D1-87AD4F1DC2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9825" y="2853755"/>
            <a:ext cx="1612768" cy="2867143"/>
          </a:xfrm>
          <a:prstGeom prst="rect">
            <a:avLst/>
          </a:prstGeom>
        </p:spPr>
      </p:pic>
      <p:pic>
        <p:nvPicPr>
          <p:cNvPr id="9" name="Imagem 8">
            <a:extLst>
              <a:ext uri="{FF2B5EF4-FFF2-40B4-BE49-F238E27FC236}">
                <a16:creationId xmlns:a16="http://schemas.microsoft.com/office/drawing/2014/main" id="{AD8F7286-B29E-4046-9E28-7AE66ACDE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8846" y="2821070"/>
            <a:ext cx="1616572" cy="2873906"/>
          </a:xfrm>
          <a:prstGeom prst="rect">
            <a:avLst/>
          </a:prstGeom>
        </p:spPr>
      </p:pic>
      <p:pic>
        <p:nvPicPr>
          <p:cNvPr id="10" name="Imagem 9">
            <a:extLst>
              <a:ext uri="{FF2B5EF4-FFF2-40B4-BE49-F238E27FC236}">
                <a16:creationId xmlns:a16="http://schemas.microsoft.com/office/drawing/2014/main" id="{F409AFC0-6C57-41BD-B3E8-E3E8C014D5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20664" y="2816458"/>
            <a:ext cx="1616572" cy="2873906"/>
          </a:xfrm>
          <a:prstGeom prst="rect">
            <a:avLst/>
          </a:prstGeom>
        </p:spPr>
      </p:pic>
      <p:pic>
        <p:nvPicPr>
          <p:cNvPr id="11" name="Imagem 10">
            <a:extLst>
              <a:ext uri="{FF2B5EF4-FFF2-40B4-BE49-F238E27FC236}">
                <a16:creationId xmlns:a16="http://schemas.microsoft.com/office/drawing/2014/main" id="{DBFB2482-CC24-4FDE-9D52-4852A98BED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2170" y="2816458"/>
            <a:ext cx="1613809" cy="2873906"/>
          </a:xfrm>
          <a:prstGeom prst="rect">
            <a:avLst/>
          </a:prstGeom>
        </p:spPr>
      </p:pic>
      <p:sp>
        <p:nvSpPr>
          <p:cNvPr id="14" name="CaixaDeTexto 13"/>
          <p:cNvSpPr txBox="1"/>
          <p:nvPr/>
        </p:nvSpPr>
        <p:spPr>
          <a:xfrm>
            <a:off x="2412431" y="5867732"/>
            <a:ext cx="1843582" cy="338554"/>
          </a:xfrm>
          <a:prstGeom prst="rect">
            <a:avLst/>
          </a:prstGeom>
          <a:noFill/>
        </p:spPr>
        <p:txBody>
          <a:bodyPr wrap="none" rtlCol="0">
            <a:spAutoFit/>
          </a:bodyPr>
          <a:lstStyle/>
          <a:p>
            <a:r>
              <a:rPr lang="pt-BR" sz="1600" b="1" i="1" dirty="0">
                <a:solidFill>
                  <a:schemeClr val="accent1"/>
                </a:solidFill>
              </a:rPr>
              <a:t>Projeto “Tá de pé?”</a:t>
            </a:r>
            <a:endParaRPr lang="es-ES_tradnl" sz="1600" b="1" i="1" dirty="0">
              <a:solidFill>
                <a:schemeClr val="accent1"/>
              </a:solidFill>
            </a:endParaRPr>
          </a:p>
        </p:txBody>
      </p:sp>
      <p:cxnSp>
        <p:nvCxnSpPr>
          <p:cNvPr id="16" name="Conector reto 15"/>
          <p:cNvCxnSpPr/>
          <p:nvPr/>
        </p:nvCxnSpPr>
        <p:spPr>
          <a:xfrm flipH="1">
            <a:off x="925851" y="5853868"/>
            <a:ext cx="4816742" cy="13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H="1">
            <a:off x="6448846" y="5853868"/>
            <a:ext cx="4957133" cy="8418"/>
          </a:xfrm>
          <a:prstGeom prst="line">
            <a:avLst/>
          </a:prstGeom>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7453020" y="5848925"/>
            <a:ext cx="3146054" cy="338554"/>
          </a:xfrm>
          <a:prstGeom prst="rect">
            <a:avLst/>
          </a:prstGeom>
          <a:noFill/>
        </p:spPr>
        <p:txBody>
          <a:bodyPr wrap="none" rtlCol="0">
            <a:spAutoFit/>
          </a:bodyPr>
          <a:lstStyle/>
          <a:p>
            <a:r>
              <a:rPr lang="pt-BR" sz="1600" b="1" i="1" dirty="0">
                <a:solidFill>
                  <a:schemeClr val="accent1"/>
                </a:solidFill>
              </a:rPr>
              <a:t>Projeto “Monitorando a Merenda”</a:t>
            </a:r>
            <a:endParaRPr lang="es-ES_tradnl" sz="1600" b="1" i="1" dirty="0">
              <a:solidFill>
                <a:schemeClr val="accent1"/>
              </a:solidFill>
            </a:endParaRPr>
          </a:p>
        </p:txBody>
      </p:sp>
      <p:sp>
        <p:nvSpPr>
          <p:cNvPr id="17" name="Retângulo 16">
            <a:extLst>
              <a:ext uri="{FF2B5EF4-FFF2-40B4-BE49-F238E27FC236}">
                <a16:creationId xmlns:a16="http://schemas.microsoft.com/office/drawing/2014/main" id="{B044E2FC-38EF-494F-9E63-635B20A032BB}"/>
              </a:ext>
            </a:extLst>
          </p:cNvPr>
          <p:cNvSpPr/>
          <p:nvPr/>
        </p:nvSpPr>
        <p:spPr>
          <a:xfrm>
            <a:off x="429239" y="1277056"/>
            <a:ext cx="116256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accent1">
                    <a:lumMod val="50000"/>
                  </a:schemeClr>
                </a:solidFill>
                <a:latin typeface="+mj-lt"/>
              </a:rPr>
              <a:t>Programa</a:t>
            </a:r>
            <a:r>
              <a:rPr kumimoji="0" lang="pt-BR" sz="24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a:t>
            </a:r>
            <a:r>
              <a:rPr lang="pt-BR" sz="3200" b="1" dirty="0">
                <a:solidFill>
                  <a:schemeClr val="accent1">
                    <a:lumMod val="50000"/>
                  </a:schemeClr>
                </a:solidFill>
                <a:latin typeface="+mj-lt"/>
              </a:rPr>
              <a:t>de Avaliação Cidadã de Serviços e Políticas Públicas (PROCID)</a:t>
            </a:r>
          </a:p>
        </p:txBody>
      </p:sp>
    </p:spTree>
    <p:extLst>
      <p:ext uri="{BB962C8B-B14F-4D97-AF65-F5344CB8AC3E}">
        <p14:creationId xmlns:p14="http://schemas.microsoft.com/office/powerpoint/2010/main" val="35685546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96AB112D-FAB6-43BF-999D-1C12ADC0FF07}"/>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4" descr="Imagem relacionada">
            <a:extLst>
              <a:ext uri="{FF2B5EF4-FFF2-40B4-BE49-F238E27FC236}">
                <a16:creationId xmlns:a16="http://schemas.microsoft.com/office/drawing/2014/main" id="{E932167F-7FE1-45B3-A1F1-1A5547E213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33340" y="2178072"/>
            <a:ext cx="434346" cy="434346"/>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B6F6D120-AFF0-4C93-BD52-F8BA7B67C770}"/>
              </a:ext>
            </a:extLst>
          </p:cNvPr>
          <p:cNvSpPr txBox="1"/>
          <p:nvPr/>
        </p:nvSpPr>
        <p:spPr>
          <a:xfrm>
            <a:off x="1305907" y="2218524"/>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Coleta de dados: a Ouvidoria como Plataforma de participação e controle social</a:t>
            </a:r>
            <a:endParaRPr kumimoji="0" lang="es-ES_tradnl" sz="1800" b="0" i="1" u="none" strike="noStrike" kern="1200" cap="none" spc="0" normalizeH="0" baseline="0" noProof="0" dirty="0">
              <a:ln>
                <a:noFill/>
              </a:ln>
              <a:effectLst/>
              <a:uLnTx/>
              <a:uFillTx/>
              <a:latin typeface="Calibri" panose="020F0502020204030204"/>
              <a:ea typeface="+mn-ea"/>
              <a:cs typeface="+mn-cs"/>
            </a:endParaRPr>
          </a:p>
        </p:txBody>
      </p:sp>
      <p:sp>
        <p:nvSpPr>
          <p:cNvPr id="6" name="Retângulo 5">
            <a:extLst>
              <a:ext uri="{FF2B5EF4-FFF2-40B4-BE49-F238E27FC236}">
                <a16:creationId xmlns:a16="http://schemas.microsoft.com/office/drawing/2014/main" id="{35AD3E36-9138-4D4F-ACCE-08518A429CE4}"/>
              </a:ext>
            </a:extLst>
          </p:cNvPr>
          <p:cNvSpPr/>
          <p:nvPr/>
        </p:nvSpPr>
        <p:spPr>
          <a:xfrm>
            <a:off x="1305907" y="2962348"/>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chemeClr val="accent5">
                    <a:lumMod val="50000"/>
                  </a:schemeClr>
                </a:solidFill>
                <a:latin typeface="Calibri" panose="020F0502020204030204"/>
              </a:rPr>
              <a:t>Ouvidoria Ativa e </a:t>
            </a:r>
            <a:r>
              <a:rPr kumimoji="0" lang="pt-BR" sz="18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Conscientização de Direitos</a:t>
            </a:r>
            <a:endParaRPr kumimoji="0" lang="es-ES_tradnl" sz="18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7" name="Retângulo 6">
            <a:extLst>
              <a:ext uri="{FF2B5EF4-FFF2-40B4-BE49-F238E27FC236}">
                <a16:creationId xmlns:a16="http://schemas.microsoft.com/office/drawing/2014/main" id="{03CE1547-1FFE-4AC8-B925-31B9217917EF}"/>
              </a:ext>
            </a:extLst>
          </p:cNvPr>
          <p:cNvSpPr/>
          <p:nvPr/>
        </p:nvSpPr>
        <p:spPr>
          <a:xfrm>
            <a:off x="2317898" y="3635535"/>
            <a:ext cx="7738604"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Projeto Ação Global</a:t>
            </a:r>
            <a:endParaRPr kumimoji="0" lang="es-ES_tradnl" sz="18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pic>
        <p:nvPicPr>
          <p:cNvPr id="8" name="Imagem 7">
            <a:extLst>
              <a:ext uri="{FF2B5EF4-FFF2-40B4-BE49-F238E27FC236}">
                <a16:creationId xmlns:a16="http://schemas.microsoft.com/office/drawing/2014/main" id="{C422C76B-D9EC-4CF8-8364-22F3B8580C47}"/>
              </a:ext>
            </a:extLst>
          </p:cNvPr>
          <p:cNvPicPr/>
          <p:nvPr/>
        </p:nvPicPr>
        <p:blipFill rotWithShape="1">
          <a:blip r:embed="rId4"/>
          <a:srcRect l="47433" t="45631" r="12950" b="12281"/>
          <a:stretch/>
        </p:blipFill>
        <p:spPr>
          <a:xfrm>
            <a:off x="2317897" y="4192458"/>
            <a:ext cx="3429759" cy="2499744"/>
          </a:xfrm>
          <a:prstGeom prst="rect">
            <a:avLst/>
          </a:prstGeom>
        </p:spPr>
      </p:pic>
      <p:sp>
        <p:nvSpPr>
          <p:cNvPr id="9" name="CaixaDeTexto 8">
            <a:extLst>
              <a:ext uri="{FF2B5EF4-FFF2-40B4-BE49-F238E27FC236}">
                <a16:creationId xmlns:a16="http://schemas.microsoft.com/office/drawing/2014/main" id="{480B1FFA-33B9-4ED5-AD4D-155344B900E0}"/>
              </a:ext>
            </a:extLst>
          </p:cNvPr>
          <p:cNvSpPr txBox="1"/>
          <p:nvPr/>
        </p:nvSpPr>
        <p:spPr>
          <a:xfrm>
            <a:off x="5844893" y="4308722"/>
            <a:ext cx="4211609"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b="0" i="0" u="none" strike="noStrike" kern="1200" cap="none" spc="0" normalizeH="0" baseline="0" noProof="0" dirty="0">
                <a:ln>
                  <a:noFill/>
                </a:ln>
                <a:effectLst/>
                <a:uLnTx/>
                <a:uFillTx/>
                <a:latin typeface="Calibri" panose="020F0502020204030204"/>
                <a:ea typeface="+mn-ea"/>
                <a:cs typeface="+mn-cs"/>
              </a:rPr>
              <a:t>28 municípios em todos os estados brasileiros;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b="0" i="0" u="none" strike="noStrike" kern="1200" cap="none" spc="0" normalizeH="0" baseline="0" noProof="0" dirty="0">
                <a:ln>
                  <a:noFill/>
                </a:ln>
                <a:effectLst/>
                <a:uLnTx/>
                <a:uFillTx/>
                <a:latin typeface="Calibri" panose="020F0502020204030204"/>
                <a:ea typeface="+mn-ea"/>
                <a:cs typeface="+mn-cs"/>
              </a:rPr>
              <a:t>Mais de 11 mil atendimentos;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b="0" i="0" u="none" strike="noStrike" kern="1200" cap="none" spc="0" normalizeH="0" baseline="0" noProof="0" dirty="0">
                <a:ln>
                  <a:noFill/>
                </a:ln>
                <a:effectLst/>
                <a:uLnTx/>
                <a:uFillTx/>
                <a:latin typeface="Calibri" panose="020F0502020204030204"/>
                <a:ea typeface="+mn-ea"/>
                <a:cs typeface="+mn-cs"/>
              </a:rPr>
              <a:t>Ação Nacional, com o apoio da Rede Nacional de Ouvidorias.</a:t>
            </a:r>
            <a:endParaRPr kumimoji="0" lang="es-ES_tradnl" b="0" i="0" u="none" strike="noStrike" kern="1200" cap="none" spc="0" normalizeH="0" baseline="0" noProof="0" dirty="0">
              <a:ln>
                <a:noFill/>
              </a:ln>
              <a:effectLst/>
              <a:uLnTx/>
              <a:uFillTx/>
              <a:latin typeface="Calibri" panose="020F0502020204030204"/>
              <a:ea typeface="+mn-ea"/>
              <a:cs typeface="+mn-cs"/>
            </a:endParaRPr>
          </a:p>
        </p:txBody>
      </p:sp>
      <p:sp>
        <p:nvSpPr>
          <p:cNvPr id="11" name="Retângulo 10">
            <a:extLst>
              <a:ext uri="{FF2B5EF4-FFF2-40B4-BE49-F238E27FC236}">
                <a16:creationId xmlns:a16="http://schemas.microsoft.com/office/drawing/2014/main" id="{F4E0CCAC-41F7-425C-9E16-A67D47D6C0C5}"/>
              </a:ext>
            </a:extLst>
          </p:cNvPr>
          <p:cNvSpPr/>
          <p:nvPr/>
        </p:nvSpPr>
        <p:spPr>
          <a:xfrm>
            <a:off x="429239" y="1277056"/>
            <a:ext cx="116256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accent1">
                    <a:lumMod val="50000"/>
                  </a:schemeClr>
                </a:solidFill>
                <a:latin typeface="+mj-lt"/>
              </a:rPr>
              <a:t>Programa</a:t>
            </a:r>
            <a:r>
              <a:rPr kumimoji="0" lang="pt-BR" sz="24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a:t>
            </a:r>
            <a:r>
              <a:rPr lang="pt-BR" sz="3200" b="1" dirty="0">
                <a:solidFill>
                  <a:schemeClr val="accent1">
                    <a:lumMod val="50000"/>
                  </a:schemeClr>
                </a:solidFill>
                <a:latin typeface="+mj-lt"/>
              </a:rPr>
              <a:t>de Avaliação Cidadã de Serviços e Políticas Públicas (PROCID)</a:t>
            </a:r>
          </a:p>
        </p:txBody>
      </p:sp>
    </p:spTree>
    <p:extLst>
      <p:ext uri="{BB962C8B-B14F-4D97-AF65-F5344CB8AC3E}">
        <p14:creationId xmlns:p14="http://schemas.microsoft.com/office/powerpoint/2010/main" val="16306496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E6A9079B-0D65-4F46-8AC7-2EC4A78321DE}"/>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4" descr="Imagem relacionada">
            <a:extLst>
              <a:ext uri="{FF2B5EF4-FFF2-40B4-BE49-F238E27FC236}">
                <a16:creationId xmlns:a16="http://schemas.microsoft.com/office/drawing/2014/main" id="{DE4F2193-231F-4FFF-83C3-73E47A3A1ED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33340" y="2178072"/>
            <a:ext cx="434346" cy="434346"/>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FD7085B2-D76C-4DFA-8E13-445F11AD10FC}"/>
              </a:ext>
            </a:extLst>
          </p:cNvPr>
          <p:cNvSpPr txBox="1"/>
          <p:nvPr/>
        </p:nvSpPr>
        <p:spPr>
          <a:xfrm>
            <a:off x="1305907" y="2218524"/>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Coleta de dados: a Ouvidoria como Plataforma de participação e controle social</a:t>
            </a:r>
            <a:endParaRPr kumimoji="0" lang="es-ES_tradnl" sz="1800" b="0" i="1" u="none" strike="noStrike" kern="1200" cap="none" spc="0" normalizeH="0" baseline="0" noProof="0" dirty="0">
              <a:ln>
                <a:noFill/>
              </a:ln>
              <a:effectLst/>
              <a:uLnTx/>
              <a:uFillTx/>
              <a:latin typeface="Calibri" panose="020F0502020204030204"/>
              <a:ea typeface="+mn-ea"/>
              <a:cs typeface="+mn-cs"/>
            </a:endParaRPr>
          </a:p>
        </p:txBody>
      </p:sp>
      <p:sp>
        <p:nvSpPr>
          <p:cNvPr id="7" name="Retângulo 6">
            <a:extLst>
              <a:ext uri="{FF2B5EF4-FFF2-40B4-BE49-F238E27FC236}">
                <a16:creationId xmlns:a16="http://schemas.microsoft.com/office/drawing/2014/main" id="{74BB5823-4EC0-41CC-9911-5754C1539954}"/>
              </a:ext>
            </a:extLst>
          </p:cNvPr>
          <p:cNvSpPr/>
          <p:nvPr/>
        </p:nvSpPr>
        <p:spPr>
          <a:xfrm>
            <a:off x="1305907" y="2962348"/>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Ações Pedagógicas de Conscientização de Direitos</a:t>
            </a:r>
            <a:endParaRPr kumimoji="0" lang="es-ES_tradnl" sz="18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9" name="Retângulo 8">
            <a:extLst>
              <a:ext uri="{FF2B5EF4-FFF2-40B4-BE49-F238E27FC236}">
                <a16:creationId xmlns:a16="http://schemas.microsoft.com/office/drawing/2014/main" id="{475FC027-CE31-4F30-AAFF-87DDEB887DC2}"/>
              </a:ext>
            </a:extLst>
          </p:cNvPr>
          <p:cNvSpPr/>
          <p:nvPr/>
        </p:nvSpPr>
        <p:spPr>
          <a:xfrm>
            <a:off x="2317898" y="3635535"/>
            <a:ext cx="7738604"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Projeto: </a:t>
            </a:r>
            <a:r>
              <a:rPr kumimoji="0" lang="pt-BR" sz="1800" b="0" i="1"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Jogos para um futuro melhor</a:t>
            </a:r>
            <a:endParaRPr kumimoji="0" lang="es-ES_tradnl" sz="1800" b="0" i="1"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0" name="CaixaDeTexto 9">
            <a:extLst>
              <a:ext uri="{FF2B5EF4-FFF2-40B4-BE49-F238E27FC236}">
                <a16:creationId xmlns:a16="http://schemas.microsoft.com/office/drawing/2014/main" id="{3FBC6687-4A09-442C-B99F-140F922AF884}"/>
              </a:ext>
            </a:extLst>
          </p:cNvPr>
          <p:cNvSpPr txBox="1"/>
          <p:nvPr/>
        </p:nvSpPr>
        <p:spPr>
          <a:xfrm>
            <a:off x="2317898" y="4111464"/>
            <a:ext cx="7738604"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b="0" i="0" u="none" strike="noStrike" kern="1200" cap="none" spc="0" normalizeH="0" baseline="0" noProof="0" dirty="0">
                <a:ln>
                  <a:noFill/>
                </a:ln>
                <a:effectLst/>
                <a:uLnTx/>
                <a:uFillTx/>
                <a:latin typeface="Calibri" panose="020F0502020204030204"/>
                <a:ea typeface="+mn-ea"/>
                <a:cs typeface="+mn-cs"/>
              </a:rPr>
              <a:t>Acordo de cooperação com IME/USP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b="0" i="0" u="none" strike="noStrike" kern="1200" cap="none" spc="0" normalizeH="0" baseline="0" noProof="0" dirty="0">
                <a:ln>
                  <a:noFill/>
                </a:ln>
                <a:effectLst/>
                <a:uLnTx/>
                <a:uFillTx/>
                <a:latin typeface="Calibri" panose="020F0502020204030204"/>
                <a:ea typeface="+mn-ea"/>
                <a:cs typeface="+mn-cs"/>
              </a:rPr>
              <a:t>Desenvolvimento de jogos pedagógicos com conteúdo cívico</a:t>
            </a:r>
            <a:r>
              <a:rPr kumimoji="0" lang="pt-BR" sz="16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s-ES_tradnl"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tângulo 11">
            <a:extLst>
              <a:ext uri="{FF2B5EF4-FFF2-40B4-BE49-F238E27FC236}">
                <a16:creationId xmlns:a16="http://schemas.microsoft.com/office/drawing/2014/main" id="{9044BC35-91B9-40DF-84F0-1F0A38A566E9}"/>
              </a:ext>
            </a:extLst>
          </p:cNvPr>
          <p:cNvSpPr/>
          <p:nvPr/>
        </p:nvSpPr>
        <p:spPr>
          <a:xfrm>
            <a:off x="429239" y="1277056"/>
            <a:ext cx="116256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accent1">
                    <a:lumMod val="50000"/>
                  </a:schemeClr>
                </a:solidFill>
                <a:latin typeface="+mj-lt"/>
              </a:rPr>
              <a:t>Programa</a:t>
            </a:r>
            <a:r>
              <a:rPr kumimoji="0" lang="pt-BR" sz="24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a:t>
            </a:r>
            <a:r>
              <a:rPr lang="pt-BR" sz="3200" b="1" dirty="0">
                <a:solidFill>
                  <a:schemeClr val="accent1">
                    <a:lumMod val="50000"/>
                  </a:schemeClr>
                </a:solidFill>
                <a:latin typeface="+mj-lt"/>
              </a:rPr>
              <a:t>de Avaliação Cidadã de Serviços e Políticas Públicas (PROCID)</a:t>
            </a:r>
          </a:p>
        </p:txBody>
      </p:sp>
    </p:spTree>
    <p:extLst>
      <p:ext uri="{BB962C8B-B14F-4D97-AF65-F5344CB8AC3E}">
        <p14:creationId xmlns:p14="http://schemas.microsoft.com/office/powerpoint/2010/main" val="7049889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2B3AA392-08E0-41B2-A608-24DAC938B32B}"/>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6" descr="Imagem relacionada">
            <a:extLst>
              <a:ext uri="{FF2B5EF4-FFF2-40B4-BE49-F238E27FC236}">
                <a16:creationId xmlns:a16="http://schemas.microsoft.com/office/drawing/2014/main" id="{9E39ED96-B85B-44C5-9795-2BC9C9133E1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00186" y="2218524"/>
            <a:ext cx="451123" cy="4511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67C1BFF9-316C-4938-856F-47FECDC3CAC1}"/>
              </a:ext>
            </a:extLst>
          </p:cNvPr>
          <p:cNvSpPr txBox="1"/>
          <p:nvPr/>
        </p:nvSpPr>
        <p:spPr>
          <a:xfrm>
            <a:off x="1305907" y="2218524"/>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Análise de dados e proposição de soluções</a:t>
            </a:r>
            <a:endParaRPr kumimoji="0" lang="es-ES_tradnl" sz="1800" b="0" i="1" u="none" strike="noStrike" kern="1200" cap="none" spc="0" normalizeH="0" baseline="0" noProof="0" dirty="0">
              <a:ln>
                <a:noFill/>
              </a:ln>
              <a:effectLst/>
              <a:uLnTx/>
              <a:uFillTx/>
              <a:latin typeface="Calibri" panose="020F0502020204030204"/>
              <a:ea typeface="+mn-ea"/>
              <a:cs typeface="+mn-cs"/>
            </a:endParaRPr>
          </a:p>
        </p:txBody>
      </p:sp>
      <p:sp>
        <p:nvSpPr>
          <p:cNvPr id="7" name="CaixaDeTexto 1">
            <a:extLst>
              <a:ext uri="{FF2B5EF4-FFF2-40B4-BE49-F238E27FC236}">
                <a16:creationId xmlns:a16="http://schemas.microsoft.com/office/drawing/2014/main" id="{9B8262BC-797E-4F20-A4F5-A41C79E53BB6}"/>
              </a:ext>
            </a:extLst>
          </p:cNvPr>
          <p:cNvSpPr txBox="1"/>
          <p:nvPr/>
        </p:nvSpPr>
        <p:spPr>
          <a:xfrm>
            <a:off x="1305907" y="3093734"/>
            <a:ext cx="5618353" cy="147732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effectLst/>
                <a:uLnTx/>
                <a:uFillTx/>
                <a:latin typeface="Calibri" panose="020F0502020204030204"/>
                <a:ea typeface="+mn-ea"/>
                <a:cs typeface="+mn-cs"/>
              </a:rPr>
              <a:t>Desenvolvimento de aplicações para análise de dados;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effectLst/>
                <a:uLnTx/>
                <a:uFillTx/>
                <a:latin typeface="Calibri" panose="020F0502020204030204"/>
                <a:ea typeface="+mn-ea"/>
                <a:cs typeface="+mn-cs"/>
              </a:rPr>
              <a:t>Projetos para processamento de linguagem natural e leitura de emoções em língua portuguesa;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effectLst/>
                <a:uLnTx/>
                <a:uFillTx/>
                <a:latin typeface="Calibri" panose="020F0502020204030204"/>
                <a:ea typeface="+mn-ea"/>
                <a:cs typeface="+mn-cs"/>
              </a:rPr>
              <a:t>Parcerias com instituições de pesquisa: ENAP, USP, UFCG e UFPA.</a:t>
            </a:r>
          </a:p>
        </p:txBody>
      </p:sp>
      <p:pic>
        <p:nvPicPr>
          <p:cNvPr id="8" name="Imagem 7">
            <a:extLst>
              <a:ext uri="{FF2B5EF4-FFF2-40B4-BE49-F238E27FC236}">
                <a16:creationId xmlns:a16="http://schemas.microsoft.com/office/drawing/2014/main" id="{9D381B5C-6128-4931-ACF7-3D3FCA90756D}"/>
              </a:ext>
            </a:extLst>
          </p:cNvPr>
          <p:cNvPicPr>
            <a:picLocks noChangeAspect="1"/>
          </p:cNvPicPr>
          <p:nvPr/>
        </p:nvPicPr>
        <p:blipFill rotWithShape="1">
          <a:blip r:embed="rId4"/>
          <a:srcRect l="55574" t="50837" r="22922" b="20584"/>
          <a:stretch/>
        </p:blipFill>
        <p:spPr>
          <a:xfrm>
            <a:off x="6924260" y="2444085"/>
            <a:ext cx="4777973" cy="4064045"/>
          </a:xfrm>
          <a:prstGeom prst="rect">
            <a:avLst/>
          </a:prstGeom>
        </p:spPr>
      </p:pic>
      <p:sp>
        <p:nvSpPr>
          <p:cNvPr id="10" name="Retângulo 9">
            <a:extLst>
              <a:ext uri="{FF2B5EF4-FFF2-40B4-BE49-F238E27FC236}">
                <a16:creationId xmlns:a16="http://schemas.microsoft.com/office/drawing/2014/main" id="{89FE6A27-CA47-4982-9D43-6C220D5A39B5}"/>
              </a:ext>
            </a:extLst>
          </p:cNvPr>
          <p:cNvSpPr/>
          <p:nvPr/>
        </p:nvSpPr>
        <p:spPr>
          <a:xfrm>
            <a:off x="429239" y="1277056"/>
            <a:ext cx="116256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accent1">
                    <a:lumMod val="50000"/>
                  </a:schemeClr>
                </a:solidFill>
                <a:latin typeface="+mj-lt"/>
              </a:rPr>
              <a:t>Programa</a:t>
            </a:r>
            <a:r>
              <a:rPr kumimoji="0" lang="pt-BR" sz="24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a:t>
            </a:r>
            <a:r>
              <a:rPr lang="pt-BR" sz="3200" b="1" dirty="0">
                <a:solidFill>
                  <a:schemeClr val="accent1">
                    <a:lumMod val="50000"/>
                  </a:schemeClr>
                </a:solidFill>
                <a:latin typeface="+mj-lt"/>
              </a:rPr>
              <a:t>de Avaliação Cidadã de Serviços e Políticas Públicas (PROCID)</a:t>
            </a:r>
          </a:p>
        </p:txBody>
      </p:sp>
    </p:spTree>
    <p:extLst>
      <p:ext uri="{BB962C8B-B14F-4D97-AF65-F5344CB8AC3E}">
        <p14:creationId xmlns:p14="http://schemas.microsoft.com/office/powerpoint/2010/main" val="2114706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ipse 2">
            <a:extLst>
              <a:ext uri="{FF2B5EF4-FFF2-40B4-BE49-F238E27FC236}">
                <a16:creationId xmlns:a16="http://schemas.microsoft.com/office/drawing/2014/main" id="{F7974DDD-ED27-4E9C-B1F3-7485C4F82138}"/>
              </a:ext>
            </a:extLst>
          </p:cNvPr>
          <p:cNvSpPr/>
          <p:nvPr/>
        </p:nvSpPr>
        <p:spPr>
          <a:xfrm>
            <a:off x="621061" y="2069665"/>
            <a:ext cx="658905" cy="651161"/>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6" descr="Imagem relacionada">
            <a:extLst>
              <a:ext uri="{FF2B5EF4-FFF2-40B4-BE49-F238E27FC236}">
                <a16:creationId xmlns:a16="http://schemas.microsoft.com/office/drawing/2014/main" id="{EF4DA85D-774C-4D84-A5D2-464B2C40F72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24951" y="2169683"/>
            <a:ext cx="451123" cy="4511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6B7094A8-F518-4230-8FAF-680E83AE0E37}"/>
              </a:ext>
            </a:extLst>
          </p:cNvPr>
          <p:cNvSpPr txBox="1"/>
          <p:nvPr/>
        </p:nvSpPr>
        <p:spPr>
          <a:xfrm>
            <a:off x="1305907" y="2218524"/>
            <a:ext cx="9441875" cy="369332"/>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1" u="none" strike="noStrike" kern="1200" cap="none" spc="0" normalizeH="0" baseline="0" noProof="0" dirty="0">
                <a:ln>
                  <a:noFill/>
                </a:ln>
                <a:effectLst/>
                <a:uLnTx/>
                <a:uFillTx/>
                <a:latin typeface="Calibri" panose="020F0502020204030204"/>
                <a:ea typeface="+mn-ea"/>
                <a:cs typeface="+mn-cs"/>
              </a:rPr>
              <a:t>Transparência para a sociedade e informação para os gestores</a:t>
            </a:r>
            <a:endParaRPr kumimoji="0" lang="es-ES_tradnl" sz="1800" b="0" i="1" u="none" strike="noStrike" kern="1200" cap="none" spc="0" normalizeH="0" baseline="0" noProof="0" dirty="0">
              <a:ln>
                <a:noFill/>
              </a:ln>
              <a:effectLst/>
              <a:uLnTx/>
              <a:uFillTx/>
              <a:latin typeface="Calibri" panose="020F0502020204030204"/>
              <a:ea typeface="+mn-ea"/>
              <a:cs typeface="+mn-cs"/>
            </a:endParaRPr>
          </a:p>
        </p:txBody>
      </p:sp>
      <p:sp>
        <p:nvSpPr>
          <p:cNvPr id="6" name="CaixaDeTexto 1">
            <a:extLst>
              <a:ext uri="{FF2B5EF4-FFF2-40B4-BE49-F238E27FC236}">
                <a16:creationId xmlns:a16="http://schemas.microsoft.com/office/drawing/2014/main" id="{B04FB6AA-D324-4F46-A4E0-56CB9D38187E}"/>
              </a:ext>
            </a:extLst>
          </p:cNvPr>
          <p:cNvSpPr txBox="1"/>
          <p:nvPr/>
        </p:nvSpPr>
        <p:spPr>
          <a:xfrm>
            <a:off x="1346848" y="2598896"/>
            <a:ext cx="8119447" cy="147732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effectLst/>
                <a:uLnTx/>
                <a:uFillTx/>
                <a:latin typeface="Calibri" panose="020F0502020204030204"/>
                <a:ea typeface="+mn-ea"/>
                <a:cs typeface="+mn-cs"/>
              </a:rPr>
              <a:t>Publicação de relatórios periódicos de avaliação de políticas públicas e disponibilização de painéis de acompanhamento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0" i="0" u="none" strike="noStrike" kern="1200" cap="none" spc="0" normalizeH="0" baseline="0" noProof="0" dirty="0">
                <a:ln>
                  <a:noFill/>
                </a:ln>
                <a:effectLst/>
                <a:uLnTx/>
                <a:uFillTx/>
                <a:latin typeface="Calibri" panose="020F0502020204030204"/>
                <a:ea typeface="+mn-ea"/>
                <a:cs typeface="+mn-cs"/>
              </a:rPr>
              <a:t>12 Políticas e 2 serviços avaliados em 2016.</a:t>
            </a:r>
          </a:p>
          <a:p>
            <a:pPr marL="285750" indent="-285750">
              <a:buFont typeface="Arial" panose="020B0604020202020204" pitchFamily="34" charset="0"/>
              <a:buChar char="•"/>
              <a:defRPr/>
            </a:pPr>
            <a:r>
              <a:rPr lang="pt-BR" u="sng" dirty="0">
                <a:hlinkClick r:id="rId4"/>
              </a:rPr>
              <a:t>https://sistema.ouvidorias.gov.br/salaouvidorias/index.html</a:t>
            </a:r>
            <a:endParaRPr lang="pt-BR"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1800" b="0" i="0" u="none" strike="noStrike" kern="1200" cap="none" spc="0" normalizeH="0" baseline="0" noProof="0" dirty="0">
              <a:ln>
                <a:noFill/>
              </a:ln>
              <a:effectLst/>
              <a:uLnTx/>
              <a:uFillTx/>
              <a:latin typeface="Calibri" panose="020F0502020204030204"/>
              <a:ea typeface="+mn-ea"/>
              <a:cs typeface="+mn-cs"/>
            </a:endParaRPr>
          </a:p>
        </p:txBody>
      </p:sp>
      <p:pic>
        <p:nvPicPr>
          <p:cNvPr id="7" name="Imagem 6">
            <a:extLst>
              <a:ext uri="{FF2B5EF4-FFF2-40B4-BE49-F238E27FC236}">
                <a16:creationId xmlns:a16="http://schemas.microsoft.com/office/drawing/2014/main" id="{791CA05B-281E-49D7-944F-A3E8459BB281}"/>
              </a:ext>
            </a:extLst>
          </p:cNvPr>
          <p:cNvPicPr>
            <a:picLocks noChangeAspect="1"/>
          </p:cNvPicPr>
          <p:nvPr/>
        </p:nvPicPr>
        <p:blipFill rotWithShape="1">
          <a:blip r:embed="rId5"/>
          <a:srcRect l="36468" t="42432" b="11215"/>
          <a:stretch/>
        </p:blipFill>
        <p:spPr>
          <a:xfrm>
            <a:off x="1279966" y="3873158"/>
            <a:ext cx="5753928" cy="2984842"/>
          </a:xfrm>
          <a:prstGeom prst="rect">
            <a:avLst/>
          </a:prstGeom>
        </p:spPr>
      </p:pic>
      <p:pic>
        <p:nvPicPr>
          <p:cNvPr id="8" name="Imagem 7" descr="C:\Users\marcosgl\AppData\Local\Microsoft\Windows\Temporary Internet Files\Content.Outlook\8XLJI5ZJ\Avaliação Qualitativa 2ª Rodada (002).png">
            <a:extLst>
              <a:ext uri="{FF2B5EF4-FFF2-40B4-BE49-F238E27FC236}">
                <a16:creationId xmlns:a16="http://schemas.microsoft.com/office/drawing/2014/main" id="{13BDC6E6-905A-4443-8AC3-286B530E9DE5}"/>
              </a:ext>
            </a:extLst>
          </p:cNvPr>
          <p:cNvPicPr/>
          <p:nvPr/>
        </p:nvPicPr>
        <p:blipFill rotWithShape="1">
          <a:blip r:embed="rId6" cstate="print">
            <a:extLst>
              <a:ext uri="{28A0092B-C50C-407E-A947-70E740481C1C}">
                <a14:useLocalDpi xmlns:a14="http://schemas.microsoft.com/office/drawing/2010/main" val="0"/>
              </a:ext>
            </a:extLst>
          </a:blip>
          <a:srcRect l="33660" t="45270" b="18084"/>
          <a:stretch/>
        </p:blipFill>
        <p:spPr bwMode="auto">
          <a:xfrm>
            <a:off x="7204668" y="3873157"/>
            <a:ext cx="4987332" cy="3060205"/>
          </a:xfrm>
          <a:prstGeom prst="rect">
            <a:avLst/>
          </a:prstGeom>
          <a:noFill/>
          <a:ln>
            <a:noFill/>
          </a:ln>
          <a:extLst>
            <a:ext uri="{53640926-AAD7-44D8-BBD7-CCE9431645EC}">
              <a14:shadowObscured xmlns:a14="http://schemas.microsoft.com/office/drawing/2010/main"/>
            </a:ext>
          </a:extLst>
        </p:spPr>
      </p:pic>
      <p:sp>
        <p:nvSpPr>
          <p:cNvPr id="10" name="Retângulo 9">
            <a:extLst>
              <a:ext uri="{FF2B5EF4-FFF2-40B4-BE49-F238E27FC236}">
                <a16:creationId xmlns:a16="http://schemas.microsoft.com/office/drawing/2014/main" id="{1DA64DC7-0AC8-4A7B-9C91-699BF9220274}"/>
              </a:ext>
            </a:extLst>
          </p:cNvPr>
          <p:cNvSpPr/>
          <p:nvPr/>
        </p:nvSpPr>
        <p:spPr>
          <a:xfrm>
            <a:off x="429239" y="1277056"/>
            <a:ext cx="116256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accent1">
                    <a:lumMod val="50000"/>
                  </a:schemeClr>
                </a:solidFill>
                <a:latin typeface="+mj-lt"/>
              </a:rPr>
              <a:t>Programa</a:t>
            </a:r>
            <a:r>
              <a:rPr kumimoji="0" lang="pt-BR" sz="24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a:t>
            </a:r>
            <a:r>
              <a:rPr lang="pt-BR" sz="3200" b="1" dirty="0">
                <a:solidFill>
                  <a:schemeClr val="accent1">
                    <a:lumMod val="50000"/>
                  </a:schemeClr>
                </a:solidFill>
                <a:latin typeface="+mj-lt"/>
              </a:rPr>
              <a:t>de Avaliação Cidadã de Serviços e Políticas Públicas (PROCID)</a:t>
            </a:r>
          </a:p>
        </p:txBody>
      </p:sp>
    </p:spTree>
    <p:extLst>
      <p:ext uri="{BB962C8B-B14F-4D97-AF65-F5344CB8AC3E}">
        <p14:creationId xmlns:p14="http://schemas.microsoft.com/office/powerpoint/2010/main" val="3395181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B873B230-26B7-47B6-99DE-5FC3CBC8655B}"/>
              </a:ext>
            </a:extLst>
          </p:cNvPr>
          <p:cNvSpPr/>
          <p:nvPr/>
        </p:nvSpPr>
        <p:spPr>
          <a:xfrm>
            <a:off x="616277" y="2000293"/>
            <a:ext cx="347422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i="1" u="none" strike="noStrike" kern="1200" cap="none" spc="0" normalizeH="0" baseline="0" noProof="0" dirty="0">
                <a:ln>
                  <a:noFill/>
                </a:ln>
                <a:effectLst/>
                <a:uLnTx/>
                <a:uFillTx/>
                <a:latin typeface="Calibri" panose="020F0502020204030204"/>
                <a:ea typeface="+mn-ea"/>
                <a:cs typeface="+mn-cs"/>
              </a:rPr>
              <a:t>Atendimento às Manifestações</a:t>
            </a:r>
            <a:endParaRPr kumimoji="0" lang="es-ES_tradnl" sz="2000" i="1" u="none" strike="noStrike" kern="1200" cap="none" spc="0" normalizeH="0" baseline="0" noProof="0" dirty="0">
              <a:ln>
                <a:noFill/>
              </a:ln>
              <a:effectLst/>
              <a:uLnTx/>
              <a:uFillTx/>
              <a:latin typeface="Calibri" panose="020F0502020204030204"/>
              <a:ea typeface="+mn-ea"/>
              <a:cs typeface="+mn-cs"/>
            </a:endParaRPr>
          </a:p>
        </p:txBody>
      </p:sp>
      <p:sp>
        <p:nvSpPr>
          <p:cNvPr id="4" name="CaixaDeTexto 3">
            <a:extLst>
              <a:ext uri="{FF2B5EF4-FFF2-40B4-BE49-F238E27FC236}">
                <a16:creationId xmlns:a16="http://schemas.microsoft.com/office/drawing/2014/main" id="{F5302B6C-448F-402F-B098-11A7269CE5CF}"/>
              </a:ext>
            </a:extLst>
          </p:cNvPr>
          <p:cNvSpPr txBox="1"/>
          <p:nvPr/>
        </p:nvSpPr>
        <p:spPr>
          <a:xfrm>
            <a:off x="927613" y="3130808"/>
            <a:ext cx="4051139" cy="1384995"/>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600" b="0" i="0" u="none" strike="noStrike" kern="1200" cap="none" spc="0" normalizeH="0" baseline="0" noProof="0" dirty="0">
                <a:ln>
                  <a:noFill/>
                </a:ln>
                <a:effectLst/>
                <a:uLnTx/>
                <a:uFillTx/>
                <a:latin typeface="Calibri" panose="020F0502020204030204"/>
                <a:ea typeface="+mn-ea"/>
                <a:cs typeface="+mn-cs"/>
              </a:rPr>
              <a:t>Em 2017, a CGU deverá receber e tratar  cerca de </a:t>
            </a:r>
            <a:r>
              <a:rPr kumimoji="0" lang="pt-BR" sz="2000" b="1" i="0" u="none" strike="noStrike" kern="1200" cap="none" spc="0" normalizeH="0" baseline="0" noProof="0" dirty="0">
                <a:ln>
                  <a:noFill/>
                </a:ln>
                <a:effectLst/>
                <a:uLnTx/>
                <a:uFillTx/>
                <a:latin typeface="Calibri" panose="020F0502020204030204"/>
                <a:ea typeface="+mn-ea"/>
                <a:cs typeface="+mn-cs"/>
              </a:rPr>
              <a:t>27 mil </a:t>
            </a:r>
            <a:r>
              <a:rPr kumimoji="0" lang="pt-BR" sz="1600" b="0" i="0" u="none" strike="noStrike" kern="1200" cap="none" spc="0" normalizeH="0" baseline="0" noProof="0" dirty="0">
                <a:ln>
                  <a:noFill/>
                </a:ln>
                <a:effectLst/>
                <a:uLnTx/>
                <a:uFillTx/>
                <a:latin typeface="Calibri" panose="020F0502020204030204"/>
                <a:ea typeface="+mn-ea"/>
                <a:cs typeface="+mn-cs"/>
              </a:rPr>
              <a:t>manifestações a ela diretamente encaminhadas. Isso corresponde a um crescimento de 88% sobre o exercício anterior</a:t>
            </a:r>
            <a:r>
              <a:rPr lang="pt-BR" sz="1600" dirty="0">
                <a:latin typeface="Calibri" panose="020F0502020204030204"/>
              </a:rPr>
              <a:t>;</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
        <p:nvSpPr>
          <p:cNvPr id="5" name="CaixaDeTexto 8">
            <a:extLst>
              <a:ext uri="{FF2B5EF4-FFF2-40B4-BE49-F238E27FC236}">
                <a16:creationId xmlns:a16="http://schemas.microsoft.com/office/drawing/2014/main" id="{52DC224B-226C-4147-B5E6-5D10EEA9BE5D}"/>
              </a:ext>
            </a:extLst>
          </p:cNvPr>
          <p:cNvSpPr txBox="1"/>
          <p:nvPr/>
        </p:nvSpPr>
        <p:spPr>
          <a:xfrm>
            <a:off x="919801" y="4392841"/>
            <a:ext cx="4051139" cy="107721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t-BR" sz="1600" b="0" i="0" u="none" strike="noStrike" kern="1200" cap="none" spc="0" normalizeH="0" baseline="0" noProof="0" dirty="0">
              <a:ln>
                <a:noFill/>
              </a:ln>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600" b="0" i="0" u="none" strike="noStrike" kern="1200" cap="none" spc="0" normalizeH="0" baseline="0" noProof="0" dirty="0">
                <a:ln>
                  <a:noFill/>
                </a:ln>
                <a:effectLst/>
                <a:uLnTx/>
                <a:uFillTx/>
                <a:latin typeface="Calibri" panose="020F0502020204030204"/>
                <a:ea typeface="+mn-ea"/>
                <a:cs typeface="+mn-cs"/>
              </a:rPr>
              <a:t>Em 2017, a CGU deverá monitorar mais de 86 mil manifestações encaminhadas por meio do e-</a:t>
            </a:r>
            <a:r>
              <a:rPr kumimoji="0" lang="pt-BR" sz="1600" b="0" i="0" u="none" strike="noStrike" kern="1200" cap="none" spc="0" normalizeH="0" baseline="0" noProof="0" dirty="0" err="1">
                <a:ln>
                  <a:noFill/>
                </a:ln>
                <a:effectLst/>
                <a:uLnTx/>
                <a:uFillTx/>
                <a:latin typeface="Calibri" panose="020F0502020204030204"/>
                <a:ea typeface="+mn-ea"/>
                <a:cs typeface="+mn-cs"/>
              </a:rPr>
              <a:t>Ouv</a:t>
            </a:r>
            <a:r>
              <a:rPr lang="pt-BR" sz="1600" dirty="0">
                <a:latin typeface="Calibri" panose="020F0502020204030204"/>
              </a:rPr>
              <a:t>;</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
        <p:nvSpPr>
          <p:cNvPr id="6" name="CaixaDeTexto 5">
            <a:extLst>
              <a:ext uri="{FF2B5EF4-FFF2-40B4-BE49-F238E27FC236}">
                <a16:creationId xmlns:a16="http://schemas.microsoft.com/office/drawing/2014/main" id="{C5A19701-A268-45A4-AD4E-6CDA309AC5F6}"/>
              </a:ext>
            </a:extLst>
          </p:cNvPr>
          <p:cNvSpPr txBox="1"/>
          <p:nvPr/>
        </p:nvSpPr>
        <p:spPr>
          <a:xfrm>
            <a:off x="911989" y="5439129"/>
            <a:ext cx="4051139" cy="1077218"/>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pt-BR" sz="1600" b="0" i="0" u="none" strike="noStrike" kern="1200" cap="none" spc="0" normalizeH="0" baseline="0" noProof="0" dirty="0">
              <a:ln>
                <a:noFill/>
              </a:ln>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BR" sz="1600" b="0" i="0" u="none" strike="noStrike" kern="1200" cap="none" spc="0" normalizeH="0" baseline="0" noProof="0" dirty="0">
                <a:ln>
                  <a:noFill/>
                </a:ln>
                <a:effectLst/>
                <a:uLnTx/>
                <a:uFillTx/>
                <a:latin typeface="Calibri" panose="020F0502020204030204"/>
                <a:ea typeface="+mn-ea"/>
                <a:cs typeface="+mn-cs"/>
              </a:rPr>
              <a:t>A OGU também atua como Ouvidoria Interna da CGU, mediando a relação entre servidores e Administração.</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graphicFrame>
        <p:nvGraphicFramePr>
          <p:cNvPr id="7" name="Gráfico 6">
            <a:extLst>
              <a:ext uri="{FF2B5EF4-FFF2-40B4-BE49-F238E27FC236}">
                <a16:creationId xmlns:a16="http://schemas.microsoft.com/office/drawing/2014/main" id="{68D7C8F7-FF10-41D9-B072-88F61DD1AAEF}"/>
              </a:ext>
            </a:extLst>
          </p:cNvPr>
          <p:cNvGraphicFramePr>
            <a:graphicFrameLocks/>
          </p:cNvGraphicFramePr>
          <p:nvPr>
            <p:extLst/>
          </p:nvPr>
        </p:nvGraphicFramePr>
        <p:xfrm>
          <a:off x="5841804" y="2879982"/>
          <a:ext cx="5700396" cy="3301678"/>
        </p:xfrm>
        <a:graphic>
          <a:graphicData uri="http://schemas.openxmlformats.org/drawingml/2006/chart">
            <c:chart xmlns:c="http://schemas.openxmlformats.org/drawingml/2006/chart" xmlns:r="http://schemas.openxmlformats.org/officeDocument/2006/relationships" r:id="rId2"/>
          </a:graphicData>
        </a:graphic>
      </p:graphicFrame>
      <p:sp>
        <p:nvSpPr>
          <p:cNvPr id="9" name="Retângulo 8">
            <a:extLst>
              <a:ext uri="{FF2B5EF4-FFF2-40B4-BE49-F238E27FC236}">
                <a16:creationId xmlns:a16="http://schemas.microsoft.com/office/drawing/2014/main" id="{B8B7D332-3F88-4FC2-B5E4-4E1BDDE7A9AD}"/>
              </a:ext>
            </a:extLst>
          </p:cNvPr>
          <p:cNvSpPr/>
          <p:nvPr/>
        </p:nvSpPr>
        <p:spPr>
          <a:xfrm>
            <a:off x="429239" y="1277056"/>
            <a:ext cx="116256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accent1">
                    <a:lumMod val="50000"/>
                  </a:schemeClr>
                </a:solidFill>
                <a:latin typeface="+mj-lt"/>
              </a:rPr>
              <a:t>Programa</a:t>
            </a:r>
            <a:r>
              <a:rPr kumimoji="0" lang="pt-BR" sz="24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a:t>
            </a:r>
            <a:r>
              <a:rPr lang="pt-BR" sz="3200" b="1" dirty="0">
                <a:solidFill>
                  <a:schemeClr val="accent1">
                    <a:lumMod val="50000"/>
                  </a:schemeClr>
                </a:solidFill>
                <a:latin typeface="+mj-lt"/>
              </a:rPr>
              <a:t>de Avaliação Cidadã de Serviços e Políticas Públicas (PROCID)</a:t>
            </a:r>
          </a:p>
        </p:txBody>
      </p:sp>
    </p:spTree>
    <p:extLst>
      <p:ext uri="{BB962C8B-B14F-4D97-AF65-F5344CB8AC3E}">
        <p14:creationId xmlns:p14="http://schemas.microsoft.com/office/powerpoint/2010/main" val="2903422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285750" y="2517017"/>
            <a:ext cx="117957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accent5">
                    <a:lumMod val="50000"/>
                  </a:schemeClr>
                </a:solidFill>
                <a:latin typeface="Segoe UI Symbol" panose="020B0502040204020203" pitchFamily="34" charset="0"/>
                <a:ea typeface="Segoe UI Symbol" panose="020B0502040204020203" pitchFamily="34" charset="0"/>
                <a:cs typeface="Lucida Sans Unicode" panose="020B0602030504020204" pitchFamily="34" charset="0"/>
              </a:rPr>
              <a:t>Secretaria de Transparência e Prevenção da Corrupção </a:t>
            </a:r>
          </a:p>
          <a:p>
            <a:pPr algn="ctr" eaLnBrk="1" hangingPunct="1"/>
            <a:r>
              <a:rPr lang="pt-BR" altLang="pt-BR" sz="3600" b="1" dirty="0">
                <a:solidFill>
                  <a:schemeClr val="accent5">
                    <a:lumMod val="50000"/>
                  </a:schemeClr>
                </a:solidFill>
                <a:latin typeface="Segoe UI Symbol" panose="020B0502040204020203" pitchFamily="34" charset="0"/>
                <a:ea typeface="Segoe UI Symbol" panose="020B0502040204020203" pitchFamily="34" charset="0"/>
                <a:cs typeface="Lucida Sans Unicode" panose="020B0602030504020204" pitchFamily="34" charset="0"/>
              </a:rPr>
              <a:t>- STPC -</a:t>
            </a:r>
          </a:p>
        </p:txBody>
      </p:sp>
    </p:spTree>
    <p:extLst>
      <p:ext uri="{BB962C8B-B14F-4D97-AF65-F5344CB8AC3E}">
        <p14:creationId xmlns:p14="http://schemas.microsoft.com/office/powerpoint/2010/main" val="2861468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4" name="Gráfico 3">
                <a:extLst>
                  <a:ext uri="{FF2B5EF4-FFF2-40B4-BE49-F238E27FC236}">
                    <a16:creationId xmlns:a16="http://schemas.microsoft.com/office/drawing/2014/main" id="{5DC3E4DD-BE84-4609-B8D3-C9942E012B99}"/>
                  </a:ext>
                </a:extLst>
              </p:cNvPr>
              <p:cNvGraphicFramePr/>
              <p:nvPr>
                <p:extLst>
                  <p:ext uri="{D42A27DB-BD31-4B8C-83A1-F6EECF244321}">
                    <p14:modId xmlns:p14="http://schemas.microsoft.com/office/powerpoint/2010/main" val="4235498299"/>
                  </p:ext>
                </p:extLst>
              </p:nvPr>
            </p:nvGraphicFramePr>
            <p:xfrm>
              <a:off x="4895350" y="2388730"/>
              <a:ext cx="7296649" cy="446927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Gráfico 3">
                <a:extLst>
                  <a:ext uri="{FF2B5EF4-FFF2-40B4-BE49-F238E27FC236}">
                    <a16:creationId xmlns:a16="http://schemas.microsoft.com/office/drawing/2014/main" id="{5DC3E4DD-BE84-4609-B8D3-C9942E012B99}"/>
                  </a:ext>
                </a:extLst>
              </p:cNvPr>
              <p:cNvPicPr>
                <a:picLocks noGrp="1" noRot="1" noChangeAspect="1" noMove="1" noResize="1" noEditPoints="1" noAdjustHandles="1" noChangeArrowheads="1" noChangeShapeType="1"/>
              </p:cNvPicPr>
              <p:nvPr/>
            </p:nvPicPr>
            <p:blipFill>
              <a:blip r:embed="rId3"/>
              <a:stretch>
                <a:fillRect/>
              </a:stretch>
            </p:blipFill>
            <p:spPr>
              <a:xfrm>
                <a:off x="4895350" y="2388730"/>
                <a:ext cx="7296649" cy="4469270"/>
              </a:xfrm>
              <a:prstGeom prst="rect">
                <a:avLst/>
              </a:prstGeom>
            </p:spPr>
          </p:pic>
        </mc:Fallback>
      </mc:AlternateContent>
      <p:sp>
        <p:nvSpPr>
          <p:cNvPr id="6" name="CaixaDeTexto 5">
            <a:extLst>
              <a:ext uri="{FF2B5EF4-FFF2-40B4-BE49-F238E27FC236}">
                <a16:creationId xmlns:a16="http://schemas.microsoft.com/office/drawing/2014/main" id="{10E6695E-996E-493C-8C24-64A338292B4C}"/>
              </a:ext>
            </a:extLst>
          </p:cNvPr>
          <p:cNvSpPr txBox="1"/>
          <p:nvPr/>
        </p:nvSpPr>
        <p:spPr>
          <a:xfrm>
            <a:off x="921740" y="4321822"/>
            <a:ext cx="2502746"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effectLst/>
                <a:uLnTx/>
                <a:uFillTx/>
                <a:latin typeface="Calibri" panose="020F0502020204030204"/>
                <a:ea typeface="+mn-ea"/>
                <a:cs typeface="+mn-cs"/>
              </a:rPr>
              <a:t>16,7 dias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000" b="0" i="0" u="none" strike="noStrike" kern="1200" cap="none" spc="0" normalizeH="0" baseline="0" noProof="0" dirty="0">
                <a:ln>
                  <a:noFill/>
                </a:ln>
                <a:effectLst/>
                <a:uLnTx/>
                <a:uFillTx/>
                <a:latin typeface="Calibri" panose="020F0502020204030204"/>
                <a:ea typeface="+mn-ea"/>
                <a:cs typeface="+mn-cs"/>
              </a:rPr>
              <a:t>é o tempo médio de atendimento na CGU em 2017</a:t>
            </a:r>
            <a:endParaRPr kumimoji="0" lang="es-ES_tradnl" sz="2000" b="0" i="0" u="none" strike="noStrike" kern="1200" cap="none" spc="0" normalizeH="0" baseline="0" noProof="0" dirty="0">
              <a:ln>
                <a:noFill/>
              </a:ln>
              <a:effectLst/>
              <a:uLnTx/>
              <a:uFillTx/>
              <a:latin typeface="Calibri" panose="020F0502020204030204"/>
              <a:ea typeface="+mn-ea"/>
              <a:cs typeface="+mn-cs"/>
            </a:endParaRPr>
          </a:p>
        </p:txBody>
      </p:sp>
      <p:pic>
        <p:nvPicPr>
          <p:cNvPr id="1026" name="Picture 2" descr="Resultado de imagem para clock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613" y="238873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11B8F8BF-90ED-498D-89C7-FE56249AC6C6}"/>
              </a:ext>
            </a:extLst>
          </p:cNvPr>
          <p:cNvSpPr/>
          <p:nvPr/>
        </p:nvSpPr>
        <p:spPr>
          <a:xfrm>
            <a:off x="429239" y="1277056"/>
            <a:ext cx="116256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accent1">
                    <a:lumMod val="50000"/>
                  </a:schemeClr>
                </a:solidFill>
                <a:latin typeface="+mj-lt"/>
              </a:rPr>
              <a:t>Programa</a:t>
            </a:r>
            <a:r>
              <a:rPr kumimoji="0" lang="pt-BR" sz="24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 </a:t>
            </a:r>
            <a:r>
              <a:rPr lang="pt-BR" sz="3200" b="1" dirty="0">
                <a:solidFill>
                  <a:schemeClr val="accent1">
                    <a:lumMod val="50000"/>
                  </a:schemeClr>
                </a:solidFill>
                <a:latin typeface="+mj-lt"/>
              </a:rPr>
              <a:t>de Avaliação Cidadã de Serviços e Políticas Públicas (PROCID)</a:t>
            </a:r>
          </a:p>
        </p:txBody>
      </p:sp>
    </p:spTree>
    <p:extLst>
      <p:ext uri="{BB962C8B-B14F-4D97-AF65-F5344CB8AC3E}">
        <p14:creationId xmlns:p14="http://schemas.microsoft.com/office/powerpoint/2010/main" val="21687581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264484" y="1071716"/>
            <a:ext cx="11795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err="1">
                <a:solidFill>
                  <a:schemeClr val="tx2"/>
                </a:solidFill>
                <a:latin typeface="Segoe UI Symbol" panose="020B0502040204020203" pitchFamily="34" charset="0"/>
                <a:ea typeface="Segoe UI Symbol" panose="020B0502040204020203" pitchFamily="34" charset="0"/>
                <a:cs typeface="Vani" panose="020B0502040204020203" pitchFamily="34" charset="0"/>
              </a:rPr>
              <a:t>Ouvidoria-Geral</a:t>
            </a:r>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 da União - OGU</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1027466" y="2337343"/>
            <a:ext cx="5577937" cy="3539430"/>
          </a:xfrm>
          <a:prstGeom prst="rect">
            <a:avLst/>
          </a:prstGeom>
          <a:noFill/>
        </p:spPr>
        <p:txBody>
          <a:bodyPr wrap="none" rtlCol="0">
            <a:spAutoFit/>
          </a:bodyPr>
          <a:lstStyle/>
          <a:p>
            <a:r>
              <a:rPr lang="pt-BR" sz="3200" dirty="0">
                <a:solidFill>
                  <a:schemeClr val="accent1"/>
                </a:solidFill>
              </a:rPr>
              <a:t>Áreas de Atuação:</a:t>
            </a:r>
          </a:p>
          <a:p>
            <a:endParaRPr lang="pt-BR" sz="3200" dirty="0">
              <a:solidFill>
                <a:schemeClr val="accent1"/>
              </a:solidFill>
            </a:endParaRPr>
          </a:p>
          <a:p>
            <a:pPr marL="342900" indent="-342900">
              <a:buAutoNum type="arabicPeriod"/>
            </a:pPr>
            <a:r>
              <a:rPr lang="pt-BR" sz="3200" dirty="0">
                <a:solidFill>
                  <a:schemeClr val="accent2">
                    <a:lumMod val="20000"/>
                    <a:lumOff val="80000"/>
                  </a:schemeClr>
                </a:solidFill>
              </a:rPr>
              <a:t>Fortalecimento de Ouvidorias;</a:t>
            </a:r>
          </a:p>
          <a:p>
            <a:pPr marL="342900" indent="-342900">
              <a:buAutoNum type="arabicPeriod"/>
            </a:pPr>
            <a:endParaRPr lang="pt-BR" sz="3200" dirty="0">
              <a:solidFill>
                <a:schemeClr val="accent2">
                  <a:lumMod val="20000"/>
                  <a:lumOff val="80000"/>
                </a:schemeClr>
              </a:solidFill>
            </a:endParaRPr>
          </a:p>
          <a:p>
            <a:pPr marL="342900" indent="-342900">
              <a:buAutoNum type="arabicPeriod"/>
            </a:pPr>
            <a:r>
              <a:rPr lang="pt-BR" sz="3200" dirty="0">
                <a:solidFill>
                  <a:schemeClr val="accent2">
                    <a:lumMod val="20000"/>
                    <a:lumOff val="80000"/>
                  </a:schemeClr>
                </a:solidFill>
              </a:rPr>
              <a:t>Avaliação Cidadã ;</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accent1"/>
                </a:solidFill>
              </a:rPr>
              <a:t>Lei de Acesso à Informação.</a:t>
            </a:r>
          </a:p>
        </p:txBody>
      </p:sp>
    </p:spTree>
    <p:extLst>
      <p:ext uri="{BB962C8B-B14F-4D97-AF65-F5344CB8AC3E}">
        <p14:creationId xmlns:p14="http://schemas.microsoft.com/office/powerpoint/2010/main" val="4030358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7055AAB-656C-4025-8353-DBFCA77E0C12}"/>
              </a:ext>
            </a:extLst>
          </p:cNvPr>
          <p:cNvSpPr/>
          <p:nvPr/>
        </p:nvSpPr>
        <p:spPr>
          <a:xfrm>
            <a:off x="1186128" y="3891577"/>
            <a:ext cx="249777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0" u="none" strike="noStrike" kern="1200" cap="none" spc="0" normalizeH="0" baseline="0" noProof="0" dirty="0">
                <a:ln>
                  <a:noFill/>
                </a:ln>
                <a:effectLst/>
                <a:uLnTx/>
                <a:uFillTx/>
                <a:latin typeface="Calibri" panose="020F0502020204030204"/>
                <a:ea typeface="+mn-ea"/>
                <a:cs typeface="+mn-cs"/>
              </a:rPr>
              <a:t>8.131</a:t>
            </a:r>
            <a:endParaRPr kumimoji="0" lang="pt-BR" sz="2000" b="1" i="0" u="none" strike="noStrike" kern="1200" cap="none" spc="0" normalizeH="0" baseline="0" noProof="0" dirty="0">
              <a:ln>
                <a:noFill/>
              </a:ln>
              <a:effectLst/>
              <a:uLnTx/>
              <a:uFillTx/>
              <a:latin typeface="Calibri" panose="020F0502020204030204"/>
              <a:ea typeface="+mn-ea"/>
              <a:cs typeface="+mn-cs"/>
            </a:endParaRPr>
          </a:p>
        </p:txBody>
      </p:sp>
      <p:sp>
        <p:nvSpPr>
          <p:cNvPr id="5" name="Retângulo 4">
            <a:extLst>
              <a:ext uri="{FF2B5EF4-FFF2-40B4-BE49-F238E27FC236}">
                <a16:creationId xmlns:a16="http://schemas.microsoft.com/office/drawing/2014/main" id="{D3B7CBBD-1837-4A56-9A64-252E5A2FDC04}"/>
              </a:ext>
            </a:extLst>
          </p:cNvPr>
          <p:cNvSpPr/>
          <p:nvPr/>
        </p:nvSpPr>
        <p:spPr>
          <a:xfrm>
            <a:off x="1186128" y="4661018"/>
            <a:ext cx="249777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1600" b="1" i="0" u="none" strike="noStrike" kern="1200" cap="none" spc="0" normalizeH="0" baseline="0" noProof="0" dirty="0">
                <a:ln>
                  <a:noFill/>
                </a:ln>
                <a:effectLst/>
                <a:uLnTx/>
                <a:uFillTx/>
                <a:latin typeface="Calibri" panose="020F0502020204030204"/>
                <a:ea typeface="+mn-ea"/>
                <a:cs typeface="+mn-cs"/>
              </a:rPr>
              <a:t>Recursos de acesso à informação interpostos à CGU </a:t>
            </a:r>
            <a:r>
              <a:rPr kumimoji="0" lang="pt-BR" sz="1600" b="0" i="0" u="none" strike="noStrike" kern="1200" cap="none" spc="0" normalizeH="0" baseline="0" noProof="0" dirty="0">
                <a:ln>
                  <a:noFill/>
                </a:ln>
                <a:effectLst/>
                <a:uLnTx/>
                <a:uFillTx/>
                <a:latin typeface="Calibri" panose="020F0502020204030204"/>
                <a:ea typeface="+mn-ea"/>
                <a:cs typeface="+mn-cs"/>
              </a:rPr>
              <a:t>desde o início da Lei, sendo 7.681 já julgados. </a:t>
            </a:r>
          </a:p>
        </p:txBody>
      </p:sp>
      <p:sp>
        <p:nvSpPr>
          <p:cNvPr id="7" name="Retângulo 6">
            <a:extLst>
              <a:ext uri="{FF2B5EF4-FFF2-40B4-BE49-F238E27FC236}">
                <a16:creationId xmlns:a16="http://schemas.microsoft.com/office/drawing/2014/main" id="{D4946362-59EE-41A7-AD95-B02D2140BF91}"/>
              </a:ext>
            </a:extLst>
          </p:cNvPr>
          <p:cNvSpPr/>
          <p:nvPr/>
        </p:nvSpPr>
        <p:spPr>
          <a:xfrm>
            <a:off x="4050581" y="3149414"/>
            <a:ext cx="2462151"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600" b="0" i="0" u="none" strike="noStrike" kern="1200" cap="none" spc="0" normalizeH="0" baseline="0" noProof="0" dirty="0">
                <a:ln>
                  <a:noFill/>
                </a:ln>
                <a:effectLst/>
                <a:uLnTx/>
                <a:uFillTx/>
                <a:latin typeface="Arial Black" panose="020B0A04020102020204" pitchFamily="34" charset="0"/>
                <a:ea typeface="+mn-ea"/>
                <a:cs typeface="+mn-cs"/>
              </a:rPr>
              <a:t>“</a:t>
            </a:r>
          </a:p>
        </p:txBody>
      </p:sp>
      <p:sp>
        <p:nvSpPr>
          <p:cNvPr id="8" name="Retângulo 7">
            <a:extLst>
              <a:ext uri="{FF2B5EF4-FFF2-40B4-BE49-F238E27FC236}">
                <a16:creationId xmlns:a16="http://schemas.microsoft.com/office/drawing/2014/main" id="{C02A236D-8098-4395-B748-8689C74A25C7}"/>
              </a:ext>
            </a:extLst>
          </p:cNvPr>
          <p:cNvSpPr/>
          <p:nvPr/>
        </p:nvSpPr>
        <p:spPr>
          <a:xfrm>
            <a:off x="3957374" y="4107020"/>
            <a:ext cx="2776838"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pt-BR" sz="2000" b="1" i="0" u="none" strike="noStrike" kern="1200" cap="none" spc="0" normalizeH="0" baseline="0" noProof="0" dirty="0">
                <a:ln>
                  <a:noFill/>
                </a:ln>
                <a:effectLst/>
                <a:uLnTx/>
                <a:uFillTx/>
                <a:latin typeface="Calibri" panose="020F0502020204030204"/>
                <a:ea typeface="+mn-ea"/>
                <a:cs typeface="+mn-cs"/>
              </a:rPr>
              <a:t>86% </a:t>
            </a:r>
            <a:r>
              <a:rPr kumimoji="0" lang="pt-BR" sz="1600" b="0" i="0" u="none" strike="noStrike" kern="1200" cap="none" spc="0" normalizeH="0" baseline="0" noProof="0" dirty="0">
                <a:ln>
                  <a:noFill/>
                </a:ln>
                <a:effectLst/>
                <a:uLnTx/>
                <a:uFillTx/>
                <a:latin typeface="Calibri" panose="020F0502020204030204"/>
                <a:ea typeface="+mn-ea"/>
                <a:cs typeface="+mn-cs"/>
              </a:rPr>
              <a:t>dos recursos providos já tiveram a sua execução verificada pela OGU, a qual, após certificar-se do pleno atendimento das decisões, arquivou os processos. </a:t>
            </a:r>
            <a:endParaRPr kumimoji="0" lang="pt-BR" sz="1600" b="1" i="0" u="none" strike="noStrike" kern="1200" cap="none" spc="0" normalizeH="0" baseline="0" noProof="0" dirty="0">
              <a:ln>
                <a:noFill/>
              </a:ln>
              <a:effectLst/>
              <a:uLnTx/>
              <a:uFillTx/>
              <a:latin typeface="Calibri" panose="020F0502020204030204"/>
              <a:ea typeface="+mn-ea"/>
              <a:cs typeface="+mn-cs"/>
            </a:endParaRPr>
          </a:p>
        </p:txBody>
      </p:sp>
      <p:pic>
        <p:nvPicPr>
          <p:cNvPr id="11" name="Picture 2" descr="Decisões CGU">
            <a:extLst>
              <a:ext uri="{FF2B5EF4-FFF2-40B4-BE49-F238E27FC236}">
                <a16:creationId xmlns:a16="http://schemas.microsoft.com/office/drawing/2014/main" id="{D264DF18-7227-4F5F-856E-2097C4672F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7398" y="3603646"/>
            <a:ext cx="1981048" cy="1119723"/>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995CABAE-E9DF-4C31-8D93-9BDD0B2F6DA1}"/>
              </a:ext>
            </a:extLst>
          </p:cNvPr>
          <p:cNvSpPr txBox="1"/>
          <p:nvPr/>
        </p:nvSpPr>
        <p:spPr>
          <a:xfrm>
            <a:off x="9539738" y="3737688"/>
            <a:ext cx="162199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effectLst/>
                <a:uLnTx/>
                <a:uFillTx/>
                <a:latin typeface="Calibri" panose="020F0502020204030204"/>
                <a:ea typeface="+mn-ea"/>
                <a:cs typeface="+mn-cs"/>
              </a:rPr>
              <a:t>Todas as decisões em transparência ativa</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pic>
        <p:nvPicPr>
          <p:cNvPr id="2050" name="Picture 2" descr="Resultado de imagem para computer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438" y="3282258"/>
            <a:ext cx="2134590" cy="2134590"/>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7364438" y="5368904"/>
            <a:ext cx="3154966" cy="369332"/>
          </a:xfrm>
          <a:prstGeom prst="rect">
            <a:avLst/>
          </a:prstGeom>
          <a:noFill/>
        </p:spPr>
        <p:txBody>
          <a:bodyPr wrap="none" rtlCol="0">
            <a:spAutoFit/>
          </a:bodyPr>
          <a:lstStyle/>
          <a:p>
            <a:r>
              <a:rPr lang="pt-BR" dirty="0"/>
              <a:t>www.acessoainformacao.gov.br</a:t>
            </a:r>
            <a:endParaRPr lang="es-ES_tradnl" dirty="0"/>
          </a:p>
        </p:txBody>
      </p:sp>
      <p:pic>
        <p:nvPicPr>
          <p:cNvPr id="2052" name="Picture 4" descr="Resultado de imagem para LAI logo"/>
          <p:cNvPicPr>
            <a:picLocks noChangeAspect="1" noChangeArrowheads="1"/>
          </p:cNvPicPr>
          <p:nvPr/>
        </p:nvPicPr>
        <p:blipFill rotWithShape="1">
          <a:blip r:embed="rId4">
            <a:extLst>
              <a:ext uri="{28A0092B-C50C-407E-A947-70E740481C1C}">
                <a14:useLocalDpi xmlns:a14="http://schemas.microsoft.com/office/drawing/2010/main" val="0"/>
              </a:ext>
            </a:extLst>
          </a:blip>
          <a:srcRect r="51306"/>
          <a:stretch/>
        </p:blipFill>
        <p:spPr bwMode="auto">
          <a:xfrm>
            <a:off x="2119782" y="3177885"/>
            <a:ext cx="790183" cy="704313"/>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a:extLst>
              <a:ext uri="{FF2B5EF4-FFF2-40B4-BE49-F238E27FC236}">
                <a16:creationId xmlns:a16="http://schemas.microsoft.com/office/drawing/2014/main" id="{DD22CA77-6389-4D87-9246-7AD08ECA98FE}"/>
              </a:ext>
            </a:extLst>
          </p:cNvPr>
          <p:cNvSpPr/>
          <p:nvPr/>
        </p:nvSpPr>
        <p:spPr>
          <a:xfrm>
            <a:off x="2119782" y="1545477"/>
            <a:ext cx="673133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accent1">
                    <a:lumMod val="50000"/>
                  </a:schemeClr>
                </a:solidFill>
                <a:latin typeface="+mj-lt"/>
              </a:rPr>
              <a:t>Recursos</a:t>
            </a:r>
            <a:r>
              <a:rPr lang="pt-BR" sz="2400" b="1" dirty="0">
                <a:solidFill>
                  <a:schemeClr val="accent5">
                    <a:lumMod val="50000"/>
                  </a:schemeClr>
                </a:solidFill>
                <a:latin typeface="Calibri" panose="020F0502020204030204"/>
              </a:rPr>
              <a:t> </a:t>
            </a:r>
            <a:r>
              <a:rPr lang="pt-BR" sz="3200" b="1" dirty="0">
                <a:solidFill>
                  <a:schemeClr val="accent1">
                    <a:lumMod val="50000"/>
                  </a:schemeClr>
                </a:solidFill>
                <a:latin typeface="+mj-lt"/>
              </a:rPr>
              <a:t>à CGU em Acesso à Informação</a:t>
            </a:r>
          </a:p>
        </p:txBody>
      </p:sp>
    </p:spTree>
    <p:extLst>
      <p:ext uri="{BB962C8B-B14F-4D97-AF65-F5344CB8AC3E}">
        <p14:creationId xmlns:p14="http://schemas.microsoft.com/office/powerpoint/2010/main" val="2148142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BE0345ED-D82B-4B86-9103-B55E04E5BA5B}"/>
              </a:ext>
            </a:extLst>
          </p:cNvPr>
          <p:cNvGraphicFramePr>
            <a:graphicFrameLocks/>
          </p:cNvGraphicFramePr>
          <p:nvPr>
            <p:extLst/>
          </p:nvPr>
        </p:nvGraphicFramePr>
        <p:xfrm>
          <a:off x="208382" y="2293360"/>
          <a:ext cx="4724400" cy="3219450"/>
        </p:xfrm>
        <a:graphic>
          <a:graphicData uri="http://schemas.openxmlformats.org/drawingml/2006/chart">
            <c:chart xmlns:c="http://schemas.openxmlformats.org/drawingml/2006/chart" xmlns:r="http://schemas.openxmlformats.org/officeDocument/2006/relationships" r:id="rId2"/>
          </a:graphicData>
        </a:graphic>
      </p:graphicFrame>
      <p:sp>
        <p:nvSpPr>
          <p:cNvPr id="7" name="CaixaDeTexto 6">
            <a:extLst>
              <a:ext uri="{FF2B5EF4-FFF2-40B4-BE49-F238E27FC236}">
                <a16:creationId xmlns:a16="http://schemas.microsoft.com/office/drawing/2014/main" id="{BC4351B2-60B0-4703-AB45-DB706A74EBA1}"/>
              </a:ext>
            </a:extLst>
          </p:cNvPr>
          <p:cNvSpPr txBox="1"/>
          <p:nvPr/>
        </p:nvSpPr>
        <p:spPr>
          <a:xfrm>
            <a:off x="1153953" y="5361028"/>
            <a:ext cx="283325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effectLst/>
                <a:uLnTx/>
                <a:uFillTx/>
                <a:latin typeface="Calibri" panose="020F0502020204030204"/>
                <a:ea typeface="+mn-ea"/>
                <a:cs typeface="+mn-cs"/>
              </a:rPr>
              <a:t>Reversão da decisão em </a:t>
            </a:r>
            <a:r>
              <a:rPr kumimoji="0" lang="pt-BR" sz="1600" b="1" i="0" u="none" strike="noStrike" kern="1200" cap="none" spc="0" normalizeH="0" baseline="0" noProof="0" dirty="0">
                <a:ln>
                  <a:noFill/>
                </a:ln>
                <a:effectLst/>
                <a:uLnTx/>
                <a:uFillTx/>
                <a:latin typeface="Calibri" panose="020F0502020204030204"/>
                <a:ea typeface="+mn-ea"/>
                <a:cs typeface="+mn-cs"/>
              </a:rPr>
              <a:t>62%</a:t>
            </a:r>
            <a:r>
              <a:rPr kumimoji="0" lang="pt-BR" sz="1600" b="0" i="0" u="none" strike="noStrike" kern="1200" cap="none" spc="0" normalizeH="0" baseline="0" noProof="0" dirty="0">
                <a:ln>
                  <a:noFill/>
                </a:ln>
                <a:effectLst/>
                <a:uLnTx/>
                <a:uFillTx/>
                <a:latin typeface="Calibri" panose="020F0502020204030204"/>
                <a:ea typeface="+mn-ea"/>
                <a:cs typeface="+mn-cs"/>
              </a:rPr>
              <a:t> dos recursos conhecidos no mérito no primeiro semestre de 2017</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graphicFrame>
        <p:nvGraphicFramePr>
          <p:cNvPr id="10" name="Gráfico 9">
            <a:extLst>
              <a:ext uri="{FF2B5EF4-FFF2-40B4-BE49-F238E27FC236}">
                <a16:creationId xmlns:a16="http://schemas.microsoft.com/office/drawing/2014/main" id="{66A95FBD-6FBF-4728-A167-1CE1F316ED36}"/>
              </a:ext>
            </a:extLst>
          </p:cNvPr>
          <p:cNvGraphicFramePr>
            <a:graphicFrameLocks/>
          </p:cNvGraphicFramePr>
          <p:nvPr>
            <p:extLst/>
          </p:nvPr>
        </p:nvGraphicFramePr>
        <p:xfrm>
          <a:off x="4932781" y="2544709"/>
          <a:ext cx="5738456" cy="3394710"/>
        </p:xfrm>
        <a:graphic>
          <a:graphicData uri="http://schemas.openxmlformats.org/drawingml/2006/chart">
            <c:chart xmlns:c="http://schemas.openxmlformats.org/drawingml/2006/chart" xmlns:r="http://schemas.openxmlformats.org/officeDocument/2006/relationships" r:id="rId3"/>
          </a:graphicData>
        </a:graphic>
      </p:graphicFrame>
      <p:sp>
        <p:nvSpPr>
          <p:cNvPr id="9" name="Retângulo 8">
            <a:extLst/>
          </p:cNvPr>
          <p:cNvSpPr/>
          <p:nvPr/>
        </p:nvSpPr>
        <p:spPr>
          <a:xfrm>
            <a:off x="2039832" y="1069236"/>
            <a:ext cx="673133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b="1" dirty="0">
                <a:solidFill>
                  <a:schemeClr val="accent1">
                    <a:lumMod val="50000"/>
                  </a:schemeClr>
                </a:solidFill>
                <a:latin typeface="+mj-lt"/>
              </a:rPr>
              <a:t>Recursos</a:t>
            </a:r>
            <a:r>
              <a:rPr lang="pt-BR" sz="2400" b="1" dirty="0">
                <a:solidFill>
                  <a:schemeClr val="accent5">
                    <a:lumMod val="50000"/>
                  </a:schemeClr>
                </a:solidFill>
                <a:latin typeface="Calibri" panose="020F0502020204030204"/>
              </a:rPr>
              <a:t> </a:t>
            </a:r>
            <a:r>
              <a:rPr lang="pt-BR" sz="3200" b="1" dirty="0">
                <a:solidFill>
                  <a:schemeClr val="accent1">
                    <a:lumMod val="50000"/>
                  </a:schemeClr>
                </a:solidFill>
                <a:latin typeface="+mj-lt"/>
              </a:rPr>
              <a:t>à CGU em Acesso à Informação</a:t>
            </a:r>
          </a:p>
        </p:txBody>
      </p:sp>
    </p:spTree>
    <p:extLst>
      <p:ext uri="{BB962C8B-B14F-4D97-AF65-F5344CB8AC3E}">
        <p14:creationId xmlns:p14="http://schemas.microsoft.com/office/powerpoint/2010/main" val="2952488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m para binoculo icone">
            <a:extLst>
              <a:ext uri="{FF2B5EF4-FFF2-40B4-BE49-F238E27FC236}">
                <a16:creationId xmlns:a16="http://schemas.microsoft.com/office/drawing/2014/main" id="{6365894E-956A-4E9B-8BD7-39C8D28AC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43" y="1328986"/>
            <a:ext cx="1177984" cy="1177984"/>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DFDCA493-CABF-496A-9B00-7F1BB0587963}"/>
              </a:ext>
            </a:extLst>
          </p:cNvPr>
          <p:cNvSpPr/>
          <p:nvPr/>
        </p:nvSpPr>
        <p:spPr>
          <a:xfrm>
            <a:off x="1973090" y="1656368"/>
            <a:ext cx="394592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1">
                    <a:lumMod val="50000"/>
                  </a:schemeClr>
                </a:solidFill>
                <a:effectLst/>
                <a:uLnTx/>
                <a:uFillTx/>
                <a:latin typeface="Segoe UI Symbol" panose="020B0502040204020203" pitchFamily="34" charset="0"/>
                <a:ea typeface="Segoe UI Symbol" panose="020B0502040204020203" pitchFamily="34" charset="0"/>
              </a:rPr>
              <a:t>Perspectivas 2018</a:t>
            </a:r>
          </a:p>
        </p:txBody>
      </p:sp>
      <p:sp>
        <p:nvSpPr>
          <p:cNvPr id="4" name="Retângulo 3">
            <a:extLst>
              <a:ext uri="{FF2B5EF4-FFF2-40B4-BE49-F238E27FC236}">
                <a16:creationId xmlns:a16="http://schemas.microsoft.com/office/drawing/2014/main" id="{DE9091B9-6689-4B19-A6FE-0648AFF8BE19}"/>
              </a:ext>
            </a:extLst>
          </p:cNvPr>
          <p:cNvSpPr/>
          <p:nvPr/>
        </p:nvSpPr>
        <p:spPr>
          <a:xfrm>
            <a:off x="1973090" y="2506970"/>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Defesa dos Usuários de Serviços Públicos</a:t>
            </a:r>
            <a:endParaRPr kumimoji="0" lang="es-ES_tradnl"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5" name="CaixaDeTexto 4">
            <a:extLst>
              <a:ext uri="{FF2B5EF4-FFF2-40B4-BE49-F238E27FC236}">
                <a16:creationId xmlns:a16="http://schemas.microsoft.com/office/drawing/2014/main" id="{ACBA7C9C-9783-473C-87DF-E7B71BABBE87}"/>
              </a:ext>
            </a:extLst>
          </p:cNvPr>
          <p:cNvSpPr txBox="1"/>
          <p:nvPr/>
        </p:nvSpPr>
        <p:spPr>
          <a:xfrm>
            <a:off x="1973090" y="2978423"/>
            <a:ext cx="8259600"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Entrada em vigor da Lei 13.460/2017 – a Lei de Proteção e Defesa do Usuário de Serviços Públicos, com implantação de estruturas de atendimento e criação de capacidades junto às ouvidorias públicas federais. </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
        <p:nvSpPr>
          <p:cNvPr id="6" name="Retângulo 5">
            <a:extLst>
              <a:ext uri="{FF2B5EF4-FFF2-40B4-BE49-F238E27FC236}">
                <a16:creationId xmlns:a16="http://schemas.microsoft.com/office/drawing/2014/main" id="{6102F579-72A7-45B2-9799-9CD85E6D68A1}"/>
              </a:ext>
            </a:extLst>
          </p:cNvPr>
          <p:cNvSpPr/>
          <p:nvPr/>
        </p:nvSpPr>
        <p:spPr>
          <a:xfrm>
            <a:off x="1973090" y="3854024"/>
            <a:ext cx="8750595" cy="420796"/>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Desburocratização do Estado</a:t>
            </a:r>
            <a:endParaRPr kumimoji="0" lang="es-ES_tradnl"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7" name="CaixaDeTexto 6">
            <a:extLst>
              <a:ext uri="{FF2B5EF4-FFF2-40B4-BE49-F238E27FC236}">
                <a16:creationId xmlns:a16="http://schemas.microsoft.com/office/drawing/2014/main" id="{28DB4689-D2A0-4CCE-AD45-856278BE3B0C}"/>
              </a:ext>
            </a:extLst>
          </p:cNvPr>
          <p:cNvSpPr txBox="1"/>
          <p:nvPr/>
        </p:nvSpPr>
        <p:spPr>
          <a:xfrm>
            <a:off x="1973090" y="4370000"/>
            <a:ext cx="8259600"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Entrada em  funcionamento do sistema “Simplifique!”, formulário web para envio de sugestões de desburocratização dos serviços públicos, bem como dos fluxos de atendimento ao solicitante de simplificação, sob monitoramento da OGU. </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
        <p:nvSpPr>
          <p:cNvPr id="10" name="Retângulo 9">
            <a:extLst>
              <a:ext uri="{FF2B5EF4-FFF2-40B4-BE49-F238E27FC236}">
                <a16:creationId xmlns:a16="http://schemas.microsoft.com/office/drawing/2014/main" id="{F5B92018-1A91-44EB-9D89-F721345534AF}"/>
              </a:ext>
            </a:extLst>
          </p:cNvPr>
          <p:cNvSpPr/>
          <p:nvPr/>
        </p:nvSpPr>
        <p:spPr>
          <a:xfrm>
            <a:off x="1975793" y="5245601"/>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Apoio aos entes federados</a:t>
            </a:r>
            <a:endParaRPr kumimoji="0" lang="es-ES_tradnl"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11" name="CaixaDeTexto 10">
            <a:extLst>
              <a:ext uri="{FF2B5EF4-FFF2-40B4-BE49-F238E27FC236}">
                <a16:creationId xmlns:a16="http://schemas.microsoft.com/office/drawing/2014/main" id="{411DF7D4-D70E-4EF3-AAFF-B0B31B3614B0}"/>
              </a:ext>
            </a:extLst>
          </p:cNvPr>
          <p:cNvSpPr txBox="1"/>
          <p:nvPr/>
        </p:nvSpPr>
        <p:spPr>
          <a:xfrm>
            <a:off x="1973090" y="5688768"/>
            <a:ext cx="8259600"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Fortalecimento da Rede Nacional de Ouvidorias, com o ingresso do Ministério Público e demais representantes da Justiça;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Disseminação do “e-</a:t>
            </a:r>
            <a:r>
              <a:rPr kumimoji="0" lang="pt-BR" sz="1600" b="0" i="0" u="none" strike="noStrike" kern="1200" cap="none" spc="0" normalizeH="0" baseline="0" noProof="0" dirty="0" err="1">
                <a:ln>
                  <a:noFill/>
                </a:ln>
                <a:effectLst/>
                <a:uLnTx/>
                <a:uFillTx/>
                <a:latin typeface="Calibri" panose="020F0502020204030204"/>
                <a:ea typeface="+mn-ea"/>
                <a:cs typeface="+mn-cs"/>
              </a:rPr>
              <a:t>Ouv</a:t>
            </a:r>
            <a:r>
              <a:rPr kumimoji="0" lang="pt-BR" sz="1600" b="0" i="0" u="none" strike="noStrike" kern="1200" cap="none" spc="0" normalizeH="0" baseline="0" noProof="0" dirty="0">
                <a:ln>
                  <a:noFill/>
                </a:ln>
                <a:effectLst/>
                <a:uLnTx/>
                <a:uFillTx/>
                <a:latin typeface="Calibri" panose="020F0502020204030204"/>
                <a:ea typeface="+mn-ea"/>
                <a:cs typeface="+mn-cs"/>
              </a:rPr>
              <a:t> municípios” oferecendo sistema 100% gratuito para os gestores municipais.</a:t>
            </a: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7742990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AF6561A-2AB0-4E63-8EF4-E1A373D73E11}"/>
              </a:ext>
            </a:extLst>
          </p:cNvPr>
          <p:cNvSpPr/>
          <p:nvPr/>
        </p:nvSpPr>
        <p:spPr>
          <a:xfrm>
            <a:off x="2018810" y="2426960"/>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Integração de dados e tecnologia da informação</a:t>
            </a:r>
            <a:endParaRPr kumimoji="0" lang="es-ES_tradnl" sz="18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
        <p:nvSpPr>
          <p:cNvPr id="5" name="CaixaDeTexto 4">
            <a:extLst>
              <a:ext uri="{FF2B5EF4-FFF2-40B4-BE49-F238E27FC236}">
                <a16:creationId xmlns:a16="http://schemas.microsoft.com/office/drawing/2014/main" id="{2F2A922D-CBE8-4F63-B576-A190B1731AA8}"/>
              </a:ext>
            </a:extLst>
          </p:cNvPr>
          <p:cNvSpPr txBox="1"/>
          <p:nvPr/>
        </p:nvSpPr>
        <p:spPr>
          <a:xfrm>
            <a:off x="2018810" y="2908727"/>
            <a:ext cx="8259600"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Evolução do sistema e-</a:t>
            </a:r>
            <a:r>
              <a:rPr kumimoji="0" lang="pt-BR" sz="1600" b="0" i="0" u="none" strike="noStrike" kern="1200" cap="none" spc="0" normalizeH="0" baseline="0" noProof="0" dirty="0" err="1">
                <a:ln>
                  <a:noFill/>
                </a:ln>
                <a:effectLst/>
                <a:uLnTx/>
                <a:uFillTx/>
                <a:latin typeface="Calibri" panose="020F0502020204030204"/>
                <a:ea typeface="+mn-ea"/>
                <a:cs typeface="+mn-cs"/>
              </a:rPr>
              <a:t>Ouv</a:t>
            </a:r>
            <a:r>
              <a:rPr kumimoji="0" lang="pt-BR" sz="1600" b="0" i="0" u="none" strike="noStrike" kern="1200" cap="none" spc="0" normalizeH="0" baseline="0" noProof="0" dirty="0">
                <a:ln>
                  <a:noFill/>
                </a:ln>
                <a:effectLst/>
                <a:uLnTx/>
                <a:uFillTx/>
                <a:latin typeface="Calibri" panose="020F0502020204030204"/>
                <a:ea typeface="+mn-ea"/>
                <a:cs typeface="+mn-cs"/>
              </a:rPr>
              <a:t> para atuar como plataforma com APIs públicas para que qualquer usuário possa desenvolver seu próprio sistema de coleta de dados e encaminhá-lo ao e-</a:t>
            </a:r>
            <a:r>
              <a:rPr kumimoji="0" lang="pt-BR" sz="1600" b="0" i="0" u="none" strike="noStrike" kern="1200" cap="none" spc="0" normalizeH="0" baseline="0" noProof="0" dirty="0" err="1">
                <a:ln>
                  <a:noFill/>
                </a:ln>
                <a:effectLst/>
                <a:uLnTx/>
                <a:uFillTx/>
                <a:latin typeface="Calibri" panose="020F0502020204030204"/>
                <a:ea typeface="+mn-ea"/>
                <a:cs typeface="+mn-cs"/>
              </a:rPr>
              <a:t>Ouv</a:t>
            </a:r>
            <a:r>
              <a:rPr kumimoji="0" lang="pt-BR" sz="1600" b="0" i="0" u="none" strike="noStrike" kern="1200" cap="none" spc="0" normalizeH="0" baseline="0" noProof="0" dirty="0">
                <a:ln>
                  <a:noFill/>
                </a:ln>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Implantação do modelo de Barramento padrão entre sistemas de Ouvidoria, conectando o sistema e-</a:t>
            </a:r>
            <a:r>
              <a:rPr kumimoji="0" lang="pt-BR" sz="1600" b="0" i="0" u="none" strike="noStrike" kern="1200" cap="none" spc="0" normalizeH="0" baseline="0" noProof="0" dirty="0" err="1">
                <a:ln>
                  <a:noFill/>
                </a:ln>
                <a:effectLst/>
                <a:uLnTx/>
                <a:uFillTx/>
                <a:latin typeface="Calibri" panose="020F0502020204030204"/>
                <a:ea typeface="+mn-ea"/>
                <a:cs typeface="+mn-cs"/>
              </a:rPr>
              <a:t>Ouv</a:t>
            </a:r>
            <a:r>
              <a:rPr kumimoji="0" lang="pt-BR" sz="1600" b="0" i="0" u="none" strike="noStrike" kern="1200" cap="none" spc="0" normalizeH="0" baseline="0" noProof="0" dirty="0">
                <a:ln>
                  <a:noFill/>
                </a:ln>
                <a:effectLst/>
                <a:uLnTx/>
                <a:uFillTx/>
                <a:latin typeface="Calibri" panose="020F0502020204030204"/>
                <a:ea typeface="+mn-ea"/>
                <a:cs typeface="+mn-cs"/>
              </a:rPr>
              <a:t> aos demais sistemas utilizados (</a:t>
            </a:r>
            <a:r>
              <a:rPr kumimoji="0" lang="pt-BR" sz="1600" b="0" i="0" u="none" strike="noStrike" kern="1200" cap="none" spc="0" normalizeH="0" baseline="0" noProof="0" dirty="0" err="1">
                <a:ln>
                  <a:noFill/>
                </a:ln>
                <a:effectLst/>
                <a:uLnTx/>
                <a:uFillTx/>
                <a:latin typeface="Calibri" panose="020F0502020204030204"/>
                <a:ea typeface="+mn-ea"/>
                <a:cs typeface="+mn-cs"/>
              </a:rPr>
              <a:t>OuvidorSUS</a:t>
            </a:r>
            <a:r>
              <a:rPr kumimoji="0" lang="pt-BR" sz="1600" b="0" i="0" u="none" strike="noStrike" kern="1200" cap="none" spc="0" normalizeH="0" baseline="0" noProof="0" dirty="0">
                <a:ln>
                  <a:noFill/>
                </a:ln>
                <a:effectLst/>
                <a:uLnTx/>
                <a:uFillTx/>
                <a:latin typeface="Calibri" panose="020F0502020204030204"/>
                <a:ea typeface="+mn-ea"/>
                <a:cs typeface="+mn-cs"/>
              </a:rPr>
              <a:t>, TAG, </a:t>
            </a:r>
            <a:r>
              <a:rPr kumimoji="0" lang="pt-BR" sz="1600" b="0" i="0" u="none" strike="noStrike" kern="1200" cap="none" spc="0" normalizeH="0" baseline="0" noProof="0" dirty="0" err="1">
                <a:ln>
                  <a:noFill/>
                </a:ln>
                <a:effectLst/>
                <a:uLnTx/>
                <a:uFillTx/>
                <a:latin typeface="Calibri" panose="020F0502020204030204"/>
                <a:ea typeface="+mn-ea"/>
                <a:cs typeface="+mn-cs"/>
              </a:rPr>
              <a:t>etc</a:t>
            </a:r>
            <a:r>
              <a:rPr kumimoji="0" lang="pt-BR" sz="1600" b="0" i="0" u="none" strike="noStrike" kern="1200" cap="none" spc="0" normalizeH="0" baseline="0" noProof="0" dirty="0">
                <a:ln>
                  <a:noFill/>
                </a:ln>
                <a:effectLst/>
                <a:uLnTx/>
                <a:uFillTx/>
                <a:latin typeface="Calibri" panose="020F050202020403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Desenvolvimento e aplicação dos Chat </a:t>
            </a:r>
            <a:r>
              <a:rPr kumimoji="0" lang="pt-BR" sz="1600" b="0" i="0" u="none" strike="noStrike" kern="1200" cap="none" spc="0" normalizeH="0" baseline="0" noProof="0" dirty="0" err="1">
                <a:ln>
                  <a:noFill/>
                </a:ln>
                <a:effectLst/>
                <a:uLnTx/>
                <a:uFillTx/>
                <a:latin typeface="Calibri" panose="020F0502020204030204"/>
                <a:ea typeface="+mn-ea"/>
                <a:cs typeface="+mn-cs"/>
              </a:rPr>
              <a:t>Bots</a:t>
            </a:r>
            <a:r>
              <a:rPr kumimoji="0" lang="pt-BR" sz="1600" b="0" i="0" u="none" strike="noStrike" kern="1200" cap="none" spc="0" normalizeH="0" baseline="0" noProof="0" dirty="0">
                <a:ln>
                  <a:noFill/>
                </a:ln>
                <a:effectLst/>
                <a:uLnTx/>
                <a:uFillTx/>
                <a:latin typeface="Calibri" panose="020F0502020204030204"/>
                <a:ea typeface="+mn-ea"/>
                <a:cs typeface="+mn-cs"/>
              </a:rPr>
              <a:t> para aplicativos;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Lançamento do “Pitaco”, assistente de ouvidoria que analisa automaticamente as manifestações e as responde com os dados já existentes na base do sistema;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_tradnl"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ângulo 5">
            <a:extLst>
              <a:ext uri="{FF2B5EF4-FFF2-40B4-BE49-F238E27FC236}">
                <a16:creationId xmlns:a16="http://schemas.microsoft.com/office/drawing/2014/main" id="{C48B8BDA-F887-4629-B245-7F1EC6B52C0E}"/>
              </a:ext>
            </a:extLst>
          </p:cNvPr>
          <p:cNvSpPr/>
          <p:nvPr/>
        </p:nvSpPr>
        <p:spPr>
          <a:xfrm>
            <a:off x="2018810" y="4782693"/>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rPr>
              <a:t>Mais contato com o cidadão</a:t>
            </a:r>
            <a:endParaRPr kumimoji="0" lang="es-ES_tradnl" sz="1800" b="1" i="0" u="none" strike="noStrike" kern="1200" cap="none" spc="0" normalizeH="0" baseline="0" noProof="0" dirty="0">
              <a:ln>
                <a:noFill/>
              </a:ln>
              <a:solidFill>
                <a:schemeClr val="accent1">
                  <a:lumMod val="50000"/>
                </a:schemeClr>
              </a:solidFill>
              <a:effectLst/>
              <a:uLnTx/>
              <a:uFillTx/>
              <a:latin typeface="Calibri" panose="020F0502020204030204"/>
              <a:ea typeface="+mn-ea"/>
              <a:cs typeface="+mn-cs"/>
            </a:endParaRPr>
          </a:p>
        </p:txBody>
      </p:sp>
      <p:sp>
        <p:nvSpPr>
          <p:cNvPr id="7" name="CaixaDeTexto 6">
            <a:extLst>
              <a:ext uri="{FF2B5EF4-FFF2-40B4-BE49-F238E27FC236}">
                <a16:creationId xmlns:a16="http://schemas.microsoft.com/office/drawing/2014/main" id="{83DCABD0-F2D8-404D-A382-83D5A5B67A9C}"/>
              </a:ext>
            </a:extLst>
          </p:cNvPr>
          <p:cNvSpPr txBox="1"/>
          <p:nvPr/>
        </p:nvSpPr>
        <p:spPr>
          <a:xfrm>
            <a:off x="2018810" y="5275136"/>
            <a:ext cx="8259600"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Ampliação das ações de Ouvidoria Ativa, com manutenção do Projeto Ação Global, nacionalização do projeto Monitorando a Merenda e lançamento do Projeto </a:t>
            </a:r>
            <a:r>
              <a:rPr kumimoji="0" lang="pt-BR" sz="1600" b="0" i="0" u="none" strike="noStrike" kern="1200" cap="none" spc="0" normalizeH="0" baseline="0" noProof="0" dirty="0" err="1">
                <a:ln>
                  <a:noFill/>
                </a:ln>
                <a:effectLst/>
                <a:uLnTx/>
                <a:uFillTx/>
                <a:latin typeface="Calibri" panose="020F0502020204030204"/>
                <a:ea typeface="+mn-ea"/>
                <a:cs typeface="+mn-cs"/>
              </a:rPr>
              <a:t>OuvIDH</a:t>
            </a:r>
            <a:r>
              <a:rPr kumimoji="0" lang="pt-BR" sz="1600" b="0" i="0" u="none" strike="noStrike" kern="1200" cap="none" spc="0" normalizeH="0" baseline="0" noProof="0" dirty="0">
                <a:ln>
                  <a:noFill/>
                </a:ln>
                <a:effectLst/>
                <a:uLnTx/>
                <a:uFillTx/>
                <a:latin typeface="Calibri" panose="020F0502020204030204"/>
                <a:ea typeface="+mn-ea"/>
                <a:cs typeface="+mn-cs"/>
              </a:rPr>
              <a:t>, que levará as Ouvidorias Públicas aos municípios com pior IDH dos Estados.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Lançamento do primeiro produto do projeto </a:t>
            </a:r>
            <a:r>
              <a:rPr kumimoji="0" lang="pt-BR" sz="1600" b="0" i="1" u="none" strike="noStrike" kern="1200" cap="none" spc="0" normalizeH="0" baseline="0" noProof="0" dirty="0">
                <a:ln>
                  <a:noFill/>
                </a:ln>
                <a:effectLst/>
                <a:uLnTx/>
                <a:uFillTx/>
                <a:latin typeface="Calibri" panose="020F0502020204030204"/>
                <a:ea typeface="+mn-ea"/>
                <a:cs typeface="+mn-cs"/>
              </a:rPr>
              <a:t>Jogos para um futuro Melhor</a:t>
            </a:r>
            <a:r>
              <a:rPr kumimoji="0" lang="pt-BR" sz="1600" b="0" i="0" u="none" strike="noStrike" kern="1200" cap="none" spc="0" normalizeH="0" baseline="0" noProof="0" dirty="0">
                <a:ln>
                  <a:noFill/>
                </a:ln>
                <a:effectLst/>
                <a:uLnTx/>
                <a:uFillTx/>
                <a:latin typeface="Calibri" panose="020F0502020204030204"/>
                <a:ea typeface="+mn-ea"/>
                <a:cs typeface="+mn-cs"/>
              </a:rPr>
              <a:t>, aplicativo web para educação cívica de jovens.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_tradnl"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2" descr="Resultado de imagem para binoculo icone">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43" y="1328986"/>
            <a:ext cx="1177984" cy="1177984"/>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CE34727F-F060-4C54-9CB5-259DCC6EB415}"/>
              </a:ext>
            </a:extLst>
          </p:cNvPr>
          <p:cNvSpPr/>
          <p:nvPr/>
        </p:nvSpPr>
        <p:spPr>
          <a:xfrm>
            <a:off x="1973090" y="1656368"/>
            <a:ext cx="394592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1">
                    <a:lumMod val="50000"/>
                  </a:schemeClr>
                </a:solidFill>
                <a:effectLst/>
                <a:uLnTx/>
                <a:uFillTx/>
                <a:latin typeface="Segoe UI Symbol" panose="020B0502040204020203" pitchFamily="34" charset="0"/>
                <a:ea typeface="Segoe UI Symbol" panose="020B0502040204020203" pitchFamily="34" charset="0"/>
              </a:rPr>
              <a:t>Perspectivas 2018</a:t>
            </a:r>
          </a:p>
        </p:txBody>
      </p:sp>
    </p:spTree>
    <p:extLst>
      <p:ext uri="{BB962C8B-B14F-4D97-AF65-F5344CB8AC3E}">
        <p14:creationId xmlns:p14="http://schemas.microsoft.com/office/powerpoint/2010/main" val="38904957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8D3BBD8-E788-4F78-8ACF-06F87B61836F}"/>
              </a:ext>
            </a:extLst>
          </p:cNvPr>
          <p:cNvSpPr/>
          <p:nvPr/>
        </p:nvSpPr>
        <p:spPr>
          <a:xfrm>
            <a:off x="1904510" y="2523768"/>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Ampliação do Programa de Avaliação Cidadã de Serviços e Políticas Públicas</a:t>
            </a:r>
            <a:endParaRPr kumimoji="0" lang="es-ES_tradnl"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5" name="CaixaDeTexto 4">
            <a:extLst>
              <a:ext uri="{FF2B5EF4-FFF2-40B4-BE49-F238E27FC236}">
                <a16:creationId xmlns:a16="http://schemas.microsoft.com/office/drawing/2014/main" id="{803248BA-90C1-441D-8BA3-61060EE1178F}"/>
              </a:ext>
            </a:extLst>
          </p:cNvPr>
          <p:cNvSpPr txBox="1"/>
          <p:nvPr/>
        </p:nvSpPr>
        <p:spPr>
          <a:xfrm>
            <a:off x="1904510" y="3125897"/>
            <a:ext cx="8259600" cy="13234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Ampliação dos instrumentos de coleta e aperfeiçoamento dos métodos e instrumentos de análise de dados;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Desenvolvimento de metodologia para a análise de sentimentos em linguagem natural para aprimoramento das informações sobre a percepção dos usuários de serviços públicos.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sp>
        <p:nvSpPr>
          <p:cNvPr id="6" name="Retângulo 5">
            <a:extLst>
              <a:ext uri="{FF2B5EF4-FFF2-40B4-BE49-F238E27FC236}">
                <a16:creationId xmlns:a16="http://schemas.microsoft.com/office/drawing/2014/main" id="{9A686BA9-E994-427F-90D4-37B8F5E64174}"/>
              </a:ext>
            </a:extLst>
          </p:cNvPr>
          <p:cNvSpPr/>
          <p:nvPr/>
        </p:nvSpPr>
        <p:spPr>
          <a:xfrm>
            <a:off x="1904510" y="4298919"/>
            <a:ext cx="8750595" cy="376273"/>
          </a:xfrm>
          <a:prstGeom prst="rect">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rPr>
              <a:t>Criação de Capacidades no Serviço Público</a:t>
            </a:r>
            <a:endParaRPr kumimoji="0" lang="es-ES_tradnl" sz="18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7" name="CaixaDeTexto 6">
            <a:extLst>
              <a:ext uri="{FF2B5EF4-FFF2-40B4-BE49-F238E27FC236}">
                <a16:creationId xmlns:a16="http://schemas.microsoft.com/office/drawing/2014/main" id="{DAE75205-DFE6-44F0-9813-8A766BF77D48}"/>
              </a:ext>
            </a:extLst>
          </p:cNvPr>
          <p:cNvSpPr txBox="1"/>
          <p:nvPr/>
        </p:nvSpPr>
        <p:spPr>
          <a:xfrm>
            <a:off x="1904510" y="4815094"/>
            <a:ext cx="8259600"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Ampliação da oferta de cursos presenciais no âmbito da Política de Formação Continuada em Ouvidorias – PROFOCO;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Lançamento de pós-graduação lato sensu em Ouvidoria;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Ampliação da oferta de cursos em EAD;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Realização da III Semana de Ouvidoria de Acesso à Informação;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600" b="0" i="0" u="none" strike="noStrike" kern="1200" cap="none" spc="0" normalizeH="0" baseline="0" noProof="0" dirty="0">
                <a:ln>
                  <a:noFill/>
                </a:ln>
                <a:effectLst/>
                <a:uLnTx/>
                <a:uFillTx/>
                <a:latin typeface="Calibri" panose="020F0502020204030204"/>
                <a:ea typeface="+mn-ea"/>
                <a:cs typeface="+mn-cs"/>
              </a:rPr>
              <a:t>Realização de 10 Seminários Regionais de Transparência e Controle Social.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ES_tradnl" sz="1600" b="0" i="0" u="none" strike="noStrike" kern="1200" cap="none" spc="0" normalizeH="0" baseline="0" noProof="0" dirty="0">
              <a:ln>
                <a:noFill/>
              </a:ln>
              <a:effectLst/>
              <a:uLnTx/>
              <a:uFillTx/>
              <a:latin typeface="Calibri" panose="020F0502020204030204"/>
              <a:ea typeface="+mn-ea"/>
              <a:cs typeface="+mn-cs"/>
            </a:endParaRPr>
          </a:p>
        </p:txBody>
      </p:sp>
      <p:pic>
        <p:nvPicPr>
          <p:cNvPr id="8" name="Picture 2" descr="Resultado de imagem para binoculo icone">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43" y="1328986"/>
            <a:ext cx="1177984" cy="1177984"/>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A2F7ADC6-99D7-4ED4-B6BE-913FD42FE370}"/>
              </a:ext>
            </a:extLst>
          </p:cNvPr>
          <p:cNvSpPr/>
          <p:nvPr/>
        </p:nvSpPr>
        <p:spPr>
          <a:xfrm>
            <a:off x="1973090" y="1656368"/>
            <a:ext cx="394592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1" i="0" u="none" strike="noStrike" kern="1200" cap="none" spc="0" normalizeH="0" baseline="0" noProof="0" dirty="0">
                <a:ln>
                  <a:noFill/>
                </a:ln>
                <a:solidFill>
                  <a:schemeClr val="accent1">
                    <a:lumMod val="50000"/>
                  </a:schemeClr>
                </a:solidFill>
                <a:effectLst/>
                <a:uLnTx/>
                <a:uFillTx/>
                <a:latin typeface="Segoe UI Symbol" panose="020B0502040204020203" pitchFamily="34" charset="0"/>
                <a:ea typeface="Segoe UI Symbol" panose="020B0502040204020203" pitchFamily="34" charset="0"/>
              </a:rPr>
              <a:t>Perspectivas 2018</a:t>
            </a:r>
          </a:p>
        </p:txBody>
      </p:sp>
    </p:spTree>
    <p:extLst>
      <p:ext uri="{BB962C8B-B14F-4D97-AF65-F5344CB8AC3E}">
        <p14:creationId xmlns:p14="http://schemas.microsoft.com/office/powerpoint/2010/main" val="786997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795E5556-64A8-446A-96CF-43CBB252C733}"/>
              </a:ext>
            </a:extLst>
          </p:cNvPr>
          <p:cNvSpPr txBox="1"/>
          <p:nvPr/>
        </p:nvSpPr>
        <p:spPr>
          <a:xfrm>
            <a:off x="648245" y="2734839"/>
            <a:ext cx="9214338" cy="1200329"/>
          </a:xfrm>
          <a:prstGeom prst="rect">
            <a:avLst/>
          </a:prstGeom>
          <a:noFill/>
        </p:spPr>
        <p:txBody>
          <a:bodyPr wrap="square" rtlCol="0">
            <a:spAutoFit/>
          </a:bodyPr>
          <a:lstStyle/>
          <a:p>
            <a:pPr algn="ctr"/>
            <a:r>
              <a:rPr lang="pt-BR" altLang="pt-BR" sz="3600" b="1" dirty="0">
                <a:solidFill>
                  <a:schemeClr val="accent5">
                    <a:lumMod val="50000"/>
                  </a:schemeClr>
                </a:solidFill>
                <a:latin typeface="Segoe UI Symbol" panose="020B0502040204020203" pitchFamily="34" charset="0"/>
                <a:ea typeface="Segoe UI Symbol" panose="020B0502040204020203" pitchFamily="34" charset="0"/>
                <a:cs typeface="Vani" panose="020B0502040204020203" pitchFamily="34" charset="0"/>
              </a:rPr>
              <a:t>Corregedoria-Geral da União</a:t>
            </a:r>
          </a:p>
          <a:p>
            <a:pPr algn="ctr"/>
            <a:r>
              <a:rPr lang="pt-BR" altLang="pt-BR" sz="3600" b="1" dirty="0">
                <a:solidFill>
                  <a:schemeClr val="accent5">
                    <a:lumMod val="50000"/>
                  </a:schemeClr>
                </a:solidFill>
                <a:latin typeface="Segoe UI Symbol" panose="020B0502040204020203" pitchFamily="34" charset="0"/>
                <a:ea typeface="Segoe UI Symbol" panose="020B0502040204020203" pitchFamily="34" charset="0"/>
                <a:cs typeface="Vani" panose="020B0502040204020203" pitchFamily="34" charset="0"/>
              </a:rPr>
              <a:t> - CRG -</a:t>
            </a:r>
          </a:p>
        </p:txBody>
      </p:sp>
    </p:spTree>
    <p:extLst>
      <p:ext uri="{BB962C8B-B14F-4D97-AF65-F5344CB8AC3E}">
        <p14:creationId xmlns:p14="http://schemas.microsoft.com/office/powerpoint/2010/main" val="16317324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264484" y="1071716"/>
            <a:ext cx="11795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Corregedoria-Geral da União - CRG</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1027466" y="2337343"/>
            <a:ext cx="8621399" cy="3539430"/>
          </a:xfrm>
          <a:prstGeom prst="rect">
            <a:avLst/>
          </a:prstGeom>
          <a:noFill/>
        </p:spPr>
        <p:txBody>
          <a:bodyPr wrap="none" rtlCol="0">
            <a:spAutoFit/>
          </a:bodyPr>
          <a:lstStyle/>
          <a:p>
            <a:r>
              <a:rPr lang="pt-BR" sz="3200" dirty="0">
                <a:solidFill>
                  <a:schemeClr val="accent1"/>
                </a:solidFill>
              </a:rPr>
              <a:t>Áreas de Atuação:</a:t>
            </a:r>
          </a:p>
          <a:p>
            <a:endParaRPr lang="pt-BR" sz="3200" dirty="0">
              <a:solidFill>
                <a:schemeClr val="accent1"/>
              </a:solidFill>
            </a:endParaRPr>
          </a:p>
          <a:p>
            <a:pPr marL="342900" indent="-342900">
              <a:buAutoNum type="arabicPeriod"/>
            </a:pPr>
            <a:r>
              <a:rPr lang="pt-BR" sz="3200" dirty="0">
                <a:solidFill>
                  <a:schemeClr val="accent1"/>
                </a:solidFill>
              </a:rPr>
              <a:t>Gestão do Sistema de Correição;</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accent1"/>
                </a:solidFill>
              </a:rPr>
              <a:t>Supervisão da Atividade Correcional;</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accent1"/>
                </a:solidFill>
              </a:rPr>
              <a:t>Apuração Direta de Irregularidades Correcionais.</a:t>
            </a:r>
          </a:p>
        </p:txBody>
      </p:sp>
    </p:spTree>
    <p:extLst>
      <p:ext uri="{BB962C8B-B14F-4D97-AF65-F5344CB8AC3E}">
        <p14:creationId xmlns:p14="http://schemas.microsoft.com/office/powerpoint/2010/main" val="25047240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C95641-9BF0-46DD-819E-2595336E7DA4}"/>
              </a:ext>
            </a:extLst>
          </p:cNvPr>
          <p:cNvSpPr txBox="1">
            <a:spLocks noChangeArrowheads="1"/>
          </p:cNvSpPr>
          <p:nvPr/>
        </p:nvSpPr>
        <p:spPr bwMode="auto">
          <a:xfrm>
            <a:off x="701749" y="1361213"/>
            <a:ext cx="10877108" cy="53513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altLang="pt-BR" sz="3000" b="1" dirty="0">
                <a:solidFill>
                  <a:srgbClr val="002060"/>
                </a:solidFill>
                <a:latin typeface="+mn-lt"/>
              </a:rPr>
              <a:t>Gestão do Sistema de Correição do Poder Executivo Federal</a:t>
            </a:r>
          </a:p>
          <a:p>
            <a:endParaRPr lang="pt-BR" altLang="pt-BR" sz="2800" dirty="0">
              <a:solidFill>
                <a:srgbClr val="002060"/>
              </a:solidFill>
              <a:latin typeface="Arial" panose="020B0604020202020204" pitchFamily="34" charset="0"/>
            </a:endParaRPr>
          </a:p>
          <a:p>
            <a:pPr marL="914400" lvl="1" indent="-457200">
              <a:buFont typeface="Arial" panose="020B0604020202020204" pitchFamily="34" charset="0"/>
              <a:buChar char="•"/>
            </a:pPr>
            <a:r>
              <a:rPr lang="pt-BR" altLang="pt-BR" sz="2600" i="1" dirty="0"/>
              <a:t>Normatização;</a:t>
            </a:r>
          </a:p>
          <a:p>
            <a:pPr marL="914400" lvl="1" indent="-457200">
              <a:buFont typeface="Arial" panose="020B0604020202020204" pitchFamily="34" charset="0"/>
              <a:buChar char="•"/>
            </a:pPr>
            <a:r>
              <a:rPr lang="pt-BR" altLang="pt-BR" sz="2600" i="1" dirty="0"/>
              <a:t>Capacitação e Orientação;</a:t>
            </a:r>
          </a:p>
          <a:p>
            <a:pPr marL="914400" lvl="1" indent="-457200">
              <a:buFont typeface="Arial" panose="020B0604020202020204" pitchFamily="34" charset="0"/>
              <a:buChar char="•"/>
            </a:pPr>
            <a:r>
              <a:rPr lang="pt-BR" altLang="pt-BR" sz="2600" i="1" dirty="0"/>
              <a:t>Consolidação de Informações;</a:t>
            </a:r>
          </a:p>
          <a:p>
            <a:pPr marL="914400" lvl="1" indent="-457200">
              <a:buFont typeface="Arial" panose="020B0604020202020204" pitchFamily="34" charset="0"/>
              <a:buChar char="•"/>
            </a:pPr>
            <a:r>
              <a:rPr lang="pt-BR" altLang="pt-BR" sz="2600" i="1" dirty="0"/>
              <a:t>Integração.</a:t>
            </a:r>
          </a:p>
          <a:p>
            <a:pPr marL="457200" indent="-457200">
              <a:buFont typeface="Arial" panose="020B0604020202020204" pitchFamily="34" charset="0"/>
              <a:buChar char="•"/>
            </a:pPr>
            <a:endParaRPr lang="pt-BR" altLang="pt-BR" sz="2800" dirty="0">
              <a:solidFill>
                <a:srgbClr val="002060"/>
              </a:solidFill>
              <a:latin typeface="Arial" panose="020B0604020202020204" pitchFamily="34" charset="0"/>
            </a:endParaRPr>
          </a:p>
          <a:p>
            <a:r>
              <a:rPr lang="pt-BR" altLang="pt-BR" sz="3000" b="1" dirty="0">
                <a:solidFill>
                  <a:srgbClr val="002060"/>
                </a:solidFill>
                <a:latin typeface="+mn-lt"/>
              </a:rPr>
              <a:t>Supervisão da Atividade Correcional do Poder Executivo Federal</a:t>
            </a:r>
          </a:p>
          <a:p>
            <a:endParaRPr lang="pt-BR" altLang="pt-BR" sz="2800" dirty="0">
              <a:solidFill>
                <a:srgbClr val="002060"/>
              </a:solidFill>
              <a:latin typeface="Arial" panose="020B0604020202020204" pitchFamily="34" charset="0"/>
            </a:endParaRPr>
          </a:p>
          <a:p>
            <a:pPr marL="914400" lvl="1" indent="-457200">
              <a:buFont typeface="Arial" panose="020B0604020202020204" pitchFamily="34" charset="0"/>
              <a:buChar char="•"/>
            </a:pPr>
            <a:r>
              <a:rPr lang="pt-BR" altLang="pt-BR" sz="2200" dirty="0">
                <a:solidFill>
                  <a:srgbClr val="002060"/>
                </a:solidFill>
                <a:latin typeface="Arial" panose="020B0604020202020204" pitchFamily="34" charset="0"/>
              </a:rPr>
              <a:t> </a:t>
            </a:r>
            <a:r>
              <a:rPr lang="pt-BR" altLang="pt-BR" sz="2600" i="1" dirty="0"/>
              <a:t>Atuação para que as apurações transcorram de maneira regular, dentro de um prazo razoável, com abrangência e profundidades adequadas.</a:t>
            </a:r>
          </a:p>
          <a:p>
            <a:endParaRPr lang="pt-BR" altLang="pt-BR" sz="2800" dirty="0">
              <a:solidFill>
                <a:srgbClr val="002060"/>
              </a:solidFill>
              <a:latin typeface="Arial" panose="020B0604020202020204" pitchFamily="34" charset="0"/>
            </a:endParaRPr>
          </a:p>
          <a:p>
            <a:r>
              <a:rPr lang="pt-BR" altLang="pt-BR" sz="3000" b="1" dirty="0">
                <a:solidFill>
                  <a:srgbClr val="002060"/>
                </a:solidFill>
                <a:latin typeface="+mn-lt"/>
              </a:rPr>
              <a:t>Apuração Direta de Irregularidades Correcionais</a:t>
            </a:r>
          </a:p>
          <a:p>
            <a:endParaRPr lang="pt-BR" altLang="pt-BR" sz="3000" b="1" dirty="0">
              <a:solidFill>
                <a:srgbClr val="002060"/>
              </a:solidFill>
              <a:latin typeface="+mn-lt"/>
            </a:endParaRPr>
          </a:p>
          <a:p>
            <a:pPr marL="914400" lvl="1" indent="-457200">
              <a:buFont typeface="Arial" panose="020B0604020202020204" pitchFamily="34" charset="0"/>
              <a:buChar char="•"/>
            </a:pPr>
            <a:r>
              <a:rPr lang="pt-BR" altLang="pt-BR" sz="2600" i="1" dirty="0"/>
              <a:t>Irregularidades de maior relevância no PEF;</a:t>
            </a:r>
          </a:p>
          <a:p>
            <a:pPr marL="914400" lvl="1" indent="-457200">
              <a:buFont typeface="Arial" panose="020B0604020202020204" pitchFamily="34" charset="0"/>
              <a:buChar char="•"/>
            </a:pPr>
            <a:r>
              <a:rPr lang="pt-BR" altLang="pt-BR" sz="2600" i="1" dirty="0"/>
              <a:t>Apurações de ilícitos disciplinares;</a:t>
            </a:r>
          </a:p>
          <a:p>
            <a:pPr marL="914400" lvl="1" indent="-457200">
              <a:buFont typeface="Arial" panose="020B0604020202020204" pitchFamily="34" charset="0"/>
              <a:buChar char="•"/>
            </a:pPr>
            <a:r>
              <a:rPr lang="pt-BR" altLang="pt-BR" sz="2600" i="1" dirty="0"/>
              <a:t>Apuração de atos lesivos praticados por entes privados contra a Administração Pública Nacional e Estrangeira.</a:t>
            </a:r>
          </a:p>
          <a:p>
            <a:pPr marL="457200" indent="-457200">
              <a:buFont typeface="Arial" panose="020B0604020202020204" pitchFamily="34" charset="0"/>
              <a:buChar char="•"/>
            </a:pPr>
            <a:endParaRPr lang="pt-BR" altLang="pt-BR" sz="2800" dirty="0">
              <a:solidFill>
                <a:srgbClr val="002060"/>
              </a:solidFill>
              <a:latin typeface="Arial" panose="020B0604020202020204" pitchFamily="34" charset="0"/>
            </a:endParaRPr>
          </a:p>
          <a:p>
            <a:pPr marL="914400" lvl="1" indent="-457200">
              <a:buFont typeface="Arial" panose="020B0604020202020204" pitchFamily="34" charset="0"/>
              <a:buChar char="•"/>
            </a:pPr>
            <a:endParaRPr lang="pt-BR" altLang="pt-BR" sz="200" dirty="0">
              <a:solidFill>
                <a:srgbClr val="002060"/>
              </a:solidFill>
              <a:latin typeface="Arial" panose="020B0604020202020204" pitchFamily="34" charset="0"/>
            </a:endParaRPr>
          </a:p>
        </p:txBody>
      </p:sp>
    </p:spTree>
    <p:extLst>
      <p:ext uri="{BB962C8B-B14F-4D97-AF65-F5344CB8AC3E}">
        <p14:creationId xmlns:p14="http://schemas.microsoft.com/office/powerpoint/2010/main" val="369094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264484" y="1071716"/>
            <a:ext cx="117957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Secretaria</a:t>
            </a:r>
            <a:r>
              <a:rPr lang="pt-BR" altLang="pt-BR" sz="3600" b="1" dirty="0">
                <a:solidFill>
                  <a:schemeClr val="tx2"/>
                </a:solidFill>
                <a:latin typeface="+mn-lt"/>
                <a:cs typeface="Vani" panose="020B0502040204020203" pitchFamily="34" charset="0"/>
              </a:rPr>
              <a:t> </a:t>
            </a:r>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de Transparência e Prevenção da Corrupção</a:t>
            </a:r>
          </a:p>
          <a:p>
            <a:pPr algn="ctr" eaLnBrk="1" hangingPunct="1"/>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 STPC -</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601946" y="2812792"/>
            <a:ext cx="7872348" cy="2800767"/>
          </a:xfrm>
          <a:prstGeom prst="rect">
            <a:avLst/>
          </a:prstGeom>
          <a:noFill/>
        </p:spPr>
        <p:txBody>
          <a:bodyPr wrap="none" rtlCol="0">
            <a:spAutoFit/>
          </a:bodyPr>
          <a:lstStyle/>
          <a:p>
            <a:r>
              <a:rPr lang="pt-BR" sz="3200" dirty="0">
                <a:solidFill>
                  <a:schemeClr val="accent1">
                    <a:lumMod val="50000"/>
                  </a:schemeClr>
                </a:solidFill>
              </a:rPr>
              <a:t>Áreas de Atuação</a:t>
            </a:r>
            <a:r>
              <a:rPr lang="pt-BR" sz="3200" dirty="0">
                <a:solidFill>
                  <a:schemeClr val="accent1"/>
                </a:solidFill>
              </a:rPr>
              <a:t>:</a:t>
            </a:r>
          </a:p>
          <a:p>
            <a:endParaRPr lang="pt-BR" sz="1600" dirty="0">
              <a:solidFill>
                <a:schemeClr val="accent1"/>
              </a:solidFill>
            </a:endParaRPr>
          </a:p>
          <a:p>
            <a:pPr marL="342900" indent="-342900">
              <a:buAutoNum type="arabicPeriod"/>
            </a:pPr>
            <a:r>
              <a:rPr lang="pt-BR" sz="3200" dirty="0">
                <a:solidFill>
                  <a:schemeClr val="accent1"/>
                </a:solidFill>
              </a:rPr>
              <a:t>Transparência e fomento ao Controle Social;</a:t>
            </a:r>
          </a:p>
          <a:p>
            <a:pPr marL="342900" indent="-342900">
              <a:buAutoNum type="arabicPeriod"/>
            </a:pPr>
            <a:endParaRPr lang="pt-BR" sz="1600" dirty="0">
              <a:solidFill>
                <a:schemeClr val="accent1"/>
              </a:solidFill>
            </a:endParaRPr>
          </a:p>
          <a:p>
            <a:pPr marL="342900" indent="-342900">
              <a:buAutoNum type="arabicPeriod"/>
            </a:pPr>
            <a:r>
              <a:rPr lang="pt-BR" sz="3200" dirty="0">
                <a:solidFill>
                  <a:schemeClr val="accent1"/>
                </a:solidFill>
              </a:rPr>
              <a:t>Fomento à Integridade;</a:t>
            </a:r>
          </a:p>
          <a:p>
            <a:pPr marL="342900" indent="-342900">
              <a:buAutoNum type="arabicPeriod"/>
            </a:pPr>
            <a:endParaRPr lang="pt-BR" sz="1600" dirty="0">
              <a:solidFill>
                <a:schemeClr val="accent1"/>
              </a:solidFill>
            </a:endParaRPr>
          </a:p>
          <a:p>
            <a:pPr marL="342900" indent="-342900">
              <a:buAutoNum type="arabicPeriod"/>
            </a:pPr>
            <a:r>
              <a:rPr lang="pt-BR" sz="3200" dirty="0">
                <a:solidFill>
                  <a:schemeClr val="accent1"/>
                </a:solidFill>
              </a:rPr>
              <a:t>Cooperação Internacional.</a:t>
            </a:r>
          </a:p>
        </p:txBody>
      </p:sp>
    </p:spTree>
    <p:extLst>
      <p:ext uri="{BB962C8B-B14F-4D97-AF65-F5344CB8AC3E}">
        <p14:creationId xmlns:p14="http://schemas.microsoft.com/office/powerpoint/2010/main" val="3209892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264484" y="1071716"/>
            <a:ext cx="11795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Corregedoria-Geral da União - CRG</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1027466" y="2337343"/>
            <a:ext cx="8621399" cy="3539430"/>
          </a:xfrm>
          <a:prstGeom prst="rect">
            <a:avLst/>
          </a:prstGeom>
          <a:noFill/>
        </p:spPr>
        <p:txBody>
          <a:bodyPr wrap="none" rtlCol="0">
            <a:spAutoFit/>
          </a:bodyPr>
          <a:lstStyle/>
          <a:p>
            <a:r>
              <a:rPr lang="pt-BR" sz="3200" dirty="0">
                <a:solidFill>
                  <a:schemeClr val="accent1"/>
                </a:solidFill>
              </a:rPr>
              <a:t>Áreas de Atuação:</a:t>
            </a:r>
          </a:p>
          <a:p>
            <a:endParaRPr lang="pt-BR" sz="3200" dirty="0">
              <a:solidFill>
                <a:schemeClr val="accent1"/>
              </a:solidFill>
            </a:endParaRPr>
          </a:p>
          <a:p>
            <a:pPr marL="342900" indent="-342900">
              <a:buAutoNum type="arabicPeriod"/>
            </a:pPr>
            <a:r>
              <a:rPr lang="pt-BR" sz="3200" dirty="0">
                <a:solidFill>
                  <a:schemeClr val="accent1"/>
                </a:solidFill>
              </a:rPr>
              <a:t>Gestão do Sistema de Correição;</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accent2">
                    <a:lumMod val="40000"/>
                    <a:lumOff val="60000"/>
                  </a:schemeClr>
                </a:solidFill>
              </a:rPr>
              <a:t>Supervisão da Atividade Correcional;</a:t>
            </a:r>
          </a:p>
          <a:p>
            <a:pPr marL="342900" indent="-342900">
              <a:buAutoNum type="arabicPeriod"/>
            </a:pPr>
            <a:endParaRPr lang="pt-BR" sz="3200" dirty="0">
              <a:solidFill>
                <a:schemeClr val="accent2">
                  <a:lumMod val="40000"/>
                  <a:lumOff val="60000"/>
                </a:schemeClr>
              </a:solidFill>
            </a:endParaRPr>
          </a:p>
          <a:p>
            <a:pPr marL="342900" indent="-342900">
              <a:buAutoNum type="arabicPeriod"/>
            </a:pPr>
            <a:r>
              <a:rPr lang="pt-BR" sz="3200" dirty="0">
                <a:solidFill>
                  <a:schemeClr val="accent2">
                    <a:lumMod val="40000"/>
                    <a:lumOff val="60000"/>
                  </a:schemeClr>
                </a:solidFill>
              </a:rPr>
              <a:t>Apuração Direta de Irregularidades Correcionais.</a:t>
            </a:r>
          </a:p>
        </p:txBody>
      </p:sp>
    </p:spTree>
    <p:extLst>
      <p:ext uri="{BB962C8B-B14F-4D97-AF65-F5344CB8AC3E}">
        <p14:creationId xmlns:p14="http://schemas.microsoft.com/office/powerpoint/2010/main" val="209670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8C2F79B-D9E4-4DF0-A403-C8D528DA8829}"/>
              </a:ext>
            </a:extLst>
          </p:cNvPr>
          <p:cNvSpPr txBox="1">
            <a:spLocks noChangeArrowheads="1"/>
          </p:cNvSpPr>
          <p:nvPr/>
        </p:nvSpPr>
        <p:spPr bwMode="auto">
          <a:xfrm>
            <a:off x="218209" y="1018309"/>
            <a:ext cx="11397016" cy="57357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altLang="pt-BR" sz="3500" b="1" dirty="0">
                <a:solidFill>
                  <a:srgbClr val="002060"/>
                </a:solidFill>
              </a:rPr>
              <a:t>Gestão do Sistema de Correição do Poder Executivo Federal</a:t>
            </a:r>
          </a:p>
          <a:p>
            <a:pPr algn="ctr"/>
            <a:r>
              <a:rPr lang="pt-BR" altLang="pt-BR" sz="2800" dirty="0">
                <a:solidFill>
                  <a:srgbClr val="002060"/>
                </a:solidFill>
                <a:latin typeface="Arial" panose="020B0604020202020204" pitchFamily="34" charset="0"/>
              </a:rPr>
              <a:t> </a:t>
            </a:r>
          </a:p>
          <a:p>
            <a:pPr algn="ctr"/>
            <a:endParaRPr lang="pt-BR" altLang="pt-BR" sz="400" u="sng" dirty="0">
              <a:latin typeface="Arial" panose="020B0604020202020204" pitchFamily="34" charset="0"/>
            </a:endParaRPr>
          </a:p>
          <a:p>
            <a:pPr algn="ctr"/>
            <a:r>
              <a:rPr lang="pt-BR" altLang="pt-BR" sz="2800" u="sng" dirty="0">
                <a:latin typeface="Arial" panose="020B0604020202020204" pitchFamily="34" charset="0"/>
              </a:rPr>
              <a:t>Principais Ações desenvolvidas em 2017</a:t>
            </a:r>
          </a:p>
          <a:p>
            <a:pPr algn="ctr"/>
            <a:endParaRPr lang="pt-BR" altLang="pt-BR" sz="2800" dirty="0">
              <a:solidFill>
                <a:srgbClr val="002060"/>
              </a:solidFill>
              <a:latin typeface="Arial" panose="020B0604020202020204" pitchFamily="34" charset="0"/>
            </a:endParaRPr>
          </a:p>
          <a:p>
            <a:r>
              <a:rPr lang="pt-BR" altLang="pt-BR" sz="2700" dirty="0">
                <a:solidFill>
                  <a:srgbClr val="002060"/>
                </a:solidFill>
                <a:latin typeface="+mn-lt"/>
              </a:rPr>
              <a:t>Regulamentação do Termo de Ajustamento de Conduta (TAC)</a:t>
            </a:r>
          </a:p>
          <a:p>
            <a:endParaRPr lang="pt-BR" altLang="pt-BR" sz="2400" dirty="0">
              <a:solidFill>
                <a:srgbClr val="002060"/>
              </a:solidFill>
              <a:latin typeface="Arial" panose="020B0604020202020204" pitchFamily="34" charset="0"/>
            </a:endParaRPr>
          </a:p>
          <a:p>
            <a:pPr marL="914400" lvl="1" indent="-457200">
              <a:lnSpc>
                <a:spcPct val="90000"/>
              </a:lnSpc>
              <a:buFont typeface="Arial" panose="020B0604020202020204" pitchFamily="34" charset="0"/>
              <a:buChar char="•"/>
            </a:pPr>
            <a:r>
              <a:rPr lang="pt-BR" altLang="pt-BR" sz="2600" i="1" dirty="0"/>
              <a:t>Simplificação das apurações disciplinares de menor potencial ofensivo, reduzindo seu tempo e custo, permitindo direcionamento de esforços para as apurações mais relevantes.</a:t>
            </a:r>
          </a:p>
          <a:p>
            <a:pPr marL="914400" lvl="1" indent="-457200">
              <a:buFont typeface="Arial" panose="020B0604020202020204" pitchFamily="34" charset="0"/>
              <a:buChar char="•"/>
            </a:pPr>
            <a:endParaRPr lang="pt-BR" altLang="pt-BR" sz="2000" i="1" dirty="0">
              <a:solidFill>
                <a:srgbClr val="002060"/>
              </a:solidFill>
              <a:latin typeface="Arial" panose="020B0604020202020204" pitchFamily="34" charset="0"/>
            </a:endParaRPr>
          </a:p>
          <a:p>
            <a:pPr lvl="0"/>
            <a:r>
              <a:rPr lang="pt-BR" altLang="pt-BR" sz="2700" dirty="0">
                <a:solidFill>
                  <a:srgbClr val="002060"/>
                </a:solidFill>
                <a:latin typeface="+mn-lt"/>
              </a:rPr>
              <a:t>Lançamento do Sistema CGU-PJ</a:t>
            </a:r>
          </a:p>
          <a:p>
            <a:pPr marL="457200" lvl="0" indent="-457200">
              <a:lnSpc>
                <a:spcPct val="100000"/>
              </a:lnSpc>
              <a:spcBef>
                <a:spcPts val="0"/>
              </a:spcBef>
              <a:buFont typeface="Arial" panose="020B0604020202020204" pitchFamily="34" charset="0"/>
              <a:buChar char="•"/>
            </a:pPr>
            <a:endParaRPr lang="pt-BR" altLang="pt-BR" sz="2400" dirty="0">
              <a:solidFill>
                <a:srgbClr val="002060"/>
              </a:solidFill>
              <a:latin typeface="Arial" panose="020B0604020202020204" pitchFamily="34" charset="0"/>
              <a:ea typeface="+mn-ea"/>
              <a:cs typeface="+mn-cs"/>
            </a:endParaRPr>
          </a:p>
          <a:p>
            <a:pPr marL="914400" lvl="1" indent="-457200">
              <a:buFont typeface="Arial" panose="020B0604020202020204" pitchFamily="34" charset="0"/>
              <a:buChar char="•"/>
            </a:pPr>
            <a:r>
              <a:rPr lang="pt-BR" altLang="pt-BR" sz="2600" i="1" dirty="0"/>
              <a:t>Sistema para registro das apurações de atos lesivos contra a Administração, que possibilitará a supervisão da atividade</a:t>
            </a:r>
            <a:r>
              <a:rPr lang="pt-BR" altLang="pt-BR" sz="2000" i="1" dirty="0">
                <a:latin typeface="Arial" panose="020B0604020202020204" pitchFamily="34" charset="0"/>
              </a:rPr>
              <a:t>.</a:t>
            </a:r>
          </a:p>
          <a:p>
            <a:pPr marL="914400" lvl="1" indent="-457200">
              <a:buFont typeface="Arial" panose="020B0604020202020204" pitchFamily="34" charset="0"/>
              <a:buChar char="•"/>
            </a:pPr>
            <a:endParaRPr lang="pt-BR" altLang="pt-BR" sz="2000" i="1" dirty="0">
              <a:solidFill>
                <a:srgbClr val="002060"/>
              </a:solidFill>
              <a:latin typeface="Arial" panose="020B0604020202020204" pitchFamily="34" charset="0"/>
            </a:endParaRPr>
          </a:p>
          <a:p>
            <a:r>
              <a:rPr lang="pt-BR" altLang="pt-BR" sz="2700" dirty="0">
                <a:solidFill>
                  <a:srgbClr val="002060"/>
                </a:solidFill>
                <a:latin typeface="+mn-lt"/>
              </a:rPr>
              <a:t>Alteração da Portaria CGU nº 910/2015</a:t>
            </a:r>
          </a:p>
          <a:p>
            <a:pPr>
              <a:lnSpc>
                <a:spcPct val="100000"/>
              </a:lnSpc>
              <a:spcBef>
                <a:spcPts val="0"/>
              </a:spcBef>
            </a:pPr>
            <a:endParaRPr lang="pt-BR" altLang="pt-BR" sz="2400" dirty="0">
              <a:solidFill>
                <a:srgbClr val="002060"/>
              </a:solidFill>
              <a:latin typeface="Arial" panose="020B0604020202020204" pitchFamily="34" charset="0"/>
            </a:endParaRPr>
          </a:p>
          <a:p>
            <a:pPr marL="914400" lvl="1" indent="-457200">
              <a:buFont typeface="Arial" panose="020B0604020202020204" pitchFamily="34" charset="0"/>
              <a:buChar char="•"/>
            </a:pPr>
            <a:r>
              <a:rPr lang="pt-BR" altLang="pt-BR" sz="2600" i="1" dirty="0"/>
              <a:t>Aprimoramento no trâmite de procedimentos de apuração de atos lesivos contra a Administração.</a:t>
            </a:r>
          </a:p>
          <a:p>
            <a:pPr marL="457200" lvl="0" indent="-457200">
              <a:lnSpc>
                <a:spcPct val="100000"/>
              </a:lnSpc>
              <a:spcBef>
                <a:spcPts val="0"/>
              </a:spcBef>
              <a:buFont typeface="Arial" panose="020B0604020202020204" pitchFamily="34" charset="0"/>
              <a:buChar char="•"/>
            </a:pPr>
            <a:endParaRPr lang="pt-BR" altLang="pt-BR" sz="2400" dirty="0">
              <a:solidFill>
                <a:srgbClr val="002060"/>
              </a:solidFill>
              <a:latin typeface="Arial" panose="020B0604020202020204" pitchFamily="34" charset="0"/>
              <a:ea typeface="+mn-ea"/>
              <a:cs typeface="+mn-cs"/>
            </a:endParaRPr>
          </a:p>
          <a:p>
            <a:pPr marL="914400" lvl="1" indent="-457200">
              <a:buFont typeface="Arial" panose="020B0604020202020204" pitchFamily="34" charset="0"/>
              <a:buChar char="•"/>
            </a:pPr>
            <a:endParaRPr lang="pt-BR" altLang="pt-BR" sz="2000" i="1" dirty="0">
              <a:solidFill>
                <a:srgbClr val="002060"/>
              </a:solidFill>
              <a:latin typeface="Arial" panose="020B0604020202020204" pitchFamily="34" charset="0"/>
            </a:endParaRPr>
          </a:p>
          <a:p>
            <a:pPr marL="914400" lvl="1" indent="-457200">
              <a:buFont typeface="Arial" panose="020B0604020202020204" pitchFamily="34" charset="0"/>
              <a:buChar char="•"/>
            </a:pPr>
            <a:endParaRPr lang="pt-BR" altLang="pt-BR" sz="200" dirty="0">
              <a:solidFill>
                <a:srgbClr val="002060"/>
              </a:solidFill>
              <a:latin typeface="Arial" panose="020B0604020202020204" pitchFamily="34" charset="0"/>
            </a:endParaRPr>
          </a:p>
        </p:txBody>
      </p:sp>
    </p:spTree>
    <p:extLst>
      <p:ext uri="{BB962C8B-B14F-4D97-AF65-F5344CB8AC3E}">
        <p14:creationId xmlns:p14="http://schemas.microsoft.com/office/powerpoint/2010/main" val="2007574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095FA1D-2EA3-4F60-805B-3184C4A7E600}"/>
              </a:ext>
            </a:extLst>
          </p:cNvPr>
          <p:cNvSpPr txBox="1">
            <a:spLocks noChangeArrowheads="1"/>
          </p:cNvSpPr>
          <p:nvPr/>
        </p:nvSpPr>
        <p:spPr bwMode="auto">
          <a:xfrm>
            <a:off x="657446" y="1120140"/>
            <a:ext cx="10877108" cy="5600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pt-BR" altLang="pt-BR" sz="4100" b="1" dirty="0">
                <a:solidFill>
                  <a:srgbClr val="002060"/>
                </a:solidFill>
                <a:ea typeface="+mn-ea"/>
                <a:cs typeface="+mn-cs"/>
              </a:rPr>
              <a:t>Gestão do Sistema de Correição do Poder Executivo Federal</a:t>
            </a:r>
          </a:p>
          <a:p>
            <a:pPr lvl="0" algn="ctr">
              <a:lnSpc>
                <a:spcPct val="100000"/>
              </a:lnSpc>
              <a:spcBef>
                <a:spcPts val="0"/>
              </a:spcBef>
            </a:pPr>
            <a:r>
              <a:rPr lang="pt-BR" altLang="pt-BR" sz="2800" u="sng" dirty="0">
                <a:latin typeface="Arial" panose="020B0604020202020204" pitchFamily="34" charset="0"/>
              </a:rPr>
              <a:t> </a:t>
            </a:r>
          </a:p>
          <a:p>
            <a:pPr lvl="0" algn="ctr">
              <a:lnSpc>
                <a:spcPct val="100000"/>
              </a:lnSpc>
              <a:spcBef>
                <a:spcPts val="0"/>
              </a:spcBef>
            </a:pPr>
            <a:r>
              <a:rPr lang="pt-BR" altLang="pt-BR" sz="2800" u="sng" dirty="0">
                <a:latin typeface="Arial" panose="020B0604020202020204" pitchFamily="34" charset="0"/>
              </a:rPr>
              <a:t>Principais Ações desenvolvidas em 2017</a:t>
            </a:r>
          </a:p>
          <a:p>
            <a:pPr algn="ctr"/>
            <a:endParaRPr lang="pt-BR" altLang="pt-BR" sz="2800" dirty="0">
              <a:solidFill>
                <a:srgbClr val="002060"/>
              </a:solidFill>
              <a:latin typeface="Arial" panose="020B0604020202020204" pitchFamily="34" charset="0"/>
            </a:endParaRPr>
          </a:p>
          <a:p>
            <a:pPr>
              <a:lnSpc>
                <a:spcPct val="100000"/>
              </a:lnSpc>
            </a:pPr>
            <a:r>
              <a:rPr lang="pt-BR" altLang="pt-BR" sz="2700" dirty="0">
                <a:solidFill>
                  <a:srgbClr val="002060"/>
                </a:solidFill>
                <a:latin typeface="+mn-lt"/>
              </a:rPr>
              <a:t>Permanente atualização de manuais orientativos:</a:t>
            </a:r>
          </a:p>
          <a:p>
            <a:endParaRPr lang="pt-BR" altLang="pt-BR" sz="2400" dirty="0">
              <a:solidFill>
                <a:srgbClr val="002060"/>
              </a:solidFill>
              <a:latin typeface="Arial" panose="020B0604020202020204" pitchFamily="34" charset="0"/>
            </a:endParaRPr>
          </a:p>
          <a:p>
            <a:pPr marL="914400" lvl="1" indent="-457200">
              <a:buFont typeface="Arial" panose="020B0604020202020204" pitchFamily="34" charset="0"/>
              <a:buChar char="•"/>
            </a:pPr>
            <a:r>
              <a:rPr lang="pt-BR" altLang="pt-BR" sz="2800" i="1" dirty="0"/>
              <a:t>Manual de PAD,	Manual Prático de Processo Administrativo Disciplinar, Manual de Direito Disciplinar para Empresas Estatais, e Manual de Responsabilização Administrativa de Pessoa Jurídica</a:t>
            </a:r>
          </a:p>
          <a:p>
            <a:pPr marL="914400" lvl="1" indent="-457200">
              <a:buFont typeface="Arial" panose="020B0604020202020204" pitchFamily="34" charset="0"/>
              <a:buChar char="•"/>
            </a:pPr>
            <a:endParaRPr lang="pt-BR" altLang="pt-BR" sz="2000" i="1" dirty="0">
              <a:solidFill>
                <a:srgbClr val="002060"/>
              </a:solidFill>
              <a:latin typeface="Arial" panose="020B0604020202020204" pitchFamily="34" charset="0"/>
            </a:endParaRPr>
          </a:p>
          <a:p>
            <a:pPr lvl="0">
              <a:lnSpc>
                <a:spcPct val="100000"/>
              </a:lnSpc>
            </a:pPr>
            <a:r>
              <a:rPr lang="pt-BR" altLang="pt-BR" sz="2700" dirty="0">
                <a:solidFill>
                  <a:srgbClr val="002060"/>
                </a:solidFill>
                <a:latin typeface="+mn-lt"/>
              </a:rPr>
              <a:t>Oferta permanente de cursos destinados a Servidores e Empregados:</a:t>
            </a:r>
          </a:p>
          <a:p>
            <a:pPr marL="457200" lvl="0" indent="-457200">
              <a:lnSpc>
                <a:spcPct val="100000"/>
              </a:lnSpc>
              <a:spcBef>
                <a:spcPts val="0"/>
              </a:spcBef>
              <a:buFont typeface="Arial" panose="020B0604020202020204" pitchFamily="34" charset="0"/>
              <a:buChar char="•"/>
            </a:pPr>
            <a:endParaRPr lang="pt-BR" altLang="pt-BR" sz="2400" dirty="0">
              <a:solidFill>
                <a:srgbClr val="002060"/>
              </a:solidFill>
              <a:latin typeface="Arial" panose="020B0604020202020204" pitchFamily="34" charset="0"/>
              <a:ea typeface="+mn-ea"/>
              <a:cs typeface="+mn-cs"/>
            </a:endParaRPr>
          </a:p>
          <a:p>
            <a:pPr marL="914400" lvl="1" indent="-457200">
              <a:buFont typeface="Arial" panose="020B0604020202020204" pitchFamily="34" charset="0"/>
              <a:buChar char="•"/>
            </a:pPr>
            <a:r>
              <a:rPr lang="pt-BR" altLang="pt-BR" sz="2800" i="1" dirty="0"/>
              <a:t>Formação para Membros de Comissão de Processo Administrativo Disciplinar, Responsabilização Administrativa de Pessoas Jurídicas, Sindicância Patrimonial, Processo Disciplinar para Empresas Estatais, Aperfeiçoamento da Atividade Correcional das Corregedorias, Provas no PAD, Estudo de Caso no PAD, e Deveres, Proibições e Responsabilidades dos Servidores Públicos Federais.</a:t>
            </a:r>
          </a:p>
          <a:p>
            <a:pPr marL="914400" lvl="1" indent="-457200">
              <a:buFont typeface="Arial" panose="020B0604020202020204" pitchFamily="34" charset="0"/>
              <a:buChar char="•"/>
            </a:pPr>
            <a:endParaRPr lang="pt-BR" altLang="pt-BR" sz="2000" i="1" dirty="0">
              <a:solidFill>
                <a:srgbClr val="002060"/>
              </a:solidFill>
              <a:latin typeface="Arial" panose="020B0604020202020204" pitchFamily="34" charset="0"/>
            </a:endParaRPr>
          </a:p>
          <a:p>
            <a:pPr>
              <a:lnSpc>
                <a:spcPct val="100000"/>
              </a:lnSpc>
            </a:pPr>
            <a:r>
              <a:rPr lang="pt-BR" altLang="pt-BR" sz="2700" dirty="0">
                <a:solidFill>
                  <a:srgbClr val="002060"/>
                </a:solidFill>
                <a:latin typeface="+mn-lt"/>
              </a:rPr>
              <a:t>Publicação de três novos enunciados</a:t>
            </a:r>
          </a:p>
          <a:p>
            <a:pPr marL="457200" lvl="0" indent="-457200">
              <a:lnSpc>
                <a:spcPct val="100000"/>
              </a:lnSpc>
              <a:spcBef>
                <a:spcPts val="0"/>
              </a:spcBef>
              <a:buFont typeface="Arial" panose="020B0604020202020204" pitchFamily="34" charset="0"/>
              <a:buChar char="•"/>
            </a:pPr>
            <a:endParaRPr lang="pt-BR" altLang="pt-BR" sz="2400" dirty="0">
              <a:solidFill>
                <a:srgbClr val="002060"/>
              </a:solidFill>
              <a:latin typeface="Arial" panose="020B0604020202020204" pitchFamily="34" charset="0"/>
              <a:ea typeface="+mn-ea"/>
              <a:cs typeface="+mn-cs"/>
            </a:endParaRPr>
          </a:p>
          <a:p>
            <a:pPr marL="914400" lvl="1" indent="-457200">
              <a:buFont typeface="Arial" panose="020B0604020202020204" pitchFamily="34" charset="0"/>
              <a:buChar char="•"/>
            </a:pPr>
            <a:endParaRPr lang="pt-BR" altLang="pt-BR" sz="2000" i="1" dirty="0">
              <a:solidFill>
                <a:srgbClr val="002060"/>
              </a:solidFill>
              <a:latin typeface="Arial" panose="020B0604020202020204" pitchFamily="34" charset="0"/>
            </a:endParaRPr>
          </a:p>
          <a:p>
            <a:pPr marL="914400" lvl="1" indent="-457200">
              <a:buFont typeface="Arial" panose="020B0604020202020204" pitchFamily="34" charset="0"/>
              <a:buChar char="•"/>
            </a:pPr>
            <a:endParaRPr lang="pt-BR" altLang="pt-BR" sz="200" dirty="0">
              <a:solidFill>
                <a:srgbClr val="002060"/>
              </a:solidFill>
              <a:latin typeface="Arial" panose="020B0604020202020204" pitchFamily="34" charset="0"/>
            </a:endParaRPr>
          </a:p>
        </p:txBody>
      </p:sp>
    </p:spTree>
    <p:extLst>
      <p:ext uri="{BB962C8B-B14F-4D97-AF65-F5344CB8AC3E}">
        <p14:creationId xmlns:p14="http://schemas.microsoft.com/office/powerpoint/2010/main" val="1760407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0056DD-80CD-4FFC-BF40-7938BDED5B74}"/>
              </a:ext>
            </a:extLst>
          </p:cNvPr>
          <p:cNvSpPr txBox="1">
            <a:spLocks noChangeArrowheads="1"/>
          </p:cNvSpPr>
          <p:nvPr/>
        </p:nvSpPr>
        <p:spPr bwMode="auto">
          <a:xfrm>
            <a:off x="657446" y="1017270"/>
            <a:ext cx="10877108" cy="57344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pt-BR" altLang="pt-BR" sz="4100" b="1" dirty="0">
                <a:solidFill>
                  <a:srgbClr val="002060"/>
                </a:solidFill>
                <a:ea typeface="+mn-ea"/>
                <a:cs typeface="+mn-cs"/>
              </a:rPr>
              <a:t>Gestão do Sistema de Correição do Poder Executivo Federal</a:t>
            </a:r>
          </a:p>
          <a:p>
            <a:pPr lvl="0" algn="ctr">
              <a:lnSpc>
                <a:spcPct val="100000"/>
              </a:lnSpc>
              <a:spcBef>
                <a:spcPts val="0"/>
              </a:spcBef>
            </a:pPr>
            <a:r>
              <a:rPr lang="pt-BR" altLang="pt-BR" sz="2800" u="sng" dirty="0">
                <a:latin typeface="Arial" panose="020B0604020202020204" pitchFamily="34" charset="0"/>
              </a:rPr>
              <a:t> </a:t>
            </a:r>
          </a:p>
          <a:p>
            <a:pPr lvl="0" algn="ctr">
              <a:lnSpc>
                <a:spcPct val="100000"/>
              </a:lnSpc>
              <a:spcBef>
                <a:spcPts val="0"/>
              </a:spcBef>
            </a:pPr>
            <a:r>
              <a:rPr lang="pt-BR" altLang="pt-BR" sz="2800" u="sng" dirty="0">
                <a:latin typeface="Arial" panose="020B0604020202020204" pitchFamily="34" charset="0"/>
              </a:rPr>
              <a:t>Principais Ações desenvolvidas em 2017</a:t>
            </a:r>
          </a:p>
          <a:p>
            <a:pPr algn="ctr"/>
            <a:endParaRPr lang="pt-BR" altLang="pt-BR" sz="2800" dirty="0">
              <a:solidFill>
                <a:srgbClr val="002060"/>
              </a:solidFill>
              <a:latin typeface="Arial" panose="020B0604020202020204" pitchFamily="34" charset="0"/>
            </a:endParaRPr>
          </a:p>
          <a:p>
            <a:pPr>
              <a:lnSpc>
                <a:spcPct val="100000"/>
              </a:lnSpc>
            </a:pPr>
            <a:r>
              <a:rPr lang="pt-BR" altLang="pt-BR" sz="2700" dirty="0">
                <a:solidFill>
                  <a:srgbClr val="002060"/>
                </a:solidFill>
                <a:latin typeface="+mn-lt"/>
              </a:rPr>
              <a:t>Cadastro Nacional de Empresas Inidôneas e Suspensas (CEIS) e Cadastro Nacional de Empresas Punidas (CNEP):</a:t>
            </a:r>
          </a:p>
          <a:p>
            <a:pPr marL="457200" indent="-457200">
              <a:buFont typeface="Arial" panose="020B0604020202020204" pitchFamily="34" charset="0"/>
              <a:buChar char="•"/>
            </a:pPr>
            <a:endParaRPr lang="pt-BR" altLang="pt-BR" sz="2400" dirty="0">
              <a:latin typeface="Arial" panose="020B0604020202020204" pitchFamily="34" charset="0"/>
            </a:endParaRPr>
          </a:p>
          <a:p>
            <a:pPr marL="914400" lvl="1" indent="-457200">
              <a:buFont typeface="Arial" panose="020B0604020202020204" pitchFamily="34" charset="0"/>
              <a:buChar char="•"/>
            </a:pPr>
            <a:r>
              <a:rPr lang="pt-BR" altLang="pt-BR" sz="2600" i="1" dirty="0"/>
              <a:t>Consolidação de informações das três esferas de governo;</a:t>
            </a:r>
          </a:p>
          <a:p>
            <a:pPr marL="914400" lvl="1" indent="-457200">
              <a:buFont typeface="Arial" panose="020B0604020202020204" pitchFamily="34" charset="0"/>
              <a:buChar char="•"/>
            </a:pPr>
            <a:endParaRPr lang="pt-BR" altLang="pt-BR" sz="2600" i="1" dirty="0"/>
          </a:p>
          <a:p>
            <a:pPr marL="914400" lvl="1" indent="-457200">
              <a:buFont typeface="Arial" panose="020B0604020202020204" pitchFamily="34" charset="0"/>
              <a:buChar char="•"/>
            </a:pPr>
            <a:r>
              <a:rPr lang="pt-BR" altLang="pt-BR" sz="2600" i="1" dirty="0"/>
              <a:t>Controle social e facilitação da busca de informação por gestores;</a:t>
            </a:r>
          </a:p>
          <a:p>
            <a:pPr marL="914400" lvl="1" indent="-457200">
              <a:buFont typeface="Arial" panose="020B0604020202020204" pitchFamily="34" charset="0"/>
              <a:buChar char="•"/>
            </a:pPr>
            <a:endParaRPr lang="pt-BR" altLang="pt-BR" sz="2600" i="1" dirty="0"/>
          </a:p>
          <a:p>
            <a:pPr marL="914400" lvl="1" indent="-457200">
              <a:buFont typeface="Arial" panose="020B0604020202020204" pitchFamily="34" charset="0"/>
              <a:buChar char="•"/>
            </a:pPr>
            <a:r>
              <a:rPr lang="pt-BR" altLang="pt-BR" sz="2600" b="1" i="1" dirty="0"/>
              <a:t>4,5 milhões </a:t>
            </a:r>
            <a:r>
              <a:rPr lang="pt-BR" altLang="pt-BR" sz="2600" i="1" dirty="0"/>
              <a:t>de acessos em 2017;</a:t>
            </a:r>
          </a:p>
          <a:p>
            <a:pPr marL="914400" lvl="1" indent="-457200">
              <a:buFont typeface="Arial" panose="020B0604020202020204" pitchFamily="34" charset="0"/>
              <a:buChar char="•"/>
            </a:pPr>
            <a:endParaRPr lang="pt-BR" altLang="pt-BR" sz="2600" i="1" dirty="0"/>
          </a:p>
          <a:p>
            <a:pPr marL="914400" lvl="1" indent="-457200">
              <a:buFont typeface="Arial" panose="020B0604020202020204" pitchFamily="34" charset="0"/>
              <a:buChar char="•"/>
            </a:pPr>
            <a:r>
              <a:rPr lang="pt-BR" altLang="pt-BR" sz="2600" b="1" i="1" dirty="0"/>
              <a:t>11 mil </a:t>
            </a:r>
            <a:r>
              <a:rPr lang="pt-BR" altLang="pt-BR" sz="2600" i="1" dirty="0"/>
              <a:t>penalidades vigentes;</a:t>
            </a:r>
          </a:p>
          <a:p>
            <a:pPr marL="914400" lvl="1" indent="-457200">
              <a:buFont typeface="Arial" panose="020B0604020202020204" pitchFamily="34" charset="0"/>
              <a:buChar char="•"/>
            </a:pPr>
            <a:endParaRPr lang="pt-BR" altLang="pt-BR" sz="2600" i="1" dirty="0"/>
          </a:p>
          <a:p>
            <a:pPr marL="914400" lvl="1" indent="-457200">
              <a:buFont typeface="Arial" panose="020B0604020202020204" pitchFamily="34" charset="0"/>
              <a:buChar char="•"/>
            </a:pPr>
            <a:r>
              <a:rPr lang="pt-BR" altLang="pt-BR" sz="2600" i="1" dirty="0"/>
              <a:t>Atualmente participam todos os órgãos e entidades do Poder Executivo Federal, o Ministério Público da União, o Tribunal Superior do Trabalho, 22 tribunais regionais, 18 governos estaduais e o Distrito Federal, 2 assembleias legislativas, 9 tribunais de justiça, 4 Tribunais de Contas, 80 governos municipais, 13 câmaras legislativas municipais, além de outras mais de 50 entidades públicas estaduais, municipais e paraestatais.</a:t>
            </a:r>
          </a:p>
          <a:p>
            <a:pPr marL="457200" lvl="0" indent="-457200">
              <a:lnSpc>
                <a:spcPct val="100000"/>
              </a:lnSpc>
              <a:spcBef>
                <a:spcPts val="0"/>
              </a:spcBef>
              <a:buFont typeface="Arial" panose="020B0604020202020204" pitchFamily="34" charset="0"/>
              <a:buChar char="•"/>
            </a:pPr>
            <a:endParaRPr lang="pt-BR" altLang="pt-BR" sz="2400" dirty="0">
              <a:solidFill>
                <a:srgbClr val="002060"/>
              </a:solidFill>
              <a:latin typeface="Arial" panose="020B0604020202020204" pitchFamily="34" charset="0"/>
              <a:ea typeface="+mn-ea"/>
              <a:cs typeface="+mn-cs"/>
            </a:endParaRPr>
          </a:p>
          <a:p>
            <a:pPr marL="914400" lvl="1" indent="-457200">
              <a:buFont typeface="Arial" panose="020B0604020202020204" pitchFamily="34" charset="0"/>
              <a:buChar char="•"/>
            </a:pPr>
            <a:endParaRPr lang="pt-BR" altLang="pt-BR" sz="2000" i="1" dirty="0">
              <a:solidFill>
                <a:srgbClr val="002060"/>
              </a:solidFill>
              <a:latin typeface="Arial" panose="020B0604020202020204" pitchFamily="34" charset="0"/>
            </a:endParaRPr>
          </a:p>
          <a:p>
            <a:pPr marL="914400" lvl="1" indent="-457200">
              <a:buFont typeface="Arial" panose="020B0604020202020204" pitchFamily="34" charset="0"/>
              <a:buChar char="•"/>
            </a:pPr>
            <a:endParaRPr lang="pt-BR" altLang="pt-BR" sz="200" dirty="0">
              <a:solidFill>
                <a:srgbClr val="002060"/>
              </a:solidFill>
              <a:latin typeface="Arial" panose="020B0604020202020204" pitchFamily="34" charset="0"/>
            </a:endParaRPr>
          </a:p>
        </p:txBody>
      </p:sp>
    </p:spTree>
    <p:extLst>
      <p:ext uri="{BB962C8B-B14F-4D97-AF65-F5344CB8AC3E}">
        <p14:creationId xmlns:p14="http://schemas.microsoft.com/office/powerpoint/2010/main" val="10733560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264484" y="1071716"/>
            <a:ext cx="11795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mn-lt"/>
                <a:cs typeface="Vani" panose="020B0502040204020203" pitchFamily="34" charset="0"/>
              </a:rPr>
              <a:t>Corregedoria-Geral da União - CRG</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1027466" y="2337343"/>
            <a:ext cx="8621399" cy="3539430"/>
          </a:xfrm>
          <a:prstGeom prst="rect">
            <a:avLst/>
          </a:prstGeom>
          <a:noFill/>
        </p:spPr>
        <p:txBody>
          <a:bodyPr wrap="none" rtlCol="0">
            <a:spAutoFit/>
          </a:bodyPr>
          <a:lstStyle/>
          <a:p>
            <a:r>
              <a:rPr lang="pt-BR" sz="3200" dirty="0">
                <a:solidFill>
                  <a:schemeClr val="accent1"/>
                </a:solidFill>
              </a:rPr>
              <a:t>Áreas de Atuação:</a:t>
            </a:r>
          </a:p>
          <a:p>
            <a:endParaRPr lang="pt-BR" sz="3200" dirty="0">
              <a:solidFill>
                <a:schemeClr val="accent1"/>
              </a:solidFill>
            </a:endParaRPr>
          </a:p>
          <a:p>
            <a:pPr marL="342900" indent="-342900">
              <a:buAutoNum type="arabicPeriod"/>
            </a:pPr>
            <a:r>
              <a:rPr lang="pt-BR" sz="3200" dirty="0">
                <a:solidFill>
                  <a:schemeClr val="accent2">
                    <a:lumMod val="40000"/>
                    <a:lumOff val="60000"/>
                  </a:schemeClr>
                </a:solidFill>
              </a:rPr>
              <a:t>Gestão do Sistema de Correição;</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accent1"/>
                </a:solidFill>
              </a:rPr>
              <a:t>Supervisão da Atividade Correcional;</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accent2">
                    <a:lumMod val="40000"/>
                    <a:lumOff val="60000"/>
                  </a:schemeClr>
                </a:solidFill>
              </a:rPr>
              <a:t>Apuração Direta de Irregularidades Correcionais.</a:t>
            </a:r>
          </a:p>
        </p:txBody>
      </p:sp>
    </p:spTree>
    <p:extLst>
      <p:ext uri="{BB962C8B-B14F-4D97-AF65-F5344CB8AC3E}">
        <p14:creationId xmlns:p14="http://schemas.microsoft.com/office/powerpoint/2010/main" val="14635512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E34291C0-F55F-404D-9A94-56131242B04C}"/>
              </a:ext>
            </a:extLst>
          </p:cNvPr>
          <p:cNvSpPr/>
          <p:nvPr/>
        </p:nvSpPr>
        <p:spPr>
          <a:xfrm>
            <a:off x="1108238" y="6488668"/>
            <a:ext cx="3314946" cy="369332"/>
          </a:xfrm>
          <a:prstGeom prst="rect">
            <a:avLst/>
          </a:prstGeom>
        </p:spPr>
        <p:txBody>
          <a:bodyPr wrap="none">
            <a:spAutoFit/>
          </a:bodyPr>
          <a:lstStyle/>
          <a:p>
            <a:r>
              <a:rPr lang="pt-BR" dirty="0"/>
              <a:t>* Atualizado até outubro de 2017</a:t>
            </a:r>
          </a:p>
        </p:txBody>
      </p:sp>
      <p:pic>
        <p:nvPicPr>
          <p:cNvPr id="6" name="Imagem 5">
            <a:extLst>
              <a:ext uri="{FF2B5EF4-FFF2-40B4-BE49-F238E27FC236}">
                <a16:creationId xmlns:a16="http://schemas.microsoft.com/office/drawing/2014/main" id="{B6EF6B9B-E053-4163-B0F4-43DC6AFC20F6}"/>
              </a:ext>
            </a:extLst>
          </p:cNvPr>
          <p:cNvPicPr>
            <a:picLocks noChangeAspect="1"/>
          </p:cNvPicPr>
          <p:nvPr/>
        </p:nvPicPr>
        <p:blipFill>
          <a:blip r:embed="rId2"/>
          <a:stretch>
            <a:fillRect/>
          </a:stretch>
        </p:blipFill>
        <p:spPr>
          <a:xfrm>
            <a:off x="0" y="3133128"/>
            <a:ext cx="12192000" cy="3355540"/>
          </a:xfrm>
          <a:prstGeom prst="rect">
            <a:avLst/>
          </a:prstGeom>
        </p:spPr>
      </p:pic>
      <p:sp>
        <p:nvSpPr>
          <p:cNvPr id="2" name="Rectangle 2">
            <a:extLst>
              <a:ext uri="{FF2B5EF4-FFF2-40B4-BE49-F238E27FC236}">
                <a16:creationId xmlns:a16="http://schemas.microsoft.com/office/drawing/2014/main" id="{05B97EEB-8838-4ECB-B520-544BE8DEC884}"/>
              </a:ext>
            </a:extLst>
          </p:cNvPr>
          <p:cNvSpPr txBox="1">
            <a:spLocks noChangeArrowheads="1"/>
          </p:cNvSpPr>
          <p:nvPr/>
        </p:nvSpPr>
        <p:spPr bwMode="auto">
          <a:xfrm>
            <a:off x="657446" y="752210"/>
            <a:ext cx="10877108" cy="29231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spcBef>
                <a:spcPts val="0"/>
              </a:spcBef>
            </a:pPr>
            <a:r>
              <a:rPr lang="pt-BR" altLang="pt-BR" sz="3200" b="1" dirty="0">
                <a:solidFill>
                  <a:srgbClr val="002060"/>
                </a:solidFill>
                <a:ea typeface="+mn-ea"/>
                <a:cs typeface="+mn-cs"/>
              </a:rPr>
              <a:t>Supervisão da Atividade Correcional</a:t>
            </a:r>
          </a:p>
          <a:p>
            <a:pPr algn="ctr"/>
            <a:endParaRPr lang="pt-BR" altLang="pt-BR" sz="1100" b="1" dirty="0">
              <a:solidFill>
                <a:srgbClr val="002060"/>
              </a:solidFill>
              <a:latin typeface="+mn-lt"/>
            </a:endParaRPr>
          </a:p>
          <a:p>
            <a:pPr algn="ctr"/>
            <a:r>
              <a:rPr lang="pt-BR" altLang="pt-BR" sz="2200" u="sng" dirty="0">
                <a:latin typeface="Arial" panose="020B0604020202020204" pitchFamily="34" charset="0"/>
              </a:rPr>
              <a:t>Principais Ações desenvolvidas em 2017</a:t>
            </a:r>
          </a:p>
          <a:p>
            <a:pPr algn="ctr"/>
            <a:endParaRPr lang="pt-BR" altLang="pt-BR" sz="1100" dirty="0">
              <a:solidFill>
                <a:srgbClr val="002060"/>
              </a:solidFill>
              <a:latin typeface="Arial" panose="020B0604020202020204" pitchFamily="34" charset="0"/>
            </a:endParaRPr>
          </a:p>
          <a:p>
            <a:pPr>
              <a:lnSpc>
                <a:spcPct val="80000"/>
              </a:lnSpc>
            </a:pPr>
            <a:r>
              <a:rPr lang="pt-BR" altLang="pt-BR" sz="2100" dirty="0">
                <a:solidFill>
                  <a:srgbClr val="002060"/>
                </a:solidFill>
                <a:latin typeface="+mn-lt"/>
              </a:rPr>
              <a:t>Acompanhamento de 664 apurações, que contribuíram para a aplicação de 403 penalidades expulsivas (66% decorrentes de atos relacionados à corrupção).</a:t>
            </a:r>
          </a:p>
          <a:p>
            <a:pPr marL="914400" lvl="1" indent="-457200">
              <a:buFont typeface="Arial" panose="020B0604020202020204" pitchFamily="34" charset="0"/>
              <a:buChar char="•"/>
            </a:pPr>
            <a:endParaRPr lang="pt-BR" altLang="pt-BR" sz="2000" i="1" dirty="0">
              <a:solidFill>
                <a:srgbClr val="002060"/>
              </a:solidFill>
              <a:latin typeface="Arial" panose="020B0604020202020204" pitchFamily="34" charset="0"/>
            </a:endParaRPr>
          </a:p>
          <a:p>
            <a:pPr marL="914400" lvl="1" indent="-457200">
              <a:buFont typeface="Arial" panose="020B0604020202020204" pitchFamily="34" charset="0"/>
              <a:buChar char="•"/>
            </a:pPr>
            <a:endParaRPr lang="pt-BR" altLang="pt-BR" sz="200" dirty="0">
              <a:solidFill>
                <a:srgbClr val="002060"/>
              </a:solidFill>
              <a:latin typeface="Arial" panose="020B0604020202020204" pitchFamily="34" charset="0"/>
            </a:endParaRPr>
          </a:p>
        </p:txBody>
      </p:sp>
    </p:spTree>
    <p:extLst>
      <p:ext uri="{BB962C8B-B14F-4D97-AF65-F5344CB8AC3E}">
        <p14:creationId xmlns:p14="http://schemas.microsoft.com/office/powerpoint/2010/main" val="3126097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264484" y="1071716"/>
            <a:ext cx="11795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mn-lt"/>
                <a:cs typeface="Vani" panose="020B0502040204020203" pitchFamily="34" charset="0"/>
              </a:rPr>
              <a:t>Corregedoria-Geral da União - CRG</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1027466" y="2337343"/>
            <a:ext cx="8621399" cy="3539430"/>
          </a:xfrm>
          <a:prstGeom prst="rect">
            <a:avLst/>
          </a:prstGeom>
          <a:noFill/>
        </p:spPr>
        <p:txBody>
          <a:bodyPr wrap="none" rtlCol="0">
            <a:spAutoFit/>
          </a:bodyPr>
          <a:lstStyle/>
          <a:p>
            <a:r>
              <a:rPr lang="pt-BR" sz="3200" dirty="0">
                <a:solidFill>
                  <a:schemeClr val="accent1"/>
                </a:solidFill>
              </a:rPr>
              <a:t>Áreas de Atuação:</a:t>
            </a:r>
          </a:p>
          <a:p>
            <a:endParaRPr lang="pt-BR" sz="3200" dirty="0">
              <a:solidFill>
                <a:schemeClr val="accent1"/>
              </a:solidFill>
            </a:endParaRPr>
          </a:p>
          <a:p>
            <a:pPr marL="342900" indent="-342900">
              <a:buAutoNum type="arabicPeriod"/>
            </a:pPr>
            <a:r>
              <a:rPr lang="pt-BR" sz="3200" dirty="0">
                <a:solidFill>
                  <a:schemeClr val="accent2">
                    <a:lumMod val="40000"/>
                    <a:lumOff val="60000"/>
                  </a:schemeClr>
                </a:solidFill>
              </a:rPr>
              <a:t>Gestão do Sistema de Correição;</a:t>
            </a:r>
          </a:p>
          <a:p>
            <a:pPr marL="342900" indent="-342900">
              <a:buAutoNum type="arabicPeriod"/>
            </a:pPr>
            <a:endParaRPr lang="pt-BR" sz="3200" dirty="0">
              <a:solidFill>
                <a:schemeClr val="accent2">
                  <a:lumMod val="40000"/>
                  <a:lumOff val="60000"/>
                </a:schemeClr>
              </a:solidFill>
            </a:endParaRPr>
          </a:p>
          <a:p>
            <a:pPr marL="342900" indent="-342900">
              <a:buAutoNum type="arabicPeriod"/>
            </a:pPr>
            <a:r>
              <a:rPr lang="pt-BR" sz="3200" dirty="0">
                <a:solidFill>
                  <a:schemeClr val="accent2">
                    <a:lumMod val="40000"/>
                    <a:lumOff val="60000"/>
                  </a:schemeClr>
                </a:solidFill>
              </a:rPr>
              <a:t>Supervisão da Atividade Correcional;</a:t>
            </a:r>
          </a:p>
          <a:p>
            <a:pPr marL="342900" indent="-342900">
              <a:buAutoNum type="arabicPeriod"/>
            </a:pPr>
            <a:endParaRPr lang="pt-BR" sz="3200" dirty="0">
              <a:solidFill>
                <a:schemeClr val="accent1"/>
              </a:solidFill>
            </a:endParaRPr>
          </a:p>
          <a:p>
            <a:pPr marL="342900" indent="-342900">
              <a:buAutoNum type="arabicPeriod"/>
            </a:pPr>
            <a:r>
              <a:rPr lang="pt-BR" sz="3200" dirty="0">
                <a:solidFill>
                  <a:schemeClr val="accent1"/>
                </a:solidFill>
              </a:rPr>
              <a:t>Apuração Direta de Irregularidades Correcionais.</a:t>
            </a:r>
          </a:p>
        </p:txBody>
      </p:sp>
    </p:spTree>
    <p:extLst>
      <p:ext uri="{BB962C8B-B14F-4D97-AF65-F5344CB8AC3E}">
        <p14:creationId xmlns:p14="http://schemas.microsoft.com/office/powerpoint/2010/main" val="16010311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C3CE068-AA1A-401C-86FD-96D4C2FE2FC3}"/>
              </a:ext>
            </a:extLst>
          </p:cNvPr>
          <p:cNvSpPr txBox="1">
            <a:spLocks noChangeArrowheads="1"/>
          </p:cNvSpPr>
          <p:nvPr/>
        </p:nvSpPr>
        <p:spPr bwMode="auto">
          <a:xfrm>
            <a:off x="657446" y="868681"/>
            <a:ext cx="10877108" cy="24167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altLang="pt-BR" sz="3200" b="1" dirty="0">
                <a:solidFill>
                  <a:srgbClr val="002060"/>
                </a:solidFill>
                <a:ea typeface="+mn-ea"/>
                <a:cs typeface="+mn-cs"/>
              </a:rPr>
              <a:t>Apuração Direta</a:t>
            </a:r>
          </a:p>
          <a:p>
            <a:pPr algn="ctr"/>
            <a:endParaRPr lang="pt-BR" altLang="pt-BR" sz="2800" b="1" dirty="0">
              <a:solidFill>
                <a:srgbClr val="002060"/>
              </a:solidFill>
              <a:ea typeface="+mn-ea"/>
              <a:cs typeface="+mn-cs"/>
            </a:endParaRPr>
          </a:p>
          <a:p>
            <a:pPr algn="ctr"/>
            <a:r>
              <a:rPr lang="pt-BR" altLang="pt-BR" sz="2800" dirty="0">
                <a:solidFill>
                  <a:srgbClr val="002060"/>
                </a:solidFill>
                <a:latin typeface="Arial" panose="020B0604020202020204" pitchFamily="34" charset="0"/>
              </a:rPr>
              <a:t>  </a:t>
            </a:r>
            <a:r>
              <a:rPr lang="pt-BR" altLang="pt-BR" sz="2200" u="sng" dirty="0">
                <a:latin typeface="Arial" panose="020B0604020202020204" pitchFamily="34" charset="0"/>
              </a:rPr>
              <a:t>Principais Ações desenvolvidas em 2017</a:t>
            </a:r>
          </a:p>
          <a:p>
            <a:pPr algn="ctr"/>
            <a:endParaRPr lang="pt-BR" altLang="pt-BR" sz="2800" dirty="0">
              <a:solidFill>
                <a:srgbClr val="002060"/>
              </a:solidFill>
              <a:latin typeface="Arial" panose="020B0604020202020204" pitchFamily="34" charset="0"/>
            </a:endParaRPr>
          </a:p>
          <a:p>
            <a:pPr marL="914400" lvl="1" indent="-457200">
              <a:buFont typeface="Arial" panose="020B0604020202020204" pitchFamily="34" charset="0"/>
              <a:buChar char="•"/>
            </a:pPr>
            <a:endParaRPr lang="pt-BR" altLang="pt-BR" sz="2000" i="1" dirty="0">
              <a:solidFill>
                <a:srgbClr val="002060"/>
              </a:solidFill>
              <a:latin typeface="Arial" panose="020B0604020202020204" pitchFamily="34" charset="0"/>
            </a:endParaRPr>
          </a:p>
          <a:p>
            <a:pPr marL="914400" lvl="1" indent="-457200">
              <a:buFont typeface="Arial" panose="020B0604020202020204" pitchFamily="34" charset="0"/>
              <a:buChar char="•"/>
            </a:pPr>
            <a:endParaRPr lang="pt-BR" altLang="pt-BR" sz="200" dirty="0">
              <a:solidFill>
                <a:srgbClr val="002060"/>
              </a:solidFill>
              <a:latin typeface="Arial" panose="020B0604020202020204" pitchFamily="34" charset="0"/>
            </a:endParaRPr>
          </a:p>
        </p:txBody>
      </p:sp>
      <p:graphicFrame>
        <p:nvGraphicFramePr>
          <p:cNvPr id="3" name="Diagrama 2">
            <a:extLst>
              <a:ext uri="{FF2B5EF4-FFF2-40B4-BE49-F238E27FC236}">
                <a16:creationId xmlns:a16="http://schemas.microsoft.com/office/drawing/2014/main" id="{27D5F616-BDD9-4FA4-9F42-9561EF0BAEA2}"/>
              </a:ext>
            </a:extLst>
          </p:cNvPr>
          <p:cNvGraphicFramePr/>
          <p:nvPr>
            <p:extLst>
              <p:ext uri="{D42A27DB-BD31-4B8C-83A1-F6EECF244321}">
                <p14:modId xmlns:p14="http://schemas.microsoft.com/office/powerpoint/2010/main" val="2246202823"/>
              </p:ext>
            </p:extLst>
          </p:nvPr>
        </p:nvGraphicFramePr>
        <p:xfrm>
          <a:off x="1742558" y="2686051"/>
          <a:ext cx="8706884" cy="39805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74358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DAC916C-5F7C-440E-B7A0-E9D6B5876638}"/>
              </a:ext>
            </a:extLst>
          </p:cNvPr>
          <p:cNvSpPr txBox="1">
            <a:spLocks noChangeArrowheads="1"/>
          </p:cNvSpPr>
          <p:nvPr/>
        </p:nvSpPr>
        <p:spPr bwMode="auto">
          <a:xfrm>
            <a:off x="0" y="899015"/>
            <a:ext cx="12192000" cy="9498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altLang="pt-BR" sz="3200" b="1" dirty="0">
                <a:solidFill>
                  <a:srgbClr val="002060"/>
                </a:solidFill>
                <a:ea typeface="+mn-ea"/>
                <a:cs typeface="+mn-cs"/>
              </a:rPr>
              <a:t>Correição</a:t>
            </a:r>
          </a:p>
        </p:txBody>
      </p:sp>
      <p:sp>
        <p:nvSpPr>
          <p:cNvPr id="3" name="Rectangle 2">
            <a:extLst>
              <a:ext uri="{FF2B5EF4-FFF2-40B4-BE49-F238E27FC236}">
                <a16:creationId xmlns:a16="http://schemas.microsoft.com/office/drawing/2014/main" id="{679D68D6-D6A5-47CA-8266-4E5E13787809}"/>
              </a:ext>
            </a:extLst>
          </p:cNvPr>
          <p:cNvSpPr txBox="1">
            <a:spLocks noChangeArrowheads="1"/>
          </p:cNvSpPr>
          <p:nvPr/>
        </p:nvSpPr>
        <p:spPr bwMode="auto">
          <a:xfrm>
            <a:off x="657446" y="1922101"/>
            <a:ext cx="10877108" cy="46357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altLang="pt-BR" sz="2200" u="sng" dirty="0">
                <a:latin typeface="Arial" panose="020B0604020202020204" pitchFamily="34" charset="0"/>
              </a:rPr>
              <a:t>Próximas Ações para 2018</a:t>
            </a:r>
          </a:p>
          <a:p>
            <a:pPr algn="ctr"/>
            <a:endParaRPr lang="pt-BR" altLang="pt-BR" sz="2800" dirty="0">
              <a:solidFill>
                <a:srgbClr val="002060"/>
              </a:solidFill>
              <a:latin typeface="Arial" panose="020B0604020202020204" pitchFamily="34" charset="0"/>
            </a:endParaRPr>
          </a:p>
          <a:p>
            <a:pPr marL="457200" indent="-457200">
              <a:buFont typeface="Arial" panose="020B0604020202020204" pitchFamily="34" charset="0"/>
              <a:buChar char="•"/>
            </a:pPr>
            <a:r>
              <a:rPr lang="pt-BR" altLang="pt-BR" sz="2400" dirty="0">
                <a:latin typeface="+mn-lt"/>
              </a:rPr>
              <a:t>Ampliação das Apurações de Corrupção Transnacional;</a:t>
            </a:r>
          </a:p>
          <a:p>
            <a:pPr marL="457200" indent="-457200">
              <a:buFont typeface="Arial" panose="020B0604020202020204" pitchFamily="34" charset="0"/>
              <a:buChar char="•"/>
            </a:pPr>
            <a:endParaRPr lang="pt-BR" altLang="pt-BR" sz="2400" dirty="0">
              <a:latin typeface="+mn-lt"/>
            </a:endParaRPr>
          </a:p>
          <a:p>
            <a:pPr marL="457200" indent="-457200">
              <a:buFont typeface="Arial" panose="020B0604020202020204" pitchFamily="34" charset="0"/>
              <a:buChar char="•"/>
            </a:pPr>
            <a:r>
              <a:rPr lang="pt-BR" altLang="pt-BR" sz="2400" dirty="0">
                <a:latin typeface="+mn-lt"/>
              </a:rPr>
              <a:t>Apuração das irregularidades informadas por meio de acordos de leniência;</a:t>
            </a:r>
          </a:p>
          <a:p>
            <a:pPr marL="457200" indent="-457200">
              <a:buFont typeface="Arial" panose="020B0604020202020204" pitchFamily="34" charset="0"/>
              <a:buChar char="•"/>
            </a:pPr>
            <a:endParaRPr lang="pt-BR" altLang="pt-BR" sz="2400" dirty="0">
              <a:latin typeface="+mn-lt"/>
            </a:endParaRPr>
          </a:p>
          <a:p>
            <a:pPr marL="457200" indent="-457200">
              <a:buFont typeface="Arial" panose="020B0604020202020204" pitchFamily="34" charset="0"/>
              <a:buChar char="•"/>
            </a:pPr>
            <a:r>
              <a:rPr lang="pt-BR" altLang="pt-BR" sz="2400" dirty="0">
                <a:latin typeface="+mn-lt"/>
              </a:rPr>
              <a:t>Atualização do Marco Legal da Atividade Correcional no PEF;</a:t>
            </a:r>
          </a:p>
          <a:p>
            <a:pPr marL="914400" lvl="1" indent="-457200">
              <a:buFont typeface="Arial" panose="020B0604020202020204" pitchFamily="34" charset="0"/>
              <a:buChar char="•"/>
            </a:pPr>
            <a:endParaRPr lang="pt-BR" altLang="pt-BR" sz="2000" i="1" dirty="0"/>
          </a:p>
          <a:p>
            <a:pPr marL="457200" lvl="0" indent="-457200">
              <a:lnSpc>
                <a:spcPct val="100000"/>
              </a:lnSpc>
              <a:spcBef>
                <a:spcPts val="0"/>
              </a:spcBef>
              <a:buFont typeface="Arial" panose="020B0604020202020204" pitchFamily="34" charset="0"/>
              <a:buChar char="•"/>
            </a:pPr>
            <a:r>
              <a:rPr lang="pt-BR" altLang="pt-BR" sz="2400" dirty="0">
                <a:latin typeface="+mn-lt"/>
                <a:ea typeface="+mn-ea"/>
                <a:cs typeface="+mn-cs"/>
              </a:rPr>
              <a:t>Regulamentação do Decreto nº 5.480/2005 para definição de procedimento para designação de corregedores seccionais;</a:t>
            </a:r>
          </a:p>
          <a:p>
            <a:pPr lvl="1"/>
            <a:endParaRPr lang="pt-BR" altLang="pt-BR" sz="2000" i="1" dirty="0"/>
          </a:p>
          <a:p>
            <a:pPr marL="457200" indent="-457200">
              <a:lnSpc>
                <a:spcPct val="100000"/>
              </a:lnSpc>
              <a:spcBef>
                <a:spcPts val="0"/>
              </a:spcBef>
              <a:buFont typeface="Arial" panose="020B0604020202020204" pitchFamily="34" charset="0"/>
              <a:buChar char="•"/>
            </a:pPr>
            <a:r>
              <a:rPr lang="pt-BR" altLang="pt-BR" sz="2400" dirty="0">
                <a:latin typeface="+mn-lt"/>
              </a:rPr>
              <a:t>Criação do </a:t>
            </a:r>
            <a:r>
              <a:rPr lang="pt-BR" altLang="pt-BR" sz="2400" b="1" dirty="0">
                <a:latin typeface="+mn-lt"/>
              </a:rPr>
              <a:t>Portal de Corregedorias</a:t>
            </a:r>
            <a:r>
              <a:rPr lang="pt-BR" altLang="pt-BR" sz="2400" dirty="0">
                <a:latin typeface="Arial" panose="020B0604020202020204" pitchFamily="34" charset="0"/>
              </a:rPr>
              <a:t>.</a:t>
            </a:r>
            <a:endParaRPr lang="pt-BR" altLang="pt-BR" sz="2400" dirty="0">
              <a:solidFill>
                <a:srgbClr val="FF0000"/>
              </a:solidFill>
              <a:latin typeface="Arial" panose="020B0604020202020204" pitchFamily="34" charset="0"/>
            </a:endParaRPr>
          </a:p>
          <a:p>
            <a:pPr marL="457200" lvl="0" indent="-457200">
              <a:lnSpc>
                <a:spcPct val="100000"/>
              </a:lnSpc>
              <a:spcBef>
                <a:spcPts val="0"/>
              </a:spcBef>
              <a:buFont typeface="Arial" panose="020B0604020202020204" pitchFamily="34" charset="0"/>
              <a:buChar char="•"/>
            </a:pPr>
            <a:endParaRPr lang="pt-BR" altLang="pt-BR" sz="2400" dirty="0">
              <a:solidFill>
                <a:srgbClr val="002060"/>
              </a:solidFill>
              <a:latin typeface="Arial" panose="020B0604020202020204" pitchFamily="34" charset="0"/>
              <a:ea typeface="+mn-ea"/>
              <a:cs typeface="+mn-cs"/>
            </a:endParaRPr>
          </a:p>
          <a:p>
            <a:pPr marL="914400" lvl="1" indent="-457200">
              <a:buFont typeface="Arial" panose="020B0604020202020204" pitchFamily="34" charset="0"/>
              <a:buChar char="•"/>
            </a:pPr>
            <a:endParaRPr lang="pt-BR" altLang="pt-BR" sz="2000" i="1" dirty="0">
              <a:solidFill>
                <a:srgbClr val="002060"/>
              </a:solidFill>
              <a:latin typeface="Arial" panose="020B0604020202020204" pitchFamily="34" charset="0"/>
            </a:endParaRPr>
          </a:p>
          <a:p>
            <a:pPr marL="914400" lvl="1" indent="-457200">
              <a:buFont typeface="Arial" panose="020B0604020202020204" pitchFamily="34" charset="0"/>
              <a:buChar char="•"/>
            </a:pPr>
            <a:endParaRPr lang="pt-BR" altLang="pt-BR" sz="200" dirty="0">
              <a:solidFill>
                <a:srgbClr val="002060"/>
              </a:solidFill>
              <a:latin typeface="Arial" panose="020B0604020202020204" pitchFamily="34" charset="0"/>
            </a:endParaRPr>
          </a:p>
        </p:txBody>
      </p:sp>
    </p:spTree>
    <p:extLst>
      <p:ext uri="{BB962C8B-B14F-4D97-AF65-F5344CB8AC3E}">
        <p14:creationId xmlns:p14="http://schemas.microsoft.com/office/powerpoint/2010/main" val="34156323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D6C2BBC0-D116-40CF-8F48-E5D77F8FF55E}"/>
              </a:ext>
            </a:extLst>
          </p:cNvPr>
          <p:cNvSpPr txBox="1"/>
          <p:nvPr/>
        </p:nvSpPr>
        <p:spPr>
          <a:xfrm>
            <a:off x="648244" y="3056960"/>
            <a:ext cx="11093483" cy="769441"/>
          </a:xfrm>
          <a:prstGeom prst="rect">
            <a:avLst/>
          </a:prstGeom>
          <a:noFill/>
        </p:spPr>
        <p:txBody>
          <a:bodyPr wrap="square" rtlCol="0">
            <a:spAutoFit/>
          </a:bodyPr>
          <a:lstStyle/>
          <a:p>
            <a:pPr algn="ctr"/>
            <a:r>
              <a:rPr lang="pt-BR" altLang="pt-BR" sz="44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Secretaria Federal de Controle Interno - SFC </a:t>
            </a:r>
          </a:p>
        </p:txBody>
      </p:sp>
    </p:spTree>
    <p:extLst>
      <p:ext uri="{BB962C8B-B14F-4D97-AF65-F5344CB8AC3E}">
        <p14:creationId xmlns:p14="http://schemas.microsoft.com/office/powerpoint/2010/main" val="3736067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264484" y="1071716"/>
            <a:ext cx="117957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Secretaria</a:t>
            </a:r>
            <a:r>
              <a:rPr lang="pt-BR" altLang="pt-BR" sz="3600" b="1" dirty="0">
                <a:solidFill>
                  <a:schemeClr val="tx2"/>
                </a:solidFill>
                <a:latin typeface="+mn-lt"/>
                <a:cs typeface="Vani" panose="020B0502040204020203" pitchFamily="34" charset="0"/>
              </a:rPr>
              <a:t> </a:t>
            </a:r>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de Transparência e Prevenção da Corrupção</a:t>
            </a:r>
          </a:p>
          <a:p>
            <a:pPr algn="ctr" eaLnBrk="1" hangingPunct="1"/>
            <a:r>
              <a:rPr lang="pt-BR" altLang="pt-BR" sz="3600" b="1" dirty="0">
                <a:solidFill>
                  <a:schemeClr val="tx2"/>
                </a:solidFill>
                <a:latin typeface="Segoe UI Symbol" panose="020B0502040204020203" pitchFamily="34" charset="0"/>
                <a:ea typeface="Segoe UI Symbol" panose="020B0502040204020203" pitchFamily="34" charset="0"/>
                <a:cs typeface="Vani" panose="020B0502040204020203" pitchFamily="34" charset="0"/>
              </a:rPr>
              <a:t>- STPC -</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601946" y="2812792"/>
            <a:ext cx="7872348" cy="2800767"/>
          </a:xfrm>
          <a:prstGeom prst="rect">
            <a:avLst/>
          </a:prstGeom>
          <a:noFill/>
        </p:spPr>
        <p:txBody>
          <a:bodyPr wrap="none" rtlCol="0">
            <a:spAutoFit/>
          </a:bodyPr>
          <a:lstStyle/>
          <a:p>
            <a:r>
              <a:rPr lang="pt-BR" sz="3200" dirty="0">
                <a:solidFill>
                  <a:schemeClr val="accent1">
                    <a:lumMod val="50000"/>
                  </a:schemeClr>
                </a:solidFill>
              </a:rPr>
              <a:t>Áreas de Atuação</a:t>
            </a:r>
            <a:r>
              <a:rPr lang="pt-BR" sz="3200" dirty="0">
                <a:solidFill>
                  <a:schemeClr val="accent1"/>
                </a:solidFill>
              </a:rPr>
              <a:t>:</a:t>
            </a:r>
          </a:p>
          <a:p>
            <a:endParaRPr lang="pt-BR" sz="1600" dirty="0">
              <a:solidFill>
                <a:schemeClr val="accent1"/>
              </a:solidFill>
            </a:endParaRPr>
          </a:p>
          <a:p>
            <a:pPr marL="342900" indent="-342900">
              <a:buAutoNum type="arabicPeriod"/>
            </a:pPr>
            <a:r>
              <a:rPr lang="pt-BR" sz="3200" dirty="0">
                <a:solidFill>
                  <a:schemeClr val="accent1"/>
                </a:solidFill>
              </a:rPr>
              <a:t>Transparência e Fomento ao Controle Social;</a:t>
            </a:r>
          </a:p>
          <a:p>
            <a:pPr marL="342900" indent="-342900">
              <a:buAutoNum type="arabicPeriod"/>
            </a:pPr>
            <a:endParaRPr lang="pt-BR" sz="1600" dirty="0">
              <a:solidFill>
                <a:schemeClr val="accent1"/>
              </a:solidFill>
            </a:endParaRPr>
          </a:p>
          <a:p>
            <a:pPr marL="342900" indent="-342900">
              <a:buAutoNum type="arabicPeriod"/>
            </a:pPr>
            <a:r>
              <a:rPr lang="pt-BR" sz="3200" dirty="0">
                <a:solidFill>
                  <a:schemeClr val="bg1">
                    <a:lumMod val="75000"/>
                  </a:schemeClr>
                </a:solidFill>
              </a:rPr>
              <a:t>Fomento à Integridade;</a:t>
            </a:r>
          </a:p>
          <a:p>
            <a:pPr marL="342900" indent="-342900">
              <a:buAutoNum type="arabicPeriod"/>
            </a:pPr>
            <a:endParaRPr lang="pt-BR" sz="1600" dirty="0">
              <a:solidFill>
                <a:schemeClr val="bg1">
                  <a:lumMod val="75000"/>
                </a:schemeClr>
              </a:solidFill>
            </a:endParaRPr>
          </a:p>
          <a:p>
            <a:pPr marL="342900" indent="-342900">
              <a:buAutoNum type="arabicPeriod"/>
            </a:pPr>
            <a:r>
              <a:rPr lang="pt-BR" sz="3200" dirty="0">
                <a:solidFill>
                  <a:schemeClr val="bg1">
                    <a:lumMod val="75000"/>
                  </a:schemeClr>
                </a:solidFill>
              </a:rPr>
              <a:t>Cooperação Internacional.</a:t>
            </a:r>
          </a:p>
        </p:txBody>
      </p:sp>
    </p:spTree>
    <p:extLst>
      <p:ext uri="{BB962C8B-B14F-4D97-AF65-F5344CB8AC3E}">
        <p14:creationId xmlns:p14="http://schemas.microsoft.com/office/powerpoint/2010/main" val="1286123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152971" y="770633"/>
            <a:ext cx="11795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mn-lt"/>
                <a:cs typeface="Vani" panose="020B0502040204020203" pitchFamily="34" charset="0"/>
              </a:rPr>
              <a:t>Secretaria Federal de Controle Interno - SFC</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2248290" y="1465213"/>
            <a:ext cx="5872633" cy="5416868"/>
          </a:xfrm>
          <a:prstGeom prst="rect">
            <a:avLst/>
          </a:prstGeom>
          <a:noFill/>
        </p:spPr>
        <p:txBody>
          <a:bodyPr wrap="none" rtlCol="0">
            <a:spAutoFit/>
          </a:bodyPr>
          <a:lstStyle/>
          <a:p>
            <a:pPr>
              <a:spcBef>
                <a:spcPts val="600"/>
              </a:spcBef>
              <a:spcAft>
                <a:spcPts val="600"/>
              </a:spcAft>
            </a:pPr>
            <a:r>
              <a:rPr lang="pt-BR" sz="3200" dirty="0">
                <a:solidFill>
                  <a:schemeClr val="accent1"/>
                </a:solidFill>
              </a:rPr>
              <a:t>Áreas de Atuação:</a:t>
            </a:r>
          </a:p>
          <a:p>
            <a:pPr marL="342900" indent="-342900">
              <a:spcBef>
                <a:spcPts val="600"/>
              </a:spcBef>
              <a:spcAft>
                <a:spcPts val="600"/>
              </a:spcAft>
              <a:buAutoNum type="arabicPeriod"/>
            </a:pPr>
            <a:r>
              <a:rPr lang="pt-BR" sz="3000" dirty="0">
                <a:solidFill>
                  <a:schemeClr val="accent1"/>
                </a:solidFill>
              </a:rPr>
              <a:t> Auditorias e fiscalizações</a:t>
            </a:r>
          </a:p>
          <a:p>
            <a:pPr marL="914400" lvl="1" indent="-457200">
              <a:buFont typeface="Arial" panose="020B0604020202020204" pitchFamily="34" charset="0"/>
              <a:buChar char="•"/>
            </a:pPr>
            <a:r>
              <a:rPr lang="pt-BR" sz="2200" dirty="0">
                <a:solidFill>
                  <a:schemeClr val="accent1"/>
                </a:solidFill>
              </a:rPr>
              <a:t>Avaliação de Políticas Públicas;</a:t>
            </a:r>
          </a:p>
          <a:p>
            <a:pPr marL="914400" lvl="1" indent="-457200">
              <a:buFont typeface="Arial" panose="020B0604020202020204" pitchFamily="34" charset="0"/>
              <a:buChar char="•"/>
            </a:pPr>
            <a:r>
              <a:rPr lang="pt-BR" sz="2200" dirty="0">
                <a:solidFill>
                  <a:schemeClr val="accent1"/>
                </a:solidFill>
              </a:rPr>
              <a:t>Auditorias Anuais de Contas;</a:t>
            </a:r>
          </a:p>
          <a:p>
            <a:pPr marL="914400" lvl="1" indent="-457200">
              <a:buFont typeface="Arial" panose="020B0604020202020204" pitchFamily="34" charset="0"/>
              <a:buChar char="•"/>
            </a:pPr>
            <a:r>
              <a:rPr lang="pt-BR" sz="2200" dirty="0">
                <a:solidFill>
                  <a:schemeClr val="accent1"/>
                </a:solidFill>
              </a:rPr>
              <a:t>Auditoria de recursos externos;</a:t>
            </a:r>
          </a:p>
          <a:p>
            <a:pPr marL="914400" lvl="1" indent="-457200">
              <a:buFont typeface="Arial" panose="020B0604020202020204" pitchFamily="34" charset="0"/>
              <a:buChar char="•"/>
            </a:pPr>
            <a:r>
              <a:rPr lang="pt-BR" sz="2200" dirty="0">
                <a:solidFill>
                  <a:schemeClr val="accent1"/>
                </a:solidFill>
              </a:rPr>
              <a:t>Auditoria de resultados da gestão;</a:t>
            </a:r>
          </a:p>
          <a:p>
            <a:pPr marL="914400" lvl="1" indent="-457200">
              <a:buFont typeface="Arial" panose="020B0604020202020204" pitchFamily="34" charset="0"/>
              <a:buChar char="•"/>
            </a:pPr>
            <a:r>
              <a:rPr lang="pt-BR" sz="2200" dirty="0">
                <a:solidFill>
                  <a:schemeClr val="accent1"/>
                </a:solidFill>
              </a:rPr>
              <a:t>Fiscalização Estados e Municípios;</a:t>
            </a:r>
          </a:p>
          <a:p>
            <a:pPr marL="914400" lvl="1" indent="-457200">
              <a:buFont typeface="Arial" panose="020B0604020202020204" pitchFamily="34" charset="0"/>
              <a:buChar char="•"/>
            </a:pPr>
            <a:r>
              <a:rPr lang="pt-BR" sz="2200" dirty="0">
                <a:solidFill>
                  <a:schemeClr val="accent1"/>
                </a:solidFill>
              </a:rPr>
              <a:t>Integridade estatais;</a:t>
            </a:r>
          </a:p>
          <a:p>
            <a:pPr marL="914400" lvl="1" indent="-457200">
              <a:buFont typeface="Arial" panose="020B0604020202020204" pitchFamily="34" charset="0"/>
              <a:buChar char="•"/>
            </a:pPr>
            <a:r>
              <a:rPr lang="pt-BR" sz="2200" dirty="0">
                <a:solidFill>
                  <a:schemeClr val="accent1"/>
                </a:solidFill>
              </a:rPr>
              <a:t>Representações e demandas de cidadãos.</a:t>
            </a:r>
          </a:p>
          <a:p>
            <a:pPr marL="342900" indent="-342900">
              <a:spcBef>
                <a:spcPts val="600"/>
              </a:spcBef>
              <a:spcAft>
                <a:spcPts val="600"/>
              </a:spcAft>
              <a:buAutoNum type="arabicPeriod"/>
            </a:pPr>
            <a:r>
              <a:rPr lang="pt-BR" sz="3000" dirty="0">
                <a:solidFill>
                  <a:schemeClr val="accent1"/>
                </a:solidFill>
              </a:rPr>
              <a:t>Operações Especiais;</a:t>
            </a:r>
          </a:p>
          <a:p>
            <a:pPr marL="342900" indent="-342900">
              <a:spcBef>
                <a:spcPts val="600"/>
              </a:spcBef>
              <a:spcAft>
                <a:spcPts val="600"/>
              </a:spcAft>
              <a:buAutoNum type="arabicPeriod"/>
            </a:pPr>
            <a:r>
              <a:rPr lang="pt-BR" sz="3000" dirty="0">
                <a:solidFill>
                  <a:schemeClr val="accent1"/>
                </a:solidFill>
              </a:rPr>
              <a:t>Desburocratização;</a:t>
            </a:r>
          </a:p>
          <a:p>
            <a:pPr marL="342900" indent="-342900">
              <a:spcBef>
                <a:spcPts val="600"/>
              </a:spcBef>
              <a:spcAft>
                <a:spcPts val="600"/>
              </a:spcAft>
              <a:buAutoNum type="arabicPeriod"/>
            </a:pPr>
            <a:r>
              <a:rPr lang="pt-BR" sz="3000" dirty="0">
                <a:solidFill>
                  <a:schemeClr val="accent1"/>
                </a:solidFill>
              </a:rPr>
              <a:t>Demandas obrigatórias.</a:t>
            </a:r>
          </a:p>
        </p:txBody>
      </p:sp>
    </p:spTree>
    <p:extLst>
      <p:ext uri="{BB962C8B-B14F-4D97-AF65-F5344CB8AC3E}">
        <p14:creationId xmlns:p14="http://schemas.microsoft.com/office/powerpoint/2010/main" val="29539185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152971" y="770633"/>
            <a:ext cx="11795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mn-lt"/>
                <a:cs typeface="Vani" panose="020B0502040204020203" pitchFamily="34" charset="0"/>
              </a:rPr>
              <a:t>Secretaria Federal de Controle Interno - SFC</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2737686" y="1357759"/>
            <a:ext cx="5872633" cy="5509200"/>
          </a:xfrm>
          <a:prstGeom prst="rect">
            <a:avLst/>
          </a:prstGeom>
          <a:noFill/>
        </p:spPr>
        <p:txBody>
          <a:bodyPr wrap="none" rtlCol="0">
            <a:spAutoFit/>
          </a:bodyPr>
          <a:lstStyle/>
          <a:p>
            <a:pPr>
              <a:spcBef>
                <a:spcPts val="600"/>
              </a:spcBef>
              <a:spcAft>
                <a:spcPts val="600"/>
              </a:spcAft>
            </a:pPr>
            <a:r>
              <a:rPr lang="pt-BR" sz="3200" dirty="0">
                <a:solidFill>
                  <a:schemeClr val="accent1"/>
                </a:solidFill>
              </a:rPr>
              <a:t>Áreas de Atuação:</a:t>
            </a:r>
          </a:p>
          <a:p>
            <a:pPr marL="342900" indent="-342900">
              <a:spcBef>
                <a:spcPts val="600"/>
              </a:spcBef>
              <a:spcAft>
                <a:spcPts val="600"/>
              </a:spcAft>
              <a:buAutoNum type="arabicPeriod"/>
            </a:pPr>
            <a:r>
              <a:rPr lang="pt-BR" sz="3000" dirty="0">
                <a:solidFill>
                  <a:schemeClr val="accent1"/>
                </a:solidFill>
              </a:rPr>
              <a:t>Auditorias e fiscalizações</a:t>
            </a:r>
          </a:p>
          <a:p>
            <a:pPr marL="914400" lvl="1" indent="-457200">
              <a:buFont typeface="Arial" panose="020B0604020202020204" pitchFamily="34" charset="0"/>
              <a:buChar char="•"/>
            </a:pPr>
            <a:r>
              <a:rPr lang="pt-BR" sz="2200" dirty="0">
                <a:solidFill>
                  <a:schemeClr val="accent1"/>
                </a:solidFill>
              </a:rPr>
              <a:t>Avaliação de Políticas Públicas;</a:t>
            </a:r>
          </a:p>
          <a:p>
            <a:pPr marL="914400" lvl="1" indent="-457200">
              <a:buFont typeface="Arial" panose="020B0604020202020204" pitchFamily="34" charset="0"/>
              <a:buChar char="•"/>
            </a:pPr>
            <a:r>
              <a:rPr lang="pt-BR" sz="2200" dirty="0">
                <a:solidFill>
                  <a:schemeClr val="accent1"/>
                </a:solidFill>
              </a:rPr>
              <a:t>Auditorias Anuais de Contas;</a:t>
            </a:r>
          </a:p>
          <a:p>
            <a:pPr marL="914400" lvl="1" indent="-457200">
              <a:buFont typeface="Arial" panose="020B0604020202020204" pitchFamily="34" charset="0"/>
              <a:buChar char="•"/>
            </a:pPr>
            <a:r>
              <a:rPr lang="pt-BR" sz="2200" dirty="0">
                <a:solidFill>
                  <a:schemeClr val="accent1"/>
                </a:solidFill>
              </a:rPr>
              <a:t>Auditoria de recursos externos;</a:t>
            </a:r>
          </a:p>
          <a:p>
            <a:pPr marL="914400" lvl="1" indent="-457200">
              <a:buFont typeface="Arial" panose="020B0604020202020204" pitchFamily="34" charset="0"/>
              <a:buChar char="•"/>
            </a:pPr>
            <a:r>
              <a:rPr lang="pt-BR" sz="2200" dirty="0">
                <a:solidFill>
                  <a:schemeClr val="accent1"/>
                </a:solidFill>
              </a:rPr>
              <a:t>Auditoria de resultados da gestão;</a:t>
            </a:r>
          </a:p>
          <a:p>
            <a:pPr marL="914400" lvl="1" indent="-457200">
              <a:buFont typeface="Arial" panose="020B0604020202020204" pitchFamily="34" charset="0"/>
              <a:buChar char="•"/>
            </a:pPr>
            <a:r>
              <a:rPr lang="pt-BR" sz="2200" dirty="0">
                <a:solidFill>
                  <a:schemeClr val="accent1"/>
                </a:solidFill>
              </a:rPr>
              <a:t>Fiscalização Estados e Municípios;</a:t>
            </a:r>
          </a:p>
          <a:p>
            <a:pPr marL="914400" lvl="1" indent="-457200">
              <a:buFont typeface="Arial" panose="020B0604020202020204" pitchFamily="34" charset="0"/>
              <a:buChar char="•"/>
            </a:pPr>
            <a:r>
              <a:rPr lang="pt-BR" sz="2200" dirty="0">
                <a:solidFill>
                  <a:schemeClr val="accent1"/>
                </a:solidFill>
              </a:rPr>
              <a:t>Integridade estatais;</a:t>
            </a:r>
          </a:p>
          <a:p>
            <a:pPr marL="914400" lvl="1" indent="-457200">
              <a:buFont typeface="Arial" panose="020B0604020202020204" pitchFamily="34" charset="0"/>
              <a:buChar char="•"/>
            </a:pPr>
            <a:r>
              <a:rPr lang="pt-BR" sz="2200" dirty="0">
                <a:solidFill>
                  <a:schemeClr val="accent1"/>
                </a:solidFill>
              </a:rPr>
              <a:t>Representações e demandas de cidadãos.</a:t>
            </a:r>
          </a:p>
          <a:p>
            <a:pPr marL="342900" indent="-342900">
              <a:spcBef>
                <a:spcPts val="600"/>
              </a:spcBef>
              <a:spcAft>
                <a:spcPts val="600"/>
              </a:spcAft>
              <a:buAutoNum type="arabicPeriod"/>
            </a:pPr>
            <a:r>
              <a:rPr lang="pt-BR" sz="3200" dirty="0">
                <a:solidFill>
                  <a:schemeClr val="accent2">
                    <a:lumMod val="40000"/>
                    <a:lumOff val="60000"/>
                  </a:schemeClr>
                </a:solidFill>
              </a:rPr>
              <a:t>Operações Especiais;</a:t>
            </a:r>
          </a:p>
          <a:p>
            <a:pPr marL="342900" indent="-342900">
              <a:spcBef>
                <a:spcPts val="600"/>
              </a:spcBef>
              <a:spcAft>
                <a:spcPts val="600"/>
              </a:spcAft>
              <a:buAutoNum type="arabicPeriod"/>
            </a:pPr>
            <a:r>
              <a:rPr lang="pt-BR" sz="3200" dirty="0">
                <a:solidFill>
                  <a:schemeClr val="accent2">
                    <a:lumMod val="40000"/>
                    <a:lumOff val="60000"/>
                  </a:schemeClr>
                </a:solidFill>
              </a:rPr>
              <a:t>Desburocratização;</a:t>
            </a:r>
          </a:p>
          <a:p>
            <a:pPr marL="342900" indent="-342900">
              <a:spcBef>
                <a:spcPts val="600"/>
              </a:spcBef>
              <a:spcAft>
                <a:spcPts val="600"/>
              </a:spcAft>
              <a:buAutoNum type="arabicPeriod"/>
            </a:pPr>
            <a:r>
              <a:rPr lang="pt-BR" sz="3200" dirty="0">
                <a:solidFill>
                  <a:schemeClr val="accent2">
                    <a:lumMod val="40000"/>
                    <a:lumOff val="60000"/>
                  </a:schemeClr>
                </a:solidFill>
              </a:rPr>
              <a:t>Demandas obrigatórias.</a:t>
            </a:r>
          </a:p>
        </p:txBody>
      </p:sp>
    </p:spTree>
    <p:extLst>
      <p:ext uri="{BB962C8B-B14F-4D97-AF65-F5344CB8AC3E}">
        <p14:creationId xmlns:p14="http://schemas.microsoft.com/office/powerpoint/2010/main" val="27170249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55008CE-15BD-4B32-BECB-2B02C03A00F8}"/>
              </a:ext>
            </a:extLst>
          </p:cNvPr>
          <p:cNvSpPr txBox="1"/>
          <p:nvPr/>
        </p:nvSpPr>
        <p:spPr>
          <a:xfrm>
            <a:off x="1186160" y="1486412"/>
            <a:ext cx="8124092" cy="4770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rPr>
              <a:t>Avaliação de políticas públicas - 2017</a:t>
            </a:r>
          </a:p>
        </p:txBody>
      </p:sp>
      <p:sp>
        <p:nvSpPr>
          <p:cNvPr id="9" name="CaixaDeTexto 8">
            <a:extLst>
              <a:ext uri="{FF2B5EF4-FFF2-40B4-BE49-F238E27FC236}">
                <a16:creationId xmlns:a16="http://schemas.microsoft.com/office/drawing/2014/main" id="{9089E7CB-A98D-408E-B8E4-E21CFB449590}"/>
              </a:ext>
            </a:extLst>
          </p:cNvPr>
          <p:cNvSpPr txBox="1"/>
          <p:nvPr/>
        </p:nvSpPr>
        <p:spPr>
          <a:xfrm>
            <a:off x="1573621" y="1963466"/>
            <a:ext cx="9920175" cy="426270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1200"/>
              </a:spcBef>
              <a:spcAft>
                <a:spcPts val="1200"/>
              </a:spcAft>
              <a:buClrTx/>
              <a:buSzTx/>
              <a:buFont typeface="Wingdings" panose="05000000000000000000" pitchFamily="2" charset="2"/>
              <a:buChar char="Ø"/>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Foram realizadas avaliações de </a:t>
            </a:r>
            <a:r>
              <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rPr>
              <a:t>13 políticas públicas </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(até novembro/2017), sendo que os resultados mais significativos quanto ao potencial de economia foram levados para discussão no âmbito do Comitê de Monitoramento e Avaliação de Políticas Públicas Federais (CMAP), destacando-se: </a:t>
            </a:r>
          </a:p>
          <a:p>
            <a:pPr marL="457200" marR="0" lvl="1" indent="0" algn="just" defTabSz="914400" rtl="0" eaLnBrk="1" fontAlgn="auto" latinLnBrk="0" hangingPunct="1">
              <a:lnSpc>
                <a:spcPct val="100000"/>
              </a:lnSpc>
              <a:spcBef>
                <a:spcPts val="600"/>
              </a:spcBef>
              <a:spcAft>
                <a:spcPts val="60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a) Seguro-defeso e o Registro Geral da Atividade Pesqueira: identificação de beneficiários que não eram exclusivamente pescadores (economia potencial de R$ 1,6 bilhão em 2017); </a:t>
            </a:r>
          </a:p>
          <a:p>
            <a:pPr marL="457200" marR="0" lvl="1" indent="0" algn="just" defTabSz="914400" rtl="0" eaLnBrk="1" fontAlgn="auto" latinLnBrk="0" hangingPunct="1">
              <a:lnSpc>
                <a:spcPct val="100000"/>
              </a:lnSpc>
              <a:spcBef>
                <a:spcPts val="600"/>
              </a:spcBef>
              <a:spcAft>
                <a:spcPts val="60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b) Programa Bolsa Família: cancelamentos e bloqueios de benefícios aparentemente indevidos (economia potencial de R$ 1,0 bilhão); </a:t>
            </a:r>
          </a:p>
          <a:p>
            <a:pPr marL="457200" marR="0" lvl="1" indent="0" algn="just" defTabSz="914400" rtl="0" eaLnBrk="1" fontAlgn="auto" latinLnBrk="0" hangingPunct="1">
              <a:lnSpc>
                <a:spcPct val="100000"/>
              </a:lnSpc>
              <a:spcBef>
                <a:spcPts val="600"/>
              </a:spcBef>
              <a:spcAft>
                <a:spcPts val="60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c) Benefícios de Prestação Continuada: aperfeiçoamento na rotina de revisão (economia potencial de R$ 2,2 bilhões); </a:t>
            </a:r>
          </a:p>
          <a:p>
            <a:pPr marL="457200" marR="0" lvl="1" indent="0" algn="just" defTabSz="914400" rtl="0" eaLnBrk="1" fontAlgn="auto" latinLnBrk="0" hangingPunct="1">
              <a:lnSpc>
                <a:spcPct val="100000"/>
              </a:lnSpc>
              <a:spcBef>
                <a:spcPts val="600"/>
              </a:spcBef>
              <a:spcAft>
                <a:spcPts val="60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d) Auxílio Doença e aposentadorias por invalidez: revisão de benefícios (economia potencial de R$ 4,5 bilhões em 24 meses).</a:t>
            </a: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2269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55008CE-15BD-4B32-BECB-2B02C03A00F8}"/>
              </a:ext>
            </a:extLst>
          </p:cNvPr>
          <p:cNvSpPr txBox="1"/>
          <p:nvPr/>
        </p:nvSpPr>
        <p:spPr>
          <a:xfrm>
            <a:off x="1199038" y="1473533"/>
            <a:ext cx="8124092" cy="4770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rPr>
              <a:t>Auditorias Anuais de Contas</a:t>
            </a:r>
          </a:p>
        </p:txBody>
      </p:sp>
      <p:sp>
        <p:nvSpPr>
          <p:cNvPr id="9" name="CaixaDeTexto 8">
            <a:extLst>
              <a:ext uri="{FF2B5EF4-FFF2-40B4-BE49-F238E27FC236}">
                <a16:creationId xmlns:a16="http://schemas.microsoft.com/office/drawing/2014/main" id="{9089E7CB-A98D-408E-B8E4-E21CFB449590}"/>
              </a:ext>
            </a:extLst>
          </p:cNvPr>
          <p:cNvSpPr txBox="1"/>
          <p:nvPr/>
        </p:nvSpPr>
        <p:spPr>
          <a:xfrm>
            <a:off x="1586499" y="1950587"/>
            <a:ext cx="9920175" cy="92333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1200"/>
              </a:spcBef>
              <a:spcAft>
                <a:spcPts val="1200"/>
              </a:spcAft>
              <a:buClrTx/>
              <a:buSzTx/>
              <a:buFont typeface="Wingdings" panose="05000000000000000000" pitchFamily="2" charset="2"/>
              <a:buChar char="Ø"/>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Realização, até novembro/2017, de </a:t>
            </a:r>
            <a:r>
              <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rPr>
              <a:t>172 auditorias </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destinadas a avaliar a prestação de contas dos gestores públicos federais, para posterior julgamento do Tribunal de Contas da União (TCU). Encontram-se em andamento outras 44 auditorias, a serem finalizadas até dezembro/2017.</a:t>
            </a:r>
          </a:p>
        </p:txBody>
      </p:sp>
      <p:sp>
        <p:nvSpPr>
          <p:cNvPr id="6" name="CaixaDeTexto 5">
            <a:extLst>
              <a:ext uri="{FF2B5EF4-FFF2-40B4-BE49-F238E27FC236}">
                <a16:creationId xmlns:a16="http://schemas.microsoft.com/office/drawing/2014/main" id="{FF93451B-133D-491D-8122-BB369788A803}"/>
              </a:ext>
            </a:extLst>
          </p:cNvPr>
          <p:cNvSpPr txBox="1"/>
          <p:nvPr/>
        </p:nvSpPr>
        <p:spPr>
          <a:xfrm>
            <a:off x="1289349" y="3020672"/>
            <a:ext cx="8124092" cy="4770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rPr>
              <a:t>Auditoria de recursos externos</a:t>
            </a:r>
          </a:p>
        </p:txBody>
      </p:sp>
      <p:sp>
        <p:nvSpPr>
          <p:cNvPr id="7" name="CaixaDeTexto 6">
            <a:extLst>
              <a:ext uri="{FF2B5EF4-FFF2-40B4-BE49-F238E27FC236}">
                <a16:creationId xmlns:a16="http://schemas.microsoft.com/office/drawing/2014/main" id="{1E301C68-B7DB-46D7-A6E3-4437103077D8}"/>
              </a:ext>
            </a:extLst>
          </p:cNvPr>
          <p:cNvSpPr txBox="1"/>
          <p:nvPr/>
        </p:nvSpPr>
        <p:spPr>
          <a:xfrm>
            <a:off x="1676810" y="3497726"/>
            <a:ext cx="9920175" cy="923330"/>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1200"/>
              </a:spcBef>
              <a:spcAft>
                <a:spcPts val="1200"/>
              </a:spcAft>
              <a:buClrTx/>
              <a:buSzTx/>
              <a:buFont typeface="Wingdings" panose="05000000000000000000" pitchFamily="2" charset="2"/>
              <a:buChar char="Ø"/>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Realização, até novembro/2017, de </a:t>
            </a:r>
            <a:r>
              <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rPr>
              <a:t>25 auditorias </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destinadas a avaliar a execução de projetos implementados com a participação de organismos internacionais no âmbito do Poder Executivo Federal.</a:t>
            </a:r>
          </a:p>
        </p:txBody>
      </p:sp>
      <p:sp>
        <p:nvSpPr>
          <p:cNvPr id="10" name="CaixaDeTexto 9">
            <a:extLst>
              <a:ext uri="{FF2B5EF4-FFF2-40B4-BE49-F238E27FC236}">
                <a16:creationId xmlns:a16="http://schemas.microsoft.com/office/drawing/2014/main" id="{730D0906-392F-48DC-9307-C68734BD2242}"/>
              </a:ext>
            </a:extLst>
          </p:cNvPr>
          <p:cNvSpPr txBox="1"/>
          <p:nvPr/>
        </p:nvSpPr>
        <p:spPr>
          <a:xfrm>
            <a:off x="1289349" y="4659583"/>
            <a:ext cx="8996418" cy="4770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rPr>
              <a:t>Avaliação dos resultados da gestão</a:t>
            </a:r>
          </a:p>
        </p:txBody>
      </p:sp>
      <p:sp>
        <p:nvSpPr>
          <p:cNvPr id="11" name="CaixaDeTexto 10">
            <a:extLst>
              <a:ext uri="{FF2B5EF4-FFF2-40B4-BE49-F238E27FC236}">
                <a16:creationId xmlns:a16="http://schemas.microsoft.com/office/drawing/2014/main" id="{4CB1A452-BA79-4528-9583-A62E980E03BF}"/>
              </a:ext>
            </a:extLst>
          </p:cNvPr>
          <p:cNvSpPr txBox="1"/>
          <p:nvPr/>
        </p:nvSpPr>
        <p:spPr>
          <a:xfrm>
            <a:off x="1676810" y="5136637"/>
            <a:ext cx="9920175" cy="64633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1200"/>
              </a:spcBef>
              <a:spcAft>
                <a:spcPts val="1200"/>
              </a:spcAft>
              <a:buClrTx/>
              <a:buSzTx/>
              <a:buFont typeface="Wingdings" panose="05000000000000000000" pitchFamily="2" charset="2"/>
              <a:buChar char="Ø"/>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Realização, até novembro/2017, de </a:t>
            </a:r>
            <a:r>
              <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rPr>
              <a:t>134 auditorias </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destinadas a avaliar os resultados de  macroprocessos, processos ou itens específicos relacionados à gestão de órgãos e entidades federais.</a:t>
            </a:r>
          </a:p>
        </p:txBody>
      </p:sp>
    </p:spTree>
    <p:extLst>
      <p:ext uri="{BB962C8B-B14F-4D97-AF65-F5344CB8AC3E}">
        <p14:creationId xmlns:p14="http://schemas.microsoft.com/office/powerpoint/2010/main" val="148549560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55008CE-15BD-4B32-BECB-2B02C03A00F8}"/>
              </a:ext>
            </a:extLst>
          </p:cNvPr>
          <p:cNvSpPr txBox="1"/>
          <p:nvPr/>
        </p:nvSpPr>
        <p:spPr>
          <a:xfrm>
            <a:off x="1073431" y="1346104"/>
            <a:ext cx="10234519" cy="47705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rPr>
              <a:t>Fiscalização da aplicação de recursos federais em entes federativos - 2017 </a:t>
            </a:r>
          </a:p>
        </p:txBody>
      </p:sp>
      <p:pic>
        <p:nvPicPr>
          <p:cNvPr id="2" name="Imagem 1">
            <a:extLst>
              <a:ext uri="{FF2B5EF4-FFF2-40B4-BE49-F238E27FC236}">
                <a16:creationId xmlns:a16="http://schemas.microsoft.com/office/drawing/2014/main" id="{2F464A89-7A3F-4577-A7CF-FFA298AF34D0}"/>
              </a:ext>
            </a:extLst>
          </p:cNvPr>
          <p:cNvPicPr>
            <a:picLocks noChangeAspect="1"/>
          </p:cNvPicPr>
          <p:nvPr/>
        </p:nvPicPr>
        <p:blipFill>
          <a:blip r:embed="rId3"/>
          <a:stretch>
            <a:fillRect/>
          </a:stretch>
        </p:blipFill>
        <p:spPr>
          <a:xfrm>
            <a:off x="1803010" y="2042066"/>
            <a:ext cx="8218503" cy="4207460"/>
          </a:xfrm>
          <a:prstGeom prst="rect">
            <a:avLst/>
          </a:prstGeom>
        </p:spPr>
      </p:pic>
    </p:spTree>
    <p:extLst>
      <p:ext uri="{BB962C8B-B14F-4D97-AF65-F5344CB8AC3E}">
        <p14:creationId xmlns:p14="http://schemas.microsoft.com/office/powerpoint/2010/main" val="14579277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BD3D3DC3-C5B8-41AA-A03F-6766639F2A22}"/>
              </a:ext>
            </a:extLst>
          </p:cNvPr>
          <p:cNvSpPr txBox="1"/>
          <p:nvPr/>
        </p:nvSpPr>
        <p:spPr>
          <a:xfrm>
            <a:off x="844631" y="1187904"/>
            <a:ext cx="9575301" cy="4770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rPr>
              <a:t>Avaliação dos mecanismos de integridade de empresas estatais</a:t>
            </a:r>
          </a:p>
        </p:txBody>
      </p:sp>
      <p:sp>
        <p:nvSpPr>
          <p:cNvPr id="7" name="CaixaDeTexto 6">
            <a:extLst>
              <a:ext uri="{FF2B5EF4-FFF2-40B4-BE49-F238E27FC236}">
                <a16:creationId xmlns:a16="http://schemas.microsoft.com/office/drawing/2014/main" id="{A377A01D-29B6-4F58-9E22-9DC38E815BB8}"/>
              </a:ext>
            </a:extLst>
          </p:cNvPr>
          <p:cNvSpPr txBox="1"/>
          <p:nvPr/>
        </p:nvSpPr>
        <p:spPr>
          <a:xfrm>
            <a:off x="1147686" y="1878132"/>
            <a:ext cx="10037134" cy="2133918"/>
          </a:xfrm>
          <a:prstGeom prst="rect">
            <a:avLst/>
          </a:prstGeom>
          <a:noFill/>
        </p:spPr>
        <p:txBody>
          <a:bodyPr wrap="square" rtlCol="0">
            <a:spAutoFit/>
          </a:bodyPr>
          <a:lstStyle/>
          <a:p>
            <a:pPr marL="285750" lvl="0" indent="-285750" algn="just">
              <a:spcBef>
                <a:spcPts val="400"/>
              </a:spcBef>
              <a:spcAft>
                <a:spcPts val="400"/>
              </a:spcAft>
              <a:buFont typeface="Wingdings" panose="05000000000000000000" pitchFamily="2" charset="2"/>
              <a:buChar char="Ø"/>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Em 2016 e 2017, foi avaliado </a:t>
            </a:r>
            <a:r>
              <a:rPr lang="pt-BR" dirty="0">
                <a:solidFill>
                  <a:prstClr val="black"/>
                </a:solidFill>
                <a:latin typeface="Calibri" panose="020F0502020204030204"/>
              </a:rPr>
              <a:t>o </a:t>
            </a:r>
            <a:r>
              <a:rPr lang="pt-BR" b="1" dirty="0">
                <a:solidFill>
                  <a:prstClr val="black"/>
                </a:solidFill>
                <a:latin typeface="Calibri" panose="020F0502020204030204"/>
              </a:rPr>
              <a:t>grau de </a:t>
            </a:r>
            <a:r>
              <a:rPr kumimoji="0" lang="pt-BR" sz="1800" b="1" i="0" u="none" strike="noStrike" kern="1200" cap="none" spc="0" normalizeH="0" baseline="0" noProof="0" dirty="0">
                <a:ln>
                  <a:noFill/>
                </a:ln>
                <a:solidFill>
                  <a:prstClr val="black"/>
                </a:solidFill>
                <a:effectLst/>
                <a:uLnTx/>
                <a:uFillTx/>
                <a:latin typeface="Calibri" panose="020F0502020204030204"/>
                <a:ea typeface="+mn-ea"/>
                <a:cs typeface="+mn-cs"/>
              </a:rPr>
              <a:t>maturidade </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das políticas e programas voltados à prevenção, detecção e remediação de fraudes e atos de </a:t>
            </a:r>
            <a:r>
              <a:rPr lang="pt-BR" dirty="0">
                <a:solidFill>
                  <a:prstClr val="black"/>
                </a:solidFill>
              </a:rPr>
              <a:t>corrupção em </a:t>
            </a:r>
            <a:r>
              <a:rPr lang="pt-BR" b="1" dirty="0">
                <a:solidFill>
                  <a:prstClr val="black"/>
                </a:solidFill>
              </a:rPr>
              <a:t>24 empresas estatais</a:t>
            </a:r>
            <a:r>
              <a:rPr lang="pt-BR" dirty="0">
                <a:solidFill>
                  <a:prstClr val="black"/>
                </a:solidFill>
              </a:rPr>
              <a:t>;</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lvl="0" indent="-285750" algn="just">
              <a:spcBef>
                <a:spcPts val="400"/>
              </a:spcBef>
              <a:spcAft>
                <a:spcPts val="400"/>
              </a:spcAft>
              <a:buFont typeface="Wingdings" panose="05000000000000000000" pitchFamily="2" charset="2"/>
              <a:buChar char="Ø"/>
              <a:defRPr/>
            </a:pPr>
            <a:r>
              <a:rPr lang="pt-BR" dirty="0">
                <a:solidFill>
                  <a:prstClr val="black"/>
                </a:solidFill>
              </a:rPr>
              <a:t> Verificou-se que o grau de maturidade dos programas de integridade nessas empresas ainda é </a:t>
            </a:r>
            <a:r>
              <a:rPr lang="pt-BR" b="1" dirty="0">
                <a:solidFill>
                  <a:prstClr val="black"/>
                </a:solidFill>
              </a:rPr>
              <a:t>básico, com medidas insuficientes</a:t>
            </a:r>
            <a:r>
              <a:rPr lang="pt-BR" dirty="0">
                <a:solidFill>
                  <a:prstClr val="black"/>
                </a:solidFill>
              </a:rPr>
              <a:t>. À exceção de algumas instituições financeiras que já adotam estrutura de </a:t>
            </a:r>
            <a:r>
              <a:rPr lang="pt-BR" i="1" dirty="0" err="1">
                <a:solidFill>
                  <a:prstClr val="black"/>
                </a:solidFill>
              </a:rPr>
              <a:t>compliance</a:t>
            </a:r>
            <a:r>
              <a:rPr lang="pt-BR" dirty="0">
                <a:solidFill>
                  <a:prstClr val="black"/>
                </a:solidFill>
              </a:rPr>
              <a:t> com viés para o combate à lavagem de dinheiro, a maior parte das estatais avaliadas iniciaram a implementação dos programas de integridade a partir da Lei nº 12.846/2013 (Lei Anticorrupção). </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aixaDeTexto 4">
            <a:extLst>
              <a:ext uri="{FF2B5EF4-FFF2-40B4-BE49-F238E27FC236}">
                <a16:creationId xmlns:a16="http://schemas.microsoft.com/office/drawing/2014/main" id="{7D51DB3D-47F5-42FE-8611-23D236F8327C}"/>
              </a:ext>
            </a:extLst>
          </p:cNvPr>
          <p:cNvSpPr txBox="1"/>
          <p:nvPr/>
        </p:nvSpPr>
        <p:spPr>
          <a:xfrm>
            <a:off x="844631" y="4287435"/>
            <a:ext cx="9575301" cy="4770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rPr>
              <a:t>Representações e demandas de cidadãos</a:t>
            </a:r>
          </a:p>
        </p:txBody>
      </p:sp>
      <p:sp>
        <p:nvSpPr>
          <p:cNvPr id="9" name="CaixaDeTexto 8">
            <a:extLst>
              <a:ext uri="{FF2B5EF4-FFF2-40B4-BE49-F238E27FC236}">
                <a16:creationId xmlns:a16="http://schemas.microsoft.com/office/drawing/2014/main" id="{8CCD3C12-28F6-44FD-B99D-2E19681718D1}"/>
              </a:ext>
            </a:extLst>
          </p:cNvPr>
          <p:cNvSpPr txBox="1"/>
          <p:nvPr/>
        </p:nvSpPr>
        <p:spPr>
          <a:xfrm>
            <a:off x="1147686" y="5039874"/>
            <a:ext cx="10037134" cy="646331"/>
          </a:xfrm>
          <a:prstGeom prst="rect">
            <a:avLst/>
          </a:prstGeom>
          <a:noFill/>
        </p:spPr>
        <p:txBody>
          <a:bodyPr wrap="square" rtlCol="0">
            <a:spAutoFit/>
          </a:bodyPr>
          <a:lstStyle/>
          <a:p>
            <a:pPr marL="285750" lvl="0" indent="-285750" algn="just">
              <a:spcBef>
                <a:spcPts val="400"/>
              </a:spcBef>
              <a:spcAft>
                <a:spcPts val="400"/>
              </a:spcAft>
              <a:buFont typeface="Wingdings" panose="05000000000000000000" pitchFamily="2" charset="2"/>
              <a:buChar char="Ø"/>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Em 2017, foram realizados, </a:t>
            </a:r>
            <a:r>
              <a:rPr lang="pt-BR" dirty="0">
                <a:solidFill>
                  <a:prstClr val="black"/>
                </a:solidFill>
                <a:latin typeface="Calibri" panose="020F0502020204030204"/>
              </a:rPr>
              <a:t>até novembro/2017, </a:t>
            </a:r>
            <a:r>
              <a:rPr lang="pt-BR" b="1" dirty="0">
                <a:solidFill>
                  <a:prstClr val="black"/>
                </a:solidFill>
                <a:latin typeface="Calibri" panose="020F0502020204030204"/>
              </a:rPr>
              <a:t>53 trabalhos </a:t>
            </a:r>
            <a:r>
              <a:rPr lang="pt-BR" dirty="0">
                <a:solidFill>
                  <a:prstClr val="black"/>
                </a:solidFill>
                <a:latin typeface="Calibri" panose="020F0502020204030204"/>
              </a:rPr>
              <a:t>destinados a apurar representações de autoridades e denúncias de cidadãos apresentadas à CGU.</a:t>
            </a: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1993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152971" y="770633"/>
            <a:ext cx="11795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mn-lt"/>
                <a:cs typeface="Vani" panose="020B0502040204020203" pitchFamily="34" charset="0"/>
              </a:rPr>
              <a:t>Secretaria Federal de Controle Interno - SFC</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2737686" y="1617071"/>
            <a:ext cx="5451044" cy="5293757"/>
          </a:xfrm>
          <a:prstGeom prst="rect">
            <a:avLst/>
          </a:prstGeom>
          <a:noFill/>
        </p:spPr>
        <p:txBody>
          <a:bodyPr wrap="none" rtlCol="0">
            <a:spAutoFit/>
          </a:bodyPr>
          <a:lstStyle/>
          <a:p>
            <a:pPr>
              <a:spcBef>
                <a:spcPts val="600"/>
              </a:spcBef>
              <a:spcAft>
                <a:spcPts val="600"/>
              </a:spcAft>
            </a:pPr>
            <a:r>
              <a:rPr lang="pt-BR" sz="3200" dirty="0">
                <a:solidFill>
                  <a:schemeClr val="accent1"/>
                </a:solidFill>
              </a:rPr>
              <a:t>Áreas de Atuação:</a:t>
            </a:r>
          </a:p>
          <a:p>
            <a:pPr marL="342900" indent="-342900">
              <a:spcBef>
                <a:spcPts val="600"/>
              </a:spcBef>
              <a:spcAft>
                <a:spcPts val="600"/>
              </a:spcAft>
              <a:buAutoNum type="arabicPeriod"/>
            </a:pPr>
            <a:r>
              <a:rPr lang="pt-BR" sz="3200" dirty="0">
                <a:solidFill>
                  <a:schemeClr val="accent2">
                    <a:lumMod val="40000"/>
                    <a:lumOff val="60000"/>
                  </a:schemeClr>
                </a:solidFill>
              </a:rPr>
              <a:t>Auditorias e fiscalizações</a:t>
            </a:r>
          </a:p>
          <a:p>
            <a:pPr marL="914400" lvl="1" indent="-457200">
              <a:buFont typeface="Arial" panose="020B0604020202020204" pitchFamily="34" charset="0"/>
              <a:buChar char="•"/>
            </a:pPr>
            <a:r>
              <a:rPr lang="pt-BR" sz="2000" dirty="0">
                <a:solidFill>
                  <a:schemeClr val="accent2">
                    <a:lumMod val="40000"/>
                    <a:lumOff val="60000"/>
                  </a:schemeClr>
                </a:solidFill>
              </a:rPr>
              <a:t>Avaliação de Políticas Públicas;</a:t>
            </a:r>
          </a:p>
          <a:p>
            <a:pPr marL="914400" lvl="1" indent="-457200">
              <a:buFont typeface="Arial" panose="020B0604020202020204" pitchFamily="34" charset="0"/>
              <a:buChar char="•"/>
            </a:pPr>
            <a:r>
              <a:rPr lang="pt-BR" sz="2000" dirty="0">
                <a:solidFill>
                  <a:schemeClr val="accent2">
                    <a:lumMod val="40000"/>
                    <a:lumOff val="60000"/>
                  </a:schemeClr>
                </a:solidFill>
              </a:rPr>
              <a:t>Auditorias Anuais de Contas;</a:t>
            </a:r>
          </a:p>
          <a:p>
            <a:pPr marL="914400" lvl="1" indent="-457200">
              <a:buFont typeface="Arial" panose="020B0604020202020204" pitchFamily="34" charset="0"/>
              <a:buChar char="•"/>
            </a:pPr>
            <a:r>
              <a:rPr lang="pt-BR" sz="2000" dirty="0">
                <a:solidFill>
                  <a:schemeClr val="accent2">
                    <a:lumMod val="40000"/>
                    <a:lumOff val="60000"/>
                  </a:schemeClr>
                </a:solidFill>
              </a:rPr>
              <a:t>Auditoria de recursos externos;</a:t>
            </a:r>
          </a:p>
          <a:p>
            <a:pPr marL="914400" lvl="1" indent="-457200">
              <a:buFont typeface="Arial" panose="020B0604020202020204" pitchFamily="34" charset="0"/>
              <a:buChar char="•"/>
            </a:pPr>
            <a:r>
              <a:rPr lang="pt-BR" sz="2000" dirty="0">
                <a:solidFill>
                  <a:schemeClr val="accent2">
                    <a:lumMod val="40000"/>
                    <a:lumOff val="60000"/>
                  </a:schemeClr>
                </a:solidFill>
              </a:rPr>
              <a:t>Auditoria de resultados da gestão;</a:t>
            </a:r>
          </a:p>
          <a:p>
            <a:pPr marL="914400" lvl="1" indent="-457200">
              <a:buFont typeface="Arial" panose="020B0604020202020204" pitchFamily="34" charset="0"/>
              <a:buChar char="•"/>
            </a:pPr>
            <a:r>
              <a:rPr lang="pt-BR" sz="2000" dirty="0">
                <a:solidFill>
                  <a:schemeClr val="accent2">
                    <a:lumMod val="40000"/>
                    <a:lumOff val="60000"/>
                  </a:schemeClr>
                </a:solidFill>
              </a:rPr>
              <a:t>Fiscalização Estados e Municípios;</a:t>
            </a:r>
          </a:p>
          <a:p>
            <a:pPr marL="914400" lvl="1" indent="-457200">
              <a:buFont typeface="Arial" panose="020B0604020202020204" pitchFamily="34" charset="0"/>
              <a:buChar char="•"/>
            </a:pPr>
            <a:r>
              <a:rPr lang="pt-BR" sz="2000" dirty="0">
                <a:solidFill>
                  <a:schemeClr val="accent2">
                    <a:lumMod val="40000"/>
                    <a:lumOff val="60000"/>
                  </a:schemeClr>
                </a:solidFill>
              </a:rPr>
              <a:t>Integridade estatais;</a:t>
            </a:r>
          </a:p>
          <a:p>
            <a:pPr marL="914400" lvl="1" indent="-457200">
              <a:buFont typeface="Arial" panose="020B0604020202020204" pitchFamily="34" charset="0"/>
              <a:buChar char="•"/>
            </a:pPr>
            <a:r>
              <a:rPr lang="pt-BR" sz="2000" dirty="0">
                <a:solidFill>
                  <a:schemeClr val="accent2">
                    <a:lumMod val="40000"/>
                    <a:lumOff val="60000"/>
                  </a:schemeClr>
                </a:solidFill>
              </a:rPr>
              <a:t>Representações e demandas de cidadãos</a:t>
            </a:r>
            <a:r>
              <a:rPr lang="pt-BR" sz="2000" dirty="0">
                <a:solidFill>
                  <a:schemeClr val="accent1"/>
                </a:solidFill>
              </a:rPr>
              <a:t>.</a:t>
            </a:r>
          </a:p>
          <a:p>
            <a:pPr marL="342900" indent="-342900">
              <a:spcBef>
                <a:spcPts val="600"/>
              </a:spcBef>
              <a:spcAft>
                <a:spcPts val="600"/>
              </a:spcAft>
              <a:buAutoNum type="arabicPeriod"/>
            </a:pPr>
            <a:r>
              <a:rPr lang="pt-BR" sz="3000" dirty="0">
                <a:solidFill>
                  <a:schemeClr val="accent1"/>
                </a:solidFill>
              </a:rPr>
              <a:t>Operações Especiais;</a:t>
            </a:r>
          </a:p>
          <a:p>
            <a:pPr marL="342900" indent="-342900">
              <a:spcBef>
                <a:spcPts val="600"/>
              </a:spcBef>
              <a:spcAft>
                <a:spcPts val="600"/>
              </a:spcAft>
              <a:buAutoNum type="arabicPeriod"/>
            </a:pPr>
            <a:r>
              <a:rPr lang="pt-BR" sz="3200" dirty="0">
                <a:solidFill>
                  <a:schemeClr val="accent2">
                    <a:lumMod val="40000"/>
                    <a:lumOff val="60000"/>
                  </a:schemeClr>
                </a:solidFill>
              </a:rPr>
              <a:t>Desburocratização;</a:t>
            </a:r>
          </a:p>
          <a:p>
            <a:pPr marL="342900" indent="-342900">
              <a:spcBef>
                <a:spcPts val="600"/>
              </a:spcBef>
              <a:spcAft>
                <a:spcPts val="600"/>
              </a:spcAft>
              <a:buAutoNum type="arabicPeriod"/>
            </a:pPr>
            <a:r>
              <a:rPr lang="pt-BR" sz="3200" dirty="0">
                <a:solidFill>
                  <a:schemeClr val="accent2">
                    <a:lumMod val="40000"/>
                    <a:lumOff val="60000"/>
                  </a:schemeClr>
                </a:solidFill>
              </a:rPr>
              <a:t>Demandas obrigatórias.</a:t>
            </a:r>
          </a:p>
        </p:txBody>
      </p:sp>
    </p:spTree>
    <p:extLst>
      <p:ext uri="{BB962C8B-B14F-4D97-AF65-F5344CB8AC3E}">
        <p14:creationId xmlns:p14="http://schemas.microsoft.com/office/powerpoint/2010/main" val="18128457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55008CE-15BD-4B32-BECB-2B02C03A00F8}"/>
              </a:ext>
            </a:extLst>
          </p:cNvPr>
          <p:cNvSpPr txBox="1"/>
          <p:nvPr/>
        </p:nvSpPr>
        <p:spPr>
          <a:xfrm>
            <a:off x="1124945" y="1383056"/>
            <a:ext cx="10489702" cy="21698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pt-BR" sz="2200" i="0" u="none" strike="noStrike" kern="1200" cap="none" spc="0" normalizeH="0" baseline="0" noProof="0" dirty="0">
                <a:ln>
                  <a:noFill/>
                </a:ln>
                <a:solidFill>
                  <a:prstClr val="black"/>
                </a:solidFill>
                <a:effectLst/>
                <a:uLnTx/>
                <a:uFillTx/>
                <a:ea typeface="+mn-ea"/>
                <a:cs typeface="+mn-cs"/>
              </a:rPr>
              <a:t>Em 2017, foram realizadas </a:t>
            </a:r>
            <a:r>
              <a:rPr kumimoji="0" lang="pt-BR" sz="2200" b="1" i="0" u="none" strike="noStrike" kern="1200" cap="none" spc="0" normalizeH="0" baseline="0" noProof="0" dirty="0">
                <a:ln>
                  <a:noFill/>
                </a:ln>
                <a:solidFill>
                  <a:prstClr val="black"/>
                </a:solidFill>
                <a:effectLst/>
                <a:uLnTx/>
                <a:uFillTx/>
                <a:ea typeface="+mn-ea"/>
                <a:cs typeface="+mn-cs"/>
              </a:rPr>
              <a:t>54 </a:t>
            </a:r>
            <a:r>
              <a:rPr lang="pt-BR" sz="2200" b="1" dirty="0">
                <a:solidFill>
                  <a:prstClr val="black"/>
                </a:solidFill>
              </a:rPr>
              <a:t>O</a:t>
            </a:r>
            <a:r>
              <a:rPr kumimoji="0" lang="pt-BR" sz="2200" b="1" i="0" u="none" strike="noStrike" kern="1200" cap="none" spc="0" normalizeH="0" baseline="0" noProof="0" dirty="0" err="1">
                <a:ln>
                  <a:noFill/>
                </a:ln>
                <a:solidFill>
                  <a:prstClr val="black"/>
                </a:solidFill>
                <a:effectLst/>
                <a:uLnTx/>
                <a:uFillTx/>
                <a:ea typeface="+mn-ea"/>
                <a:cs typeface="+mn-cs"/>
              </a:rPr>
              <a:t>perações</a:t>
            </a:r>
            <a:r>
              <a:rPr kumimoji="0" lang="pt-BR" sz="2200" b="1" i="0" u="none" strike="noStrike" kern="1200" cap="none" spc="0" normalizeH="0" baseline="0" noProof="0" dirty="0">
                <a:ln>
                  <a:noFill/>
                </a:ln>
                <a:solidFill>
                  <a:prstClr val="black"/>
                </a:solidFill>
                <a:effectLst/>
                <a:uLnTx/>
                <a:uFillTx/>
                <a:ea typeface="+mn-ea"/>
                <a:cs typeface="+mn-cs"/>
              </a:rPr>
              <a:t> Especiais </a:t>
            </a:r>
            <a:r>
              <a:rPr kumimoji="0" lang="pt-BR" sz="2200" i="0" u="none" strike="noStrike" kern="1200" cap="none" spc="0" normalizeH="0" baseline="0" noProof="0" dirty="0">
                <a:ln>
                  <a:noFill/>
                </a:ln>
                <a:solidFill>
                  <a:prstClr val="black"/>
                </a:solidFill>
                <a:effectLst/>
                <a:uLnTx/>
                <a:uFillTx/>
                <a:ea typeface="+mn-ea"/>
                <a:cs typeface="+mn-cs"/>
              </a:rPr>
              <a:t>em conjunto com outros órgãos de defesa do Estado, tais como o Departamento da Polícia Federal (DPF) e o Ministério Público (até </a:t>
            </a:r>
            <a:r>
              <a:rPr kumimoji="0" lang="pt-BR" sz="2200" i="0" u="none" strike="noStrike" kern="1200" cap="none" spc="0" normalizeH="0" baseline="0" noProof="0" dirty="0" err="1">
                <a:ln>
                  <a:noFill/>
                </a:ln>
                <a:solidFill>
                  <a:prstClr val="black"/>
                </a:solidFill>
                <a:effectLst/>
                <a:uLnTx/>
                <a:uFillTx/>
                <a:ea typeface="+mn-ea"/>
                <a:cs typeface="+mn-cs"/>
              </a:rPr>
              <a:t>nov</a:t>
            </a:r>
            <a:r>
              <a:rPr kumimoji="0" lang="pt-BR" sz="2200" i="0" u="none" strike="noStrike" kern="1200" cap="none" spc="0" normalizeH="0" baseline="0" noProof="0" dirty="0">
                <a:ln>
                  <a:noFill/>
                </a:ln>
                <a:solidFill>
                  <a:prstClr val="black"/>
                </a:solidFill>
                <a:effectLst/>
                <a:uLnTx/>
                <a:uFillTx/>
                <a:ea typeface="+mn-ea"/>
                <a:cs typeface="+mn-cs"/>
              </a:rPr>
              <a:t>/2017);</a:t>
            </a:r>
          </a:p>
          <a:p>
            <a:pPr marL="285750" indent="-285750" algn="just">
              <a:buFont typeface="Arial" panose="020B0604020202020204" pitchFamily="34" charset="0"/>
              <a:buChar char="•"/>
              <a:defRPr/>
            </a:pPr>
            <a:r>
              <a:rPr lang="pt-BR" altLang="pt-BR" sz="2200" dirty="0"/>
              <a:t>Desde 2003, foram 306 Operações deflagradas, com R$ 4,5 bilhões de prejuízo estimado.</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BR" sz="2000" i="0" u="none" strike="noStrike" kern="1200" cap="none" spc="0" normalizeH="0" baseline="0" noProof="0" dirty="0">
              <a:ln>
                <a:noFill/>
              </a:ln>
              <a:solidFill>
                <a:prstClr val="black"/>
              </a:solidFill>
              <a:effectLst/>
              <a:uLnTx/>
              <a:uFillTx/>
              <a:ea typeface="+mn-ea"/>
              <a:cs typeface="+mn-cs"/>
            </a:endParaRPr>
          </a:p>
        </p:txBody>
      </p:sp>
      <p:pic>
        <p:nvPicPr>
          <p:cNvPr id="2" name="Imagem 1">
            <a:extLst>
              <a:ext uri="{FF2B5EF4-FFF2-40B4-BE49-F238E27FC236}">
                <a16:creationId xmlns:a16="http://schemas.microsoft.com/office/drawing/2014/main" id="{0A9BF736-178B-44AE-9A5E-E65746948F8B}"/>
              </a:ext>
            </a:extLst>
          </p:cNvPr>
          <p:cNvPicPr>
            <a:picLocks noChangeAspect="1"/>
          </p:cNvPicPr>
          <p:nvPr/>
        </p:nvPicPr>
        <p:blipFill>
          <a:blip r:embed="rId2"/>
          <a:stretch>
            <a:fillRect/>
          </a:stretch>
        </p:blipFill>
        <p:spPr>
          <a:xfrm>
            <a:off x="1207246" y="3493164"/>
            <a:ext cx="10325100" cy="2343150"/>
          </a:xfrm>
          <a:prstGeom prst="rect">
            <a:avLst/>
          </a:prstGeom>
        </p:spPr>
      </p:pic>
    </p:spTree>
    <p:extLst>
      <p:ext uri="{BB962C8B-B14F-4D97-AF65-F5344CB8AC3E}">
        <p14:creationId xmlns:p14="http://schemas.microsoft.com/office/powerpoint/2010/main" val="37949723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152971" y="770633"/>
            <a:ext cx="11795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mn-lt"/>
                <a:cs typeface="Vani" panose="020B0502040204020203" pitchFamily="34" charset="0"/>
              </a:rPr>
              <a:t>Secretaria Federal de Controle Interno - SFC</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2737686" y="1507887"/>
            <a:ext cx="5451044" cy="5293757"/>
          </a:xfrm>
          <a:prstGeom prst="rect">
            <a:avLst/>
          </a:prstGeom>
          <a:noFill/>
        </p:spPr>
        <p:txBody>
          <a:bodyPr wrap="none" rtlCol="0">
            <a:spAutoFit/>
          </a:bodyPr>
          <a:lstStyle/>
          <a:p>
            <a:pPr>
              <a:spcBef>
                <a:spcPts val="600"/>
              </a:spcBef>
              <a:spcAft>
                <a:spcPts val="600"/>
              </a:spcAft>
            </a:pPr>
            <a:r>
              <a:rPr lang="pt-BR" sz="3200" dirty="0">
                <a:solidFill>
                  <a:schemeClr val="accent1"/>
                </a:solidFill>
              </a:rPr>
              <a:t>Áreas de Atuação:</a:t>
            </a:r>
          </a:p>
          <a:p>
            <a:pPr marL="342900" indent="-342900">
              <a:spcBef>
                <a:spcPts val="600"/>
              </a:spcBef>
              <a:spcAft>
                <a:spcPts val="600"/>
              </a:spcAft>
              <a:buAutoNum type="arabicPeriod"/>
            </a:pPr>
            <a:r>
              <a:rPr lang="pt-BR" sz="3200" dirty="0">
                <a:solidFill>
                  <a:schemeClr val="accent2">
                    <a:lumMod val="40000"/>
                    <a:lumOff val="60000"/>
                  </a:schemeClr>
                </a:solidFill>
              </a:rPr>
              <a:t>Auditorias e fiscalizações</a:t>
            </a:r>
          </a:p>
          <a:p>
            <a:pPr marL="914400" lvl="1" indent="-457200">
              <a:buFont typeface="Arial" panose="020B0604020202020204" pitchFamily="34" charset="0"/>
              <a:buChar char="•"/>
            </a:pPr>
            <a:r>
              <a:rPr lang="pt-BR" sz="2000" dirty="0">
                <a:solidFill>
                  <a:schemeClr val="accent2">
                    <a:lumMod val="40000"/>
                    <a:lumOff val="60000"/>
                  </a:schemeClr>
                </a:solidFill>
              </a:rPr>
              <a:t>Avaliação de Políticas Públicas;</a:t>
            </a:r>
          </a:p>
          <a:p>
            <a:pPr marL="914400" lvl="1" indent="-457200">
              <a:buFont typeface="Arial" panose="020B0604020202020204" pitchFamily="34" charset="0"/>
              <a:buChar char="•"/>
            </a:pPr>
            <a:r>
              <a:rPr lang="pt-BR" sz="2000" dirty="0">
                <a:solidFill>
                  <a:schemeClr val="accent2">
                    <a:lumMod val="40000"/>
                    <a:lumOff val="60000"/>
                  </a:schemeClr>
                </a:solidFill>
              </a:rPr>
              <a:t>Auditorias Anuais de Contas;</a:t>
            </a:r>
          </a:p>
          <a:p>
            <a:pPr marL="914400" lvl="1" indent="-457200">
              <a:buFont typeface="Arial" panose="020B0604020202020204" pitchFamily="34" charset="0"/>
              <a:buChar char="•"/>
            </a:pPr>
            <a:r>
              <a:rPr lang="pt-BR" sz="2000" dirty="0">
                <a:solidFill>
                  <a:schemeClr val="accent2">
                    <a:lumMod val="40000"/>
                    <a:lumOff val="60000"/>
                  </a:schemeClr>
                </a:solidFill>
              </a:rPr>
              <a:t>Auditoria de recursos externos;</a:t>
            </a:r>
          </a:p>
          <a:p>
            <a:pPr marL="914400" lvl="1" indent="-457200">
              <a:buFont typeface="Arial" panose="020B0604020202020204" pitchFamily="34" charset="0"/>
              <a:buChar char="•"/>
            </a:pPr>
            <a:r>
              <a:rPr lang="pt-BR" sz="2000" dirty="0">
                <a:solidFill>
                  <a:schemeClr val="accent2">
                    <a:lumMod val="40000"/>
                    <a:lumOff val="60000"/>
                  </a:schemeClr>
                </a:solidFill>
              </a:rPr>
              <a:t>Auditoria de resultados da gestão;</a:t>
            </a:r>
          </a:p>
          <a:p>
            <a:pPr marL="914400" lvl="1" indent="-457200">
              <a:buFont typeface="Arial" panose="020B0604020202020204" pitchFamily="34" charset="0"/>
              <a:buChar char="•"/>
            </a:pPr>
            <a:r>
              <a:rPr lang="pt-BR" sz="2000" dirty="0">
                <a:solidFill>
                  <a:schemeClr val="accent2">
                    <a:lumMod val="40000"/>
                    <a:lumOff val="60000"/>
                  </a:schemeClr>
                </a:solidFill>
              </a:rPr>
              <a:t>Fiscalização Estados e Municípios;</a:t>
            </a:r>
          </a:p>
          <a:p>
            <a:pPr marL="914400" lvl="1" indent="-457200">
              <a:buFont typeface="Arial" panose="020B0604020202020204" pitchFamily="34" charset="0"/>
              <a:buChar char="•"/>
            </a:pPr>
            <a:r>
              <a:rPr lang="pt-BR" sz="2000" dirty="0">
                <a:solidFill>
                  <a:schemeClr val="accent2">
                    <a:lumMod val="40000"/>
                    <a:lumOff val="60000"/>
                  </a:schemeClr>
                </a:solidFill>
              </a:rPr>
              <a:t>Integridade estatais;</a:t>
            </a:r>
          </a:p>
          <a:p>
            <a:pPr marL="914400" lvl="1" indent="-457200">
              <a:buFont typeface="Arial" panose="020B0604020202020204" pitchFamily="34" charset="0"/>
              <a:buChar char="•"/>
            </a:pPr>
            <a:r>
              <a:rPr lang="pt-BR" sz="2000" dirty="0">
                <a:solidFill>
                  <a:schemeClr val="accent2">
                    <a:lumMod val="40000"/>
                    <a:lumOff val="60000"/>
                  </a:schemeClr>
                </a:solidFill>
              </a:rPr>
              <a:t>Representações e demandas de cidadãos</a:t>
            </a:r>
            <a:r>
              <a:rPr lang="pt-BR" sz="2000" dirty="0">
                <a:solidFill>
                  <a:schemeClr val="accent1"/>
                </a:solidFill>
              </a:rPr>
              <a:t>.</a:t>
            </a:r>
          </a:p>
          <a:p>
            <a:pPr marL="342900" indent="-342900">
              <a:spcBef>
                <a:spcPts val="600"/>
              </a:spcBef>
              <a:spcAft>
                <a:spcPts val="600"/>
              </a:spcAft>
              <a:buAutoNum type="arabicPeriod"/>
            </a:pPr>
            <a:r>
              <a:rPr lang="pt-BR" sz="3200" dirty="0">
                <a:solidFill>
                  <a:schemeClr val="accent2">
                    <a:lumMod val="40000"/>
                    <a:lumOff val="60000"/>
                  </a:schemeClr>
                </a:solidFill>
              </a:rPr>
              <a:t>Operações Especiais;</a:t>
            </a:r>
          </a:p>
          <a:p>
            <a:pPr marL="342900" indent="-342900">
              <a:spcBef>
                <a:spcPts val="600"/>
              </a:spcBef>
              <a:spcAft>
                <a:spcPts val="600"/>
              </a:spcAft>
              <a:buAutoNum type="arabicPeriod"/>
            </a:pPr>
            <a:r>
              <a:rPr lang="pt-BR" sz="3000" dirty="0">
                <a:solidFill>
                  <a:schemeClr val="accent1"/>
                </a:solidFill>
              </a:rPr>
              <a:t>Desburocratização;</a:t>
            </a:r>
          </a:p>
          <a:p>
            <a:pPr marL="342900" indent="-342900">
              <a:spcBef>
                <a:spcPts val="600"/>
              </a:spcBef>
              <a:spcAft>
                <a:spcPts val="600"/>
              </a:spcAft>
              <a:buAutoNum type="arabicPeriod"/>
            </a:pPr>
            <a:r>
              <a:rPr lang="pt-BR" sz="3200" dirty="0">
                <a:solidFill>
                  <a:schemeClr val="accent2">
                    <a:lumMod val="40000"/>
                    <a:lumOff val="60000"/>
                  </a:schemeClr>
                </a:solidFill>
              </a:rPr>
              <a:t>Demandas obrigatórias.</a:t>
            </a:r>
          </a:p>
        </p:txBody>
      </p:sp>
    </p:spTree>
    <p:extLst>
      <p:ext uri="{BB962C8B-B14F-4D97-AF65-F5344CB8AC3E}">
        <p14:creationId xmlns:p14="http://schemas.microsoft.com/office/powerpoint/2010/main" val="18058778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55008CE-15BD-4B32-BECB-2B02C03A00F8}"/>
              </a:ext>
            </a:extLst>
          </p:cNvPr>
          <p:cNvSpPr txBox="1"/>
          <p:nvPr/>
        </p:nvSpPr>
        <p:spPr>
          <a:xfrm>
            <a:off x="1086308" y="1413171"/>
            <a:ext cx="9955974" cy="47705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500" b="1" i="0" u="none" strike="noStrike" kern="1200" cap="none" spc="0" normalizeH="0" baseline="0" noProof="0" dirty="0">
                <a:ln>
                  <a:noFill/>
                </a:ln>
                <a:solidFill>
                  <a:prstClr val="black"/>
                </a:solidFill>
                <a:effectLst/>
                <a:uLnTx/>
                <a:uFillTx/>
                <a:latin typeface="Calibri" panose="020F0502020204030204"/>
                <a:ea typeface="+mn-ea"/>
                <a:cs typeface="+mn-cs"/>
              </a:rPr>
              <a:t>Trabalhos relacionados às iniciativas de desburocratização - 2017</a:t>
            </a:r>
          </a:p>
        </p:txBody>
      </p:sp>
      <p:sp>
        <p:nvSpPr>
          <p:cNvPr id="9" name="CaixaDeTexto 8">
            <a:extLst>
              <a:ext uri="{FF2B5EF4-FFF2-40B4-BE49-F238E27FC236}">
                <a16:creationId xmlns:a16="http://schemas.microsoft.com/office/drawing/2014/main" id="{9089E7CB-A98D-408E-B8E4-E21CFB449590}"/>
              </a:ext>
            </a:extLst>
          </p:cNvPr>
          <p:cNvSpPr txBox="1"/>
          <p:nvPr/>
        </p:nvSpPr>
        <p:spPr>
          <a:xfrm>
            <a:off x="1400653" y="2154225"/>
            <a:ext cx="9920175" cy="295465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rPr>
              <a:t>Realização de auditorias em cinco órgãos para avaliação dos Serviços Públicos Digitais (SPD) </a:t>
            </a:r>
            <a:r>
              <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f</a:t>
            </a:r>
            <a:r>
              <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rPr>
              <a:t>oram acordadas com o Ministério do Planejamento, Desenvolvimento e Gestão (SETIC e SEGES), providências para </a:t>
            </a:r>
            <a:r>
              <a:rPr kumimoji="0" lang="pt-BR" sz="2200" b="1" i="0" u="none" strike="noStrike" kern="1200" cap="none" spc="0" normalizeH="0" baseline="0" noProof="0" dirty="0">
                <a:ln>
                  <a:noFill/>
                </a:ln>
                <a:solidFill>
                  <a:prstClr val="black"/>
                </a:solidFill>
                <a:effectLst/>
                <a:uLnTx/>
                <a:uFillTx/>
                <a:latin typeface="Calibri" panose="020F0502020204030204"/>
                <a:ea typeface="+mn-ea"/>
                <a:cs typeface="+mn-cs"/>
              </a:rPr>
              <a:t>padronização da governança e da gestão de serviços digitais ofertados</a:t>
            </a:r>
            <a:r>
              <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pt-BR" sz="2200" b="0" i="0" u="none" strike="noStrike" kern="1200" cap="none" spc="0" normalizeH="0" baseline="0" noProof="0" dirty="0">
                <a:ln>
                  <a:noFill/>
                </a:ln>
                <a:solidFill>
                  <a:prstClr val="black"/>
                </a:solidFill>
                <a:effectLst/>
                <a:uLnTx/>
                <a:uFillTx/>
                <a:latin typeface="Calibri" panose="020F0502020204030204"/>
                <a:ea typeface="+mn-ea"/>
                <a:cs typeface="+mn-cs"/>
              </a:rPr>
              <a:t>Atuação, junto ao TCU, no desenvolvimento de Sistema Informatizado destinado à otimização das análises Tomadas de Contas Especiais (TCE)</a:t>
            </a:r>
            <a:r>
              <a:rPr lang="pt-BR" sz="2200" dirty="0">
                <a:solidFill>
                  <a:prstClr val="black"/>
                </a:solidFill>
                <a:latin typeface="Calibri" panose="020F0502020204030204"/>
              </a:rPr>
              <a:t>. A partir de 2018, a expectativa é de que o </a:t>
            </a:r>
            <a:r>
              <a:rPr lang="pt-BR" sz="2200" b="1" dirty="0">
                <a:solidFill>
                  <a:prstClr val="black"/>
                </a:solidFill>
                <a:latin typeface="Calibri" panose="020F0502020204030204"/>
              </a:rPr>
              <a:t>prazo médio </a:t>
            </a:r>
            <a:r>
              <a:rPr lang="pt-BR" sz="2200" dirty="0">
                <a:solidFill>
                  <a:prstClr val="black"/>
                </a:solidFill>
                <a:latin typeface="Calibri" panose="020F0502020204030204"/>
              </a:rPr>
              <a:t>de análise dos processos na CGU seja </a:t>
            </a:r>
            <a:r>
              <a:rPr lang="pt-BR" sz="2200" b="1" dirty="0">
                <a:solidFill>
                  <a:prstClr val="black"/>
                </a:solidFill>
                <a:latin typeface="Calibri" panose="020F0502020204030204"/>
              </a:rPr>
              <a:t>reduzido em 50%.</a:t>
            </a:r>
            <a:endParaRPr kumimoji="0" lang="pt-BR"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378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2"/>
          <p:cNvSpPr txBox="1">
            <a:spLocks/>
          </p:cNvSpPr>
          <p:nvPr/>
        </p:nvSpPr>
        <p:spPr>
          <a:xfrm>
            <a:off x="476608" y="1249174"/>
            <a:ext cx="4712080" cy="117265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pt-BR" sz="3600" b="1" dirty="0">
                <a:solidFill>
                  <a:schemeClr val="tx1">
                    <a:lumMod val="75000"/>
                    <a:lumOff val="25000"/>
                  </a:schemeClr>
                </a:solidFill>
              </a:rPr>
              <a:t>Portal da Transparência</a:t>
            </a:r>
          </a:p>
        </p:txBody>
      </p:sp>
      <p:sp>
        <p:nvSpPr>
          <p:cNvPr id="16" name="CaixaDeTexto 15"/>
          <p:cNvSpPr txBox="1"/>
          <p:nvPr/>
        </p:nvSpPr>
        <p:spPr>
          <a:xfrm>
            <a:off x="1726851" y="3401997"/>
            <a:ext cx="3058693" cy="643894"/>
          </a:xfrm>
          <a:prstGeom prst="rect">
            <a:avLst/>
          </a:prstGeom>
          <a:noFill/>
        </p:spPr>
        <p:txBody>
          <a:bodyPr wrap="square" rtlCol="0">
            <a:spAutoFit/>
          </a:bodyPr>
          <a:lstStyle/>
          <a:p>
            <a:pPr>
              <a:lnSpc>
                <a:spcPct val="120000"/>
              </a:lnSpc>
            </a:pPr>
            <a:r>
              <a:rPr lang="pt-BR" sz="3200" i="1" dirty="0">
                <a:solidFill>
                  <a:srgbClr val="00B050"/>
                </a:solidFill>
              </a:rPr>
              <a:t>12,5 milhões</a:t>
            </a:r>
          </a:p>
        </p:txBody>
      </p:sp>
      <p:sp>
        <p:nvSpPr>
          <p:cNvPr id="17" name="CaixaDeTexto 16"/>
          <p:cNvSpPr txBox="1"/>
          <p:nvPr/>
        </p:nvSpPr>
        <p:spPr>
          <a:xfrm>
            <a:off x="3994674" y="3441690"/>
            <a:ext cx="4851614" cy="609398"/>
          </a:xfrm>
          <a:prstGeom prst="rect">
            <a:avLst/>
          </a:prstGeom>
          <a:noFill/>
        </p:spPr>
        <p:txBody>
          <a:bodyPr wrap="square" rtlCol="0">
            <a:spAutoFit/>
          </a:bodyPr>
          <a:lstStyle/>
          <a:p>
            <a:pPr>
              <a:lnSpc>
                <a:spcPct val="120000"/>
              </a:lnSpc>
            </a:pPr>
            <a:r>
              <a:rPr lang="pt-BR" sz="2800" i="1" dirty="0">
                <a:solidFill>
                  <a:schemeClr val="tx1">
                    <a:lumMod val="75000"/>
                    <a:lumOff val="25000"/>
                  </a:schemeClr>
                </a:solidFill>
              </a:rPr>
              <a:t>de visitas até julho de 2017</a:t>
            </a:r>
          </a:p>
        </p:txBody>
      </p:sp>
      <p:sp>
        <p:nvSpPr>
          <p:cNvPr id="18" name="CaixaDeTexto 17"/>
          <p:cNvSpPr txBox="1"/>
          <p:nvPr/>
        </p:nvSpPr>
        <p:spPr>
          <a:xfrm>
            <a:off x="1935126" y="4226255"/>
            <a:ext cx="2325104" cy="683264"/>
          </a:xfrm>
          <a:prstGeom prst="rect">
            <a:avLst/>
          </a:prstGeom>
          <a:noFill/>
        </p:spPr>
        <p:txBody>
          <a:bodyPr wrap="square" rtlCol="0">
            <a:spAutoFit/>
          </a:bodyPr>
          <a:lstStyle/>
          <a:p>
            <a:pPr>
              <a:lnSpc>
                <a:spcPct val="120000"/>
              </a:lnSpc>
            </a:pPr>
            <a:r>
              <a:rPr lang="pt-BR" sz="3200" i="1" dirty="0">
                <a:solidFill>
                  <a:srgbClr val="00B050"/>
                </a:solidFill>
              </a:rPr>
              <a:t>1,7 milhões</a:t>
            </a:r>
          </a:p>
        </p:txBody>
      </p:sp>
      <p:sp>
        <p:nvSpPr>
          <p:cNvPr id="19" name="CaixaDeTexto 18"/>
          <p:cNvSpPr txBox="1"/>
          <p:nvPr/>
        </p:nvSpPr>
        <p:spPr>
          <a:xfrm>
            <a:off x="3994675" y="4265948"/>
            <a:ext cx="6283643" cy="609398"/>
          </a:xfrm>
          <a:prstGeom prst="rect">
            <a:avLst/>
          </a:prstGeom>
          <a:noFill/>
        </p:spPr>
        <p:txBody>
          <a:bodyPr wrap="square" rtlCol="0">
            <a:spAutoFit/>
          </a:bodyPr>
          <a:lstStyle/>
          <a:p>
            <a:pPr>
              <a:lnSpc>
                <a:spcPct val="120000"/>
              </a:lnSpc>
            </a:pPr>
            <a:r>
              <a:rPr lang="pt-BR" sz="2800" i="1" dirty="0">
                <a:solidFill>
                  <a:schemeClr val="tx1">
                    <a:lumMod val="75000"/>
                    <a:lumOff val="25000"/>
                  </a:schemeClr>
                </a:solidFill>
              </a:rPr>
              <a:t>visitantes mensais, em média, em 2017</a:t>
            </a:r>
          </a:p>
        </p:txBody>
      </p:sp>
      <p:sp>
        <p:nvSpPr>
          <p:cNvPr id="20" name="CaixaDeTexto 19"/>
          <p:cNvSpPr txBox="1"/>
          <p:nvPr/>
        </p:nvSpPr>
        <p:spPr>
          <a:xfrm>
            <a:off x="2276993" y="5070658"/>
            <a:ext cx="3027754" cy="643894"/>
          </a:xfrm>
          <a:prstGeom prst="rect">
            <a:avLst/>
          </a:prstGeom>
          <a:noFill/>
        </p:spPr>
        <p:txBody>
          <a:bodyPr wrap="square" rtlCol="0">
            <a:spAutoFit/>
          </a:bodyPr>
          <a:lstStyle/>
          <a:p>
            <a:pPr>
              <a:lnSpc>
                <a:spcPct val="120000"/>
              </a:lnSpc>
            </a:pPr>
            <a:r>
              <a:rPr lang="pt-BR" sz="3200" i="1" dirty="0">
                <a:solidFill>
                  <a:srgbClr val="00B050"/>
                </a:solidFill>
              </a:rPr>
              <a:t>230 milhões de </a:t>
            </a:r>
          </a:p>
        </p:txBody>
      </p:sp>
      <p:sp>
        <p:nvSpPr>
          <p:cNvPr id="21" name="CaixaDeTexto 20"/>
          <p:cNvSpPr txBox="1"/>
          <p:nvPr/>
        </p:nvSpPr>
        <p:spPr>
          <a:xfrm>
            <a:off x="5041194" y="5107591"/>
            <a:ext cx="4248288" cy="609398"/>
          </a:xfrm>
          <a:prstGeom prst="rect">
            <a:avLst/>
          </a:prstGeom>
          <a:noFill/>
        </p:spPr>
        <p:txBody>
          <a:bodyPr wrap="square" rtlCol="0">
            <a:spAutoFit/>
          </a:bodyPr>
          <a:lstStyle/>
          <a:p>
            <a:pPr>
              <a:lnSpc>
                <a:spcPct val="120000"/>
              </a:lnSpc>
            </a:pPr>
            <a:r>
              <a:rPr lang="pt-BR" sz="2800" i="1" dirty="0">
                <a:solidFill>
                  <a:schemeClr val="tx1">
                    <a:lumMod val="75000"/>
                    <a:lumOff val="25000"/>
                  </a:schemeClr>
                </a:solidFill>
              </a:rPr>
              <a:t>páginas vistas em 2016</a:t>
            </a:r>
          </a:p>
        </p:txBody>
      </p:sp>
      <p:sp>
        <p:nvSpPr>
          <p:cNvPr id="3" name="Botão de Ação: Ir para o Fim 2">
            <a:hlinkClick r:id="rId2" action="ppaction://hlinksldjump" highlightClick="1"/>
          </p:cNvPr>
          <p:cNvSpPr/>
          <p:nvPr/>
        </p:nvSpPr>
        <p:spPr>
          <a:xfrm>
            <a:off x="11609406" y="6326373"/>
            <a:ext cx="223284" cy="13822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1645335" y="2456003"/>
            <a:ext cx="3058693" cy="643894"/>
          </a:xfrm>
          <a:prstGeom prst="rect">
            <a:avLst/>
          </a:prstGeom>
          <a:noFill/>
        </p:spPr>
        <p:txBody>
          <a:bodyPr wrap="square" rtlCol="0">
            <a:spAutoFit/>
          </a:bodyPr>
          <a:lstStyle/>
          <a:p>
            <a:pPr>
              <a:lnSpc>
                <a:spcPct val="120000"/>
              </a:lnSpc>
            </a:pPr>
            <a:r>
              <a:rPr lang="pt-BR" sz="3200" i="1" dirty="0">
                <a:solidFill>
                  <a:srgbClr val="00B050"/>
                </a:solidFill>
              </a:rPr>
              <a:t>21,6 milhões</a:t>
            </a:r>
          </a:p>
        </p:txBody>
      </p:sp>
      <p:sp>
        <p:nvSpPr>
          <p:cNvPr id="11" name="CaixaDeTexto 10"/>
          <p:cNvSpPr txBox="1"/>
          <p:nvPr/>
        </p:nvSpPr>
        <p:spPr>
          <a:xfrm>
            <a:off x="3994675" y="2468054"/>
            <a:ext cx="3193248" cy="609398"/>
          </a:xfrm>
          <a:prstGeom prst="rect">
            <a:avLst/>
          </a:prstGeom>
          <a:noFill/>
        </p:spPr>
        <p:txBody>
          <a:bodyPr wrap="square" rtlCol="0">
            <a:spAutoFit/>
          </a:bodyPr>
          <a:lstStyle/>
          <a:p>
            <a:pPr>
              <a:lnSpc>
                <a:spcPct val="120000"/>
              </a:lnSpc>
            </a:pPr>
            <a:r>
              <a:rPr lang="pt-BR" sz="2800" i="1" dirty="0">
                <a:solidFill>
                  <a:schemeClr val="tx1">
                    <a:lumMod val="75000"/>
                    <a:lumOff val="25000"/>
                  </a:schemeClr>
                </a:solidFill>
              </a:rPr>
              <a:t>de visitas em 2016</a:t>
            </a:r>
          </a:p>
        </p:txBody>
      </p:sp>
    </p:spTree>
    <p:extLst>
      <p:ext uri="{BB962C8B-B14F-4D97-AF65-F5344CB8AC3E}">
        <p14:creationId xmlns:p14="http://schemas.microsoft.com/office/powerpoint/2010/main" val="37846015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1"/>
          <p:cNvSpPr txBox="1">
            <a:spLocks noChangeArrowheads="1"/>
          </p:cNvSpPr>
          <p:nvPr/>
        </p:nvSpPr>
        <p:spPr bwMode="auto">
          <a:xfrm>
            <a:off x="152971" y="770633"/>
            <a:ext cx="117957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pt-BR" altLang="pt-BR" sz="3600" b="1" dirty="0">
                <a:solidFill>
                  <a:schemeClr val="tx2"/>
                </a:solidFill>
                <a:latin typeface="+mn-lt"/>
                <a:cs typeface="Vani" panose="020B0502040204020203" pitchFamily="34" charset="0"/>
              </a:rPr>
              <a:t>Secretaria Federal de Controle Interno - SFC</a:t>
            </a:r>
          </a:p>
        </p:txBody>
      </p:sp>
      <p:sp>
        <p:nvSpPr>
          <p:cNvPr id="2" name="CaixaDeTexto 1">
            <a:extLst>
              <a:ext uri="{FF2B5EF4-FFF2-40B4-BE49-F238E27FC236}">
                <a16:creationId xmlns:a16="http://schemas.microsoft.com/office/drawing/2014/main" id="{AA8250B3-6757-41DC-97A2-A7F71487B26F}"/>
              </a:ext>
            </a:extLst>
          </p:cNvPr>
          <p:cNvSpPr txBox="1"/>
          <p:nvPr/>
        </p:nvSpPr>
        <p:spPr>
          <a:xfrm>
            <a:off x="2737686" y="1480591"/>
            <a:ext cx="5451044" cy="5293757"/>
          </a:xfrm>
          <a:prstGeom prst="rect">
            <a:avLst/>
          </a:prstGeom>
          <a:noFill/>
        </p:spPr>
        <p:txBody>
          <a:bodyPr wrap="none" rtlCol="0">
            <a:spAutoFit/>
          </a:bodyPr>
          <a:lstStyle/>
          <a:p>
            <a:pPr>
              <a:spcBef>
                <a:spcPts val="600"/>
              </a:spcBef>
              <a:spcAft>
                <a:spcPts val="600"/>
              </a:spcAft>
            </a:pPr>
            <a:r>
              <a:rPr lang="pt-BR" sz="3200" dirty="0">
                <a:solidFill>
                  <a:schemeClr val="accent1"/>
                </a:solidFill>
              </a:rPr>
              <a:t>Áreas de Atuação:</a:t>
            </a:r>
          </a:p>
          <a:p>
            <a:pPr marL="342900" indent="-342900">
              <a:spcBef>
                <a:spcPts val="600"/>
              </a:spcBef>
              <a:spcAft>
                <a:spcPts val="600"/>
              </a:spcAft>
              <a:buAutoNum type="arabicPeriod"/>
            </a:pPr>
            <a:r>
              <a:rPr lang="pt-BR" sz="3200" dirty="0">
                <a:solidFill>
                  <a:schemeClr val="accent2">
                    <a:lumMod val="40000"/>
                    <a:lumOff val="60000"/>
                  </a:schemeClr>
                </a:solidFill>
              </a:rPr>
              <a:t>Auditorias e fiscalizações</a:t>
            </a:r>
          </a:p>
          <a:p>
            <a:pPr marL="914400" lvl="1" indent="-457200">
              <a:buFont typeface="Arial" panose="020B0604020202020204" pitchFamily="34" charset="0"/>
              <a:buChar char="•"/>
            </a:pPr>
            <a:r>
              <a:rPr lang="pt-BR" sz="2000" dirty="0">
                <a:solidFill>
                  <a:schemeClr val="accent2">
                    <a:lumMod val="40000"/>
                    <a:lumOff val="60000"/>
                  </a:schemeClr>
                </a:solidFill>
              </a:rPr>
              <a:t>Avaliação de Políticas Públicas;</a:t>
            </a:r>
          </a:p>
          <a:p>
            <a:pPr marL="914400" lvl="1" indent="-457200">
              <a:buFont typeface="Arial" panose="020B0604020202020204" pitchFamily="34" charset="0"/>
              <a:buChar char="•"/>
            </a:pPr>
            <a:r>
              <a:rPr lang="pt-BR" sz="2000" dirty="0">
                <a:solidFill>
                  <a:schemeClr val="accent2">
                    <a:lumMod val="40000"/>
                    <a:lumOff val="60000"/>
                  </a:schemeClr>
                </a:solidFill>
              </a:rPr>
              <a:t>Auditorias Anuais de Contas;</a:t>
            </a:r>
          </a:p>
          <a:p>
            <a:pPr marL="914400" lvl="1" indent="-457200">
              <a:buFont typeface="Arial" panose="020B0604020202020204" pitchFamily="34" charset="0"/>
              <a:buChar char="•"/>
            </a:pPr>
            <a:r>
              <a:rPr lang="pt-BR" sz="2000" dirty="0">
                <a:solidFill>
                  <a:schemeClr val="accent2">
                    <a:lumMod val="40000"/>
                    <a:lumOff val="60000"/>
                  </a:schemeClr>
                </a:solidFill>
              </a:rPr>
              <a:t>Auditoria de recursos externos;</a:t>
            </a:r>
          </a:p>
          <a:p>
            <a:pPr marL="914400" lvl="1" indent="-457200">
              <a:buFont typeface="Arial" panose="020B0604020202020204" pitchFamily="34" charset="0"/>
              <a:buChar char="•"/>
            </a:pPr>
            <a:r>
              <a:rPr lang="pt-BR" sz="2000" dirty="0">
                <a:solidFill>
                  <a:schemeClr val="accent2">
                    <a:lumMod val="40000"/>
                    <a:lumOff val="60000"/>
                  </a:schemeClr>
                </a:solidFill>
              </a:rPr>
              <a:t>Auditoria de resultados da gestão;</a:t>
            </a:r>
          </a:p>
          <a:p>
            <a:pPr marL="914400" lvl="1" indent="-457200">
              <a:buFont typeface="Arial" panose="020B0604020202020204" pitchFamily="34" charset="0"/>
              <a:buChar char="•"/>
            </a:pPr>
            <a:r>
              <a:rPr lang="pt-BR" sz="2000" dirty="0">
                <a:solidFill>
                  <a:schemeClr val="accent2">
                    <a:lumMod val="40000"/>
                    <a:lumOff val="60000"/>
                  </a:schemeClr>
                </a:solidFill>
              </a:rPr>
              <a:t>Fiscalização Estados e Municípios;</a:t>
            </a:r>
          </a:p>
          <a:p>
            <a:pPr marL="914400" lvl="1" indent="-457200">
              <a:buFont typeface="Arial" panose="020B0604020202020204" pitchFamily="34" charset="0"/>
              <a:buChar char="•"/>
            </a:pPr>
            <a:r>
              <a:rPr lang="pt-BR" sz="2000" dirty="0">
                <a:solidFill>
                  <a:schemeClr val="accent2">
                    <a:lumMod val="40000"/>
                    <a:lumOff val="60000"/>
                  </a:schemeClr>
                </a:solidFill>
              </a:rPr>
              <a:t>Integridade estatais;</a:t>
            </a:r>
          </a:p>
          <a:p>
            <a:pPr marL="914400" lvl="1" indent="-457200">
              <a:buFont typeface="Arial" panose="020B0604020202020204" pitchFamily="34" charset="0"/>
              <a:buChar char="•"/>
            </a:pPr>
            <a:r>
              <a:rPr lang="pt-BR" sz="2000" dirty="0">
                <a:solidFill>
                  <a:schemeClr val="accent2">
                    <a:lumMod val="40000"/>
                    <a:lumOff val="60000"/>
                  </a:schemeClr>
                </a:solidFill>
              </a:rPr>
              <a:t>Representações e demandas de cidadãos</a:t>
            </a:r>
            <a:r>
              <a:rPr lang="pt-BR" sz="2000" dirty="0">
                <a:solidFill>
                  <a:schemeClr val="accent1"/>
                </a:solidFill>
              </a:rPr>
              <a:t>.</a:t>
            </a:r>
          </a:p>
          <a:p>
            <a:pPr marL="342900" indent="-342900">
              <a:spcBef>
                <a:spcPts val="600"/>
              </a:spcBef>
              <a:spcAft>
                <a:spcPts val="600"/>
              </a:spcAft>
              <a:buAutoNum type="arabicPeriod"/>
            </a:pPr>
            <a:r>
              <a:rPr lang="pt-BR" sz="3200" dirty="0">
                <a:solidFill>
                  <a:schemeClr val="accent2">
                    <a:lumMod val="40000"/>
                    <a:lumOff val="60000"/>
                  </a:schemeClr>
                </a:solidFill>
              </a:rPr>
              <a:t>Operações Especiais;</a:t>
            </a:r>
          </a:p>
          <a:p>
            <a:pPr marL="342900" indent="-342900">
              <a:spcBef>
                <a:spcPts val="600"/>
              </a:spcBef>
              <a:spcAft>
                <a:spcPts val="600"/>
              </a:spcAft>
              <a:buAutoNum type="arabicPeriod"/>
            </a:pPr>
            <a:r>
              <a:rPr lang="pt-BR" sz="3200" dirty="0">
                <a:solidFill>
                  <a:schemeClr val="accent2">
                    <a:lumMod val="40000"/>
                    <a:lumOff val="60000"/>
                  </a:schemeClr>
                </a:solidFill>
              </a:rPr>
              <a:t>Desburocratização;</a:t>
            </a:r>
          </a:p>
          <a:p>
            <a:pPr marL="342900" indent="-342900">
              <a:spcBef>
                <a:spcPts val="600"/>
              </a:spcBef>
              <a:spcAft>
                <a:spcPts val="600"/>
              </a:spcAft>
              <a:buAutoNum type="arabicPeriod"/>
            </a:pPr>
            <a:r>
              <a:rPr lang="pt-BR" sz="3000" dirty="0">
                <a:solidFill>
                  <a:schemeClr val="accent1"/>
                </a:solidFill>
              </a:rPr>
              <a:t>Demandas obrigatórias.</a:t>
            </a:r>
          </a:p>
        </p:txBody>
      </p:sp>
    </p:spTree>
    <p:extLst>
      <p:ext uri="{BB962C8B-B14F-4D97-AF65-F5344CB8AC3E}">
        <p14:creationId xmlns:p14="http://schemas.microsoft.com/office/powerpoint/2010/main" val="36083052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455008CE-15BD-4B32-BECB-2B02C03A00F8}"/>
              </a:ext>
            </a:extLst>
          </p:cNvPr>
          <p:cNvSpPr txBox="1"/>
          <p:nvPr/>
        </p:nvSpPr>
        <p:spPr>
          <a:xfrm>
            <a:off x="1163582" y="1448626"/>
            <a:ext cx="10489702" cy="4308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200" b="1" i="0" u="none" strike="noStrike" kern="1200" cap="none" spc="0" normalizeH="0" baseline="0" noProof="0" dirty="0">
                <a:ln>
                  <a:noFill/>
                </a:ln>
                <a:solidFill>
                  <a:prstClr val="black"/>
                </a:solidFill>
                <a:effectLst/>
                <a:uLnTx/>
                <a:uFillTx/>
                <a:latin typeface="Calibri" panose="020F0502020204030204"/>
                <a:ea typeface="+mn-ea"/>
                <a:cs typeface="+mn-cs"/>
              </a:rPr>
              <a:t> Conclusão de processos de Tomadas de Contas Especiais (TCE)</a:t>
            </a:r>
          </a:p>
        </p:txBody>
      </p:sp>
      <p:sp>
        <p:nvSpPr>
          <p:cNvPr id="9" name="CaixaDeTexto 8">
            <a:extLst>
              <a:ext uri="{FF2B5EF4-FFF2-40B4-BE49-F238E27FC236}">
                <a16:creationId xmlns:a16="http://schemas.microsoft.com/office/drawing/2014/main" id="{9089E7CB-A98D-408E-B8E4-E21CFB449590}"/>
              </a:ext>
            </a:extLst>
          </p:cNvPr>
          <p:cNvSpPr txBox="1"/>
          <p:nvPr/>
        </p:nvSpPr>
        <p:spPr>
          <a:xfrm>
            <a:off x="1448345" y="1982904"/>
            <a:ext cx="9920175" cy="64633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A CGU encaminhou ao TCU, para julgamento, até outubro de 2017, 1.191 processos de TCE, com retorno potencial aos cofres do Tesouro Nacional da ordem de R$1,77</a:t>
            </a:r>
            <a:r>
              <a:rPr kumimoji="0" lang="pt-BR"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bilhões.</a:t>
            </a:r>
          </a:p>
        </p:txBody>
      </p:sp>
      <p:sp>
        <p:nvSpPr>
          <p:cNvPr id="6" name="CaixaDeTexto 5">
            <a:extLst>
              <a:ext uri="{FF2B5EF4-FFF2-40B4-BE49-F238E27FC236}">
                <a16:creationId xmlns:a16="http://schemas.microsoft.com/office/drawing/2014/main" id="{125B0AD4-5F50-432B-B65B-17150A753A54}"/>
              </a:ext>
            </a:extLst>
          </p:cNvPr>
          <p:cNvSpPr txBox="1"/>
          <p:nvPr/>
        </p:nvSpPr>
        <p:spPr>
          <a:xfrm>
            <a:off x="1163582" y="2928783"/>
            <a:ext cx="10489702" cy="4308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200" b="1" i="0" u="none" strike="noStrike" kern="1200" cap="none" spc="0" normalizeH="0" baseline="0" noProof="0" dirty="0">
                <a:ln>
                  <a:noFill/>
                </a:ln>
                <a:solidFill>
                  <a:prstClr val="black"/>
                </a:solidFill>
                <a:effectLst/>
                <a:uLnTx/>
                <a:uFillTx/>
                <a:latin typeface="Calibri" panose="020F0502020204030204"/>
                <a:ea typeface="+mn-ea"/>
                <a:cs typeface="+mn-cs"/>
              </a:rPr>
              <a:t> Elaboração da Prestação de Contas do Presidente da República</a:t>
            </a:r>
          </a:p>
        </p:txBody>
      </p:sp>
      <p:sp>
        <p:nvSpPr>
          <p:cNvPr id="7" name="CaixaDeTexto 6">
            <a:extLst>
              <a:ext uri="{FF2B5EF4-FFF2-40B4-BE49-F238E27FC236}">
                <a16:creationId xmlns:a16="http://schemas.microsoft.com/office/drawing/2014/main" id="{E5312715-F558-45C7-90F5-473548C7F547}"/>
              </a:ext>
            </a:extLst>
          </p:cNvPr>
          <p:cNvSpPr txBox="1"/>
          <p:nvPr/>
        </p:nvSpPr>
        <p:spPr>
          <a:xfrm>
            <a:off x="1448345" y="3485639"/>
            <a:ext cx="9920175" cy="64633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Elaboração e entrega da Prestação de Contas do Presidente da República referente ao exercício de 2016, que foi apreciada pelo TCU e será julgada pelo Congresso Nacional.</a:t>
            </a:r>
          </a:p>
        </p:txBody>
      </p:sp>
      <p:sp>
        <p:nvSpPr>
          <p:cNvPr id="10" name="CaixaDeTexto 9">
            <a:extLst>
              <a:ext uri="{FF2B5EF4-FFF2-40B4-BE49-F238E27FC236}">
                <a16:creationId xmlns:a16="http://schemas.microsoft.com/office/drawing/2014/main" id="{F7A0C538-A24C-442A-B886-A0627BF32C36}"/>
              </a:ext>
            </a:extLst>
          </p:cNvPr>
          <p:cNvSpPr txBox="1"/>
          <p:nvPr/>
        </p:nvSpPr>
        <p:spPr>
          <a:xfrm>
            <a:off x="1163582" y="4431518"/>
            <a:ext cx="10489702" cy="43088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200" b="1" i="0" u="none" strike="noStrike" kern="1200" cap="none" spc="0" normalizeH="0" baseline="0" noProof="0" dirty="0">
                <a:ln>
                  <a:noFill/>
                </a:ln>
                <a:solidFill>
                  <a:prstClr val="black"/>
                </a:solidFill>
                <a:effectLst/>
                <a:uLnTx/>
                <a:uFillTx/>
                <a:latin typeface="Calibri" panose="020F0502020204030204"/>
                <a:ea typeface="+mn-ea"/>
                <a:cs typeface="+mn-cs"/>
              </a:rPr>
              <a:t> Publicação do Relatório de Gestão Fiscal</a:t>
            </a:r>
          </a:p>
        </p:txBody>
      </p:sp>
      <p:sp>
        <p:nvSpPr>
          <p:cNvPr id="11" name="CaixaDeTexto 10">
            <a:extLst>
              <a:ext uri="{FF2B5EF4-FFF2-40B4-BE49-F238E27FC236}">
                <a16:creationId xmlns:a16="http://schemas.microsoft.com/office/drawing/2014/main" id="{BBA1FF3A-7386-407A-98C4-AE0B2705B12C}"/>
              </a:ext>
            </a:extLst>
          </p:cNvPr>
          <p:cNvSpPr txBox="1"/>
          <p:nvPr/>
        </p:nvSpPr>
        <p:spPr>
          <a:xfrm>
            <a:off x="1448345" y="4988374"/>
            <a:ext cx="9920175" cy="646331"/>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rPr>
              <a:t>Apresentação, em conjunto com o Ministério da Fazenda, do Relatório de Gestão Fiscal do último quadrimestre de 2016, do primeiro e segundo quadrimestres do exercício fiscal de 2017.</a:t>
            </a:r>
          </a:p>
        </p:txBody>
      </p:sp>
    </p:spTree>
    <p:extLst>
      <p:ext uri="{BB962C8B-B14F-4D97-AF65-F5344CB8AC3E}">
        <p14:creationId xmlns:p14="http://schemas.microsoft.com/office/powerpoint/2010/main" val="11840280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446568" y="1059712"/>
            <a:ext cx="11047228" cy="5139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pt-BR" altLang="pt-BR" sz="2800" b="0" i="0" u="none" strike="noStrike" kern="1200" cap="none" spc="0" normalizeH="0" baseline="0" noProof="0" dirty="0">
                <a:ln>
                  <a:noFill/>
                </a:ln>
                <a:solidFill>
                  <a:srgbClr val="002060"/>
                </a:solidFill>
                <a:effectLst/>
                <a:uLnTx/>
                <a:uFillTx/>
                <a:latin typeface="Arial" panose="020B0604020202020204" pitchFamily="34" charset="0"/>
                <a:ea typeface="+mj-ea"/>
                <a:cs typeface="+mj-cs"/>
              </a:rPr>
              <a:t>Principais Diretrizes da SFC para 2018/2019</a:t>
            </a:r>
          </a:p>
        </p:txBody>
      </p:sp>
      <p:sp>
        <p:nvSpPr>
          <p:cNvPr id="3" name="CaixaDeTexto 2">
            <a:extLst>
              <a:ext uri="{FF2B5EF4-FFF2-40B4-BE49-F238E27FC236}">
                <a16:creationId xmlns:a16="http://schemas.microsoft.com/office/drawing/2014/main" id="{626E140F-AF81-4C65-9FEA-B14587CC0C1D}"/>
              </a:ext>
            </a:extLst>
          </p:cNvPr>
          <p:cNvSpPr txBox="1"/>
          <p:nvPr/>
        </p:nvSpPr>
        <p:spPr>
          <a:xfrm>
            <a:off x="823341" y="1712378"/>
            <a:ext cx="10489702" cy="76944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200" b="1" i="0" u="none" strike="noStrike" kern="1200" cap="none" spc="0" normalizeH="0" baseline="0" noProof="0" dirty="0">
                <a:ln>
                  <a:noFill/>
                </a:ln>
                <a:solidFill>
                  <a:prstClr val="black"/>
                </a:solidFill>
                <a:effectLst/>
                <a:uLnTx/>
                <a:uFillTx/>
                <a:latin typeface="Calibri" panose="020F0502020204030204"/>
                <a:ea typeface="+mn-ea"/>
                <a:cs typeface="+mn-cs"/>
              </a:rPr>
              <a:t> Foram definidos 12 temas para atuação prioritária da SFC nos exercícios de 2018 e 2019, quais sejam:</a:t>
            </a:r>
          </a:p>
        </p:txBody>
      </p:sp>
      <p:sp>
        <p:nvSpPr>
          <p:cNvPr id="4" name="CaixaDeTexto 3">
            <a:extLst>
              <a:ext uri="{FF2B5EF4-FFF2-40B4-BE49-F238E27FC236}">
                <a16:creationId xmlns:a16="http://schemas.microsoft.com/office/drawing/2014/main" id="{6AF0739B-1792-419C-8680-67396A989D14}"/>
              </a:ext>
            </a:extLst>
          </p:cNvPr>
          <p:cNvSpPr txBox="1"/>
          <p:nvPr/>
        </p:nvSpPr>
        <p:spPr>
          <a:xfrm>
            <a:off x="1533407" y="2620578"/>
            <a:ext cx="7791347" cy="408316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kumimoji="0" lang="pt-BR" sz="1550" b="0" i="0" u="none" strike="noStrike" kern="1200" cap="none" spc="0" normalizeH="0" baseline="0" noProof="0" dirty="0">
                <a:ln>
                  <a:noFill/>
                </a:ln>
                <a:solidFill>
                  <a:prstClr val="black"/>
                </a:solidFill>
                <a:effectLst/>
                <a:uLnTx/>
                <a:uFillTx/>
                <a:latin typeface="Calibri" panose="020F0502020204030204"/>
                <a:ea typeface="+mn-ea"/>
                <a:cs typeface="+mn-cs"/>
              </a:rPr>
              <a:t>Crise Hídrica;</a:t>
            </a:r>
          </a:p>
          <a:p>
            <a:pPr marL="285750" marR="0" lvl="0" indent="-285750" algn="just" defTabSz="91440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kumimoji="0" lang="pt-BR" sz="1550" b="0" i="0" u="none" strike="noStrike" kern="1200" cap="none" spc="0" normalizeH="0" baseline="0" noProof="0" dirty="0">
                <a:ln>
                  <a:noFill/>
                </a:ln>
                <a:solidFill>
                  <a:prstClr val="black"/>
                </a:solidFill>
                <a:effectLst/>
                <a:uLnTx/>
                <a:uFillTx/>
                <a:latin typeface="Calibri" panose="020F0502020204030204"/>
                <a:ea typeface="+mn-ea"/>
                <a:cs typeface="+mn-cs"/>
              </a:rPr>
              <a:t>Segurança Energética;</a:t>
            </a:r>
          </a:p>
          <a:p>
            <a:pPr marL="285750" marR="0" lvl="0" indent="-285750" algn="just" defTabSz="91440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kumimoji="0" lang="pt-BR" sz="1550" b="0" i="0" u="none" strike="noStrike" kern="1200" cap="none" spc="0" normalizeH="0" baseline="0" noProof="0" dirty="0">
                <a:ln>
                  <a:noFill/>
                </a:ln>
                <a:solidFill>
                  <a:prstClr val="black"/>
                </a:solidFill>
                <a:effectLst/>
                <a:uLnTx/>
                <a:uFillTx/>
                <a:latin typeface="Calibri" panose="020F0502020204030204"/>
                <a:ea typeface="+mn-ea"/>
                <a:cs typeface="+mn-cs"/>
              </a:rPr>
              <a:t>Qualidade do Gasto Público;</a:t>
            </a:r>
          </a:p>
          <a:p>
            <a:pPr marL="285750" marR="0" lvl="0" indent="-285750" algn="just" defTabSz="91440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kumimoji="0" lang="pt-BR" sz="1550" b="0" i="0" u="none" strike="noStrike" kern="1200" cap="none" spc="0" normalizeH="0" baseline="0" noProof="0" dirty="0">
                <a:ln>
                  <a:noFill/>
                </a:ln>
                <a:solidFill>
                  <a:prstClr val="black"/>
                </a:solidFill>
                <a:effectLst/>
                <a:uLnTx/>
                <a:uFillTx/>
                <a:latin typeface="Calibri" panose="020F0502020204030204"/>
                <a:ea typeface="+mn-ea"/>
                <a:cs typeface="+mn-cs"/>
              </a:rPr>
              <a:t>Atuação da Regulação Econômica e de Serviços Públicos;</a:t>
            </a:r>
          </a:p>
          <a:p>
            <a:pPr marL="285750" marR="0" lvl="0" indent="-285750" algn="just" defTabSz="91440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kumimoji="0" lang="pt-BR" sz="1550" b="0" i="0" u="none" strike="noStrike" kern="1200" cap="none" spc="0" normalizeH="0" baseline="0" noProof="0" dirty="0">
                <a:ln>
                  <a:noFill/>
                </a:ln>
                <a:solidFill>
                  <a:prstClr val="black"/>
                </a:solidFill>
                <a:effectLst/>
                <a:uLnTx/>
                <a:uFillTx/>
                <a:latin typeface="Calibri" panose="020F0502020204030204"/>
                <a:ea typeface="+mn-ea"/>
                <a:cs typeface="+mn-cs"/>
              </a:rPr>
              <a:t>Avaliação da Governança dos Benefícios Financeiros Creditícios e Tributários;</a:t>
            </a:r>
          </a:p>
          <a:p>
            <a:pPr marL="285750" marR="0" lvl="0" indent="-285750" algn="just" defTabSz="91440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kumimoji="0" lang="pt-BR" sz="1550" b="0" i="0" u="none" strike="noStrike" kern="1200" cap="none" spc="0" normalizeH="0" baseline="0" noProof="0" dirty="0">
                <a:ln>
                  <a:noFill/>
                </a:ln>
                <a:solidFill>
                  <a:prstClr val="black"/>
                </a:solidFill>
                <a:effectLst/>
                <a:uLnTx/>
                <a:uFillTx/>
                <a:latin typeface="Calibri" panose="020F0502020204030204"/>
                <a:ea typeface="+mn-ea"/>
                <a:cs typeface="+mn-cs"/>
              </a:rPr>
              <a:t>Políticas para Competitividade das Cadeias de Petróleo e Agropecuária;</a:t>
            </a:r>
          </a:p>
          <a:p>
            <a:pPr marL="285750" marR="0" lvl="0" indent="-285750" algn="just" defTabSz="91440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kumimoji="0" lang="pt-BR" sz="1550" b="0" i="0" u="none" strike="noStrike" kern="1200" cap="none" spc="0" normalizeH="0" baseline="0" noProof="0" dirty="0">
                <a:ln>
                  <a:noFill/>
                </a:ln>
                <a:solidFill>
                  <a:prstClr val="black"/>
                </a:solidFill>
                <a:effectLst/>
                <a:uLnTx/>
                <a:uFillTx/>
                <a:latin typeface="Calibri" panose="020F0502020204030204"/>
                <a:ea typeface="+mn-ea"/>
                <a:cs typeface="+mn-cs"/>
              </a:rPr>
              <a:t>Multiplicidade de Cadastro;</a:t>
            </a:r>
          </a:p>
          <a:p>
            <a:pPr marL="285750" marR="0" lvl="0" indent="-285750" algn="just" defTabSz="91440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kumimoji="0" lang="pt-BR" sz="1550" b="0" i="0" u="none" strike="noStrike" kern="1200" cap="none" spc="0" normalizeH="0" baseline="0" noProof="0" dirty="0">
                <a:ln>
                  <a:noFill/>
                </a:ln>
                <a:solidFill>
                  <a:prstClr val="black"/>
                </a:solidFill>
                <a:effectLst/>
                <a:uLnTx/>
                <a:uFillTx/>
                <a:latin typeface="Calibri" panose="020F0502020204030204"/>
                <a:ea typeface="+mn-ea"/>
                <a:cs typeface="+mn-cs"/>
              </a:rPr>
              <a:t>Eficiência Alocativa;</a:t>
            </a:r>
          </a:p>
          <a:p>
            <a:pPr marL="285750" marR="0" lvl="0" indent="-285750" algn="just" defTabSz="91440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kumimoji="0" lang="pt-BR" sz="1550" b="0" i="0" u="none" strike="noStrike" kern="1200" cap="none" spc="0" normalizeH="0" baseline="0" noProof="0" dirty="0">
                <a:ln>
                  <a:noFill/>
                </a:ln>
                <a:solidFill>
                  <a:prstClr val="black"/>
                </a:solidFill>
                <a:effectLst/>
                <a:uLnTx/>
                <a:uFillTx/>
                <a:latin typeface="Calibri" panose="020F0502020204030204"/>
                <a:ea typeface="+mn-ea"/>
                <a:cs typeface="+mn-cs"/>
              </a:rPr>
              <a:t>Governança Universitária;</a:t>
            </a:r>
          </a:p>
          <a:p>
            <a:pPr marL="285750" marR="0" lvl="0" indent="-285750" algn="just" defTabSz="91440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kumimoji="0" lang="pt-BR" sz="1550" b="0" i="0" u="none" strike="noStrike" kern="1200" cap="none" spc="0" normalizeH="0" baseline="0" noProof="0" dirty="0">
                <a:ln>
                  <a:noFill/>
                </a:ln>
                <a:solidFill>
                  <a:prstClr val="black"/>
                </a:solidFill>
                <a:effectLst/>
                <a:uLnTx/>
                <a:uFillTx/>
                <a:latin typeface="Calibri" panose="020F0502020204030204"/>
                <a:ea typeface="+mn-ea"/>
                <a:cs typeface="+mn-cs"/>
              </a:rPr>
              <a:t>Economia da Saúde;</a:t>
            </a:r>
          </a:p>
          <a:p>
            <a:pPr marL="285750" marR="0" lvl="0" indent="-285750" algn="just" defTabSz="91440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kumimoji="0" lang="pt-BR" sz="1550" b="0" i="0" u="none" strike="noStrike" kern="1200" cap="none" spc="0" normalizeH="0" baseline="0" noProof="0" dirty="0">
                <a:ln>
                  <a:noFill/>
                </a:ln>
                <a:solidFill>
                  <a:prstClr val="black"/>
                </a:solidFill>
                <a:effectLst/>
                <a:uLnTx/>
                <a:uFillTx/>
                <a:latin typeface="Calibri" panose="020F0502020204030204"/>
                <a:ea typeface="+mn-ea"/>
                <a:cs typeface="+mn-cs"/>
              </a:rPr>
              <a:t>Governança de Empresas Estatais;</a:t>
            </a:r>
          </a:p>
          <a:p>
            <a:pPr marL="285750" marR="0" lvl="0" indent="-285750" algn="just" defTabSz="914400" rtl="0" eaLnBrk="1" fontAlgn="auto" latinLnBrk="0" hangingPunct="1">
              <a:lnSpc>
                <a:spcPct val="100000"/>
              </a:lnSpc>
              <a:spcBef>
                <a:spcPts val="400"/>
              </a:spcBef>
              <a:spcAft>
                <a:spcPts val="400"/>
              </a:spcAft>
              <a:buClrTx/>
              <a:buSzTx/>
              <a:buFont typeface="Wingdings" panose="05000000000000000000" pitchFamily="2" charset="2"/>
              <a:buChar char="Ø"/>
              <a:tabLst/>
              <a:defRPr/>
            </a:pPr>
            <a:r>
              <a:rPr kumimoji="0" lang="pt-BR" sz="1550" b="0" i="0" u="none" strike="noStrike" kern="1200" cap="none" spc="0" normalizeH="0" baseline="0" noProof="0" dirty="0">
                <a:ln>
                  <a:noFill/>
                </a:ln>
                <a:solidFill>
                  <a:prstClr val="black"/>
                </a:solidFill>
                <a:effectLst/>
                <a:uLnTx/>
                <a:uFillTx/>
                <a:latin typeface="Calibri" panose="020F0502020204030204"/>
                <a:ea typeface="+mn-ea"/>
                <a:cs typeface="+mn-cs"/>
              </a:rPr>
              <a:t>Desenvolvimento Infantil.</a:t>
            </a:r>
          </a:p>
        </p:txBody>
      </p:sp>
    </p:spTree>
    <p:extLst>
      <p:ext uri="{BB962C8B-B14F-4D97-AF65-F5344CB8AC3E}">
        <p14:creationId xmlns:p14="http://schemas.microsoft.com/office/powerpoint/2010/main" val="7937454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p:cNvSpPr txBox="1">
            <a:spLocks/>
          </p:cNvSpPr>
          <p:nvPr/>
        </p:nvSpPr>
        <p:spPr>
          <a:xfrm>
            <a:off x="250356" y="1107320"/>
            <a:ext cx="10616118" cy="849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pt-BR" sz="4000" b="1" i="0" u="none" strike="noStrike" kern="1200" cap="none" spc="0" normalizeH="0" baseline="0" noProof="0" dirty="0">
              <a:ln>
                <a:noFill/>
              </a:ln>
              <a:solidFill>
                <a:srgbClr val="002060"/>
              </a:solidFill>
              <a:effectLst/>
              <a:uLnTx/>
              <a:uFillTx/>
              <a:latin typeface="Calibri Light" panose="020F0302020204030204"/>
              <a:ea typeface="+mj-ea"/>
              <a:cs typeface="+mj-cs"/>
            </a:endParaRPr>
          </a:p>
        </p:txBody>
      </p:sp>
      <p:sp>
        <p:nvSpPr>
          <p:cNvPr id="4" name="CaixaDeTexto 3"/>
          <p:cNvSpPr txBox="1"/>
          <p:nvPr/>
        </p:nvSpPr>
        <p:spPr>
          <a:xfrm>
            <a:off x="2473526" y="1574759"/>
            <a:ext cx="7040984" cy="646331"/>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600" b="1" i="0" u="none" strike="noStrike" kern="1200" cap="none" spc="0" normalizeH="0" baseline="0" noProof="0" dirty="0" err="1">
                <a:ln>
                  <a:noFill/>
                </a:ln>
                <a:solidFill>
                  <a:prstClr val="black"/>
                </a:solidFill>
                <a:effectLst/>
                <a:uLnTx/>
                <a:uFillTx/>
                <a:latin typeface="Calibri" panose="020F0502020204030204"/>
                <a:ea typeface="+mn-ea"/>
                <a:cs typeface="+mn-cs"/>
              </a:rPr>
              <a:t>Muito</a:t>
            </a:r>
            <a:r>
              <a:rPr kumimoji="0" lang="es-ES_tradnl"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s-ES_tradnl" sz="3600" b="1" dirty="0">
                <a:solidFill>
                  <a:prstClr val="black"/>
                </a:solidFill>
                <a:latin typeface="Calibri" panose="020F0502020204030204"/>
              </a:rPr>
              <a:t>o</a:t>
            </a:r>
            <a:r>
              <a:rPr kumimoji="0" lang="es-ES_tradnl" sz="3600" b="1" i="0" u="none" strike="noStrike" kern="1200" cap="none" spc="0" normalizeH="0" baseline="0" noProof="0" dirty="0" err="1">
                <a:ln>
                  <a:noFill/>
                </a:ln>
                <a:solidFill>
                  <a:prstClr val="black"/>
                </a:solidFill>
                <a:effectLst/>
                <a:uLnTx/>
                <a:uFillTx/>
                <a:latin typeface="Calibri" panose="020F0502020204030204"/>
                <a:ea typeface="+mn-ea"/>
                <a:cs typeface="+mn-cs"/>
              </a:rPr>
              <a:t>brigado</a:t>
            </a:r>
            <a:r>
              <a:rPr kumimoji="0" lang="es-ES_tradnl"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CaixaDeTexto 4"/>
          <p:cNvSpPr txBox="1"/>
          <p:nvPr/>
        </p:nvSpPr>
        <p:spPr>
          <a:xfrm>
            <a:off x="3693160" y="2878780"/>
            <a:ext cx="6853274" cy="2215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u="none" strike="noStrike" kern="1200" cap="none" spc="0" normalizeH="0" baseline="0" noProof="0" dirty="0">
                <a:ln>
                  <a:noFill/>
                </a:ln>
                <a:solidFill>
                  <a:prstClr val="black"/>
                </a:solidFill>
                <a:effectLst/>
                <a:uLnTx/>
                <a:uFillTx/>
                <a:latin typeface="Calibri" panose="020F0502020204030204"/>
                <a:ea typeface="+mn-ea"/>
                <a:cs typeface="+mn-cs"/>
              </a:rPr>
              <a:t>Wagner de Campos Rosário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rPr>
              <a:t>Ministro de Estado da Transparência e Controladoria-Geral da União - Substituto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rPr>
              <a:t>Correio Eletrônico: </a:t>
            </a:r>
            <a:r>
              <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cgugabin@cgu.gov.br</a:t>
            </a:r>
            <a:endPar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prstClr val="black"/>
                </a:solidFill>
                <a:effectLst/>
                <a:uLnTx/>
                <a:uFillTx/>
                <a:latin typeface="Calibri" panose="020F0502020204030204"/>
                <a:ea typeface="+mn-ea"/>
                <a:cs typeface="+mn-cs"/>
              </a:rPr>
              <a:t>Telefone: +55 (61) 2020-7241</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00" y="5359400"/>
            <a:ext cx="4800600" cy="977900"/>
          </a:xfrm>
          <a:prstGeom prst="rect">
            <a:avLst/>
          </a:prstGeom>
        </p:spPr>
      </p:pic>
    </p:spTree>
    <p:extLst>
      <p:ext uri="{BB962C8B-B14F-4D97-AF65-F5344CB8AC3E}">
        <p14:creationId xmlns:p14="http://schemas.microsoft.com/office/powerpoint/2010/main" val="259374486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3023</TotalTime>
  <Words>4687</Words>
  <Application>Microsoft Office PowerPoint</Application>
  <PresentationFormat>Widescreen</PresentationFormat>
  <Paragraphs>664</Paragraphs>
  <Slides>93</Slides>
  <Notes>29</Notes>
  <HiddenSlides>0</HiddenSlides>
  <MMClips>0</MMClips>
  <ScaleCrop>false</ScaleCrop>
  <HeadingPairs>
    <vt:vector size="6" baseType="variant">
      <vt:variant>
        <vt:lpstr>Fontes usadas</vt:lpstr>
      </vt:variant>
      <vt:variant>
        <vt:i4>9</vt:i4>
      </vt:variant>
      <vt:variant>
        <vt:lpstr>Tema</vt:lpstr>
      </vt:variant>
      <vt:variant>
        <vt:i4>3</vt:i4>
      </vt:variant>
      <vt:variant>
        <vt:lpstr>Títulos de slides</vt:lpstr>
      </vt:variant>
      <vt:variant>
        <vt:i4>93</vt:i4>
      </vt:variant>
    </vt:vector>
  </HeadingPairs>
  <TitlesOfParts>
    <vt:vector size="105" baseType="lpstr">
      <vt:lpstr>Arial</vt:lpstr>
      <vt:lpstr>Arial Black</vt:lpstr>
      <vt:lpstr>Calibri</vt:lpstr>
      <vt:lpstr>Calibri Light</vt:lpstr>
      <vt:lpstr>Lucida Sans Unicode</vt:lpstr>
      <vt:lpstr>Segoe UI Symbol</vt:lpstr>
      <vt:lpstr>Times New Roman</vt:lpstr>
      <vt:lpstr>Vani</vt:lpstr>
      <vt:lpstr>Wingdings</vt:lpstr>
      <vt:lpstr>Tema do Office</vt:lpstr>
      <vt:lpstr>1_Tema do Office</vt:lpstr>
      <vt:lpstr>2_Tema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PRINCIPAIS ENTREGAS: 2017 e 2018</vt:lpstr>
      <vt:lpstr>Premiação do 9º Concurso de Desenho e Redação</vt:lpstr>
      <vt:lpstr>Lançamento do Painel de Monitoramento da LAI: março 2018</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Maria de Fatima Rezende</dc:creator>
  <cp:lastModifiedBy>Ana Paula Lima Mollhoff</cp:lastModifiedBy>
  <cp:revision>170</cp:revision>
  <dcterms:created xsi:type="dcterms:W3CDTF">2017-08-15T20:20:48Z</dcterms:created>
  <dcterms:modified xsi:type="dcterms:W3CDTF">2017-11-28T15:45:11Z</dcterms:modified>
</cp:coreProperties>
</file>