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2"/>
  </p:notesMasterIdLst>
  <p:sldIdLst>
    <p:sldId id="256" r:id="rId2"/>
    <p:sldId id="257" r:id="rId3"/>
    <p:sldId id="388" r:id="rId4"/>
    <p:sldId id="384" r:id="rId5"/>
    <p:sldId id="259" r:id="rId6"/>
    <p:sldId id="339" r:id="rId7"/>
    <p:sldId id="389" r:id="rId8"/>
    <p:sldId id="262" r:id="rId9"/>
    <p:sldId id="263" r:id="rId10"/>
    <p:sldId id="456" r:id="rId11"/>
    <p:sldId id="386" r:id="rId12"/>
    <p:sldId id="340" r:id="rId13"/>
    <p:sldId id="341" r:id="rId14"/>
    <p:sldId id="272" r:id="rId15"/>
    <p:sldId id="281" r:id="rId16"/>
    <p:sldId id="414" r:id="rId17"/>
    <p:sldId id="275" r:id="rId18"/>
    <p:sldId id="283" r:id="rId19"/>
    <p:sldId id="342" r:id="rId20"/>
    <p:sldId id="343" r:id="rId21"/>
    <p:sldId id="379" r:id="rId22"/>
    <p:sldId id="348" r:id="rId23"/>
    <p:sldId id="354" r:id="rId24"/>
    <p:sldId id="355" r:id="rId25"/>
    <p:sldId id="358" r:id="rId26"/>
    <p:sldId id="380" r:id="rId27"/>
    <p:sldId id="360" r:id="rId28"/>
    <p:sldId id="381" r:id="rId29"/>
    <p:sldId id="373" r:id="rId30"/>
    <p:sldId id="374" r:id="rId31"/>
    <p:sldId id="447" r:id="rId32"/>
    <p:sldId id="448" r:id="rId33"/>
    <p:sldId id="449" r:id="rId34"/>
    <p:sldId id="450" r:id="rId35"/>
    <p:sldId id="451" r:id="rId36"/>
    <p:sldId id="452" r:id="rId37"/>
    <p:sldId id="453" r:id="rId38"/>
    <p:sldId id="454" r:id="rId39"/>
    <p:sldId id="382" r:id="rId40"/>
    <p:sldId id="286" r:id="rId41"/>
    <p:sldId id="423" r:id="rId42"/>
    <p:sldId id="424" r:id="rId43"/>
    <p:sldId id="425" r:id="rId44"/>
    <p:sldId id="426" r:id="rId45"/>
    <p:sldId id="427" r:id="rId46"/>
    <p:sldId id="428" r:id="rId47"/>
    <p:sldId id="383" r:id="rId48"/>
    <p:sldId id="291" r:id="rId49"/>
    <p:sldId id="293" r:id="rId50"/>
    <p:sldId id="299" r:id="rId51"/>
    <p:sldId id="429" r:id="rId52"/>
    <p:sldId id="430" r:id="rId53"/>
    <p:sldId id="431" r:id="rId54"/>
    <p:sldId id="432" r:id="rId55"/>
    <p:sldId id="433" r:id="rId56"/>
    <p:sldId id="434" r:id="rId57"/>
    <p:sldId id="435" r:id="rId58"/>
    <p:sldId id="436" r:id="rId59"/>
    <p:sldId id="437" r:id="rId60"/>
    <p:sldId id="438" r:id="rId61"/>
    <p:sldId id="439" r:id="rId62"/>
    <p:sldId id="440" r:id="rId63"/>
    <p:sldId id="441" r:id="rId64"/>
    <p:sldId id="442" r:id="rId65"/>
    <p:sldId id="443" r:id="rId66"/>
    <p:sldId id="444" r:id="rId67"/>
    <p:sldId id="445" r:id="rId68"/>
    <p:sldId id="446" r:id="rId69"/>
    <p:sldId id="387" r:id="rId70"/>
    <p:sldId id="337"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9A"/>
    <a:srgbClr val="002448"/>
    <a:srgbClr val="00264C"/>
    <a:srgbClr val="000066"/>
    <a:srgbClr val="000099"/>
    <a:srgbClr val="66FF66"/>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4" autoAdjust="0"/>
    <p:restoredTop sz="94715"/>
  </p:normalViewPr>
  <p:slideViewPr>
    <p:cSldViewPr snapToGrid="0">
      <p:cViewPr varScale="1">
        <p:scale>
          <a:sx n="90" d="100"/>
          <a:sy n="90" d="100"/>
        </p:scale>
        <p:origin x="1704" y="90"/>
      </p:cViewPr>
      <p:guideLst/>
    </p:cSldViewPr>
  </p:slideViewPr>
  <p:notesTextViewPr>
    <p:cViewPr>
      <p:scale>
        <a:sx n="1" d="1"/>
        <a:sy n="1" d="1"/>
      </p:scale>
      <p:origin x="0" y="0"/>
    </p:cViewPr>
  </p:notesTextViewPr>
  <p:sorterViewPr>
    <p:cViewPr>
      <p:scale>
        <a:sx n="100" d="100"/>
        <a:sy n="100" d="100"/>
      </p:scale>
      <p:origin x="0" y="-16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sfc-restrito\OPERA&#199;&#213;ES%20ESPECIAIS%20GABINETE\0-Administrativo\1%20-%20CONTROLE%20DE%20OPERA&#199;&#213;ES\Opera&#231;&#245;es%20em%20andamento%20-%20deflagradas%20-%20pris&#245;es%20e%20preju&#237;zo.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Pasta3"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sgl\AppData\Local\Microsoft\Windows\Temporary%20Internet%20Files\Content.Outlook\8XLJI5ZJ\CGRAI-Julho2017%20(003).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gu.local\CORPORATIVO\DF\Grupos\OGU\OGU_Gab\8%20-%20RELAT&#211;RIOS%20E%20DADOS\Relat&#243;rios\2%20-%20Dados\2017\CGCI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8376227427721706E-2"/>
          <c:y val="7.4678338527291832E-2"/>
          <c:w val="0.94977438534468905"/>
          <c:h val="0.83232850259892688"/>
        </c:manualLayout>
      </c:layout>
      <c:bar3DChart>
        <c:barDir val="col"/>
        <c:grouping val="stacked"/>
        <c:varyColors val="0"/>
        <c:ser>
          <c:idx val="0"/>
          <c:order val="0"/>
          <c:tx>
            <c:strRef>
              <c:f>DEFLAGRADAS!$P$5</c:f>
              <c:strCache>
                <c:ptCount val="1"/>
              </c:strCache>
            </c:strRef>
          </c:tx>
          <c:spPr>
            <a:solidFill>
              <a:schemeClr val="tx2">
                <a:lumMod val="60000"/>
                <a:lumOff val="40000"/>
              </a:schemeClr>
            </a:solidFill>
          </c:spPr>
          <c:invertIfNegative val="0"/>
          <c:dLbls>
            <c:dLbl>
              <c:idx val="0"/>
              <c:layout>
                <c:manualLayout>
                  <c:x val="3.9215686274509803E-3"/>
                  <c:y val="-4.63768031264538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32-4D97-AF78-EA5B4537CE91}"/>
                </c:ext>
              </c:extLst>
            </c:dLbl>
            <c:dLbl>
              <c:idx val="1"/>
              <c:layout>
                <c:manualLayout>
                  <c:x val="0"/>
                  <c:y val="-4.63768031264538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32-4D97-AF78-EA5B4537CE91}"/>
                </c:ext>
              </c:extLst>
            </c:dLbl>
            <c:dLbl>
              <c:idx val="2"/>
              <c:layout>
                <c:manualLayout>
                  <c:x val="9.9850753949873913E-4"/>
                  <c:y val="-9.2753606252907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32-4D97-AF78-EA5B4537CE91}"/>
                </c:ext>
              </c:extLst>
            </c:dLbl>
            <c:dLbl>
              <c:idx val="3"/>
              <c:layout>
                <c:manualLayout>
                  <c:x val="1.6400596984200504E-3"/>
                  <c:y val="-2.3188766734905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32-4D97-AF78-EA5B4537CE91}"/>
                </c:ext>
              </c:extLst>
            </c:dLbl>
            <c:dLbl>
              <c:idx val="4"/>
              <c:layout>
                <c:manualLayout>
                  <c:x val="3.2799135402192372E-3"/>
                  <c:y val="-1.8551086422259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32-4D97-AF78-EA5B4537CE91}"/>
                </c:ext>
              </c:extLst>
            </c:dLbl>
            <c:dLbl>
              <c:idx val="5"/>
              <c:layout>
                <c:manualLayout>
                  <c:x val="9.9850753949873913E-4"/>
                  <c:y val="-8.8115925940262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32-4D97-AF78-EA5B4537CE91}"/>
                </c:ext>
              </c:extLst>
            </c:dLbl>
            <c:dLbl>
              <c:idx val="6"/>
              <c:layout>
                <c:manualLayout>
                  <c:x val="1.30718954248366E-3"/>
                  <c:y val="-3.2463762188517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32-4D97-AF78-EA5B4537CE91}"/>
                </c:ext>
              </c:extLst>
            </c:dLbl>
            <c:dLbl>
              <c:idx val="7"/>
              <c:layout>
                <c:manualLayout>
                  <c:x val="2.4534976606185098E-3"/>
                  <c:y val="-7.4203250174004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32-4D97-AF78-EA5B4537CE91}"/>
                </c:ext>
              </c:extLst>
            </c:dLbl>
            <c:dLbl>
              <c:idx val="8"/>
              <c:layout>
                <c:manualLayout>
                  <c:x val="2.1205523222640648E-3"/>
                  <c:y val="-6.9565204689680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32-4D97-AF78-EA5B4537CE91}"/>
                </c:ext>
              </c:extLst>
            </c:dLbl>
            <c:dLbl>
              <c:idx val="9"/>
              <c:layout>
                <c:manualLayout>
                  <c:x val="3.612917950473497E-3"/>
                  <c:y val="-7.4202885002326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32-4D97-AF78-EA5B4537CE91}"/>
                </c:ext>
              </c:extLst>
            </c:dLbl>
            <c:dLbl>
              <c:idx val="10"/>
              <c:layout>
                <c:manualLayout>
                  <c:x val="5.8942926251866531E-3"/>
                  <c:y val="-0.11594200781613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32-4D97-AF78-EA5B4537CE91}"/>
                </c:ext>
              </c:extLst>
            </c:dLbl>
            <c:dLbl>
              <c:idx val="11"/>
              <c:layout>
                <c:manualLayout>
                  <c:x val="4.2785240080285038E-3"/>
                  <c:y val="-0.120579688128779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32-4D97-AF78-EA5B4537CE91}"/>
                </c:ext>
              </c:extLst>
            </c:dLbl>
            <c:dLbl>
              <c:idx val="12"/>
              <c:layout>
                <c:manualLayout>
                  <c:x val="4.9200492004918845E-3"/>
                  <c:y val="-9.7391286565553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32-4D97-AF78-EA5B4537CE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DEFLAGRADAS!$S$4:$AG$4</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DEFLAGRADAS!$S$5:$AG$5</c:f>
              <c:numCache>
                <c:formatCode>General</c:formatCode>
                <c:ptCount val="15"/>
                <c:pt idx="0">
                  <c:v>1</c:v>
                </c:pt>
                <c:pt idx="1">
                  <c:v>3</c:v>
                </c:pt>
                <c:pt idx="2">
                  <c:v>3</c:v>
                </c:pt>
                <c:pt idx="3">
                  <c:v>8</c:v>
                </c:pt>
                <c:pt idx="4">
                  <c:v>8</c:v>
                </c:pt>
                <c:pt idx="5">
                  <c:v>13</c:v>
                </c:pt>
                <c:pt idx="6">
                  <c:v>12</c:v>
                </c:pt>
                <c:pt idx="7">
                  <c:v>26</c:v>
                </c:pt>
                <c:pt idx="8">
                  <c:v>25</c:v>
                </c:pt>
                <c:pt idx="9">
                  <c:v>26</c:v>
                </c:pt>
                <c:pt idx="10">
                  <c:v>21</c:v>
                </c:pt>
                <c:pt idx="11">
                  <c:v>21</c:v>
                </c:pt>
                <c:pt idx="12">
                  <c:v>32</c:v>
                </c:pt>
                <c:pt idx="13">
                  <c:v>53</c:v>
                </c:pt>
                <c:pt idx="14">
                  <c:v>45</c:v>
                </c:pt>
              </c:numCache>
            </c:numRef>
          </c:val>
          <c:extLst>
            <c:ext xmlns:c16="http://schemas.microsoft.com/office/drawing/2014/chart" uri="{C3380CC4-5D6E-409C-BE32-E72D297353CC}">
              <c16:uniqueId val="{0000000D-7E32-4D97-AF78-EA5B4537CE91}"/>
            </c:ext>
          </c:extLst>
        </c:ser>
        <c:dLbls>
          <c:showLegendKey val="0"/>
          <c:showVal val="0"/>
          <c:showCatName val="0"/>
          <c:showSerName val="0"/>
          <c:showPercent val="0"/>
          <c:showBubbleSize val="0"/>
        </c:dLbls>
        <c:gapWidth val="150"/>
        <c:shape val="box"/>
        <c:axId val="116452736"/>
        <c:axId val="116581504"/>
        <c:axId val="0"/>
      </c:bar3DChart>
      <c:catAx>
        <c:axId val="116452736"/>
        <c:scaling>
          <c:orientation val="minMax"/>
        </c:scaling>
        <c:delete val="0"/>
        <c:axPos val="b"/>
        <c:numFmt formatCode="General" sourceLinked="1"/>
        <c:majorTickMark val="out"/>
        <c:minorTickMark val="none"/>
        <c:tickLblPos val="nextTo"/>
        <c:crossAx val="116581504"/>
        <c:crosses val="autoZero"/>
        <c:auto val="1"/>
        <c:lblAlgn val="ctr"/>
        <c:lblOffset val="100"/>
        <c:noMultiLvlLbl val="0"/>
      </c:catAx>
      <c:valAx>
        <c:axId val="116581504"/>
        <c:scaling>
          <c:orientation val="minMax"/>
        </c:scaling>
        <c:delete val="0"/>
        <c:axPos val="l"/>
        <c:numFmt formatCode="General" sourceLinked="1"/>
        <c:majorTickMark val="out"/>
        <c:minorTickMark val="none"/>
        <c:tickLblPos val="nextTo"/>
        <c:crossAx val="1164527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00000"/>
            </a:solidFill>
          </c:spPr>
          <c:invertIfNegative val="0"/>
          <c:dLbls>
            <c:dLbl>
              <c:idx val="1"/>
              <c:tx>
                <c:rich>
                  <a:bodyPr/>
                  <a:lstStyle/>
                  <a:p>
                    <a:fld id="{53A64587-3DF9-4F6E-B4BD-A98786D191E4}" type="VALUE">
                      <a:rPr lang="en-US">
                        <a:solidFill>
                          <a:schemeClr val="bg1"/>
                        </a:solidFill>
                      </a:rPr>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16-409A-A19F-12B089E80FB2}"/>
                </c:ext>
              </c:extLst>
            </c:dLbl>
            <c:spPr>
              <a:noFill/>
              <a:ln>
                <a:noFill/>
              </a:ln>
              <a:effectLst/>
            </c:spPr>
            <c:txPr>
              <a:bodyPr wrap="square" lIns="38100" tIns="19050" rIns="38100" bIns="19050" anchor="ctr">
                <a:spAutoFit/>
              </a:bodyPr>
              <a:lstStyle/>
              <a:p>
                <a:pPr>
                  <a:defRPr sz="1400">
                    <a:solidFill>
                      <a:schemeClr val="tx1"/>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28575">
                <a:solidFill>
                  <a:srgbClr val="57585A"/>
                </a:solidFill>
              </a:ln>
            </c:spPr>
            <c:trendlineType val="movingAvg"/>
            <c:period val="3"/>
            <c:dispRSqr val="0"/>
            <c:dispEq val="0"/>
          </c:trendline>
          <c:cat>
            <c:numRef>
              <c:f>Planilha1!$E$17:$R$17</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Planilha1!$E$23:$R$23</c:f>
              <c:numCache>
                <c:formatCode>General</c:formatCode>
                <c:ptCount val="14"/>
                <c:pt idx="0">
                  <c:v>268</c:v>
                </c:pt>
                <c:pt idx="1">
                  <c:v>319</c:v>
                </c:pt>
                <c:pt idx="2">
                  <c:v>287</c:v>
                </c:pt>
                <c:pt idx="3">
                  <c:v>373</c:v>
                </c:pt>
                <c:pt idx="4">
                  <c:v>438</c:v>
                </c:pt>
                <c:pt idx="5">
                  <c:v>372</c:v>
                </c:pt>
                <c:pt idx="6">
                  <c:v>433</c:v>
                </c:pt>
                <c:pt idx="7">
                  <c:v>512</c:v>
                </c:pt>
                <c:pt idx="8">
                  <c:v>533</c:v>
                </c:pt>
                <c:pt idx="9">
                  <c:v>505</c:v>
                </c:pt>
                <c:pt idx="10">
                  <c:v>531</c:v>
                </c:pt>
                <c:pt idx="11">
                  <c:v>547</c:v>
                </c:pt>
                <c:pt idx="12">
                  <c:v>541</c:v>
                </c:pt>
                <c:pt idx="13">
                  <c:v>549</c:v>
                </c:pt>
              </c:numCache>
            </c:numRef>
          </c:val>
          <c:extLst>
            <c:ext xmlns:c16="http://schemas.microsoft.com/office/drawing/2014/chart" uri="{C3380CC4-5D6E-409C-BE32-E72D297353CC}">
              <c16:uniqueId val="{00000002-1816-409A-A19F-12B089E80FB2}"/>
            </c:ext>
          </c:extLst>
        </c:ser>
        <c:dLbls>
          <c:showLegendKey val="0"/>
          <c:showVal val="0"/>
          <c:showCatName val="0"/>
          <c:showSerName val="0"/>
          <c:showPercent val="0"/>
          <c:showBubbleSize val="0"/>
        </c:dLbls>
        <c:gapWidth val="35"/>
        <c:axId val="-531560432"/>
        <c:axId val="-532260896"/>
      </c:barChart>
      <c:catAx>
        <c:axId val="-531560432"/>
        <c:scaling>
          <c:orientation val="minMax"/>
        </c:scaling>
        <c:delete val="0"/>
        <c:axPos val="b"/>
        <c:numFmt formatCode="General" sourceLinked="1"/>
        <c:majorTickMark val="out"/>
        <c:minorTickMark val="none"/>
        <c:tickLblPos val="nextTo"/>
        <c:spPr>
          <a:solidFill>
            <a:srgbClr val="002448"/>
          </a:solidFill>
          <a:ln>
            <a:solidFill>
              <a:sysClr val="window" lastClr="FFFFFF"/>
            </a:solidFill>
          </a:ln>
        </c:spPr>
        <c:txPr>
          <a:bodyPr/>
          <a:lstStyle/>
          <a:p>
            <a:pPr>
              <a:defRPr sz="1400">
                <a:solidFill>
                  <a:schemeClr val="bg1"/>
                </a:solidFill>
                <a:latin typeface="Candara" panose="020E0502030303020204" pitchFamily="34" charset="0"/>
              </a:defRPr>
            </a:pPr>
            <a:endParaRPr lang="pt-BR"/>
          </a:p>
        </c:txPr>
        <c:crossAx val="-532260896"/>
        <c:crosses val="autoZero"/>
        <c:auto val="1"/>
        <c:lblAlgn val="ctr"/>
        <c:lblOffset val="100"/>
        <c:noMultiLvlLbl val="0"/>
      </c:catAx>
      <c:valAx>
        <c:axId val="-532260896"/>
        <c:scaling>
          <c:orientation val="minMax"/>
        </c:scaling>
        <c:delete val="1"/>
        <c:axPos val="l"/>
        <c:numFmt formatCode="General" sourceLinked="1"/>
        <c:majorTickMark val="out"/>
        <c:minorTickMark val="none"/>
        <c:tickLblPos val="none"/>
        <c:crossAx val="-531560432"/>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dLbls>
            <c:spPr>
              <a:noFill/>
              <a:ln>
                <a:noFill/>
              </a:ln>
              <a:effectLst/>
            </c:spPr>
            <c:txPr>
              <a:bodyPr/>
              <a:lstStyle/>
              <a:p>
                <a:pPr algn="ctr">
                  <a:defRPr lang="pt-BR" sz="1400" b="0" i="0" u="none" strike="noStrike" kern="1200" baseline="0">
                    <a:solidFill>
                      <a:schemeClr val="tx1"/>
                    </a:solidFill>
                    <a:latin typeface="Candara" panose="020E0502030303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2009-2010</c:v>
                </c:pt>
                <c:pt idx="1">
                  <c:v>2011-2012</c:v>
                </c:pt>
                <c:pt idx="2">
                  <c:v>2013-2014</c:v>
                </c:pt>
                <c:pt idx="3">
                  <c:v>2015-2016</c:v>
                </c:pt>
              </c:strCache>
            </c:strRef>
          </c:cat>
          <c:val>
            <c:numRef>
              <c:f>Sheet1!$D$2:$D$5</c:f>
              <c:numCache>
                <c:formatCode>0.0%</c:formatCode>
                <c:ptCount val="4"/>
                <c:pt idx="0">
                  <c:v>0.107</c:v>
                </c:pt>
                <c:pt idx="1">
                  <c:v>0.12</c:v>
                </c:pt>
                <c:pt idx="2">
                  <c:v>7.1999999999999995E-2</c:v>
                </c:pt>
                <c:pt idx="3">
                  <c:v>3.7999999999999999E-2</c:v>
                </c:pt>
              </c:numCache>
            </c:numRef>
          </c:val>
          <c:extLst>
            <c:ext xmlns:c16="http://schemas.microsoft.com/office/drawing/2014/chart" uri="{C3380CC4-5D6E-409C-BE32-E72D297353CC}">
              <c16:uniqueId val="{00000000-A504-4D50-A017-0C61D0FB480F}"/>
            </c:ext>
          </c:extLst>
        </c:ser>
        <c:dLbls>
          <c:showLegendKey val="0"/>
          <c:showVal val="0"/>
          <c:showCatName val="0"/>
          <c:showSerName val="0"/>
          <c:showPercent val="0"/>
          <c:showBubbleSize val="0"/>
        </c:dLbls>
        <c:gapWidth val="35"/>
        <c:axId val="-473807504"/>
        <c:axId val="-473806144"/>
      </c:barChart>
      <c:catAx>
        <c:axId val="-473807504"/>
        <c:scaling>
          <c:orientation val="minMax"/>
        </c:scaling>
        <c:delete val="0"/>
        <c:axPos val="b"/>
        <c:numFmt formatCode="General" sourceLinked="1"/>
        <c:majorTickMark val="out"/>
        <c:minorTickMark val="none"/>
        <c:tickLblPos val="nextTo"/>
        <c:spPr>
          <a:ln>
            <a:solidFill>
              <a:srgbClr val="57585A"/>
            </a:solidFill>
          </a:ln>
        </c:spPr>
        <c:txPr>
          <a:bodyPr/>
          <a:lstStyle/>
          <a:p>
            <a:pPr>
              <a:defRPr sz="1400">
                <a:solidFill>
                  <a:schemeClr val="tx1"/>
                </a:solidFill>
                <a:latin typeface="Candara" panose="020E0502030303020204" pitchFamily="34" charset="0"/>
              </a:defRPr>
            </a:pPr>
            <a:endParaRPr lang="pt-BR"/>
          </a:p>
        </c:txPr>
        <c:crossAx val="-473806144"/>
        <c:crosses val="autoZero"/>
        <c:auto val="1"/>
        <c:lblAlgn val="ctr"/>
        <c:lblOffset val="100"/>
        <c:noMultiLvlLbl val="0"/>
      </c:catAx>
      <c:valAx>
        <c:axId val="-473806144"/>
        <c:scaling>
          <c:orientation val="minMax"/>
        </c:scaling>
        <c:delete val="1"/>
        <c:axPos val="l"/>
        <c:numFmt formatCode="0.0%" sourceLinked="1"/>
        <c:majorTickMark val="out"/>
        <c:minorTickMark val="none"/>
        <c:tickLblPos val="none"/>
        <c:crossAx val="-47380750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9931833674165E-2"/>
          <c:y val="3.05188199389624E-2"/>
          <c:w val="0.94001363326516696"/>
          <c:h val="0.71463221217388595"/>
        </c:manualLayout>
      </c:layout>
      <c:barChart>
        <c:barDir val="col"/>
        <c:grouping val="clustered"/>
        <c:varyColors val="0"/>
        <c:ser>
          <c:idx val="0"/>
          <c:order val="0"/>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a:solidFill>
                  <a:schemeClr val="bg2">
                    <a:lumMod val="50000"/>
                  </a:schemeClr>
                </a:solidFill>
              </a:ln>
            </c:spPr>
            <c:trendlineType val="movingAvg"/>
            <c:period val="2"/>
            <c:dispRSqr val="0"/>
            <c:dispEq val="0"/>
          </c:trendline>
          <c:cat>
            <c:numRef>
              <c:f>TOTAL!$A$2:$A$6</c:f>
              <c:numCache>
                <c:formatCode>General</c:formatCode>
                <c:ptCount val="5"/>
                <c:pt idx="0">
                  <c:v>2012</c:v>
                </c:pt>
                <c:pt idx="1">
                  <c:v>2013</c:v>
                </c:pt>
                <c:pt idx="2">
                  <c:v>2014</c:v>
                </c:pt>
                <c:pt idx="3">
                  <c:v>2015</c:v>
                </c:pt>
                <c:pt idx="4">
                  <c:v>2016</c:v>
                </c:pt>
              </c:numCache>
            </c:numRef>
          </c:cat>
          <c:val>
            <c:numRef>
              <c:f>TOTAL!$C$2:$C$6</c:f>
              <c:numCache>
                <c:formatCode>#,##0</c:formatCode>
                <c:ptCount val="5"/>
                <c:pt idx="0">
                  <c:v>1607</c:v>
                </c:pt>
                <c:pt idx="1">
                  <c:v>1602</c:v>
                </c:pt>
                <c:pt idx="2">
                  <c:v>2150</c:v>
                </c:pt>
                <c:pt idx="3">
                  <c:v>1945</c:v>
                </c:pt>
                <c:pt idx="4">
                  <c:v>2534</c:v>
                </c:pt>
              </c:numCache>
            </c:numRef>
          </c:val>
          <c:extLst>
            <c:ext xmlns:c16="http://schemas.microsoft.com/office/drawing/2014/chart" uri="{C3380CC4-5D6E-409C-BE32-E72D297353CC}">
              <c16:uniqueId val="{00000001-28C0-4083-A606-62EE01C4BE79}"/>
            </c:ext>
          </c:extLst>
        </c:ser>
        <c:dLbls>
          <c:showLegendKey val="0"/>
          <c:showVal val="0"/>
          <c:showCatName val="0"/>
          <c:showSerName val="0"/>
          <c:showPercent val="0"/>
          <c:showBubbleSize val="0"/>
        </c:dLbls>
        <c:gapWidth val="35"/>
        <c:axId val="-477571488"/>
        <c:axId val="-473823008"/>
      </c:barChart>
      <c:catAx>
        <c:axId val="-477571488"/>
        <c:scaling>
          <c:orientation val="minMax"/>
        </c:scaling>
        <c:delete val="0"/>
        <c:axPos val="b"/>
        <c:numFmt formatCode="General" sourceLinked="1"/>
        <c:majorTickMark val="out"/>
        <c:minorTickMark val="none"/>
        <c:tickLblPos val="nextTo"/>
        <c:spPr>
          <a:ln>
            <a:solidFill>
              <a:srgbClr val="57585A"/>
            </a:solidFill>
          </a:ln>
        </c:spPr>
        <c:txPr>
          <a:bodyPr/>
          <a:lstStyle/>
          <a:p>
            <a:pPr algn="ctr">
              <a:defRPr/>
            </a:pPr>
            <a:endParaRPr lang="pt-BR"/>
          </a:p>
        </c:txPr>
        <c:crossAx val="-473823008"/>
        <c:crosses val="autoZero"/>
        <c:auto val="1"/>
        <c:lblAlgn val="ctr"/>
        <c:lblOffset val="100"/>
        <c:noMultiLvlLbl val="0"/>
      </c:catAx>
      <c:valAx>
        <c:axId val="-473823008"/>
        <c:scaling>
          <c:orientation val="minMax"/>
        </c:scaling>
        <c:delete val="1"/>
        <c:axPos val="l"/>
        <c:numFmt formatCode="#,##0" sourceLinked="1"/>
        <c:majorTickMark val="out"/>
        <c:minorTickMark val="none"/>
        <c:tickLblPos val="none"/>
        <c:crossAx val="-477571488"/>
        <c:crosses val="autoZero"/>
        <c:crossBetween val="between"/>
      </c:valAx>
      <c:spPr>
        <a:noFill/>
        <a:ln w="25400">
          <a:noFill/>
        </a:ln>
      </c:spPr>
    </c:plotArea>
    <c:plotVisOnly val="1"/>
    <c:dispBlanksAs val="gap"/>
    <c:showDLblsOverMax val="0"/>
  </c:chart>
  <c:spPr>
    <a:ln>
      <a:noFill/>
    </a:ln>
  </c:spPr>
  <c:txPr>
    <a:bodyPr/>
    <a:lstStyle/>
    <a:p>
      <a:pPr>
        <a:defRPr>
          <a:solidFill>
            <a:schemeClr val="tx1"/>
          </a:solidFill>
        </a:defRPr>
      </a:pPr>
      <a:endParaRPr lang="pt-B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28575">
                <a:solidFill>
                  <a:srgbClr val="4472C4">
                    <a:lumMod val="60000"/>
                    <a:lumOff val="40000"/>
                  </a:srgbClr>
                </a:solidFill>
              </a:ln>
            </c:spPr>
            <c:trendlineType val="movingAvg"/>
            <c:period val="3"/>
            <c:dispRSqr val="0"/>
            <c:dispEq val="0"/>
          </c:trendline>
          <c:cat>
            <c:numRef>
              <c:f>Planilha1!$B$19:$N$19</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Planilha1!$B$20:$N$20</c:f>
              <c:numCache>
                <c:formatCode>General</c:formatCode>
                <c:ptCount val="13"/>
                <c:pt idx="0">
                  <c:v>845</c:v>
                </c:pt>
                <c:pt idx="1">
                  <c:v>833</c:v>
                </c:pt>
                <c:pt idx="2">
                  <c:v>1070</c:v>
                </c:pt>
                <c:pt idx="3">
                  <c:v>1258</c:v>
                </c:pt>
                <c:pt idx="4">
                  <c:v>1070</c:v>
                </c:pt>
                <c:pt idx="5">
                  <c:v>1439</c:v>
                </c:pt>
                <c:pt idx="6">
                  <c:v>1779</c:v>
                </c:pt>
                <c:pt idx="7">
                  <c:v>771</c:v>
                </c:pt>
                <c:pt idx="8">
                  <c:v>1292</c:v>
                </c:pt>
                <c:pt idx="9">
                  <c:v>1501</c:v>
                </c:pt>
                <c:pt idx="10">
                  <c:v>1078</c:v>
                </c:pt>
                <c:pt idx="11">
                  <c:v>1342</c:v>
                </c:pt>
                <c:pt idx="12">
                  <c:v>1140</c:v>
                </c:pt>
              </c:numCache>
            </c:numRef>
          </c:val>
          <c:extLst>
            <c:ext xmlns:c16="http://schemas.microsoft.com/office/drawing/2014/chart" uri="{C3380CC4-5D6E-409C-BE32-E72D297353CC}">
              <c16:uniqueId val="{00000001-BD80-4943-A2EF-33888039F1A7}"/>
            </c:ext>
          </c:extLst>
        </c:ser>
        <c:dLbls>
          <c:showLegendKey val="0"/>
          <c:showVal val="0"/>
          <c:showCatName val="0"/>
          <c:showSerName val="0"/>
          <c:showPercent val="0"/>
          <c:showBubbleSize val="0"/>
        </c:dLbls>
        <c:gapWidth val="35"/>
        <c:axId val="215176320"/>
        <c:axId val="215675264"/>
      </c:barChart>
      <c:catAx>
        <c:axId val="215176320"/>
        <c:scaling>
          <c:orientation val="minMax"/>
        </c:scaling>
        <c:delete val="0"/>
        <c:axPos val="b"/>
        <c:numFmt formatCode="General" sourceLinked="1"/>
        <c:majorTickMark val="out"/>
        <c:minorTickMark val="none"/>
        <c:tickLblPos val="nextTo"/>
        <c:spPr>
          <a:ln>
            <a:solidFill>
              <a:srgbClr val="57585A"/>
            </a:solidFill>
          </a:ln>
        </c:spPr>
        <c:crossAx val="215675264"/>
        <c:crosses val="autoZero"/>
        <c:auto val="1"/>
        <c:lblAlgn val="ctr"/>
        <c:lblOffset val="100"/>
        <c:noMultiLvlLbl val="0"/>
      </c:catAx>
      <c:valAx>
        <c:axId val="215675264"/>
        <c:scaling>
          <c:orientation val="minMax"/>
        </c:scaling>
        <c:delete val="1"/>
        <c:axPos val="l"/>
        <c:numFmt formatCode="General" sourceLinked="1"/>
        <c:majorTickMark val="out"/>
        <c:minorTickMark val="none"/>
        <c:tickLblPos val="none"/>
        <c:crossAx val="215176320"/>
        <c:crosses val="autoZero"/>
        <c:crossBetween val="between"/>
      </c:valAx>
    </c:plotArea>
    <c:plotVisOnly val="1"/>
    <c:dispBlanksAs val="gap"/>
    <c:showDLblsOverMax val="0"/>
  </c:chart>
  <c:spPr>
    <a:ln>
      <a:noFill/>
    </a:ln>
  </c:spPr>
  <c:txPr>
    <a:bodyPr/>
    <a:lstStyle/>
    <a:p>
      <a:pPr>
        <a:defRPr>
          <a:solidFill>
            <a:schemeClr val="tx1"/>
          </a:solidFill>
        </a:defRPr>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r>
              <a:rPr lang="pt-BR" sz="1800" b="0" i="0" baseline="0" dirty="0">
                <a:solidFill>
                  <a:schemeClr val="tx1"/>
                </a:solidFill>
                <a:effectLst/>
              </a:rPr>
              <a:t>COMPOSICIÓN DE LAS DECISIONES DE MÉRITO</a:t>
            </a:r>
            <a:endParaRPr lang="es-ES_tradnl" dirty="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mn-lt"/>
              <a:ea typeface="+mn-ea"/>
              <a:cs typeface="+mn-cs"/>
            </a:defRPr>
          </a:pPr>
          <a:endParaRPr lang="pt-B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84-4204-966F-1F23C0F84D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84-4204-966F-1F23C0F84D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84-4204-966F-1F23C0F84D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84-4204-966F-1F23C0F84D7F}"/>
              </c:ext>
            </c:extLst>
          </c:dPt>
          <c:dLbls>
            <c:dLbl>
              <c:idx val="0"/>
              <c:layout>
                <c:manualLayout>
                  <c:x val="4.12038495188101E-2"/>
                  <c:y val="-1.8597056373824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84-4204-966F-1F23C0F84D7F}"/>
                </c:ext>
              </c:extLst>
            </c:dLbl>
            <c:dLbl>
              <c:idx val="1"/>
              <c:layout>
                <c:manualLayout>
                  <c:x val="8.9660651793525906E-2"/>
                  <c:y val="3.65035981697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84-4204-966F-1F23C0F84D7F}"/>
                </c:ext>
              </c:extLst>
            </c:dLbl>
            <c:dLbl>
              <c:idx val="2"/>
              <c:layout>
                <c:manualLayout>
                  <c:x val="0.120459645669291"/>
                  <c:y val="-1.44333605256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84-4204-966F-1F23C0F84D7F}"/>
                </c:ext>
              </c:extLst>
            </c:dLbl>
            <c:dLbl>
              <c:idx val="3"/>
              <c:layout>
                <c:manualLayout>
                  <c:x val="-9.3978893263342106E-2"/>
                  <c:y val="-0.10117109131279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84-4204-966F-1F23C0F84D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Recursos!$B$23:$B$26</c:f>
              <c:strCache>
                <c:ptCount val="4"/>
                <c:pt idx="0">
                  <c:v>Provimento</c:v>
                </c:pt>
                <c:pt idx="1">
                  <c:v>Provimento parcial</c:v>
                </c:pt>
                <c:pt idx="2">
                  <c:v>Desprovimento</c:v>
                </c:pt>
                <c:pt idx="3">
                  <c:v>Resolução Pacífica</c:v>
                </c:pt>
              </c:strCache>
            </c:strRef>
          </c:cat>
          <c:val>
            <c:numRef>
              <c:f>Recursos!$D$23:$D$26</c:f>
              <c:numCache>
                <c:formatCode>0%</c:formatCode>
                <c:ptCount val="4"/>
                <c:pt idx="0">
                  <c:v>0.18557794273594899</c:v>
                </c:pt>
                <c:pt idx="1">
                  <c:v>4.00318133616119E-2</c:v>
                </c:pt>
                <c:pt idx="2">
                  <c:v>0.38043478260869601</c:v>
                </c:pt>
                <c:pt idx="3">
                  <c:v>0.39395546129374298</c:v>
                </c:pt>
              </c:numCache>
            </c:numRef>
          </c:val>
          <c:extLst>
            <c:ext xmlns:c16="http://schemas.microsoft.com/office/drawing/2014/chart" uri="{C3380CC4-5D6E-409C-BE32-E72D297353CC}">
              <c16:uniqueId val="{00000008-FB84-4204-966F-1F23C0F84D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S_tradnl"/>
              <a:t>% DE RECLAMOS SOBRE INSCRIPCIONES EN EL SISTEMA</a:t>
            </a:r>
          </a:p>
        </c:rich>
      </c:tx>
      <c:layout>
        <c:manualLayout>
          <c:xMode val="edge"/>
          <c:yMode val="edge"/>
          <c:x val="0.10683540498448869"/>
          <c:y val="7.0082745513793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Planilha1!$E$8:$E$10</c:f>
              <c:numCache>
                <c:formatCode>General</c:formatCode>
                <c:ptCount val="3"/>
                <c:pt idx="0">
                  <c:v>2015</c:v>
                </c:pt>
                <c:pt idx="1">
                  <c:v>2016</c:v>
                </c:pt>
                <c:pt idx="2">
                  <c:v>2017</c:v>
                </c:pt>
              </c:numCache>
            </c:numRef>
          </c:cat>
          <c:val>
            <c:numRef>
              <c:f>Planilha1!$F$8:$F$10</c:f>
              <c:numCache>
                <c:formatCode>0%</c:formatCode>
                <c:ptCount val="3"/>
                <c:pt idx="0">
                  <c:v>0.24</c:v>
                </c:pt>
                <c:pt idx="1">
                  <c:v>0.46</c:v>
                </c:pt>
                <c:pt idx="2">
                  <c:v>0.56000000000000005</c:v>
                </c:pt>
              </c:numCache>
            </c:numRef>
          </c:val>
          <c:extLst>
            <c:ext xmlns:c16="http://schemas.microsoft.com/office/drawing/2014/chart" uri="{C3380CC4-5D6E-409C-BE32-E72D297353CC}">
              <c16:uniqueId val="{00000000-8285-4698-81D9-B1FA407CBCA2}"/>
            </c:ext>
          </c:extLst>
        </c:ser>
        <c:dLbls>
          <c:showLegendKey val="0"/>
          <c:showVal val="0"/>
          <c:showCatName val="0"/>
          <c:showSerName val="0"/>
          <c:showPercent val="0"/>
          <c:showBubbleSize val="0"/>
        </c:dLbls>
        <c:gapWidth val="219"/>
        <c:overlap val="-27"/>
        <c:axId val="-529659488"/>
        <c:axId val="-529657168"/>
      </c:barChart>
      <c:catAx>
        <c:axId val="-52965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529657168"/>
        <c:crosses val="autoZero"/>
        <c:auto val="1"/>
        <c:lblAlgn val="ctr"/>
        <c:lblOffset val="100"/>
        <c:noMultiLvlLbl val="0"/>
      </c:catAx>
      <c:valAx>
        <c:axId val="-529657168"/>
        <c:scaling>
          <c:orientation val="minMax"/>
        </c:scaling>
        <c:delete val="1"/>
        <c:axPos val="l"/>
        <c:numFmt formatCode="0%" sourceLinked="1"/>
        <c:majorTickMark val="none"/>
        <c:minorTickMark val="none"/>
        <c:tickLblPos val="nextTo"/>
        <c:crossAx val="-5296594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pt-BR"/>
              <a:t>MANIFESTACIONES RECIBIDAS POR LA CGU </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t-BR"/>
        </a:p>
      </c:txPr>
    </c:title>
    <c:autoTitleDeleted val="0"/>
    <c:plotArea>
      <c:layout/>
      <c:barChart>
        <c:barDir val="col"/>
        <c:grouping val="clustered"/>
        <c:varyColors val="0"/>
        <c:ser>
          <c:idx val="0"/>
          <c:order val="0"/>
          <c:tx>
            <c:strRef>
              <c:f>Manifestações!$C$58</c:f>
              <c:strCache>
                <c:ptCount val="1"/>
                <c:pt idx="0">
                  <c:v>2015</c:v>
                </c:pt>
              </c:strCache>
            </c:strRef>
          </c:tx>
          <c:spPr>
            <a:solidFill>
              <a:schemeClr val="accent1"/>
            </a:solidFill>
            <a:ln>
              <a:noFill/>
            </a:ln>
            <a:effectLst/>
          </c:spPr>
          <c:invertIfNegative val="0"/>
          <c:cat>
            <c:strRef>
              <c:f>Manifestações!$B$59:$B$63</c:f>
              <c:strCache>
                <c:ptCount val="5"/>
                <c:pt idx="0">
                  <c:v>Denúncias</c:v>
                </c:pt>
                <c:pt idx="1">
                  <c:v>Elogios</c:v>
                </c:pt>
                <c:pt idx="2">
                  <c:v>Reclamações</c:v>
                </c:pt>
                <c:pt idx="3">
                  <c:v>Solicitações</c:v>
                </c:pt>
                <c:pt idx="4">
                  <c:v>Sugestões</c:v>
                </c:pt>
              </c:strCache>
            </c:strRef>
          </c:cat>
          <c:val>
            <c:numRef>
              <c:f>Manifestações!$C$59:$C$63</c:f>
              <c:numCache>
                <c:formatCode>General</c:formatCode>
                <c:ptCount val="5"/>
                <c:pt idx="0">
                  <c:v>3729</c:v>
                </c:pt>
                <c:pt idx="1">
                  <c:v>29</c:v>
                </c:pt>
                <c:pt idx="2">
                  <c:v>1696</c:v>
                </c:pt>
                <c:pt idx="3">
                  <c:v>759</c:v>
                </c:pt>
                <c:pt idx="4">
                  <c:v>115</c:v>
                </c:pt>
              </c:numCache>
            </c:numRef>
          </c:val>
          <c:extLst>
            <c:ext xmlns:c16="http://schemas.microsoft.com/office/drawing/2014/chart" uri="{C3380CC4-5D6E-409C-BE32-E72D297353CC}">
              <c16:uniqueId val="{00000000-7ADF-4A7D-A47B-C25946069CE9}"/>
            </c:ext>
          </c:extLst>
        </c:ser>
        <c:ser>
          <c:idx val="1"/>
          <c:order val="1"/>
          <c:tx>
            <c:strRef>
              <c:f>Manifestações!$D$58</c:f>
              <c:strCache>
                <c:ptCount val="1"/>
                <c:pt idx="0">
                  <c:v>2016</c:v>
                </c:pt>
              </c:strCache>
            </c:strRef>
          </c:tx>
          <c:spPr>
            <a:solidFill>
              <a:schemeClr val="accent2"/>
            </a:solidFill>
            <a:ln>
              <a:noFill/>
            </a:ln>
            <a:effectLst/>
          </c:spPr>
          <c:invertIfNegative val="0"/>
          <c:cat>
            <c:strRef>
              <c:f>Manifestações!$B$59:$B$63</c:f>
              <c:strCache>
                <c:ptCount val="5"/>
                <c:pt idx="0">
                  <c:v>Denúncias</c:v>
                </c:pt>
                <c:pt idx="1">
                  <c:v>Elogios</c:v>
                </c:pt>
                <c:pt idx="2">
                  <c:v>Reclamações</c:v>
                </c:pt>
                <c:pt idx="3">
                  <c:v>Solicitações</c:v>
                </c:pt>
                <c:pt idx="4">
                  <c:v>Sugestões</c:v>
                </c:pt>
              </c:strCache>
            </c:strRef>
          </c:cat>
          <c:val>
            <c:numRef>
              <c:f>Manifestações!$D$59:$D$63</c:f>
              <c:numCache>
                <c:formatCode>General</c:formatCode>
                <c:ptCount val="5"/>
                <c:pt idx="0">
                  <c:v>7444</c:v>
                </c:pt>
                <c:pt idx="1">
                  <c:v>108</c:v>
                </c:pt>
                <c:pt idx="2">
                  <c:v>3448</c:v>
                </c:pt>
                <c:pt idx="3">
                  <c:v>2674</c:v>
                </c:pt>
                <c:pt idx="4">
                  <c:v>657</c:v>
                </c:pt>
              </c:numCache>
            </c:numRef>
          </c:val>
          <c:extLst>
            <c:ext xmlns:c16="http://schemas.microsoft.com/office/drawing/2014/chart" uri="{C3380CC4-5D6E-409C-BE32-E72D297353CC}">
              <c16:uniqueId val="{00000001-7ADF-4A7D-A47B-C25946069CE9}"/>
            </c:ext>
          </c:extLst>
        </c:ser>
        <c:ser>
          <c:idx val="2"/>
          <c:order val="2"/>
          <c:tx>
            <c:strRef>
              <c:f>Manifestações!$E$58</c:f>
              <c:strCache>
                <c:ptCount val="1"/>
                <c:pt idx="0">
                  <c:v>2017</c:v>
                </c:pt>
              </c:strCache>
            </c:strRef>
          </c:tx>
          <c:spPr>
            <a:solidFill>
              <a:schemeClr val="accent3"/>
            </a:solidFill>
            <a:ln>
              <a:noFill/>
            </a:ln>
            <a:effectLst/>
          </c:spPr>
          <c:invertIfNegative val="0"/>
          <c:cat>
            <c:strRef>
              <c:f>Manifestações!$B$59:$B$63</c:f>
              <c:strCache>
                <c:ptCount val="5"/>
                <c:pt idx="0">
                  <c:v>Denúncias</c:v>
                </c:pt>
                <c:pt idx="1">
                  <c:v>Elogios</c:v>
                </c:pt>
                <c:pt idx="2">
                  <c:v>Reclamações</c:v>
                </c:pt>
                <c:pt idx="3">
                  <c:v>Solicitações</c:v>
                </c:pt>
                <c:pt idx="4">
                  <c:v>Sugestões</c:v>
                </c:pt>
              </c:strCache>
            </c:strRef>
          </c:cat>
          <c:val>
            <c:numRef>
              <c:f>Manifestações!$E$59:$E$63</c:f>
              <c:numCache>
                <c:formatCode>General</c:formatCode>
                <c:ptCount val="5"/>
                <c:pt idx="0">
                  <c:v>7906</c:v>
                </c:pt>
                <c:pt idx="1">
                  <c:v>204</c:v>
                </c:pt>
                <c:pt idx="2">
                  <c:v>14481</c:v>
                </c:pt>
                <c:pt idx="3">
                  <c:v>3564</c:v>
                </c:pt>
                <c:pt idx="4">
                  <c:v>759</c:v>
                </c:pt>
              </c:numCache>
            </c:numRef>
          </c:val>
          <c:extLst>
            <c:ext xmlns:c16="http://schemas.microsoft.com/office/drawing/2014/chart" uri="{C3380CC4-5D6E-409C-BE32-E72D297353CC}">
              <c16:uniqueId val="{00000002-7ADF-4A7D-A47B-C25946069CE9}"/>
            </c:ext>
          </c:extLst>
        </c:ser>
        <c:dLbls>
          <c:showLegendKey val="0"/>
          <c:showVal val="0"/>
          <c:showCatName val="0"/>
          <c:showSerName val="0"/>
          <c:showPercent val="0"/>
          <c:showBubbleSize val="0"/>
        </c:dLbls>
        <c:gapWidth val="219"/>
        <c:overlap val="-27"/>
        <c:axId val="-529418160"/>
        <c:axId val="-529087920"/>
      </c:barChart>
      <c:catAx>
        <c:axId val="-52941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529087920"/>
        <c:crosses val="autoZero"/>
        <c:auto val="1"/>
        <c:lblAlgn val="ctr"/>
        <c:lblOffset val="100"/>
        <c:noMultiLvlLbl val="0"/>
      </c:catAx>
      <c:valAx>
        <c:axId val="-52908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52941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solidFill>
            <a:schemeClr val="tx1"/>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1D360-09B6-E148-9331-9D2C9D64349B}" type="doc">
      <dgm:prSet loTypeId="urn:microsoft.com/office/officeart/2005/8/layout/gear1" loCatId="" qsTypeId="urn:microsoft.com/office/officeart/2005/8/quickstyle/simple4" qsCatId="simple" csTypeId="urn:microsoft.com/office/officeart/2005/8/colors/accent1_2" csCatId="accent1" phldr="1"/>
      <dgm:spPr/>
    </dgm:pt>
    <dgm:pt modelId="{77795F47-D73B-8C42-9EA7-7245F8F253ED}">
      <dgm:prSet phldrT="[Texto]"/>
      <dgm:spPr>
        <a:solidFill>
          <a:schemeClr val="accent5">
            <a:lumMod val="50000"/>
          </a:schemeClr>
        </a:solidFill>
      </dgm:spPr>
      <dgm:t>
        <a:bodyPr/>
        <a:lstStyle/>
        <a:p>
          <a:r>
            <a:rPr lang="pt-BR" b="1" dirty="0">
              <a:solidFill>
                <a:schemeClr val="bg1"/>
              </a:solidFill>
            </a:rPr>
            <a:t>Prevenir</a:t>
          </a:r>
        </a:p>
      </dgm:t>
    </dgm:pt>
    <dgm:pt modelId="{65F71C13-4CDE-1643-AD3D-859D7ABBB081}" type="parTrans" cxnId="{A9369DFB-0FFD-414F-85D8-F488DD77BD97}">
      <dgm:prSet/>
      <dgm:spPr/>
      <dgm:t>
        <a:bodyPr/>
        <a:lstStyle/>
        <a:p>
          <a:endParaRPr lang="pt-BR"/>
        </a:p>
      </dgm:t>
    </dgm:pt>
    <dgm:pt modelId="{02A5155D-F882-F141-8322-3FDFC3658983}" type="sibTrans" cxnId="{A9369DFB-0FFD-414F-85D8-F488DD77BD97}">
      <dgm:prSet/>
      <dgm:spPr>
        <a:solidFill>
          <a:schemeClr val="accent5">
            <a:lumMod val="50000"/>
          </a:schemeClr>
        </a:solidFill>
      </dgm:spPr>
      <dgm:t>
        <a:bodyPr/>
        <a:lstStyle/>
        <a:p>
          <a:endParaRPr lang="pt-BR"/>
        </a:p>
      </dgm:t>
    </dgm:pt>
    <dgm:pt modelId="{16EFBFAB-50BB-644D-8574-099DA4123BD8}">
      <dgm:prSet phldrT="[Texto]"/>
      <dgm:spPr>
        <a:solidFill>
          <a:schemeClr val="accent5">
            <a:lumMod val="50000"/>
          </a:schemeClr>
        </a:solidFill>
      </dgm:spPr>
      <dgm:t>
        <a:bodyPr/>
        <a:lstStyle/>
        <a:p>
          <a:r>
            <a:rPr lang="pt-BR" b="1" dirty="0">
              <a:solidFill>
                <a:schemeClr val="bg1"/>
              </a:solidFill>
            </a:rPr>
            <a:t>Detectar</a:t>
          </a:r>
        </a:p>
      </dgm:t>
    </dgm:pt>
    <dgm:pt modelId="{C2374B79-BAB7-B44E-8F61-93B3489C474F}" type="parTrans" cxnId="{9629E5B8-42AD-CC4B-91C3-2166029FEE23}">
      <dgm:prSet/>
      <dgm:spPr/>
      <dgm:t>
        <a:bodyPr/>
        <a:lstStyle/>
        <a:p>
          <a:endParaRPr lang="pt-BR"/>
        </a:p>
      </dgm:t>
    </dgm:pt>
    <dgm:pt modelId="{BF55D0D8-96FF-774E-8445-AAE062CF9AF5}" type="sibTrans" cxnId="{9629E5B8-42AD-CC4B-91C3-2166029FEE23}">
      <dgm:prSet/>
      <dgm:spPr>
        <a:solidFill>
          <a:schemeClr val="accent5">
            <a:lumMod val="50000"/>
          </a:schemeClr>
        </a:solidFill>
      </dgm:spPr>
      <dgm:t>
        <a:bodyPr/>
        <a:lstStyle/>
        <a:p>
          <a:endParaRPr lang="pt-BR"/>
        </a:p>
      </dgm:t>
    </dgm:pt>
    <dgm:pt modelId="{F64BCCD4-254D-D94B-8DA9-20429FE7DAFC}">
      <dgm:prSet phldrT="[Texto]"/>
      <dgm:spPr>
        <a:solidFill>
          <a:schemeClr val="accent5">
            <a:lumMod val="50000"/>
          </a:schemeClr>
        </a:solidFill>
      </dgm:spPr>
      <dgm:t>
        <a:bodyPr/>
        <a:lstStyle/>
        <a:p>
          <a:r>
            <a:rPr lang="pt-BR" b="1" dirty="0">
              <a:solidFill>
                <a:schemeClr val="bg1"/>
              </a:solidFill>
            </a:rPr>
            <a:t>Sancionar</a:t>
          </a:r>
        </a:p>
      </dgm:t>
    </dgm:pt>
    <dgm:pt modelId="{18A17F32-D08B-7348-941A-62E9A2F518EB}" type="parTrans" cxnId="{564CD58D-6649-144F-8780-8565AAA9DE40}">
      <dgm:prSet/>
      <dgm:spPr/>
      <dgm:t>
        <a:bodyPr/>
        <a:lstStyle/>
        <a:p>
          <a:endParaRPr lang="pt-BR"/>
        </a:p>
      </dgm:t>
    </dgm:pt>
    <dgm:pt modelId="{B8084714-143F-0B4F-9C8C-51BB59199FE9}" type="sibTrans" cxnId="{564CD58D-6649-144F-8780-8565AAA9DE40}">
      <dgm:prSet/>
      <dgm:spPr>
        <a:solidFill>
          <a:schemeClr val="accent5">
            <a:lumMod val="50000"/>
          </a:schemeClr>
        </a:solidFill>
      </dgm:spPr>
      <dgm:t>
        <a:bodyPr/>
        <a:lstStyle/>
        <a:p>
          <a:endParaRPr lang="pt-BR"/>
        </a:p>
      </dgm:t>
    </dgm:pt>
    <dgm:pt modelId="{DA3558FA-21C1-214E-9DE4-C172F061CA9C}" type="pres">
      <dgm:prSet presAssocID="{AE11D360-09B6-E148-9331-9D2C9D64349B}" presName="composite" presStyleCnt="0">
        <dgm:presLayoutVars>
          <dgm:chMax val="3"/>
          <dgm:animLvl val="lvl"/>
          <dgm:resizeHandles val="exact"/>
        </dgm:presLayoutVars>
      </dgm:prSet>
      <dgm:spPr/>
    </dgm:pt>
    <dgm:pt modelId="{87BBA882-8F79-AC4A-9459-70104333C0DC}" type="pres">
      <dgm:prSet presAssocID="{77795F47-D73B-8C42-9EA7-7245F8F253ED}" presName="gear1" presStyleLbl="node1" presStyleIdx="0" presStyleCnt="3">
        <dgm:presLayoutVars>
          <dgm:chMax val="1"/>
          <dgm:bulletEnabled val="1"/>
        </dgm:presLayoutVars>
      </dgm:prSet>
      <dgm:spPr/>
    </dgm:pt>
    <dgm:pt modelId="{97132C48-499E-7942-A91C-89336CC61479}" type="pres">
      <dgm:prSet presAssocID="{77795F47-D73B-8C42-9EA7-7245F8F253ED}" presName="gear1srcNode" presStyleLbl="node1" presStyleIdx="0" presStyleCnt="3"/>
      <dgm:spPr/>
    </dgm:pt>
    <dgm:pt modelId="{C1364155-8141-B047-AD3D-BE912DE5C4A5}" type="pres">
      <dgm:prSet presAssocID="{77795F47-D73B-8C42-9EA7-7245F8F253ED}" presName="gear1dstNode" presStyleLbl="node1" presStyleIdx="0" presStyleCnt="3"/>
      <dgm:spPr/>
    </dgm:pt>
    <dgm:pt modelId="{D892A054-80C1-2349-893A-7F3ACC46EA95}" type="pres">
      <dgm:prSet presAssocID="{16EFBFAB-50BB-644D-8574-099DA4123BD8}" presName="gear2" presStyleLbl="node1" presStyleIdx="1" presStyleCnt="3">
        <dgm:presLayoutVars>
          <dgm:chMax val="1"/>
          <dgm:bulletEnabled val="1"/>
        </dgm:presLayoutVars>
      </dgm:prSet>
      <dgm:spPr/>
    </dgm:pt>
    <dgm:pt modelId="{197BA688-6A3D-E040-94D2-189200893D18}" type="pres">
      <dgm:prSet presAssocID="{16EFBFAB-50BB-644D-8574-099DA4123BD8}" presName="gear2srcNode" presStyleLbl="node1" presStyleIdx="1" presStyleCnt="3"/>
      <dgm:spPr/>
    </dgm:pt>
    <dgm:pt modelId="{9FA0066E-41B5-A24D-982E-C06051D1FD04}" type="pres">
      <dgm:prSet presAssocID="{16EFBFAB-50BB-644D-8574-099DA4123BD8}" presName="gear2dstNode" presStyleLbl="node1" presStyleIdx="1" presStyleCnt="3"/>
      <dgm:spPr/>
    </dgm:pt>
    <dgm:pt modelId="{F22890AC-F530-6042-B71C-CC7D71C10FE0}" type="pres">
      <dgm:prSet presAssocID="{F64BCCD4-254D-D94B-8DA9-20429FE7DAFC}" presName="gear3" presStyleLbl="node1" presStyleIdx="2" presStyleCnt="3"/>
      <dgm:spPr/>
    </dgm:pt>
    <dgm:pt modelId="{11243C98-D9AE-6043-9E5D-45F0DD8CC4AD}" type="pres">
      <dgm:prSet presAssocID="{F64BCCD4-254D-D94B-8DA9-20429FE7DAFC}" presName="gear3tx" presStyleLbl="node1" presStyleIdx="2" presStyleCnt="3">
        <dgm:presLayoutVars>
          <dgm:chMax val="1"/>
          <dgm:bulletEnabled val="1"/>
        </dgm:presLayoutVars>
      </dgm:prSet>
      <dgm:spPr/>
    </dgm:pt>
    <dgm:pt modelId="{9507ACF4-0032-FA49-B012-A63C8C1F124A}" type="pres">
      <dgm:prSet presAssocID="{F64BCCD4-254D-D94B-8DA9-20429FE7DAFC}" presName="gear3srcNode" presStyleLbl="node1" presStyleIdx="2" presStyleCnt="3"/>
      <dgm:spPr/>
    </dgm:pt>
    <dgm:pt modelId="{B4FAB196-702C-F545-B250-771874E8BE45}" type="pres">
      <dgm:prSet presAssocID="{F64BCCD4-254D-D94B-8DA9-20429FE7DAFC}" presName="gear3dstNode" presStyleLbl="node1" presStyleIdx="2" presStyleCnt="3"/>
      <dgm:spPr/>
    </dgm:pt>
    <dgm:pt modelId="{1B71BB54-F809-7A4C-9CBC-C3A742B4EDF6}" type="pres">
      <dgm:prSet presAssocID="{02A5155D-F882-F141-8322-3FDFC3658983}" presName="connector1" presStyleLbl="sibTrans2D1" presStyleIdx="0" presStyleCnt="3"/>
      <dgm:spPr/>
    </dgm:pt>
    <dgm:pt modelId="{F1D8B1A2-7003-034C-B516-9769A378D6BF}" type="pres">
      <dgm:prSet presAssocID="{BF55D0D8-96FF-774E-8445-AAE062CF9AF5}" presName="connector2" presStyleLbl="sibTrans2D1" presStyleIdx="1" presStyleCnt="3"/>
      <dgm:spPr/>
    </dgm:pt>
    <dgm:pt modelId="{EF69F0A8-D828-7949-83C8-1F0218E28EB1}" type="pres">
      <dgm:prSet presAssocID="{B8084714-143F-0B4F-9C8C-51BB59199FE9}" presName="connector3" presStyleLbl="sibTrans2D1" presStyleIdx="2" presStyleCnt="3"/>
      <dgm:spPr/>
    </dgm:pt>
  </dgm:ptLst>
  <dgm:cxnLst>
    <dgm:cxn modelId="{23EB1017-95B0-D644-BADA-00D92D418EF7}" type="presOf" srcId="{F64BCCD4-254D-D94B-8DA9-20429FE7DAFC}" destId="{11243C98-D9AE-6043-9E5D-45F0DD8CC4AD}" srcOrd="1" destOrd="0" presId="urn:microsoft.com/office/officeart/2005/8/layout/gear1"/>
    <dgm:cxn modelId="{7D503544-D2E2-2440-A120-95BC6C80AE92}" type="presOf" srcId="{B8084714-143F-0B4F-9C8C-51BB59199FE9}" destId="{EF69F0A8-D828-7949-83C8-1F0218E28EB1}" srcOrd="0" destOrd="0" presId="urn:microsoft.com/office/officeart/2005/8/layout/gear1"/>
    <dgm:cxn modelId="{5D939D4E-2534-AD46-9D93-6A2A5058D982}" type="presOf" srcId="{F64BCCD4-254D-D94B-8DA9-20429FE7DAFC}" destId="{F22890AC-F530-6042-B71C-CC7D71C10FE0}" srcOrd="0" destOrd="0" presId="urn:microsoft.com/office/officeart/2005/8/layout/gear1"/>
    <dgm:cxn modelId="{C9B80559-DEA7-8E40-AEFB-E57F1FF0F608}" type="presOf" srcId="{16EFBFAB-50BB-644D-8574-099DA4123BD8}" destId="{D892A054-80C1-2349-893A-7F3ACC46EA95}" srcOrd="0" destOrd="0" presId="urn:microsoft.com/office/officeart/2005/8/layout/gear1"/>
    <dgm:cxn modelId="{5AD94E87-C17E-0E4C-A9FB-4AD244F5C79D}" type="presOf" srcId="{77795F47-D73B-8C42-9EA7-7245F8F253ED}" destId="{87BBA882-8F79-AC4A-9459-70104333C0DC}" srcOrd="0" destOrd="0" presId="urn:microsoft.com/office/officeart/2005/8/layout/gear1"/>
    <dgm:cxn modelId="{564CD58D-6649-144F-8780-8565AAA9DE40}" srcId="{AE11D360-09B6-E148-9331-9D2C9D64349B}" destId="{F64BCCD4-254D-D94B-8DA9-20429FE7DAFC}" srcOrd="2" destOrd="0" parTransId="{18A17F32-D08B-7348-941A-62E9A2F518EB}" sibTransId="{B8084714-143F-0B4F-9C8C-51BB59199FE9}"/>
    <dgm:cxn modelId="{17CA2990-221D-DA4F-8796-5D60AF96DC93}" type="presOf" srcId="{F64BCCD4-254D-D94B-8DA9-20429FE7DAFC}" destId="{9507ACF4-0032-FA49-B012-A63C8C1F124A}" srcOrd="2" destOrd="0" presId="urn:microsoft.com/office/officeart/2005/8/layout/gear1"/>
    <dgm:cxn modelId="{A78AC290-F256-224A-9DA5-DC4288EAC429}" type="presOf" srcId="{16EFBFAB-50BB-644D-8574-099DA4123BD8}" destId="{197BA688-6A3D-E040-94D2-189200893D18}" srcOrd="1" destOrd="0" presId="urn:microsoft.com/office/officeart/2005/8/layout/gear1"/>
    <dgm:cxn modelId="{B5B1BA99-9532-4E4E-8FA2-1B52418FF673}" type="presOf" srcId="{77795F47-D73B-8C42-9EA7-7245F8F253ED}" destId="{97132C48-499E-7942-A91C-89336CC61479}" srcOrd="1" destOrd="0" presId="urn:microsoft.com/office/officeart/2005/8/layout/gear1"/>
    <dgm:cxn modelId="{0ACBC799-1C1D-AB4C-B30C-0CDB89924548}" type="presOf" srcId="{AE11D360-09B6-E148-9331-9D2C9D64349B}" destId="{DA3558FA-21C1-214E-9DE4-C172F061CA9C}" srcOrd="0" destOrd="0" presId="urn:microsoft.com/office/officeart/2005/8/layout/gear1"/>
    <dgm:cxn modelId="{9629E5B8-42AD-CC4B-91C3-2166029FEE23}" srcId="{AE11D360-09B6-E148-9331-9D2C9D64349B}" destId="{16EFBFAB-50BB-644D-8574-099DA4123BD8}" srcOrd="1" destOrd="0" parTransId="{C2374B79-BAB7-B44E-8F61-93B3489C474F}" sibTransId="{BF55D0D8-96FF-774E-8445-AAE062CF9AF5}"/>
    <dgm:cxn modelId="{D334B0C6-5EC1-904E-B704-651134997D38}" type="presOf" srcId="{F64BCCD4-254D-D94B-8DA9-20429FE7DAFC}" destId="{B4FAB196-702C-F545-B250-771874E8BE45}" srcOrd="3" destOrd="0" presId="urn:microsoft.com/office/officeart/2005/8/layout/gear1"/>
    <dgm:cxn modelId="{F872FACB-A384-F94F-9530-33779A204C41}" type="presOf" srcId="{77795F47-D73B-8C42-9EA7-7245F8F253ED}" destId="{C1364155-8141-B047-AD3D-BE912DE5C4A5}" srcOrd="2" destOrd="0" presId="urn:microsoft.com/office/officeart/2005/8/layout/gear1"/>
    <dgm:cxn modelId="{C2D277E3-3513-9649-8FFF-0AAE72BDE780}" type="presOf" srcId="{BF55D0D8-96FF-774E-8445-AAE062CF9AF5}" destId="{F1D8B1A2-7003-034C-B516-9769A378D6BF}" srcOrd="0" destOrd="0" presId="urn:microsoft.com/office/officeart/2005/8/layout/gear1"/>
    <dgm:cxn modelId="{C3E462EC-2127-6A42-A6F7-630FFC319F21}" type="presOf" srcId="{16EFBFAB-50BB-644D-8574-099DA4123BD8}" destId="{9FA0066E-41B5-A24D-982E-C06051D1FD04}" srcOrd="2" destOrd="0" presId="urn:microsoft.com/office/officeart/2005/8/layout/gear1"/>
    <dgm:cxn modelId="{77B65BF4-F4D4-454D-9AC7-E19FD271781E}" type="presOf" srcId="{02A5155D-F882-F141-8322-3FDFC3658983}" destId="{1B71BB54-F809-7A4C-9CBC-C3A742B4EDF6}" srcOrd="0" destOrd="0" presId="urn:microsoft.com/office/officeart/2005/8/layout/gear1"/>
    <dgm:cxn modelId="{A9369DFB-0FFD-414F-85D8-F488DD77BD97}" srcId="{AE11D360-09B6-E148-9331-9D2C9D64349B}" destId="{77795F47-D73B-8C42-9EA7-7245F8F253ED}" srcOrd="0" destOrd="0" parTransId="{65F71C13-4CDE-1643-AD3D-859D7ABBB081}" sibTransId="{02A5155D-F882-F141-8322-3FDFC3658983}"/>
    <dgm:cxn modelId="{96CB2F39-B0EE-554D-9404-FE923798B70C}" type="presParOf" srcId="{DA3558FA-21C1-214E-9DE4-C172F061CA9C}" destId="{87BBA882-8F79-AC4A-9459-70104333C0DC}" srcOrd="0" destOrd="0" presId="urn:microsoft.com/office/officeart/2005/8/layout/gear1"/>
    <dgm:cxn modelId="{18CAC1F2-1A88-BD43-A2FA-AEEC8542DC37}" type="presParOf" srcId="{DA3558FA-21C1-214E-9DE4-C172F061CA9C}" destId="{97132C48-499E-7942-A91C-89336CC61479}" srcOrd="1" destOrd="0" presId="urn:microsoft.com/office/officeart/2005/8/layout/gear1"/>
    <dgm:cxn modelId="{63887596-4134-CA4E-815B-CB9E1BCC4F10}" type="presParOf" srcId="{DA3558FA-21C1-214E-9DE4-C172F061CA9C}" destId="{C1364155-8141-B047-AD3D-BE912DE5C4A5}" srcOrd="2" destOrd="0" presId="urn:microsoft.com/office/officeart/2005/8/layout/gear1"/>
    <dgm:cxn modelId="{5D123869-683D-3448-B505-7BBC8A163852}" type="presParOf" srcId="{DA3558FA-21C1-214E-9DE4-C172F061CA9C}" destId="{D892A054-80C1-2349-893A-7F3ACC46EA95}" srcOrd="3" destOrd="0" presId="urn:microsoft.com/office/officeart/2005/8/layout/gear1"/>
    <dgm:cxn modelId="{18AF85AB-D5C6-EC46-AEDB-98D43D4A4029}" type="presParOf" srcId="{DA3558FA-21C1-214E-9DE4-C172F061CA9C}" destId="{197BA688-6A3D-E040-94D2-189200893D18}" srcOrd="4" destOrd="0" presId="urn:microsoft.com/office/officeart/2005/8/layout/gear1"/>
    <dgm:cxn modelId="{BC17922A-4F84-5040-B67C-1AF70D4460BA}" type="presParOf" srcId="{DA3558FA-21C1-214E-9DE4-C172F061CA9C}" destId="{9FA0066E-41B5-A24D-982E-C06051D1FD04}" srcOrd="5" destOrd="0" presId="urn:microsoft.com/office/officeart/2005/8/layout/gear1"/>
    <dgm:cxn modelId="{FF26C07F-1168-A24F-A73B-2F97071ABF93}" type="presParOf" srcId="{DA3558FA-21C1-214E-9DE4-C172F061CA9C}" destId="{F22890AC-F530-6042-B71C-CC7D71C10FE0}" srcOrd="6" destOrd="0" presId="urn:microsoft.com/office/officeart/2005/8/layout/gear1"/>
    <dgm:cxn modelId="{EF475E1B-6FC7-E246-9F65-DCA9CD9724FD}" type="presParOf" srcId="{DA3558FA-21C1-214E-9DE4-C172F061CA9C}" destId="{11243C98-D9AE-6043-9E5D-45F0DD8CC4AD}" srcOrd="7" destOrd="0" presId="urn:microsoft.com/office/officeart/2005/8/layout/gear1"/>
    <dgm:cxn modelId="{0A15AF9D-F4F8-F446-A48B-C911C6970101}" type="presParOf" srcId="{DA3558FA-21C1-214E-9DE4-C172F061CA9C}" destId="{9507ACF4-0032-FA49-B012-A63C8C1F124A}" srcOrd="8" destOrd="0" presId="urn:microsoft.com/office/officeart/2005/8/layout/gear1"/>
    <dgm:cxn modelId="{54F47224-FFC7-5544-B3FE-14EF4EB7FE6B}" type="presParOf" srcId="{DA3558FA-21C1-214E-9DE4-C172F061CA9C}" destId="{B4FAB196-702C-F545-B250-771874E8BE45}" srcOrd="9" destOrd="0" presId="urn:microsoft.com/office/officeart/2005/8/layout/gear1"/>
    <dgm:cxn modelId="{04F4A7EF-26FA-C44D-AC73-6A2F1F61747D}" type="presParOf" srcId="{DA3558FA-21C1-214E-9DE4-C172F061CA9C}" destId="{1B71BB54-F809-7A4C-9CBC-C3A742B4EDF6}" srcOrd="10" destOrd="0" presId="urn:microsoft.com/office/officeart/2005/8/layout/gear1"/>
    <dgm:cxn modelId="{2A7C6083-AF85-B04D-BE9A-56528F4E61D1}" type="presParOf" srcId="{DA3558FA-21C1-214E-9DE4-C172F061CA9C}" destId="{F1D8B1A2-7003-034C-B516-9769A378D6BF}" srcOrd="11" destOrd="0" presId="urn:microsoft.com/office/officeart/2005/8/layout/gear1"/>
    <dgm:cxn modelId="{681D6D0D-82D2-8245-B6CF-14AD13507024}" type="presParOf" srcId="{DA3558FA-21C1-214E-9DE4-C172F061CA9C}" destId="{EF69F0A8-D828-7949-83C8-1F0218E28EB1}" srcOrd="12" destOrd="0" presId="urn:microsoft.com/office/officeart/2005/8/layout/gear1"/>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E35C2-B21A-4485-A76D-DE7B0B1185D9}" type="doc">
      <dgm:prSet loTypeId="urn:microsoft.com/office/officeart/2011/layout/HexagonRadial" loCatId="cycle" qsTypeId="urn:microsoft.com/office/officeart/2005/8/quickstyle/simple2" qsCatId="simple" csTypeId="urn:microsoft.com/office/officeart/2005/8/colors/accent3_3" csCatId="accent3" phldr="1"/>
      <dgm:spPr/>
      <dgm:t>
        <a:bodyPr/>
        <a:lstStyle/>
        <a:p>
          <a:endParaRPr lang="pt-BR"/>
        </a:p>
      </dgm:t>
    </dgm:pt>
    <dgm:pt modelId="{4E383153-6699-4A33-93D4-0D44745D97AA}">
      <dgm:prSet custT="1"/>
      <dgm:spPr>
        <a:xfrm>
          <a:off x="133149" y="650641"/>
          <a:ext cx="2759480" cy="2435910"/>
        </a:xfr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1800" dirty="0">
              <a:solidFill>
                <a:sysClr val="window" lastClr="FFFFFF"/>
              </a:solidFill>
              <a:latin typeface="Calibri"/>
              <a:ea typeface="+mn-ea"/>
              <a:cs typeface="+mn-cs"/>
            </a:rPr>
            <a:t>50 </a:t>
          </a:r>
          <a:r>
            <a:rPr lang="pt-BR" sz="1800" dirty="0" err="1">
              <a:solidFill>
                <a:sysClr val="window" lastClr="FFFFFF"/>
              </a:solidFill>
              <a:latin typeface="Calibri"/>
              <a:ea typeface="+mn-ea"/>
              <a:cs typeface="+mn-cs"/>
            </a:rPr>
            <a:t>investigaciones</a:t>
          </a:r>
          <a:r>
            <a:rPr lang="pt-BR" sz="1800" dirty="0">
              <a:solidFill>
                <a:sysClr val="window" lastClr="FFFFFF"/>
              </a:solidFill>
              <a:latin typeface="Calibri"/>
              <a:ea typeface="+mn-ea"/>
              <a:cs typeface="+mn-cs"/>
            </a:rPr>
            <a:t> relacionadas a </a:t>
          </a:r>
          <a:r>
            <a:rPr lang="pt-BR" sz="1800" dirty="0" err="1">
              <a:solidFill>
                <a:sysClr val="window" lastClr="FFFFFF"/>
              </a:solidFill>
              <a:latin typeface="Calibri"/>
              <a:ea typeface="+mn-ea"/>
              <a:cs typeface="+mn-cs"/>
            </a:rPr>
            <a:t>la</a:t>
          </a:r>
          <a:r>
            <a:rPr lang="pt-BR" sz="1800" dirty="0">
              <a:solidFill>
                <a:sysClr val="window" lastClr="FFFFFF"/>
              </a:solidFill>
              <a:latin typeface="Calibri"/>
              <a:ea typeface="+mn-ea"/>
              <a:cs typeface="+mn-cs"/>
            </a:rPr>
            <a:t> </a:t>
          </a:r>
          <a:r>
            <a:rPr lang="pt-BR" sz="1800" dirty="0" err="1">
              <a:solidFill>
                <a:sysClr val="window" lastClr="FFFFFF"/>
              </a:solidFill>
              <a:latin typeface="Calibri"/>
              <a:ea typeface="+mn-ea"/>
              <a:cs typeface="+mn-cs"/>
            </a:rPr>
            <a:t>operación</a:t>
          </a:r>
          <a:r>
            <a:rPr lang="pt-BR" sz="1800" dirty="0">
              <a:solidFill>
                <a:sysClr val="window" lastClr="FFFFFF"/>
              </a:solidFill>
              <a:latin typeface="Calibri"/>
              <a:ea typeface="+mn-ea"/>
              <a:cs typeface="+mn-cs"/>
            </a:rPr>
            <a:t> Lava Jato, incluso casos de suborno transnacional.</a:t>
          </a:r>
        </a:p>
      </dgm:t>
    </dgm:pt>
    <dgm:pt modelId="{1E58ECA6-1B0B-49E4-9FB0-45921BE2D982}" type="parTrans" cxnId="{8ACA5DEA-86DA-47C1-ABE0-68977B76B6CD}">
      <dgm:prSet/>
      <dgm:spPr/>
      <dgm:t>
        <a:bodyPr/>
        <a:lstStyle/>
        <a:p>
          <a:endParaRPr lang="pt-BR"/>
        </a:p>
      </dgm:t>
    </dgm:pt>
    <dgm:pt modelId="{A74C7565-8075-4F2A-BC79-9257FCAD6458}" type="sibTrans" cxnId="{8ACA5DEA-86DA-47C1-ABE0-68977B76B6CD}">
      <dgm:prSet/>
      <dgm:spPr/>
      <dgm:t>
        <a:bodyPr/>
        <a:lstStyle/>
        <a:p>
          <a:endParaRPr lang="pt-BR"/>
        </a:p>
      </dgm:t>
    </dgm:pt>
    <dgm:pt modelId="{2E48CBE4-9D0F-4EE5-8832-C779440B8CF5}">
      <dgm:prSet custT="1"/>
      <dgm:spPr>
        <a:xfrm>
          <a:off x="5214924" y="601772"/>
          <a:ext cx="2843151" cy="2525526"/>
        </a:xfr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1800">
              <a:solidFill>
                <a:sysClr val="window" lastClr="FFFFFF"/>
              </a:solidFill>
              <a:latin typeface="Calibri"/>
              <a:ea typeface="+mn-ea"/>
              <a:cs typeface="+mn-cs"/>
            </a:rPr>
            <a:t>Inidoneidade </a:t>
          </a:r>
          <a:r>
            <a:rPr lang="pt-BR" sz="1800" dirty="0">
              <a:solidFill>
                <a:sysClr val="window" lastClr="FFFFFF"/>
              </a:solidFill>
              <a:latin typeface="Calibri"/>
              <a:ea typeface="+mn-ea"/>
              <a:cs typeface="+mn-cs"/>
            </a:rPr>
            <a:t>de grandes empresas</a:t>
          </a:r>
          <a:r>
            <a:rPr lang="pt-BR" sz="2000" dirty="0">
              <a:solidFill>
                <a:sysClr val="window" lastClr="FFFFFF"/>
              </a:solidFill>
              <a:latin typeface="Calibri"/>
              <a:ea typeface="+mn-ea"/>
              <a:cs typeface="+mn-cs"/>
            </a:rPr>
            <a:t>: Mendes Júnior, Delta, Gautama, </a:t>
          </a:r>
          <a:r>
            <a:rPr lang="pt-BR" sz="2000" dirty="0" err="1">
              <a:solidFill>
                <a:sysClr val="window" lastClr="FFFFFF"/>
              </a:solidFill>
              <a:latin typeface="Calibri"/>
              <a:ea typeface="+mn-ea"/>
              <a:cs typeface="+mn-cs"/>
            </a:rPr>
            <a:t>Iesa</a:t>
          </a:r>
          <a:r>
            <a:rPr lang="pt-BR" sz="2000" dirty="0">
              <a:solidFill>
                <a:sysClr val="window" lastClr="FFFFFF"/>
              </a:solidFill>
              <a:latin typeface="Calibri"/>
              <a:ea typeface="+mn-ea"/>
              <a:cs typeface="+mn-cs"/>
            </a:rPr>
            <a:t>, Jaraguá.</a:t>
          </a:r>
        </a:p>
      </dgm:t>
    </dgm:pt>
    <dgm:pt modelId="{7BAC4E8B-1130-4C5B-81E2-F9F853A96CE7}" type="parTrans" cxnId="{D46AEA23-7E3C-4EDA-BFFE-55E9597EA3C9}">
      <dgm:prSet/>
      <dgm:spPr/>
      <dgm:t>
        <a:bodyPr/>
        <a:lstStyle/>
        <a:p>
          <a:endParaRPr lang="pt-BR"/>
        </a:p>
      </dgm:t>
    </dgm:pt>
    <dgm:pt modelId="{A4517351-8F0D-43E0-B2BE-C89697FFBAD1}" type="sibTrans" cxnId="{D46AEA23-7E3C-4EDA-BFFE-55E9597EA3C9}">
      <dgm:prSet/>
      <dgm:spPr/>
      <dgm:t>
        <a:bodyPr/>
        <a:lstStyle/>
        <a:p>
          <a:endParaRPr lang="pt-BR"/>
        </a:p>
      </dgm:t>
    </dgm:pt>
    <dgm:pt modelId="{1A589C6E-2B93-47F6-874C-881829FD4316}">
      <dgm:prSet custT="1"/>
      <dgm:spPr>
        <a:xfrm>
          <a:off x="2556202" y="1920415"/>
          <a:ext cx="2967949" cy="2488189"/>
        </a:xfr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2400" dirty="0">
              <a:solidFill>
                <a:sysClr val="window" lastClr="FFFFFF"/>
              </a:solidFill>
              <a:latin typeface="Calibri"/>
              <a:ea typeface="+mn-ea"/>
              <a:cs typeface="+mn-cs"/>
            </a:rPr>
            <a:t>46 </a:t>
          </a:r>
          <a:r>
            <a:rPr lang="pt-BR" sz="2400" dirty="0" err="1">
              <a:solidFill>
                <a:sysClr val="window" lastClr="FFFFFF"/>
              </a:solidFill>
              <a:latin typeface="Calibri"/>
              <a:ea typeface="+mn-ea"/>
              <a:cs typeface="+mn-cs"/>
            </a:rPr>
            <a:t>penalizacionesaplicadas</a:t>
          </a:r>
          <a:r>
            <a:rPr lang="pt-BR" sz="2400" dirty="0">
              <a:solidFill>
                <a:sysClr val="window" lastClr="FFFFFF"/>
              </a:solidFill>
              <a:latin typeface="Calibri"/>
              <a:ea typeface="+mn-ea"/>
              <a:cs typeface="+mn-cs"/>
            </a:rPr>
            <a:t> por </a:t>
          </a:r>
          <a:r>
            <a:rPr lang="pt-BR" sz="2400" dirty="0" err="1">
              <a:solidFill>
                <a:sysClr val="window" lastClr="FFFFFF"/>
              </a:solidFill>
              <a:latin typeface="Calibri"/>
              <a:ea typeface="+mn-ea"/>
              <a:cs typeface="+mn-cs"/>
            </a:rPr>
            <a:t>la</a:t>
          </a:r>
          <a:r>
            <a:rPr lang="pt-BR" sz="2400" dirty="0">
              <a:solidFill>
                <a:sysClr val="window" lastClr="FFFFFF"/>
              </a:solidFill>
              <a:latin typeface="Calibri"/>
              <a:ea typeface="+mn-ea"/>
              <a:cs typeface="+mn-cs"/>
            </a:rPr>
            <a:t> </a:t>
          </a:r>
          <a:r>
            <a:rPr lang="pt-BR" sz="2000" dirty="0">
              <a:solidFill>
                <a:sysClr val="window" lastClr="FFFFFF"/>
              </a:solidFill>
              <a:latin typeface="Calibri"/>
              <a:ea typeface="+mn-ea"/>
              <a:cs typeface="+mn-cs"/>
            </a:rPr>
            <a:t> CGU</a:t>
          </a:r>
        </a:p>
      </dgm:t>
    </dgm:pt>
    <dgm:pt modelId="{434E366E-C459-495A-A789-29FAA6C76FE1}" type="parTrans" cxnId="{DFBE0339-C799-4344-9857-EDA100AB7A13}">
      <dgm:prSet/>
      <dgm:spPr/>
      <dgm:t>
        <a:bodyPr/>
        <a:lstStyle/>
        <a:p>
          <a:endParaRPr lang="pt-BR"/>
        </a:p>
      </dgm:t>
    </dgm:pt>
    <dgm:pt modelId="{60F9119F-1098-4AB5-8FDF-C46545509D6A}" type="sibTrans" cxnId="{DFBE0339-C799-4344-9857-EDA100AB7A13}">
      <dgm:prSet/>
      <dgm:spPr/>
      <dgm:t>
        <a:bodyPr/>
        <a:lstStyle/>
        <a:p>
          <a:endParaRPr lang="pt-BR"/>
        </a:p>
      </dgm:t>
    </dgm:pt>
    <dgm:pt modelId="{1F075228-1C27-4DCC-8AC3-14C413D74E05}">
      <dgm:prSet/>
      <dgm:spPr/>
      <dgm:t>
        <a:bodyPr/>
        <a:lstStyle/>
        <a:p>
          <a:endParaRPr lang="pt-BR"/>
        </a:p>
      </dgm:t>
    </dgm:pt>
    <dgm:pt modelId="{36B660CB-14BB-41C4-9482-E6752D620A5D}" type="parTrans" cxnId="{328A5EDE-7D15-4B0E-B002-610B7CEADDBA}">
      <dgm:prSet/>
      <dgm:spPr/>
      <dgm:t>
        <a:bodyPr/>
        <a:lstStyle/>
        <a:p>
          <a:endParaRPr lang="pt-BR"/>
        </a:p>
      </dgm:t>
    </dgm:pt>
    <dgm:pt modelId="{E1D471FD-FE35-45FE-8050-78ED19B7A5A8}" type="sibTrans" cxnId="{328A5EDE-7D15-4B0E-B002-610B7CEADDBA}">
      <dgm:prSet/>
      <dgm:spPr/>
      <dgm:t>
        <a:bodyPr/>
        <a:lstStyle/>
        <a:p>
          <a:endParaRPr lang="pt-BR"/>
        </a:p>
      </dgm:t>
    </dgm:pt>
    <dgm:pt modelId="{6CE065DE-F054-44BB-B686-A8F712CD312D}" type="pres">
      <dgm:prSet presAssocID="{111E35C2-B21A-4485-A76D-DE7B0B1185D9}" presName="Name0" presStyleCnt="0">
        <dgm:presLayoutVars>
          <dgm:chMax val="1"/>
          <dgm:chPref val="1"/>
          <dgm:dir/>
          <dgm:animOne val="branch"/>
          <dgm:animLvl val="lvl"/>
        </dgm:presLayoutVars>
      </dgm:prSet>
      <dgm:spPr/>
    </dgm:pt>
    <dgm:pt modelId="{04A27B4E-07E1-4A2C-B7EE-9045428D0313}" type="pres">
      <dgm:prSet presAssocID="{4E383153-6699-4A33-93D4-0D44745D97AA}" presName="Parent" presStyleLbl="node0" presStyleIdx="0" presStyleCnt="1" custScaleX="87401" custScaleY="89197" custLinFactNeighborX="-40728" custLinFactNeighborY="-22458">
        <dgm:presLayoutVars>
          <dgm:chMax val="6"/>
          <dgm:chPref val="6"/>
        </dgm:presLayoutVars>
      </dgm:prSet>
      <dgm:spPr>
        <a:prstGeom prst="hexagon">
          <a:avLst>
            <a:gd name="adj" fmla="val 28570"/>
            <a:gd name="vf" fmla="val 115470"/>
          </a:avLst>
        </a:prstGeom>
      </dgm:spPr>
    </dgm:pt>
    <dgm:pt modelId="{6223DEF7-ADE5-4A02-8815-B6BE57A44F45}" type="pres">
      <dgm:prSet presAssocID="{2E48CBE4-9D0F-4EE5-8832-C779440B8CF5}" presName="Accent1" presStyleCnt="0"/>
      <dgm:spPr/>
    </dgm:pt>
    <dgm:pt modelId="{EE5694F6-7FE1-4CBE-80BE-9305FFAD91EE}" type="pres">
      <dgm:prSet presAssocID="{2E48CBE4-9D0F-4EE5-8832-C779440B8CF5}" presName="Accent" presStyleLbl="bgShp" presStyleIdx="0" presStyleCnt="2"/>
      <dgm:spPr/>
    </dgm:pt>
    <dgm:pt modelId="{21139F20-6FFE-40E8-9BB9-FAC68C424BF4}" type="pres">
      <dgm:prSet presAssocID="{2E48CBE4-9D0F-4EE5-8832-C779440B8CF5}" presName="Child1" presStyleLbl="node1" presStyleIdx="0" presStyleCnt="2" custScaleX="109900" custScaleY="112825" custLinFactNeighborX="56402" custLinFactNeighborY="32879">
        <dgm:presLayoutVars>
          <dgm:chMax val="0"/>
          <dgm:chPref val="0"/>
          <dgm:bulletEnabled val="1"/>
        </dgm:presLayoutVars>
      </dgm:prSet>
      <dgm:spPr>
        <a:prstGeom prst="hexagon">
          <a:avLst>
            <a:gd name="adj" fmla="val 28570"/>
            <a:gd name="vf" fmla="val 115470"/>
          </a:avLst>
        </a:prstGeom>
      </dgm:spPr>
    </dgm:pt>
    <dgm:pt modelId="{16D53ABD-9536-48E7-9CC6-E245F780EE30}" type="pres">
      <dgm:prSet presAssocID="{1A589C6E-2B93-47F6-874C-881829FD4316}" presName="Accent2" presStyleCnt="0"/>
      <dgm:spPr/>
    </dgm:pt>
    <dgm:pt modelId="{5C718228-5D14-4563-8BAA-72DC8F5B3E0F}" type="pres">
      <dgm:prSet presAssocID="{1A589C6E-2B93-47F6-874C-881829FD4316}" presName="Accent" presStyleLbl="bgShp" presStyleIdx="1" presStyleCnt="2" custFlipVert="1" custFlipHor="1" custScaleX="109435" custScaleY="81894" custLinFactNeighborX="-83303" custLinFactNeighborY="66266"/>
      <dgm:spPr>
        <a:xfrm flipH="1" flipV="1">
          <a:off x="3538772" y="2501748"/>
          <a:ext cx="1303798" cy="840650"/>
        </a:xfrm>
        <a:prstGeom prst="hexagon">
          <a:avLst>
            <a:gd name="adj" fmla="val 28900"/>
            <a:gd name="vf" fmla="val 115470"/>
          </a:avLst>
        </a:prstGeom>
        <a:solidFill>
          <a:srgbClr val="A5A5A5">
            <a:tint val="40000"/>
            <a:hueOff val="0"/>
            <a:satOff val="0"/>
            <a:lumOff val="0"/>
            <a:alphaOff val="0"/>
          </a:srgbClr>
        </a:solidFill>
        <a:ln>
          <a:noFill/>
        </a:ln>
        <a:effectLst/>
      </dgm:spPr>
    </dgm:pt>
    <dgm:pt modelId="{431CE0C6-6F1E-46CD-B9CC-1139964987F2}" type="pres">
      <dgm:prSet presAssocID="{1A589C6E-2B93-47F6-874C-881829FD4316}" presName="Child2" presStyleLbl="node1" presStyleIdx="1" presStyleCnt="2" custScaleX="114724" custScaleY="111157" custLinFactNeighborX="-43957" custLinFactNeighborY="-29943">
        <dgm:presLayoutVars>
          <dgm:chMax val="0"/>
          <dgm:chPref val="0"/>
          <dgm:bulletEnabled val="1"/>
        </dgm:presLayoutVars>
      </dgm:prSet>
      <dgm:spPr>
        <a:prstGeom prst="hexagon">
          <a:avLst>
            <a:gd name="adj" fmla="val 28570"/>
            <a:gd name="vf" fmla="val 115470"/>
          </a:avLst>
        </a:prstGeom>
      </dgm:spPr>
    </dgm:pt>
  </dgm:ptLst>
  <dgm:cxnLst>
    <dgm:cxn modelId="{D46AEA23-7E3C-4EDA-BFFE-55E9597EA3C9}" srcId="{4E383153-6699-4A33-93D4-0D44745D97AA}" destId="{2E48CBE4-9D0F-4EE5-8832-C779440B8CF5}" srcOrd="0" destOrd="0" parTransId="{7BAC4E8B-1130-4C5B-81E2-F9F853A96CE7}" sibTransId="{A4517351-8F0D-43E0-B2BE-C89697FFBAD1}"/>
    <dgm:cxn modelId="{3A995926-2DFB-8E47-9E98-13B35E9E8FA0}" type="presOf" srcId="{4E383153-6699-4A33-93D4-0D44745D97AA}" destId="{04A27B4E-07E1-4A2C-B7EE-9045428D0313}" srcOrd="0" destOrd="0" presId="urn:microsoft.com/office/officeart/2011/layout/HexagonRadial"/>
    <dgm:cxn modelId="{DFBE0339-C799-4344-9857-EDA100AB7A13}" srcId="{4E383153-6699-4A33-93D4-0D44745D97AA}" destId="{1A589C6E-2B93-47F6-874C-881829FD4316}" srcOrd="1" destOrd="0" parTransId="{434E366E-C459-495A-A789-29FAA6C76FE1}" sibTransId="{60F9119F-1098-4AB5-8FDF-C46545509D6A}"/>
    <dgm:cxn modelId="{44691B6A-AB65-7A4D-9623-184FB87B54FF}" type="presOf" srcId="{2E48CBE4-9D0F-4EE5-8832-C779440B8CF5}" destId="{21139F20-6FFE-40E8-9BB9-FAC68C424BF4}" srcOrd="0" destOrd="0" presId="urn:microsoft.com/office/officeart/2011/layout/HexagonRadial"/>
    <dgm:cxn modelId="{83BB91A8-CC11-0D4C-B8FC-739DBD7B9BDC}" type="presOf" srcId="{111E35C2-B21A-4485-A76D-DE7B0B1185D9}" destId="{6CE065DE-F054-44BB-B686-A8F712CD312D}" srcOrd="0" destOrd="0" presId="urn:microsoft.com/office/officeart/2011/layout/HexagonRadial"/>
    <dgm:cxn modelId="{D12C6AC3-927C-4E47-BDBA-235232E4085A}" type="presOf" srcId="{1A589C6E-2B93-47F6-874C-881829FD4316}" destId="{431CE0C6-6F1E-46CD-B9CC-1139964987F2}" srcOrd="0" destOrd="0" presId="urn:microsoft.com/office/officeart/2011/layout/HexagonRadial"/>
    <dgm:cxn modelId="{328A5EDE-7D15-4B0E-B002-610B7CEADDBA}" srcId="{111E35C2-B21A-4485-A76D-DE7B0B1185D9}" destId="{1F075228-1C27-4DCC-8AC3-14C413D74E05}" srcOrd="1" destOrd="0" parTransId="{36B660CB-14BB-41C4-9482-E6752D620A5D}" sibTransId="{E1D471FD-FE35-45FE-8050-78ED19B7A5A8}"/>
    <dgm:cxn modelId="{8ACA5DEA-86DA-47C1-ABE0-68977B76B6CD}" srcId="{111E35C2-B21A-4485-A76D-DE7B0B1185D9}" destId="{4E383153-6699-4A33-93D4-0D44745D97AA}" srcOrd="0" destOrd="0" parTransId="{1E58ECA6-1B0B-49E4-9FB0-45921BE2D982}" sibTransId="{A74C7565-8075-4F2A-BC79-9257FCAD6458}"/>
    <dgm:cxn modelId="{4E6BB3E1-8D87-D64C-8F1D-FAFE62C3900F}" type="presParOf" srcId="{6CE065DE-F054-44BB-B686-A8F712CD312D}" destId="{04A27B4E-07E1-4A2C-B7EE-9045428D0313}" srcOrd="0" destOrd="0" presId="urn:microsoft.com/office/officeart/2011/layout/HexagonRadial"/>
    <dgm:cxn modelId="{1B7EB1D2-3B72-B048-989F-88CF74E56C38}" type="presParOf" srcId="{6CE065DE-F054-44BB-B686-A8F712CD312D}" destId="{6223DEF7-ADE5-4A02-8815-B6BE57A44F45}" srcOrd="1" destOrd="0" presId="urn:microsoft.com/office/officeart/2011/layout/HexagonRadial"/>
    <dgm:cxn modelId="{E7290449-3082-2443-9D45-167FD6FF13F1}" type="presParOf" srcId="{6223DEF7-ADE5-4A02-8815-B6BE57A44F45}" destId="{EE5694F6-7FE1-4CBE-80BE-9305FFAD91EE}" srcOrd="0" destOrd="0" presId="urn:microsoft.com/office/officeart/2011/layout/HexagonRadial"/>
    <dgm:cxn modelId="{95A264AC-2111-B543-8F05-CC76B5F27062}" type="presParOf" srcId="{6CE065DE-F054-44BB-B686-A8F712CD312D}" destId="{21139F20-6FFE-40E8-9BB9-FAC68C424BF4}" srcOrd="2" destOrd="0" presId="urn:microsoft.com/office/officeart/2011/layout/HexagonRadial"/>
    <dgm:cxn modelId="{5269B79D-6E38-D645-B6C3-DC15B4B87F67}" type="presParOf" srcId="{6CE065DE-F054-44BB-B686-A8F712CD312D}" destId="{16D53ABD-9536-48E7-9CC6-E245F780EE30}" srcOrd="3" destOrd="0" presId="urn:microsoft.com/office/officeart/2011/layout/HexagonRadial"/>
    <dgm:cxn modelId="{F1073852-46F1-3047-A09F-EA02A8F00293}" type="presParOf" srcId="{16D53ABD-9536-48E7-9CC6-E245F780EE30}" destId="{5C718228-5D14-4563-8BAA-72DC8F5B3E0F}" srcOrd="0" destOrd="0" presId="urn:microsoft.com/office/officeart/2011/layout/HexagonRadial"/>
    <dgm:cxn modelId="{308E6E3E-627C-D84E-B182-928AF3FB39C3}" type="presParOf" srcId="{6CE065DE-F054-44BB-B686-A8F712CD312D}" destId="{431CE0C6-6F1E-46CD-B9CC-1139964987F2}" srcOrd="4"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BA882-8F79-AC4A-9459-70104333C0DC}">
      <dsp:nvSpPr>
        <dsp:cNvPr id="0" name=""/>
        <dsp:cNvSpPr/>
      </dsp:nvSpPr>
      <dsp:spPr>
        <a:xfrm>
          <a:off x="2754179" y="2293512"/>
          <a:ext cx="2803181" cy="2803181"/>
        </a:xfrm>
        <a:prstGeom prst="gear9">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bg1"/>
              </a:solidFill>
            </a:rPr>
            <a:t>Prevenir</a:t>
          </a:r>
        </a:p>
      </dsp:txBody>
      <dsp:txXfrm>
        <a:off x="3317743" y="2950144"/>
        <a:ext cx="1676053" cy="1440893"/>
      </dsp:txXfrm>
    </dsp:sp>
    <dsp:sp modelId="{D892A054-80C1-2349-893A-7F3ACC46EA95}">
      <dsp:nvSpPr>
        <dsp:cNvPr id="0" name=""/>
        <dsp:cNvSpPr/>
      </dsp:nvSpPr>
      <dsp:spPr>
        <a:xfrm>
          <a:off x="1123237" y="1630942"/>
          <a:ext cx="2038677" cy="2038677"/>
        </a:xfrm>
        <a:prstGeom prst="gear6">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bg1"/>
              </a:solidFill>
            </a:rPr>
            <a:t>Detectar</a:t>
          </a:r>
        </a:p>
      </dsp:txBody>
      <dsp:txXfrm>
        <a:off x="1636480" y="2147287"/>
        <a:ext cx="1012191" cy="1005987"/>
      </dsp:txXfrm>
    </dsp:sp>
    <dsp:sp modelId="{F22890AC-F530-6042-B71C-CC7D71C10FE0}">
      <dsp:nvSpPr>
        <dsp:cNvPr id="0" name=""/>
        <dsp:cNvSpPr/>
      </dsp:nvSpPr>
      <dsp:spPr>
        <a:xfrm rot="20700000">
          <a:off x="2265104" y="224462"/>
          <a:ext cx="1997487" cy="1997487"/>
        </a:xfrm>
        <a:prstGeom prst="gear6">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bg1"/>
              </a:solidFill>
            </a:rPr>
            <a:t>Sancionar</a:t>
          </a:r>
        </a:p>
      </dsp:txBody>
      <dsp:txXfrm rot="-20700000">
        <a:off x="2703212" y="662570"/>
        <a:ext cx="1121272" cy="1121272"/>
      </dsp:txXfrm>
    </dsp:sp>
    <dsp:sp modelId="{1B71BB54-F809-7A4C-9CBC-C3A742B4EDF6}">
      <dsp:nvSpPr>
        <dsp:cNvPr id="0" name=""/>
        <dsp:cNvSpPr/>
      </dsp:nvSpPr>
      <dsp:spPr>
        <a:xfrm>
          <a:off x="2548666" y="1864787"/>
          <a:ext cx="3588072" cy="3588072"/>
        </a:xfrm>
        <a:prstGeom prst="circularArrow">
          <a:avLst>
            <a:gd name="adj1" fmla="val 4688"/>
            <a:gd name="adj2" fmla="val 299029"/>
            <a:gd name="adj3" fmla="val 2534191"/>
            <a:gd name="adj4" fmla="val 15822980"/>
            <a:gd name="adj5" fmla="val 5469"/>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F1D8B1A2-7003-034C-B516-9769A378D6BF}">
      <dsp:nvSpPr>
        <dsp:cNvPr id="0" name=""/>
        <dsp:cNvSpPr/>
      </dsp:nvSpPr>
      <dsp:spPr>
        <a:xfrm>
          <a:off x="762191" y="1175987"/>
          <a:ext cx="2606958" cy="2606958"/>
        </a:xfrm>
        <a:prstGeom prst="leftCircularArrow">
          <a:avLst>
            <a:gd name="adj1" fmla="val 6452"/>
            <a:gd name="adj2" fmla="val 429999"/>
            <a:gd name="adj3" fmla="val 10489124"/>
            <a:gd name="adj4" fmla="val 14837806"/>
            <a:gd name="adj5" fmla="val 7527"/>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EF69F0A8-D828-7949-83C8-1F0218E28EB1}">
      <dsp:nvSpPr>
        <dsp:cNvPr id="0" name=""/>
        <dsp:cNvSpPr/>
      </dsp:nvSpPr>
      <dsp:spPr>
        <a:xfrm>
          <a:off x="1803065" y="-216935"/>
          <a:ext cx="2810826" cy="2810826"/>
        </a:xfrm>
        <a:prstGeom prst="circularArrow">
          <a:avLst>
            <a:gd name="adj1" fmla="val 5984"/>
            <a:gd name="adj2" fmla="val 394124"/>
            <a:gd name="adj3" fmla="val 13313824"/>
            <a:gd name="adj4" fmla="val 10508221"/>
            <a:gd name="adj5" fmla="val 6981"/>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B4E-07E1-4A2C-B7EE-9045428D0313}">
      <dsp:nvSpPr>
        <dsp:cNvPr id="0" name=""/>
        <dsp:cNvSpPr/>
      </dsp:nvSpPr>
      <dsp:spPr>
        <a:xfrm>
          <a:off x="95873" y="621192"/>
          <a:ext cx="2634584" cy="2325659"/>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pt-BR" sz="1800" kern="1200" dirty="0">
              <a:solidFill>
                <a:sysClr val="window" lastClr="FFFFFF"/>
              </a:solidFill>
              <a:latin typeface="Calibri"/>
              <a:ea typeface="+mn-ea"/>
              <a:cs typeface="+mn-cs"/>
            </a:rPr>
            <a:t>50 </a:t>
          </a:r>
          <a:r>
            <a:rPr lang="pt-BR" sz="1800" kern="1200" dirty="0" err="1">
              <a:solidFill>
                <a:sysClr val="window" lastClr="FFFFFF"/>
              </a:solidFill>
              <a:latin typeface="Calibri"/>
              <a:ea typeface="+mn-ea"/>
              <a:cs typeface="+mn-cs"/>
            </a:rPr>
            <a:t>investigaciones</a:t>
          </a:r>
          <a:r>
            <a:rPr lang="pt-BR" sz="1800" kern="1200" dirty="0">
              <a:solidFill>
                <a:sysClr val="window" lastClr="FFFFFF"/>
              </a:solidFill>
              <a:latin typeface="Calibri"/>
              <a:ea typeface="+mn-ea"/>
              <a:cs typeface="+mn-cs"/>
            </a:rPr>
            <a:t> relacionadas a </a:t>
          </a:r>
          <a:r>
            <a:rPr lang="pt-BR" sz="1800" kern="1200" dirty="0" err="1">
              <a:solidFill>
                <a:sysClr val="window" lastClr="FFFFFF"/>
              </a:solidFill>
              <a:latin typeface="Calibri"/>
              <a:ea typeface="+mn-ea"/>
              <a:cs typeface="+mn-cs"/>
            </a:rPr>
            <a:t>la</a:t>
          </a:r>
          <a:r>
            <a:rPr lang="pt-BR" sz="1800" kern="1200" dirty="0">
              <a:solidFill>
                <a:sysClr val="window" lastClr="FFFFFF"/>
              </a:solidFill>
              <a:latin typeface="Calibri"/>
              <a:ea typeface="+mn-ea"/>
              <a:cs typeface="+mn-cs"/>
            </a:rPr>
            <a:t> </a:t>
          </a:r>
          <a:r>
            <a:rPr lang="pt-BR" sz="1800" kern="1200" dirty="0" err="1">
              <a:solidFill>
                <a:sysClr val="window" lastClr="FFFFFF"/>
              </a:solidFill>
              <a:latin typeface="Calibri"/>
              <a:ea typeface="+mn-ea"/>
              <a:cs typeface="+mn-cs"/>
            </a:rPr>
            <a:t>operación</a:t>
          </a:r>
          <a:r>
            <a:rPr lang="pt-BR" sz="1800" kern="1200" dirty="0">
              <a:solidFill>
                <a:sysClr val="window" lastClr="FFFFFF"/>
              </a:solidFill>
              <a:latin typeface="Calibri"/>
              <a:ea typeface="+mn-ea"/>
              <a:cs typeface="+mn-cs"/>
            </a:rPr>
            <a:t> Lava Jato, incluso casos de suborno transnacional.</a:t>
          </a:r>
        </a:p>
      </dsp:txBody>
      <dsp:txXfrm>
        <a:off x="537868" y="1011359"/>
        <a:ext cx="1750594" cy="1545325"/>
      </dsp:txXfrm>
    </dsp:sp>
    <dsp:sp modelId="{5C718228-5D14-4563-8BAA-72DC8F5B3E0F}">
      <dsp:nvSpPr>
        <dsp:cNvPr id="0" name=""/>
        <dsp:cNvSpPr/>
      </dsp:nvSpPr>
      <dsp:spPr>
        <a:xfrm flipH="1" flipV="1">
          <a:off x="3347356" y="2388517"/>
          <a:ext cx="1244787" cy="802602"/>
        </a:xfrm>
        <a:prstGeom prst="hexagon">
          <a:avLst>
            <a:gd name="adj" fmla="val 28900"/>
            <a:gd name="vf" fmla="val 115470"/>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1139F20-6FFE-40E8-9BB9-FAC68C424BF4}">
      <dsp:nvSpPr>
        <dsp:cNvPr id="0" name=""/>
        <dsp:cNvSpPr/>
      </dsp:nvSpPr>
      <dsp:spPr>
        <a:xfrm>
          <a:off x="4937685" y="574535"/>
          <a:ext cx="2714467" cy="2411219"/>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pt-BR" sz="1800" kern="1200">
              <a:solidFill>
                <a:sysClr val="window" lastClr="FFFFFF"/>
              </a:solidFill>
              <a:latin typeface="Calibri"/>
              <a:ea typeface="+mn-ea"/>
              <a:cs typeface="+mn-cs"/>
            </a:rPr>
            <a:t>Inidoneidade </a:t>
          </a:r>
          <a:r>
            <a:rPr lang="pt-BR" sz="1800" kern="1200" dirty="0">
              <a:solidFill>
                <a:sysClr val="window" lastClr="FFFFFF"/>
              </a:solidFill>
              <a:latin typeface="Calibri"/>
              <a:ea typeface="+mn-ea"/>
              <a:cs typeface="+mn-cs"/>
            </a:rPr>
            <a:t>de grandes empresas</a:t>
          </a:r>
          <a:r>
            <a:rPr lang="pt-BR" sz="2000" kern="1200" dirty="0">
              <a:solidFill>
                <a:sysClr val="window" lastClr="FFFFFF"/>
              </a:solidFill>
              <a:latin typeface="Calibri"/>
              <a:ea typeface="+mn-ea"/>
              <a:cs typeface="+mn-cs"/>
            </a:rPr>
            <a:t>: Mendes Júnior, Delta, Gautama, </a:t>
          </a:r>
          <a:r>
            <a:rPr lang="pt-BR" sz="2000" kern="1200" dirty="0" err="1">
              <a:solidFill>
                <a:sysClr val="window" lastClr="FFFFFF"/>
              </a:solidFill>
              <a:latin typeface="Calibri"/>
              <a:ea typeface="+mn-ea"/>
              <a:cs typeface="+mn-cs"/>
            </a:rPr>
            <a:t>Iesa</a:t>
          </a:r>
          <a:r>
            <a:rPr lang="pt-BR" sz="2000" kern="1200" dirty="0">
              <a:solidFill>
                <a:sysClr val="window" lastClr="FFFFFF"/>
              </a:solidFill>
              <a:latin typeface="Calibri"/>
              <a:ea typeface="+mn-ea"/>
              <a:cs typeface="+mn-cs"/>
            </a:rPr>
            <a:t>, Jaraguá.</a:t>
          </a:r>
        </a:p>
      </dsp:txBody>
      <dsp:txXfrm>
        <a:off x="5395230" y="980966"/>
        <a:ext cx="1799377" cy="1598357"/>
      </dsp:txXfrm>
    </dsp:sp>
    <dsp:sp modelId="{431CE0C6-6F1E-46CD-B9CC-1139964987F2}">
      <dsp:nvSpPr>
        <dsp:cNvPr id="0" name=""/>
        <dsp:cNvSpPr/>
      </dsp:nvSpPr>
      <dsp:spPr>
        <a:xfrm>
          <a:off x="2409258" y="1833495"/>
          <a:ext cx="2833618" cy="2375571"/>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t-BR" sz="2400" kern="1200" dirty="0">
              <a:solidFill>
                <a:sysClr val="window" lastClr="FFFFFF"/>
              </a:solidFill>
              <a:latin typeface="Calibri"/>
              <a:ea typeface="+mn-ea"/>
              <a:cs typeface="+mn-cs"/>
            </a:rPr>
            <a:t>46 </a:t>
          </a:r>
          <a:r>
            <a:rPr lang="pt-BR" sz="2400" kern="1200" dirty="0" err="1">
              <a:solidFill>
                <a:sysClr val="window" lastClr="FFFFFF"/>
              </a:solidFill>
              <a:latin typeface="Calibri"/>
              <a:ea typeface="+mn-ea"/>
              <a:cs typeface="+mn-cs"/>
            </a:rPr>
            <a:t>penalizacionesaplicadas</a:t>
          </a:r>
          <a:r>
            <a:rPr lang="pt-BR" sz="2400" kern="1200" dirty="0">
              <a:solidFill>
                <a:sysClr val="window" lastClr="FFFFFF"/>
              </a:solidFill>
              <a:latin typeface="Calibri"/>
              <a:ea typeface="+mn-ea"/>
              <a:cs typeface="+mn-cs"/>
            </a:rPr>
            <a:t> por </a:t>
          </a:r>
          <a:r>
            <a:rPr lang="pt-BR" sz="2400" kern="1200" dirty="0" err="1">
              <a:solidFill>
                <a:sysClr val="window" lastClr="FFFFFF"/>
              </a:solidFill>
              <a:latin typeface="Calibri"/>
              <a:ea typeface="+mn-ea"/>
              <a:cs typeface="+mn-cs"/>
            </a:rPr>
            <a:t>la</a:t>
          </a:r>
          <a:r>
            <a:rPr lang="pt-BR" sz="2400" kern="1200" dirty="0">
              <a:solidFill>
                <a:sysClr val="window" lastClr="FFFFFF"/>
              </a:solidFill>
              <a:latin typeface="Calibri"/>
              <a:ea typeface="+mn-ea"/>
              <a:cs typeface="+mn-cs"/>
            </a:rPr>
            <a:t> </a:t>
          </a:r>
          <a:r>
            <a:rPr lang="pt-BR" sz="2000" kern="1200" dirty="0">
              <a:solidFill>
                <a:sysClr val="window" lastClr="FFFFFF"/>
              </a:solidFill>
              <a:latin typeface="Calibri"/>
              <a:ea typeface="+mn-ea"/>
              <a:cs typeface="+mn-cs"/>
            </a:rPr>
            <a:t> CGU</a:t>
          </a:r>
        </a:p>
      </dsp:txBody>
      <dsp:txXfrm>
        <a:off x="2871626" y="2221123"/>
        <a:ext cx="1908882" cy="160031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Radial Hexagonal"/>
  <dgm:desc val="Use para mostrar um processo sequencial que se relaciona com uma ideia ou tema central. Limitado a seis formas de Nível 2. Funciona melhor com pequenas quantidades de texto. O texto não utilizado não aparece, mas permanecerá disponível se você alternar os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Caixa de Texto 2"/>
        <cdr:cNvSpPr txBox="1">
          <a:spLocks xmlns:a="http://schemas.openxmlformats.org/drawingml/2006/main" noChangeArrowheads="1"/>
        </cdr:cNvSpPr>
      </cdr:nvSpPr>
      <cdr:spPr bwMode="auto">
        <a:xfrm xmlns:a="http://schemas.openxmlformats.org/drawingml/2006/main" flipV="1">
          <a:off x="-1588626" y="-2603648"/>
          <a:ext cx="0" cy="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5000"/>
            </a:lnSpc>
          </a:pPr>
          <a:r>
            <a:rPr lang="pt-BR" sz="1400" b="1" dirty="0">
              <a:solidFill>
                <a:schemeClr val="bg1"/>
              </a:solidFill>
              <a:latin typeface="Candara"/>
              <a:ea typeface="Calibri"/>
              <a:cs typeface="Times New Roman"/>
            </a:rPr>
            <a:t>Total de sanções aplicadas com base nas leis de licitações e contratos no </a:t>
          </a:r>
          <a:r>
            <a:rPr lang="pt-BR" sz="1400" b="1" dirty="0">
              <a:latin typeface="Candara"/>
              <a:ea typeface="Calibri"/>
              <a:cs typeface="Times New Roman"/>
            </a:rPr>
            <a:t>Poder Executivo Federal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FBC01-0B36-49FA-AE95-6D29E00896E7}" type="datetimeFigureOut">
              <a:rPr lang="pt-BR" smtClean="0"/>
              <a:t>01/11/2017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B44AA-4F1F-4FCC-94F6-0480B870732D}" type="slidenum">
              <a:rPr lang="pt-BR" smtClean="0"/>
              <a:t>‹nº›</a:t>
            </a:fld>
            <a:endParaRPr lang="pt-BR"/>
          </a:p>
        </p:txBody>
      </p:sp>
    </p:spTree>
    <p:extLst>
      <p:ext uri="{BB962C8B-B14F-4D97-AF65-F5344CB8AC3E}">
        <p14:creationId xmlns:p14="http://schemas.microsoft.com/office/powerpoint/2010/main" val="219837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6838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1791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92581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85"/>
            <a:ext cx="9144000" cy="6885685"/>
          </a:xfrm>
          <a:prstGeom prst="rect">
            <a:avLst/>
          </a:prstGeom>
        </p:spPr>
      </p:pic>
    </p:spTree>
    <p:extLst>
      <p:ext uri="{BB962C8B-B14F-4D97-AF65-F5344CB8AC3E}">
        <p14:creationId xmlns:p14="http://schemas.microsoft.com/office/powerpoint/2010/main" val="100535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02804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99017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057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82370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17173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86739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957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49587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708C1-DDB1-487A-B695-0CEA51BF5BB5}" type="slidenum">
              <a:rPr lang="pt-BR" smtClean="0"/>
              <a:t>‹nº›</a:t>
            </a:fld>
            <a:endParaRPr lang="pt-BR"/>
          </a:p>
        </p:txBody>
      </p:sp>
    </p:spTree>
    <p:extLst>
      <p:ext uri="{BB962C8B-B14F-4D97-AF65-F5344CB8AC3E}">
        <p14:creationId xmlns:p14="http://schemas.microsoft.com/office/powerpoint/2010/main" val="3277605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png"/><Relationship Id="rId5" Type="http://schemas.microsoft.com/office/2007/relationships/hdphoto" Target="../media/hdphoto1.wdp"/><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jp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4.png"/><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4.tiff"/></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0.jp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1.jpg"/><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chart" Target="../charts/chart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microsoft.com/office/2007/relationships/hdphoto" Target="../media/hdphoto3.wdp"/></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chart" Target="../charts/chart8.xml"/><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tiff"/><Relationship Id="rId4" Type="http://schemas.openxmlformats.org/officeDocument/2006/relationships/diagramLayout" Target="../diagrams/layout1.xml"/><Relationship Id="rId9" Type="http://schemas.openxmlformats.org/officeDocument/2006/relationships/image" Target="../media/image16.tiff"/></Relationships>
</file>

<file path=ppt/slides/_rels/slide70.xml.rels><?xml version="1.0" encoding="UTF-8" standalone="yes"?>
<Relationships xmlns="http://schemas.openxmlformats.org/package/2006/relationships"><Relationship Id="rId3" Type="http://schemas.openxmlformats.org/officeDocument/2006/relationships/hyperlink" Target="mailto:cgugabin@cgu.gov.br"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881039"/>
            <a:ext cx="9144000" cy="41375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3600" b="1" dirty="0">
              <a:latin typeface="AngsanaUPC" panose="02020603050405020304" pitchFamily="18" charset="-34"/>
              <a:cs typeface="AngsanaUPC" panose="02020603050405020304" pitchFamily="18" charset="-34"/>
            </a:endParaRPr>
          </a:p>
          <a:p>
            <a:pPr algn="ctr"/>
            <a:r>
              <a:rPr lang="pt-BR" sz="3600" b="1" dirty="0">
                <a:solidFill>
                  <a:srgbClr val="002060"/>
                </a:solidFill>
              </a:rPr>
              <a:t>LOS MECANISMOS DE PREVENCIÓN Y COMBATE A  LA CORRUPCIÓN DEL MINISTERIO DE LA TRANSPARENCIA Y CONTRALORÍA GENERAL DE LA UNIÓN DE BRASIL</a:t>
            </a:r>
            <a:endParaRPr lang="pt-BR" altLang="pt-BR" sz="3600" dirty="0">
              <a:solidFill>
                <a:srgbClr val="002060"/>
              </a:solidFill>
              <a:latin typeface="Arial" panose="020B0604020202020204" pitchFamily="34" charset="0"/>
            </a:endParaRPr>
          </a:p>
          <a:p>
            <a:pPr algn="ctr"/>
            <a:endParaRPr lang="pt-BR" sz="3600" b="1" dirty="0">
              <a:latin typeface="AngsanaUPC" panose="02020603050405020304" pitchFamily="18" charset="-34"/>
              <a:cs typeface="AngsanaUPC" panose="02020603050405020304" pitchFamily="18" charset="-34"/>
            </a:endParaRPr>
          </a:p>
          <a:p>
            <a:pPr algn="ctr"/>
            <a:endParaRPr lang="pt-BR" sz="2800" b="1" dirty="0">
              <a:latin typeface="AngsanaUPC" panose="02020603050405020304" pitchFamily="18" charset="-34"/>
              <a:cs typeface="AngsanaUPC" panose="02020603050405020304" pitchFamily="18" charset="-34"/>
            </a:endParaRPr>
          </a:p>
          <a:p>
            <a:pPr algn="ctr"/>
            <a:r>
              <a:rPr lang="pt-BR" sz="2800" i="1" dirty="0">
                <a:latin typeface="+mn-lt"/>
                <a:cs typeface="AngsanaUPC" panose="02020603050405020304" pitchFamily="18" charset="-34"/>
              </a:rPr>
              <a:t>Universidad de Salamanca - USAL</a:t>
            </a:r>
          </a:p>
        </p:txBody>
      </p:sp>
      <p:sp>
        <p:nvSpPr>
          <p:cNvPr id="3" name="Rectangle 5"/>
          <p:cNvSpPr>
            <a:spLocks noChangeArrowheads="1"/>
          </p:cNvSpPr>
          <p:nvPr/>
        </p:nvSpPr>
        <p:spPr bwMode="auto">
          <a:xfrm>
            <a:off x="2466752" y="4903893"/>
            <a:ext cx="4157331" cy="158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lnSpc>
                <a:spcPct val="95000"/>
              </a:lnSpc>
              <a:buClr>
                <a:srgbClr val="000000"/>
              </a:buClr>
              <a:buSzPct val="100000"/>
              <a:buFont typeface="Times New Roman" panose="02020603050405020304" pitchFamily="18" charset="0"/>
              <a:buNone/>
            </a:pPr>
            <a:endParaRPr lang="es-ES_tradnl" altLang="pt-BR" sz="2800" i="1" dirty="0">
              <a:solidFill>
                <a:schemeClr val="tx1"/>
              </a:solidFill>
              <a:latin typeface="AngsanaUPC" panose="02020603050405020304" pitchFamily="18" charset="-34"/>
              <a:cs typeface="AngsanaUPC" panose="02020603050405020304" pitchFamily="18" charset="-34"/>
            </a:endParaRPr>
          </a:p>
          <a:p>
            <a:pPr algn="ctr" eaLnBrk="1" hangingPunct="1">
              <a:lnSpc>
                <a:spcPct val="95000"/>
              </a:lnSpc>
              <a:buClr>
                <a:srgbClr val="000000"/>
              </a:buClr>
              <a:buSzPct val="100000"/>
              <a:buFont typeface="Times New Roman" panose="02020603050405020304" pitchFamily="18" charset="0"/>
              <a:buNone/>
            </a:pPr>
            <a:endParaRPr lang="es-ES_tradnl" altLang="pt-BR" sz="2800" i="1" dirty="0">
              <a:solidFill>
                <a:schemeClr val="tx1"/>
              </a:solidFill>
              <a:latin typeface="AngsanaUPC" panose="02020603050405020304" pitchFamily="18" charset="-34"/>
              <a:cs typeface="AngsanaUPC" panose="02020603050405020304" pitchFamily="18" charset="-34"/>
            </a:endParaRPr>
          </a:p>
          <a:p>
            <a:pPr algn="ctr" eaLnBrk="1" hangingPunct="1">
              <a:lnSpc>
                <a:spcPct val="95000"/>
              </a:lnSpc>
              <a:buClr>
                <a:srgbClr val="000000"/>
              </a:buClr>
              <a:buSzPct val="100000"/>
              <a:buFont typeface="Times New Roman" panose="02020603050405020304" pitchFamily="18" charset="0"/>
              <a:buNone/>
            </a:pPr>
            <a:endParaRPr lang="es-ES_tradnl" altLang="pt-BR" sz="2800" i="1" dirty="0">
              <a:solidFill>
                <a:schemeClr val="tx1"/>
              </a:solidFill>
              <a:latin typeface="AngsanaUPC" panose="02020603050405020304" pitchFamily="18" charset="-34"/>
              <a:cs typeface="AngsanaUPC" panose="02020603050405020304" pitchFamily="18" charset="-34"/>
            </a:endParaRPr>
          </a:p>
          <a:p>
            <a:pPr algn="ctr" eaLnBrk="1" hangingPunct="1">
              <a:lnSpc>
                <a:spcPct val="95000"/>
              </a:lnSpc>
              <a:buClr>
                <a:srgbClr val="000000"/>
              </a:buClr>
              <a:buSzPct val="100000"/>
              <a:buFont typeface="Times New Roman" panose="02020603050405020304" pitchFamily="18" charset="0"/>
              <a:buNone/>
            </a:pPr>
            <a:r>
              <a:rPr lang="es-ES_tradnl" altLang="pt-BR" sz="1800" b="0" dirty="0">
                <a:solidFill>
                  <a:schemeClr val="tx1"/>
                </a:solidFill>
                <a:latin typeface="+mn-lt"/>
                <a:cs typeface="AngsanaUPC" panose="02020603050405020304" pitchFamily="18" charset="-34"/>
              </a:rPr>
              <a:t>Salamanca, noviembre de 2017</a:t>
            </a:r>
          </a:p>
        </p:txBody>
      </p:sp>
    </p:spTree>
    <p:extLst>
      <p:ext uri="{BB962C8B-B14F-4D97-AF65-F5344CB8AC3E}">
        <p14:creationId xmlns:p14="http://schemas.microsoft.com/office/powerpoint/2010/main" val="27183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solidFill>
            <a:srgbClr val="FFC000"/>
          </a:solidFill>
          <a:ln w="5724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689" y="4143505"/>
            <a:ext cx="1820187" cy="132562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27591" y="5914340"/>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0" y="836613"/>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994761"/>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200" dirty="0">
                <a:solidFill>
                  <a:schemeClr val="tx1"/>
                </a:solidFill>
                <a:cs typeface="Times New Roman" panose="02020603050405020304" pitchFamily="18" charset="0"/>
              </a:rPr>
              <a:t>Coordinación de Investigaciones e Informaciones Estratégicas (DIE)</a:t>
            </a:r>
          </a:p>
          <a:p>
            <a:pPr algn="ctr" eaLnBrk="1" hangingPunct="1">
              <a:buClr>
                <a:srgbClr val="FFFF00"/>
              </a:buClr>
              <a:buSzPct val="100000"/>
              <a:buFont typeface="Wingdings" panose="05000000000000000000" pitchFamily="2" charset="2"/>
              <a:buNone/>
            </a:pPr>
            <a:endParaRPr lang="es-ES_tradnl" altLang="pt-BR" sz="1050" dirty="0">
              <a:solidFill>
                <a:schemeClr val="tx1"/>
              </a:solidFill>
              <a:cs typeface="Times New Roman" panose="02020603050405020304" pitchFamily="18" charset="0"/>
            </a:endParaRPr>
          </a:p>
        </p:txBody>
      </p:sp>
      <p:sp>
        <p:nvSpPr>
          <p:cNvPr id="6" name="Text Box 9"/>
          <p:cNvSpPr txBox="1">
            <a:spLocks noChangeArrowheads="1"/>
          </p:cNvSpPr>
          <p:nvPr/>
        </p:nvSpPr>
        <p:spPr bwMode="auto">
          <a:xfrm>
            <a:off x="3449696" y="2737213"/>
            <a:ext cx="2387491" cy="371513"/>
          </a:xfrm>
          <a:prstGeom prst="rect">
            <a:avLst/>
          </a:prstGeom>
          <a:solidFill>
            <a:srgbClr val="FFC000"/>
          </a:solidFill>
          <a:ln w="57240">
            <a:solidFill>
              <a:schemeClr val="tx1"/>
            </a:solidFill>
            <a:miter lim="800000"/>
            <a:headEnd/>
            <a:tailEnd/>
          </a:ln>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Secretaría Ejecutiva</a:t>
            </a:r>
          </a:p>
        </p:txBody>
      </p:sp>
    </p:spTree>
    <p:extLst>
      <p:ext uri="{BB962C8B-B14F-4D97-AF65-F5344CB8AC3E}">
        <p14:creationId xmlns:p14="http://schemas.microsoft.com/office/powerpoint/2010/main" val="111888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txBox="1">
            <a:spLocks/>
          </p:cNvSpPr>
          <p:nvPr/>
        </p:nvSpPr>
        <p:spPr bwMode="auto">
          <a:xfrm>
            <a:off x="510362" y="836613"/>
            <a:ext cx="8378457" cy="543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eaLnBrk="0" fontAlgn="base" hangingPunct="0">
              <a:spcBef>
                <a:spcPct val="0"/>
              </a:spcBef>
              <a:spcAft>
                <a:spcPct val="0"/>
              </a:spcAft>
              <a:defRPr sz="3000" b="1">
                <a:solidFill>
                  <a:srgbClr val="FFFF00"/>
                </a:solidFill>
                <a:latin typeface="Arial" panose="020B0604020202020204" pitchFamily="34" charset="0"/>
              </a:defRPr>
            </a:lvl6pPr>
            <a:lvl7pPr marL="2971800" indent="-228600" eaLnBrk="0" fontAlgn="base" hangingPunct="0">
              <a:spcBef>
                <a:spcPct val="0"/>
              </a:spcBef>
              <a:spcAft>
                <a:spcPct val="0"/>
              </a:spcAft>
              <a:defRPr sz="3000" b="1">
                <a:solidFill>
                  <a:srgbClr val="FFFF00"/>
                </a:solidFill>
                <a:latin typeface="Arial" panose="020B0604020202020204" pitchFamily="34" charset="0"/>
              </a:defRPr>
            </a:lvl7pPr>
            <a:lvl8pPr marL="3429000" indent="-228600" eaLnBrk="0" fontAlgn="base" hangingPunct="0">
              <a:spcBef>
                <a:spcPct val="0"/>
              </a:spcBef>
              <a:spcAft>
                <a:spcPct val="0"/>
              </a:spcAft>
              <a:defRPr sz="3000" b="1">
                <a:solidFill>
                  <a:srgbClr val="FFFF00"/>
                </a:solidFill>
                <a:latin typeface="Arial" panose="020B0604020202020204" pitchFamily="34" charset="0"/>
              </a:defRPr>
            </a:lvl8pPr>
            <a:lvl9pPr marL="3886200" indent="-228600" eaLnBrk="0" fontAlgn="base" hangingPunct="0">
              <a:spcBef>
                <a:spcPct val="0"/>
              </a:spcBef>
              <a:spcAft>
                <a:spcPct val="0"/>
              </a:spcAft>
              <a:defRPr sz="3000" b="1">
                <a:solidFill>
                  <a:srgbClr val="FFFF00"/>
                </a:solidFill>
                <a:latin typeface="Arial" panose="020B0604020202020204" pitchFamily="34" charset="0"/>
              </a:defRPr>
            </a:lvl9pPr>
          </a:lstStyle>
          <a:p>
            <a:pPr algn="ctr" defTabSz="914400" eaLnBrk="1" hangingPunct="1">
              <a:spcBef>
                <a:spcPts val="1200"/>
              </a:spcBef>
              <a:spcAft>
                <a:spcPts val="1200"/>
              </a:spcAft>
              <a:buFont typeface="Arial" panose="020B0604020202020204" pitchFamily="34" charset="0"/>
              <a:buNone/>
            </a:pPr>
            <a:r>
              <a:rPr lang="es-ES_tradnl" altLang="pt-BR" sz="4000" u="sng" dirty="0">
                <a:solidFill>
                  <a:schemeClr val="tx1"/>
                </a:solidFill>
                <a:latin typeface="Segoe UI Symbol" panose="020B0502040204020203" pitchFamily="34" charset="0"/>
                <a:ea typeface="Segoe UI Symbol" panose="020B0502040204020203" pitchFamily="34" charset="0"/>
              </a:rPr>
              <a:t>Acuerdos de Lenidad</a:t>
            </a:r>
          </a:p>
          <a:p>
            <a:pPr marL="457200" indent="-457200" algn="just" defTabSz="914400" eaLnBrk="1" hangingPunct="1">
              <a:spcBef>
                <a:spcPts val="1000"/>
              </a:spcBef>
              <a:spcAft>
                <a:spcPts val="1000"/>
              </a:spcAft>
              <a:buClr>
                <a:srgbClr val="FFFF00"/>
              </a:buClr>
              <a:buFont typeface="Wingdings" panose="05000000000000000000" pitchFamily="2" charset="2"/>
              <a:buChar char="ü"/>
            </a:pPr>
            <a:endParaRPr lang="es-ES_tradnl" altLang="pt-BR" sz="2400" b="0" dirty="0">
              <a:solidFill>
                <a:schemeClr val="tx1"/>
              </a:solidFill>
              <a:cs typeface="Arial" panose="020B0604020202020204" pitchFamily="34" charset="0"/>
            </a:endParaRPr>
          </a:p>
          <a:p>
            <a:pPr marL="457200" indent="-457200" algn="just" defTabSz="914400" eaLnBrk="1" hangingPunct="1">
              <a:spcBef>
                <a:spcPts val="1000"/>
              </a:spcBef>
              <a:spcAft>
                <a:spcPts val="1000"/>
              </a:spcAft>
              <a:buFont typeface="Wingdings" panose="05000000000000000000" pitchFamily="2" charset="2"/>
              <a:buChar char="ü"/>
            </a:pPr>
            <a:r>
              <a:rPr lang="es-ES_tradnl" altLang="pt-BR" sz="2400" b="0" dirty="0">
                <a:solidFill>
                  <a:schemeClr val="tx1"/>
                </a:solidFill>
                <a:cs typeface="Arial" panose="020B0604020202020204" pitchFamily="34" charset="0"/>
              </a:rPr>
              <a:t>Es la colaboración eficaz de la persona jurídica en el ámbito administrativo;</a:t>
            </a:r>
          </a:p>
          <a:p>
            <a:pPr marL="457200" indent="-457200" algn="just" defTabSz="914400" eaLnBrk="1" hangingPunct="1">
              <a:spcBef>
                <a:spcPts val="1000"/>
              </a:spcBef>
              <a:spcAft>
                <a:spcPts val="1000"/>
              </a:spcAft>
              <a:buFont typeface="Wingdings" panose="05000000000000000000" pitchFamily="2" charset="2"/>
              <a:buChar char="ü"/>
            </a:pPr>
            <a:r>
              <a:rPr lang="es-ES_tradnl" altLang="pt-BR" sz="2400" b="0" dirty="0">
                <a:solidFill>
                  <a:schemeClr val="tx1"/>
                </a:solidFill>
                <a:cs typeface="Arial" panose="020B0604020202020204" pitchFamily="34" charset="0"/>
              </a:rPr>
              <a:t>Posee 4 ejes: 1. Obtención célere de nuevos elementos de prueba; 2. Reparación de los daños; 3. Adopción de padrones de integridad y </a:t>
            </a:r>
            <a:r>
              <a:rPr lang="es-ES_tradnl" altLang="pt-BR" sz="2400" b="0" i="1" dirty="0" err="1">
                <a:solidFill>
                  <a:schemeClr val="tx1"/>
                </a:solidFill>
                <a:cs typeface="Arial" panose="020B0604020202020204" pitchFamily="34" charset="0"/>
              </a:rPr>
              <a:t>compliance</a:t>
            </a:r>
            <a:r>
              <a:rPr lang="es-ES_tradnl" altLang="pt-BR" sz="2400" b="0" dirty="0">
                <a:solidFill>
                  <a:schemeClr val="tx1"/>
                </a:solidFill>
                <a:cs typeface="Arial" panose="020B0604020202020204" pitchFamily="34" charset="0"/>
              </a:rPr>
              <a:t>; 4. Pérdida de los beneficios en caso de no cumplimiento del acuerdo;</a:t>
            </a:r>
          </a:p>
          <a:p>
            <a:pPr marL="457200" indent="-457200" algn="just" defTabSz="914400" eaLnBrk="1" hangingPunct="1">
              <a:spcBef>
                <a:spcPts val="1000"/>
              </a:spcBef>
              <a:spcAft>
                <a:spcPts val="1000"/>
              </a:spcAft>
              <a:buFont typeface="Wingdings" panose="05000000000000000000" pitchFamily="2" charset="2"/>
              <a:buChar char="ü"/>
            </a:pPr>
            <a:r>
              <a:rPr lang="es-ES_tradnl" altLang="pt-BR" sz="2400" b="0" dirty="0">
                <a:solidFill>
                  <a:schemeClr val="tx1"/>
                </a:solidFill>
                <a:cs typeface="Arial" panose="020B0604020202020204" pitchFamily="34" charset="0"/>
              </a:rPr>
              <a:t>14 acuerdos en andamiento, siendo 11 de casos de la Operación Lava Jato;</a:t>
            </a:r>
          </a:p>
        </p:txBody>
      </p:sp>
    </p:spTree>
    <p:extLst>
      <p:ext uri="{BB962C8B-B14F-4D97-AF65-F5344CB8AC3E}">
        <p14:creationId xmlns:p14="http://schemas.microsoft.com/office/powerpoint/2010/main" val="179546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solidFill>
            <a:srgbClr val="FFC000"/>
          </a:solid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689" y="4143505"/>
            <a:ext cx="1820187" cy="132562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81175" y="5892244"/>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0" y="836613"/>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83317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200" dirty="0">
                <a:solidFill>
                  <a:schemeClr val="tx1"/>
                </a:solidFill>
                <a:cs typeface="Times New Roman" panose="02020603050405020304" pitchFamily="18" charset="0"/>
              </a:rPr>
              <a:t>Coordinación de Investigaciones e Informaciones Estratégicas (DIE)</a:t>
            </a:r>
          </a:p>
        </p:txBody>
      </p:sp>
      <p:sp>
        <p:nvSpPr>
          <p:cNvPr id="6" name="Text Box 9"/>
          <p:cNvSpPr txBox="1">
            <a:spLocks noChangeArrowheads="1"/>
          </p:cNvSpPr>
          <p:nvPr/>
        </p:nvSpPr>
        <p:spPr bwMode="auto">
          <a:xfrm>
            <a:off x="3449696" y="2737213"/>
            <a:ext cx="2387491"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Secretaría Ejecutiva</a:t>
            </a:r>
          </a:p>
        </p:txBody>
      </p:sp>
    </p:spTree>
    <p:extLst>
      <p:ext uri="{BB962C8B-B14F-4D97-AF65-F5344CB8AC3E}">
        <p14:creationId xmlns:p14="http://schemas.microsoft.com/office/powerpoint/2010/main" val="151089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Arredondado 3"/>
          <p:cNvSpPr/>
          <p:nvPr/>
        </p:nvSpPr>
        <p:spPr>
          <a:xfrm>
            <a:off x="1058238" y="1109612"/>
            <a:ext cx="1767155" cy="65754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PREVENCIÓN</a:t>
            </a:r>
          </a:p>
        </p:txBody>
      </p:sp>
      <p:sp>
        <p:nvSpPr>
          <p:cNvPr id="6" name="Retângulo Arredondado 5"/>
          <p:cNvSpPr/>
          <p:nvPr/>
        </p:nvSpPr>
        <p:spPr>
          <a:xfrm>
            <a:off x="6193605" y="1109612"/>
            <a:ext cx="1758597" cy="65754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DETECCIÓN</a:t>
            </a:r>
          </a:p>
        </p:txBody>
      </p:sp>
      <p:sp>
        <p:nvSpPr>
          <p:cNvPr id="7" name="Rectangle 3"/>
          <p:cNvSpPr>
            <a:spLocks noChangeArrowheads="1"/>
          </p:cNvSpPr>
          <p:nvPr/>
        </p:nvSpPr>
        <p:spPr bwMode="auto">
          <a:xfrm>
            <a:off x="4561723" y="2061482"/>
            <a:ext cx="4530224" cy="44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342900"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9pPr>
          </a:lstStyle>
          <a:p>
            <a:pPr algn="just">
              <a:lnSpc>
                <a:spcPts val="3600"/>
              </a:lnSpc>
              <a:spcBef>
                <a:spcPct val="20000"/>
              </a:spcBef>
              <a:buFont typeface="Wingdings" panose="05000000000000000000" pitchFamily="2" charset="2"/>
              <a:buChar char="ü"/>
            </a:pPr>
            <a:r>
              <a:rPr lang="es-ES" altLang="pt-BR" sz="1800" dirty="0">
                <a:solidFill>
                  <a:schemeClr val="tx1"/>
                </a:solidFill>
              </a:rPr>
              <a:t>Evaluación de la implementación de los programas gubernamentales (64 informes publicados)</a:t>
            </a:r>
          </a:p>
          <a:p>
            <a:pPr algn="just">
              <a:lnSpc>
                <a:spcPts val="3600"/>
              </a:lnSpc>
              <a:spcBef>
                <a:spcPct val="20000"/>
              </a:spcBef>
              <a:buFont typeface="Wingdings" panose="05000000000000000000" pitchFamily="2" charset="2"/>
              <a:buChar char="ü"/>
            </a:pPr>
            <a:r>
              <a:rPr lang="es-ES" altLang="pt-BR" sz="1800" dirty="0">
                <a:solidFill>
                  <a:schemeClr val="tx1"/>
                </a:solidFill>
              </a:rPr>
              <a:t>Inspección en las unidades de la Federación (2625 municipios monitoreados desde 2003)</a:t>
            </a:r>
          </a:p>
          <a:p>
            <a:pPr algn="just">
              <a:lnSpc>
                <a:spcPts val="3600"/>
              </a:lnSpc>
              <a:spcBef>
                <a:spcPct val="20000"/>
              </a:spcBef>
              <a:buFont typeface="Wingdings" panose="05000000000000000000" pitchFamily="2" charset="2"/>
              <a:buChar char="ü"/>
            </a:pPr>
            <a:r>
              <a:rPr lang="es-ES" altLang="pt-BR" sz="1800" dirty="0">
                <a:solidFill>
                  <a:schemeClr val="tx1"/>
                </a:solidFill>
              </a:rPr>
              <a:t>Evaluación de la Gestión de los Administradores Públicos</a:t>
            </a:r>
          </a:p>
          <a:p>
            <a:pPr algn="just">
              <a:lnSpc>
                <a:spcPts val="3600"/>
              </a:lnSpc>
              <a:spcBef>
                <a:spcPct val="20000"/>
              </a:spcBef>
              <a:buFont typeface="Wingdings" panose="05000000000000000000" pitchFamily="2" charset="2"/>
              <a:buChar char="ü"/>
            </a:pPr>
            <a:r>
              <a:rPr lang="es-ES" altLang="pt-BR" sz="1800" dirty="0">
                <a:solidFill>
                  <a:schemeClr val="tx1"/>
                </a:solidFill>
              </a:rPr>
              <a:t>Auditorías de investigación</a:t>
            </a:r>
          </a:p>
        </p:txBody>
      </p:sp>
      <p:sp>
        <p:nvSpPr>
          <p:cNvPr id="8" name="Rectangle 3"/>
          <p:cNvSpPr>
            <a:spLocks noChangeArrowheads="1"/>
          </p:cNvSpPr>
          <p:nvPr/>
        </p:nvSpPr>
        <p:spPr bwMode="auto">
          <a:xfrm>
            <a:off x="49653" y="2111141"/>
            <a:ext cx="4173025" cy="44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342900" indent="-3429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9pPr>
          </a:lstStyle>
          <a:p>
            <a:pPr algn="just">
              <a:lnSpc>
                <a:spcPts val="3600"/>
              </a:lnSpc>
              <a:spcBef>
                <a:spcPct val="20000"/>
              </a:spcBef>
              <a:buFont typeface="Wingdings" panose="05000000000000000000" pitchFamily="2" charset="2"/>
              <a:buChar char="ü"/>
            </a:pPr>
            <a:r>
              <a:rPr lang="es-ES" altLang="pt-BR" sz="1800" dirty="0">
                <a:solidFill>
                  <a:schemeClr val="tx1"/>
                </a:solidFill>
              </a:rPr>
              <a:t>Auditorías de integridad en las Empresas Estatales (26 desde 2016)</a:t>
            </a:r>
          </a:p>
          <a:p>
            <a:pPr algn="just">
              <a:lnSpc>
                <a:spcPts val="3600"/>
              </a:lnSpc>
              <a:spcBef>
                <a:spcPct val="20000"/>
              </a:spcBef>
              <a:buFont typeface="Wingdings" panose="05000000000000000000" pitchFamily="2" charset="2"/>
              <a:buChar char="ü"/>
            </a:pPr>
            <a:r>
              <a:rPr lang="es-ES" altLang="pt-BR" sz="1800" dirty="0">
                <a:solidFill>
                  <a:schemeClr val="tx1"/>
                </a:solidFill>
              </a:rPr>
              <a:t>Orientación / Formación para Gestores Públicos</a:t>
            </a:r>
          </a:p>
          <a:p>
            <a:pPr algn="just">
              <a:lnSpc>
                <a:spcPts val="3600"/>
              </a:lnSpc>
              <a:spcBef>
                <a:spcPct val="20000"/>
              </a:spcBef>
              <a:buFont typeface="Wingdings" panose="05000000000000000000" pitchFamily="2" charset="2"/>
              <a:buChar char="ü"/>
            </a:pPr>
            <a:r>
              <a:rPr lang="es-ES" altLang="pt-BR" sz="1800" dirty="0">
                <a:solidFill>
                  <a:schemeClr val="tx1"/>
                </a:solidFill>
              </a:rPr>
              <a:t>Rendición Especial de Cuentas (26.323 desde 2002 diligenciadas por la CGU)</a:t>
            </a:r>
          </a:p>
          <a:p>
            <a:pPr algn="just">
              <a:lnSpc>
                <a:spcPts val="3600"/>
              </a:lnSpc>
              <a:spcBef>
                <a:spcPct val="20000"/>
              </a:spcBef>
              <a:buClr>
                <a:srgbClr val="FFFF00"/>
              </a:buClr>
              <a:buFont typeface="Wingdings" panose="05000000000000000000" pitchFamily="2" charset="2"/>
              <a:buChar char="ü"/>
            </a:pPr>
            <a:endParaRPr lang="pt-BR" altLang="pt-BR" sz="1800" dirty="0">
              <a:solidFill>
                <a:schemeClr val="tx1"/>
              </a:solidFill>
            </a:endParaRPr>
          </a:p>
        </p:txBody>
      </p:sp>
      <p:cxnSp>
        <p:nvCxnSpPr>
          <p:cNvPr id="13" name="Conector Reto 12"/>
          <p:cNvCxnSpPr/>
          <p:nvPr/>
        </p:nvCxnSpPr>
        <p:spPr>
          <a:xfrm flipH="1">
            <a:off x="4428158" y="2111141"/>
            <a:ext cx="30822" cy="4741719"/>
          </a:xfrm>
          <a:prstGeom prst="line">
            <a:avLst/>
          </a:prstGeom>
        </p:spPr>
        <p:style>
          <a:lnRef idx="1">
            <a:schemeClr val="accent1"/>
          </a:lnRef>
          <a:fillRef idx="0">
            <a:schemeClr val="accent1"/>
          </a:fillRef>
          <a:effectRef idx="0">
            <a:schemeClr val="accent1"/>
          </a:effectRef>
          <a:fontRef idx="minor">
            <a:schemeClr val="tx1"/>
          </a:fontRef>
        </p:style>
      </p:cxnSp>
      <p:sp>
        <p:nvSpPr>
          <p:cNvPr id="16" name="Seta para a Esquerda e para a Direita 15"/>
          <p:cNvSpPr/>
          <p:nvPr/>
        </p:nvSpPr>
        <p:spPr>
          <a:xfrm>
            <a:off x="3462388" y="1047962"/>
            <a:ext cx="2095930" cy="87505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SFC</a:t>
            </a:r>
            <a:endParaRPr lang="pt-BR" dirty="0">
              <a:solidFill>
                <a:schemeClr val="tx1"/>
              </a:solidFill>
            </a:endParaRPr>
          </a:p>
        </p:txBody>
      </p:sp>
    </p:spTree>
    <p:extLst>
      <p:ext uri="{BB962C8B-B14F-4D97-AF65-F5344CB8AC3E}">
        <p14:creationId xmlns:p14="http://schemas.microsoft.com/office/powerpoint/2010/main" val="168622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txBox="1">
            <a:spLocks/>
          </p:cNvSpPr>
          <p:nvPr/>
        </p:nvSpPr>
        <p:spPr bwMode="auto">
          <a:xfrm>
            <a:off x="510362" y="836613"/>
            <a:ext cx="837845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eaLnBrk="0" fontAlgn="base" hangingPunct="0">
              <a:spcBef>
                <a:spcPct val="0"/>
              </a:spcBef>
              <a:spcAft>
                <a:spcPct val="0"/>
              </a:spcAft>
              <a:defRPr sz="3000" b="1">
                <a:solidFill>
                  <a:srgbClr val="FFFF00"/>
                </a:solidFill>
                <a:latin typeface="Arial" panose="020B0604020202020204" pitchFamily="34" charset="0"/>
              </a:defRPr>
            </a:lvl6pPr>
            <a:lvl7pPr marL="2971800" indent="-228600" eaLnBrk="0" fontAlgn="base" hangingPunct="0">
              <a:spcBef>
                <a:spcPct val="0"/>
              </a:spcBef>
              <a:spcAft>
                <a:spcPct val="0"/>
              </a:spcAft>
              <a:defRPr sz="3000" b="1">
                <a:solidFill>
                  <a:srgbClr val="FFFF00"/>
                </a:solidFill>
                <a:latin typeface="Arial" panose="020B0604020202020204" pitchFamily="34" charset="0"/>
              </a:defRPr>
            </a:lvl7pPr>
            <a:lvl8pPr marL="3429000" indent="-228600" eaLnBrk="0" fontAlgn="base" hangingPunct="0">
              <a:spcBef>
                <a:spcPct val="0"/>
              </a:spcBef>
              <a:spcAft>
                <a:spcPct val="0"/>
              </a:spcAft>
              <a:defRPr sz="3000" b="1">
                <a:solidFill>
                  <a:srgbClr val="FFFF00"/>
                </a:solidFill>
                <a:latin typeface="Arial" panose="020B0604020202020204" pitchFamily="34" charset="0"/>
              </a:defRPr>
            </a:lvl8pPr>
            <a:lvl9pPr marL="3886200" indent="-228600" eaLnBrk="0" fontAlgn="base" hangingPunct="0">
              <a:spcBef>
                <a:spcPct val="0"/>
              </a:spcBef>
              <a:spcAft>
                <a:spcPct val="0"/>
              </a:spcAft>
              <a:defRPr sz="3000" b="1">
                <a:solidFill>
                  <a:srgbClr val="FFFF00"/>
                </a:solidFill>
                <a:latin typeface="Arial" panose="020B0604020202020204" pitchFamily="34" charset="0"/>
              </a:defRPr>
            </a:lvl9pPr>
          </a:lstStyle>
          <a:p>
            <a:pPr algn="ctr" defTabSz="914400" eaLnBrk="1" hangingPunct="1">
              <a:spcBef>
                <a:spcPts val="1200"/>
              </a:spcBef>
              <a:spcAft>
                <a:spcPts val="1200"/>
              </a:spcAft>
              <a:buFont typeface="Arial" panose="020B0604020202020204" pitchFamily="34" charset="0"/>
              <a:buNone/>
            </a:pPr>
            <a:r>
              <a:rPr lang="pt-BR" altLang="pt-BR" sz="3200" u="sng" dirty="0" err="1">
                <a:solidFill>
                  <a:schemeClr val="tx1"/>
                </a:solidFill>
                <a:latin typeface="Segoe UI Symbol" panose="020B0502040204020203" pitchFamily="34" charset="0"/>
                <a:ea typeface="Segoe UI Symbol" panose="020B0502040204020203" pitchFamily="34" charset="0"/>
              </a:rPr>
              <a:t>Auditorías</a:t>
            </a:r>
            <a:r>
              <a:rPr lang="pt-BR" altLang="pt-BR" sz="3200" u="sng" dirty="0">
                <a:solidFill>
                  <a:schemeClr val="tx1"/>
                </a:solidFill>
                <a:latin typeface="Segoe UI Symbol" panose="020B0502040204020203" pitchFamily="34" charset="0"/>
                <a:ea typeface="Segoe UI Symbol" panose="020B0502040204020203" pitchFamily="34" charset="0"/>
              </a:rPr>
              <a:t> de </a:t>
            </a:r>
            <a:r>
              <a:rPr lang="pt-BR" altLang="pt-BR" sz="3200" u="sng" dirty="0" err="1">
                <a:solidFill>
                  <a:schemeClr val="tx1"/>
                </a:solidFill>
                <a:latin typeface="Segoe UI Symbol" panose="020B0502040204020203" pitchFamily="34" charset="0"/>
                <a:ea typeface="Segoe UI Symbol" panose="020B0502040204020203" pitchFamily="34" charset="0"/>
              </a:rPr>
              <a:t>Investigación</a:t>
            </a:r>
            <a:endParaRPr lang="pt-BR" altLang="pt-BR" sz="3200" u="sng" dirty="0">
              <a:solidFill>
                <a:schemeClr val="tx1"/>
              </a:solidFill>
              <a:latin typeface="Segoe UI Symbol" panose="020B0502040204020203" pitchFamily="34" charset="0"/>
              <a:ea typeface="Segoe UI Symbol" panose="020B0502040204020203" pitchFamily="34" charset="0"/>
            </a:endParaRPr>
          </a:p>
          <a:p>
            <a:pPr marL="457200" indent="-457200" algn="just" defTabSz="914400" eaLnBrk="1" hangingPunct="1">
              <a:spcBef>
                <a:spcPts val="1000"/>
              </a:spcBef>
              <a:spcAft>
                <a:spcPts val="1000"/>
              </a:spcAft>
              <a:buFont typeface="Wingdings" panose="05000000000000000000" pitchFamily="2" charset="2"/>
              <a:buChar char="ü"/>
            </a:pPr>
            <a:r>
              <a:rPr lang="es-ES" altLang="pt-BR" sz="2400" b="0" dirty="0">
                <a:solidFill>
                  <a:schemeClr val="tx1"/>
                </a:solidFill>
                <a:cs typeface="Arial" panose="020B0604020202020204" pitchFamily="34" charset="0"/>
              </a:rPr>
              <a:t>Auditorías especiales en las agencias federales y entidades donde la SFC identifique problemas graves</a:t>
            </a:r>
          </a:p>
          <a:p>
            <a:pPr marL="457200" indent="-457200" algn="just" defTabSz="914400" eaLnBrk="1" hangingPunct="1">
              <a:spcBef>
                <a:spcPts val="1000"/>
              </a:spcBef>
              <a:spcAft>
                <a:spcPts val="1000"/>
              </a:spcAft>
              <a:buFont typeface="Wingdings" panose="05000000000000000000" pitchFamily="2" charset="2"/>
              <a:buChar char="ü"/>
            </a:pPr>
            <a:r>
              <a:rPr lang="es-ES" altLang="pt-BR" sz="2400" b="0" dirty="0">
                <a:solidFill>
                  <a:schemeClr val="tx1"/>
                </a:solidFill>
                <a:cs typeface="Arial" panose="020B0604020202020204" pitchFamily="34" charset="0"/>
              </a:rPr>
              <a:t>Inspecciones derivadas de la representación del Ministerio Público, Policía Federal, parlamentarios y otras autoridades;</a:t>
            </a:r>
          </a:p>
          <a:p>
            <a:pPr marL="457200" indent="-457200" algn="just" defTabSz="914400" eaLnBrk="1" hangingPunct="1">
              <a:spcBef>
                <a:spcPts val="1000"/>
              </a:spcBef>
              <a:spcAft>
                <a:spcPts val="1000"/>
              </a:spcAft>
              <a:buFont typeface="Wingdings" panose="05000000000000000000" pitchFamily="2" charset="2"/>
              <a:buChar char="ü"/>
            </a:pPr>
            <a:r>
              <a:rPr lang="es-ES" altLang="pt-BR" sz="2400" b="0" dirty="0">
                <a:solidFill>
                  <a:schemeClr val="tx1"/>
                </a:solidFill>
                <a:cs typeface="Arial" panose="020B0604020202020204" pitchFamily="34" charset="0"/>
              </a:rPr>
              <a:t>Averiguación de las quejas de los ciudadanos y de operaciones especiales desarrolladas con la Policía Federal.</a:t>
            </a:r>
            <a:endParaRPr lang="pt-BR" altLang="pt-BR" sz="2400" b="0" dirty="0">
              <a:solidFill>
                <a:schemeClr val="tx1"/>
              </a:solidFill>
              <a:cs typeface="Arial" panose="020B0604020202020204" pitchFamily="34" charset="0"/>
            </a:endParaRPr>
          </a:p>
        </p:txBody>
      </p:sp>
      <p:pic>
        <p:nvPicPr>
          <p:cNvPr id="15" name="Imagem 14"/>
          <p:cNvPicPr>
            <a:picLocks noChangeAspect="1"/>
          </p:cNvPicPr>
          <p:nvPr/>
        </p:nvPicPr>
        <p:blipFill>
          <a:blip r:embed="rId3"/>
          <a:stretch>
            <a:fillRect/>
          </a:stretch>
        </p:blipFill>
        <p:spPr>
          <a:xfrm>
            <a:off x="1310669" y="5073650"/>
            <a:ext cx="2158295" cy="1238250"/>
          </a:xfrm>
          <a:prstGeom prst="rect">
            <a:avLst/>
          </a:prstGeom>
        </p:spPr>
      </p:pic>
      <p:pic>
        <p:nvPicPr>
          <p:cNvPr id="16" name="Imagem 15"/>
          <p:cNvPicPr>
            <a:picLocks noChangeAspect="1"/>
          </p:cNvPicPr>
          <p:nvPr/>
        </p:nvPicPr>
        <p:blipFill>
          <a:blip r:embed="rId4"/>
          <a:stretch>
            <a:fillRect/>
          </a:stretch>
        </p:blipFill>
        <p:spPr>
          <a:xfrm>
            <a:off x="3757129" y="5073650"/>
            <a:ext cx="2077032" cy="1238250"/>
          </a:xfrm>
          <a:prstGeom prst="rect">
            <a:avLst/>
          </a:prstGeom>
        </p:spPr>
      </p:pic>
      <p:pic>
        <p:nvPicPr>
          <p:cNvPr id="19" name="Imagem 18"/>
          <p:cNvPicPr>
            <a:picLocks noChangeAspect="1"/>
          </p:cNvPicPr>
          <p:nvPr/>
        </p:nvPicPr>
        <p:blipFill>
          <a:blip r:embed="rId5"/>
          <a:stretch>
            <a:fillRect/>
          </a:stretch>
        </p:blipFill>
        <p:spPr>
          <a:xfrm>
            <a:off x="6122326" y="5073650"/>
            <a:ext cx="2105025" cy="1228725"/>
          </a:xfrm>
          <a:prstGeom prst="rect">
            <a:avLst/>
          </a:prstGeom>
        </p:spPr>
      </p:pic>
    </p:spTree>
    <p:extLst>
      <p:ext uri="{BB962C8B-B14F-4D97-AF65-F5344CB8AC3E}">
        <p14:creationId xmlns:p14="http://schemas.microsoft.com/office/powerpoint/2010/main" val="240885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tângulo 1"/>
          <p:cNvSpPr>
            <a:spLocks noChangeArrowheads="1"/>
          </p:cNvSpPr>
          <p:nvPr/>
        </p:nvSpPr>
        <p:spPr bwMode="auto">
          <a:xfrm>
            <a:off x="0" y="772338"/>
            <a:ext cx="914400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452438"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3000" b="1">
                <a:solidFill>
                  <a:srgbClr val="FFFF00"/>
                </a:solidFill>
                <a:latin typeface="Arial" panose="020B0604020202020204" pitchFamily="34" charset="0"/>
              </a:defRPr>
            </a:lvl9pPr>
          </a:lstStyle>
          <a:p>
            <a:pPr algn="ctr" eaLnBrk="1" hangingPunct="1">
              <a:lnSpc>
                <a:spcPct val="95000"/>
              </a:lnSpc>
              <a:buClr>
                <a:srgbClr val="FFFFFF"/>
              </a:buClr>
              <a:buSzPct val="100000"/>
              <a:buFont typeface="Times New Roman" panose="02020603050405020304" pitchFamily="18" charset="0"/>
              <a:buNone/>
            </a:pPr>
            <a:r>
              <a:rPr lang="pt-BR" altLang="pt-BR" sz="3200" u="sng" dirty="0" err="1">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Auditorías</a:t>
            </a:r>
            <a:r>
              <a:rPr lang="pt-BR"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 de </a:t>
            </a:r>
            <a:r>
              <a:rPr lang="pt-BR" altLang="pt-BR" sz="3200" u="sng" dirty="0" err="1">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Investigación</a:t>
            </a:r>
            <a:endParaRPr lang="pt-BR"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endParaRPr>
          </a:p>
          <a:p>
            <a:pPr algn="ctr" eaLnBrk="1" hangingPunct="1">
              <a:lnSpc>
                <a:spcPct val="95000"/>
              </a:lnSpc>
              <a:buClr>
                <a:srgbClr val="FFFFFF"/>
              </a:buClr>
              <a:buSzPct val="100000"/>
              <a:buFont typeface="Times New Roman" panose="02020603050405020304" pitchFamily="18" charset="0"/>
              <a:buNone/>
            </a:pPr>
            <a:r>
              <a:rPr lang="pt-BR"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Demandas Externas</a:t>
            </a:r>
          </a:p>
        </p:txBody>
      </p:sp>
      <p:pic>
        <p:nvPicPr>
          <p:cNvPr id="8" name="Imagem 7"/>
          <p:cNvPicPr>
            <a:picLocks noChangeAspect="1"/>
          </p:cNvPicPr>
          <p:nvPr/>
        </p:nvPicPr>
        <p:blipFill>
          <a:blip r:embed="rId3"/>
          <a:stretch>
            <a:fillRect/>
          </a:stretch>
        </p:blipFill>
        <p:spPr>
          <a:xfrm>
            <a:off x="73358" y="2264735"/>
            <a:ext cx="8995716" cy="3530009"/>
          </a:xfrm>
          <a:prstGeom prst="rect">
            <a:avLst/>
          </a:prstGeom>
        </p:spPr>
      </p:pic>
    </p:spTree>
    <p:extLst>
      <p:ext uri="{BB962C8B-B14F-4D97-AF65-F5344CB8AC3E}">
        <p14:creationId xmlns:p14="http://schemas.microsoft.com/office/powerpoint/2010/main" val="152294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2">
            <a:extLst>
              <a:ext uri="{FF2B5EF4-FFF2-40B4-BE49-F238E27FC236}">
                <a16:creationId xmlns:a16="http://schemas.microsoft.com/office/drawing/2014/main" id="{1871B063-F0AA-44D5-8195-8F86FEF8ED5C}"/>
              </a:ext>
            </a:extLst>
          </p:cNvPr>
          <p:cNvSpPr txBox="1">
            <a:spLocks noChangeArrowheads="1"/>
          </p:cNvSpPr>
          <p:nvPr/>
        </p:nvSpPr>
        <p:spPr bwMode="auto">
          <a:xfrm>
            <a:off x="1143000" y="1376772"/>
            <a:ext cx="6858000" cy="415498"/>
          </a:xfrm>
          <a:prstGeom prst="rect">
            <a:avLst/>
          </a:prstGeom>
          <a:noFill/>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lgn="l" eaLnBrk="0" hangingPunct="0">
              <a:spcBef>
                <a:spcPct val="20000"/>
              </a:spcBef>
              <a:buChar char="•"/>
              <a:defRPr sz="1600">
                <a:solidFill>
                  <a:schemeClr val="tx1"/>
                </a:solidFill>
                <a:latin typeface="Humanst521 BT" pitchFamily="34" charset="0"/>
              </a:defRPr>
            </a:lvl1pPr>
            <a:lvl2pPr marL="742950" indent="-285750" algn="l" eaLnBrk="0" hangingPunct="0">
              <a:spcBef>
                <a:spcPct val="20000"/>
              </a:spcBef>
              <a:buChar char="–"/>
              <a:defRPr sz="1600">
                <a:solidFill>
                  <a:schemeClr val="tx1"/>
                </a:solidFill>
                <a:latin typeface="Humanst521 BT" pitchFamily="34" charset="0"/>
              </a:defRPr>
            </a:lvl2pPr>
            <a:lvl3pPr marL="1143000" indent="-228600" algn="l" eaLnBrk="0" hangingPunct="0">
              <a:spcBef>
                <a:spcPct val="20000"/>
              </a:spcBef>
              <a:buChar char="•"/>
              <a:defRPr sz="1600">
                <a:solidFill>
                  <a:schemeClr val="tx1"/>
                </a:solidFill>
                <a:latin typeface="Humanst521 BT" pitchFamily="34" charset="0"/>
              </a:defRPr>
            </a:lvl3pPr>
            <a:lvl4pPr marL="1600200" indent="-228600" algn="l" eaLnBrk="0" hangingPunct="0">
              <a:spcBef>
                <a:spcPct val="20000"/>
              </a:spcBef>
              <a:buChar char="–"/>
              <a:defRPr sz="1600">
                <a:solidFill>
                  <a:schemeClr val="tx1"/>
                </a:solidFill>
                <a:latin typeface="Humanst521 BT" pitchFamily="34" charset="0"/>
              </a:defRPr>
            </a:lvl4pPr>
            <a:lvl5pPr marL="2057400" indent="-228600" algn="l" eaLnBrk="0" hangingPunct="0">
              <a:spcBef>
                <a:spcPct val="20000"/>
              </a:spcBef>
              <a:buChar char="»"/>
              <a:defRPr sz="1600">
                <a:solidFill>
                  <a:schemeClr val="tx1"/>
                </a:solidFill>
                <a:latin typeface="Humanst521 BT" pitchFamily="34" charset="0"/>
              </a:defRPr>
            </a:lvl5pPr>
            <a:lvl6pPr marL="2514600" indent="-228600" defTabSz="449263" eaLnBrk="0" fontAlgn="base" hangingPunct="0">
              <a:spcBef>
                <a:spcPct val="20000"/>
              </a:spcBef>
              <a:spcAft>
                <a:spcPct val="0"/>
              </a:spcAft>
              <a:buChar char="»"/>
              <a:defRPr sz="1600">
                <a:solidFill>
                  <a:schemeClr val="tx1"/>
                </a:solidFill>
                <a:latin typeface="Humanst521 BT" pitchFamily="34" charset="0"/>
              </a:defRPr>
            </a:lvl6pPr>
            <a:lvl7pPr marL="2971800" indent="-228600" defTabSz="449263" eaLnBrk="0" fontAlgn="base" hangingPunct="0">
              <a:spcBef>
                <a:spcPct val="20000"/>
              </a:spcBef>
              <a:spcAft>
                <a:spcPct val="0"/>
              </a:spcAft>
              <a:buChar char="»"/>
              <a:defRPr sz="1600">
                <a:solidFill>
                  <a:schemeClr val="tx1"/>
                </a:solidFill>
                <a:latin typeface="Humanst521 BT" pitchFamily="34" charset="0"/>
              </a:defRPr>
            </a:lvl7pPr>
            <a:lvl8pPr marL="3429000" indent="-228600" defTabSz="449263" eaLnBrk="0" fontAlgn="base" hangingPunct="0">
              <a:spcBef>
                <a:spcPct val="20000"/>
              </a:spcBef>
              <a:spcAft>
                <a:spcPct val="0"/>
              </a:spcAft>
              <a:buChar char="»"/>
              <a:defRPr sz="1600">
                <a:solidFill>
                  <a:schemeClr val="tx1"/>
                </a:solidFill>
                <a:latin typeface="Humanst521 BT" pitchFamily="34" charset="0"/>
              </a:defRPr>
            </a:lvl8pPr>
            <a:lvl9pPr marL="3886200" indent="-228600" defTabSz="449263" eaLnBrk="0" fontAlgn="base" hangingPunct="0">
              <a:spcBef>
                <a:spcPct val="20000"/>
              </a:spcBef>
              <a:spcAft>
                <a:spcPct val="0"/>
              </a:spcAft>
              <a:buChar char="»"/>
              <a:defRPr sz="1600">
                <a:solidFill>
                  <a:schemeClr val="tx1"/>
                </a:solidFill>
                <a:latin typeface="Humanst521 BT" pitchFamily="34" charset="0"/>
              </a:defRPr>
            </a:lvl9pPr>
          </a:lstStyle>
          <a:p>
            <a:pPr algn="ctr" eaLnBrk="1" hangingPunct="1">
              <a:spcBef>
                <a:spcPct val="0"/>
              </a:spcBef>
              <a:buSzTx/>
              <a:buFontTx/>
              <a:buNone/>
            </a:pPr>
            <a:r>
              <a:rPr lang="pt-BR" altLang="pt-BR" sz="2100" b="1" dirty="0">
                <a:solidFill>
                  <a:schemeClr val="bg1"/>
                </a:solidFill>
                <a:latin typeface="+mn-lt"/>
              </a:rPr>
              <a:t>297</a:t>
            </a:r>
            <a:r>
              <a:rPr lang="pt-BR" altLang="pt-BR" sz="1800" b="1" dirty="0">
                <a:solidFill>
                  <a:schemeClr val="bg1"/>
                </a:solidFill>
                <a:latin typeface="+mn-lt"/>
              </a:rPr>
              <a:t> OPERAÇÕES DEFLAGRADAS </a:t>
            </a:r>
            <a:r>
              <a:rPr lang="pt-BR" altLang="pt-BR" sz="1050" b="1" dirty="0">
                <a:solidFill>
                  <a:schemeClr val="bg1"/>
                </a:solidFill>
                <a:latin typeface="+mn-lt"/>
              </a:rPr>
              <a:t>(31/10/2017)</a:t>
            </a:r>
            <a:endParaRPr lang="pt-BR" altLang="pt-BR" sz="1800" b="1" dirty="0">
              <a:solidFill>
                <a:schemeClr val="bg1"/>
              </a:solidFill>
              <a:latin typeface="+mn-lt"/>
            </a:endParaRPr>
          </a:p>
        </p:txBody>
      </p:sp>
      <p:pic>
        <p:nvPicPr>
          <p:cNvPr id="8" name="Imagem 7">
            <a:extLst>
              <a:ext uri="{FF2B5EF4-FFF2-40B4-BE49-F238E27FC236}">
                <a16:creationId xmlns:a16="http://schemas.microsoft.com/office/drawing/2014/main" id="{52B8D727-89DA-4A12-9477-FF3EBA5A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4814"/>
            <a:ext cx="6858000" cy="4245936"/>
          </a:xfrm>
          <a:prstGeom prst="rect">
            <a:avLst/>
          </a:prstGeom>
          <a:effectLst>
            <a:glow rad="63500">
              <a:schemeClr val="accent3">
                <a:lumMod val="20000"/>
                <a:lumOff val="80000"/>
                <a:alpha val="0"/>
              </a:schemeClr>
            </a:glow>
          </a:effectLst>
        </p:spPr>
      </p:pic>
      <p:graphicFrame>
        <p:nvGraphicFramePr>
          <p:cNvPr id="9" name="Gráfico 8">
            <a:extLst>
              <a:ext uri="{FF2B5EF4-FFF2-40B4-BE49-F238E27FC236}">
                <a16:creationId xmlns:a16="http://schemas.microsoft.com/office/drawing/2014/main" id="{C5A78CB4-ED64-46AD-9154-E3FCC51B83C1}"/>
              </a:ext>
            </a:extLst>
          </p:cNvPr>
          <p:cNvGraphicFramePr>
            <a:graphicFrameLocks/>
          </p:cNvGraphicFramePr>
          <p:nvPr>
            <p:extLst>
              <p:ext uri="{D42A27DB-BD31-4B8C-83A1-F6EECF244321}">
                <p14:modId xmlns:p14="http://schemas.microsoft.com/office/powerpoint/2010/main" val="3250811867"/>
              </p:ext>
            </p:extLst>
          </p:nvPr>
        </p:nvGraphicFramePr>
        <p:xfrm>
          <a:off x="1143000" y="3933056"/>
          <a:ext cx="6858000" cy="2276358"/>
        </p:xfrm>
        <a:graphic>
          <a:graphicData uri="http://schemas.openxmlformats.org/drawingml/2006/chart">
            <c:chart xmlns:c="http://schemas.openxmlformats.org/drawingml/2006/chart" xmlns:r="http://schemas.openxmlformats.org/officeDocument/2006/relationships" r:id="rId4"/>
          </a:graphicData>
        </a:graphic>
      </p:graphicFrame>
      <p:sp>
        <p:nvSpPr>
          <p:cNvPr id="13" name="CaixaDeTexto 2">
            <a:extLst>
              <a:ext uri="{FF2B5EF4-FFF2-40B4-BE49-F238E27FC236}">
                <a16:creationId xmlns:a16="http://schemas.microsoft.com/office/drawing/2014/main" id="{DAF080F3-48D4-4169-BB5D-B0F5B962755C}"/>
              </a:ext>
            </a:extLst>
          </p:cNvPr>
          <p:cNvSpPr txBox="1">
            <a:spLocks noChangeArrowheads="1"/>
          </p:cNvSpPr>
          <p:nvPr/>
        </p:nvSpPr>
        <p:spPr bwMode="auto">
          <a:xfrm>
            <a:off x="1337931" y="1169023"/>
            <a:ext cx="6858000" cy="415498"/>
          </a:xfrm>
          <a:prstGeom prst="rect">
            <a:avLst/>
          </a:prstGeom>
          <a:noFill/>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lgn="l" eaLnBrk="0" hangingPunct="0">
              <a:spcBef>
                <a:spcPct val="20000"/>
              </a:spcBef>
              <a:buChar char="•"/>
              <a:defRPr sz="1600">
                <a:solidFill>
                  <a:schemeClr val="tx1"/>
                </a:solidFill>
                <a:latin typeface="Humanst521 BT" pitchFamily="34" charset="0"/>
              </a:defRPr>
            </a:lvl1pPr>
            <a:lvl2pPr marL="742950" indent="-285750" algn="l" eaLnBrk="0" hangingPunct="0">
              <a:spcBef>
                <a:spcPct val="20000"/>
              </a:spcBef>
              <a:buChar char="–"/>
              <a:defRPr sz="1600">
                <a:solidFill>
                  <a:schemeClr val="tx1"/>
                </a:solidFill>
                <a:latin typeface="Humanst521 BT" pitchFamily="34" charset="0"/>
              </a:defRPr>
            </a:lvl2pPr>
            <a:lvl3pPr marL="1143000" indent="-228600" algn="l" eaLnBrk="0" hangingPunct="0">
              <a:spcBef>
                <a:spcPct val="20000"/>
              </a:spcBef>
              <a:buChar char="•"/>
              <a:defRPr sz="1600">
                <a:solidFill>
                  <a:schemeClr val="tx1"/>
                </a:solidFill>
                <a:latin typeface="Humanst521 BT" pitchFamily="34" charset="0"/>
              </a:defRPr>
            </a:lvl3pPr>
            <a:lvl4pPr marL="1600200" indent="-228600" algn="l" eaLnBrk="0" hangingPunct="0">
              <a:spcBef>
                <a:spcPct val="20000"/>
              </a:spcBef>
              <a:buChar char="–"/>
              <a:defRPr sz="1600">
                <a:solidFill>
                  <a:schemeClr val="tx1"/>
                </a:solidFill>
                <a:latin typeface="Humanst521 BT" pitchFamily="34" charset="0"/>
              </a:defRPr>
            </a:lvl4pPr>
            <a:lvl5pPr marL="2057400" indent="-228600" algn="l" eaLnBrk="0" hangingPunct="0">
              <a:spcBef>
                <a:spcPct val="20000"/>
              </a:spcBef>
              <a:buChar char="»"/>
              <a:defRPr sz="1600">
                <a:solidFill>
                  <a:schemeClr val="tx1"/>
                </a:solidFill>
                <a:latin typeface="Humanst521 BT" pitchFamily="34" charset="0"/>
              </a:defRPr>
            </a:lvl5pPr>
            <a:lvl6pPr marL="2514600" indent="-228600" defTabSz="449263" eaLnBrk="0" fontAlgn="base" hangingPunct="0">
              <a:spcBef>
                <a:spcPct val="20000"/>
              </a:spcBef>
              <a:spcAft>
                <a:spcPct val="0"/>
              </a:spcAft>
              <a:buChar char="»"/>
              <a:defRPr sz="1600">
                <a:solidFill>
                  <a:schemeClr val="tx1"/>
                </a:solidFill>
                <a:latin typeface="Humanst521 BT" pitchFamily="34" charset="0"/>
              </a:defRPr>
            </a:lvl6pPr>
            <a:lvl7pPr marL="2971800" indent="-228600" defTabSz="449263" eaLnBrk="0" fontAlgn="base" hangingPunct="0">
              <a:spcBef>
                <a:spcPct val="20000"/>
              </a:spcBef>
              <a:spcAft>
                <a:spcPct val="0"/>
              </a:spcAft>
              <a:buChar char="»"/>
              <a:defRPr sz="1600">
                <a:solidFill>
                  <a:schemeClr val="tx1"/>
                </a:solidFill>
                <a:latin typeface="Humanst521 BT" pitchFamily="34" charset="0"/>
              </a:defRPr>
            </a:lvl7pPr>
            <a:lvl8pPr marL="3429000" indent="-228600" defTabSz="449263" eaLnBrk="0" fontAlgn="base" hangingPunct="0">
              <a:spcBef>
                <a:spcPct val="20000"/>
              </a:spcBef>
              <a:spcAft>
                <a:spcPct val="0"/>
              </a:spcAft>
              <a:buChar char="»"/>
              <a:defRPr sz="1600">
                <a:solidFill>
                  <a:schemeClr val="tx1"/>
                </a:solidFill>
                <a:latin typeface="Humanst521 BT" pitchFamily="34" charset="0"/>
              </a:defRPr>
            </a:lvl8pPr>
            <a:lvl9pPr marL="3886200" indent="-228600" defTabSz="449263" eaLnBrk="0" fontAlgn="base" hangingPunct="0">
              <a:spcBef>
                <a:spcPct val="20000"/>
              </a:spcBef>
              <a:spcAft>
                <a:spcPct val="0"/>
              </a:spcAft>
              <a:buChar char="»"/>
              <a:defRPr sz="1600">
                <a:solidFill>
                  <a:schemeClr val="tx1"/>
                </a:solidFill>
                <a:latin typeface="Humanst521 BT" pitchFamily="34" charset="0"/>
              </a:defRPr>
            </a:lvl9pPr>
          </a:lstStyle>
          <a:p>
            <a:pPr algn="ctr" eaLnBrk="1" hangingPunct="1">
              <a:spcBef>
                <a:spcPct val="0"/>
              </a:spcBef>
              <a:buSzTx/>
              <a:buFontTx/>
              <a:buNone/>
            </a:pPr>
            <a:r>
              <a:rPr lang="pt-BR" altLang="pt-BR" sz="2000" b="1" dirty="0">
                <a:latin typeface="+mn-lt"/>
              </a:rPr>
              <a:t>297 OPERAÇÕES DEFLAGRADAS (31/10/2017)</a:t>
            </a:r>
            <a:endParaRPr lang="pt-BR" altLang="pt-BR" sz="1800" b="1" dirty="0">
              <a:latin typeface="+mn-lt"/>
            </a:endParaRPr>
          </a:p>
        </p:txBody>
      </p:sp>
    </p:spTree>
    <p:extLst>
      <p:ext uri="{BB962C8B-B14F-4D97-AF65-F5344CB8AC3E}">
        <p14:creationId xmlns:p14="http://schemas.microsoft.com/office/powerpoint/2010/main" val="10862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879839"/>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429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2pPr>
            <a:lvl3pPr marL="11430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3pPr>
            <a:lvl4pPr marL="16002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4pPr>
            <a:lvl5pPr marL="2057400" indent="-2286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000" b="1">
                <a:solidFill>
                  <a:srgbClr val="FFFF00"/>
                </a:solidFill>
                <a:latin typeface="Arial" panose="020B0604020202020204" pitchFamily="34" charset="0"/>
              </a:defRPr>
            </a:lvl9pPr>
          </a:lstStyle>
          <a:p>
            <a:pPr marL="0" lvl="1" algn="ctr">
              <a:spcBef>
                <a:spcPct val="20000"/>
              </a:spcBef>
              <a:buClr>
                <a:srgbClr val="FFFF00"/>
              </a:buClr>
              <a:buFont typeface="Arial" panose="020B0604020202020204" pitchFamily="34" charset="0"/>
              <a:buNone/>
            </a:pPr>
            <a:r>
              <a:rPr lang="es-ES_tradnl" altLang="pt-BR" sz="24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Enrutamiento de los Resultados de las Acciones de Control</a:t>
            </a:r>
          </a:p>
        </p:txBody>
      </p:sp>
      <p:sp>
        <p:nvSpPr>
          <p:cNvPr id="3" name="Oval 2"/>
          <p:cNvSpPr>
            <a:spLocks noChangeArrowheads="1"/>
          </p:cNvSpPr>
          <p:nvPr/>
        </p:nvSpPr>
        <p:spPr bwMode="auto">
          <a:xfrm>
            <a:off x="6694636" y="5388971"/>
            <a:ext cx="1487487" cy="1008063"/>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 name="Oval 4"/>
          <p:cNvSpPr>
            <a:spLocks noChangeArrowheads="1"/>
          </p:cNvSpPr>
          <p:nvPr/>
        </p:nvSpPr>
        <p:spPr bwMode="auto">
          <a:xfrm>
            <a:off x="4799161" y="5957297"/>
            <a:ext cx="1225550" cy="657225"/>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 name="Oval 6"/>
          <p:cNvSpPr>
            <a:spLocks noChangeArrowheads="1"/>
          </p:cNvSpPr>
          <p:nvPr/>
        </p:nvSpPr>
        <p:spPr bwMode="auto">
          <a:xfrm>
            <a:off x="6567054" y="3599859"/>
            <a:ext cx="2012950" cy="1166812"/>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 name="Oval 8"/>
          <p:cNvSpPr>
            <a:spLocks noChangeArrowheads="1"/>
          </p:cNvSpPr>
          <p:nvPr/>
        </p:nvSpPr>
        <p:spPr bwMode="auto">
          <a:xfrm>
            <a:off x="3103324" y="6176634"/>
            <a:ext cx="933450" cy="466725"/>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11" name="Oval 10"/>
          <p:cNvSpPr>
            <a:spLocks noChangeArrowheads="1"/>
          </p:cNvSpPr>
          <p:nvPr/>
        </p:nvSpPr>
        <p:spPr bwMode="auto">
          <a:xfrm>
            <a:off x="3024336" y="5400539"/>
            <a:ext cx="1109662" cy="641350"/>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13" name="Oval 12"/>
          <p:cNvSpPr>
            <a:spLocks noChangeArrowheads="1"/>
          </p:cNvSpPr>
          <p:nvPr/>
        </p:nvSpPr>
        <p:spPr bwMode="auto">
          <a:xfrm>
            <a:off x="3305634" y="3682159"/>
            <a:ext cx="950119" cy="492024"/>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15" name="Oval 14"/>
          <p:cNvSpPr>
            <a:spLocks noChangeArrowheads="1"/>
          </p:cNvSpPr>
          <p:nvPr/>
        </p:nvSpPr>
        <p:spPr bwMode="auto">
          <a:xfrm>
            <a:off x="3223190" y="2003783"/>
            <a:ext cx="1317625" cy="661987"/>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17" name="Oval 16"/>
          <p:cNvSpPr>
            <a:spLocks noChangeArrowheads="1"/>
          </p:cNvSpPr>
          <p:nvPr/>
        </p:nvSpPr>
        <p:spPr bwMode="auto">
          <a:xfrm>
            <a:off x="4803923" y="5199067"/>
            <a:ext cx="1225550" cy="657225"/>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19" name="Line 18"/>
          <p:cNvSpPr>
            <a:spLocks noChangeShapeType="1"/>
          </p:cNvSpPr>
          <p:nvPr/>
        </p:nvSpPr>
        <p:spPr bwMode="auto">
          <a:xfrm flipV="1">
            <a:off x="2030473" y="2488014"/>
            <a:ext cx="1102411" cy="681852"/>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0" name="Line 19"/>
          <p:cNvSpPr>
            <a:spLocks noChangeShapeType="1"/>
          </p:cNvSpPr>
          <p:nvPr/>
        </p:nvSpPr>
        <p:spPr bwMode="auto">
          <a:xfrm>
            <a:off x="2195933" y="4172948"/>
            <a:ext cx="941116" cy="527844"/>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1" name="Line 20"/>
          <p:cNvSpPr>
            <a:spLocks noChangeShapeType="1"/>
          </p:cNvSpPr>
          <p:nvPr/>
        </p:nvSpPr>
        <p:spPr bwMode="auto">
          <a:xfrm>
            <a:off x="2281725" y="3992320"/>
            <a:ext cx="2431710" cy="544253"/>
          </a:xfrm>
          <a:prstGeom prst="line">
            <a:avLst/>
          </a:prstGeom>
          <a:noFill/>
          <a:ln w="9398">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2" name="Line 21"/>
          <p:cNvSpPr>
            <a:spLocks noChangeShapeType="1"/>
          </p:cNvSpPr>
          <p:nvPr/>
        </p:nvSpPr>
        <p:spPr bwMode="auto">
          <a:xfrm>
            <a:off x="2310005" y="3812565"/>
            <a:ext cx="823489" cy="101513"/>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3" name="Line 22"/>
          <p:cNvSpPr>
            <a:spLocks noChangeShapeType="1"/>
          </p:cNvSpPr>
          <p:nvPr/>
        </p:nvSpPr>
        <p:spPr bwMode="auto">
          <a:xfrm flipV="1">
            <a:off x="4231063" y="5495929"/>
            <a:ext cx="482372" cy="95969"/>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4" name="Line 23"/>
          <p:cNvSpPr>
            <a:spLocks noChangeShapeType="1"/>
          </p:cNvSpPr>
          <p:nvPr/>
        </p:nvSpPr>
        <p:spPr bwMode="auto">
          <a:xfrm>
            <a:off x="4209851" y="5834619"/>
            <a:ext cx="503583" cy="207270"/>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5" name="Line 24"/>
          <p:cNvSpPr>
            <a:spLocks noChangeShapeType="1"/>
          </p:cNvSpPr>
          <p:nvPr/>
        </p:nvSpPr>
        <p:spPr bwMode="auto">
          <a:xfrm flipV="1">
            <a:off x="4118123" y="6397034"/>
            <a:ext cx="595311" cy="46629"/>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6" name="Line 25"/>
          <p:cNvSpPr>
            <a:spLocks noChangeShapeType="1"/>
          </p:cNvSpPr>
          <p:nvPr/>
        </p:nvSpPr>
        <p:spPr bwMode="auto">
          <a:xfrm>
            <a:off x="6134171" y="5561359"/>
            <a:ext cx="461246" cy="115707"/>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7" name="Line 26"/>
          <p:cNvSpPr>
            <a:spLocks noChangeShapeType="1"/>
          </p:cNvSpPr>
          <p:nvPr/>
        </p:nvSpPr>
        <p:spPr bwMode="auto">
          <a:xfrm flipV="1">
            <a:off x="6156473" y="6090646"/>
            <a:ext cx="438944" cy="133386"/>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28" name="Line 28"/>
          <p:cNvSpPr>
            <a:spLocks noChangeShapeType="1"/>
          </p:cNvSpPr>
          <p:nvPr/>
        </p:nvSpPr>
        <p:spPr bwMode="auto">
          <a:xfrm>
            <a:off x="2030473" y="4368210"/>
            <a:ext cx="1031963" cy="954087"/>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30" name="Oval 30"/>
          <p:cNvSpPr>
            <a:spLocks noChangeArrowheads="1"/>
          </p:cNvSpPr>
          <p:nvPr/>
        </p:nvSpPr>
        <p:spPr bwMode="auto">
          <a:xfrm>
            <a:off x="3161315" y="4578429"/>
            <a:ext cx="933450" cy="466725"/>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cxnSp>
        <p:nvCxnSpPr>
          <p:cNvPr id="31" name="AutoShape 31"/>
          <p:cNvCxnSpPr>
            <a:cxnSpLocks noChangeShapeType="1"/>
          </p:cNvCxnSpPr>
          <p:nvPr/>
        </p:nvCxnSpPr>
        <p:spPr bwMode="auto">
          <a:xfrm>
            <a:off x="4371708" y="4003098"/>
            <a:ext cx="2084654" cy="98897"/>
          </a:xfrm>
          <a:prstGeom prst="straightConnector1">
            <a:avLst/>
          </a:prstGeom>
          <a:noFill/>
          <a:ln w="936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 name="AutoShape 32"/>
          <p:cNvCxnSpPr>
            <a:cxnSpLocks noChangeShapeType="1"/>
          </p:cNvCxnSpPr>
          <p:nvPr/>
        </p:nvCxnSpPr>
        <p:spPr bwMode="auto">
          <a:xfrm flipV="1">
            <a:off x="4651524" y="2158527"/>
            <a:ext cx="1693520" cy="196251"/>
          </a:xfrm>
          <a:prstGeom prst="straightConnector1">
            <a:avLst/>
          </a:prstGeom>
          <a:noFill/>
          <a:ln w="936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3" name="Oval 33"/>
          <p:cNvSpPr>
            <a:spLocks noChangeArrowheads="1"/>
          </p:cNvSpPr>
          <p:nvPr/>
        </p:nvSpPr>
        <p:spPr bwMode="auto">
          <a:xfrm>
            <a:off x="6456362" y="1414701"/>
            <a:ext cx="2211388" cy="1274763"/>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35" name="Oval 35"/>
          <p:cNvSpPr>
            <a:spLocks noChangeArrowheads="1"/>
          </p:cNvSpPr>
          <p:nvPr/>
        </p:nvSpPr>
        <p:spPr bwMode="auto">
          <a:xfrm>
            <a:off x="4788048" y="4287181"/>
            <a:ext cx="1373187" cy="675790"/>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36" name="Line 36"/>
          <p:cNvSpPr>
            <a:spLocks noChangeShapeType="1"/>
          </p:cNvSpPr>
          <p:nvPr/>
        </p:nvSpPr>
        <p:spPr bwMode="auto">
          <a:xfrm>
            <a:off x="1826228" y="4563472"/>
            <a:ext cx="1219993" cy="1660560"/>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38" name="Oval 38"/>
          <p:cNvSpPr>
            <a:spLocks noChangeArrowheads="1"/>
          </p:cNvSpPr>
          <p:nvPr/>
        </p:nvSpPr>
        <p:spPr bwMode="auto">
          <a:xfrm>
            <a:off x="3168798" y="2938871"/>
            <a:ext cx="1312863" cy="549275"/>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39" name="Line 39"/>
          <p:cNvSpPr>
            <a:spLocks noChangeShapeType="1"/>
          </p:cNvSpPr>
          <p:nvPr/>
        </p:nvSpPr>
        <p:spPr bwMode="auto">
          <a:xfrm flipV="1">
            <a:off x="2277592" y="3310468"/>
            <a:ext cx="801835" cy="289391"/>
          </a:xfrm>
          <a:prstGeom prst="line">
            <a:avLst/>
          </a:prstGeom>
          <a:noFill/>
          <a:ln w="9360">
            <a:solidFill>
              <a:schemeClr val="tx1"/>
            </a:solidFill>
            <a:miter lim="800000"/>
            <a:headEnd type="triangle" w="med" len="me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1" name="Line 42"/>
          <p:cNvSpPr>
            <a:spLocks noChangeShapeType="1"/>
          </p:cNvSpPr>
          <p:nvPr/>
        </p:nvSpPr>
        <p:spPr bwMode="auto">
          <a:xfrm>
            <a:off x="3628040" y="5119097"/>
            <a:ext cx="0" cy="234950"/>
          </a:xfrm>
          <a:prstGeom prst="line">
            <a:avLst/>
          </a:prstGeom>
          <a:noFill/>
          <a:ln w="9525">
            <a:solidFill>
              <a:schemeClr val="tx1"/>
            </a:solidFill>
            <a:round/>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2" name="Oval 43"/>
          <p:cNvSpPr>
            <a:spLocks noChangeArrowheads="1"/>
          </p:cNvSpPr>
          <p:nvPr/>
        </p:nvSpPr>
        <p:spPr bwMode="auto">
          <a:xfrm>
            <a:off x="533819" y="3018923"/>
            <a:ext cx="1631950" cy="1517650"/>
          </a:xfrm>
          <a:prstGeom prst="ellipse">
            <a:avLst/>
          </a:prstGeom>
          <a:noFill/>
          <a:ln w="25273">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2400">
              <a:solidFill>
                <a:srgbClr val="FFFF00"/>
              </a:solidFill>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4" name="Line 45"/>
          <p:cNvSpPr>
            <a:spLocks noChangeShapeType="1"/>
          </p:cNvSpPr>
          <p:nvPr/>
        </p:nvSpPr>
        <p:spPr bwMode="auto">
          <a:xfrm>
            <a:off x="1316630" y="4657223"/>
            <a:ext cx="0" cy="349755"/>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5" name="Oval 46"/>
          <p:cNvSpPr>
            <a:spLocks noChangeArrowheads="1"/>
          </p:cNvSpPr>
          <p:nvPr/>
        </p:nvSpPr>
        <p:spPr bwMode="auto">
          <a:xfrm>
            <a:off x="360511" y="5084172"/>
            <a:ext cx="1758950" cy="1420812"/>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2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7" name="Oval 48"/>
          <p:cNvSpPr>
            <a:spLocks noChangeArrowheads="1"/>
          </p:cNvSpPr>
          <p:nvPr/>
        </p:nvSpPr>
        <p:spPr bwMode="auto">
          <a:xfrm>
            <a:off x="6905677" y="2843656"/>
            <a:ext cx="1166813" cy="641350"/>
          </a:xfrm>
          <a:prstGeom prst="ellipse">
            <a:avLst/>
          </a:prstGeom>
          <a:noFill/>
          <a:ln w="9360">
            <a:solidFill>
              <a:schemeClr val="tx1"/>
            </a:solidFill>
            <a:miter lim="800000"/>
            <a:headEnd/>
            <a:tailEnd/>
          </a:ln>
          <a:effectLst/>
        </p:spPr>
        <p:txBody>
          <a:bodyPr wrap="none" anchor="ct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49" name="Line 50"/>
          <p:cNvSpPr>
            <a:spLocks noChangeShapeType="1"/>
          </p:cNvSpPr>
          <p:nvPr/>
        </p:nvSpPr>
        <p:spPr bwMode="auto">
          <a:xfrm flipV="1">
            <a:off x="4593484" y="3175202"/>
            <a:ext cx="2200370" cy="21955"/>
          </a:xfrm>
          <a:prstGeom prst="line">
            <a:avLst/>
          </a:prstGeom>
          <a:noFill/>
          <a:ln w="9360">
            <a:solidFill>
              <a:schemeClr val="tx1"/>
            </a:solidFill>
            <a:miter lim="800000"/>
            <a:headEnd/>
            <a:tailEnd type="triangle" w="med" len="med"/>
          </a:ln>
          <a:effectLst/>
        </p:spPr>
        <p:txBody>
          <a:bodyPr/>
          <a:lstStyle/>
          <a:p>
            <a:pPr eaLnBrk="0" hangingPunct="0">
              <a:spcBef>
                <a:spcPct val="20000"/>
              </a:spcBef>
              <a:buFont typeface="Times New Roman" pitchFamily="18" charset="0"/>
              <a:buNone/>
              <a:defRPr/>
            </a:pPr>
            <a:endParaRPr lang="en-US" sz="140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0" name="Rectangle 37">
            <a:extLst>
              <a:ext uri="{FF2B5EF4-FFF2-40B4-BE49-F238E27FC236}">
                <a16:creationId xmlns:a16="http://schemas.microsoft.com/office/drawing/2014/main" id="{A8DE6623-E8BC-49CF-942E-EEA39B8CC5BE}"/>
              </a:ext>
            </a:extLst>
          </p:cNvPr>
          <p:cNvSpPr>
            <a:spLocks noChangeArrowheads="1"/>
          </p:cNvSpPr>
          <p:nvPr/>
        </p:nvSpPr>
        <p:spPr bwMode="auto">
          <a:xfrm>
            <a:off x="6568641" y="1705550"/>
            <a:ext cx="20113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1">
                    <a:lumMod val="50000"/>
                  </a:schemeClr>
                </a:solidFill>
                <a:latin typeface="Humanst521 BT" pitchFamily="34" charset="0"/>
                <a:cs typeface="Times New Roman" panose="02020603050405020304" pitchFamily="18" charset="0"/>
              </a:rPr>
              <a:t>Mejoras</a:t>
            </a:r>
            <a:endParaRPr lang="pt-BR" altLang="pt-BR" sz="1400" dirty="0">
              <a:solidFill>
                <a:schemeClr val="accent1">
                  <a:lumMod val="50000"/>
                </a:schemeClr>
              </a:solidFill>
              <a:latin typeface="Humanst521 BT" pitchFamily="34" charset="0"/>
              <a:cs typeface="Times New Roman" panose="02020603050405020304" pitchFamily="18" charset="0"/>
            </a:endParaRPr>
          </a:p>
          <a:p>
            <a:pPr algn="ctr">
              <a:spcBef>
                <a:spcPct val="20000"/>
              </a:spcBef>
              <a:buClr>
                <a:srgbClr val="FFFFFF"/>
              </a:buClr>
              <a:buFont typeface="Arial" panose="020B0604020202020204" pitchFamily="34" charset="0"/>
              <a:buNone/>
            </a:pPr>
            <a:r>
              <a:rPr lang="pt-BR" altLang="pt-BR" sz="1400" dirty="0" err="1">
                <a:solidFill>
                  <a:schemeClr val="accent1">
                    <a:lumMod val="50000"/>
                  </a:schemeClr>
                </a:solidFill>
                <a:latin typeface="Humanst521 BT" pitchFamily="34" charset="0"/>
                <a:cs typeface="Times New Roman" panose="02020603050405020304" pitchFamily="18" charset="0"/>
              </a:rPr>
              <a:t>Gerenciales</a:t>
            </a:r>
            <a:r>
              <a:rPr lang="pt-BR" altLang="pt-BR" sz="1400" dirty="0">
                <a:solidFill>
                  <a:schemeClr val="accent1">
                    <a:lumMod val="50000"/>
                  </a:schemeClr>
                </a:solidFill>
                <a:latin typeface="Humanst521 BT" pitchFamily="34" charset="0"/>
                <a:cs typeface="Times New Roman" panose="02020603050405020304" pitchFamily="18" charset="0"/>
              </a:rPr>
              <a:t> y Sanciones</a:t>
            </a:r>
          </a:p>
          <a:p>
            <a:pPr algn="ctr">
              <a:spcBef>
                <a:spcPct val="20000"/>
              </a:spcBef>
              <a:buClr>
                <a:srgbClr val="FFFFFF"/>
              </a:buClr>
              <a:buFont typeface="Arial" panose="020B0604020202020204" pitchFamily="34" charset="0"/>
              <a:buNone/>
            </a:pPr>
            <a:r>
              <a:rPr lang="pt-BR" altLang="pt-BR" sz="1400" dirty="0">
                <a:solidFill>
                  <a:schemeClr val="accent1">
                    <a:lumMod val="50000"/>
                  </a:schemeClr>
                </a:solidFill>
                <a:latin typeface="Humanst521 BT" pitchFamily="34" charset="0"/>
                <a:cs typeface="Times New Roman" panose="02020603050405020304" pitchFamily="18" charset="0"/>
              </a:rPr>
              <a:t>Administrativas Internas</a:t>
            </a:r>
          </a:p>
        </p:txBody>
      </p:sp>
      <p:sp>
        <p:nvSpPr>
          <p:cNvPr id="52" name="Rectangle 49">
            <a:extLst>
              <a:ext uri="{FF2B5EF4-FFF2-40B4-BE49-F238E27FC236}">
                <a16:creationId xmlns:a16="http://schemas.microsoft.com/office/drawing/2014/main" id="{50191CCF-1C78-4BC1-85EC-15EB24A60BB3}"/>
              </a:ext>
            </a:extLst>
          </p:cNvPr>
          <p:cNvSpPr>
            <a:spLocks noChangeArrowheads="1"/>
          </p:cNvSpPr>
          <p:nvPr/>
        </p:nvSpPr>
        <p:spPr bwMode="auto">
          <a:xfrm>
            <a:off x="6989997" y="2989347"/>
            <a:ext cx="9921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1">
                    <a:lumMod val="50000"/>
                  </a:schemeClr>
                </a:solidFill>
                <a:latin typeface="Humanst521 BT" pitchFamily="34" charset="0"/>
                <a:cs typeface="Times New Roman" panose="02020603050405020304" pitchFamily="18" charset="0"/>
              </a:rPr>
              <a:t>Control</a:t>
            </a:r>
            <a:r>
              <a:rPr lang="pt-BR" altLang="pt-BR" sz="1400" dirty="0">
                <a:solidFill>
                  <a:schemeClr val="accent1">
                    <a:lumMod val="50000"/>
                  </a:schemeClr>
                </a:solidFill>
                <a:latin typeface="Humanst521 BT" pitchFamily="34" charset="0"/>
                <a:cs typeface="Times New Roman" panose="02020603050405020304" pitchFamily="18" charset="0"/>
              </a:rPr>
              <a:t> </a:t>
            </a:r>
          </a:p>
          <a:p>
            <a:pPr algn="ctr">
              <a:spcBef>
                <a:spcPct val="20000"/>
              </a:spcBef>
              <a:buClr>
                <a:srgbClr val="FFFFFF"/>
              </a:buClr>
              <a:buFont typeface="Arial" panose="020B0604020202020204" pitchFamily="34" charset="0"/>
              <a:buNone/>
            </a:pPr>
            <a:r>
              <a:rPr lang="pt-BR" altLang="pt-BR" sz="1400" dirty="0">
                <a:solidFill>
                  <a:schemeClr val="accent1">
                    <a:lumMod val="50000"/>
                  </a:schemeClr>
                </a:solidFill>
                <a:latin typeface="Humanst521 BT" pitchFamily="34" charset="0"/>
                <a:cs typeface="Times New Roman" panose="02020603050405020304" pitchFamily="18" charset="0"/>
              </a:rPr>
              <a:t>Político</a:t>
            </a:r>
          </a:p>
        </p:txBody>
      </p:sp>
      <p:sp>
        <p:nvSpPr>
          <p:cNvPr id="53" name="Rectangle 7">
            <a:extLst>
              <a:ext uri="{FF2B5EF4-FFF2-40B4-BE49-F238E27FC236}">
                <a16:creationId xmlns:a16="http://schemas.microsoft.com/office/drawing/2014/main" id="{E022A42F-457C-4381-A820-829A0D05EDD8}"/>
              </a:ext>
            </a:extLst>
          </p:cNvPr>
          <p:cNvSpPr>
            <a:spLocks noChangeArrowheads="1"/>
          </p:cNvSpPr>
          <p:nvPr/>
        </p:nvSpPr>
        <p:spPr bwMode="auto">
          <a:xfrm>
            <a:off x="6597217" y="3831634"/>
            <a:ext cx="198278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1">
                    <a:lumMod val="50000"/>
                  </a:schemeClr>
                </a:solidFill>
                <a:latin typeface="Humanst521 BT" pitchFamily="34" charset="0"/>
              </a:rPr>
              <a:t>Control</a:t>
            </a:r>
            <a:r>
              <a:rPr lang="pt-BR" altLang="pt-BR" sz="1400" dirty="0">
                <a:solidFill>
                  <a:schemeClr val="accent1">
                    <a:lumMod val="50000"/>
                  </a:schemeClr>
                </a:solidFill>
                <a:latin typeface="Humanst521 BT" pitchFamily="34" charset="0"/>
              </a:rPr>
              <a:t> Externo (</a:t>
            </a:r>
            <a:r>
              <a:rPr lang="pt-BR" altLang="pt-BR" sz="1400" dirty="0">
                <a:solidFill>
                  <a:schemeClr val="accent1">
                    <a:lumMod val="50000"/>
                  </a:schemeClr>
                </a:solidFill>
                <a:latin typeface="Humanst521 BT" pitchFamily="34" charset="0"/>
                <a:cs typeface="Times New Roman" panose="02020603050405020304" pitchFamily="18" charset="0"/>
              </a:rPr>
              <a:t>Sanciones Administrativas)</a:t>
            </a:r>
          </a:p>
        </p:txBody>
      </p:sp>
      <p:sp>
        <p:nvSpPr>
          <p:cNvPr id="54" name="Rectangle 3">
            <a:extLst>
              <a:ext uri="{FF2B5EF4-FFF2-40B4-BE49-F238E27FC236}">
                <a16:creationId xmlns:a16="http://schemas.microsoft.com/office/drawing/2014/main" id="{3C19F20A-7FBD-4094-A14C-149D1443475E}"/>
              </a:ext>
            </a:extLst>
          </p:cNvPr>
          <p:cNvSpPr>
            <a:spLocks noChangeArrowheads="1"/>
          </p:cNvSpPr>
          <p:nvPr/>
        </p:nvSpPr>
        <p:spPr bwMode="auto">
          <a:xfrm>
            <a:off x="6793854" y="5522768"/>
            <a:ext cx="1289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a:solidFill>
                  <a:schemeClr val="accent1">
                    <a:lumMod val="50000"/>
                  </a:schemeClr>
                </a:solidFill>
                <a:latin typeface="Humanst521 BT" pitchFamily="34" charset="0"/>
                <a:cs typeface="Times New Roman" panose="02020603050405020304" pitchFamily="18" charset="0"/>
              </a:rPr>
              <a:t>Poder Judicial</a:t>
            </a:r>
          </a:p>
        </p:txBody>
      </p:sp>
      <p:sp>
        <p:nvSpPr>
          <p:cNvPr id="55" name="Rectangle 34">
            <a:extLst>
              <a:ext uri="{FF2B5EF4-FFF2-40B4-BE49-F238E27FC236}">
                <a16:creationId xmlns:a16="http://schemas.microsoft.com/office/drawing/2014/main" id="{876DD7D4-0EC1-4C2F-A9CC-F600DC41AB11}"/>
              </a:ext>
            </a:extLst>
          </p:cNvPr>
          <p:cNvSpPr>
            <a:spLocks noChangeArrowheads="1"/>
          </p:cNvSpPr>
          <p:nvPr/>
        </p:nvSpPr>
        <p:spPr bwMode="auto">
          <a:xfrm>
            <a:off x="4938067" y="4376394"/>
            <a:ext cx="11080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a:solidFill>
                  <a:schemeClr val="accent2">
                    <a:lumMod val="75000"/>
                  </a:schemeClr>
                </a:solidFill>
                <a:latin typeface="Humanst521 BT" pitchFamily="34" charset="0"/>
                <a:cs typeface="Times New Roman" panose="02020603050405020304" pitchFamily="18" charset="0"/>
              </a:rPr>
              <a:t>Organismos</a:t>
            </a:r>
            <a:br>
              <a:rPr lang="pt-BR" altLang="pt-BR" sz="1400" dirty="0">
                <a:solidFill>
                  <a:schemeClr val="accent2">
                    <a:lumMod val="75000"/>
                  </a:schemeClr>
                </a:solidFill>
                <a:latin typeface="Humanst521 BT" pitchFamily="34" charset="0"/>
                <a:cs typeface="Times New Roman" panose="02020603050405020304" pitchFamily="18" charset="0"/>
              </a:rPr>
            </a:br>
            <a:r>
              <a:rPr lang="pt-BR" altLang="pt-BR" sz="1400" dirty="0" err="1">
                <a:solidFill>
                  <a:schemeClr val="accent2">
                    <a:lumMod val="75000"/>
                  </a:schemeClr>
                </a:solidFill>
                <a:latin typeface="Humanst521 BT" pitchFamily="34" charset="0"/>
                <a:cs typeface="Times New Roman" panose="02020603050405020304" pitchFamily="18" charset="0"/>
              </a:rPr>
              <a:t>Fiscales</a:t>
            </a:r>
            <a:endParaRPr lang="pt-BR" altLang="pt-BR" sz="1400" dirty="0">
              <a:solidFill>
                <a:schemeClr val="accent2">
                  <a:lumMod val="75000"/>
                </a:schemeClr>
              </a:solidFill>
              <a:latin typeface="Humanst521 BT" pitchFamily="34" charset="0"/>
              <a:cs typeface="Times New Roman" panose="02020603050405020304" pitchFamily="18" charset="0"/>
            </a:endParaRPr>
          </a:p>
        </p:txBody>
      </p:sp>
      <p:sp>
        <p:nvSpPr>
          <p:cNvPr id="56" name="Rectangle 17">
            <a:extLst>
              <a:ext uri="{FF2B5EF4-FFF2-40B4-BE49-F238E27FC236}">
                <a16:creationId xmlns:a16="http://schemas.microsoft.com/office/drawing/2014/main" id="{E2AA2607-F342-42AD-A31E-6661EDA4B50B}"/>
              </a:ext>
            </a:extLst>
          </p:cNvPr>
          <p:cNvSpPr>
            <a:spLocks noChangeArrowheads="1"/>
          </p:cNvSpPr>
          <p:nvPr/>
        </p:nvSpPr>
        <p:spPr bwMode="auto">
          <a:xfrm>
            <a:off x="4869011" y="5319717"/>
            <a:ext cx="10493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2">
                    <a:lumMod val="75000"/>
                  </a:schemeClr>
                </a:solidFill>
                <a:latin typeface="Humanst521 BT" pitchFamily="34" charset="0"/>
                <a:cs typeface="Times New Roman" panose="02020603050405020304" pitchFamily="18" charset="0"/>
              </a:rPr>
              <a:t>Acciones</a:t>
            </a:r>
            <a:r>
              <a:rPr lang="pt-BR" altLang="pt-BR" sz="1400" dirty="0">
                <a:solidFill>
                  <a:schemeClr val="accent2">
                    <a:lumMod val="75000"/>
                  </a:schemeClr>
                </a:solidFill>
                <a:latin typeface="Humanst521 BT" pitchFamily="34" charset="0"/>
                <a:cs typeface="Times New Roman" panose="02020603050405020304" pitchFamily="18" charset="0"/>
              </a:rPr>
              <a:t> </a:t>
            </a:r>
            <a:r>
              <a:rPr lang="pt-BR" altLang="pt-BR" sz="1400" dirty="0" err="1">
                <a:solidFill>
                  <a:schemeClr val="accent2">
                    <a:lumMod val="75000"/>
                  </a:schemeClr>
                </a:solidFill>
                <a:latin typeface="Humanst521 BT" pitchFamily="34" charset="0"/>
                <a:cs typeface="Times New Roman" panose="02020603050405020304" pitchFamily="18" charset="0"/>
              </a:rPr>
              <a:t>Penales</a:t>
            </a:r>
            <a:endParaRPr lang="pt-BR" altLang="pt-BR" sz="1400" dirty="0">
              <a:solidFill>
                <a:schemeClr val="accent2">
                  <a:lumMod val="75000"/>
                </a:schemeClr>
              </a:solidFill>
              <a:latin typeface="Humanst521 BT" pitchFamily="34" charset="0"/>
              <a:cs typeface="Times New Roman" panose="02020603050405020304" pitchFamily="18" charset="0"/>
            </a:endParaRPr>
          </a:p>
        </p:txBody>
      </p:sp>
      <p:sp>
        <p:nvSpPr>
          <p:cNvPr id="57" name="Rectangle 5">
            <a:extLst>
              <a:ext uri="{FF2B5EF4-FFF2-40B4-BE49-F238E27FC236}">
                <a16:creationId xmlns:a16="http://schemas.microsoft.com/office/drawing/2014/main" id="{2E63EC21-2D6E-423B-9C6C-157D779B5F14}"/>
              </a:ext>
            </a:extLst>
          </p:cNvPr>
          <p:cNvSpPr>
            <a:spLocks noChangeArrowheads="1"/>
          </p:cNvSpPr>
          <p:nvPr/>
        </p:nvSpPr>
        <p:spPr bwMode="auto">
          <a:xfrm>
            <a:off x="4788048" y="6090647"/>
            <a:ext cx="12128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2">
                    <a:lumMod val="75000"/>
                  </a:schemeClr>
                </a:solidFill>
                <a:latin typeface="Humanst521 BT" pitchFamily="34" charset="0"/>
                <a:cs typeface="Times New Roman" panose="02020603050405020304" pitchFamily="18" charset="0"/>
              </a:rPr>
              <a:t>Acciones</a:t>
            </a:r>
            <a:r>
              <a:rPr lang="pt-BR" altLang="pt-BR" sz="1400" dirty="0">
                <a:solidFill>
                  <a:schemeClr val="accent2">
                    <a:lumMod val="75000"/>
                  </a:schemeClr>
                </a:solidFill>
                <a:latin typeface="Humanst521 BT" pitchFamily="34" charset="0"/>
                <a:cs typeface="Times New Roman" panose="02020603050405020304" pitchFamily="18" charset="0"/>
              </a:rPr>
              <a:t> </a:t>
            </a:r>
          </a:p>
          <a:p>
            <a:pPr algn="ctr">
              <a:spcBef>
                <a:spcPct val="20000"/>
              </a:spcBef>
              <a:buClr>
                <a:srgbClr val="FFFFFF"/>
              </a:buClr>
              <a:buFont typeface="Arial" panose="020B0604020202020204" pitchFamily="34" charset="0"/>
              <a:buNone/>
            </a:pPr>
            <a:r>
              <a:rPr lang="pt-BR" altLang="pt-BR" sz="1400" dirty="0" err="1">
                <a:solidFill>
                  <a:schemeClr val="accent2">
                    <a:lumMod val="75000"/>
                  </a:schemeClr>
                </a:solidFill>
                <a:latin typeface="Humanst521 BT" pitchFamily="34" charset="0"/>
                <a:cs typeface="Times New Roman" panose="02020603050405020304" pitchFamily="18" charset="0"/>
              </a:rPr>
              <a:t>Civiles</a:t>
            </a:r>
            <a:endParaRPr lang="pt-BR" altLang="pt-BR" sz="1400" dirty="0">
              <a:solidFill>
                <a:schemeClr val="accent2">
                  <a:lumMod val="75000"/>
                </a:schemeClr>
              </a:solidFill>
              <a:latin typeface="Humanst521 BT" pitchFamily="34" charset="0"/>
              <a:cs typeface="Times New Roman" panose="02020603050405020304" pitchFamily="18" charset="0"/>
            </a:endParaRPr>
          </a:p>
        </p:txBody>
      </p:sp>
      <p:sp>
        <p:nvSpPr>
          <p:cNvPr id="59" name="Rectangle 40">
            <a:extLst>
              <a:ext uri="{FF2B5EF4-FFF2-40B4-BE49-F238E27FC236}">
                <a16:creationId xmlns:a16="http://schemas.microsoft.com/office/drawing/2014/main" id="{36304E36-5612-4E03-B809-093E1951505B}"/>
              </a:ext>
            </a:extLst>
          </p:cNvPr>
          <p:cNvSpPr>
            <a:spLocks noChangeArrowheads="1"/>
          </p:cNvSpPr>
          <p:nvPr/>
        </p:nvSpPr>
        <p:spPr bwMode="auto">
          <a:xfrm>
            <a:off x="3203723" y="1993933"/>
            <a:ext cx="1398587" cy="7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err="1">
                <a:solidFill>
                  <a:schemeClr val="accent6"/>
                </a:solidFill>
                <a:latin typeface="Humanst521 BT" pitchFamily="34" charset="0"/>
                <a:cs typeface="Times New Roman" panose="02020603050405020304" pitchFamily="18" charset="0"/>
              </a:rPr>
              <a:t>Ministerios</a:t>
            </a:r>
            <a:r>
              <a:rPr lang="pt-BR" altLang="pt-BR" sz="1400" dirty="0">
                <a:solidFill>
                  <a:schemeClr val="accent6"/>
                </a:solidFill>
                <a:latin typeface="Humanst521 BT" pitchFamily="34" charset="0"/>
                <a:cs typeface="Times New Roman" panose="02020603050405020304" pitchFamily="18" charset="0"/>
              </a:rPr>
              <a:t> Gestores</a:t>
            </a:r>
          </a:p>
        </p:txBody>
      </p:sp>
      <p:sp>
        <p:nvSpPr>
          <p:cNvPr id="60" name="Rectangle 15">
            <a:extLst>
              <a:ext uri="{FF2B5EF4-FFF2-40B4-BE49-F238E27FC236}">
                <a16:creationId xmlns:a16="http://schemas.microsoft.com/office/drawing/2014/main" id="{B9267A99-5BA1-4B32-A303-88CD9A251E0F}"/>
              </a:ext>
            </a:extLst>
          </p:cNvPr>
          <p:cNvSpPr>
            <a:spLocks noChangeArrowheads="1"/>
          </p:cNvSpPr>
          <p:nvPr/>
        </p:nvSpPr>
        <p:spPr bwMode="auto">
          <a:xfrm>
            <a:off x="3224474" y="2902329"/>
            <a:ext cx="12239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dirty="0">
                <a:solidFill>
                  <a:schemeClr val="accent6"/>
                </a:solidFill>
                <a:latin typeface="Humanst521 BT" pitchFamily="34" charset="0"/>
                <a:cs typeface="Times New Roman" panose="02020603050405020304" pitchFamily="18" charset="0"/>
              </a:rPr>
              <a:t>Senado/  </a:t>
            </a:r>
            <a:r>
              <a:rPr lang="pt-BR" altLang="pt-BR" sz="1400" dirty="0" err="1">
                <a:solidFill>
                  <a:schemeClr val="accent6"/>
                </a:solidFill>
                <a:latin typeface="Humanst521 BT" pitchFamily="34" charset="0"/>
                <a:cs typeface="Times New Roman" panose="02020603050405020304" pitchFamily="18" charset="0"/>
              </a:rPr>
              <a:t>Camara</a:t>
            </a:r>
            <a:endParaRPr lang="pt-BR" altLang="pt-BR" sz="1400" dirty="0">
              <a:solidFill>
                <a:schemeClr val="accent6"/>
              </a:solidFill>
              <a:latin typeface="Humanst521 BT" pitchFamily="34" charset="0"/>
              <a:cs typeface="Times New Roman" panose="02020603050405020304" pitchFamily="18" charset="0"/>
            </a:endParaRPr>
          </a:p>
        </p:txBody>
      </p:sp>
      <p:sp>
        <p:nvSpPr>
          <p:cNvPr id="62" name="Rectangle 13">
            <a:extLst>
              <a:ext uri="{FF2B5EF4-FFF2-40B4-BE49-F238E27FC236}">
                <a16:creationId xmlns:a16="http://schemas.microsoft.com/office/drawing/2014/main" id="{67EFDC1C-108E-4D52-AB9B-FF070A3218F7}"/>
              </a:ext>
            </a:extLst>
          </p:cNvPr>
          <p:cNvSpPr>
            <a:spLocks noChangeArrowheads="1"/>
          </p:cNvSpPr>
          <p:nvPr/>
        </p:nvSpPr>
        <p:spPr bwMode="auto">
          <a:xfrm>
            <a:off x="3449870" y="3777748"/>
            <a:ext cx="594632" cy="30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en-GB" altLang="pt-BR" sz="1400" dirty="0">
                <a:solidFill>
                  <a:schemeClr val="accent6"/>
                </a:solidFill>
                <a:latin typeface="Humanst521 BT" pitchFamily="34" charset="0"/>
                <a:cs typeface="Times New Roman" panose="02020603050405020304" pitchFamily="18" charset="0"/>
              </a:rPr>
              <a:t>TCU</a:t>
            </a:r>
          </a:p>
        </p:txBody>
      </p:sp>
      <p:sp>
        <p:nvSpPr>
          <p:cNvPr id="63" name="Rectangle 29">
            <a:extLst>
              <a:ext uri="{FF2B5EF4-FFF2-40B4-BE49-F238E27FC236}">
                <a16:creationId xmlns:a16="http://schemas.microsoft.com/office/drawing/2014/main" id="{EBFDCE72-3A25-4E9F-AFB6-8DD3483E2E05}"/>
              </a:ext>
            </a:extLst>
          </p:cNvPr>
          <p:cNvSpPr>
            <a:spLocks noChangeArrowheads="1"/>
          </p:cNvSpPr>
          <p:nvPr/>
        </p:nvSpPr>
        <p:spPr bwMode="auto">
          <a:xfrm>
            <a:off x="3335940" y="4666736"/>
            <a:ext cx="584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en-GB" altLang="pt-BR" sz="1400" dirty="0">
                <a:solidFill>
                  <a:schemeClr val="accent6"/>
                </a:solidFill>
                <a:latin typeface="Humanst521 BT" pitchFamily="34" charset="0"/>
                <a:cs typeface="Times New Roman" panose="02020603050405020304" pitchFamily="18" charset="0"/>
              </a:rPr>
              <a:t>PF</a:t>
            </a:r>
          </a:p>
        </p:txBody>
      </p:sp>
      <p:sp>
        <p:nvSpPr>
          <p:cNvPr id="64" name="Rectangle 11">
            <a:extLst>
              <a:ext uri="{FF2B5EF4-FFF2-40B4-BE49-F238E27FC236}">
                <a16:creationId xmlns:a16="http://schemas.microsoft.com/office/drawing/2014/main" id="{7D345C5B-B279-4641-9C5F-F13901FC60A7}"/>
              </a:ext>
            </a:extLst>
          </p:cNvPr>
          <p:cNvSpPr>
            <a:spLocks noChangeArrowheads="1"/>
          </p:cNvSpPr>
          <p:nvPr/>
        </p:nvSpPr>
        <p:spPr bwMode="auto">
          <a:xfrm>
            <a:off x="3187379" y="5495929"/>
            <a:ext cx="817563" cy="37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en-GB" altLang="pt-BR" sz="1400" dirty="0">
                <a:solidFill>
                  <a:schemeClr val="accent6"/>
                </a:solidFill>
                <a:latin typeface="Humanst521 BT" pitchFamily="34" charset="0"/>
                <a:cs typeface="Times New Roman" panose="02020603050405020304" pitchFamily="18" charset="0"/>
              </a:rPr>
              <a:t>MPF e MPE</a:t>
            </a:r>
          </a:p>
        </p:txBody>
      </p:sp>
      <p:sp>
        <p:nvSpPr>
          <p:cNvPr id="65" name="Rectangle 9">
            <a:extLst>
              <a:ext uri="{FF2B5EF4-FFF2-40B4-BE49-F238E27FC236}">
                <a16:creationId xmlns:a16="http://schemas.microsoft.com/office/drawing/2014/main" id="{95599091-2FA9-4269-9C90-59191901F2B0}"/>
              </a:ext>
            </a:extLst>
          </p:cNvPr>
          <p:cNvSpPr>
            <a:spLocks noChangeArrowheads="1"/>
          </p:cNvSpPr>
          <p:nvPr/>
        </p:nvSpPr>
        <p:spPr bwMode="auto">
          <a:xfrm>
            <a:off x="3244145" y="6248773"/>
            <a:ext cx="582613" cy="32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en-GB" altLang="pt-BR" sz="1400" dirty="0">
                <a:solidFill>
                  <a:schemeClr val="accent6"/>
                </a:solidFill>
                <a:latin typeface="Humanst521 BT" pitchFamily="34" charset="0"/>
                <a:cs typeface="Times New Roman" panose="02020603050405020304" pitchFamily="18" charset="0"/>
              </a:rPr>
              <a:t>AGU</a:t>
            </a:r>
          </a:p>
        </p:txBody>
      </p:sp>
      <p:sp>
        <p:nvSpPr>
          <p:cNvPr id="66" name="Rectangle 44">
            <a:extLst>
              <a:ext uri="{FF2B5EF4-FFF2-40B4-BE49-F238E27FC236}">
                <a16:creationId xmlns:a16="http://schemas.microsoft.com/office/drawing/2014/main" id="{4D4913BD-8DCA-4DF3-8339-CC5B17EC0F8B}"/>
              </a:ext>
            </a:extLst>
          </p:cNvPr>
          <p:cNvSpPr>
            <a:spLocks noChangeArrowheads="1"/>
          </p:cNvSpPr>
          <p:nvPr/>
        </p:nvSpPr>
        <p:spPr bwMode="auto">
          <a:xfrm>
            <a:off x="697331" y="3477710"/>
            <a:ext cx="128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en-GB" altLang="pt-BR" sz="4800" dirty="0">
                <a:solidFill>
                  <a:schemeClr val="accent5">
                    <a:lumMod val="50000"/>
                  </a:schemeClr>
                </a:solidFill>
                <a:latin typeface="Humanst521 BT" pitchFamily="34" charset="0"/>
                <a:cs typeface="Times New Roman" panose="02020603050405020304" pitchFamily="18" charset="0"/>
              </a:rPr>
              <a:t>CGU</a:t>
            </a:r>
          </a:p>
        </p:txBody>
      </p:sp>
      <p:sp>
        <p:nvSpPr>
          <p:cNvPr id="67" name="Rectangle 47">
            <a:extLst>
              <a:ext uri="{FF2B5EF4-FFF2-40B4-BE49-F238E27FC236}">
                <a16:creationId xmlns:a16="http://schemas.microsoft.com/office/drawing/2014/main" id="{AE648187-FC21-478F-A7BC-32ADF43A0AFB}"/>
              </a:ext>
            </a:extLst>
          </p:cNvPr>
          <p:cNvSpPr>
            <a:spLocks noChangeArrowheads="1"/>
          </p:cNvSpPr>
          <p:nvPr/>
        </p:nvSpPr>
        <p:spPr bwMode="auto">
          <a:xfrm>
            <a:off x="403373" y="5354047"/>
            <a:ext cx="16922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9pPr>
          </a:lstStyle>
          <a:p>
            <a:pPr algn="ctr">
              <a:spcBef>
                <a:spcPct val="20000"/>
              </a:spcBef>
              <a:buClr>
                <a:srgbClr val="FFFFFF"/>
              </a:buClr>
              <a:buFont typeface="Arial" panose="020B0604020202020204" pitchFamily="34" charset="0"/>
              <a:buNone/>
            </a:pPr>
            <a:r>
              <a:rPr lang="pt-BR" altLang="pt-BR" sz="1400" u="sng" dirty="0">
                <a:solidFill>
                  <a:schemeClr val="accent1"/>
                </a:solidFill>
                <a:latin typeface="Humanst521 BT" pitchFamily="34" charset="0"/>
                <a:cs typeface="Times New Roman" panose="02020603050405020304" pitchFamily="18" charset="0"/>
              </a:rPr>
              <a:t>Corregedoria</a:t>
            </a:r>
          </a:p>
          <a:p>
            <a:pPr algn="ctr">
              <a:spcBef>
                <a:spcPct val="20000"/>
              </a:spcBef>
              <a:buClr>
                <a:srgbClr val="FFFFFF"/>
              </a:buClr>
              <a:buFont typeface="Arial" panose="020B0604020202020204" pitchFamily="34" charset="0"/>
              <a:buNone/>
            </a:pPr>
            <a:r>
              <a:rPr lang="pt-BR" altLang="pt-BR" sz="1400" dirty="0">
                <a:solidFill>
                  <a:schemeClr val="accent1"/>
                </a:solidFill>
                <a:latin typeface="Humanst521 BT" pitchFamily="34" charset="0"/>
                <a:cs typeface="Times New Roman" panose="02020603050405020304" pitchFamily="18" charset="0"/>
              </a:rPr>
              <a:t>Sanciones </a:t>
            </a:r>
          </a:p>
          <a:p>
            <a:pPr algn="ctr">
              <a:spcBef>
                <a:spcPct val="20000"/>
              </a:spcBef>
              <a:buClr>
                <a:srgbClr val="FFFFFF"/>
              </a:buClr>
              <a:buFont typeface="Arial" panose="020B0604020202020204" pitchFamily="34" charset="0"/>
              <a:buNone/>
            </a:pPr>
            <a:r>
              <a:rPr lang="pt-BR" altLang="pt-BR" sz="1400" dirty="0">
                <a:solidFill>
                  <a:schemeClr val="accent1"/>
                </a:solidFill>
                <a:latin typeface="Humanst521 BT" pitchFamily="34" charset="0"/>
                <a:cs typeface="Times New Roman" panose="02020603050405020304" pitchFamily="18" charset="0"/>
              </a:rPr>
              <a:t>Administrativas</a:t>
            </a:r>
          </a:p>
          <a:p>
            <a:pPr algn="ctr">
              <a:spcBef>
                <a:spcPct val="20000"/>
              </a:spcBef>
              <a:buClr>
                <a:srgbClr val="FFFFFF"/>
              </a:buClr>
              <a:buFont typeface="Arial" panose="020B0604020202020204" pitchFamily="34" charset="0"/>
              <a:buNone/>
            </a:pPr>
            <a:r>
              <a:rPr lang="pt-BR" altLang="pt-BR" sz="1400" dirty="0">
                <a:solidFill>
                  <a:schemeClr val="accent1"/>
                </a:solidFill>
                <a:latin typeface="Humanst521 BT" pitchFamily="34" charset="0"/>
                <a:cs typeface="Times New Roman" panose="02020603050405020304" pitchFamily="18" charset="0"/>
              </a:rPr>
              <a:t> Internas</a:t>
            </a:r>
          </a:p>
        </p:txBody>
      </p:sp>
    </p:spTree>
    <p:extLst>
      <p:ext uri="{BB962C8B-B14F-4D97-AF65-F5344CB8AC3E}">
        <p14:creationId xmlns:p14="http://schemas.microsoft.com/office/powerpoint/2010/main" val="396232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a:spLocks noChangeArrowheads="1"/>
          </p:cNvSpPr>
          <p:nvPr/>
        </p:nvSpPr>
        <p:spPr bwMode="auto">
          <a:xfrm>
            <a:off x="684213" y="754538"/>
            <a:ext cx="7775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r>
              <a:rPr lang="es-ES_tradnl" altLang="pt-BR" u="sng" dirty="0">
                <a:solidFill>
                  <a:schemeClr val="tx1"/>
                </a:solidFill>
                <a:latin typeface="Segoe UI Symbol" panose="020B0502040204020203" pitchFamily="34" charset="0"/>
                <a:ea typeface="Segoe UI Symbol" panose="020B0502040204020203" pitchFamily="34" charset="0"/>
              </a:rPr>
              <a:t>Beneficios de las </a:t>
            </a:r>
          </a:p>
          <a:p>
            <a:pPr algn="ctr" eaLnBrk="1" hangingPunct="1"/>
            <a:r>
              <a:rPr lang="es-ES_tradnl" altLang="pt-BR" u="sng" dirty="0">
                <a:solidFill>
                  <a:schemeClr val="tx1"/>
                </a:solidFill>
                <a:latin typeface="Segoe UI Symbol" panose="020B0502040204020203" pitchFamily="34" charset="0"/>
                <a:ea typeface="Segoe UI Symbol" panose="020B0502040204020203" pitchFamily="34" charset="0"/>
              </a:rPr>
              <a:t>Acciones de Control Interno</a:t>
            </a:r>
            <a:endParaRPr lang="es-ES_tradnl" altLang="pt-BR" u="sng" dirty="0">
              <a:solidFill>
                <a:schemeClr val="tx1"/>
              </a:solidFill>
              <a:latin typeface="Segoe UI Symbol" panose="020B0502040204020203" pitchFamily="34" charset="0"/>
              <a:ea typeface="Segoe UI Symbol" panose="020B0502040204020203" pitchFamily="34" charset="0"/>
              <a:cs typeface="Arial" panose="020B0604020202020204" pitchFamily="34" charset="0"/>
            </a:endParaRPr>
          </a:p>
        </p:txBody>
      </p:sp>
      <p:sp>
        <p:nvSpPr>
          <p:cNvPr id="3" name="Retângulo 2"/>
          <p:cNvSpPr>
            <a:spLocks noChangeArrowheads="1"/>
          </p:cNvSpPr>
          <p:nvPr/>
        </p:nvSpPr>
        <p:spPr bwMode="auto">
          <a:xfrm>
            <a:off x="396515" y="1885222"/>
            <a:ext cx="8591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marL="342900" indent="-342900" algn="just">
              <a:spcAft>
                <a:spcPts val="1200"/>
              </a:spcAft>
              <a:buFont typeface="Wingdings" panose="05000000000000000000" pitchFamily="2" charset="2"/>
              <a:buChar char="ü"/>
            </a:pPr>
            <a:r>
              <a:rPr lang="es-ES_tradnl" sz="2000" b="0" dirty="0">
                <a:solidFill>
                  <a:schemeClr val="tx1"/>
                </a:solidFill>
              </a:rPr>
              <a:t>A efectos contables, los beneficios se clasifican en no financiero y financiero</a:t>
            </a:r>
            <a:r>
              <a:rPr lang="es-ES_tradnl" sz="2000" b="0" dirty="0">
                <a:solidFill>
                  <a:schemeClr val="accent5">
                    <a:lumMod val="50000"/>
                  </a:schemeClr>
                </a:solidFill>
              </a:rPr>
              <a:t>.</a:t>
            </a:r>
            <a:endParaRPr lang="es-ES_tradnl" altLang="pt-BR" sz="2000" b="0" dirty="0">
              <a:solidFill>
                <a:schemeClr val="accent5">
                  <a:lumMod val="50000"/>
                </a:schemeClr>
              </a:solidFill>
            </a:endParaRPr>
          </a:p>
        </p:txBody>
      </p:sp>
      <p:pic>
        <p:nvPicPr>
          <p:cNvPr id="5" name="Imagem 4"/>
          <p:cNvPicPr>
            <a:picLocks noChangeAspect="1"/>
          </p:cNvPicPr>
          <p:nvPr/>
        </p:nvPicPr>
        <p:blipFill>
          <a:blip r:embed="rId3"/>
          <a:stretch>
            <a:fillRect/>
          </a:stretch>
        </p:blipFill>
        <p:spPr>
          <a:xfrm>
            <a:off x="41097" y="2828260"/>
            <a:ext cx="9047072" cy="3721396"/>
          </a:xfrm>
          <a:prstGeom prst="rect">
            <a:avLst/>
          </a:prstGeom>
        </p:spPr>
      </p:pic>
    </p:spTree>
    <p:extLst>
      <p:ext uri="{BB962C8B-B14F-4D97-AF65-F5344CB8AC3E}">
        <p14:creationId xmlns:p14="http://schemas.microsoft.com/office/powerpoint/2010/main" val="167024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solidFill>
            <a:srgbClr val="FFC000"/>
          </a:solid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347" y="4092160"/>
            <a:ext cx="1820187" cy="132562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27591" y="5914340"/>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0" y="836613"/>
            <a:ext cx="9144000" cy="649287"/>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102553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200" dirty="0">
                <a:solidFill>
                  <a:schemeClr val="tx1"/>
                </a:solidFill>
                <a:cs typeface="Times New Roman" panose="02020603050405020304" pitchFamily="18" charset="0"/>
              </a:rPr>
              <a:t>Coordinación de Investigaciones e Informaciones Estratégicas (DIE)</a:t>
            </a:r>
          </a:p>
          <a:p>
            <a:pPr algn="ctr" eaLnBrk="1" hangingPunct="1">
              <a:buClr>
                <a:srgbClr val="FFFF00"/>
              </a:buClr>
              <a:buSzPct val="100000"/>
              <a:buFont typeface="Wingdings" panose="05000000000000000000" pitchFamily="2" charset="2"/>
              <a:buNone/>
            </a:pPr>
            <a:endParaRPr lang="es-ES_tradnl" altLang="pt-BR" sz="1050" dirty="0">
              <a:solidFill>
                <a:schemeClr val="tx1"/>
              </a:solidFill>
              <a:cs typeface="Times New Roman" panose="02020603050405020304" pitchFamily="18" charset="0"/>
            </a:endParaRPr>
          </a:p>
        </p:txBody>
      </p:sp>
      <p:sp>
        <p:nvSpPr>
          <p:cNvPr id="6" name="Text Box 9"/>
          <p:cNvSpPr txBox="1">
            <a:spLocks noChangeArrowheads="1"/>
          </p:cNvSpPr>
          <p:nvPr/>
        </p:nvSpPr>
        <p:spPr bwMode="auto">
          <a:xfrm>
            <a:off x="3449696" y="2737213"/>
            <a:ext cx="2387491"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Secretaría Ejecutiva</a:t>
            </a:r>
          </a:p>
        </p:txBody>
      </p:sp>
    </p:spTree>
    <p:extLst>
      <p:ext uri="{BB962C8B-B14F-4D97-AF65-F5344CB8AC3E}">
        <p14:creationId xmlns:p14="http://schemas.microsoft.com/office/powerpoint/2010/main" val="159845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8722" y="861067"/>
            <a:ext cx="8573771"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lnSpc>
                <a:spcPct val="95000"/>
              </a:lnSpc>
              <a:spcBef>
                <a:spcPct val="50000"/>
              </a:spcBef>
              <a:buClr>
                <a:srgbClr val="000000"/>
              </a:buClr>
              <a:buSzPct val="100000"/>
              <a:buFont typeface="Times New Roman" panose="02020603050405020304" pitchFamily="18" charset="0"/>
              <a:buNone/>
            </a:pPr>
            <a:r>
              <a:rPr lang="es-ES_tradnl" altLang="pt-BR" sz="3200" dirty="0">
                <a:solidFill>
                  <a:schemeClr val="tx1"/>
                </a:solidFill>
                <a:latin typeface="Centaur" panose="02030504050205020304" pitchFamily="18" charset="0"/>
                <a:cs typeface="Lucida Sans Unicode" panose="020B0602030504020204" pitchFamily="34" charset="0"/>
              </a:rPr>
              <a:t>REPÚBLICA FEDERATIVA DE BRASIL</a:t>
            </a:r>
          </a:p>
        </p:txBody>
      </p:sp>
      <p:sp>
        <p:nvSpPr>
          <p:cNvPr id="3" name="Text Box 3"/>
          <p:cNvSpPr txBox="1">
            <a:spLocks noChangeArrowheads="1"/>
          </p:cNvSpPr>
          <p:nvPr/>
        </p:nvSpPr>
        <p:spPr bwMode="auto">
          <a:xfrm>
            <a:off x="387645" y="1419257"/>
            <a:ext cx="85693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just" eaLnBrk="1" hangingPunct="1">
              <a:lnSpc>
                <a:spcPct val="95000"/>
              </a:lnSpc>
              <a:spcBef>
                <a:spcPct val="50000"/>
              </a:spcBef>
              <a:buClr>
                <a:srgbClr val="FFFF00"/>
              </a:buClr>
              <a:buSzPct val="100000"/>
            </a:pPr>
            <a:r>
              <a:rPr lang="es-ES_tradnl" sz="2000" b="0" dirty="0">
                <a:solidFill>
                  <a:schemeClr val="tx1"/>
                </a:solidFill>
              </a:rPr>
              <a:t>Art. 1º La República Federativa do Brasil es formada pela unión indisoluble de los Estados e Municipios e del Distrito Federal;</a:t>
            </a:r>
          </a:p>
        </p:txBody>
      </p:sp>
      <p:pic>
        <p:nvPicPr>
          <p:cNvPr id="4" name="Imagem 3"/>
          <p:cNvPicPr>
            <a:picLocks noChangeAspect="1"/>
          </p:cNvPicPr>
          <p:nvPr/>
        </p:nvPicPr>
        <p:blipFill>
          <a:blip r:embed="rId3"/>
          <a:stretch>
            <a:fillRect/>
          </a:stretch>
        </p:blipFill>
        <p:spPr>
          <a:xfrm>
            <a:off x="439504" y="2368145"/>
            <a:ext cx="4594627" cy="3830636"/>
          </a:xfrm>
          <a:prstGeom prst="rect">
            <a:avLst/>
          </a:prstGeom>
        </p:spPr>
      </p:pic>
      <p:sp>
        <p:nvSpPr>
          <p:cNvPr id="6" name="CaixaDeTexto 5"/>
          <p:cNvSpPr txBox="1"/>
          <p:nvPr/>
        </p:nvSpPr>
        <p:spPr>
          <a:xfrm>
            <a:off x="4931596" y="3534310"/>
            <a:ext cx="184731" cy="369332"/>
          </a:xfrm>
          <a:prstGeom prst="rect">
            <a:avLst/>
          </a:prstGeom>
          <a:noFill/>
        </p:spPr>
        <p:txBody>
          <a:bodyPr wrap="none" rtlCol="0">
            <a:spAutoFit/>
          </a:bodyPr>
          <a:lstStyle/>
          <a:p>
            <a:endParaRPr lang="pt-BR" dirty="0"/>
          </a:p>
        </p:txBody>
      </p:sp>
      <p:sp>
        <p:nvSpPr>
          <p:cNvPr id="8" name="CaixaDeTexto 7"/>
          <p:cNvSpPr txBox="1"/>
          <p:nvPr/>
        </p:nvSpPr>
        <p:spPr>
          <a:xfrm>
            <a:off x="5023961" y="2654555"/>
            <a:ext cx="3832256" cy="2862322"/>
          </a:xfrm>
          <a:prstGeom prst="rect">
            <a:avLst/>
          </a:prstGeom>
          <a:noFill/>
        </p:spPr>
        <p:txBody>
          <a:bodyPr wrap="square" rtlCol="0">
            <a:spAutoFit/>
          </a:bodyPr>
          <a:lstStyle/>
          <a:p>
            <a:pPr algn="just"/>
            <a:r>
              <a:rPr lang="es-ES_tradnl" sz="2000" dirty="0">
                <a:latin typeface="Arial" charset="0"/>
                <a:ea typeface="Arial" charset="0"/>
                <a:cs typeface="Arial" charset="0"/>
              </a:rPr>
              <a:t>Art. 18. La organización político-administrativa de la República Federativa del Brasil comprende la Unión, los Estados, el Distrito Federal e los Municipios, todos autónomos, en los termos de esta Constitución;</a:t>
            </a:r>
          </a:p>
          <a:p>
            <a:pPr algn="just"/>
            <a:endParaRPr lang="pt-BR" sz="2000" dirty="0">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223047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p:cNvSpPr txBox="1">
            <a:spLocks noChangeArrowheads="1"/>
          </p:cNvSpPr>
          <p:nvPr/>
        </p:nvSpPr>
        <p:spPr bwMode="auto">
          <a:xfrm>
            <a:off x="380930" y="1913860"/>
            <a:ext cx="8439541" cy="744279"/>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sz="2400" dirty="0">
                <a:solidFill>
                  <a:schemeClr val="tx1"/>
                </a:solidFill>
              </a:rPr>
              <a:t>1) Articulación Internacional de la CGU</a:t>
            </a:r>
          </a:p>
        </p:txBody>
      </p:sp>
      <p:sp>
        <p:nvSpPr>
          <p:cNvPr id="3" name="Retângulo 2"/>
          <p:cNvSpPr/>
          <p:nvPr/>
        </p:nvSpPr>
        <p:spPr>
          <a:xfrm>
            <a:off x="733647" y="865150"/>
            <a:ext cx="7315200" cy="1569660"/>
          </a:xfrm>
          <a:prstGeom prst="rect">
            <a:avLst/>
          </a:prstGeom>
        </p:spPr>
        <p:txBody>
          <a:bodyPr wrap="square">
            <a:spAutoFit/>
          </a:bodyPr>
          <a:lstStyle/>
          <a:p>
            <a:pPr algn="ctr"/>
            <a:r>
              <a:rPr lang="es-ES_tradnl" sz="3200" b="1" u="sng" dirty="0">
                <a:latin typeface="Segoe UI Symbol" panose="020B0502040204020203" pitchFamily="34" charset="0"/>
                <a:ea typeface="Segoe UI Symbol" panose="020B0502040204020203" pitchFamily="34" charset="0"/>
              </a:rPr>
              <a:t>Secretaría de Transparencia e Prevención de la Corrupción – STPC</a:t>
            </a:r>
          </a:p>
          <a:p>
            <a:pPr algn="ctr"/>
            <a:endParaRPr lang="es-ES_tradnl" sz="3200" b="1" u="sng" dirty="0">
              <a:latin typeface="Segoe UI Symbol" panose="020B0502040204020203" pitchFamily="34" charset="0"/>
              <a:ea typeface="Segoe UI Symbol" panose="020B0502040204020203" pitchFamily="34" charset="0"/>
            </a:endParaRPr>
          </a:p>
        </p:txBody>
      </p:sp>
      <p:sp>
        <p:nvSpPr>
          <p:cNvPr id="5" name="CaixaDeTexto 4"/>
          <p:cNvSpPr txBox="1">
            <a:spLocks noChangeArrowheads="1"/>
          </p:cNvSpPr>
          <p:nvPr/>
        </p:nvSpPr>
        <p:spPr bwMode="auto">
          <a:xfrm>
            <a:off x="397197" y="3169568"/>
            <a:ext cx="8423275" cy="679202"/>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sz="2400" dirty="0">
                <a:solidFill>
                  <a:schemeClr val="tx1"/>
                </a:solidFill>
              </a:rPr>
              <a:t>2) Integridad</a:t>
            </a:r>
          </a:p>
        </p:txBody>
      </p:sp>
      <p:sp>
        <p:nvSpPr>
          <p:cNvPr id="7" name="CaixaDeTexto 6"/>
          <p:cNvSpPr txBox="1">
            <a:spLocks noChangeArrowheads="1"/>
          </p:cNvSpPr>
          <p:nvPr/>
        </p:nvSpPr>
        <p:spPr bwMode="auto">
          <a:xfrm>
            <a:off x="391564" y="4348718"/>
            <a:ext cx="8428908" cy="999460"/>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endParaRPr lang="es-ES_tradnl" altLang="pt-BR" sz="2400" dirty="0">
              <a:solidFill>
                <a:schemeClr val="tx1"/>
              </a:solidFill>
            </a:endParaRPr>
          </a:p>
          <a:p>
            <a:r>
              <a:rPr lang="es-ES_tradnl" altLang="pt-BR" sz="2400" dirty="0">
                <a:solidFill>
                  <a:schemeClr val="tx1"/>
                </a:solidFill>
              </a:rPr>
              <a:t>3) Fomento de la Transparencia y de la Participación Ciudadana</a:t>
            </a:r>
          </a:p>
          <a:p>
            <a:endParaRPr lang="es-ES_tradnl" altLang="pt-BR" sz="2400" dirty="0">
              <a:solidFill>
                <a:schemeClr val="tx1"/>
              </a:solidFill>
            </a:endParaRPr>
          </a:p>
        </p:txBody>
      </p:sp>
    </p:spTree>
    <p:extLst>
      <p:ext uri="{BB962C8B-B14F-4D97-AF65-F5344CB8AC3E}">
        <p14:creationId xmlns:p14="http://schemas.microsoft.com/office/powerpoint/2010/main" val="13956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3533" y="1625120"/>
            <a:ext cx="8937726" cy="1964640"/>
          </a:xfrm>
          <a:prstGeom prst="rect">
            <a:avLst/>
          </a:prstGeom>
          <a:noFill/>
          <a:ln>
            <a:noFill/>
          </a:ln>
        </p:spPr>
        <p:txBody>
          <a:bodyPr wrap="square" rtlCol="0">
            <a:spAutoFit/>
          </a:bodyPr>
          <a:lstStyle/>
          <a:p>
            <a:pPr marL="342900" marR="0" lvl="0" indent="-342900" algn="just" defTabSz="91440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Coordinación de</a:t>
            </a:r>
            <a:r>
              <a:rPr kumimoji="0" lang="es-ES_tradnl" altLang="pt-BR" sz="2000" b="0" i="0" u="none" strike="noStrike" kern="0" cap="none" spc="0" normalizeH="0" noProof="0" dirty="0">
                <a:ln>
                  <a:noFill/>
                </a:ln>
                <a:effectLst/>
                <a:uLnTx/>
                <a:uFillTx/>
                <a:latin typeface="Arial" panose="020B0604020202020204" pitchFamily="34" charset="0"/>
                <a:cs typeface="Arial" panose="020B0604020202020204" pitchFamily="34" charset="0"/>
              </a:rPr>
              <a:t> la</a:t>
            </a: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s-ES_tradnl" altLang="pt-BR" sz="2000" b="1" i="0" u="sng" strike="noStrike" kern="0" cap="none" spc="0" normalizeH="0" baseline="0" noProof="0" dirty="0">
                <a:ln>
                  <a:noFill/>
                </a:ln>
                <a:effectLst/>
                <a:uLnTx/>
                <a:uFillTx/>
                <a:latin typeface="Arial" panose="020B0604020202020204" pitchFamily="34" charset="0"/>
                <a:cs typeface="Arial" panose="020B0604020202020204" pitchFamily="34" charset="0"/>
              </a:rPr>
              <a:t>actuación internacional de</a:t>
            </a:r>
            <a:r>
              <a:rPr kumimoji="0" lang="es-ES_tradnl" altLang="pt-BR" sz="2000" b="1" i="0" u="sng" strike="noStrike" kern="0" cap="none" spc="0" normalizeH="0" noProof="0" dirty="0">
                <a:ln>
                  <a:noFill/>
                </a:ln>
                <a:effectLst/>
                <a:uLnTx/>
                <a:uFillTx/>
                <a:latin typeface="Arial" panose="020B0604020202020204" pitchFamily="34" charset="0"/>
                <a:cs typeface="Arial" panose="020B0604020202020204" pitchFamily="34" charset="0"/>
              </a:rPr>
              <a:t> la</a:t>
            </a:r>
            <a:r>
              <a:rPr kumimoji="0" lang="es-ES_tradnl" altLang="pt-BR" sz="2000" b="1" i="0" u="sng" strike="noStrike" kern="0" cap="none" spc="0" normalizeH="0" baseline="0" noProof="0" dirty="0">
                <a:ln>
                  <a:noFill/>
                </a:ln>
                <a:effectLst/>
                <a:uLnTx/>
                <a:uFillTx/>
                <a:latin typeface="Arial" panose="020B0604020202020204" pitchFamily="34" charset="0"/>
                <a:cs typeface="Arial" panose="020B0604020202020204" pitchFamily="34" charset="0"/>
              </a:rPr>
              <a:t> CGU en foros internacionales</a:t>
            </a: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de prevención </a:t>
            </a:r>
            <a:r>
              <a:rPr lang="es-ES_tradnl" altLang="pt-BR" sz="2000" kern="0" dirty="0">
                <a:latin typeface="Arial" panose="020B0604020202020204" pitchFamily="34" charset="0"/>
                <a:cs typeface="Arial" panose="020B0604020202020204" pitchFamily="34" charset="0"/>
              </a:rPr>
              <a:t>y lucha contra la corrupción (ONU, OEA, OCDE, G20 y OGP);</a:t>
            </a:r>
            <a:endPar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just" defTabSz="91440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Fomento de la </a:t>
            </a:r>
            <a:r>
              <a:rPr kumimoji="0" lang="es-ES_tradnl" altLang="pt-BR" sz="2000" b="1" i="0" u="sng" strike="noStrike" kern="0" cap="none" spc="0" normalizeH="0" baseline="0" noProof="0" dirty="0">
                <a:ln>
                  <a:noFill/>
                </a:ln>
                <a:effectLst/>
                <a:uLnTx/>
                <a:uFillTx/>
                <a:latin typeface="Arial" panose="020B0604020202020204" pitchFamily="34" charset="0"/>
                <a:cs typeface="Arial" panose="020B0604020202020204" pitchFamily="34" charset="0"/>
              </a:rPr>
              <a:t>cooperación técnica internacional</a:t>
            </a:r>
            <a:r>
              <a:rPr lang="es-ES_tradnl" altLang="pt-BR" sz="2000" kern="0" dirty="0">
                <a:latin typeface="Arial" panose="020B0604020202020204" pitchFamily="34" charset="0"/>
                <a:cs typeface="Arial" panose="020B0604020202020204" pitchFamily="34" charset="0"/>
              </a:rPr>
              <a:t>;</a:t>
            </a:r>
            <a:endPar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just" defTabSz="914400" eaLnBrk="1" fontAlgn="auto" latinLnBrk="0" hangingPunct="1">
              <a:lnSpc>
                <a:spcPct val="100000"/>
              </a:lnSpc>
              <a:spcBef>
                <a:spcPts val="0"/>
              </a:spcBef>
              <a:spcAft>
                <a:spcPts val="1300"/>
              </a:spcAft>
              <a:buClrTx/>
              <a:buSzTx/>
              <a:buFont typeface="Arial" panose="020B0604020202020204" pitchFamily="34" charset="0"/>
              <a:buChar char="•"/>
              <a:tabLst/>
              <a:defRPr/>
            </a:pP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Conducción</a:t>
            </a:r>
            <a:r>
              <a:rPr kumimoji="0" lang="es-ES_tradnl" altLang="pt-BR" sz="2000" b="0" i="0" u="none" strike="noStrike" kern="0" cap="none" spc="0" normalizeH="0" noProof="0" dirty="0">
                <a:ln>
                  <a:noFill/>
                </a:ln>
                <a:effectLst/>
                <a:uLnTx/>
                <a:uFillTx/>
                <a:latin typeface="Arial" panose="020B0604020202020204" pitchFamily="34" charset="0"/>
                <a:cs typeface="Arial" panose="020B0604020202020204" pitchFamily="34" charset="0"/>
              </a:rPr>
              <a:t> de la</a:t>
            </a:r>
            <a:r>
              <a:rPr kumimoji="0" lang="es-ES_tradnl" altLang="pt-BR"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s-ES_tradnl" altLang="pt-BR" sz="2000" b="1" i="0" u="sng" strike="noStrike" kern="0" cap="none" spc="0" normalizeH="0" baseline="0" noProof="0" dirty="0">
                <a:ln>
                  <a:noFill/>
                </a:ln>
                <a:effectLst/>
                <a:uLnTx/>
                <a:uFillTx/>
                <a:latin typeface="Arial" panose="020B0604020202020204" pitchFamily="34" charset="0"/>
                <a:cs typeface="Arial" panose="020B0604020202020204" pitchFamily="34" charset="0"/>
              </a:rPr>
              <a:t>cooperación jurídica internacional</a:t>
            </a:r>
            <a:r>
              <a:rPr lang="es-ES_tradnl" altLang="pt-BR" sz="2000" b="1" kern="0" dirty="0">
                <a:latin typeface="Arial" panose="020B0604020202020204" pitchFamily="34" charset="0"/>
                <a:cs typeface="Arial" panose="020B0604020202020204" pitchFamily="34" charset="0"/>
              </a:rPr>
              <a:t>.</a:t>
            </a:r>
            <a:endParaRPr kumimoji="0" lang="es-ES_tradnl" altLang="pt-BR" sz="2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CaixaDeTexto 5"/>
          <p:cNvSpPr txBox="1">
            <a:spLocks noChangeArrowheads="1"/>
          </p:cNvSpPr>
          <p:nvPr/>
        </p:nvSpPr>
        <p:spPr bwMode="auto">
          <a:xfrm>
            <a:off x="380931" y="909179"/>
            <a:ext cx="8208912" cy="690727"/>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sz="2400" dirty="0">
                <a:solidFill>
                  <a:schemeClr val="tx1"/>
                </a:solidFill>
              </a:rPr>
              <a:t>1) Articulación Internacional de la CGU</a:t>
            </a:r>
          </a:p>
        </p:txBody>
      </p:sp>
      <p:sp>
        <p:nvSpPr>
          <p:cNvPr id="4" name="Retângulo 3"/>
          <p:cNvSpPr/>
          <p:nvPr/>
        </p:nvSpPr>
        <p:spPr>
          <a:xfrm>
            <a:off x="103533" y="3610756"/>
            <a:ext cx="8701419" cy="299552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914400">
              <a:defRPr/>
            </a:pPr>
            <a:r>
              <a:rPr lang="es-ES_tradnl" i="1" kern="0" dirty="0">
                <a:solidFill>
                  <a:schemeClr val="tx1"/>
                </a:solidFill>
              </a:rPr>
              <a:t>Eventos 2017: </a:t>
            </a:r>
          </a:p>
          <a:p>
            <a:pPr marL="0" lvl="1" algn="just" defTabSz="914400">
              <a:defRPr/>
            </a:pPr>
            <a:endParaRPr lang="es-ES_tradnl" u="sng" kern="0" dirty="0">
              <a:solidFill>
                <a:schemeClr val="tx1"/>
              </a:solidFill>
            </a:endParaRPr>
          </a:p>
          <a:p>
            <a:pPr marL="285750" lvl="1" indent="-285750" algn="just" defTabSz="914400">
              <a:buFont typeface="Arial" panose="020B0604020202020204" pitchFamily="34" charset="0"/>
              <a:buChar char="•"/>
              <a:defRPr/>
            </a:pPr>
            <a:r>
              <a:rPr lang="es-ES_tradnl" kern="0" dirty="0">
                <a:solidFill>
                  <a:schemeClr val="tx1"/>
                </a:solidFill>
              </a:rPr>
              <a:t>Reunión del Grupo de Trabajo Anticorrupción del G20 en </a:t>
            </a:r>
            <a:r>
              <a:rPr lang="es-ES_tradnl" kern="0" dirty="0" err="1">
                <a:solidFill>
                  <a:schemeClr val="tx1"/>
                </a:solidFill>
              </a:rPr>
              <a:t>Brasília</a:t>
            </a:r>
            <a:r>
              <a:rPr lang="es-ES_tradnl" kern="0" dirty="0">
                <a:solidFill>
                  <a:schemeClr val="tx1"/>
                </a:solidFill>
              </a:rPr>
              <a:t>, en el marco de la </a:t>
            </a:r>
            <a:r>
              <a:rPr lang="es-ES_tradnl" kern="0" dirty="0" err="1">
                <a:solidFill>
                  <a:schemeClr val="tx1"/>
                </a:solidFill>
              </a:rPr>
              <a:t>co</a:t>
            </a:r>
            <a:r>
              <a:rPr lang="es-ES_tradnl" kern="0" dirty="0">
                <a:solidFill>
                  <a:schemeClr val="tx1"/>
                </a:solidFill>
              </a:rPr>
              <a:t>-presidencia brasileña y alemana (Abril de 2017);</a:t>
            </a:r>
          </a:p>
          <a:p>
            <a:pPr marL="285750" lvl="1" indent="-285750" algn="just" defTabSz="914400">
              <a:buFont typeface="Arial" panose="020B0604020202020204" pitchFamily="34" charset="0"/>
              <a:buChar char="•"/>
              <a:defRPr/>
            </a:pPr>
            <a:endParaRPr lang="es-ES_tradnl" kern="0" dirty="0">
              <a:solidFill>
                <a:schemeClr val="tx1"/>
              </a:solidFill>
            </a:endParaRPr>
          </a:p>
          <a:p>
            <a:pPr marL="285750" lvl="1" indent="-285750" algn="just" defTabSz="914400">
              <a:buFont typeface="Arial" panose="020B0604020202020204" pitchFamily="34" charset="0"/>
              <a:buChar char="•"/>
              <a:defRPr/>
            </a:pPr>
            <a:r>
              <a:rPr lang="es-ES_tradnl" kern="0" dirty="0">
                <a:solidFill>
                  <a:schemeClr val="tx1"/>
                </a:solidFill>
              </a:rPr>
              <a:t>7ª Conferencia de los Estados Partes de la Convención de la ONU contra la Corrupción (Noviembre de 2017);</a:t>
            </a:r>
          </a:p>
          <a:p>
            <a:pPr marL="285750" lvl="1" indent="-285750" algn="just" defTabSz="914400">
              <a:buFont typeface="Arial" panose="020B0604020202020204" pitchFamily="34" charset="0"/>
              <a:buChar char="•"/>
              <a:defRPr/>
            </a:pPr>
            <a:endParaRPr lang="es-ES_tradnl" kern="0" dirty="0">
              <a:solidFill>
                <a:schemeClr val="tx1"/>
              </a:solidFill>
            </a:endParaRPr>
          </a:p>
          <a:p>
            <a:pPr marL="285750" lvl="1" indent="-285750" algn="just" defTabSz="914400">
              <a:buFont typeface="Arial" panose="020B0604020202020204" pitchFamily="34" charset="0"/>
              <a:buChar char="•"/>
              <a:defRPr/>
            </a:pPr>
            <a:r>
              <a:rPr lang="es-ES_tradnl" kern="0" dirty="0">
                <a:solidFill>
                  <a:schemeClr val="tx1"/>
                </a:solidFill>
              </a:rPr>
              <a:t>Visita </a:t>
            </a:r>
            <a:r>
              <a:rPr lang="es-ES_tradnl" i="1" kern="0" dirty="0">
                <a:solidFill>
                  <a:schemeClr val="tx1"/>
                </a:solidFill>
              </a:rPr>
              <a:t>in loco </a:t>
            </a:r>
            <a:r>
              <a:rPr lang="es-ES_tradnl" kern="0" dirty="0">
                <a:solidFill>
                  <a:schemeClr val="tx1"/>
                </a:solidFill>
              </a:rPr>
              <a:t>al Brasil (Quinta Ronda de Evaluación del MESICIC/OEA).</a:t>
            </a:r>
          </a:p>
          <a:p>
            <a:pPr marL="285750" lvl="1" indent="-285750" algn="just" defTabSz="914400">
              <a:buFont typeface="Arial" panose="020B0604020202020204" pitchFamily="34" charset="0"/>
              <a:buChar char="•"/>
              <a:defRPr/>
            </a:pPr>
            <a:endParaRPr lang="es-ES_tradnl" kern="0" dirty="0">
              <a:solidFill>
                <a:schemeClr val="tx1"/>
              </a:solidFill>
            </a:endParaRPr>
          </a:p>
        </p:txBody>
      </p:sp>
    </p:spTree>
    <p:extLst>
      <p:ext uri="{BB962C8B-B14F-4D97-AF65-F5344CB8AC3E}">
        <p14:creationId xmlns:p14="http://schemas.microsoft.com/office/powerpoint/2010/main" val="165390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a:spLocks noChangeArrowheads="1"/>
          </p:cNvSpPr>
          <p:nvPr/>
        </p:nvSpPr>
        <p:spPr bwMode="auto">
          <a:xfrm>
            <a:off x="397197" y="929809"/>
            <a:ext cx="8423275" cy="679202"/>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dirty="0">
                <a:solidFill>
                  <a:schemeClr val="tx1"/>
                </a:solidFill>
              </a:rPr>
              <a:t>2) Integridad – Acciones y Proyectos Principales</a:t>
            </a:r>
          </a:p>
        </p:txBody>
      </p:sp>
      <p:sp>
        <p:nvSpPr>
          <p:cNvPr id="3" name="Retângulo 2"/>
          <p:cNvSpPr/>
          <p:nvPr/>
        </p:nvSpPr>
        <p:spPr>
          <a:xfrm>
            <a:off x="395536" y="4750915"/>
            <a:ext cx="8424936" cy="369332"/>
          </a:xfrm>
          <a:prstGeom prst="rect">
            <a:avLst/>
          </a:prstGeom>
        </p:spPr>
        <p:txBody>
          <a:bodyPr wrap="square">
            <a:spAutoFit/>
          </a:bodyPr>
          <a:lstStyle/>
          <a:p>
            <a:pPr algn="ctr"/>
            <a:endParaRPr lang="pt-BR" altLang="pt-BR" b="1" i="1" dirty="0">
              <a:solidFill>
                <a:schemeClr val="tx1">
                  <a:lumMod val="95000"/>
                  <a:lumOff val="5000"/>
                </a:schemeClr>
              </a:solidFill>
              <a:cs typeface="Vani" panose="020B0502040204020203" pitchFamily="34" charset="0"/>
            </a:endParaRPr>
          </a:p>
        </p:txBody>
      </p:sp>
      <p:sp>
        <p:nvSpPr>
          <p:cNvPr id="4" name="Retângulo 3"/>
          <p:cNvSpPr/>
          <p:nvPr/>
        </p:nvSpPr>
        <p:spPr>
          <a:xfrm>
            <a:off x="467544" y="1299926"/>
            <a:ext cx="8280920" cy="4847481"/>
          </a:xfrm>
          <a:prstGeom prst="rect">
            <a:avLst/>
          </a:prstGeom>
        </p:spPr>
        <p:txBody>
          <a:bodyPr wrap="square">
            <a:spAutoFit/>
          </a:bodyPr>
          <a:lstStyle/>
          <a:p>
            <a:endParaRPr lang="es-ES_tradnl" sz="2400" b="1" dirty="0"/>
          </a:p>
          <a:p>
            <a:pPr marL="628650" indent="-365125">
              <a:spcAft>
                <a:spcPts val="600"/>
              </a:spcAft>
              <a:buFont typeface="Wingdings" panose="05000000000000000000" pitchFamily="2" charset="2"/>
              <a:buChar char="§"/>
            </a:pPr>
            <a:endParaRPr lang="es-ES_tradnl" sz="2000" dirty="0">
              <a:latin typeface="Arial" panose="020B0604020202020204" pitchFamily="34" charset="0"/>
              <a:cs typeface="Arial" panose="020B0604020202020204" pitchFamily="34" charset="0"/>
            </a:endParaRPr>
          </a:p>
          <a:p>
            <a:pPr marL="628650" indent="-365125">
              <a:spcAft>
                <a:spcPts val="600"/>
              </a:spcAft>
              <a:buFont typeface="Wingdings" panose="05000000000000000000" pitchFamily="2" charset="2"/>
              <a:buChar char="§"/>
            </a:pPr>
            <a:r>
              <a:rPr lang="es-ES_tradnl" sz="2000" dirty="0">
                <a:latin typeface="Arial" panose="020B0604020202020204" pitchFamily="34" charset="0"/>
                <a:cs typeface="Arial" panose="020B0604020202020204" pitchFamily="34" charset="0"/>
              </a:rPr>
              <a:t>Fomento a la integridad en empresas – “</a:t>
            </a:r>
            <a:r>
              <a:rPr lang="es-ES_tradnl" sz="2000" dirty="0" err="1">
                <a:latin typeface="Arial" panose="020B0604020202020204" pitchFamily="34" charset="0"/>
                <a:cs typeface="Arial" panose="020B0604020202020204" pitchFamily="34" charset="0"/>
              </a:rPr>
              <a:t>Pró</a:t>
            </a:r>
            <a:r>
              <a:rPr lang="es-ES_tradnl" sz="2000" dirty="0">
                <a:latin typeface="Arial" panose="020B0604020202020204" pitchFamily="34" charset="0"/>
                <a:cs typeface="Arial" panose="020B0604020202020204" pitchFamily="34" charset="0"/>
              </a:rPr>
              <a:t>-Ética”;</a:t>
            </a:r>
          </a:p>
          <a:p>
            <a:pPr marL="628650" indent="-365125">
              <a:spcAft>
                <a:spcPts val="600"/>
              </a:spcAft>
              <a:buFont typeface="Wingdings" panose="05000000000000000000" pitchFamily="2" charset="2"/>
              <a:buChar char="§"/>
            </a:pPr>
            <a:endParaRPr lang="es-ES_tradnl" sz="2000" dirty="0">
              <a:latin typeface="Arial" panose="020B0604020202020204" pitchFamily="34" charset="0"/>
              <a:cs typeface="Arial" panose="020B0604020202020204" pitchFamily="34" charset="0"/>
            </a:endParaRPr>
          </a:p>
          <a:p>
            <a:pPr marL="628650" indent="-365125">
              <a:spcAft>
                <a:spcPts val="600"/>
              </a:spcAft>
              <a:buFont typeface="Wingdings" panose="05000000000000000000" pitchFamily="2" charset="2"/>
              <a:buChar char="§"/>
            </a:pPr>
            <a:r>
              <a:rPr lang="es-ES_tradnl" sz="2000" dirty="0">
                <a:latin typeface="Arial" panose="020B0604020202020204" pitchFamily="34" charset="0"/>
                <a:cs typeface="Arial" panose="020B0604020202020204" pitchFamily="34" charset="0"/>
              </a:rPr>
              <a:t>Fomento a la integridad en micro y pequeñas empresas – “Programa Empresa Íntegra” (alianza CGU-SEBRAE);</a:t>
            </a:r>
          </a:p>
          <a:p>
            <a:pPr marL="628650" indent="-365125">
              <a:spcAft>
                <a:spcPts val="600"/>
              </a:spcAft>
              <a:buFont typeface="Wingdings" panose="05000000000000000000" pitchFamily="2" charset="2"/>
              <a:buChar char="§"/>
            </a:pPr>
            <a:endParaRPr lang="es-ES_tradnl" sz="2000" dirty="0">
              <a:latin typeface="Arial" panose="020B0604020202020204" pitchFamily="34" charset="0"/>
              <a:cs typeface="Arial" panose="020B0604020202020204" pitchFamily="34" charset="0"/>
            </a:endParaRPr>
          </a:p>
          <a:p>
            <a:pPr marL="628650" indent="-365125">
              <a:spcAft>
                <a:spcPts val="600"/>
              </a:spcAft>
              <a:buFont typeface="Wingdings" panose="05000000000000000000" pitchFamily="2" charset="2"/>
              <a:buChar char="§"/>
            </a:pPr>
            <a:r>
              <a:rPr lang="es-ES_tradnl" sz="2000" dirty="0">
                <a:latin typeface="Arial" panose="020B0604020202020204" pitchFamily="34" charset="0"/>
                <a:cs typeface="Arial" panose="020B0604020202020204" pitchFamily="34" charset="0"/>
              </a:rPr>
              <a:t>Evaluación de programas de integridad – Ley Anticorrupción;</a:t>
            </a:r>
          </a:p>
          <a:p>
            <a:pPr marL="628650" indent="-365125">
              <a:spcAft>
                <a:spcPts val="600"/>
              </a:spcAft>
              <a:buFont typeface="Wingdings" panose="05000000000000000000" pitchFamily="2" charset="2"/>
              <a:buChar char="§"/>
            </a:pPr>
            <a:endParaRPr lang="es-ES_tradnl" sz="2000" dirty="0">
              <a:latin typeface="Arial" panose="020B0604020202020204" pitchFamily="34" charset="0"/>
              <a:cs typeface="Arial" panose="020B0604020202020204" pitchFamily="34" charset="0"/>
            </a:endParaRPr>
          </a:p>
          <a:p>
            <a:pPr marL="628650" indent="-365125">
              <a:spcAft>
                <a:spcPts val="600"/>
              </a:spcAft>
              <a:buFont typeface="Wingdings" panose="05000000000000000000" pitchFamily="2" charset="2"/>
              <a:buChar char="§"/>
            </a:pPr>
            <a:r>
              <a:rPr lang="es-ES_tradnl" sz="2000" dirty="0">
                <a:latin typeface="Arial" panose="020B0604020202020204" pitchFamily="34" charset="0"/>
                <a:cs typeface="Arial" panose="020B0604020202020204" pitchFamily="34" charset="0"/>
              </a:rPr>
              <a:t>Fomento a la integridad en la Administración Directa – “PROFIP”;</a:t>
            </a:r>
          </a:p>
          <a:p>
            <a:pPr marL="628650" indent="-365125">
              <a:spcAft>
                <a:spcPts val="600"/>
              </a:spcAft>
              <a:buFont typeface="Wingdings" panose="05000000000000000000" pitchFamily="2" charset="2"/>
              <a:buChar char="§"/>
            </a:pPr>
            <a:endParaRPr lang="es-ES_tradnl" sz="2000" dirty="0">
              <a:latin typeface="Arial" panose="020B0604020202020204" pitchFamily="34" charset="0"/>
              <a:cs typeface="Arial" panose="020B0604020202020204" pitchFamily="34" charset="0"/>
            </a:endParaRPr>
          </a:p>
          <a:p>
            <a:pPr marL="628650" indent="-365125">
              <a:spcAft>
                <a:spcPts val="600"/>
              </a:spcAft>
              <a:buFont typeface="Wingdings" panose="05000000000000000000" pitchFamily="2" charset="2"/>
              <a:buChar char="§"/>
            </a:pPr>
            <a:r>
              <a:rPr lang="es-ES_tradnl" sz="2000" dirty="0">
                <a:latin typeface="Arial" panose="020B0604020202020204" pitchFamily="34" charset="0"/>
                <a:cs typeface="Arial" panose="020B0604020202020204" pitchFamily="34" charset="0"/>
              </a:rPr>
              <a:t>Política de prevención de conflicto de intereses en el Poder Ejecutivo Federal </a:t>
            </a:r>
          </a:p>
        </p:txBody>
      </p:sp>
      <p:pic>
        <p:nvPicPr>
          <p:cNvPr id="5" name="Imagem 4">
            <a:extLst>
              <a:ext uri="{FF2B5EF4-FFF2-40B4-BE49-F238E27FC236}">
                <a16:creationId xmlns:a16="http://schemas.microsoft.com/office/drawing/2014/main" id="{121CD39F-267F-413F-AE76-4B4C2BC5099C}"/>
              </a:ext>
            </a:extLst>
          </p:cNvPr>
          <p:cNvPicPr>
            <a:picLocks noChangeAspect="1"/>
          </p:cNvPicPr>
          <p:nvPr/>
        </p:nvPicPr>
        <p:blipFill>
          <a:blip r:embed="rId3"/>
          <a:stretch>
            <a:fillRect/>
          </a:stretch>
        </p:blipFill>
        <p:spPr>
          <a:xfrm>
            <a:off x="3260672" y="5807931"/>
            <a:ext cx="1176630" cy="432854"/>
          </a:xfrm>
          <a:prstGeom prst="rect">
            <a:avLst/>
          </a:prstGeom>
        </p:spPr>
      </p:pic>
    </p:spTree>
    <p:extLst>
      <p:ext uri="{BB962C8B-B14F-4D97-AF65-F5344CB8AC3E}">
        <p14:creationId xmlns:p14="http://schemas.microsoft.com/office/powerpoint/2010/main" val="111779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p:cNvPicPr/>
          <p:nvPr/>
        </p:nvPicPr>
        <p:blipFill rotWithShape="1">
          <a:blip r:embed="rId3"/>
          <a:srcRect l="64205" t="5851" b="45160"/>
          <a:stretch/>
        </p:blipFill>
        <p:spPr bwMode="auto">
          <a:xfrm>
            <a:off x="0" y="829340"/>
            <a:ext cx="9144000" cy="6028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498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37454" y="2081792"/>
            <a:ext cx="8783256" cy="4524315"/>
          </a:xfrm>
          <a:prstGeom prst="rect">
            <a:avLst/>
          </a:prstGeom>
          <a:noFill/>
        </p:spPr>
        <p:txBody>
          <a:bodyPr wrap="square" rtlCol="0">
            <a:spAutoFit/>
          </a:bodyPr>
          <a:lstStyle/>
          <a:p>
            <a:pPr marL="342900" indent="-342900" algn="just">
              <a:buFont typeface="Arial" panose="020B0604020202020204" pitchFamily="34" charset="0"/>
              <a:buChar char="•"/>
            </a:pPr>
            <a:r>
              <a:rPr lang="es-ES_tradnl" sz="2400" dirty="0"/>
              <a:t>Promoción de la transparencia en la administración pública;</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Implantación y monitoreo de la Ley de Acceso a la Información;</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Apoyo a la transparencia en los estados y municipios;</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Sistema Electrónico de Información a los Ciudadanos (e-SIC);</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Transparencia activa en el Gobierno Federal;</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Acciones por el incremento de la participación de la sociedad en la formulación y en el accountability de las políticas públicas.</a:t>
            </a:r>
          </a:p>
        </p:txBody>
      </p:sp>
      <p:sp>
        <p:nvSpPr>
          <p:cNvPr id="4" name="CaixaDeTexto 3"/>
          <p:cNvSpPr txBox="1">
            <a:spLocks noChangeArrowheads="1"/>
          </p:cNvSpPr>
          <p:nvPr/>
        </p:nvSpPr>
        <p:spPr bwMode="auto">
          <a:xfrm>
            <a:off x="473756" y="978795"/>
            <a:ext cx="8274707" cy="999460"/>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dirty="0">
                <a:solidFill>
                  <a:schemeClr val="tx1"/>
                </a:solidFill>
              </a:rPr>
              <a:t>3) Fomento de la Transparencia y de la Participación Ciudadana</a:t>
            </a:r>
          </a:p>
        </p:txBody>
      </p:sp>
      <p:sp>
        <p:nvSpPr>
          <p:cNvPr id="5" name="Retângulo 4">
            <a:hlinkClick r:id="" action="ppaction://hlinkshowjump?jump=nextslide"/>
          </p:cNvPr>
          <p:cNvSpPr/>
          <p:nvPr/>
        </p:nvSpPr>
        <p:spPr>
          <a:xfrm>
            <a:off x="7947956" y="6198781"/>
            <a:ext cx="927270" cy="27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solidFill>
                  <a:schemeClr val="tx1"/>
                </a:solidFill>
              </a:rPr>
              <a:t>Clic</a:t>
            </a:r>
            <a:r>
              <a:rPr lang="pt-BR" sz="1600" dirty="0">
                <a:solidFill>
                  <a:schemeClr val="tx1"/>
                </a:solidFill>
              </a:rPr>
              <a:t> </a:t>
            </a:r>
            <a:r>
              <a:rPr lang="pt-BR" sz="1600" dirty="0" err="1">
                <a:solidFill>
                  <a:schemeClr val="tx1"/>
                </a:solidFill>
              </a:rPr>
              <a:t>Aquí</a:t>
            </a:r>
            <a:endParaRPr lang="pt-BR" sz="1600" dirty="0">
              <a:solidFill>
                <a:schemeClr val="tx1"/>
              </a:solidFill>
            </a:endParaRPr>
          </a:p>
        </p:txBody>
      </p:sp>
    </p:spTree>
    <p:extLst>
      <p:ext uri="{BB962C8B-B14F-4D97-AF65-F5344CB8AC3E}">
        <p14:creationId xmlns:p14="http://schemas.microsoft.com/office/powerpoint/2010/main" val="183114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27071" y="1115121"/>
            <a:ext cx="8666055" cy="523220"/>
          </a:xfrm>
          <a:prstGeom prst="rect">
            <a:avLst/>
          </a:prstGeom>
          <a:noFill/>
        </p:spPr>
        <p:txBody>
          <a:bodyPr wrap="square" rtlCol="0">
            <a:spAutoFit/>
          </a:bodyPr>
          <a:lstStyle/>
          <a:p>
            <a:r>
              <a:rPr lang="es-ES_tradnl" sz="2400" b="1" dirty="0">
                <a:latin typeface="Segoe UI Symbol" panose="020B0502040204020203" pitchFamily="34" charset="0"/>
                <a:ea typeface="Segoe UI Symbol" panose="020B0502040204020203" pitchFamily="34" charset="0"/>
              </a:rPr>
              <a:t>  </a:t>
            </a:r>
            <a:r>
              <a:rPr lang="es-ES_tradnl" sz="2400" b="1" u="sng" dirty="0">
                <a:latin typeface="Segoe UI Symbol" panose="020B0502040204020203" pitchFamily="34" charset="0"/>
                <a:ea typeface="Segoe UI Symbol" panose="020B0502040204020203" pitchFamily="34" charset="0"/>
              </a:rPr>
              <a:t>Sistema Electrónico de Información a los Ciudadanos (e-SIC</a:t>
            </a:r>
            <a:r>
              <a:rPr lang="es-ES_tradnl" sz="2800" dirty="0"/>
              <a:t>) </a:t>
            </a:r>
          </a:p>
        </p:txBody>
      </p:sp>
      <p:sp>
        <p:nvSpPr>
          <p:cNvPr id="4" name="CaixaDeTexto 3"/>
          <p:cNvSpPr txBox="1"/>
          <p:nvPr/>
        </p:nvSpPr>
        <p:spPr>
          <a:xfrm>
            <a:off x="127071" y="1638341"/>
            <a:ext cx="8793905" cy="369332"/>
          </a:xfrm>
          <a:prstGeom prst="rect">
            <a:avLst/>
          </a:prstGeom>
          <a:noFill/>
        </p:spPr>
        <p:txBody>
          <a:bodyPr wrap="square" rtlCol="0">
            <a:spAutoFit/>
          </a:bodyPr>
          <a:lstStyle/>
          <a:p>
            <a:r>
              <a:rPr lang="es-ES_tradnl" i="1" dirty="0">
                <a:latin typeface="Arial" panose="020B0604020202020204" pitchFamily="34" charset="0"/>
                <a:cs typeface="Arial" panose="020B0604020202020204" pitchFamily="34" charset="0"/>
              </a:rPr>
              <a:t>Solicitudes fácilmente efectuadas, respuesta en unos pocos días y reportes en línea</a:t>
            </a:r>
          </a:p>
        </p:txBody>
      </p:sp>
      <p:sp>
        <p:nvSpPr>
          <p:cNvPr id="24" name="CaixaDeTexto 23"/>
          <p:cNvSpPr txBox="1"/>
          <p:nvPr/>
        </p:nvSpPr>
        <p:spPr>
          <a:xfrm>
            <a:off x="5185318" y="2570937"/>
            <a:ext cx="3735658" cy="3416320"/>
          </a:xfrm>
          <a:prstGeom prst="rect">
            <a:avLst/>
          </a:prstGeom>
          <a:noFill/>
        </p:spPr>
        <p:txBody>
          <a:bodyPr wrap="square" rtlCol="0">
            <a:spAutoFit/>
          </a:bodyPr>
          <a:lstStyle/>
          <a:p>
            <a:r>
              <a:rPr lang="es-ES_tradnl" b="1" i="1" dirty="0">
                <a:latin typeface="Arial" panose="020B0604020202020204" pitchFamily="34" charset="0"/>
                <a:cs typeface="Arial" panose="020B0604020202020204" pitchFamily="34" charset="0"/>
              </a:rPr>
              <a:t>Desde 2012: </a:t>
            </a:r>
          </a:p>
          <a:p>
            <a:endParaRPr lang="es-ES_tradnl"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_tradnl" i="1" dirty="0">
                <a:latin typeface="Arial" panose="020B0604020202020204" pitchFamily="34" charset="0"/>
                <a:cs typeface="Arial" panose="020B0604020202020204" pitchFamily="34" charset="0"/>
              </a:rPr>
              <a:t>+ 445 mil solicitudes registradas;</a:t>
            </a:r>
          </a:p>
          <a:p>
            <a:endParaRPr lang="es-ES_tradnl"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_tradnl" i="1" dirty="0">
                <a:latin typeface="Arial" panose="020B0604020202020204" pitchFamily="34" charset="0"/>
                <a:cs typeface="Arial" panose="020B0604020202020204" pitchFamily="34" charset="0"/>
              </a:rPr>
              <a:t>99,7% ya contestadas;</a:t>
            </a:r>
          </a:p>
          <a:p>
            <a:endParaRPr lang="es-ES_tradnl"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_tradnl" i="1" dirty="0">
                <a:latin typeface="Arial" panose="020B0604020202020204" pitchFamily="34" charset="0"/>
                <a:cs typeface="Arial" panose="020B0604020202020204" pitchFamily="34" charset="0"/>
              </a:rPr>
              <a:t>Reportes en línea de la performance de los órganos;</a:t>
            </a:r>
          </a:p>
          <a:p>
            <a:endParaRPr lang="es-ES_tradnl"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_tradnl" i="1" dirty="0">
                <a:latin typeface="Arial" panose="020B0604020202020204" pitchFamily="34" charset="0"/>
                <a:cs typeface="Arial" panose="020B0604020202020204" pitchFamily="34" charset="0"/>
              </a:rPr>
              <a:t>Proposición de recursos sin complicaciones.</a:t>
            </a:r>
          </a:p>
        </p:txBody>
      </p:sp>
      <p:pic>
        <p:nvPicPr>
          <p:cNvPr id="2" name="Imagem 1" descr="e-SIC - Sistema Eletrônico do Serviço de Informação ao Cidadão - Google Chrome"/>
          <p:cNvPicPr>
            <a:picLocks noChangeAspect="1"/>
          </p:cNvPicPr>
          <p:nvPr/>
        </p:nvPicPr>
        <p:blipFill rotWithShape="1">
          <a:blip r:embed="rId3">
            <a:extLst>
              <a:ext uri="{28A0092B-C50C-407E-A947-70E740481C1C}">
                <a14:useLocalDpi xmlns:a14="http://schemas.microsoft.com/office/drawing/2010/main" val="0"/>
              </a:ext>
            </a:extLst>
          </a:blip>
          <a:srcRect l="18536" t="5013" r="17926" b="16071"/>
          <a:stretch/>
        </p:blipFill>
        <p:spPr>
          <a:xfrm>
            <a:off x="446048" y="2161561"/>
            <a:ext cx="4550684" cy="3771406"/>
          </a:xfrm>
          <a:prstGeom prst="rect">
            <a:avLst/>
          </a:prstGeom>
        </p:spPr>
      </p:pic>
      <p:sp>
        <p:nvSpPr>
          <p:cNvPr id="8" name="CaixaDeTexto 7"/>
          <p:cNvSpPr txBox="1"/>
          <p:nvPr/>
        </p:nvSpPr>
        <p:spPr>
          <a:xfrm>
            <a:off x="446048" y="5972041"/>
            <a:ext cx="4550684" cy="400110"/>
          </a:xfrm>
          <a:prstGeom prst="rect">
            <a:avLst/>
          </a:prstGeom>
          <a:noFill/>
        </p:spPr>
        <p:txBody>
          <a:bodyPr wrap="square" rtlCol="0">
            <a:spAutoFit/>
          </a:bodyPr>
          <a:lstStyle/>
          <a:p>
            <a:pPr algn="ctr"/>
            <a:r>
              <a:rPr lang="pt-BR" sz="2000" dirty="0"/>
              <a:t>sic.gov.br</a:t>
            </a:r>
          </a:p>
        </p:txBody>
      </p:sp>
    </p:spTree>
    <p:extLst>
      <p:ext uri="{BB962C8B-B14F-4D97-AF65-F5344CB8AC3E}">
        <p14:creationId xmlns:p14="http://schemas.microsoft.com/office/powerpoint/2010/main" val="183422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4661" y="2050970"/>
            <a:ext cx="8856323" cy="4154984"/>
          </a:xfrm>
          <a:prstGeom prst="rect">
            <a:avLst/>
          </a:prstGeom>
          <a:noFill/>
        </p:spPr>
        <p:txBody>
          <a:bodyPr wrap="square" rtlCol="0">
            <a:spAutoFit/>
          </a:bodyPr>
          <a:lstStyle/>
          <a:p>
            <a:pPr marL="342900" indent="-342900" algn="just">
              <a:buFont typeface="Arial" panose="020B0604020202020204" pitchFamily="34" charset="0"/>
              <a:buChar char="•"/>
            </a:pPr>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Promoción de la transparencia en la administración pública;</a:t>
            </a:r>
          </a:p>
          <a:p>
            <a:pPr marL="342900" indent="-342900" algn="just">
              <a:buFont typeface="Arial" panose="020B0604020202020204" pitchFamily="34" charset="0"/>
              <a:buChar char="•"/>
            </a:pPr>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Implantación y monitoreo de la Ley de Acceso a la Información;</a:t>
            </a:r>
          </a:p>
          <a:p>
            <a:pPr marL="342900" indent="-342900" algn="just">
              <a:buFont typeface="Arial" panose="020B0604020202020204" pitchFamily="34" charset="0"/>
              <a:buChar char="•"/>
            </a:pPr>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Apoyo a la transparencia en los estados y municipios;</a:t>
            </a:r>
          </a:p>
          <a:p>
            <a:pPr marL="342900" indent="-342900" algn="just">
              <a:buFont typeface="Arial" panose="020B0604020202020204" pitchFamily="34" charset="0"/>
              <a:buChar char="•"/>
            </a:pPr>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Sistema Electrónico de Información a los Ciudadanos (e-SIC);</a:t>
            </a:r>
          </a:p>
          <a:p>
            <a:pPr marL="342900" indent="-342900" algn="just">
              <a:buFont typeface="Arial" panose="020B0604020202020204" pitchFamily="34" charset="0"/>
              <a:buChar char="•"/>
            </a:pPr>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Transparencia activa en el Gobierno Federal</a:t>
            </a:r>
          </a:p>
          <a:p>
            <a:pPr algn="just"/>
            <a:endParaRPr lang="es-ES_tradnl"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_tradnl" sz="2000" dirty="0">
                <a:latin typeface="Arial" panose="020B0604020202020204" pitchFamily="34" charset="0"/>
                <a:cs typeface="Arial" panose="020B0604020202020204" pitchFamily="34" charset="0"/>
              </a:rPr>
              <a:t>Acciones por el incremento de la participación de la sociedad en la formulación y en el accountability de las políticas públicas</a:t>
            </a:r>
            <a:r>
              <a:rPr lang="es-ES_tradnl" sz="2400" dirty="0"/>
              <a:t>.</a:t>
            </a:r>
          </a:p>
        </p:txBody>
      </p:sp>
      <p:sp>
        <p:nvSpPr>
          <p:cNvPr id="4" name="CaixaDeTexto 3"/>
          <p:cNvSpPr txBox="1">
            <a:spLocks noChangeArrowheads="1"/>
          </p:cNvSpPr>
          <p:nvPr/>
        </p:nvSpPr>
        <p:spPr bwMode="auto">
          <a:xfrm>
            <a:off x="473756" y="968521"/>
            <a:ext cx="8274707" cy="999460"/>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dirty="0">
                <a:solidFill>
                  <a:schemeClr val="tx1"/>
                </a:solidFill>
              </a:rPr>
              <a:t>3) Fomento de la Transparencia y de la Participación Ciudadana</a:t>
            </a:r>
          </a:p>
        </p:txBody>
      </p:sp>
      <p:sp>
        <p:nvSpPr>
          <p:cNvPr id="5" name="Retângulo 4">
            <a:hlinkClick r:id="" action="ppaction://hlinkshowjump?jump=nextslide"/>
          </p:cNvPr>
          <p:cNvSpPr/>
          <p:nvPr/>
        </p:nvSpPr>
        <p:spPr>
          <a:xfrm>
            <a:off x="5769433" y="4838781"/>
            <a:ext cx="927270" cy="267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solidFill>
                  <a:schemeClr val="tx1"/>
                </a:solidFill>
              </a:rPr>
              <a:t>Clic</a:t>
            </a:r>
            <a:r>
              <a:rPr lang="pt-BR" sz="1600" dirty="0">
                <a:solidFill>
                  <a:schemeClr val="tx1"/>
                </a:solidFill>
              </a:rPr>
              <a:t> </a:t>
            </a:r>
            <a:r>
              <a:rPr lang="pt-BR" sz="1600" dirty="0" err="1">
                <a:solidFill>
                  <a:schemeClr val="tx1"/>
                </a:solidFill>
              </a:rPr>
              <a:t>Aquí</a:t>
            </a:r>
            <a:endParaRPr lang="pt-BR" sz="1600" dirty="0">
              <a:solidFill>
                <a:schemeClr val="tx1"/>
              </a:solidFill>
            </a:endParaRPr>
          </a:p>
        </p:txBody>
      </p:sp>
    </p:spTree>
    <p:extLst>
      <p:ext uri="{BB962C8B-B14F-4D97-AF65-F5344CB8AC3E}">
        <p14:creationId xmlns:p14="http://schemas.microsoft.com/office/powerpoint/2010/main" val="39198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46048" y="858270"/>
            <a:ext cx="4225387" cy="523220"/>
          </a:xfrm>
          <a:prstGeom prst="rect">
            <a:avLst/>
          </a:prstGeom>
          <a:noFill/>
        </p:spPr>
        <p:txBody>
          <a:bodyPr wrap="none" rtlCol="0">
            <a:spAutoFit/>
          </a:bodyPr>
          <a:lstStyle/>
          <a:p>
            <a:r>
              <a:rPr lang="es-ES_tradnl" sz="2800" b="1" u="sng" dirty="0">
                <a:latin typeface="Segoe UI Symbol" panose="020B0502040204020203" pitchFamily="34" charset="0"/>
                <a:ea typeface="Segoe UI Symbol" panose="020B0502040204020203" pitchFamily="34" charset="0"/>
              </a:rPr>
              <a:t>Portal de la Transparencia</a:t>
            </a:r>
          </a:p>
        </p:txBody>
      </p:sp>
      <p:sp>
        <p:nvSpPr>
          <p:cNvPr id="24" name="CaixaDeTexto 23"/>
          <p:cNvSpPr txBox="1"/>
          <p:nvPr/>
        </p:nvSpPr>
        <p:spPr>
          <a:xfrm>
            <a:off x="5141466" y="1912598"/>
            <a:ext cx="3980985" cy="3416320"/>
          </a:xfrm>
          <a:prstGeom prst="rect">
            <a:avLst/>
          </a:prstGeom>
          <a:noFill/>
        </p:spPr>
        <p:txBody>
          <a:bodyPr wrap="square" rtlCol="0">
            <a:spAutoFit/>
          </a:bodyPr>
          <a:lstStyle/>
          <a:p>
            <a:pPr marL="342900" indent="-342900">
              <a:lnSpc>
                <a:spcPct val="120000"/>
              </a:lnSpc>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Recaudaciones y Ingresos </a:t>
            </a:r>
          </a:p>
          <a:p>
            <a:pPr>
              <a:lnSpc>
                <a:spcPct val="120000"/>
              </a:lnSpc>
            </a:pPr>
            <a:r>
              <a:rPr lang="es-ES_tradnl" sz="2000" i="1" dirty="0">
                <a:latin typeface="Arial" panose="020B0604020202020204" pitchFamily="34" charset="0"/>
                <a:cs typeface="Arial" panose="020B0604020202020204" pitchFamily="34" charset="0"/>
              </a:rPr>
              <a:t>    Gastos;</a:t>
            </a:r>
          </a:p>
          <a:p>
            <a:pPr marL="342900" indent="-342900">
              <a:lnSpc>
                <a:spcPct val="120000"/>
              </a:lnSpc>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Transferencias y contratos</a:t>
            </a:r>
          </a:p>
          <a:p>
            <a:pPr>
              <a:lnSpc>
                <a:spcPct val="120000"/>
              </a:lnSpc>
            </a:pPr>
            <a:r>
              <a:rPr lang="es-ES_tradnl" sz="2000" i="1" dirty="0">
                <a:latin typeface="Arial" panose="020B0604020202020204" pitchFamily="34" charset="0"/>
                <a:cs typeface="Arial" panose="020B0604020202020204" pitchFamily="34" charset="0"/>
              </a:rPr>
              <a:t>     de programas sociales;</a:t>
            </a:r>
          </a:p>
          <a:p>
            <a:pPr marL="342900" indent="-342900">
              <a:lnSpc>
                <a:spcPct val="120000"/>
              </a:lnSpc>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Tarjetas de crédito utilizadas por el gobierno;</a:t>
            </a:r>
          </a:p>
          <a:p>
            <a:pPr marL="342900" indent="-342900">
              <a:lnSpc>
                <a:spcPct val="120000"/>
              </a:lnSpc>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Sanciones administrativas</a:t>
            </a:r>
          </a:p>
          <a:p>
            <a:pPr>
              <a:lnSpc>
                <a:spcPct val="120000"/>
              </a:lnSpc>
            </a:pPr>
            <a:r>
              <a:rPr lang="es-ES_tradnl" sz="2000" i="1" dirty="0">
                <a:latin typeface="Arial" panose="020B0604020202020204" pitchFamily="34" charset="0"/>
                <a:cs typeface="Arial" panose="020B0604020202020204" pitchFamily="34" charset="0"/>
              </a:rPr>
              <a:t>     impuestas a funcionarios   </a:t>
            </a:r>
          </a:p>
          <a:p>
            <a:pPr>
              <a:lnSpc>
                <a:spcPct val="120000"/>
              </a:lnSpc>
            </a:pPr>
            <a:r>
              <a:rPr lang="es-ES_tradnl" sz="2000" i="1" dirty="0">
                <a:latin typeface="Arial" panose="020B0604020202020204" pitchFamily="34" charset="0"/>
                <a:cs typeface="Arial" panose="020B0604020202020204" pitchFamily="34" charset="0"/>
              </a:rPr>
              <a:t>     públicos.</a:t>
            </a:r>
          </a:p>
        </p:txBody>
      </p:sp>
      <p:pic>
        <p:nvPicPr>
          <p:cNvPr id="2" name="Imagem 1" descr="Portal da Transparência nos Recursos Públicos Federais - Google Chrome"/>
          <p:cNvPicPr>
            <a:picLocks noChangeAspect="1"/>
          </p:cNvPicPr>
          <p:nvPr/>
        </p:nvPicPr>
        <p:blipFill rotWithShape="1">
          <a:blip r:embed="rId3">
            <a:extLst>
              <a:ext uri="{28A0092B-C50C-407E-A947-70E740481C1C}">
                <a14:useLocalDpi xmlns:a14="http://schemas.microsoft.com/office/drawing/2010/main" val="0"/>
              </a:ext>
            </a:extLst>
          </a:blip>
          <a:srcRect l="13903" r="13658"/>
          <a:stretch/>
        </p:blipFill>
        <p:spPr>
          <a:xfrm>
            <a:off x="57498" y="1837307"/>
            <a:ext cx="4689163" cy="3740703"/>
          </a:xfrm>
          <a:prstGeom prst="rect">
            <a:avLst/>
          </a:prstGeom>
        </p:spPr>
      </p:pic>
      <p:sp>
        <p:nvSpPr>
          <p:cNvPr id="5" name="CaixaDeTexto 4"/>
          <p:cNvSpPr txBox="1"/>
          <p:nvPr/>
        </p:nvSpPr>
        <p:spPr>
          <a:xfrm>
            <a:off x="308344" y="1411412"/>
            <a:ext cx="8874391" cy="400110"/>
          </a:xfrm>
          <a:prstGeom prst="rect">
            <a:avLst/>
          </a:prstGeom>
          <a:noFill/>
        </p:spPr>
        <p:txBody>
          <a:bodyPr wrap="square" rtlCol="0">
            <a:spAutoFit/>
          </a:bodyPr>
          <a:lstStyle/>
          <a:p>
            <a:r>
              <a:rPr lang="es-ES_tradnl" sz="2000" i="1" dirty="0">
                <a:latin typeface="Arial" panose="020B0604020202020204" pitchFamily="34" charset="0"/>
                <a:cs typeface="Arial" panose="020B0604020202020204" pitchFamily="34" charset="0"/>
              </a:rPr>
              <a:t>Publicación diaria de informaciones pertinentes sobre los recursos públicos</a:t>
            </a:r>
          </a:p>
        </p:txBody>
      </p:sp>
      <p:sp>
        <p:nvSpPr>
          <p:cNvPr id="6" name="CaixaDeTexto 5"/>
          <p:cNvSpPr txBox="1"/>
          <p:nvPr/>
        </p:nvSpPr>
        <p:spPr>
          <a:xfrm>
            <a:off x="57498" y="5646521"/>
            <a:ext cx="9064953" cy="1126462"/>
          </a:xfrm>
          <a:prstGeom prst="rect">
            <a:avLst/>
          </a:prstGeom>
          <a:solidFill>
            <a:schemeClr val="accent6">
              <a:lumMod val="40000"/>
              <a:lumOff val="60000"/>
            </a:schemeClr>
          </a:solidFill>
        </p:spPr>
        <p:txBody>
          <a:bodyPr wrap="square" rtlCol="0">
            <a:spAutoFit/>
          </a:bodyPr>
          <a:lstStyle/>
          <a:p>
            <a:pPr algn="ctr">
              <a:lnSpc>
                <a:spcPct val="120000"/>
              </a:lnSpc>
            </a:pPr>
            <a:r>
              <a:rPr lang="es-ES_tradnl" sz="2800" b="1" i="1" dirty="0"/>
              <a:t>DATOS DE 2016 - 21.6 millones de accesos; 949 mil visitantes al mes en promedio; 230 millones de páginas web vistas</a:t>
            </a:r>
          </a:p>
        </p:txBody>
      </p:sp>
    </p:spTree>
    <p:extLst>
      <p:ext uri="{BB962C8B-B14F-4D97-AF65-F5344CB8AC3E}">
        <p14:creationId xmlns:p14="http://schemas.microsoft.com/office/powerpoint/2010/main" val="2007764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73757" y="1927682"/>
            <a:ext cx="8274707" cy="4524315"/>
          </a:xfrm>
          <a:prstGeom prst="rect">
            <a:avLst/>
          </a:prstGeom>
          <a:noFill/>
        </p:spPr>
        <p:txBody>
          <a:bodyPr wrap="square" rtlCol="0">
            <a:spAutoFit/>
          </a:bodyPr>
          <a:lstStyle/>
          <a:p>
            <a:pPr marL="342900" indent="-342900" algn="just">
              <a:buFont typeface="Arial" panose="020B0604020202020204" pitchFamily="34" charset="0"/>
              <a:buChar char="•"/>
            </a:pPr>
            <a:r>
              <a:rPr lang="es-ES_tradnl" sz="2400" dirty="0"/>
              <a:t>Promoción de la transparencia en la administración pública</a:t>
            </a:r>
          </a:p>
          <a:p>
            <a:pPr marL="342900" indent="-342900" algn="just">
              <a:buFont typeface="Arial" panose="020B0604020202020204" pitchFamily="34" charset="0"/>
              <a:buChar char="•"/>
            </a:pPr>
            <a:r>
              <a:rPr lang="es-ES_tradnl" sz="2400" dirty="0"/>
              <a:t>Implantación y monitoreo de la Ley de Acceso a la Información;</a:t>
            </a:r>
          </a:p>
          <a:p>
            <a:pPr marL="342900" indent="-342900" algn="just">
              <a:buFont typeface="Arial" panose="020B0604020202020204" pitchFamily="34" charset="0"/>
              <a:buChar char="•"/>
            </a:pPr>
            <a:r>
              <a:rPr lang="es-ES_tradnl" sz="2400" dirty="0"/>
              <a:t>Apoyo a la transparencia en los estados y municipalidades;</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Sistema Electrónico de Información a los Ciudadanos (e-SIC);</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Transparencia activa en el Gobierno Federal;</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ES_tradnl" sz="2400" dirty="0"/>
              <a:t>Acciones por el incremento de la participación de la sociedad en la formulación y en el accountability de las políticas públicas.</a:t>
            </a:r>
          </a:p>
        </p:txBody>
      </p:sp>
      <p:sp>
        <p:nvSpPr>
          <p:cNvPr id="4" name="CaixaDeTexto 3"/>
          <p:cNvSpPr txBox="1">
            <a:spLocks noChangeArrowheads="1"/>
          </p:cNvSpPr>
          <p:nvPr/>
        </p:nvSpPr>
        <p:spPr bwMode="auto">
          <a:xfrm>
            <a:off x="473756" y="906877"/>
            <a:ext cx="8274707" cy="999460"/>
          </a:xfrm>
          <a:prstGeom prst="rect">
            <a:avLst/>
          </a:prstGeom>
          <a:solidFill>
            <a:schemeClr val="accent1">
              <a:lumMod val="75000"/>
            </a:schemeClr>
          </a:solidFill>
          <a:extLst/>
        </p:spPr>
        <p:style>
          <a:lnRef idx="0">
            <a:scrgbClr r="0" g="0" b="0"/>
          </a:lnRef>
          <a:fillRef idx="0">
            <a:scrgbClr r="0" g="0" b="0"/>
          </a:fillRef>
          <a:effectRef idx="0">
            <a:scrgbClr r="0" g="0" b="0"/>
          </a:effectRef>
          <a:fontRef idx="minor">
            <a:schemeClr val="lt1"/>
          </a:fontRef>
        </p:style>
        <p:txBody>
          <a:bodyPr spcFirstLastPara="0" vert="horz" wrap="square" lIns="516494" tIns="71120" rIns="71120" bIns="71120" numCol="1" spcCol="1270" anchor="ctr" anchorCtr="0">
            <a:noAutofit/>
          </a:bodyPr>
          <a:lstStyle>
            <a:defPPr>
              <a:defRPr lang="en-US"/>
            </a:defPPr>
            <a:lvl1pPr lvl="0" algn="ctr" defTabSz="1244600">
              <a:lnSpc>
                <a:spcPct val="90000"/>
              </a:lnSpc>
              <a:spcBef>
                <a:spcPct val="0"/>
              </a:spcBef>
              <a:spcAft>
                <a:spcPct val="35000"/>
              </a:spcAft>
              <a:defRPr sz="2800" b="1">
                <a:latin typeface="Calibri" panose="020F0502020204030204" pitchFamily="34" charset="0"/>
                <a:cs typeface="Calibri" panose="020F0502020204030204" pitchFamily="34" charset="0"/>
              </a:defRPr>
            </a:lvl1pPr>
          </a:lstStyle>
          <a:p>
            <a:r>
              <a:rPr lang="es-ES_tradnl" altLang="pt-BR" dirty="0">
                <a:solidFill>
                  <a:schemeClr val="tx1"/>
                </a:solidFill>
              </a:rPr>
              <a:t>3) Fomento de la Transparencia y de la Participación Ciudadana</a:t>
            </a:r>
          </a:p>
        </p:txBody>
      </p:sp>
      <p:sp>
        <p:nvSpPr>
          <p:cNvPr id="5" name="Retângulo 4">
            <a:hlinkClick r:id="" action="ppaction://hlinkshowjump?jump=nextslide"/>
          </p:cNvPr>
          <p:cNvSpPr/>
          <p:nvPr/>
        </p:nvSpPr>
        <p:spPr>
          <a:xfrm>
            <a:off x="2142031" y="6079178"/>
            <a:ext cx="927270" cy="267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solidFill>
                  <a:schemeClr val="tx1"/>
                </a:solidFill>
              </a:rPr>
              <a:t>Clic</a:t>
            </a:r>
            <a:r>
              <a:rPr lang="pt-BR" sz="1600" dirty="0">
                <a:solidFill>
                  <a:schemeClr val="tx1"/>
                </a:solidFill>
              </a:rPr>
              <a:t> </a:t>
            </a:r>
            <a:r>
              <a:rPr lang="pt-BR" sz="1600" dirty="0" err="1">
                <a:solidFill>
                  <a:schemeClr val="tx1"/>
                </a:solidFill>
              </a:rPr>
              <a:t>Aquí</a:t>
            </a:r>
            <a:endParaRPr lang="pt-BR" sz="1600" dirty="0">
              <a:solidFill>
                <a:schemeClr val="tx1"/>
              </a:solidFill>
            </a:endParaRPr>
          </a:p>
        </p:txBody>
      </p:sp>
    </p:spTree>
    <p:extLst>
      <p:ext uri="{BB962C8B-B14F-4D97-AF65-F5344CB8AC3E}">
        <p14:creationId xmlns:p14="http://schemas.microsoft.com/office/powerpoint/2010/main" val="53813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87519" y="698368"/>
            <a:ext cx="7411413" cy="1384995"/>
          </a:xfrm>
          <a:prstGeom prst="rect">
            <a:avLst/>
          </a:prstGeom>
          <a:noFill/>
        </p:spPr>
        <p:txBody>
          <a:bodyPr wrap="square" rtlCol="0">
            <a:spAutoFit/>
          </a:bodyPr>
          <a:lstStyle/>
          <a:p>
            <a:pPr algn="ctr"/>
            <a:r>
              <a:rPr lang="es-ES_tradnl" sz="2800" b="1" u="sng" dirty="0">
                <a:latin typeface="Segoe UI Symbol" panose="020B0502040204020203" pitchFamily="34" charset="0"/>
                <a:ea typeface="Segoe UI Symbol" panose="020B0502040204020203" pitchFamily="34" charset="0"/>
              </a:rPr>
              <a:t>Fomento a la participación ciudadana</a:t>
            </a:r>
            <a:br>
              <a:rPr lang="es-ES_tradnl" sz="2800" b="1" u="sng" dirty="0">
                <a:latin typeface="Segoe UI Symbol" panose="020B0502040204020203" pitchFamily="34" charset="0"/>
                <a:ea typeface="Segoe UI Symbol" panose="020B0502040204020203" pitchFamily="34" charset="0"/>
              </a:rPr>
            </a:br>
            <a:r>
              <a:rPr lang="es-ES_tradnl" sz="2800" b="1" u="sng" dirty="0">
                <a:latin typeface="Segoe UI Symbol" panose="020B0502040204020203" pitchFamily="34" charset="0"/>
                <a:ea typeface="Segoe UI Symbol" panose="020B0502040204020203" pitchFamily="34" charset="0"/>
              </a:rPr>
              <a:t>en la formulación y en el </a:t>
            </a:r>
            <a:r>
              <a:rPr lang="es-ES_tradnl" sz="2800" b="1" i="1" u="sng" dirty="0">
                <a:latin typeface="Segoe UI Symbol" panose="020B0502040204020203" pitchFamily="34" charset="0"/>
                <a:ea typeface="Segoe UI Symbol" panose="020B0502040204020203" pitchFamily="34" charset="0"/>
              </a:rPr>
              <a:t>accountability</a:t>
            </a:r>
            <a:r>
              <a:rPr lang="es-ES_tradnl" sz="2800" b="1" u="sng" dirty="0">
                <a:latin typeface="Segoe UI Symbol" panose="020B0502040204020203" pitchFamily="34" charset="0"/>
                <a:ea typeface="Segoe UI Symbol" panose="020B0502040204020203" pitchFamily="34" charset="0"/>
              </a:rPr>
              <a:t> de</a:t>
            </a:r>
            <a:br>
              <a:rPr lang="es-ES_tradnl" sz="2800" b="1" u="sng" dirty="0">
                <a:latin typeface="Segoe UI Symbol" panose="020B0502040204020203" pitchFamily="34" charset="0"/>
                <a:ea typeface="Segoe UI Symbol" panose="020B0502040204020203" pitchFamily="34" charset="0"/>
              </a:rPr>
            </a:br>
            <a:r>
              <a:rPr lang="es-ES_tradnl" sz="2800" b="1" u="sng" dirty="0">
                <a:latin typeface="Segoe UI Symbol" panose="020B0502040204020203" pitchFamily="34" charset="0"/>
                <a:ea typeface="Segoe UI Symbol" panose="020B0502040204020203" pitchFamily="34" charset="0"/>
              </a:rPr>
              <a:t>das políticas públicas</a:t>
            </a:r>
          </a:p>
        </p:txBody>
      </p:sp>
      <p:sp>
        <p:nvSpPr>
          <p:cNvPr id="6" name="CaixaDeTexto 5"/>
          <p:cNvSpPr txBox="1"/>
          <p:nvPr/>
        </p:nvSpPr>
        <p:spPr>
          <a:xfrm>
            <a:off x="329088" y="1983059"/>
            <a:ext cx="8495934" cy="427746"/>
          </a:xfrm>
          <a:prstGeom prst="rect">
            <a:avLst/>
          </a:prstGeom>
          <a:noFill/>
        </p:spPr>
        <p:txBody>
          <a:bodyPr wrap="square" rtlCol="0">
            <a:spAutoFit/>
          </a:bodyPr>
          <a:lstStyle/>
          <a:p>
            <a:pPr algn="ctr">
              <a:lnSpc>
                <a:spcPct val="120000"/>
              </a:lnSpc>
            </a:pPr>
            <a:r>
              <a:rPr lang="es-ES_tradnl" sz="2000" i="1" dirty="0">
                <a:solidFill>
                  <a:srgbClr val="C00000"/>
                </a:solidFill>
                <a:latin typeface="Arial" panose="020B0604020202020204" pitchFamily="34" charset="0"/>
                <a:cs typeface="Arial" panose="020B0604020202020204" pitchFamily="34" charset="0"/>
              </a:rPr>
              <a:t>“Educación Ciudadana: Uno por Todos y Todos por Uno”</a:t>
            </a:r>
          </a:p>
        </p:txBody>
      </p:sp>
      <p:sp>
        <p:nvSpPr>
          <p:cNvPr id="4" name="CaixaDeTexto 3"/>
          <p:cNvSpPr txBox="1"/>
          <p:nvPr/>
        </p:nvSpPr>
        <p:spPr>
          <a:xfrm>
            <a:off x="446047" y="2478881"/>
            <a:ext cx="7494359" cy="646331"/>
          </a:xfrm>
          <a:prstGeom prst="rect">
            <a:avLst/>
          </a:prstGeom>
          <a:noFill/>
        </p:spPr>
        <p:txBody>
          <a:bodyPr wrap="none" rtlCol="0">
            <a:spAutoFit/>
          </a:bodyPr>
          <a:lstStyle/>
          <a:p>
            <a:r>
              <a:rPr lang="es-ES_tradnl" i="1" dirty="0">
                <a:latin typeface="Arial" panose="020B0604020202020204" pitchFamily="34" charset="0"/>
                <a:cs typeface="Arial" panose="020B0604020202020204" pitchFamily="34" charset="0"/>
              </a:rPr>
              <a:t>“Mónica y su Pandilla” llevan conocimientos de ética y ciudadanía para </a:t>
            </a:r>
            <a:br>
              <a:rPr lang="es-ES_tradnl" i="1" dirty="0">
                <a:latin typeface="Arial" panose="020B0604020202020204" pitchFamily="34" charset="0"/>
                <a:cs typeface="Arial" panose="020B0604020202020204" pitchFamily="34" charset="0"/>
              </a:rPr>
            </a:br>
            <a:r>
              <a:rPr lang="es-ES_tradnl" i="1" dirty="0">
                <a:latin typeface="Arial" panose="020B0604020202020204" pitchFamily="34" charset="0"/>
                <a:cs typeface="Arial" panose="020B0604020202020204" pitchFamily="34" charset="0"/>
              </a:rPr>
              <a:t>estudiantes de las escuelas primarias.</a:t>
            </a:r>
          </a:p>
        </p:txBody>
      </p:sp>
      <p:sp>
        <p:nvSpPr>
          <p:cNvPr id="41" name="CaixaDeTexto 40"/>
          <p:cNvSpPr txBox="1"/>
          <p:nvPr/>
        </p:nvSpPr>
        <p:spPr>
          <a:xfrm>
            <a:off x="715316" y="3147365"/>
            <a:ext cx="4253605" cy="1015663"/>
          </a:xfrm>
          <a:prstGeom prst="rect">
            <a:avLst/>
          </a:prstGeom>
          <a:noFill/>
        </p:spPr>
        <p:txBody>
          <a:bodyPr wrap="square" rtlCol="0">
            <a:spAutoFit/>
          </a:bodyPr>
          <a:lstStyle/>
          <a:p>
            <a:pPr marL="342900" indent="-342900">
              <a:buFont typeface="Wingdings" panose="05000000000000000000" pitchFamily="2" charset="2"/>
              <a:buChar char="ü"/>
            </a:pPr>
            <a:r>
              <a:rPr lang="es-ES_tradnl" sz="2000" i="1" dirty="0">
                <a:latin typeface="Arial" panose="020B0604020202020204" pitchFamily="34" charset="0"/>
                <a:ea typeface="Segoe UI Symbol" panose="020B0502040204020203" pitchFamily="34" charset="0"/>
                <a:cs typeface="Arial" panose="020B0604020202020204" pitchFamily="34" charset="0"/>
              </a:rPr>
              <a:t>Un semestre de actividades relacionadas a la ciudadanía y a la ética;</a:t>
            </a:r>
          </a:p>
        </p:txBody>
      </p:sp>
      <p:sp>
        <p:nvSpPr>
          <p:cNvPr id="43" name="CaixaDeTexto 42"/>
          <p:cNvSpPr txBox="1"/>
          <p:nvPr/>
        </p:nvSpPr>
        <p:spPr>
          <a:xfrm>
            <a:off x="715316" y="4347694"/>
            <a:ext cx="4081347" cy="1015663"/>
          </a:xfrm>
          <a:prstGeom prst="rect">
            <a:avLst/>
          </a:prstGeom>
          <a:noFill/>
        </p:spPr>
        <p:txBody>
          <a:bodyPr wrap="square" rtlCol="0">
            <a:spAutoFit/>
          </a:bodyPr>
          <a:lstStyle/>
          <a:p>
            <a:pPr marL="342900" indent="-342900">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Cada alumno recibe un kit con el libro, cómics, juegos y otros artículos;</a:t>
            </a:r>
          </a:p>
        </p:txBody>
      </p:sp>
      <p:sp>
        <p:nvSpPr>
          <p:cNvPr id="44" name="CaixaDeTexto 43"/>
          <p:cNvSpPr txBox="1"/>
          <p:nvPr/>
        </p:nvSpPr>
        <p:spPr>
          <a:xfrm>
            <a:off x="727995" y="5548023"/>
            <a:ext cx="3963316" cy="1015663"/>
          </a:xfrm>
          <a:prstGeom prst="rect">
            <a:avLst/>
          </a:prstGeom>
          <a:noFill/>
        </p:spPr>
        <p:txBody>
          <a:bodyPr wrap="square" rtlCol="0">
            <a:spAutoFit/>
          </a:bodyPr>
          <a:lstStyle/>
          <a:p>
            <a:pPr marL="342900" indent="-342900">
              <a:buFont typeface="Wingdings" panose="05000000000000000000" pitchFamily="2" charset="2"/>
              <a:buChar char="ü"/>
            </a:pPr>
            <a:r>
              <a:rPr lang="es-ES_tradnl" sz="2000" i="1" dirty="0">
                <a:latin typeface="Arial" panose="020B0604020202020204" pitchFamily="34" charset="0"/>
                <a:cs typeface="Arial" panose="020B0604020202020204" pitchFamily="34" charset="0"/>
              </a:rPr>
              <a:t>Los maestros ganan un kit de orientación y participan de cursos en línea.</a:t>
            </a:r>
          </a:p>
        </p:txBody>
      </p:sp>
      <p:pic>
        <p:nvPicPr>
          <p:cNvPr id="10" name="Imagem 9"/>
          <p:cNvPicPr>
            <a:picLocks noChangeAspect="1"/>
          </p:cNvPicPr>
          <p:nvPr/>
        </p:nvPicPr>
        <p:blipFill rotWithShape="1">
          <a:blip r:embed="rId3"/>
          <a:srcRect l="30707" t="22001" r="31100" b="19901"/>
          <a:stretch/>
        </p:blipFill>
        <p:spPr>
          <a:xfrm>
            <a:off x="5180793" y="3201840"/>
            <a:ext cx="3644229" cy="3432876"/>
          </a:xfrm>
          <a:prstGeom prst="rect">
            <a:avLst/>
          </a:prstGeom>
        </p:spPr>
      </p:pic>
    </p:spTree>
    <p:extLst>
      <p:ext uri="{BB962C8B-B14F-4D97-AF65-F5344CB8AC3E}">
        <p14:creationId xmlns:p14="http://schemas.microsoft.com/office/powerpoint/2010/main" val="170462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Arredondado 5"/>
          <p:cNvSpPr/>
          <p:nvPr/>
        </p:nvSpPr>
        <p:spPr>
          <a:xfrm>
            <a:off x="14288" y="744279"/>
            <a:ext cx="9143999" cy="6056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co</a:t>
            </a:r>
            <a:endParaRPr lang="pt-BR" dirty="0"/>
          </a:p>
        </p:txBody>
      </p:sp>
      <p:pic>
        <p:nvPicPr>
          <p:cNvPr id="5" name="Imagem 4"/>
          <p:cNvPicPr>
            <a:picLocks noChangeAspect="1"/>
          </p:cNvPicPr>
          <p:nvPr/>
        </p:nvPicPr>
        <p:blipFill>
          <a:blip r:embed="rId3"/>
          <a:stretch>
            <a:fillRect/>
          </a:stretch>
        </p:blipFill>
        <p:spPr>
          <a:xfrm>
            <a:off x="7366420" y="3611890"/>
            <a:ext cx="1238759" cy="1307996"/>
          </a:xfrm>
          <a:prstGeom prst="rect">
            <a:avLst/>
          </a:prstGeom>
        </p:spPr>
      </p:pic>
      <p:pic>
        <p:nvPicPr>
          <p:cNvPr id="7" name="Imagem 6"/>
          <p:cNvPicPr>
            <a:picLocks noChangeAspect="1"/>
          </p:cNvPicPr>
          <p:nvPr/>
        </p:nvPicPr>
        <p:blipFill>
          <a:blip r:embed="rId4"/>
          <a:stretch>
            <a:fillRect/>
          </a:stretch>
        </p:blipFill>
        <p:spPr>
          <a:xfrm>
            <a:off x="165004" y="3569027"/>
            <a:ext cx="1122915" cy="634691"/>
          </a:xfrm>
          <a:prstGeom prst="rect">
            <a:avLst/>
          </a:prstGeom>
        </p:spPr>
      </p:pic>
      <p:pic>
        <p:nvPicPr>
          <p:cNvPr id="10" name="Imagem 9"/>
          <p:cNvPicPr>
            <a:picLocks noChangeAspect="1"/>
          </p:cNvPicPr>
          <p:nvPr/>
        </p:nvPicPr>
        <p:blipFill>
          <a:blip r:embed="rId5"/>
          <a:stretch>
            <a:fillRect/>
          </a:stretch>
        </p:blipFill>
        <p:spPr>
          <a:xfrm>
            <a:off x="2042758" y="3610255"/>
            <a:ext cx="955618" cy="635920"/>
          </a:xfrm>
          <a:prstGeom prst="rect">
            <a:avLst/>
          </a:prstGeom>
        </p:spPr>
      </p:pic>
      <p:pic>
        <p:nvPicPr>
          <p:cNvPr id="11" name="Imagem 10"/>
          <p:cNvPicPr>
            <a:picLocks noChangeAspect="1"/>
          </p:cNvPicPr>
          <p:nvPr/>
        </p:nvPicPr>
        <p:blipFill>
          <a:blip r:embed="rId6"/>
          <a:stretch>
            <a:fillRect/>
          </a:stretch>
        </p:blipFill>
        <p:spPr>
          <a:xfrm>
            <a:off x="3720955" y="3611890"/>
            <a:ext cx="1129599" cy="634691"/>
          </a:xfrm>
          <a:prstGeom prst="rect">
            <a:avLst/>
          </a:prstGeom>
        </p:spPr>
      </p:pic>
      <p:pic>
        <p:nvPicPr>
          <p:cNvPr id="12" name="Imagem 11"/>
          <p:cNvPicPr>
            <a:picLocks noChangeAspect="1"/>
          </p:cNvPicPr>
          <p:nvPr/>
        </p:nvPicPr>
        <p:blipFill>
          <a:blip r:embed="rId7"/>
          <a:stretch>
            <a:fillRect/>
          </a:stretch>
        </p:blipFill>
        <p:spPr>
          <a:xfrm>
            <a:off x="3720956" y="4266406"/>
            <a:ext cx="1153400" cy="587720"/>
          </a:xfrm>
          <a:prstGeom prst="rect">
            <a:avLst/>
          </a:prstGeom>
        </p:spPr>
      </p:pic>
      <p:pic>
        <p:nvPicPr>
          <p:cNvPr id="13" name="Imagem 12"/>
          <p:cNvPicPr>
            <a:picLocks noChangeAspect="1"/>
          </p:cNvPicPr>
          <p:nvPr/>
        </p:nvPicPr>
        <p:blipFill>
          <a:blip r:embed="rId8"/>
          <a:stretch>
            <a:fillRect/>
          </a:stretch>
        </p:blipFill>
        <p:spPr>
          <a:xfrm>
            <a:off x="2028467" y="4260999"/>
            <a:ext cx="967119" cy="553570"/>
          </a:xfrm>
          <a:prstGeom prst="rect">
            <a:avLst/>
          </a:prstGeom>
        </p:spPr>
      </p:pic>
      <p:pic>
        <p:nvPicPr>
          <p:cNvPr id="14" name="Imagem 13"/>
          <p:cNvPicPr>
            <a:picLocks noChangeAspect="1"/>
          </p:cNvPicPr>
          <p:nvPr/>
        </p:nvPicPr>
        <p:blipFill>
          <a:blip r:embed="rId9"/>
          <a:stretch>
            <a:fillRect/>
          </a:stretch>
        </p:blipFill>
        <p:spPr>
          <a:xfrm>
            <a:off x="165004" y="4219769"/>
            <a:ext cx="1122914" cy="679363"/>
          </a:xfrm>
          <a:prstGeom prst="rect">
            <a:avLst/>
          </a:prstGeom>
        </p:spPr>
      </p:pic>
      <p:pic>
        <p:nvPicPr>
          <p:cNvPr id="15" name="Imagem 14"/>
          <p:cNvPicPr>
            <a:picLocks noChangeAspect="1"/>
          </p:cNvPicPr>
          <p:nvPr/>
        </p:nvPicPr>
        <p:blipFill>
          <a:blip r:embed="rId10"/>
          <a:stretch>
            <a:fillRect/>
          </a:stretch>
        </p:blipFill>
        <p:spPr>
          <a:xfrm>
            <a:off x="3695866" y="1231140"/>
            <a:ext cx="1419078" cy="995473"/>
          </a:xfrm>
          <a:prstGeom prst="rect">
            <a:avLst/>
          </a:prstGeom>
        </p:spPr>
      </p:pic>
      <p:cxnSp>
        <p:nvCxnSpPr>
          <p:cNvPr id="17" name="Conector Reto 16"/>
          <p:cNvCxnSpPr/>
          <p:nvPr/>
        </p:nvCxnSpPr>
        <p:spPr>
          <a:xfrm>
            <a:off x="4386263" y="2733900"/>
            <a:ext cx="0" cy="308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799484" y="3171125"/>
            <a:ext cx="7244379" cy="18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785196" y="3185413"/>
            <a:ext cx="12215" cy="390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4386263" y="2605313"/>
            <a:ext cx="18115" cy="1004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Vários Documentos 35"/>
          <p:cNvSpPr/>
          <p:nvPr/>
        </p:nvSpPr>
        <p:spPr>
          <a:xfrm>
            <a:off x="5712319" y="3627189"/>
            <a:ext cx="772258" cy="128576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a:t>Ministérios</a:t>
            </a:r>
          </a:p>
        </p:txBody>
      </p:sp>
      <p:sp>
        <p:nvSpPr>
          <p:cNvPr id="41" name="Retângulo 40"/>
          <p:cNvSpPr/>
          <p:nvPr/>
        </p:nvSpPr>
        <p:spPr>
          <a:xfrm>
            <a:off x="371119" y="5248638"/>
            <a:ext cx="6070594" cy="10447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7" name="Imagem 36"/>
          <p:cNvPicPr>
            <a:picLocks noChangeAspect="1"/>
          </p:cNvPicPr>
          <p:nvPr/>
        </p:nvPicPr>
        <p:blipFill>
          <a:blip r:embed="rId11"/>
          <a:stretch>
            <a:fillRect/>
          </a:stretch>
        </p:blipFill>
        <p:spPr>
          <a:xfrm>
            <a:off x="513642" y="5246124"/>
            <a:ext cx="425653" cy="526797"/>
          </a:xfrm>
          <a:prstGeom prst="rect">
            <a:avLst/>
          </a:prstGeom>
        </p:spPr>
      </p:pic>
      <p:pic>
        <p:nvPicPr>
          <p:cNvPr id="38" name="Imagem 37"/>
          <p:cNvPicPr>
            <a:picLocks noChangeAspect="1"/>
          </p:cNvPicPr>
          <p:nvPr/>
        </p:nvPicPr>
        <p:blipFill>
          <a:blip r:embed="rId11"/>
          <a:stretch>
            <a:fillRect/>
          </a:stretch>
        </p:blipFill>
        <p:spPr>
          <a:xfrm>
            <a:off x="2316804" y="5255644"/>
            <a:ext cx="421116" cy="521183"/>
          </a:xfrm>
          <a:prstGeom prst="rect">
            <a:avLst/>
          </a:prstGeom>
        </p:spPr>
      </p:pic>
      <p:pic>
        <p:nvPicPr>
          <p:cNvPr id="39" name="Imagem 38"/>
          <p:cNvPicPr>
            <a:picLocks noChangeAspect="1"/>
          </p:cNvPicPr>
          <p:nvPr/>
        </p:nvPicPr>
        <p:blipFill>
          <a:blip r:embed="rId11"/>
          <a:stretch>
            <a:fillRect/>
          </a:stretch>
        </p:blipFill>
        <p:spPr>
          <a:xfrm>
            <a:off x="4086171" y="5268747"/>
            <a:ext cx="411916" cy="509796"/>
          </a:xfrm>
          <a:prstGeom prst="rect">
            <a:avLst/>
          </a:prstGeom>
        </p:spPr>
      </p:pic>
      <p:pic>
        <p:nvPicPr>
          <p:cNvPr id="40" name="Imagem 39"/>
          <p:cNvPicPr>
            <a:picLocks noChangeAspect="1"/>
          </p:cNvPicPr>
          <p:nvPr/>
        </p:nvPicPr>
        <p:blipFill>
          <a:blip r:embed="rId11"/>
          <a:stretch>
            <a:fillRect/>
          </a:stretch>
        </p:blipFill>
        <p:spPr>
          <a:xfrm>
            <a:off x="5859012" y="5255644"/>
            <a:ext cx="421116" cy="521183"/>
          </a:xfrm>
          <a:prstGeom prst="rect">
            <a:avLst/>
          </a:prstGeom>
        </p:spPr>
      </p:pic>
      <p:sp>
        <p:nvSpPr>
          <p:cNvPr id="42" name="CaixaDeTexto 41"/>
          <p:cNvSpPr txBox="1"/>
          <p:nvPr/>
        </p:nvSpPr>
        <p:spPr>
          <a:xfrm>
            <a:off x="457198" y="5834279"/>
            <a:ext cx="5843587" cy="523220"/>
          </a:xfrm>
          <a:prstGeom prst="rect">
            <a:avLst/>
          </a:prstGeom>
          <a:noFill/>
          <a:ln>
            <a:noFill/>
          </a:ln>
        </p:spPr>
        <p:txBody>
          <a:bodyPr wrap="square" rtlCol="0">
            <a:spAutoFit/>
          </a:bodyPr>
          <a:lstStyle/>
          <a:p>
            <a:r>
              <a:rPr lang="pt-BR" sz="2800" b="1" dirty="0">
                <a:solidFill>
                  <a:schemeClr val="accent4"/>
                </a:solidFill>
              </a:rPr>
              <a:t>CONTROL INTERNO ADMINISTRATIVO</a:t>
            </a:r>
          </a:p>
        </p:txBody>
      </p:sp>
      <p:cxnSp>
        <p:nvCxnSpPr>
          <p:cNvPr id="43" name="Conector Reto 42"/>
          <p:cNvCxnSpPr/>
          <p:nvPr/>
        </p:nvCxnSpPr>
        <p:spPr>
          <a:xfrm>
            <a:off x="726123" y="4921514"/>
            <a:ext cx="1"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a:stCxn id="13" idx="2"/>
          </p:cNvCxnSpPr>
          <p:nvPr/>
        </p:nvCxnSpPr>
        <p:spPr>
          <a:xfrm>
            <a:off x="2512027" y="4814569"/>
            <a:ext cx="4646" cy="419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a:stCxn id="12" idx="2"/>
          </p:cNvCxnSpPr>
          <p:nvPr/>
        </p:nvCxnSpPr>
        <p:spPr>
          <a:xfrm flipH="1">
            <a:off x="4288331" y="4854126"/>
            <a:ext cx="9325" cy="394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a:endCxn id="40" idx="0"/>
          </p:cNvCxnSpPr>
          <p:nvPr/>
        </p:nvCxnSpPr>
        <p:spPr>
          <a:xfrm>
            <a:off x="6062668" y="4867354"/>
            <a:ext cx="6902" cy="388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ixaDeTexto 48"/>
          <p:cNvSpPr txBox="1"/>
          <p:nvPr/>
        </p:nvSpPr>
        <p:spPr>
          <a:xfrm>
            <a:off x="3801623" y="2162394"/>
            <a:ext cx="1274900" cy="461665"/>
          </a:xfrm>
          <a:prstGeom prst="rect">
            <a:avLst/>
          </a:prstGeom>
          <a:noFill/>
          <a:ln>
            <a:noFill/>
          </a:ln>
        </p:spPr>
        <p:txBody>
          <a:bodyPr wrap="none" rtlCol="0">
            <a:spAutoFit/>
          </a:bodyPr>
          <a:lstStyle/>
          <a:p>
            <a:pPr algn="ctr"/>
            <a:r>
              <a:rPr lang="es-ES_tradnl" sz="1200" b="1" dirty="0"/>
              <a:t>PRESIDENCIA DE </a:t>
            </a:r>
          </a:p>
          <a:p>
            <a:pPr algn="ctr"/>
            <a:r>
              <a:rPr lang="es-ES_tradnl" sz="1200" b="1" dirty="0"/>
              <a:t>LA REPÚBLICA</a:t>
            </a:r>
          </a:p>
        </p:txBody>
      </p:sp>
      <p:cxnSp>
        <p:nvCxnSpPr>
          <p:cNvPr id="65" name="Conector Reto 64"/>
          <p:cNvCxnSpPr/>
          <p:nvPr/>
        </p:nvCxnSpPr>
        <p:spPr>
          <a:xfrm>
            <a:off x="2466364" y="3209222"/>
            <a:ext cx="12215" cy="390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flipH="1">
            <a:off x="6124895" y="3175878"/>
            <a:ext cx="8602" cy="599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8050694" y="3189123"/>
            <a:ext cx="12215" cy="390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CaixaDeTexto 68"/>
          <p:cNvSpPr txBox="1"/>
          <p:nvPr/>
        </p:nvSpPr>
        <p:spPr>
          <a:xfrm>
            <a:off x="2042758" y="813386"/>
            <a:ext cx="4237370" cy="400110"/>
          </a:xfrm>
          <a:prstGeom prst="rect">
            <a:avLst/>
          </a:prstGeom>
          <a:noFill/>
        </p:spPr>
        <p:txBody>
          <a:bodyPr wrap="square" rtlCol="0">
            <a:spAutoFit/>
          </a:bodyPr>
          <a:lstStyle/>
          <a:p>
            <a:pPr algn="ctr"/>
            <a:r>
              <a:rPr lang="pt-BR" sz="2000" b="1" dirty="0"/>
              <a:t>      PODER EJECUTIVO FEDERAL</a:t>
            </a:r>
          </a:p>
        </p:txBody>
      </p:sp>
      <p:sp>
        <p:nvSpPr>
          <p:cNvPr id="70" name="CaixaDeTexto 69"/>
          <p:cNvSpPr txBox="1"/>
          <p:nvPr/>
        </p:nvSpPr>
        <p:spPr>
          <a:xfrm>
            <a:off x="3095617" y="6367466"/>
            <a:ext cx="2833276" cy="369332"/>
          </a:xfrm>
          <a:prstGeom prst="rect">
            <a:avLst/>
          </a:prstGeom>
          <a:noFill/>
        </p:spPr>
        <p:txBody>
          <a:bodyPr wrap="none" rtlCol="0">
            <a:spAutoFit/>
          </a:bodyPr>
          <a:lstStyle/>
          <a:p>
            <a:r>
              <a:rPr lang="pt-BR" b="1"/>
              <a:t>PODER EJECUTIVO FEDERAL</a:t>
            </a:r>
          </a:p>
        </p:txBody>
      </p:sp>
      <p:sp>
        <p:nvSpPr>
          <p:cNvPr id="75" name="CaixaDeTexto 74"/>
          <p:cNvSpPr txBox="1"/>
          <p:nvPr/>
        </p:nvSpPr>
        <p:spPr>
          <a:xfrm>
            <a:off x="8724897" y="1400297"/>
            <a:ext cx="354763" cy="5047536"/>
          </a:xfrm>
          <a:prstGeom prst="rect">
            <a:avLst/>
          </a:prstGeom>
          <a:noFill/>
        </p:spPr>
        <p:txBody>
          <a:bodyPr wrap="square" rtlCol="0">
            <a:spAutoFit/>
          </a:bodyPr>
          <a:lstStyle/>
          <a:p>
            <a:pPr algn="ctr"/>
            <a:r>
              <a:rPr lang="pt-BR" sz="1400" b="1" dirty="0"/>
              <a:t>PODER </a:t>
            </a:r>
          </a:p>
          <a:p>
            <a:pPr algn="ctr"/>
            <a:r>
              <a:rPr lang="pt-BR" sz="1400" b="1" dirty="0"/>
              <a:t> </a:t>
            </a:r>
          </a:p>
          <a:p>
            <a:pPr algn="ctr"/>
            <a:r>
              <a:rPr lang="pt-BR" sz="1400" b="1" dirty="0"/>
              <a:t>E</a:t>
            </a:r>
          </a:p>
          <a:p>
            <a:pPr algn="ctr"/>
            <a:r>
              <a:rPr lang="pt-BR" sz="1400" b="1" dirty="0"/>
              <a:t>J</a:t>
            </a:r>
          </a:p>
          <a:p>
            <a:pPr algn="ctr"/>
            <a:r>
              <a:rPr lang="pt-BR" sz="1400" b="1" dirty="0"/>
              <a:t>ECUT</a:t>
            </a:r>
          </a:p>
          <a:p>
            <a:pPr algn="ctr"/>
            <a:r>
              <a:rPr lang="pt-BR" sz="1400" b="1" dirty="0"/>
              <a:t>I</a:t>
            </a:r>
          </a:p>
          <a:p>
            <a:pPr algn="ctr"/>
            <a:r>
              <a:rPr lang="pt-BR" sz="1400" b="1" dirty="0"/>
              <a:t>VO   </a:t>
            </a:r>
          </a:p>
          <a:p>
            <a:pPr algn="ctr"/>
            <a:endParaRPr lang="pt-BR" sz="1400" b="1" dirty="0"/>
          </a:p>
          <a:p>
            <a:pPr algn="ctr"/>
            <a:r>
              <a:rPr lang="pt-BR" sz="1400" b="1" dirty="0"/>
              <a:t>F</a:t>
            </a:r>
          </a:p>
          <a:p>
            <a:pPr algn="ctr"/>
            <a:r>
              <a:rPr lang="pt-BR" sz="1400" b="1" dirty="0"/>
              <a:t>EDERAL</a:t>
            </a:r>
          </a:p>
        </p:txBody>
      </p:sp>
    </p:spTree>
    <p:extLst>
      <p:ext uri="{BB962C8B-B14F-4D97-AF65-F5344CB8AC3E}">
        <p14:creationId xmlns:p14="http://schemas.microsoft.com/office/powerpoint/2010/main" val="97626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881981" y="660209"/>
            <a:ext cx="7507107" cy="1384995"/>
          </a:xfrm>
          <a:prstGeom prst="rect">
            <a:avLst/>
          </a:prstGeom>
          <a:noFill/>
        </p:spPr>
        <p:txBody>
          <a:bodyPr wrap="square" rtlCol="0">
            <a:spAutoFit/>
          </a:bodyPr>
          <a:lstStyle/>
          <a:p>
            <a:pPr algn="ctr"/>
            <a:r>
              <a:rPr lang="es-ES_tradnl" sz="2800" b="1" u="sng" dirty="0">
                <a:latin typeface="Segoe UI Symbol" panose="020B0502040204020203" pitchFamily="34" charset="0"/>
                <a:ea typeface="Segoe UI Symbol" panose="020B0502040204020203" pitchFamily="34" charset="0"/>
              </a:rPr>
              <a:t>Fomento a la participación ciudadana</a:t>
            </a:r>
            <a:br>
              <a:rPr lang="es-ES_tradnl" sz="2800" b="1" u="sng" dirty="0">
                <a:latin typeface="Segoe UI Symbol" panose="020B0502040204020203" pitchFamily="34" charset="0"/>
                <a:ea typeface="Segoe UI Symbol" panose="020B0502040204020203" pitchFamily="34" charset="0"/>
              </a:rPr>
            </a:br>
            <a:r>
              <a:rPr lang="es-ES_tradnl" sz="2800" b="1" u="sng" dirty="0">
                <a:latin typeface="Segoe UI Symbol" panose="020B0502040204020203" pitchFamily="34" charset="0"/>
                <a:ea typeface="Segoe UI Symbol" panose="020B0502040204020203" pitchFamily="34" charset="0"/>
              </a:rPr>
              <a:t>en la formulación y en el </a:t>
            </a:r>
            <a:r>
              <a:rPr lang="es-ES_tradnl" sz="2800" b="1" i="1" u="sng" dirty="0">
                <a:latin typeface="Segoe UI Symbol" panose="020B0502040204020203" pitchFamily="34" charset="0"/>
                <a:ea typeface="Segoe UI Symbol" panose="020B0502040204020203" pitchFamily="34" charset="0"/>
              </a:rPr>
              <a:t>accountability</a:t>
            </a:r>
            <a:r>
              <a:rPr lang="es-ES_tradnl" sz="2800" b="1" u="sng" dirty="0">
                <a:latin typeface="Segoe UI Symbol" panose="020B0502040204020203" pitchFamily="34" charset="0"/>
                <a:ea typeface="Segoe UI Symbol" panose="020B0502040204020203" pitchFamily="34" charset="0"/>
              </a:rPr>
              <a:t> de</a:t>
            </a:r>
            <a:br>
              <a:rPr lang="es-ES_tradnl" sz="2800" b="1" u="sng" dirty="0">
                <a:latin typeface="Segoe UI Symbol" panose="020B0502040204020203" pitchFamily="34" charset="0"/>
                <a:ea typeface="Segoe UI Symbol" panose="020B0502040204020203" pitchFamily="34" charset="0"/>
              </a:rPr>
            </a:br>
            <a:r>
              <a:rPr lang="es-ES_tradnl" sz="2800" b="1" u="sng" dirty="0">
                <a:latin typeface="Segoe UI Symbol" panose="020B0502040204020203" pitchFamily="34" charset="0"/>
                <a:ea typeface="Segoe UI Symbol" panose="020B0502040204020203" pitchFamily="34" charset="0"/>
              </a:rPr>
              <a:t>das políticas públicas</a:t>
            </a:r>
          </a:p>
        </p:txBody>
      </p:sp>
      <p:sp>
        <p:nvSpPr>
          <p:cNvPr id="6" name="CaixaDeTexto 5"/>
          <p:cNvSpPr txBox="1"/>
          <p:nvPr/>
        </p:nvSpPr>
        <p:spPr>
          <a:xfrm>
            <a:off x="446047" y="1963708"/>
            <a:ext cx="8378976" cy="427746"/>
          </a:xfrm>
          <a:prstGeom prst="rect">
            <a:avLst/>
          </a:prstGeom>
          <a:noFill/>
        </p:spPr>
        <p:txBody>
          <a:bodyPr wrap="square" rtlCol="0">
            <a:spAutoFit/>
          </a:bodyPr>
          <a:lstStyle/>
          <a:p>
            <a:pPr algn="ctr">
              <a:lnSpc>
                <a:spcPct val="120000"/>
              </a:lnSpc>
            </a:pPr>
            <a:r>
              <a:rPr lang="es-ES_tradnl" sz="2000" i="1" dirty="0">
                <a:solidFill>
                  <a:srgbClr val="C00000"/>
                </a:solidFill>
                <a:latin typeface="Arial" panose="020B0604020202020204" pitchFamily="34" charset="0"/>
                <a:cs typeface="Arial" panose="020B0604020202020204" pitchFamily="34" charset="0"/>
              </a:rPr>
              <a:t>“Educación Ciudadana: Uno por Todos y Todos por Uno”</a:t>
            </a:r>
          </a:p>
        </p:txBody>
      </p:sp>
      <p:sp>
        <p:nvSpPr>
          <p:cNvPr id="4" name="CaixaDeTexto 3"/>
          <p:cNvSpPr txBox="1"/>
          <p:nvPr/>
        </p:nvSpPr>
        <p:spPr>
          <a:xfrm>
            <a:off x="446047" y="2478088"/>
            <a:ext cx="8329524" cy="707886"/>
          </a:xfrm>
          <a:prstGeom prst="rect">
            <a:avLst/>
          </a:prstGeom>
          <a:noFill/>
        </p:spPr>
        <p:txBody>
          <a:bodyPr wrap="none" rtlCol="0">
            <a:spAutoFit/>
          </a:bodyPr>
          <a:lstStyle/>
          <a:p>
            <a:pPr algn="ctr"/>
            <a:r>
              <a:rPr lang="es-ES_tradnl" sz="2000" i="1" dirty="0"/>
              <a:t>“</a:t>
            </a:r>
            <a:r>
              <a:rPr lang="es-ES_tradnl" sz="2000" i="1" dirty="0">
                <a:latin typeface="Arial" panose="020B0604020202020204" pitchFamily="34" charset="0"/>
                <a:cs typeface="Arial" panose="020B0604020202020204" pitchFamily="34" charset="0"/>
              </a:rPr>
              <a:t>Mónica y su Pandilla” llevan conocimientos de ética y ciudadanía para </a:t>
            </a:r>
            <a:br>
              <a:rPr lang="es-ES_tradnl" sz="2000" i="1" dirty="0">
                <a:latin typeface="Arial" panose="020B0604020202020204" pitchFamily="34" charset="0"/>
                <a:cs typeface="Arial" panose="020B0604020202020204" pitchFamily="34" charset="0"/>
              </a:rPr>
            </a:br>
            <a:r>
              <a:rPr lang="es-ES_tradnl" sz="2000" i="1" dirty="0">
                <a:latin typeface="Arial" panose="020B0604020202020204" pitchFamily="34" charset="0"/>
                <a:cs typeface="Arial" panose="020B0604020202020204" pitchFamily="34" charset="0"/>
              </a:rPr>
              <a:t>estudiantes de las escuelas primarias</a:t>
            </a:r>
          </a:p>
        </p:txBody>
      </p:sp>
      <p:sp>
        <p:nvSpPr>
          <p:cNvPr id="41" name="CaixaDeTexto 40"/>
          <p:cNvSpPr txBox="1"/>
          <p:nvPr/>
        </p:nvSpPr>
        <p:spPr>
          <a:xfrm>
            <a:off x="5311544" y="3661442"/>
            <a:ext cx="2900451" cy="523220"/>
          </a:xfrm>
          <a:prstGeom prst="rect">
            <a:avLst/>
          </a:prstGeom>
          <a:noFill/>
        </p:spPr>
        <p:txBody>
          <a:bodyPr wrap="square" rtlCol="0">
            <a:spAutoFit/>
          </a:bodyPr>
          <a:lstStyle/>
          <a:p>
            <a:r>
              <a:rPr lang="es-ES_tradnl" sz="2800" b="1" i="1" dirty="0">
                <a:latin typeface="Arial" panose="020B0604020202020204" pitchFamily="34" charset="0"/>
                <a:cs typeface="Arial" panose="020B0604020202020204" pitchFamily="34" charset="0"/>
              </a:rPr>
              <a:t>2009 a 2016</a:t>
            </a: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54" y="3272608"/>
            <a:ext cx="4327324" cy="3080532"/>
          </a:xfrm>
          <a:prstGeom prst="rect">
            <a:avLst/>
          </a:prstGeom>
        </p:spPr>
      </p:pic>
      <p:sp>
        <p:nvSpPr>
          <p:cNvPr id="11" name="CaixaDeTexto 10"/>
          <p:cNvSpPr txBox="1"/>
          <p:nvPr/>
        </p:nvSpPr>
        <p:spPr>
          <a:xfrm>
            <a:off x="5311544" y="4311355"/>
            <a:ext cx="2900451" cy="1754326"/>
          </a:xfrm>
          <a:prstGeom prst="rect">
            <a:avLst/>
          </a:prstGeom>
          <a:noFill/>
        </p:spPr>
        <p:txBody>
          <a:bodyPr wrap="square" rtlCol="0">
            <a:spAutoFit/>
          </a:bodyPr>
          <a:lstStyle/>
          <a:p>
            <a:pPr>
              <a:lnSpc>
                <a:spcPct val="150000"/>
              </a:lnSpc>
            </a:pPr>
            <a:r>
              <a:rPr lang="es-ES_tradnl" sz="2400" dirty="0">
                <a:solidFill>
                  <a:srgbClr val="C00000"/>
                </a:solidFill>
                <a:latin typeface="Arial" panose="020B0604020202020204" pitchFamily="34" charset="0"/>
                <a:cs typeface="Arial" panose="020B0604020202020204" pitchFamily="34" charset="0"/>
              </a:rPr>
              <a:t>650 mil </a:t>
            </a:r>
            <a:r>
              <a:rPr lang="es-ES_tradnl" sz="2400" dirty="0">
                <a:latin typeface="Arial" panose="020B0604020202020204" pitchFamily="34" charset="0"/>
                <a:cs typeface="Arial" panose="020B0604020202020204" pitchFamily="34" charset="0"/>
              </a:rPr>
              <a:t>alumnos</a:t>
            </a:r>
          </a:p>
          <a:p>
            <a:pPr>
              <a:lnSpc>
                <a:spcPct val="150000"/>
              </a:lnSpc>
            </a:pPr>
            <a:r>
              <a:rPr lang="es-ES_tradnl" sz="2400" dirty="0">
                <a:solidFill>
                  <a:srgbClr val="C00000"/>
                </a:solidFill>
                <a:latin typeface="Arial" panose="020B0604020202020204" pitchFamily="34" charset="0"/>
                <a:cs typeface="Arial" panose="020B0604020202020204" pitchFamily="34" charset="0"/>
              </a:rPr>
              <a:t>24 mil </a:t>
            </a:r>
            <a:r>
              <a:rPr lang="es-ES_tradnl" sz="2400" dirty="0">
                <a:latin typeface="Arial" panose="020B0604020202020204" pitchFamily="34" charset="0"/>
                <a:cs typeface="Arial" panose="020B0604020202020204" pitchFamily="34" charset="0"/>
              </a:rPr>
              <a:t>maestros</a:t>
            </a:r>
          </a:p>
          <a:p>
            <a:pPr>
              <a:lnSpc>
                <a:spcPct val="150000"/>
              </a:lnSpc>
            </a:pPr>
            <a:r>
              <a:rPr lang="es-ES_tradnl" sz="2400" dirty="0">
                <a:solidFill>
                  <a:srgbClr val="C00000"/>
                </a:solidFill>
                <a:latin typeface="Arial" panose="020B0604020202020204" pitchFamily="34" charset="0"/>
                <a:cs typeface="Arial" panose="020B0604020202020204" pitchFamily="34" charset="0"/>
              </a:rPr>
              <a:t>4100</a:t>
            </a:r>
            <a:r>
              <a:rPr lang="es-ES_tradnl" sz="2400" dirty="0">
                <a:latin typeface="Arial" panose="020B0604020202020204" pitchFamily="34" charset="0"/>
                <a:cs typeface="Arial" panose="020B0604020202020204" pitchFamily="34" charset="0"/>
              </a:rPr>
              <a:t> escuelas</a:t>
            </a:r>
          </a:p>
        </p:txBody>
      </p:sp>
    </p:spTree>
    <p:extLst>
      <p:ext uri="{BB962C8B-B14F-4D97-AF65-F5344CB8AC3E}">
        <p14:creationId xmlns:p14="http://schemas.microsoft.com/office/powerpoint/2010/main" val="9025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263CA3-85C4-42EA-BB5F-7A9BBD56841C}"/>
              </a:ext>
            </a:extLst>
          </p:cNvPr>
          <p:cNvSpPr txBox="1"/>
          <p:nvPr/>
        </p:nvSpPr>
        <p:spPr>
          <a:xfrm>
            <a:off x="701227" y="826214"/>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5" name="CaixaDeTexto 4">
            <a:extLst>
              <a:ext uri="{FF2B5EF4-FFF2-40B4-BE49-F238E27FC236}">
                <a16:creationId xmlns:a16="http://schemas.microsoft.com/office/drawing/2014/main" id="{0F9DBE0E-FEA5-4DB4-B99C-5137D2764A9D}"/>
              </a:ext>
            </a:extLst>
          </p:cNvPr>
          <p:cNvSpPr txBox="1"/>
          <p:nvPr/>
        </p:nvSpPr>
        <p:spPr>
          <a:xfrm>
            <a:off x="364442" y="1839560"/>
            <a:ext cx="8428684" cy="707886"/>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Transparencia Proactiva: </a:t>
            </a:r>
            <a:r>
              <a:rPr lang="es-ES_tradnl" sz="2000" dirty="0">
                <a:latin typeface="Arial" panose="020B0604020202020204" pitchFamily="34" charset="0"/>
                <a:ea typeface="Segoe UI Symbol" panose="020B0502040204020203" pitchFamily="34" charset="0"/>
                <a:cs typeface="Arial" panose="020B0604020202020204" pitchFamily="34" charset="0"/>
              </a:rPr>
              <a:t>El gobierno divulga proactivamente las informaciones a la sociedad. </a:t>
            </a:r>
          </a:p>
        </p:txBody>
      </p:sp>
      <p:pic>
        <p:nvPicPr>
          <p:cNvPr id="7" name="Imagem 6">
            <a:extLst>
              <a:ext uri="{FF2B5EF4-FFF2-40B4-BE49-F238E27FC236}">
                <a16:creationId xmlns:a16="http://schemas.microsoft.com/office/drawing/2014/main" id="{38A1B22A-A7DC-441C-87E1-8FFE3A68E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317" y="2653772"/>
            <a:ext cx="5528929" cy="1229265"/>
          </a:xfrm>
          <a:prstGeom prst="rect">
            <a:avLst/>
          </a:prstGeom>
        </p:spPr>
      </p:pic>
      <p:sp>
        <p:nvSpPr>
          <p:cNvPr id="9" name="CaixaDeTexto 8">
            <a:extLst>
              <a:ext uri="{FF2B5EF4-FFF2-40B4-BE49-F238E27FC236}">
                <a16:creationId xmlns:a16="http://schemas.microsoft.com/office/drawing/2014/main" id="{98A415EE-AE70-4BA0-AA6A-C9C8488284D4}"/>
              </a:ext>
            </a:extLst>
          </p:cNvPr>
          <p:cNvSpPr txBox="1"/>
          <p:nvPr/>
        </p:nvSpPr>
        <p:spPr>
          <a:xfrm>
            <a:off x="364442" y="3989363"/>
            <a:ext cx="8428684" cy="707886"/>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Transparencia Pasiva</a:t>
            </a:r>
            <a:r>
              <a:rPr lang="es-ES_tradnl" sz="2000" b="1" i="1" dirty="0">
                <a:latin typeface="Arial" panose="020B0604020202020204" pitchFamily="34" charset="0"/>
                <a:ea typeface="Segoe UI Symbol" panose="020B0502040204020203" pitchFamily="34" charset="0"/>
                <a:cs typeface="Arial" panose="020B0604020202020204" pitchFamily="34" charset="0"/>
              </a:rPr>
              <a:t>: </a:t>
            </a:r>
            <a:r>
              <a:rPr lang="es-ES_tradnl" sz="2000" dirty="0">
                <a:latin typeface="Arial" panose="020B0604020202020204" pitchFamily="34" charset="0"/>
                <a:ea typeface="Segoe UI Symbol" panose="020B0502040204020203" pitchFamily="34" charset="0"/>
                <a:cs typeface="Arial" panose="020B0604020202020204" pitchFamily="34" charset="0"/>
              </a:rPr>
              <a:t>El gobierno </a:t>
            </a:r>
            <a:r>
              <a:rPr lang="es-ES_tradnl" sz="2000" dirty="0" err="1">
                <a:latin typeface="Arial" panose="020B0604020202020204" pitchFamily="34" charset="0"/>
                <a:ea typeface="Segoe UI Symbol" panose="020B0502040204020203" pitchFamily="34" charset="0"/>
                <a:cs typeface="Arial" panose="020B0604020202020204" pitchFamily="34" charset="0"/>
              </a:rPr>
              <a:t>constesta</a:t>
            </a:r>
            <a:r>
              <a:rPr lang="es-ES_tradnl" sz="2000" dirty="0">
                <a:latin typeface="Arial" panose="020B0604020202020204" pitchFamily="34" charset="0"/>
                <a:ea typeface="Segoe UI Symbol" panose="020B0502040204020203" pitchFamily="34" charset="0"/>
                <a:cs typeface="Arial" panose="020B0604020202020204" pitchFamily="34" charset="0"/>
              </a:rPr>
              <a:t> a las demandas por  informaciones de los ciudadanos, las empresas y organizaciones.</a:t>
            </a:r>
          </a:p>
        </p:txBody>
      </p:sp>
      <p:pic>
        <p:nvPicPr>
          <p:cNvPr id="11" name="Imagem 10">
            <a:extLst>
              <a:ext uri="{FF2B5EF4-FFF2-40B4-BE49-F238E27FC236}">
                <a16:creationId xmlns:a16="http://schemas.microsoft.com/office/drawing/2014/main" id="{29160AF7-9FA3-4BB0-99EB-F0311260D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317" y="4896268"/>
            <a:ext cx="5646148" cy="1242897"/>
          </a:xfrm>
          <a:prstGeom prst="rect">
            <a:avLst/>
          </a:prstGeom>
        </p:spPr>
      </p:pic>
    </p:spTree>
    <p:extLst>
      <p:ext uri="{BB962C8B-B14F-4D97-AF65-F5344CB8AC3E}">
        <p14:creationId xmlns:p14="http://schemas.microsoft.com/office/powerpoint/2010/main" val="142797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1B9DCE-AF9F-444D-AD2C-6561C39C47CD}"/>
              </a:ext>
            </a:extLst>
          </p:cNvPr>
          <p:cNvSpPr txBox="1"/>
          <p:nvPr/>
        </p:nvSpPr>
        <p:spPr>
          <a:xfrm>
            <a:off x="818187" y="871815"/>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3C61CBBD-627F-4251-9E55-23633CFEE4B8}"/>
              </a:ext>
            </a:extLst>
          </p:cNvPr>
          <p:cNvSpPr txBox="1"/>
          <p:nvPr/>
        </p:nvSpPr>
        <p:spPr>
          <a:xfrm>
            <a:off x="364442" y="1839560"/>
            <a:ext cx="8428684" cy="1323439"/>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Implementación y Monitoreo de la Ley de Acceso a la Información (LAI): </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r>
              <a:rPr lang="es-ES_tradnl" sz="2000" dirty="0">
                <a:latin typeface="Arial" panose="020B0604020202020204" pitchFamily="34" charset="0"/>
                <a:ea typeface="Segoe UI Symbol" panose="020B0502040204020203" pitchFamily="34" charset="0"/>
                <a:cs typeface="Arial" panose="020B0604020202020204" pitchFamily="34" charset="0"/>
              </a:rPr>
              <a:t>Indicadores, guías e informes de monitoreos son de dominio público.</a:t>
            </a:r>
          </a:p>
        </p:txBody>
      </p:sp>
      <p:pic>
        <p:nvPicPr>
          <p:cNvPr id="5" name="Imagem 4">
            <a:extLst>
              <a:ext uri="{FF2B5EF4-FFF2-40B4-BE49-F238E27FC236}">
                <a16:creationId xmlns:a16="http://schemas.microsoft.com/office/drawing/2014/main" id="{46A658CD-BC70-45DA-8D69-B4B8FCEA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79" y="3327991"/>
            <a:ext cx="8506047" cy="3359888"/>
          </a:xfrm>
          <a:prstGeom prst="rect">
            <a:avLst/>
          </a:prstGeom>
        </p:spPr>
      </p:pic>
    </p:spTree>
    <p:extLst>
      <p:ext uri="{BB962C8B-B14F-4D97-AF65-F5344CB8AC3E}">
        <p14:creationId xmlns:p14="http://schemas.microsoft.com/office/powerpoint/2010/main" val="41795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9B8F0C9-CD9A-41E2-AE9D-23C33958F870}"/>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23024833-8666-4A6E-8E09-3CC15FA05795}"/>
              </a:ext>
            </a:extLst>
          </p:cNvPr>
          <p:cNvSpPr txBox="1"/>
          <p:nvPr/>
        </p:nvSpPr>
        <p:spPr>
          <a:xfrm>
            <a:off x="364442" y="1839560"/>
            <a:ext cx="8428684" cy="707886"/>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Sistema Electrónico de Información al Ciudadano – (e-SIC)</a:t>
            </a:r>
          </a:p>
          <a:p>
            <a:endParaRPr lang="es-ES_tradnl" sz="2000" b="1" i="1" dirty="0">
              <a:solidFill>
                <a:srgbClr val="FFC000"/>
              </a:solidFill>
              <a:latin typeface="Arial" panose="020B0604020202020204" pitchFamily="34" charset="0"/>
              <a:ea typeface="Segoe UI Symbol" panose="020B0502040204020203" pitchFamily="34" charset="0"/>
              <a:cs typeface="Arial" panose="020B0604020202020204" pitchFamily="34" charset="0"/>
            </a:endParaRPr>
          </a:p>
        </p:txBody>
      </p:sp>
      <p:sp>
        <p:nvSpPr>
          <p:cNvPr id="4" name="CaixaDeTexto 3">
            <a:extLst>
              <a:ext uri="{FF2B5EF4-FFF2-40B4-BE49-F238E27FC236}">
                <a16:creationId xmlns:a16="http://schemas.microsoft.com/office/drawing/2014/main" id="{6BD0D3DB-ED6A-4F2E-AFE3-2E6D412D74B3}"/>
              </a:ext>
            </a:extLst>
          </p:cNvPr>
          <p:cNvSpPr txBox="1"/>
          <p:nvPr/>
        </p:nvSpPr>
        <p:spPr>
          <a:xfrm>
            <a:off x="4404813" y="2411952"/>
            <a:ext cx="4253605" cy="3785652"/>
          </a:xfrm>
          <a:prstGeom prst="rect">
            <a:avLst/>
          </a:prstGeom>
          <a:noFill/>
        </p:spPr>
        <p:txBody>
          <a:bodyPr wrap="square" rtlCol="0">
            <a:spAutoFit/>
          </a:bodyPr>
          <a:lstStyle/>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Gratuito, en línea y disponible 24h, 7 días por semana;</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Solicitud y respuesta sin salir de casa;</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Acompañamiento de las solicitud por el sistema;</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Recursos administrativos sin burocracia;</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Más de 200 mil usuarios registrados;</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Más de 500 mil solicitudes ya realizadas;</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99% de las solicitudes ya contestadas.</a:t>
            </a:r>
          </a:p>
        </p:txBody>
      </p:sp>
      <p:pic>
        <p:nvPicPr>
          <p:cNvPr id="6" name="Imagem 5">
            <a:extLst>
              <a:ext uri="{FF2B5EF4-FFF2-40B4-BE49-F238E27FC236}">
                <a16:creationId xmlns:a16="http://schemas.microsoft.com/office/drawing/2014/main" id="{AA375348-A43A-45D5-A4B9-80B47CFE8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0167"/>
            <a:ext cx="3812905" cy="3641023"/>
          </a:xfrm>
          <a:prstGeom prst="rect">
            <a:avLst/>
          </a:prstGeom>
        </p:spPr>
      </p:pic>
    </p:spTree>
    <p:extLst>
      <p:ext uri="{BB962C8B-B14F-4D97-AF65-F5344CB8AC3E}">
        <p14:creationId xmlns:p14="http://schemas.microsoft.com/office/powerpoint/2010/main" val="3472923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4F62B39-43EE-4CF6-98BE-ACCE88FBC0BE}"/>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3758867E-8F01-4659-A565-0414E79EFFCE}"/>
              </a:ext>
            </a:extLst>
          </p:cNvPr>
          <p:cNvSpPr txBox="1"/>
          <p:nvPr/>
        </p:nvSpPr>
        <p:spPr>
          <a:xfrm>
            <a:off x="364442" y="1839560"/>
            <a:ext cx="8428684" cy="707886"/>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Portal de la Transparencia:</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p:txBody>
      </p:sp>
      <p:sp>
        <p:nvSpPr>
          <p:cNvPr id="4" name="CaixaDeTexto 3">
            <a:extLst>
              <a:ext uri="{FF2B5EF4-FFF2-40B4-BE49-F238E27FC236}">
                <a16:creationId xmlns:a16="http://schemas.microsoft.com/office/drawing/2014/main" id="{965A40EC-1FB6-4EC3-B939-1914A419A1A1}"/>
              </a:ext>
            </a:extLst>
          </p:cNvPr>
          <p:cNvSpPr txBox="1"/>
          <p:nvPr/>
        </p:nvSpPr>
        <p:spPr>
          <a:xfrm>
            <a:off x="4659414" y="2442209"/>
            <a:ext cx="4253605" cy="3693319"/>
          </a:xfrm>
          <a:prstGeom prst="rect">
            <a:avLst/>
          </a:prstGeom>
          <a:noFill/>
        </p:spPr>
        <p:txBody>
          <a:bodyPr wrap="square" rtlCol="0">
            <a:spAutoFit/>
          </a:bodyPr>
          <a:lstStyle/>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Ingresos;</a:t>
            </a:r>
          </a:p>
          <a:p>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Gastos;</a:t>
            </a:r>
          </a:p>
          <a:p>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Transferencias y convenios;</a:t>
            </a:r>
          </a:p>
          <a:p>
            <a:pPr marL="342900" indent="-342900">
              <a:buFont typeface="Wingdings" panose="05000000000000000000" pitchFamily="2" charset="2"/>
              <a:buChar char="ü"/>
            </a:pPr>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Programas sociales;</a:t>
            </a:r>
          </a:p>
          <a:p>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Tarjetas de crédito del gobierno;</a:t>
            </a:r>
          </a:p>
          <a:p>
            <a:pPr marL="342900" indent="-342900">
              <a:buFont typeface="Wingdings" panose="05000000000000000000" pitchFamily="2" charset="2"/>
              <a:buChar char="ü"/>
            </a:pPr>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Sanciones administrativas;</a:t>
            </a:r>
          </a:p>
          <a:p>
            <a:endParaRPr lang="es-ES_tradnl"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dirty="0">
                <a:latin typeface="Arial" panose="020B0604020202020204" pitchFamily="34" charset="0"/>
                <a:ea typeface="Segoe UI Symbol" panose="020B0502040204020203" pitchFamily="34" charset="0"/>
                <a:cs typeface="Arial" panose="020B0604020202020204" pitchFamily="34" charset="0"/>
              </a:rPr>
              <a:t>Servidores públicos.</a:t>
            </a:r>
          </a:p>
        </p:txBody>
      </p:sp>
      <p:pic>
        <p:nvPicPr>
          <p:cNvPr id="6" name="Imagem 5">
            <a:extLst>
              <a:ext uri="{FF2B5EF4-FFF2-40B4-BE49-F238E27FC236}">
                <a16:creationId xmlns:a16="http://schemas.microsoft.com/office/drawing/2014/main" id="{E4F157B0-464F-41D2-B454-E144A205A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49" y="2411951"/>
            <a:ext cx="4160264" cy="4127072"/>
          </a:xfrm>
          <a:prstGeom prst="rect">
            <a:avLst/>
          </a:prstGeom>
        </p:spPr>
      </p:pic>
    </p:spTree>
    <p:extLst>
      <p:ext uri="{BB962C8B-B14F-4D97-AF65-F5344CB8AC3E}">
        <p14:creationId xmlns:p14="http://schemas.microsoft.com/office/powerpoint/2010/main" val="117036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50174B-102A-4073-8C4B-6A4155D2B8DE}"/>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6706562A-A216-480C-8154-04A98E3E951B}"/>
              </a:ext>
            </a:extLst>
          </p:cNvPr>
          <p:cNvSpPr txBox="1"/>
          <p:nvPr/>
        </p:nvSpPr>
        <p:spPr>
          <a:xfrm>
            <a:off x="364442" y="1839560"/>
            <a:ext cx="8428684" cy="3970318"/>
          </a:xfrm>
          <a:prstGeom prst="rect">
            <a:avLst/>
          </a:prstGeom>
          <a:noFill/>
        </p:spPr>
        <p:txBody>
          <a:bodyPr wrap="square" rtlCol="0">
            <a:spAutoFit/>
          </a:bodyPr>
          <a:lstStyle/>
          <a:p>
            <a:r>
              <a:rPr lang="es-ES_tradnl" sz="2400" b="1" i="1" dirty="0" err="1">
                <a:solidFill>
                  <a:srgbClr val="C00000"/>
                </a:solidFill>
                <a:latin typeface="Arial" panose="020B0604020202020204" pitchFamily="34" charset="0"/>
                <a:ea typeface="Segoe UI Symbol" panose="020B0502040204020203" pitchFamily="34" charset="0"/>
                <a:cs typeface="Arial" panose="020B0604020202020204" pitchFamily="34" charset="0"/>
              </a:rPr>
              <a:t>Numeros</a:t>
            </a:r>
            <a:r>
              <a:rPr lang="es-ES_tradnl" sz="24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 del Portal:</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pPr marL="457200" indent="-457200">
              <a:buFont typeface="Wingdings" panose="05000000000000000000" pitchFamily="2" charset="2"/>
              <a:buChar char="ü"/>
            </a:pPr>
            <a:r>
              <a:rPr lang="es-ES_tradnl" sz="28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21,6 millones </a:t>
            </a:r>
            <a:r>
              <a:rPr lang="es-ES_tradnl" sz="2800" b="1" i="1" dirty="0">
                <a:latin typeface="Arial" panose="020B0604020202020204" pitchFamily="34" charset="0"/>
                <a:ea typeface="Segoe UI Symbol" panose="020B0502040204020203" pitchFamily="34" charset="0"/>
                <a:cs typeface="Arial" panose="020B0604020202020204" pitchFamily="34" charset="0"/>
              </a:rPr>
              <a:t>de visitas en 2016;</a:t>
            </a:r>
          </a:p>
          <a:p>
            <a:endParaRPr lang="es-ES_tradnl" sz="2800" b="1" i="1" dirty="0">
              <a:latin typeface="Arial" panose="020B0604020202020204" pitchFamily="34" charset="0"/>
              <a:ea typeface="Segoe UI Symbol" panose="020B0502040204020203" pitchFamily="34" charset="0"/>
              <a:cs typeface="Arial" panose="020B0604020202020204" pitchFamily="34" charset="0"/>
            </a:endParaRPr>
          </a:p>
          <a:p>
            <a:pPr marL="457200" indent="-457200">
              <a:buFont typeface="Wingdings" panose="05000000000000000000" pitchFamily="2" charset="2"/>
              <a:buChar char="ü"/>
            </a:pPr>
            <a:r>
              <a:rPr lang="es-ES_tradnl" sz="28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949 mil</a:t>
            </a:r>
            <a:r>
              <a:rPr lang="es-ES_tradnl" sz="2800" b="1" i="1" dirty="0">
                <a:latin typeface="Arial" panose="020B0604020202020204" pitchFamily="34" charset="0"/>
                <a:ea typeface="Segoe UI Symbol" panose="020B0502040204020203" pitchFamily="34" charset="0"/>
                <a:cs typeface="Arial" panose="020B0604020202020204" pitchFamily="34" charset="0"/>
              </a:rPr>
              <a:t> visitantes por mes, promedio, en 2016;</a:t>
            </a:r>
          </a:p>
          <a:p>
            <a:endParaRPr lang="es-ES_tradnl" sz="2800" b="1" i="1" dirty="0">
              <a:latin typeface="Arial" panose="020B0604020202020204" pitchFamily="34" charset="0"/>
              <a:ea typeface="Segoe UI Symbol" panose="020B0502040204020203" pitchFamily="34" charset="0"/>
              <a:cs typeface="Arial" panose="020B0604020202020204" pitchFamily="34" charset="0"/>
            </a:endParaRPr>
          </a:p>
          <a:p>
            <a:pPr marL="457200" indent="-457200">
              <a:buFont typeface="Wingdings" panose="05000000000000000000" pitchFamily="2" charset="2"/>
              <a:buChar char="ü"/>
            </a:pPr>
            <a:r>
              <a:rPr lang="es-ES_tradnl" sz="28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230 millones </a:t>
            </a:r>
            <a:r>
              <a:rPr lang="es-ES_tradnl" sz="2800" b="1" i="1" dirty="0">
                <a:latin typeface="Arial" panose="020B0604020202020204" pitchFamily="34" charset="0"/>
                <a:ea typeface="Segoe UI Symbol" panose="020B0502040204020203" pitchFamily="34" charset="0"/>
                <a:cs typeface="Arial" panose="020B0604020202020204" pitchFamily="34" charset="0"/>
              </a:rPr>
              <a:t>de paginas vistas en 2016.</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p:txBody>
      </p:sp>
    </p:spTree>
    <p:extLst>
      <p:ext uri="{BB962C8B-B14F-4D97-AF65-F5344CB8AC3E}">
        <p14:creationId xmlns:p14="http://schemas.microsoft.com/office/powerpoint/2010/main" val="252720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B8DF7A1-3EF2-4127-9526-CF5BBD762DA0}"/>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74D1A2DD-24CC-4A55-B52F-AF95F829FC6A}"/>
              </a:ext>
            </a:extLst>
          </p:cNvPr>
          <p:cNvSpPr txBox="1"/>
          <p:nvPr/>
        </p:nvSpPr>
        <p:spPr>
          <a:xfrm>
            <a:off x="364442" y="1839560"/>
            <a:ext cx="8673232" cy="4062651"/>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Impacto del Portal de la Transparencia:</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pPr algn="just"/>
            <a:r>
              <a:rPr lang="es-ES_tradnl" sz="2000" dirty="0">
                <a:latin typeface="Arial" panose="020B0604020202020204" pitchFamily="34" charset="0"/>
                <a:ea typeface="Segoe UI Symbol" panose="020B0502040204020203" pitchFamily="34" charset="0"/>
                <a:cs typeface="Arial" panose="020B0604020202020204" pitchFamily="34" charset="0"/>
              </a:rPr>
              <a:t>Reducción de los gastos después de la repercusión en los medios de comunicación, de informaciones del Portal acerca de gastos con tarjetas de crédito del gobierno federal en final del año de 2007.</a:t>
            </a: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r>
              <a:rPr lang="es-ES_tradnl" b="1" dirty="0">
                <a:latin typeface="Arial" panose="020B0604020202020204" pitchFamily="34" charset="0"/>
                <a:ea typeface="Segoe UI Symbol" panose="020B0502040204020203" pitchFamily="34" charset="0"/>
                <a:cs typeface="Arial" panose="020B0604020202020204" pitchFamily="34" charset="0"/>
              </a:rPr>
              <a:t>Gastos con Tarjetas de                 Promedio de gastos            </a:t>
            </a:r>
            <a:r>
              <a:rPr lang="es-ES_tradnl" b="1" dirty="0" err="1">
                <a:latin typeface="Arial" panose="020B0604020202020204" pitchFamily="34" charset="0"/>
                <a:ea typeface="Segoe UI Symbol" panose="020B0502040204020203" pitchFamily="34" charset="0"/>
                <a:cs typeface="Arial" panose="020B0604020202020204" pitchFamily="34" charset="0"/>
              </a:rPr>
              <a:t>Gastos</a:t>
            </a:r>
            <a:r>
              <a:rPr lang="es-ES_tradnl" b="1" dirty="0">
                <a:latin typeface="Arial" panose="020B0604020202020204" pitchFamily="34" charset="0"/>
                <a:ea typeface="Segoe UI Symbol" panose="020B0502040204020203" pitchFamily="34" charset="0"/>
                <a:cs typeface="Arial" panose="020B0604020202020204" pitchFamily="34" charset="0"/>
              </a:rPr>
              <a:t> en Pagamento del Gobierno                entre 2008 y 2015                    2016</a:t>
            </a:r>
          </a:p>
          <a:p>
            <a:r>
              <a:rPr lang="es-ES_tradnl" b="1" dirty="0">
                <a:latin typeface="Arial" panose="020B0604020202020204" pitchFamily="34" charset="0"/>
                <a:ea typeface="Segoe UI Symbol" panose="020B0502040204020203" pitchFamily="34" charset="0"/>
                <a:cs typeface="Arial" panose="020B0604020202020204" pitchFamily="34" charset="0"/>
              </a:rPr>
              <a:t>             Federal</a:t>
            </a:r>
          </a:p>
          <a:p>
            <a:r>
              <a:rPr lang="es-ES_tradnl" sz="2400" b="1" dirty="0">
                <a:solidFill>
                  <a:srgbClr val="C00000"/>
                </a:solidFill>
                <a:latin typeface="Arial" panose="020B0604020202020204" pitchFamily="34" charset="0"/>
                <a:ea typeface="Segoe UI Symbol" panose="020B0502040204020203" pitchFamily="34" charset="0"/>
                <a:cs typeface="Arial" panose="020B0604020202020204" pitchFamily="34" charset="0"/>
              </a:rPr>
              <a:t>R$ 76.254.492                  R$ 62.645.305      R$ 52.016.497,71</a:t>
            </a:r>
          </a:p>
        </p:txBody>
      </p:sp>
    </p:spTree>
    <p:extLst>
      <p:ext uri="{BB962C8B-B14F-4D97-AF65-F5344CB8AC3E}">
        <p14:creationId xmlns:p14="http://schemas.microsoft.com/office/powerpoint/2010/main" val="177427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AC18F59-D6F4-4B7F-976B-BE0C19D329AB}"/>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D33294E2-D509-4AE3-813A-9D988051ACA7}"/>
              </a:ext>
            </a:extLst>
          </p:cNvPr>
          <p:cNvSpPr txBox="1"/>
          <p:nvPr/>
        </p:nvSpPr>
        <p:spPr>
          <a:xfrm>
            <a:off x="364442" y="1839560"/>
            <a:ext cx="8673232" cy="5940088"/>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Política de Datos Abiertos:</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pPr algn="just"/>
            <a:r>
              <a:rPr lang="es-ES_tradnl" sz="2000" dirty="0">
                <a:latin typeface="Arial" panose="020B0604020202020204" pitchFamily="34" charset="0"/>
                <a:ea typeface="Segoe UI Symbol" panose="020B0502040204020203" pitchFamily="34" charset="0"/>
                <a:cs typeface="Arial" panose="020B0604020202020204" pitchFamily="34" charset="0"/>
              </a:rPr>
              <a:t>Promoción de la apertura de las bases de datos </a:t>
            </a:r>
          </a:p>
          <a:p>
            <a:pPr algn="just"/>
            <a:r>
              <a:rPr lang="es-ES_tradnl" sz="2000" dirty="0">
                <a:latin typeface="Arial" panose="020B0604020202020204" pitchFamily="34" charset="0"/>
                <a:ea typeface="Segoe UI Symbol" panose="020B0502040204020203" pitchFamily="34" charset="0"/>
                <a:cs typeface="Arial" panose="020B0604020202020204" pitchFamily="34" charset="0"/>
              </a:rPr>
              <a:t>gubernamentales en formato abierto para incentivar:</a:t>
            </a: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marL="342900" indent="-342900" algn="just">
              <a:buFont typeface="Wingdings" panose="05000000000000000000" pitchFamily="2" charset="2"/>
              <a:buChar char="ü"/>
            </a:pPr>
            <a:r>
              <a:rPr lang="es-ES_tradnl" sz="2000" dirty="0">
                <a:latin typeface="Arial" panose="020B0604020202020204" pitchFamily="34" charset="0"/>
                <a:ea typeface="Segoe UI Symbol" panose="020B0502040204020203" pitchFamily="34" charset="0"/>
                <a:cs typeface="Arial" panose="020B0604020202020204" pitchFamily="34" charset="0"/>
              </a:rPr>
              <a:t>Control Social y fiscalización ciudadana;               </a:t>
            </a:r>
          </a:p>
          <a:p>
            <a:pPr algn="just"/>
            <a:r>
              <a:rPr lang="es-ES_tradnl" sz="2000" dirty="0">
                <a:latin typeface="Arial" panose="020B0604020202020204" pitchFamily="34" charset="0"/>
                <a:ea typeface="Segoe UI Symbol" panose="020B0502040204020203" pitchFamily="34" charset="0"/>
                <a:cs typeface="Arial" panose="020B0604020202020204" pitchFamily="34" charset="0"/>
              </a:rPr>
              <a:t>                                                                                   </a:t>
            </a:r>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pPr marL="342900" indent="-342900" algn="just">
              <a:buFont typeface="Wingdings" panose="05000000000000000000" pitchFamily="2" charset="2"/>
              <a:buChar char="ü"/>
            </a:pPr>
            <a:r>
              <a:rPr lang="es-ES_tradnl" sz="2000" dirty="0">
                <a:latin typeface="Arial" panose="020B0604020202020204" pitchFamily="34" charset="0"/>
                <a:ea typeface="Segoe UI Symbol" panose="020B0502040204020203" pitchFamily="34" charset="0"/>
                <a:cs typeface="Arial" panose="020B0604020202020204" pitchFamily="34" charset="0"/>
              </a:rPr>
              <a:t>Investigaciones periodísticas;                                 </a:t>
            </a:r>
          </a:p>
          <a:p>
            <a:pPr marL="342900" indent="-342900" algn="just">
              <a:buFont typeface="Wingdings" panose="05000000000000000000" pitchFamily="2" charset="2"/>
              <a:buChar char="ü"/>
            </a:pPr>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marL="342900" indent="-342900" algn="just">
              <a:buFont typeface="Wingdings" panose="05000000000000000000" pitchFamily="2" charset="2"/>
              <a:buChar char="ü"/>
            </a:pPr>
            <a:r>
              <a:rPr lang="es-ES_tradnl" sz="2000" dirty="0">
                <a:latin typeface="Arial" panose="020B0604020202020204" pitchFamily="34" charset="0"/>
                <a:ea typeface="Segoe UI Symbol" panose="020B0502040204020203" pitchFamily="34" charset="0"/>
                <a:cs typeface="Arial" panose="020B0604020202020204" pitchFamily="34" charset="0"/>
              </a:rPr>
              <a:t>Monitoreo de políticas públicas;</a:t>
            </a:r>
          </a:p>
          <a:p>
            <a:pPr marL="342900" indent="-342900" algn="just">
              <a:buFont typeface="Wingdings" panose="05000000000000000000" pitchFamily="2" charset="2"/>
              <a:buChar char="ü"/>
            </a:pPr>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marL="342900" indent="-342900" algn="just">
              <a:buFont typeface="Wingdings" panose="05000000000000000000" pitchFamily="2" charset="2"/>
              <a:buChar char="ü"/>
            </a:pPr>
            <a:r>
              <a:rPr lang="es-ES_tradnl" sz="2000" dirty="0">
                <a:latin typeface="Arial" panose="020B0604020202020204" pitchFamily="34" charset="0"/>
                <a:ea typeface="Segoe UI Symbol" panose="020B0502040204020203" pitchFamily="34" charset="0"/>
                <a:cs typeface="Arial" panose="020B0604020202020204" pitchFamily="34" charset="0"/>
              </a:rPr>
              <a:t>Estudios comparativos e </a:t>
            </a:r>
          </a:p>
          <a:p>
            <a:pPr algn="just"/>
            <a:r>
              <a:rPr lang="es-ES_tradnl" sz="2000" dirty="0">
                <a:latin typeface="Arial" panose="020B0604020202020204" pitchFamily="34" charset="0"/>
                <a:ea typeface="Segoe UI Symbol" panose="020B0502040204020203" pitchFamily="34" charset="0"/>
                <a:cs typeface="Arial" panose="020B0604020202020204" pitchFamily="34" charset="0"/>
              </a:rPr>
              <a:t>     investigaciones académicas;</a:t>
            </a: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marL="342900" indent="-342900" algn="just">
              <a:buFont typeface="Wingdings" panose="05000000000000000000" pitchFamily="2" charset="2"/>
              <a:buChar char="ü"/>
            </a:pPr>
            <a:r>
              <a:rPr lang="es-ES_tradnl" sz="2000" dirty="0">
                <a:latin typeface="Arial" panose="020B0604020202020204" pitchFamily="34" charset="0"/>
                <a:ea typeface="Segoe UI Symbol" panose="020B0502040204020203" pitchFamily="34" charset="0"/>
                <a:cs typeface="Arial" panose="020B0604020202020204" pitchFamily="34" charset="0"/>
              </a:rPr>
              <a:t>Generación de nuevos negocios.</a:t>
            </a: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p:txBody>
      </p:sp>
      <p:sp>
        <p:nvSpPr>
          <p:cNvPr id="4" name="CaixaDeTexto 3">
            <a:extLst>
              <a:ext uri="{FF2B5EF4-FFF2-40B4-BE49-F238E27FC236}">
                <a16:creationId xmlns:a16="http://schemas.microsoft.com/office/drawing/2014/main" id="{F93C99EA-C48E-473A-9B61-FBC8D69E4B08}"/>
              </a:ext>
            </a:extLst>
          </p:cNvPr>
          <p:cNvSpPr txBox="1"/>
          <p:nvPr/>
        </p:nvSpPr>
        <p:spPr>
          <a:xfrm>
            <a:off x="5626977" y="3162999"/>
            <a:ext cx="4253605" cy="4093428"/>
          </a:xfrm>
          <a:prstGeom prst="rect">
            <a:avLst/>
          </a:prstGeom>
          <a:noFill/>
        </p:spPr>
        <p:txBody>
          <a:bodyPr wrap="square" rtlCol="0">
            <a:spAutoFit/>
          </a:bodyPr>
          <a:lstStyle/>
          <a:p>
            <a:r>
              <a:rPr lang="es-ES_tradnl" b="1" i="1" dirty="0">
                <a:solidFill>
                  <a:srgbClr val="C00000"/>
                </a:solidFill>
                <a:latin typeface="Arial" panose="020B0604020202020204" pitchFamily="34" charset="0"/>
                <a:ea typeface="Segoe UI Symbol" panose="020B0502040204020203" pitchFamily="34" charset="0"/>
                <a:cs typeface="Arial" panose="020B0604020202020204" pitchFamily="34" charset="0"/>
              </a:rPr>
              <a:t>Datos Abiertos son aquellos </a:t>
            </a:r>
          </a:p>
          <a:p>
            <a:r>
              <a:rPr lang="es-ES_tradnl" b="1" i="1" dirty="0">
                <a:solidFill>
                  <a:srgbClr val="C00000"/>
                </a:solidFill>
                <a:latin typeface="Arial" panose="020B0604020202020204" pitchFamily="34" charset="0"/>
                <a:ea typeface="Segoe UI Symbol" panose="020B0502040204020203" pitchFamily="34" charset="0"/>
                <a:cs typeface="Arial" panose="020B0604020202020204" pitchFamily="34" charset="0"/>
              </a:rPr>
              <a:t>de acceso:</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Público;</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Gratuito;</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Legibles por máquina;</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Sin necesidad de adquisición de </a:t>
            </a:r>
          </a:p>
          <a:p>
            <a:r>
              <a:rPr lang="es-ES_tradnl" sz="1600" dirty="0">
                <a:latin typeface="Arial" panose="020B0604020202020204" pitchFamily="34" charset="0"/>
                <a:ea typeface="Segoe UI Symbol" panose="020B0502040204020203" pitchFamily="34" charset="0"/>
                <a:cs typeface="Arial" panose="020B0604020202020204" pitchFamily="34" charset="0"/>
              </a:rPr>
              <a:t>      software;</a:t>
            </a:r>
          </a:p>
          <a:p>
            <a:pPr marL="342900" indent="-342900">
              <a:buFont typeface="Wingdings" panose="05000000000000000000" pitchFamily="2" charset="2"/>
              <a:buChar char="ü"/>
            </a:pPr>
            <a:endParaRPr lang="es-ES_tradnl" sz="1600" dirty="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Wingdings" panose="05000000000000000000" pitchFamily="2" charset="2"/>
              <a:buChar char="ü"/>
            </a:pPr>
            <a:r>
              <a:rPr lang="es-ES_tradnl" sz="1600" dirty="0">
                <a:latin typeface="Arial" panose="020B0604020202020204" pitchFamily="34" charset="0"/>
                <a:ea typeface="Segoe UI Symbol" panose="020B0502040204020203" pitchFamily="34" charset="0"/>
                <a:cs typeface="Arial" panose="020B0604020202020204" pitchFamily="34" charset="0"/>
              </a:rPr>
              <a:t>Sin restricciones legales par el </a:t>
            </a:r>
          </a:p>
          <a:p>
            <a:r>
              <a:rPr lang="es-ES_tradnl" sz="1600" dirty="0">
                <a:latin typeface="Arial" panose="020B0604020202020204" pitchFamily="34" charset="0"/>
                <a:ea typeface="Segoe UI Symbol" panose="020B0502040204020203" pitchFamily="34" charset="0"/>
                <a:cs typeface="Arial" panose="020B0604020202020204" pitchFamily="34" charset="0"/>
              </a:rPr>
              <a:t>      uso;</a:t>
            </a:r>
          </a:p>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r>
              <a:rPr lang="es-ES_tradnl" sz="1600" dirty="0">
                <a:latin typeface="Arial" panose="020B0604020202020204" pitchFamily="34" charset="0"/>
                <a:ea typeface="Segoe UI Symbol" panose="020B0502040204020203" pitchFamily="34" charset="0"/>
                <a:cs typeface="Arial" panose="020B0604020202020204" pitchFamily="34" charset="0"/>
              </a:rPr>
              <a:t>.</a:t>
            </a:r>
          </a:p>
        </p:txBody>
      </p:sp>
    </p:spTree>
    <p:extLst>
      <p:ext uri="{BB962C8B-B14F-4D97-AF65-F5344CB8AC3E}">
        <p14:creationId xmlns:p14="http://schemas.microsoft.com/office/powerpoint/2010/main" val="72530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AC18F59-D6F4-4B7F-976B-BE0C19D329AB}"/>
              </a:ext>
            </a:extLst>
          </p:cNvPr>
          <p:cNvSpPr txBox="1"/>
          <p:nvPr/>
        </p:nvSpPr>
        <p:spPr>
          <a:xfrm>
            <a:off x="818187" y="882447"/>
            <a:ext cx="7507107" cy="584775"/>
          </a:xfrm>
          <a:prstGeom prst="rect">
            <a:avLst/>
          </a:prstGeom>
          <a:noFill/>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Promoción de la Transparencia</a:t>
            </a:r>
          </a:p>
        </p:txBody>
      </p:sp>
      <p:sp>
        <p:nvSpPr>
          <p:cNvPr id="3" name="CaixaDeTexto 2">
            <a:extLst>
              <a:ext uri="{FF2B5EF4-FFF2-40B4-BE49-F238E27FC236}">
                <a16:creationId xmlns:a16="http://schemas.microsoft.com/office/drawing/2014/main" id="{D33294E2-D509-4AE3-813A-9D988051ACA7}"/>
              </a:ext>
            </a:extLst>
          </p:cNvPr>
          <p:cNvSpPr txBox="1"/>
          <p:nvPr/>
        </p:nvSpPr>
        <p:spPr>
          <a:xfrm>
            <a:off x="364442" y="1839560"/>
            <a:ext cx="8673232" cy="2862322"/>
          </a:xfrm>
          <a:prstGeom prst="rect">
            <a:avLst/>
          </a:prstGeom>
          <a:noFill/>
        </p:spPr>
        <p:txBody>
          <a:bodyPr wrap="square" rtlCol="0">
            <a:spAutoFit/>
          </a:bodyPr>
          <a:lstStyle/>
          <a:p>
            <a:r>
              <a:rPr lang="es-ES_tradnl" sz="2000" b="1" i="1" dirty="0">
                <a:solidFill>
                  <a:srgbClr val="C00000"/>
                </a:solidFill>
                <a:latin typeface="Arial" panose="020B0604020202020204" pitchFamily="34" charset="0"/>
                <a:ea typeface="Segoe UI Symbol" panose="020B0502040204020203" pitchFamily="34" charset="0"/>
                <a:cs typeface="Arial" panose="020B0604020202020204" pitchFamily="34" charset="0"/>
              </a:rPr>
              <a:t>Panel de Datos Abiertos:</a:t>
            </a:r>
          </a:p>
          <a:p>
            <a:endParaRPr lang="es-ES_tradnl" sz="2000" b="1" i="1" dirty="0">
              <a:latin typeface="Arial" panose="020B0604020202020204" pitchFamily="34" charset="0"/>
              <a:ea typeface="Segoe UI Symbol" panose="020B0502040204020203" pitchFamily="34" charset="0"/>
              <a:cs typeface="Arial" panose="020B0604020202020204" pitchFamily="34" charset="0"/>
            </a:endParaRPr>
          </a:p>
          <a:p>
            <a:r>
              <a:rPr lang="es-ES_tradnl" sz="2000" dirty="0">
                <a:latin typeface="Arial" panose="020B0604020202020204" pitchFamily="34" charset="0"/>
                <a:ea typeface="Segoe UI Symbol" panose="020B0502040204020203" pitchFamily="34" charset="0"/>
                <a:cs typeface="Arial" panose="020B0604020202020204" pitchFamily="34" charset="0"/>
              </a:rPr>
              <a:t>Panel de monitoreo de la apertura de base de datos en el ámbito del Gobierno Federal</a:t>
            </a:r>
          </a:p>
          <a:p>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a:p>
            <a:pPr algn="just"/>
            <a:endParaRPr lang="es-ES_tradnl" sz="2000" dirty="0">
              <a:latin typeface="Arial" panose="020B0604020202020204" pitchFamily="34" charset="0"/>
              <a:ea typeface="Segoe UI Symbol" panose="020B0502040204020203" pitchFamily="34" charset="0"/>
              <a:cs typeface="Arial" panose="020B0604020202020204" pitchFamily="34" charset="0"/>
            </a:endParaRPr>
          </a:p>
        </p:txBody>
      </p:sp>
      <p:pic>
        <p:nvPicPr>
          <p:cNvPr id="6" name="Imagem 5">
            <a:extLst>
              <a:ext uri="{FF2B5EF4-FFF2-40B4-BE49-F238E27FC236}">
                <a16:creationId xmlns:a16="http://schemas.microsoft.com/office/drawing/2014/main" id="{0B66FF36-232D-4A3B-B279-943E7F32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47" y="3270721"/>
            <a:ext cx="5124746" cy="3268302"/>
          </a:xfrm>
          <a:prstGeom prst="rect">
            <a:avLst/>
          </a:prstGeom>
        </p:spPr>
      </p:pic>
      <p:sp>
        <p:nvSpPr>
          <p:cNvPr id="7" name="CaixaDeTexto 6">
            <a:extLst>
              <a:ext uri="{FF2B5EF4-FFF2-40B4-BE49-F238E27FC236}">
                <a16:creationId xmlns:a16="http://schemas.microsoft.com/office/drawing/2014/main" id="{D6C5F22E-8B1E-40AC-9231-5328F9EE059F}"/>
              </a:ext>
            </a:extLst>
          </p:cNvPr>
          <p:cNvSpPr txBox="1"/>
          <p:nvPr/>
        </p:nvSpPr>
        <p:spPr>
          <a:xfrm>
            <a:off x="5674998" y="3176362"/>
            <a:ext cx="4253605" cy="1569660"/>
          </a:xfrm>
          <a:prstGeom prst="rect">
            <a:avLst/>
          </a:prstGeom>
          <a:noFill/>
        </p:spPr>
        <p:txBody>
          <a:bodyPr wrap="square" rtlCol="0">
            <a:spAutoFit/>
          </a:bodyPr>
          <a:lstStyle/>
          <a:p>
            <a:endParaRPr lang="es-ES_tradnl" sz="1600" dirty="0">
              <a:latin typeface="Arial" panose="020B0604020202020204" pitchFamily="34" charset="0"/>
              <a:ea typeface="Segoe UI Symbol" panose="020B0502040204020203" pitchFamily="34" charset="0"/>
              <a:cs typeface="Arial" panose="020B0604020202020204" pitchFamily="34" charset="0"/>
            </a:endParaRPr>
          </a:p>
          <a:p>
            <a:r>
              <a:rPr lang="es-ES_tradnl" sz="1600" i="1" dirty="0">
                <a:latin typeface="Arial" panose="020B0604020202020204" pitchFamily="34" charset="0"/>
                <a:ea typeface="Segoe UI Symbol" panose="020B0502040204020203" pitchFamily="34" charset="0"/>
                <a:cs typeface="Arial" panose="020B0604020202020204" pitchFamily="34" charset="0"/>
              </a:rPr>
              <a:t>Paineis.cgu.gov.br/</a:t>
            </a:r>
            <a:r>
              <a:rPr lang="es-ES_tradnl" sz="1600" i="1" dirty="0" err="1">
                <a:latin typeface="Arial" panose="020B0604020202020204" pitchFamily="34" charset="0"/>
                <a:ea typeface="Segoe UI Symbol" panose="020B0502040204020203" pitchFamily="34" charset="0"/>
                <a:cs typeface="Arial" panose="020B0604020202020204" pitchFamily="34" charset="0"/>
              </a:rPr>
              <a:t>datosabiertos</a:t>
            </a:r>
            <a:endParaRPr lang="es-ES_tradnl" sz="1600" i="1" dirty="0">
              <a:latin typeface="Arial" panose="020B0604020202020204" pitchFamily="34" charset="0"/>
              <a:ea typeface="Segoe UI Symbol" panose="020B0502040204020203" pitchFamily="34" charset="0"/>
              <a:cs typeface="Arial" panose="020B0604020202020204" pitchFamily="34" charset="0"/>
            </a:endParaRPr>
          </a:p>
          <a:p>
            <a:endParaRPr lang="es-ES_tradnl" sz="1600" i="1" dirty="0">
              <a:latin typeface="Arial" panose="020B0604020202020204" pitchFamily="34" charset="0"/>
              <a:ea typeface="Segoe UI Symbol" panose="020B0502040204020203" pitchFamily="34" charset="0"/>
              <a:cs typeface="Arial" panose="020B0604020202020204" pitchFamily="34" charset="0"/>
            </a:endParaRPr>
          </a:p>
          <a:p>
            <a:r>
              <a:rPr lang="es-ES_tradnl" sz="1600" i="1" dirty="0">
                <a:latin typeface="Arial" panose="020B0604020202020204" pitchFamily="34" charset="0"/>
                <a:ea typeface="Segoe UI Symbol" panose="020B0502040204020203" pitchFamily="34" charset="0"/>
                <a:cs typeface="Arial" panose="020B0604020202020204" pitchFamily="34" charset="0"/>
              </a:rPr>
              <a:t>Informaciones sobre cuales órganos</a:t>
            </a:r>
          </a:p>
          <a:p>
            <a:r>
              <a:rPr lang="es-ES_tradnl" sz="1600" i="1" dirty="0">
                <a:latin typeface="Arial" panose="020B0604020202020204" pitchFamily="34" charset="0"/>
                <a:ea typeface="Segoe UI Symbol" panose="020B0502040204020203" pitchFamily="34" charset="0"/>
                <a:cs typeface="Arial" panose="020B0604020202020204" pitchFamily="34" charset="0"/>
              </a:rPr>
              <a:t>tienen planes de datos abiertos y</a:t>
            </a:r>
          </a:p>
          <a:p>
            <a:r>
              <a:rPr lang="es-ES_tradnl" sz="1600" i="1" dirty="0">
                <a:latin typeface="Arial" panose="020B0604020202020204" pitchFamily="34" charset="0"/>
                <a:ea typeface="Segoe UI Symbol" panose="020B0502040204020203" pitchFamily="34" charset="0"/>
                <a:cs typeface="Arial" panose="020B0604020202020204" pitchFamily="34" charset="0"/>
              </a:rPr>
              <a:t>que están previstas para apertura.</a:t>
            </a:r>
          </a:p>
        </p:txBody>
      </p:sp>
    </p:spTree>
    <p:extLst>
      <p:ext uri="{BB962C8B-B14F-4D97-AF65-F5344CB8AC3E}">
        <p14:creationId xmlns:p14="http://schemas.microsoft.com/office/powerpoint/2010/main" val="2463661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689" y="4143505"/>
            <a:ext cx="1820187" cy="1325620"/>
          </a:xfrm>
          <a:prstGeom prst="rect">
            <a:avLst/>
          </a:prstGeom>
          <a:solidFill>
            <a:srgbClr val="FFC000"/>
          </a:solid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27591" y="5914340"/>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0" y="836613"/>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994761"/>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200" dirty="0">
                <a:solidFill>
                  <a:schemeClr val="tx1"/>
                </a:solidFill>
                <a:cs typeface="Times New Roman" panose="02020603050405020304" pitchFamily="18" charset="0"/>
              </a:rPr>
              <a:t>Coordinación de Investigaciones e Informaciones Estratégicas (DIE)</a:t>
            </a:r>
          </a:p>
          <a:p>
            <a:pPr algn="ctr" eaLnBrk="1" hangingPunct="1">
              <a:buClr>
                <a:srgbClr val="FFFF00"/>
              </a:buClr>
              <a:buSzPct val="100000"/>
              <a:buFont typeface="Wingdings" panose="05000000000000000000" pitchFamily="2" charset="2"/>
              <a:buNone/>
            </a:pPr>
            <a:endParaRPr lang="es-ES_tradnl" altLang="pt-BR" sz="1050" dirty="0">
              <a:solidFill>
                <a:schemeClr val="tx1"/>
              </a:solidFill>
              <a:cs typeface="Times New Roman" panose="02020603050405020304" pitchFamily="18" charset="0"/>
            </a:endParaRPr>
          </a:p>
        </p:txBody>
      </p:sp>
      <p:sp>
        <p:nvSpPr>
          <p:cNvPr id="6" name="Text Box 9"/>
          <p:cNvSpPr txBox="1">
            <a:spLocks noChangeArrowheads="1"/>
          </p:cNvSpPr>
          <p:nvPr/>
        </p:nvSpPr>
        <p:spPr bwMode="auto">
          <a:xfrm>
            <a:off x="3449696" y="2737213"/>
            <a:ext cx="2387491"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Secretaría Ejecutiva</a:t>
            </a:r>
          </a:p>
        </p:txBody>
      </p:sp>
    </p:spTree>
    <p:extLst>
      <p:ext uri="{BB962C8B-B14F-4D97-AF65-F5344CB8AC3E}">
        <p14:creationId xmlns:p14="http://schemas.microsoft.com/office/powerpoint/2010/main" val="164191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974634"/>
            <a:ext cx="91440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lnSpc>
                <a:spcPct val="95000"/>
              </a:lnSpc>
              <a:spcBef>
                <a:spcPct val="50000"/>
              </a:spcBef>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Características Básicas</a:t>
            </a:r>
          </a:p>
        </p:txBody>
      </p:sp>
      <p:sp>
        <p:nvSpPr>
          <p:cNvPr id="3" name="Text Box 3"/>
          <p:cNvSpPr txBox="1">
            <a:spLocks noChangeArrowheads="1"/>
          </p:cNvSpPr>
          <p:nvPr/>
        </p:nvSpPr>
        <p:spPr bwMode="auto">
          <a:xfrm>
            <a:off x="387645" y="1645285"/>
            <a:ext cx="8586234" cy="491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just" eaLnBrk="1" hangingPunct="1">
              <a:lnSpc>
                <a:spcPct val="95000"/>
              </a:lnSpc>
              <a:spcBef>
                <a:spcPct val="50000"/>
              </a:spcBef>
              <a:buClr>
                <a:srgbClr val="FFFF00"/>
              </a:buClr>
              <a:buSzPct val="100000"/>
            </a:pPr>
            <a:r>
              <a:rPr lang="es-ES_tradnl" altLang="pt-BR" sz="3100" b="0" dirty="0">
                <a:solidFill>
                  <a:schemeClr val="tx1"/>
                </a:solidFill>
                <a:cs typeface="Lucida Sans Unicode" panose="020B0602030504020204" pitchFamily="34" charset="0"/>
              </a:rPr>
              <a:t>La </a:t>
            </a:r>
            <a:r>
              <a:rPr lang="es-ES_tradnl" altLang="pt-BR" sz="3100" dirty="0">
                <a:solidFill>
                  <a:schemeClr val="tx1"/>
                </a:solidFill>
                <a:cs typeface="Lucida Sans Unicode" panose="020B0602030504020204" pitchFamily="34" charset="0"/>
              </a:rPr>
              <a:t>CGU</a:t>
            </a:r>
            <a:r>
              <a:rPr lang="es-ES_tradnl" altLang="pt-BR" sz="3100" b="0" dirty="0">
                <a:solidFill>
                  <a:schemeClr val="tx1"/>
                </a:solidFill>
                <a:cs typeface="Lucida Sans Unicode" panose="020B0602030504020204" pitchFamily="34" charset="0"/>
              </a:rPr>
              <a:t> es el órgano responsable en el Gobierno Federal, por las siguientes funciones:</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Defensa del Patrimonio Público;</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Control Interno ;</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Auditoria Pública;</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Imputación administrativa de Servidores Públicos y de Personas Jurídicas involucradas en irregularidades;</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Prevención y Combate a la Corrupción;</a:t>
            </a:r>
          </a:p>
          <a:p>
            <a:pPr marL="457200" indent="-457200" algn="just" eaLnBrk="1" hangingPunct="1">
              <a:lnSpc>
                <a:spcPct val="95000"/>
              </a:lnSpc>
              <a:spcBef>
                <a:spcPct val="50000"/>
              </a:spcBef>
              <a:buSzPct val="100000"/>
              <a:buFont typeface="Wingdings" panose="05000000000000000000" pitchFamily="2" charset="2"/>
              <a:buChar char="ü"/>
            </a:pPr>
            <a:r>
              <a:rPr lang="es-ES_tradnl" altLang="pt-BR" sz="2400" b="0" dirty="0">
                <a:solidFill>
                  <a:schemeClr val="tx1"/>
                </a:solidFill>
                <a:cs typeface="Lucida Sans Unicode" panose="020B0602030504020204" pitchFamily="34" charset="0"/>
              </a:rPr>
              <a:t>Oidoría/Defensorías del Pueblo e incremento de la transparencia de la gestión.</a:t>
            </a:r>
            <a:endParaRPr lang="es-ES_tradnl" altLang="pt-BR" sz="2000" b="0" dirty="0">
              <a:solidFill>
                <a:schemeClr val="tx1"/>
              </a:solidFill>
              <a:cs typeface="Lucida Sans Unicode" panose="020B0602030504020204" pitchFamily="34" charset="0"/>
            </a:endParaRPr>
          </a:p>
        </p:txBody>
      </p:sp>
    </p:spTree>
    <p:extLst>
      <p:ext uri="{BB962C8B-B14F-4D97-AF65-F5344CB8AC3E}">
        <p14:creationId xmlns:p14="http://schemas.microsoft.com/office/powerpoint/2010/main" val="173028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79387" y="1341438"/>
            <a:ext cx="8785225" cy="47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2pPr>
            <a:lvl3pPr marL="11430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3pPr>
            <a:lvl4pPr marL="16002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4pPr>
            <a:lvl5pPr marL="20574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000" b="1">
                <a:solidFill>
                  <a:srgbClr val="FFFF00"/>
                </a:solidFill>
                <a:latin typeface="Arial" panose="020B0604020202020204" pitchFamily="34" charset="0"/>
              </a:defRPr>
            </a:lvl9pPr>
          </a:lstStyle>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Gestión del Sistema Correccional del Poder Ejecutivo Federal;</a:t>
            </a:r>
          </a:p>
          <a:p>
            <a:pPr algn="just" eaLnBrk="1" hangingPunct="1">
              <a:buClr>
                <a:srgbClr val="FFFF00"/>
              </a:buClr>
              <a:buFont typeface="Arial" panose="020B0604020202020204" pitchFamily="34" charset="0"/>
              <a:buChar char="•"/>
            </a:pPr>
            <a:endParaRPr lang="es-ES_tradnl" altLang="pt-BR" sz="2000" b="0" dirty="0">
              <a:solidFill>
                <a:schemeClr val="tx1"/>
              </a:solidFill>
              <a:cs typeface="Times New Roman" panose="02020603050405020304" pitchFamily="18" charset="0"/>
            </a:endParaRPr>
          </a:p>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Supervisión de la Actividad Correccional;</a:t>
            </a:r>
          </a:p>
          <a:p>
            <a:pPr algn="just" eaLnBrk="1" hangingPunct="1">
              <a:buClr>
                <a:srgbClr val="FFFF00"/>
              </a:buClr>
              <a:buFont typeface="Arial" panose="020B0604020202020204" pitchFamily="34" charset="0"/>
              <a:buChar char="•"/>
            </a:pPr>
            <a:endParaRPr lang="es-ES_tradnl" altLang="pt-BR" sz="2000" b="0" dirty="0">
              <a:solidFill>
                <a:schemeClr val="tx1"/>
              </a:solidFill>
              <a:cs typeface="Times New Roman" panose="02020603050405020304" pitchFamily="18" charset="0"/>
            </a:endParaRPr>
          </a:p>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Averiguación directa de las Irregularidades de Mayor Relevancia en el PEF;</a:t>
            </a:r>
          </a:p>
          <a:p>
            <a:pPr marL="342900" indent="-342900" algn="just" eaLnBrk="1" hangingPunct="1">
              <a:buClr>
                <a:srgbClr val="FFFF00"/>
              </a:buClr>
              <a:buFont typeface="Wingdings" panose="05000000000000000000" pitchFamily="2" charset="2"/>
              <a:buChar char="ü"/>
            </a:pPr>
            <a:endParaRPr lang="es-ES_tradnl" altLang="pt-BR" sz="2000" b="0" dirty="0">
              <a:solidFill>
                <a:schemeClr val="tx1"/>
              </a:solidFill>
              <a:cs typeface="Times New Roman" panose="02020603050405020304" pitchFamily="18" charset="0"/>
            </a:endParaRPr>
          </a:p>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Conducción de Investigaciones y Procedimientos Administrativos Disciplinarios;</a:t>
            </a:r>
          </a:p>
          <a:p>
            <a:pPr marL="342900" indent="-342900" algn="just" eaLnBrk="1" hangingPunct="1">
              <a:buClr>
                <a:srgbClr val="FFFF00"/>
              </a:buClr>
              <a:buFont typeface="Wingdings" panose="05000000000000000000" pitchFamily="2" charset="2"/>
              <a:buChar char="ü"/>
            </a:pPr>
            <a:endParaRPr lang="es-ES_tradnl" altLang="pt-BR" sz="2000" b="0" dirty="0">
              <a:solidFill>
                <a:schemeClr val="tx1"/>
              </a:solidFill>
              <a:cs typeface="Times New Roman" panose="02020603050405020304" pitchFamily="18" charset="0"/>
            </a:endParaRPr>
          </a:p>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Conducción de Procesos de Responsabilidad Administrativa de Entes Privados (40 penalizaciones de declaración de no aptitud o suspensiones);</a:t>
            </a:r>
          </a:p>
          <a:p>
            <a:pPr marL="342900" indent="-342900" algn="just" eaLnBrk="1" hangingPunct="1">
              <a:buClr>
                <a:srgbClr val="FFFF00"/>
              </a:buClr>
              <a:buFont typeface="Wingdings" panose="05000000000000000000" pitchFamily="2" charset="2"/>
              <a:buChar char="ü"/>
            </a:pPr>
            <a:endParaRPr lang="es-ES_tradnl" altLang="pt-BR" sz="2000" b="0" dirty="0">
              <a:solidFill>
                <a:schemeClr val="tx1"/>
              </a:solidFill>
              <a:cs typeface="Times New Roman" panose="02020603050405020304" pitchFamily="18" charset="0"/>
            </a:endParaRPr>
          </a:p>
          <a:p>
            <a:pPr marL="342900" indent="-342900" algn="just" eaLnBrk="1" hangingPunct="1">
              <a:buFont typeface="Wingdings" panose="05000000000000000000" pitchFamily="2" charset="2"/>
              <a:buChar char="ü"/>
            </a:pPr>
            <a:r>
              <a:rPr lang="es-ES_tradnl" altLang="pt-BR" sz="2000" b="0" dirty="0">
                <a:solidFill>
                  <a:schemeClr val="tx1"/>
                </a:solidFill>
                <a:cs typeface="Times New Roman" panose="02020603050405020304" pitchFamily="18" charset="0"/>
              </a:rPr>
              <a:t>Monitoreo de la evolución patrimonial.</a:t>
            </a:r>
          </a:p>
        </p:txBody>
      </p:sp>
      <p:sp>
        <p:nvSpPr>
          <p:cNvPr id="8" name="Rectangle 2"/>
          <p:cNvSpPr>
            <a:spLocks noChangeArrowheads="1"/>
          </p:cNvSpPr>
          <p:nvPr/>
        </p:nvSpPr>
        <p:spPr bwMode="auto">
          <a:xfrm>
            <a:off x="0" y="754063"/>
            <a:ext cx="9144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FFFF00"/>
                </a:solidFill>
                <a:latin typeface="Arial" panose="020B0604020202020204" pitchFamily="34" charset="0"/>
              </a:defRPr>
            </a:lvl9pPr>
          </a:lstStyle>
          <a:p>
            <a:pPr algn="ctr" eaLnBrk="1" hangingPunct="1">
              <a:buClr>
                <a:srgbClr val="FFFF00"/>
              </a:buClr>
              <a:buFont typeface="Wingdings" panose="05000000000000000000" pitchFamily="2" charset="2"/>
              <a:buNone/>
            </a:pPr>
            <a:r>
              <a:rPr lang="es-ES_tradnl" altLang="pt-BR" sz="3200" u="sng" dirty="0">
                <a:solidFill>
                  <a:schemeClr val="tx1"/>
                </a:solidFill>
                <a:latin typeface="Segoe UI Symbol" panose="020B0502040204020203" pitchFamily="34" charset="0"/>
                <a:ea typeface="Segoe UI Symbol" panose="020B0502040204020203" pitchFamily="34" charset="0"/>
                <a:cs typeface="Times New Roman" panose="02020603050405020304" pitchFamily="18" charset="0"/>
              </a:rPr>
              <a:t>Acciones en el Ámbito Correccional</a:t>
            </a:r>
          </a:p>
        </p:txBody>
      </p:sp>
      <p:sp>
        <p:nvSpPr>
          <p:cNvPr id="2" name="Retângulo 1"/>
          <p:cNvSpPr/>
          <p:nvPr/>
        </p:nvSpPr>
        <p:spPr>
          <a:xfrm>
            <a:off x="1797976" y="6052601"/>
            <a:ext cx="6061754" cy="7097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dirty="0">
                <a:solidFill>
                  <a:schemeClr val="tx1"/>
                </a:solidFill>
              </a:rPr>
              <a:t>CEIS, CNEP e CEAF </a:t>
            </a:r>
          </a:p>
        </p:txBody>
      </p:sp>
    </p:spTree>
    <p:extLst>
      <p:ext uri="{BB962C8B-B14F-4D97-AF65-F5344CB8AC3E}">
        <p14:creationId xmlns:p14="http://schemas.microsoft.com/office/powerpoint/2010/main" val="61190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CCAD930-EA3B-4C76-AC9A-8690292CACE0}"/>
              </a:ext>
            </a:extLst>
          </p:cNvPr>
          <p:cNvSpPr/>
          <p:nvPr/>
        </p:nvSpPr>
        <p:spPr>
          <a:xfrm>
            <a:off x="1041990" y="940720"/>
            <a:ext cx="7495953" cy="1785104"/>
          </a:xfrm>
          <a:prstGeom prst="rect">
            <a:avLst/>
          </a:prstGeom>
        </p:spPr>
        <p:txBody>
          <a:bodyPr wrap="square">
            <a:spAutoFit/>
          </a:bodyPr>
          <a:lstStyle/>
          <a:p>
            <a:pPr algn="ctr"/>
            <a:r>
              <a:rPr lang="pt-BR" sz="2400" b="1" u="sng" dirty="0">
                <a:latin typeface="Segoe UI Symbol" panose="020B0502040204020203" pitchFamily="34" charset="0"/>
                <a:ea typeface="Segoe UI Symbol" panose="020B0502040204020203" pitchFamily="34" charset="0"/>
              </a:rPr>
              <a:t>Indicadores de </a:t>
            </a:r>
            <a:r>
              <a:rPr lang="pt-BR" sz="2400" b="1" u="sng" dirty="0" err="1">
                <a:latin typeface="Segoe UI Symbol" panose="020B0502040204020203" pitchFamily="34" charset="0"/>
                <a:ea typeface="Segoe UI Symbol" panose="020B0502040204020203" pitchFamily="34" charset="0"/>
              </a:rPr>
              <a:t>desempeño</a:t>
            </a:r>
            <a:r>
              <a:rPr lang="pt-BR" sz="2400" b="1" u="sng" dirty="0">
                <a:latin typeface="Segoe UI Symbol" panose="020B0502040204020203" pitchFamily="34" charset="0"/>
                <a:ea typeface="Segoe UI Symbol" panose="020B0502040204020203" pitchFamily="34" charset="0"/>
              </a:rPr>
              <a:t> </a:t>
            </a:r>
            <a:r>
              <a:rPr lang="pt-BR" sz="2400" b="1" u="sng" dirty="0" err="1">
                <a:latin typeface="Segoe UI Symbol" panose="020B0502040204020203" pitchFamily="34" charset="0"/>
                <a:ea typeface="Segoe UI Symbol" panose="020B0502040204020203" pitchFamily="34" charset="0"/>
              </a:rPr>
              <a:t>correccional</a:t>
            </a:r>
            <a:r>
              <a:rPr lang="pt-BR" sz="2400" b="1" u="sng" dirty="0">
                <a:latin typeface="Segoe UI Symbol" panose="020B0502040204020203" pitchFamily="34" charset="0"/>
                <a:ea typeface="Segoe UI Symbol" panose="020B0502040204020203" pitchFamily="34" charset="0"/>
              </a:rPr>
              <a:t> </a:t>
            </a:r>
            <a:r>
              <a:rPr lang="pt-BR" sz="2400" b="1" u="sng" dirty="0" err="1">
                <a:latin typeface="Segoe UI Symbol" panose="020B0502040204020203" pitchFamily="34" charset="0"/>
                <a:ea typeface="Segoe UI Symbol" panose="020B0502040204020203" pitchFamily="34" charset="0"/>
              </a:rPr>
              <a:t>en</a:t>
            </a:r>
            <a:r>
              <a:rPr lang="pt-BR" sz="2400" b="1" u="sng" dirty="0">
                <a:latin typeface="Segoe UI Symbol" panose="020B0502040204020203" pitchFamily="34" charset="0"/>
                <a:ea typeface="Segoe UI Symbol" panose="020B0502040204020203" pitchFamily="34" charset="0"/>
              </a:rPr>
              <a:t> </a:t>
            </a:r>
            <a:r>
              <a:rPr lang="pt-BR" sz="2400" b="1" u="sng" dirty="0" err="1">
                <a:latin typeface="Segoe UI Symbol" panose="020B0502040204020203" pitchFamily="34" charset="0"/>
                <a:ea typeface="Segoe UI Symbol" panose="020B0502040204020203" pitchFamily="34" charset="0"/>
              </a:rPr>
              <a:t>el</a:t>
            </a:r>
            <a:endParaRPr lang="pt-BR" sz="2400" b="1" u="sng" dirty="0">
              <a:latin typeface="Segoe UI Symbol" panose="020B0502040204020203" pitchFamily="34" charset="0"/>
              <a:ea typeface="Segoe UI Symbol" panose="020B0502040204020203" pitchFamily="34" charset="0"/>
            </a:endParaRPr>
          </a:p>
          <a:p>
            <a:pPr algn="ctr"/>
            <a:r>
              <a:rPr lang="pt-BR" sz="2400" b="1" u="sng" dirty="0">
                <a:latin typeface="Segoe UI Symbol" panose="020B0502040204020203" pitchFamily="34" charset="0"/>
                <a:ea typeface="Segoe UI Symbol" panose="020B0502040204020203" pitchFamily="34" charset="0"/>
              </a:rPr>
              <a:t>Sistema de </a:t>
            </a:r>
            <a:r>
              <a:rPr lang="pt-BR" sz="2400" b="1" u="sng" dirty="0" err="1">
                <a:latin typeface="Segoe UI Symbol" panose="020B0502040204020203" pitchFamily="34" charset="0"/>
                <a:ea typeface="Segoe UI Symbol" panose="020B0502040204020203" pitchFamily="34" charset="0"/>
              </a:rPr>
              <a:t>Corrección</a:t>
            </a:r>
            <a:r>
              <a:rPr lang="pt-BR" sz="2400" b="1" u="sng" dirty="0">
                <a:latin typeface="Segoe UI Symbol" panose="020B0502040204020203" pitchFamily="34" charset="0"/>
                <a:ea typeface="Segoe UI Symbol" panose="020B0502040204020203" pitchFamily="34" charset="0"/>
              </a:rPr>
              <a:t> </a:t>
            </a:r>
            <a:r>
              <a:rPr lang="pt-BR" sz="2400" b="1" u="sng" dirty="0" err="1">
                <a:latin typeface="Segoe UI Symbol" panose="020B0502040204020203" pitchFamily="34" charset="0"/>
                <a:ea typeface="Segoe UI Symbol" panose="020B0502040204020203" pitchFamily="34" charset="0"/>
              </a:rPr>
              <a:t>del</a:t>
            </a:r>
            <a:r>
              <a:rPr lang="pt-BR" sz="2400" b="1" u="sng" dirty="0">
                <a:latin typeface="Segoe UI Symbol" panose="020B0502040204020203" pitchFamily="34" charset="0"/>
                <a:ea typeface="Segoe UI Symbol" panose="020B0502040204020203" pitchFamily="34" charset="0"/>
              </a:rPr>
              <a:t> Poder </a:t>
            </a:r>
            <a:r>
              <a:rPr lang="pt-BR" sz="2400" b="1" u="sng" dirty="0" err="1">
                <a:latin typeface="Segoe UI Symbol" panose="020B0502040204020203" pitchFamily="34" charset="0"/>
                <a:ea typeface="Segoe UI Symbol" panose="020B0502040204020203" pitchFamily="34" charset="0"/>
              </a:rPr>
              <a:t>Ejecutivo</a:t>
            </a:r>
            <a:r>
              <a:rPr lang="pt-BR" sz="2400" b="1" u="sng" dirty="0">
                <a:latin typeface="Segoe UI Symbol" panose="020B0502040204020203" pitchFamily="34" charset="0"/>
                <a:ea typeface="Segoe UI Symbol" panose="020B0502040204020203" pitchFamily="34" charset="0"/>
              </a:rPr>
              <a:t> Federal - SISCOR</a:t>
            </a:r>
          </a:p>
          <a:p>
            <a:pPr algn="ctr"/>
            <a:endParaRPr lang="pt-BR" altLang="pt-BR" sz="1100" dirty="0">
              <a:latin typeface="Arial" panose="020B0604020202020204" pitchFamily="34" charset="0"/>
            </a:endParaRPr>
          </a:p>
          <a:p>
            <a:pPr algn="ctr"/>
            <a:endParaRPr lang="pt-BR" altLang="pt-BR" sz="1100" dirty="0">
              <a:latin typeface="Arial" panose="020B0604020202020204" pitchFamily="34" charset="0"/>
            </a:endParaRPr>
          </a:p>
          <a:p>
            <a:pPr algn="ctr"/>
            <a:r>
              <a:rPr lang="pt-BR" altLang="pt-BR" sz="1600" dirty="0">
                <a:latin typeface="Arial" panose="020B0604020202020204" pitchFamily="34" charset="0"/>
                <a:cs typeface="Arial" panose="020B0604020202020204" pitchFamily="34" charset="0"/>
              </a:rPr>
              <a:t>Penalidades expulsivas aplicadas no Poder Executivo Federal </a:t>
            </a:r>
          </a:p>
        </p:txBody>
      </p:sp>
      <p:graphicFrame>
        <p:nvGraphicFramePr>
          <p:cNvPr id="5" name="Gráfico 4">
            <a:extLst>
              <a:ext uri="{FF2B5EF4-FFF2-40B4-BE49-F238E27FC236}">
                <a16:creationId xmlns:a16="http://schemas.microsoft.com/office/drawing/2014/main" id="{2014E313-3A0A-49CA-890F-794CEBF2321B}"/>
              </a:ext>
            </a:extLst>
          </p:cNvPr>
          <p:cNvGraphicFramePr>
            <a:graphicFrameLocks/>
          </p:cNvGraphicFramePr>
          <p:nvPr>
            <p:extLst>
              <p:ext uri="{D42A27DB-BD31-4B8C-83A1-F6EECF244321}">
                <p14:modId xmlns:p14="http://schemas.microsoft.com/office/powerpoint/2010/main" val="1199894625"/>
              </p:ext>
            </p:extLst>
          </p:nvPr>
        </p:nvGraphicFramePr>
        <p:xfrm>
          <a:off x="1690578" y="2987068"/>
          <a:ext cx="6198780" cy="2754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1036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039340-ECD4-4A7A-8B53-B06EEF47F72A}"/>
              </a:ext>
            </a:extLst>
          </p:cNvPr>
          <p:cNvSpPr/>
          <p:nvPr/>
        </p:nvSpPr>
        <p:spPr>
          <a:xfrm>
            <a:off x="924752" y="1011497"/>
            <a:ext cx="7294497" cy="523220"/>
          </a:xfrm>
          <a:prstGeom prst="rect">
            <a:avLst/>
          </a:prstGeom>
        </p:spPr>
        <p:txBody>
          <a:bodyPr wrap="none">
            <a:spAutoFit/>
          </a:bodyPr>
          <a:lstStyle/>
          <a:p>
            <a:pPr algn="ctr" defTabSz="685800">
              <a:defRPr/>
            </a:pPr>
            <a:r>
              <a:rPr lang="pt-BR" sz="2800" b="1" u="sng" dirty="0" err="1">
                <a:latin typeface="Segoe UI Symbol" panose="020B0502040204020203" pitchFamily="34" charset="0"/>
                <a:ea typeface="Segoe UI Symbol" panose="020B0502040204020203" pitchFamily="34" charset="0"/>
              </a:rPr>
              <a:t>Eficacia</a:t>
            </a:r>
            <a:r>
              <a:rPr lang="pt-BR" sz="2800" b="1" u="sng" dirty="0">
                <a:latin typeface="Segoe UI Symbol" panose="020B0502040204020203" pitchFamily="34" charset="0"/>
                <a:ea typeface="Segoe UI Symbol" panose="020B0502040204020203" pitchFamily="34" charset="0"/>
              </a:rPr>
              <a:t> de </a:t>
            </a:r>
            <a:r>
              <a:rPr lang="pt-BR" sz="2800" b="1" u="sng" dirty="0" err="1">
                <a:latin typeface="Segoe UI Symbol" panose="020B0502040204020203" pitchFamily="34" charset="0"/>
                <a:ea typeface="Segoe UI Symbol" panose="020B0502040204020203" pitchFamily="34" charset="0"/>
              </a:rPr>
              <a:t>los</a:t>
            </a:r>
            <a:r>
              <a:rPr lang="pt-BR" sz="2800" b="1" u="sng" dirty="0">
                <a:latin typeface="Segoe UI Symbol" panose="020B0502040204020203" pitchFamily="34" charset="0"/>
                <a:ea typeface="Segoe UI Symbol" panose="020B0502040204020203" pitchFamily="34" charset="0"/>
              </a:rPr>
              <a:t> </a:t>
            </a:r>
            <a:r>
              <a:rPr lang="pt-BR" sz="2800" b="1" u="sng" dirty="0" err="1">
                <a:latin typeface="Segoe UI Symbol" panose="020B0502040204020203" pitchFamily="34" charset="0"/>
                <a:ea typeface="Segoe UI Symbol" panose="020B0502040204020203" pitchFamily="34" charset="0"/>
              </a:rPr>
              <a:t>procedimientos</a:t>
            </a:r>
            <a:r>
              <a:rPr lang="pt-BR" sz="2800" b="1" u="sng" dirty="0">
                <a:latin typeface="Segoe UI Symbol" panose="020B0502040204020203" pitchFamily="34" charset="0"/>
                <a:ea typeface="Segoe UI Symbol" panose="020B0502040204020203" pitchFamily="34" charset="0"/>
              </a:rPr>
              <a:t> </a:t>
            </a:r>
            <a:r>
              <a:rPr lang="pt-BR" sz="2800" b="1" u="sng" dirty="0" err="1">
                <a:latin typeface="Segoe UI Symbol" panose="020B0502040204020203" pitchFamily="34" charset="0"/>
                <a:ea typeface="Segoe UI Symbol" panose="020B0502040204020203" pitchFamily="34" charset="0"/>
              </a:rPr>
              <a:t>correccionales</a:t>
            </a:r>
            <a:endParaRPr lang="pt-BR" sz="2800" b="1" u="sng" dirty="0">
              <a:latin typeface="Segoe UI Symbol" panose="020B0502040204020203" pitchFamily="34" charset="0"/>
              <a:ea typeface="Segoe UI Symbol" panose="020B0502040204020203" pitchFamily="34" charset="0"/>
            </a:endParaRPr>
          </a:p>
        </p:txBody>
      </p:sp>
      <p:sp>
        <p:nvSpPr>
          <p:cNvPr id="4" name="Retângulo 3">
            <a:extLst>
              <a:ext uri="{FF2B5EF4-FFF2-40B4-BE49-F238E27FC236}">
                <a16:creationId xmlns:a16="http://schemas.microsoft.com/office/drawing/2014/main" id="{BAB3E763-7530-486B-8A4F-D3C2A326E2D0}"/>
              </a:ext>
            </a:extLst>
          </p:cNvPr>
          <p:cNvSpPr/>
          <p:nvPr/>
        </p:nvSpPr>
        <p:spPr>
          <a:xfrm>
            <a:off x="2153972" y="2478789"/>
            <a:ext cx="4942380" cy="369332"/>
          </a:xfrm>
          <a:prstGeom prst="rect">
            <a:avLst/>
          </a:prstGeom>
        </p:spPr>
        <p:txBody>
          <a:bodyPr wrap="none">
            <a:spAutoFit/>
          </a:bodyPr>
          <a:lstStyle/>
          <a:p>
            <a:pPr algn="ctr" defTabSz="685800">
              <a:defRPr/>
            </a:pPr>
            <a:r>
              <a:rPr lang="pt-BR" kern="0" dirty="0" err="1">
                <a:latin typeface="Arial" panose="020B0604020202020204" pitchFamily="34" charset="0"/>
                <a:cs typeface="Arial" panose="020B0604020202020204" pitchFamily="34" charset="0"/>
              </a:rPr>
              <a:t>Reintegraciones</a:t>
            </a:r>
            <a:r>
              <a:rPr lang="pt-BR" kern="0" dirty="0">
                <a:latin typeface="Arial" panose="020B0604020202020204" pitchFamily="34" charset="0"/>
                <a:cs typeface="Arial" panose="020B0604020202020204" pitchFamily="34" charset="0"/>
              </a:rPr>
              <a:t> </a:t>
            </a:r>
            <a:r>
              <a:rPr lang="pt-BR" kern="0" dirty="0" err="1">
                <a:latin typeface="Arial" panose="020B0604020202020204" pitchFamily="34" charset="0"/>
                <a:cs typeface="Arial" panose="020B0604020202020204" pitchFamily="34" charset="0"/>
              </a:rPr>
              <a:t>en</a:t>
            </a:r>
            <a:r>
              <a:rPr lang="pt-BR" kern="0" dirty="0">
                <a:latin typeface="Arial" panose="020B0604020202020204" pitchFamily="34" charset="0"/>
                <a:cs typeface="Arial" panose="020B0604020202020204" pitchFamily="34" charset="0"/>
              </a:rPr>
              <a:t> </a:t>
            </a:r>
            <a:r>
              <a:rPr lang="pt-BR" kern="0" dirty="0" err="1">
                <a:latin typeface="Arial" panose="020B0604020202020204" pitchFamily="34" charset="0"/>
                <a:cs typeface="Arial" panose="020B0604020202020204" pitchFamily="34" charset="0"/>
              </a:rPr>
              <a:t>el</a:t>
            </a:r>
            <a:r>
              <a:rPr lang="pt-BR" kern="0" dirty="0">
                <a:latin typeface="Arial" panose="020B0604020202020204" pitchFamily="34" charset="0"/>
                <a:cs typeface="Arial" panose="020B0604020202020204" pitchFamily="34" charset="0"/>
              </a:rPr>
              <a:t> Poder </a:t>
            </a:r>
            <a:r>
              <a:rPr lang="pt-BR" kern="0" dirty="0" err="1">
                <a:latin typeface="Arial" panose="020B0604020202020204" pitchFamily="34" charset="0"/>
                <a:cs typeface="Arial" panose="020B0604020202020204" pitchFamily="34" charset="0"/>
              </a:rPr>
              <a:t>Ejecutivo</a:t>
            </a:r>
            <a:r>
              <a:rPr lang="pt-BR" kern="0" dirty="0">
                <a:latin typeface="Arial" panose="020B0604020202020204" pitchFamily="34" charset="0"/>
                <a:cs typeface="Arial" panose="020B0604020202020204" pitchFamily="34" charset="0"/>
              </a:rPr>
              <a:t> Federal</a:t>
            </a:r>
          </a:p>
        </p:txBody>
      </p:sp>
      <p:graphicFrame>
        <p:nvGraphicFramePr>
          <p:cNvPr id="5" name="Gráfico 4">
            <a:extLst>
              <a:ext uri="{FF2B5EF4-FFF2-40B4-BE49-F238E27FC236}">
                <a16:creationId xmlns:a16="http://schemas.microsoft.com/office/drawing/2014/main" id="{AC4D1558-7AFF-47E6-838D-376ECB93B9AF}"/>
              </a:ext>
            </a:extLst>
          </p:cNvPr>
          <p:cNvGraphicFramePr/>
          <p:nvPr>
            <p:extLst>
              <p:ext uri="{D42A27DB-BD31-4B8C-83A1-F6EECF244321}">
                <p14:modId xmlns:p14="http://schemas.microsoft.com/office/powerpoint/2010/main" val="1622983682"/>
              </p:ext>
            </p:extLst>
          </p:nvPr>
        </p:nvGraphicFramePr>
        <p:xfrm>
          <a:off x="1339703" y="2975322"/>
          <a:ext cx="6741042" cy="2617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860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E2DB8E3-31C4-413B-BEE7-403E79254BBF}"/>
              </a:ext>
            </a:extLst>
          </p:cNvPr>
          <p:cNvSpPr/>
          <p:nvPr/>
        </p:nvSpPr>
        <p:spPr>
          <a:xfrm>
            <a:off x="1138089" y="947702"/>
            <a:ext cx="6612644" cy="523220"/>
          </a:xfrm>
          <a:prstGeom prst="rect">
            <a:avLst/>
          </a:prstGeom>
        </p:spPr>
        <p:txBody>
          <a:bodyPr wrap="none">
            <a:spAutoFit/>
          </a:bodyPr>
          <a:lstStyle/>
          <a:p>
            <a:pPr algn="ctr" defTabSz="685800">
              <a:defRPr/>
            </a:pPr>
            <a:r>
              <a:rPr lang="pt-BR" sz="2800" b="1" u="sng" dirty="0" err="1">
                <a:latin typeface="Segoe UI Symbol" panose="020B0502040204020203" pitchFamily="34" charset="0"/>
                <a:ea typeface="Segoe UI Symbol" panose="020B0502040204020203" pitchFamily="34" charset="0"/>
              </a:rPr>
              <a:t>Responsabilización</a:t>
            </a:r>
            <a:r>
              <a:rPr lang="pt-BR" sz="2800" b="1" u="sng" dirty="0">
                <a:latin typeface="Segoe UI Symbol" panose="020B0502040204020203" pitchFamily="34" charset="0"/>
                <a:ea typeface="Segoe UI Symbol" panose="020B0502040204020203" pitchFamily="34" charset="0"/>
              </a:rPr>
              <a:t> de Personas Jurídicas</a:t>
            </a:r>
          </a:p>
        </p:txBody>
      </p:sp>
      <p:graphicFrame>
        <p:nvGraphicFramePr>
          <p:cNvPr id="3" name="Gráfico 2">
            <a:extLst>
              <a:ext uri="{FF2B5EF4-FFF2-40B4-BE49-F238E27FC236}">
                <a16:creationId xmlns:a16="http://schemas.microsoft.com/office/drawing/2014/main" id="{B3F88AFC-D03C-40DE-9843-56E0BABF66F2}"/>
              </a:ext>
            </a:extLst>
          </p:cNvPr>
          <p:cNvGraphicFramePr/>
          <p:nvPr>
            <p:extLst>
              <p:ext uri="{D42A27DB-BD31-4B8C-83A1-F6EECF244321}">
                <p14:modId xmlns:p14="http://schemas.microsoft.com/office/powerpoint/2010/main" val="3854085107"/>
              </p:ext>
            </p:extLst>
          </p:nvPr>
        </p:nvGraphicFramePr>
        <p:xfrm>
          <a:off x="1588626" y="2785729"/>
          <a:ext cx="6423949" cy="3242931"/>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CEB90F5E-8E5B-4859-89EA-232CA2D63DAC}"/>
              </a:ext>
            </a:extLst>
          </p:cNvPr>
          <p:cNvSpPr txBox="1"/>
          <p:nvPr/>
        </p:nvSpPr>
        <p:spPr>
          <a:xfrm>
            <a:off x="1392864" y="2036890"/>
            <a:ext cx="6273209" cy="658642"/>
          </a:xfrm>
          <a:prstGeom prst="rect">
            <a:avLst/>
          </a:prstGeom>
          <a:noFill/>
        </p:spPr>
        <p:txBody>
          <a:bodyPr wrap="square" rtlCol="0">
            <a:spAutoFit/>
          </a:bodyPr>
          <a:lstStyle/>
          <a:p>
            <a:pPr algn="ctr">
              <a:lnSpc>
                <a:spcPct val="115000"/>
              </a:lnSpc>
            </a:pPr>
            <a:r>
              <a:rPr lang="pt-BR" sz="1600" b="1" dirty="0">
                <a:latin typeface="Arial" panose="020B0604020202020204" pitchFamily="34" charset="0"/>
                <a:ea typeface="Calibri"/>
                <a:cs typeface="Arial" panose="020B0604020202020204" pitchFamily="34" charset="0"/>
              </a:rPr>
              <a:t>Total de sanciones aplicadas bajo </a:t>
            </a:r>
            <a:r>
              <a:rPr lang="pt-BR" sz="1600" b="1" dirty="0" err="1">
                <a:latin typeface="Arial" panose="020B0604020202020204" pitchFamily="34" charset="0"/>
                <a:ea typeface="Calibri"/>
                <a:cs typeface="Arial" panose="020B0604020202020204" pitchFamily="34" charset="0"/>
              </a:rPr>
              <a:t>las</a:t>
            </a:r>
            <a:r>
              <a:rPr lang="pt-BR" sz="1600" b="1" dirty="0">
                <a:latin typeface="Arial" panose="020B0604020202020204" pitchFamily="34" charset="0"/>
                <a:ea typeface="Calibri"/>
                <a:cs typeface="Arial" panose="020B0604020202020204" pitchFamily="34" charset="0"/>
              </a:rPr>
              <a:t> </a:t>
            </a:r>
            <a:r>
              <a:rPr lang="pt-BR" sz="1600" b="1" dirty="0" err="1">
                <a:latin typeface="Arial" panose="020B0604020202020204" pitchFamily="34" charset="0"/>
                <a:ea typeface="Calibri"/>
                <a:cs typeface="Arial" panose="020B0604020202020204" pitchFamily="34" charset="0"/>
              </a:rPr>
              <a:t>leyes</a:t>
            </a:r>
            <a:r>
              <a:rPr lang="pt-BR" sz="1600" b="1" dirty="0">
                <a:latin typeface="Arial" panose="020B0604020202020204" pitchFamily="34" charset="0"/>
                <a:ea typeface="Calibri"/>
                <a:cs typeface="Arial" panose="020B0604020202020204" pitchFamily="34" charset="0"/>
              </a:rPr>
              <a:t> de </a:t>
            </a:r>
            <a:r>
              <a:rPr lang="pt-BR" sz="1600" b="1" dirty="0" err="1">
                <a:latin typeface="Arial" panose="020B0604020202020204" pitchFamily="34" charset="0"/>
                <a:ea typeface="Calibri"/>
                <a:cs typeface="Arial" panose="020B0604020202020204" pitchFamily="34" charset="0"/>
              </a:rPr>
              <a:t>licitaciones</a:t>
            </a:r>
            <a:r>
              <a:rPr lang="pt-BR" sz="1600" b="1" dirty="0">
                <a:latin typeface="Arial" panose="020B0604020202020204" pitchFamily="34" charset="0"/>
                <a:ea typeface="Calibri"/>
                <a:cs typeface="Arial" panose="020B0604020202020204" pitchFamily="34" charset="0"/>
              </a:rPr>
              <a:t> y contratos </a:t>
            </a:r>
            <a:r>
              <a:rPr lang="pt-BR" sz="1600" b="1" dirty="0" err="1">
                <a:latin typeface="Arial" panose="020B0604020202020204" pitchFamily="34" charset="0"/>
                <a:ea typeface="Calibri"/>
                <a:cs typeface="Arial" panose="020B0604020202020204" pitchFamily="34" charset="0"/>
              </a:rPr>
              <a:t>en</a:t>
            </a:r>
            <a:r>
              <a:rPr lang="pt-BR" sz="1600" b="1" dirty="0">
                <a:latin typeface="Arial" panose="020B0604020202020204" pitchFamily="34" charset="0"/>
                <a:ea typeface="Calibri"/>
                <a:cs typeface="Arial" panose="020B0604020202020204" pitchFamily="34" charset="0"/>
              </a:rPr>
              <a:t> </a:t>
            </a:r>
            <a:r>
              <a:rPr lang="pt-BR" sz="1600" b="1" dirty="0" err="1">
                <a:latin typeface="Arial" panose="020B0604020202020204" pitchFamily="34" charset="0"/>
                <a:ea typeface="Calibri"/>
                <a:cs typeface="Arial" panose="020B0604020202020204" pitchFamily="34" charset="0"/>
              </a:rPr>
              <a:t>el</a:t>
            </a:r>
            <a:r>
              <a:rPr lang="pt-BR" sz="1600" b="1" dirty="0">
                <a:latin typeface="Arial" panose="020B0604020202020204" pitchFamily="34" charset="0"/>
                <a:ea typeface="Calibri"/>
                <a:cs typeface="Arial" panose="020B0604020202020204" pitchFamily="34" charset="0"/>
              </a:rPr>
              <a:t> Poder </a:t>
            </a:r>
            <a:r>
              <a:rPr lang="pt-BR" sz="1600" b="1" dirty="0" err="1">
                <a:latin typeface="Arial" panose="020B0604020202020204" pitchFamily="34" charset="0"/>
                <a:ea typeface="Calibri"/>
                <a:cs typeface="Arial" panose="020B0604020202020204" pitchFamily="34" charset="0"/>
              </a:rPr>
              <a:t>Ejecutivo</a:t>
            </a:r>
            <a:r>
              <a:rPr lang="pt-BR" sz="1600" b="1" dirty="0">
                <a:latin typeface="Arial" panose="020B0604020202020204" pitchFamily="34" charset="0"/>
                <a:ea typeface="Calibri"/>
                <a:cs typeface="Arial" panose="020B0604020202020204" pitchFamily="34" charset="0"/>
              </a:rPr>
              <a:t> Federal </a:t>
            </a:r>
          </a:p>
        </p:txBody>
      </p:sp>
    </p:spTree>
    <p:extLst>
      <p:ext uri="{BB962C8B-B14F-4D97-AF65-F5344CB8AC3E}">
        <p14:creationId xmlns:p14="http://schemas.microsoft.com/office/powerpoint/2010/main" val="105340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DE23BEA-BC99-480C-9C31-8814654B03E3}"/>
              </a:ext>
            </a:extLst>
          </p:cNvPr>
          <p:cNvSpPr/>
          <p:nvPr/>
        </p:nvSpPr>
        <p:spPr>
          <a:xfrm>
            <a:off x="1010093" y="936794"/>
            <a:ext cx="7091916" cy="954107"/>
          </a:xfrm>
          <a:prstGeom prst="rect">
            <a:avLst/>
          </a:prstGeom>
        </p:spPr>
        <p:txBody>
          <a:bodyPr wrap="square">
            <a:spAutoFit/>
          </a:bodyPr>
          <a:lstStyle/>
          <a:p>
            <a:pPr algn="ctr" defTabSz="685800">
              <a:defRPr/>
            </a:pPr>
            <a:r>
              <a:rPr lang="pt-BR" sz="2800" b="1" u="sng" dirty="0">
                <a:latin typeface="Segoe UI Symbol" panose="020B0502040204020203" pitchFamily="34" charset="0"/>
                <a:ea typeface="Segoe UI Symbol" panose="020B0502040204020203" pitchFamily="34" charset="0"/>
              </a:rPr>
              <a:t>Resultados de </a:t>
            </a:r>
            <a:r>
              <a:rPr lang="pt-BR" sz="2800" b="1" u="sng" dirty="0" err="1">
                <a:latin typeface="Segoe UI Symbol" panose="020B0502040204020203" pitchFamily="34" charset="0"/>
                <a:ea typeface="Segoe UI Symbol" panose="020B0502040204020203" pitchFamily="34" charset="0"/>
              </a:rPr>
              <a:t>la</a:t>
            </a:r>
            <a:r>
              <a:rPr lang="pt-BR" sz="2800" b="1" u="sng" dirty="0">
                <a:latin typeface="Segoe UI Symbol" panose="020B0502040204020203" pitchFamily="34" charset="0"/>
                <a:ea typeface="Segoe UI Symbol" panose="020B0502040204020203" pitchFamily="34" charset="0"/>
              </a:rPr>
              <a:t> </a:t>
            </a:r>
            <a:r>
              <a:rPr lang="pt-BR" sz="2800" b="1" u="sng" dirty="0" err="1">
                <a:latin typeface="Segoe UI Symbol" panose="020B0502040204020203" pitchFamily="34" charset="0"/>
                <a:ea typeface="Segoe UI Symbol" panose="020B0502040204020203" pitchFamily="34" charset="0"/>
              </a:rPr>
              <a:t>Apuración</a:t>
            </a:r>
            <a:r>
              <a:rPr lang="pt-BR" sz="2800" b="1" u="sng" dirty="0">
                <a:latin typeface="Segoe UI Symbol" panose="020B0502040204020203" pitchFamily="34" charset="0"/>
                <a:ea typeface="Segoe UI Symbol" panose="020B0502040204020203" pitchFamily="34" charset="0"/>
              </a:rPr>
              <a:t> </a:t>
            </a:r>
            <a:r>
              <a:rPr lang="pt-BR" sz="2800" b="1" u="sng" dirty="0" err="1">
                <a:latin typeface="Segoe UI Symbol" panose="020B0502040204020203" pitchFamily="34" charset="0"/>
                <a:ea typeface="Segoe UI Symbol" panose="020B0502040204020203" pitchFamily="34" charset="0"/>
              </a:rPr>
              <a:t>Directa</a:t>
            </a:r>
            <a:r>
              <a:rPr lang="pt-BR" sz="2800" b="1" u="sng" dirty="0">
                <a:latin typeface="Segoe UI Symbol" panose="020B0502040204020203" pitchFamily="34" charset="0"/>
                <a:ea typeface="Segoe UI Symbol" panose="020B0502040204020203" pitchFamily="34" charset="0"/>
              </a:rPr>
              <a:t> contra Personas Jurídicas</a:t>
            </a:r>
          </a:p>
        </p:txBody>
      </p:sp>
      <p:graphicFrame>
        <p:nvGraphicFramePr>
          <p:cNvPr id="4" name="Diagrama 3">
            <a:extLst>
              <a:ext uri="{FF2B5EF4-FFF2-40B4-BE49-F238E27FC236}">
                <a16:creationId xmlns:a16="http://schemas.microsoft.com/office/drawing/2014/main" id="{791B51F4-DA45-4522-A719-2F22842E3D80}"/>
              </a:ext>
            </a:extLst>
          </p:cNvPr>
          <p:cNvGraphicFramePr/>
          <p:nvPr>
            <p:extLst>
              <p:ext uri="{D42A27DB-BD31-4B8C-83A1-F6EECF244321}">
                <p14:modId xmlns:p14="http://schemas.microsoft.com/office/powerpoint/2010/main" val="1416916855"/>
              </p:ext>
            </p:extLst>
          </p:nvPr>
        </p:nvGraphicFramePr>
        <p:xfrm>
          <a:off x="648586" y="1892594"/>
          <a:ext cx="7652153" cy="472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34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0579C4D-E2CC-49E7-AE7B-AD80D6B2AF35}"/>
              </a:ext>
            </a:extLst>
          </p:cNvPr>
          <p:cNvSpPr/>
          <p:nvPr/>
        </p:nvSpPr>
        <p:spPr>
          <a:xfrm>
            <a:off x="1190456" y="873274"/>
            <a:ext cx="7025834" cy="523220"/>
          </a:xfrm>
          <a:prstGeom prst="rect">
            <a:avLst/>
          </a:prstGeom>
        </p:spPr>
        <p:txBody>
          <a:bodyPr wrap="none">
            <a:spAutoFit/>
          </a:bodyPr>
          <a:lstStyle/>
          <a:p>
            <a:r>
              <a:rPr lang="pt-BR" sz="2800" b="1" u="sng" dirty="0" err="1">
                <a:latin typeface="Segoe UI Symbol" panose="020B0502040204020203" pitchFamily="34" charset="0"/>
                <a:ea typeface="Segoe UI Symbol" panose="020B0502040204020203" pitchFamily="34" charset="0"/>
              </a:rPr>
              <a:t>Integración</a:t>
            </a:r>
            <a:r>
              <a:rPr lang="pt-BR" sz="2800" b="1" u="sng" dirty="0">
                <a:latin typeface="Segoe UI Symbol" panose="020B0502040204020203" pitchFamily="34" charset="0"/>
                <a:ea typeface="Segoe UI Symbol" panose="020B0502040204020203" pitchFamily="34" charset="0"/>
              </a:rPr>
              <a:t> de </a:t>
            </a:r>
            <a:r>
              <a:rPr lang="pt-BR" sz="2800" b="1" u="sng" dirty="0" err="1">
                <a:latin typeface="Segoe UI Symbol" panose="020B0502040204020203" pitchFamily="34" charset="0"/>
                <a:ea typeface="Segoe UI Symbol" panose="020B0502040204020203" pitchFamily="34" charset="0"/>
              </a:rPr>
              <a:t>datos</a:t>
            </a:r>
            <a:r>
              <a:rPr lang="pt-BR" sz="2800" b="1" u="sng" dirty="0">
                <a:latin typeface="Segoe UI Symbol" panose="020B0502040204020203" pitchFamily="34" charset="0"/>
                <a:ea typeface="Segoe UI Symbol" panose="020B0502040204020203" pitchFamily="34" charset="0"/>
              </a:rPr>
              <a:t> y </a:t>
            </a:r>
            <a:r>
              <a:rPr lang="pt-BR" sz="2800" b="1" u="sng" dirty="0" err="1">
                <a:latin typeface="Segoe UI Symbol" panose="020B0502040204020203" pitchFamily="34" charset="0"/>
                <a:ea typeface="Segoe UI Symbol" panose="020B0502040204020203" pitchFamily="34" charset="0"/>
              </a:rPr>
              <a:t>gestión</a:t>
            </a:r>
            <a:r>
              <a:rPr lang="pt-BR" sz="2800" b="1" u="sng" dirty="0">
                <a:latin typeface="Segoe UI Symbol" panose="020B0502040204020203" pitchFamily="34" charset="0"/>
                <a:ea typeface="Segoe UI Symbol" panose="020B0502040204020203" pitchFamily="34" charset="0"/>
              </a:rPr>
              <a:t> de sistemas </a:t>
            </a:r>
          </a:p>
        </p:txBody>
      </p:sp>
      <p:sp>
        <p:nvSpPr>
          <p:cNvPr id="3" name="Retângulo 2">
            <a:extLst>
              <a:ext uri="{FF2B5EF4-FFF2-40B4-BE49-F238E27FC236}">
                <a16:creationId xmlns:a16="http://schemas.microsoft.com/office/drawing/2014/main" id="{B4A9308F-76C0-43EF-96CD-71A2861C5A9C}"/>
              </a:ext>
            </a:extLst>
          </p:cNvPr>
          <p:cNvSpPr/>
          <p:nvPr/>
        </p:nvSpPr>
        <p:spPr>
          <a:xfrm>
            <a:off x="425301" y="1723050"/>
            <a:ext cx="8165805" cy="1077218"/>
          </a:xfrm>
          <a:prstGeom prst="rect">
            <a:avLst/>
          </a:prstGeom>
        </p:spPr>
        <p:txBody>
          <a:bodyPr wrap="square">
            <a:spAutoFit/>
          </a:bodyPr>
          <a:lstStyle/>
          <a:p>
            <a:pPr algn="just"/>
            <a:r>
              <a:rPr lang="pt-BR" sz="1600" i="1" dirty="0" err="1">
                <a:latin typeface="Arial" panose="020B0604020202020204" pitchFamily="34" charset="0"/>
                <a:cs typeface="Arial" panose="020B0604020202020204" pitchFamily="34" charset="0"/>
              </a:rPr>
              <a:t>Ley</a:t>
            </a:r>
            <a:r>
              <a:rPr lang="pt-BR" sz="1600" i="1" dirty="0">
                <a:latin typeface="Arial" panose="020B0604020202020204" pitchFamily="34" charset="0"/>
                <a:cs typeface="Arial" panose="020B0604020202020204" pitchFamily="34" charset="0"/>
              </a:rPr>
              <a:t> nº 12.846/2013: </a:t>
            </a:r>
            <a:r>
              <a:rPr lang="pt-BR" sz="1600" i="1" dirty="0" err="1">
                <a:latin typeface="Arial" panose="020B0604020202020204" pitchFamily="34" charset="0"/>
                <a:cs typeface="Arial" panose="020B0604020202020204" pitchFamily="34" charset="0"/>
              </a:rPr>
              <a:t>obrigatoriedad</a:t>
            </a:r>
            <a:r>
              <a:rPr lang="pt-BR" sz="1600" i="1" dirty="0">
                <a:latin typeface="Arial" panose="020B0604020202020204" pitchFamily="34" charset="0"/>
                <a:cs typeface="Arial" panose="020B0604020202020204" pitchFamily="34" charset="0"/>
              </a:rPr>
              <a:t> </a:t>
            </a:r>
            <a:r>
              <a:rPr lang="pt-BR" sz="1600" i="1" dirty="0" err="1">
                <a:latin typeface="Arial" panose="020B0604020202020204" pitchFamily="34" charset="0"/>
                <a:cs typeface="Arial" panose="020B0604020202020204" pitchFamily="34" charset="0"/>
              </a:rPr>
              <a:t>del</a:t>
            </a:r>
            <a:r>
              <a:rPr lang="pt-BR" sz="1600" i="1" dirty="0">
                <a:latin typeface="Arial" panose="020B0604020202020204" pitchFamily="34" charset="0"/>
                <a:cs typeface="Arial" panose="020B0604020202020204" pitchFamily="34" charset="0"/>
              </a:rPr>
              <a:t> uso </a:t>
            </a:r>
            <a:r>
              <a:rPr lang="pt-BR" sz="1600" i="1" dirty="0" err="1">
                <a:latin typeface="Arial" panose="020B0604020202020204" pitchFamily="34" charset="0"/>
                <a:cs typeface="Arial" panose="020B0604020202020204" pitchFamily="34" charset="0"/>
              </a:rPr>
              <a:t>del</a:t>
            </a:r>
            <a:r>
              <a:rPr lang="pt-BR" sz="1600" i="1" dirty="0">
                <a:latin typeface="Arial" panose="020B0604020202020204" pitchFamily="34" charset="0"/>
                <a:cs typeface="Arial" panose="020B0604020202020204" pitchFamily="34" charset="0"/>
              </a:rPr>
              <a:t> </a:t>
            </a:r>
            <a:r>
              <a:rPr lang="pt-BR" sz="1600" i="1" dirty="0" err="1">
                <a:latin typeface="Arial" panose="020B0604020202020204" pitchFamily="34" charset="0"/>
                <a:cs typeface="Arial" panose="020B0604020202020204" pitchFamily="34" charset="0"/>
              </a:rPr>
              <a:t>Catastro</a:t>
            </a:r>
            <a:r>
              <a:rPr lang="pt-BR" sz="1600" i="1" dirty="0">
                <a:latin typeface="Arial" panose="020B0604020202020204" pitchFamily="34" charset="0"/>
                <a:cs typeface="Arial" panose="020B0604020202020204" pitchFamily="34" charset="0"/>
              </a:rPr>
              <a:t> de Empresas </a:t>
            </a:r>
            <a:r>
              <a:rPr lang="pt-BR" sz="1600" i="1" dirty="0" err="1">
                <a:latin typeface="Arial" panose="020B0604020202020204" pitchFamily="34" charset="0"/>
                <a:cs typeface="Arial" panose="020B0604020202020204" pitchFamily="34" charset="0"/>
              </a:rPr>
              <a:t>Inidoneas</a:t>
            </a:r>
            <a:r>
              <a:rPr lang="pt-BR" sz="1600" i="1" dirty="0">
                <a:latin typeface="Arial" panose="020B0604020202020204" pitchFamily="34" charset="0"/>
                <a:cs typeface="Arial" panose="020B0604020202020204" pitchFamily="34" charset="0"/>
              </a:rPr>
              <a:t> y Suspensas – (CEIS) y </a:t>
            </a:r>
            <a:r>
              <a:rPr lang="pt-BR" sz="1600" i="1" dirty="0" err="1">
                <a:latin typeface="Arial" panose="020B0604020202020204" pitchFamily="34" charset="0"/>
                <a:cs typeface="Arial" panose="020B0604020202020204" pitchFamily="34" charset="0"/>
              </a:rPr>
              <a:t>del</a:t>
            </a:r>
            <a:r>
              <a:rPr lang="pt-BR" sz="1600" i="1" dirty="0">
                <a:latin typeface="Arial" panose="020B0604020202020204" pitchFamily="34" charset="0"/>
                <a:cs typeface="Arial" panose="020B0604020202020204" pitchFamily="34" charset="0"/>
              </a:rPr>
              <a:t> </a:t>
            </a:r>
            <a:r>
              <a:rPr lang="pt-BR" sz="1600" i="1" dirty="0" err="1">
                <a:latin typeface="Arial" panose="020B0604020202020204" pitchFamily="34" charset="0"/>
                <a:cs typeface="Arial" panose="020B0604020202020204" pitchFamily="34" charset="0"/>
              </a:rPr>
              <a:t>Catastro</a:t>
            </a:r>
            <a:r>
              <a:rPr lang="pt-BR" sz="1600" i="1" dirty="0">
                <a:latin typeface="Arial" panose="020B0604020202020204" pitchFamily="34" charset="0"/>
                <a:cs typeface="Arial" panose="020B0604020202020204" pitchFamily="34" charset="0"/>
              </a:rPr>
              <a:t> Nacional de Empresas Punidas – (CNEP) para todos </a:t>
            </a:r>
            <a:r>
              <a:rPr lang="pt-BR" sz="1600" i="1" dirty="0" err="1">
                <a:latin typeface="Arial" panose="020B0604020202020204" pitchFamily="34" charset="0"/>
                <a:cs typeface="Arial" panose="020B0604020202020204" pitchFamily="34" charset="0"/>
              </a:rPr>
              <a:t>los</a:t>
            </a:r>
            <a:r>
              <a:rPr lang="pt-BR" sz="1600" i="1" dirty="0">
                <a:latin typeface="Arial" panose="020B0604020202020204" pitchFamily="34" charset="0"/>
                <a:cs typeface="Arial" panose="020B0604020202020204" pitchFamily="34" charset="0"/>
              </a:rPr>
              <a:t> </a:t>
            </a:r>
            <a:r>
              <a:rPr lang="pt-BR" sz="1600" i="1" dirty="0" err="1">
                <a:latin typeface="Arial" panose="020B0604020202020204" pitchFamily="34" charset="0"/>
                <a:cs typeface="Arial" panose="020B0604020202020204" pitchFamily="34" charset="0"/>
              </a:rPr>
              <a:t>órganos</a:t>
            </a:r>
            <a:r>
              <a:rPr lang="pt-BR" sz="1600" i="1" dirty="0">
                <a:latin typeface="Arial" panose="020B0604020202020204" pitchFamily="34" charset="0"/>
                <a:cs typeface="Arial" panose="020B0604020202020204" pitchFamily="34" charset="0"/>
              </a:rPr>
              <a:t> o entidades de </a:t>
            </a:r>
            <a:r>
              <a:rPr lang="pt-BR" sz="1600" i="1" dirty="0" err="1">
                <a:latin typeface="Arial" panose="020B0604020202020204" pitchFamily="34" charset="0"/>
                <a:cs typeface="Arial" panose="020B0604020202020204" pitchFamily="34" charset="0"/>
              </a:rPr>
              <a:t>los</a:t>
            </a:r>
            <a:r>
              <a:rPr lang="pt-BR" sz="1600" i="1" dirty="0">
                <a:latin typeface="Arial" panose="020B0604020202020204" pitchFamily="34" charset="0"/>
                <a:cs typeface="Arial" panose="020B0604020202020204" pitchFamily="34" charset="0"/>
              </a:rPr>
              <a:t> Poderes </a:t>
            </a:r>
            <a:r>
              <a:rPr lang="pt-BR" sz="1600" i="1" dirty="0" err="1">
                <a:latin typeface="Arial" panose="020B0604020202020204" pitchFamily="34" charset="0"/>
                <a:cs typeface="Arial" panose="020B0604020202020204" pitchFamily="34" charset="0"/>
              </a:rPr>
              <a:t>Ejecutivo</a:t>
            </a:r>
            <a:r>
              <a:rPr lang="pt-BR" sz="1600" i="1" dirty="0">
                <a:latin typeface="Arial" panose="020B0604020202020204" pitchFamily="34" charset="0"/>
                <a:cs typeface="Arial" panose="020B0604020202020204" pitchFamily="34" charset="0"/>
              </a:rPr>
              <a:t>, Legislativo y Judicial de todas </a:t>
            </a:r>
            <a:r>
              <a:rPr lang="pt-BR" sz="1600" i="1" dirty="0" err="1">
                <a:latin typeface="Arial" panose="020B0604020202020204" pitchFamily="34" charset="0"/>
                <a:cs typeface="Arial" panose="020B0604020202020204" pitchFamily="34" charset="0"/>
              </a:rPr>
              <a:t>las</a:t>
            </a:r>
            <a:r>
              <a:rPr lang="pt-BR" sz="1600" i="1" dirty="0">
                <a:latin typeface="Arial" panose="020B0604020202020204" pitchFamily="34" charset="0"/>
                <a:cs typeface="Arial" panose="020B0604020202020204" pitchFamily="34" charset="0"/>
              </a:rPr>
              <a:t> esferas </a:t>
            </a:r>
            <a:r>
              <a:rPr lang="pt-BR" sz="1600" i="1" dirty="0" err="1">
                <a:latin typeface="Arial" panose="020B0604020202020204" pitchFamily="34" charset="0"/>
                <a:cs typeface="Arial" panose="020B0604020202020204" pitchFamily="34" charset="0"/>
              </a:rPr>
              <a:t>del</a:t>
            </a:r>
            <a:r>
              <a:rPr lang="pt-BR" sz="1600" i="1" dirty="0">
                <a:latin typeface="Arial" panose="020B0604020202020204" pitchFamily="34" charset="0"/>
                <a:cs typeface="Arial" panose="020B0604020202020204" pitchFamily="34" charset="0"/>
              </a:rPr>
              <a:t> </a:t>
            </a:r>
            <a:r>
              <a:rPr lang="pt-BR" sz="1600" i="1" dirty="0" err="1">
                <a:latin typeface="Arial" panose="020B0604020202020204" pitchFamily="34" charset="0"/>
                <a:cs typeface="Arial" panose="020B0604020202020204" pitchFamily="34" charset="0"/>
              </a:rPr>
              <a:t>Gobierno</a:t>
            </a:r>
            <a:r>
              <a:rPr lang="pt-BR" sz="1600" i="1"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2C943111-4E5A-40FC-89D4-52569F30B2B0}"/>
              </a:ext>
            </a:extLst>
          </p:cNvPr>
          <p:cNvPicPr/>
          <p:nvPr/>
        </p:nvPicPr>
        <p:blipFill>
          <a:blip r:embed="rId3" cstate="print"/>
          <a:stretch>
            <a:fillRect/>
          </a:stretch>
        </p:blipFill>
        <p:spPr>
          <a:xfrm>
            <a:off x="526895" y="2923332"/>
            <a:ext cx="4993805" cy="2838690"/>
          </a:xfrm>
          <a:prstGeom prst="rect">
            <a:avLst/>
          </a:prstGeom>
        </p:spPr>
      </p:pic>
      <p:sp>
        <p:nvSpPr>
          <p:cNvPr id="6" name="CaixaDeTexto 5">
            <a:extLst>
              <a:ext uri="{FF2B5EF4-FFF2-40B4-BE49-F238E27FC236}">
                <a16:creationId xmlns:a16="http://schemas.microsoft.com/office/drawing/2014/main" id="{ABA36A23-1092-49EB-8CF7-3440E8EFEFE1}"/>
              </a:ext>
            </a:extLst>
          </p:cNvPr>
          <p:cNvSpPr txBox="1"/>
          <p:nvPr/>
        </p:nvSpPr>
        <p:spPr>
          <a:xfrm>
            <a:off x="5738150" y="2853882"/>
            <a:ext cx="3177251" cy="3123932"/>
          </a:xfrm>
          <a:prstGeom prst="rect">
            <a:avLst/>
          </a:prstGeom>
          <a:solidFill>
            <a:srgbClr val="4472C4">
              <a:lumMod val="50000"/>
            </a:srgbClr>
          </a:solidFill>
        </p:spPr>
        <p:txBody>
          <a:bodyPr wrap="square" rtlCol="0">
            <a:spAutoFit/>
          </a:bodyPr>
          <a:lstStyle/>
          <a:p>
            <a:pPr algn="ctr" defTabSz="685800">
              <a:defRPr/>
            </a:pPr>
            <a:endParaRPr lang="pt-BR" sz="1600" kern="0" dirty="0">
              <a:solidFill>
                <a:prstClr val="white"/>
              </a:solidFill>
              <a:latin typeface="Arial" panose="020B0604020202020204" pitchFamily="34" charset="0"/>
              <a:cs typeface="Arial" panose="020B0604020202020204" pitchFamily="34" charset="0"/>
            </a:endParaRPr>
          </a:p>
          <a:p>
            <a:pPr marL="285750" indent="-285750" algn="ctr" defTabSz="685800">
              <a:buFont typeface="Wingdings" panose="05000000000000000000" pitchFamily="2" charset="2"/>
              <a:buChar char="ü"/>
              <a:defRPr/>
            </a:pPr>
            <a:r>
              <a:rPr lang="pt-BR" sz="1600" kern="0" dirty="0">
                <a:solidFill>
                  <a:prstClr val="white"/>
                </a:solidFill>
                <a:latin typeface="Arial" panose="020B0604020202020204" pitchFamily="34" charset="0"/>
                <a:cs typeface="Arial" panose="020B0604020202020204" pitchFamily="34" charset="0"/>
              </a:rPr>
              <a:t>12 mil penalidades registradas vigentes;</a:t>
            </a:r>
          </a:p>
          <a:p>
            <a:pPr marL="285750" indent="-285750" algn="ctr" defTabSz="685800">
              <a:buFont typeface="Wingdings" panose="05000000000000000000" pitchFamily="2" charset="2"/>
              <a:buChar char="ü"/>
              <a:defRPr/>
            </a:pPr>
            <a:endParaRPr lang="pt-BR" sz="1600" kern="0" dirty="0">
              <a:solidFill>
                <a:prstClr val="white"/>
              </a:solidFill>
              <a:latin typeface="Arial" panose="020B0604020202020204" pitchFamily="34" charset="0"/>
              <a:cs typeface="Arial" panose="020B0604020202020204" pitchFamily="34" charset="0"/>
            </a:endParaRPr>
          </a:p>
          <a:p>
            <a:pPr marL="285750" indent="-285750" algn="ctr" defTabSz="685800">
              <a:buFont typeface="Wingdings" panose="05000000000000000000" pitchFamily="2" charset="2"/>
              <a:buChar char="ü"/>
              <a:defRPr/>
            </a:pPr>
            <a:r>
              <a:rPr lang="pt-BR" sz="1600" kern="0" dirty="0">
                <a:solidFill>
                  <a:prstClr val="white"/>
                </a:solidFill>
                <a:latin typeface="Arial" panose="020B0604020202020204" pitchFamily="34" charset="0"/>
                <a:cs typeface="Arial" panose="020B0604020202020204" pitchFamily="34" charset="0"/>
              </a:rPr>
              <a:t>216 </a:t>
            </a:r>
            <a:r>
              <a:rPr lang="pt-BR" sz="1600" kern="0" dirty="0" err="1">
                <a:solidFill>
                  <a:prstClr val="white"/>
                </a:solidFill>
                <a:latin typeface="Arial" panose="020B0604020202020204" pitchFamily="34" charset="0"/>
                <a:cs typeface="Arial" panose="020B0604020202020204" pitchFamily="34" charset="0"/>
              </a:rPr>
              <a:t>órganos</a:t>
            </a:r>
            <a:r>
              <a:rPr lang="pt-BR" sz="1600" kern="0" dirty="0">
                <a:solidFill>
                  <a:prstClr val="white"/>
                </a:solidFill>
                <a:latin typeface="Arial" panose="020B0604020202020204" pitchFamily="34" charset="0"/>
                <a:cs typeface="Arial" panose="020B0604020202020204" pitchFamily="34" charset="0"/>
              </a:rPr>
              <a:t> y entidades externas al Poder </a:t>
            </a:r>
            <a:r>
              <a:rPr lang="pt-BR" sz="1600" kern="0" dirty="0" err="1">
                <a:solidFill>
                  <a:prstClr val="white"/>
                </a:solidFill>
                <a:latin typeface="Arial" panose="020B0604020202020204" pitchFamily="34" charset="0"/>
                <a:cs typeface="Arial" panose="020B0604020202020204" pitchFamily="34" charset="0"/>
              </a:rPr>
              <a:t>Ejecutivo</a:t>
            </a:r>
            <a:r>
              <a:rPr lang="pt-BR" sz="1600" kern="0" dirty="0">
                <a:solidFill>
                  <a:prstClr val="white"/>
                </a:solidFill>
                <a:latin typeface="Arial" panose="020B0604020202020204" pitchFamily="34" charset="0"/>
                <a:cs typeface="Arial" panose="020B0604020202020204" pitchFamily="34" charset="0"/>
              </a:rPr>
              <a:t> Federal </a:t>
            </a:r>
            <a:r>
              <a:rPr lang="pt-BR" sz="1600" kern="0" dirty="0" err="1">
                <a:solidFill>
                  <a:prstClr val="white"/>
                </a:solidFill>
                <a:latin typeface="Arial" panose="020B0604020202020204" pitchFamily="34" charset="0"/>
                <a:cs typeface="Arial" panose="020B0604020202020204" pitchFamily="34" charset="0"/>
              </a:rPr>
              <a:t>registran</a:t>
            </a:r>
            <a:r>
              <a:rPr lang="pt-BR" sz="1600" kern="0" dirty="0">
                <a:solidFill>
                  <a:prstClr val="white"/>
                </a:solidFill>
                <a:latin typeface="Arial" panose="020B0604020202020204" pitchFamily="34" charset="0"/>
                <a:cs typeface="Arial" panose="020B0604020202020204" pitchFamily="34" charset="0"/>
              </a:rPr>
              <a:t> </a:t>
            </a:r>
            <a:r>
              <a:rPr lang="pt-BR" sz="1600" kern="0" dirty="0" err="1">
                <a:solidFill>
                  <a:prstClr val="white"/>
                </a:solidFill>
                <a:latin typeface="Arial" panose="020B0604020202020204" pitchFamily="34" charset="0"/>
                <a:cs typeface="Arial" panose="020B0604020202020204" pitchFamily="34" charset="0"/>
              </a:rPr>
              <a:t>directamente</a:t>
            </a:r>
            <a:r>
              <a:rPr lang="pt-BR" sz="1600" kern="0" dirty="0">
                <a:solidFill>
                  <a:prstClr val="white"/>
                </a:solidFill>
                <a:latin typeface="Arial" panose="020B0604020202020204" pitchFamily="34" charset="0"/>
                <a:cs typeface="Arial" panose="020B0604020202020204" pitchFamily="34" charset="0"/>
              </a:rPr>
              <a:t> penalidades;</a:t>
            </a:r>
          </a:p>
          <a:p>
            <a:pPr algn="ctr" defTabSz="685800">
              <a:defRPr/>
            </a:pPr>
            <a:endParaRPr lang="pt-BR" sz="1600" kern="0" dirty="0">
              <a:solidFill>
                <a:prstClr val="white"/>
              </a:solidFill>
              <a:latin typeface="Arial" panose="020B0604020202020204" pitchFamily="34" charset="0"/>
              <a:cs typeface="Arial" panose="020B0604020202020204" pitchFamily="34" charset="0"/>
            </a:endParaRPr>
          </a:p>
          <a:p>
            <a:pPr marL="285750" indent="-285750" algn="ctr" defTabSz="685800">
              <a:buFont typeface="Wingdings" panose="05000000000000000000" pitchFamily="2" charset="2"/>
              <a:buChar char="ü"/>
              <a:defRPr/>
            </a:pPr>
            <a:r>
              <a:rPr lang="pt-BR" sz="1600" kern="0" dirty="0">
                <a:solidFill>
                  <a:prstClr val="white"/>
                </a:solidFill>
                <a:latin typeface="Arial" panose="020B0604020202020204" pitchFamily="34" charset="0"/>
                <a:cs typeface="Arial" panose="020B0604020202020204" pitchFamily="34" charset="0"/>
              </a:rPr>
              <a:t>4 </a:t>
            </a:r>
            <a:r>
              <a:rPr lang="pt-BR" sz="1600" kern="0" dirty="0" err="1">
                <a:solidFill>
                  <a:prstClr val="white"/>
                </a:solidFill>
                <a:latin typeface="Arial" panose="020B0604020202020204" pitchFamily="34" charset="0"/>
                <a:cs typeface="Arial" panose="020B0604020202020204" pitchFamily="34" charset="0"/>
              </a:rPr>
              <a:t>millones</a:t>
            </a:r>
            <a:r>
              <a:rPr lang="pt-BR" sz="1600" kern="0" dirty="0">
                <a:solidFill>
                  <a:prstClr val="white"/>
                </a:solidFill>
                <a:latin typeface="Arial" panose="020B0604020202020204" pitchFamily="34" charset="0"/>
                <a:cs typeface="Arial" panose="020B0604020202020204" pitchFamily="34" charset="0"/>
              </a:rPr>
              <a:t> de consultas </a:t>
            </a:r>
            <a:r>
              <a:rPr lang="pt-BR" sz="1600" kern="0" dirty="0" err="1">
                <a:solidFill>
                  <a:prstClr val="white"/>
                </a:solidFill>
                <a:latin typeface="Arial" panose="020B0604020202020204" pitchFamily="34" charset="0"/>
                <a:cs typeface="Arial" panose="020B0604020202020204" pitchFamily="34" charset="0"/>
              </a:rPr>
              <a:t>en</a:t>
            </a:r>
            <a:r>
              <a:rPr lang="pt-BR" sz="1600" kern="0" dirty="0">
                <a:solidFill>
                  <a:prstClr val="white"/>
                </a:solidFill>
                <a:latin typeface="Arial" panose="020B0604020202020204" pitchFamily="34" charset="0"/>
                <a:cs typeface="Arial" panose="020B0604020202020204" pitchFamily="34" charset="0"/>
              </a:rPr>
              <a:t> 2017.</a:t>
            </a:r>
          </a:p>
          <a:p>
            <a:pPr algn="ctr" defTabSz="685800">
              <a:defRPr/>
            </a:pPr>
            <a:endParaRPr lang="pt-BR" sz="2100" kern="0" dirty="0">
              <a:solidFill>
                <a:prstClr val="white"/>
              </a:solidFill>
            </a:endParaRPr>
          </a:p>
        </p:txBody>
      </p:sp>
    </p:spTree>
    <p:extLst>
      <p:ext uri="{BB962C8B-B14F-4D97-AF65-F5344CB8AC3E}">
        <p14:creationId xmlns:p14="http://schemas.microsoft.com/office/powerpoint/2010/main" val="672491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67EF0E-3293-4762-9453-711D8E9591C2}"/>
              </a:ext>
            </a:extLst>
          </p:cNvPr>
          <p:cNvSpPr/>
          <p:nvPr/>
        </p:nvSpPr>
        <p:spPr>
          <a:xfrm>
            <a:off x="2339163" y="979599"/>
            <a:ext cx="4646428" cy="584775"/>
          </a:xfrm>
          <a:prstGeom prst="rect">
            <a:avLst/>
          </a:prstGeom>
        </p:spPr>
        <p:txBody>
          <a:bodyPr wrap="square">
            <a:spAutoFit/>
          </a:bodyPr>
          <a:lstStyle/>
          <a:p>
            <a:pPr algn="ctr"/>
            <a:r>
              <a:rPr lang="pt-BR" sz="3200" u="sng" dirty="0" err="1">
                <a:latin typeface="Segoe UI Symbol" panose="020B0502040204020203" pitchFamily="34" charset="0"/>
                <a:ea typeface="Segoe UI Symbol" panose="020B0502040204020203" pitchFamily="34" charset="0"/>
              </a:rPr>
              <a:t>Calificación</a:t>
            </a:r>
            <a:r>
              <a:rPr lang="pt-BR" sz="3200" u="sng" dirty="0">
                <a:latin typeface="Segoe UI Symbol" panose="020B0502040204020203" pitchFamily="34" charset="0"/>
                <a:ea typeface="Segoe UI Symbol" panose="020B0502040204020203" pitchFamily="34" charset="0"/>
              </a:rPr>
              <a:t> Técnica</a:t>
            </a:r>
          </a:p>
        </p:txBody>
      </p:sp>
      <p:sp>
        <p:nvSpPr>
          <p:cNvPr id="3" name="Retângulo 2">
            <a:extLst>
              <a:ext uri="{FF2B5EF4-FFF2-40B4-BE49-F238E27FC236}">
                <a16:creationId xmlns:a16="http://schemas.microsoft.com/office/drawing/2014/main" id="{CA547A64-54F0-4148-9479-DB3E71CA91B2}"/>
              </a:ext>
            </a:extLst>
          </p:cNvPr>
          <p:cNvSpPr/>
          <p:nvPr/>
        </p:nvSpPr>
        <p:spPr>
          <a:xfrm>
            <a:off x="797442" y="1893446"/>
            <a:ext cx="7251405" cy="646331"/>
          </a:xfrm>
          <a:prstGeom prst="rect">
            <a:avLst/>
          </a:prstGeom>
        </p:spPr>
        <p:txBody>
          <a:bodyPr wrap="square">
            <a:spAutoFit/>
          </a:bodyPr>
          <a:lstStyle/>
          <a:p>
            <a:pPr algn="ctr"/>
            <a:r>
              <a:rPr lang="pt-BR" dirty="0" err="1">
                <a:latin typeface="Arial" panose="020B0604020202020204" pitchFamily="34" charset="0"/>
                <a:cs typeface="Arial" panose="020B0604020202020204" pitchFamily="34" charset="0"/>
              </a:rPr>
              <a:t>Capacitación</a:t>
            </a:r>
            <a:r>
              <a:rPr lang="pt-BR" dirty="0">
                <a:latin typeface="Arial" panose="020B0604020202020204" pitchFamily="34" charset="0"/>
                <a:cs typeface="Arial" panose="020B0604020202020204" pitchFamily="34" charset="0"/>
              </a:rPr>
              <a:t> de servidores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órganos</a:t>
            </a:r>
            <a:r>
              <a:rPr lang="pt-BR" dirty="0">
                <a:latin typeface="Arial" panose="020B0604020202020204" pitchFamily="34" charset="0"/>
                <a:cs typeface="Arial" panose="020B0604020202020204" pitchFamily="34" charset="0"/>
              </a:rPr>
              <a:t> y entidades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Poder </a:t>
            </a:r>
            <a:r>
              <a:rPr lang="pt-BR" dirty="0" err="1">
                <a:latin typeface="Arial" panose="020B0604020202020204" pitchFamily="34" charset="0"/>
                <a:cs typeface="Arial" panose="020B0604020202020204" pitchFamily="34" charset="0"/>
              </a:rPr>
              <a:t>Ejecutivo</a:t>
            </a:r>
            <a:r>
              <a:rPr lang="pt-BR" dirty="0">
                <a:latin typeface="Arial" panose="020B0604020202020204" pitchFamily="34" charset="0"/>
                <a:cs typeface="Arial" panose="020B0604020202020204" pitchFamily="34" charset="0"/>
              </a:rPr>
              <a:t> Federal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materia</a:t>
            </a:r>
            <a:r>
              <a:rPr lang="pt-BR" dirty="0">
                <a:latin typeface="Arial" panose="020B0604020202020204" pitchFamily="34" charset="0"/>
                <a:cs typeface="Arial" panose="020B0604020202020204" pitchFamily="34" charset="0"/>
              </a:rPr>
              <a:t> disciplinar.</a:t>
            </a:r>
          </a:p>
        </p:txBody>
      </p:sp>
      <p:graphicFrame>
        <p:nvGraphicFramePr>
          <p:cNvPr id="7" name="Gráfico 6">
            <a:extLst>
              <a:ext uri="{FF2B5EF4-FFF2-40B4-BE49-F238E27FC236}">
                <a16:creationId xmlns:a16="http://schemas.microsoft.com/office/drawing/2014/main" id="{47ED7744-6BAF-4B7B-A595-CC5577D17370}"/>
              </a:ext>
            </a:extLst>
          </p:cNvPr>
          <p:cNvGraphicFramePr>
            <a:graphicFrameLocks/>
          </p:cNvGraphicFramePr>
          <p:nvPr>
            <p:extLst>
              <p:ext uri="{D42A27DB-BD31-4B8C-83A1-F6EECF244321}">
                <p14:modId xmlns:p14="http://schemas.microsoft.com/office/powerpoint/2010/main" val="1774714191"/>
              </p:ext>
            </p:extLst>
          </p:nvPr>
        </p:nvGraphicFramePr>
        <p:xfrm>
          <a:off x="1569927" y="2769143"/>
          <a:ext cx="6184900" cy="2765743"/>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7">
            <a:extLst>
              <a:ext uri="{FF2B5EF4-FFF2-40B4-BE49-F238E27FC236}">
                <a16:creationId xmlns:a16="http://schemas.microsoft.com/office/drawing/2014/main" id="{C2ABE6A2-A8DF-46EA-8CBB-77DCDB79E571}"/>
              </a:ext>
            </a:extLst>
          </p:cNvPr>
          <p:cNvSpPr txBox="1"/>
          <p:nvPr/>
        </p:nvSpPr>
        <p:spPr>
          <a:xfrm>
            <a:off x="1786270" y="5805377"/>
            <a:ext cx="5847907" cy="369332"/>
          </a:xfrm>
          <a:prstGeom prst="rect">
            <a:avLst/>
          </a:prstGeom>
          <a:noFill/>
        </p:spPr>
        <p:txBody>
          <a:bodyPr wrap="square" rtlCol="0">
            <a:spAutoFit/>
          </a:bodyPr>
          <a:lstStyle/>
          <a:p>
            <a:pPr algn="ctr"/>
            <a:r>
              <a:rPr lang="pt-BR" b="1" dirty="0">
                <a:solidFill>
                  <a:schemeClr val="bg1"/>
                </a:solidFill>
                <a:latin typeface="Arial" panose="020B0604020202020204" pitchFamily="34" charset="0"/>
                <a:cs typeface="Arial" panose="020B0604020202020204" pitchFamily="34" charset="0"/>
              </a:rPr>
              <a:t>15,4 mil servidores capacitados </a:t>
            </a:r>
          </a:p>
        </p:txBody>
      </p:sp>
    </p:spTree>
    <p:extLst>
      <p:ext uri="{BB962C8B-B14F-4D97-AF65-F5344CB8AC3E}">
        <p14:creationId xmlns:p14="http://schemas.microsoft.com/office/powerpoint/2010/main" val="1182509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689" y="4143505"/>
            <a:ext cx="1820187" cy="132562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solidFill>
            <a:srgbClr val="FFC000"/>
          </a:solid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27591" y="5914340"/>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601" y="829438"/>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994761"/>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pPr>
            <a:r>
              <a:rPr lang="es-ES_tradnl" altLang="pt-BR" sz="1200" dirty="0">
                <a:solidFill>
                  <a:schemeClr val="tx1"/>
                </a:solidFill>
                <a:cs typeface="Times New Roman" panose="02020603050405020304" pitchFamily="18" charset="0"/>
              </a:rPr>
              <a:t>Coordinación de Investigaciones e Informaciones Estratégicas (DIE)</a:t>
            </a:r>
          </a:p>
          <a:p>
            <a:pPr algn="ctr" eaLnBrk="1" hangingPunct="1">
              <a:buClr>
                <a:srgbClr val="FFFF00"/>
              </a:buClr>
              <a:buSzPct val="100000"/>
              <a:buFont typeface="Wingdings" panose="05000000000000000000" pitchFamily="2" charset="2"/>
              <a:buNone/>
            </a:pPr>
            <a:endParaRPr lang="es-ES_tradnl" altLang="pt-BR" sz="1050" dirty="0">
              <a:solidFill>
                <a:schemeClr val="tx1"/>
              </a:solidFill>
              <a:cs typeface="Times New Roman" panose="02020603050405020304" pitchFamily="18" charset="0"/>
            </a:endParaRPr>
          </a:p>
        </p:txBody>
      </p:sp>
      <p:sp>
        <p:nvSpPr>
          <p:cNvPr id="6" name="Text Box 9"/>
          <p:cNvSpPr txBox="1">
            <a:spLocks noChangeArrowheads="1"/>
          </p:cNvSpPr>
          <p:nvPr/>
        </p:nvSpPr>
        <p:spPr bwMode="auto">
          <a:xfrm>
            <a:off x="3449696" y="2737213"/>
            <a:ext cx="2387491"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Secretaría Ejecutiva</a:t>
            </a:r>
          </a:p>
        </p:txBody>
      </p:sp>
    </p:spTree>
    <p:extLst>
      <p:ext uri="{BB962C8B-B14F-4D97-AF65-F5344CB8AC3E}">
        <p14:creationId xmlns:p14="http://schemas.microsoft.com/office/powerpoint/2010/main" val="325702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783" y="1721867"/>
            <a:ext cx="8845825" cy="47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1</a:t>
            </a:r>
            <a:r>
              <a:rPr lang="es-ES" altLang="pt-BR" sz="2000" dirty="0">
                <a:solidFill>
                  <a:schemeClr val="tx1"/>
                </a:solidFill>
              </a:rPr>
              <a:t>. </a:t>
            </a:r>
            <a:r>
              <a:rPr lang="es-ES" altLang="pt-BR" sz="2000" b="0" dirty="0">
                <a:solidFill>
                  <a:schemeClr val="tx1"/>
                </a:solidFill>
              </a:rPr>
              <a:t>Orientación a los ciudadanos en el acceso a los servicios, a las políticas y a los derechos públicos;</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2. Apoyo a las unidades de la federación y a otros poderes en la implantación de defensorías del pueblo y en la normalización de la atención a los ciudadanos;</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3. Identificación de los problemas y proposición de mejoras en la eficacia de la Administración Pública Federal;</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4. Mediación de conflictos, demandas individuales y colectivas;</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5. Promoción de la participación ciudadana y del </a:t>
            </a:r>
            <a:r>
              <a:rPr lang="es-ES" altLang="pt-BR" sz="2000" b="0" i="1" dirty="0" err="1">
                <a:solidFill>
                  <a:schemeClr val="tx1"/>
                </a:solidFill>
              </a:rPr>
              <a:t>accountability</a:t>
            </a:r>
            <a:r>
              <a:rPr lang="es-ES" altLang="pt-BR" sz="2000" b="0" dirty="0">
                <a:solidFill>
                  <a:schemeClr val="tx1"/>
                </a:solidFill>
              </a:rPr>
              <a:t>;</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6. Formación de los funcionarios públicos (8.691 agentes entre 2014 y 2016);</a:t>
            </a:r>
          </a:p>
          <a:p>
            <a:pPr algn="just" eaLnBrk="1" hangingPunct="1">
              <a:lnSpc>
                <a:spcPct val="95000"/>
              </a:lnSpc>
              <a:buClr>
                <a:schemeClr val="bg1"/>
              </a:buClr>
              <a:buSzPct val="45000"/>
              <a:buFont typeface="Times New Roman" panose="02020603050405020304" pitchFamily="18" charset="0"/>
              <a:buNone/>
            </a:pPr>
            <a:endParaRPr lang="es-ES" altLang="pt-BR" sz="2000" b="0" dirty="0">
              <a:solidFill>
                <a:schemeClr val="tx1"/>
              </a:solidFill>
            </a:endParaRPr>
          </a:p>
          <a:p>
            <a:pPr algn="just" eaLnBrk="1" hangingPunct="1">
              <a:lnSpc>
                <a:spcPct val="95000"/>
              </a:lnSpc>
              <a:buClr>
                <a:schemeClr val="bg1"/>
              </a:buClr>
              <a:buSzPct val="45000"/>
              <a:buFont typeface="Times New Roman" panose="02020603050405020304" pitchFamily="18" charset="0"/>
              <a:buNone/>
            </a:pPr>
            <a:r>
              <a:rPr lang="es-ES" altLang="pt-BR" sz="2000" b="0" dirty="0">
                <a:solidFill>
                  <a:schemeClr val="tx1"/>
                </a:solidFill>
              </a:rPr>
              <a:t>7. OGU: órgano garante de la transparencia pasiva en el Poder Ejecutivo Federal.</a:t>
            </a:r>
            <a:endParaRPr lang="pt-BR" altLang="pt-BR" sz="2000" b="0" dirty="0">
              <a:solidFill>
                <a:schemeClr val="tx1"/>
              </a:solidFill>
            </a:endParaRPr>
          </a:p>
        </p:txBody>
      </p:sp>
      <p:sp>
        <p:nvSpPr>
          <p:cNvPr id="5" name="Rectangle 2"/>
          <p:cNvSpPr>
            <a:spLocks noChangeArrowheads="1"/>
          </p:cNvSpPr>
          <p:nvPr/>
        </p:nvSpPr>
        <p:spPr bwMode="auto">
          <a:xfrm>
            <a:off x="0" y="713949"/>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a:lnSpc>
                <a:spcPct val="95000"/>
              </a:lnSpc>
              <a:buClr>
                <a:srgbClr val="000000"/>
              </a:buClr>
              <a:buSzPct val="100000"/>
              <a:buFont typeface="Times New Roman" panose="02020603050405020304" pitchFamily="18" charset="0"/>
              <a:buNone/>
            </a:pP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Acciones de Oidoría (OGU)</a:t>
            </a:r>
          </a:p>
        </p:txBody>
      </p:sp>
    </p:spTree>
    <p:extLst>
      <p:ext uri="{BB962C8B-B14F-4D97-AF65-F5344CB8AC3E}">
        <p14:creationId xmlns:p14="http://schemas.microsoft.com/office/powerpoint/2010/main" val="1400250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99730" y="2838893"/>
            <a:ext cx="8314661" cy="3902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3" name="Rectangle 2"/>
          <p:cNvSpPr>
            <a:spLocks noChangeArrowheads="1"/>
          </p:cNvSpPr>
          <p:nvPr/>
        </p:nvSpPr>
        <p:spPr bwMode="auto">
          <a:xfrm>
            <a:off x="0" y="836613"/>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a:lnSpc>
                <a:spcPct val="95000"/>
              </a:lnSpc>
              <a:buClr>
                <a:srgbClr val="000000"/>
              </a:buClr>
              <a:buSzPct val="100000"/>
              <a:buFont typeface="Times New Roman" panose="02020603050405020304" pitchFamily="18" charset="0"/>
              <a:buNone/>
            </a:pP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Resultados Principales de la Oidoría</a:t>
            </a:r>
          </a:p>
        </p:txBody>
      </p:sp>
      <p:sp>
        <p:nvSpPr>
          <p:cNvPr id="4" name="Text Box 2"/>
          <p:cNvSpPr txBox="1">
            <a:spLocks noChangeArrowheads="1"/>
          </p:cNvSpPr>
          <p:nvPr/>
        </p:nvSpPr>
        <p:spPr bwMode="auto">
          <a:xfrm>
            <a:off x="624426" y="1304424"/>
            <a:ext cx="8065268" cy="194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9pPr>
          </a:lstStyle>
          <a:p>
            <a:pPr marL="342900" indent="-342900"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algn="just" eaLnBrk="1" hangingPunct="1">
              <a:lnSpc>
                <a:spcPct val="95000"/>
              </a:lnSpc>
              <a:buClr>
                <a:srgbClr val="FFFF00"/>
              </a:buClr>
              <a:buSzPct val="100000"/>
              <a:defRPr/>
            </a:pPr>
            <a:r>
              <a:rPr lang="es-ES_tradnl" sz="2000" b="0" dirty="0">
                <a:solidFill>
                  <a:schemeClr val="tx1"/>
                </a:solidFill>
              </a:rPr>
              <a:t>OGU ha respondido directamente a </a:t>
            </a:r>
            <a:r>
              <a:rPr lang="es-ES_tradnl" sz="2000" dirty="0">
                <a:solidFill>
                  <a:schemeClr val="tx1"/>
                </a:solidFill>
              </a:rPr>
              <a:t>14.331</a:t>
            </a:r>
            <a:r>
              <a:rPr lang="es-ES_tradnl" sz="2000" b="0" dirty="0">
                <a:solidFill>
                  <a:schemeClr val="tx1"/>
                </a:solidFill>
              </a:rPr>
              <a:t> </a:t>
            </a:r>
            <a:r>
              <a:rPr lang="es-ES_tradnl" sz="2000" dirty="0">
                <a:solidFill>
                  <a:schemeClr val="tx1"/>
                </a:solidFill>
              </a:rPr>
              <a:t>manifestaciones</a:t>
            </a:r>
            <a:r>
              <a:rPr lang="es-ES_tradnl" sz="2000" b="0" dirty="0">
                <a:solidFill>
                  <a:schemeClr val="tx1"/>
                </a:solidFill>
              </a:rPr>
              <a:t> de oidoría en </a:t>
            </a:r>
            <a:r>
              <a:rPr lang="es-ES_tradnl" sz="2000" dirty="0">
                <a:solidFill>
                  <a:schemeClr val="tx1"/>
                </a:solidFill>
              </a:rPr>
              <a:t>2016</a:t>
            </a:r>
            <a:r>
              <a:rPr lang="es-ES_tradnl" sz="2000" b="0" dirty="0">
                <a:solidFill>
                  <a:schemeClr val="tx1"/>
                </a:solidFill>
              </a:rPr>
              <a:t>, asesorando a los ciudadanos sobre cómo hacer valer sus derechos junto al gobierno; el órgano también tramita las denuncias a cerca de la mala conducta de los funcionarios públicos.</a:t>
            </a:r>
          </a:p>
          <a:p>
            <a:pPr eaLnBrk="1" hangingPunct="1">
              <a:lnSpc>
                <a:spcPct val="95000"/>
              </a:lnSpc>
              <a:buClr>
                <a:schemeClr val="bg1"/>
              </a:buClr>
              <a:buSzPct val="45000"/>
              <a:buFont typeface="Arial" pitchFamily="34" charset="0"/>
              <a:buChar char="•"/>
              <a:defRPr/>
            </a:pPr>
            <a:endParaRPr lang="es-ES_tradnl" sz="2000" dirty="0">
              <a:solidFill>
                <a:schemeClr val="tx1"/>
              </a:solidFill>
            </a:endParaRPr>
          </a:p>
        </p:txBody>
      </p:sp>
      <p:pic>
        <p:nvPicPr>
          <p:cNvPr id="5" name="Imagem 4" descr="C:\Users\marcosgl\AppData\Local\Microsoft\Windows\Temporary Internet Files\Content.Outlook\8XLJI5ZJ\Manifestações por Tipo.png"/>
          <p:cNvPicPr/>
          <p:nvPr/>
        </p:nvPicPr>
        <p:blipFill rotWithShape="1">
          <a:blip r:embed="rId3" cstate="print">
            <a:extLst>
              <a:ext uri="{28A0092B-C50C-407E-A947-70E740481C1C}">
                <a14:useLocalDpi xmlns:a14="http://schemas.microsoft.com/office/drawing/2010/main" val="0"/>
              </a:ext>
            </a:extLst>
          </a:blip>
          <a:srcRect t="3597" b="4911"/>
          <a:stretch/>
        </p:blipFill>
        <p:spPr bwMode="auto">
          <a:xfrm>
            <a:off x="3785105" y="3195004"/>
            <a:ext cx="3326457" cy="3247109"/>
          </a:xfrm>
          <a:prstGeom prst="rect">
            <a:avLst/>
          </a:prstGeom>
          <a:noFill/>
          <a:ln>
            <a:noFill/>
          </a:ln>
          <a:extLst>
            <a:ext uri="{53640926-AAD7-44D8-BBD7-CCE9431645EC}">
              <a14:shadowObscured xmlns:a14="http://schemas.microsoft.com/office/drawing/2010/main"/>
            </a:ext>
          </a:extLst>
        </p:spPr>
      </p:pic>
      <p:pic>
        <p:nvPicPr>
          <p:cNvPr id="6" name="Picture 2" descr="Manifestações à Administração por Assunto"/>
          <p:cNvPicPr>
            <a:picLocks noChangeAspect="1" noChangeArrowheads="1"/>
          </p:cNvPicPr>
          <p:nvPr/>
        </p:nvPicPr>
        <p:blipFill>
          <a:blip r:embed="rId4">
            <a:extLst>
              <a:ext uri="{28A0092B-C50C-407E-A947-70E740481C1C}">
                <a14:useLocalDpi xmlns:a14="http://schemas.microsoft.com/office/drawing/2010/main" val="0"/>
              </a:ext>
            </a:extLst>
          </a:blip>
          <a:srcRect l="16623" r="18909"/>
          <a:stretch>
            <a:fillRect/>
          </a:stretch>
        </p:blipFill>
        <p:spPr bwMode="auto">
          <a:xfrm>
            <a:off x="1115616" y="3039492"/>
            <a:ext cx="2380196" cy="32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6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ine 2"/>
          <p:cNvSpPr>
            <a:spLocks noChangeShapeType="1"/>
          </p:cNvSpPr>
          <p:nvPr/>
        </p:nvSpPr>
        <p:spPr bwMode="auto">
          <a:xfrm flipV="1">
            <a:off x="1241202" y="3747232"/>
            <a:ext cx="6758893" cy="16046"/>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3" name="Line 3"/>
          <p:cNvSpPr>
            <a:spLocks noChangeShapeType="1"/>
          </p:cNvSpPr>
          <p:nvPr/>
        </p:nvSpPr>
        <p:spPr bwMode="auto">
          <a:xfrm>
            <a:off x="8000096" y="3738692"/>
            <a:ext cx="0" cy="404813"/>
          </a:xfrm>
          <a:prstGeom prst="line">
            <a:avLst/>
          </a:prstGeom>
          <a:noFill/>
          <a:ln w="25400">
            <a:solidFill>
              <a:schemeClr val="tx1"/>
            </a:solidFill>
            <a:bevel/>
            <a:headEnd/>
            <a:tailEnd/>
          </a:ln>
          <a:extLst>
            <a:ext uri="{909E8E84-426E-40DD-AFC4-6F175D3DCCD1}">
              <a14:hiddenFill xmlns:a14="http://schemas.microsoft.com/office/drawing/2010/main">
                <a:noFill/>
              </a14:hiddenFill>
            </a:ext>
          </a:extLst>
        </p:spPr>
        <p:txBody>
          <a:bodyPr/>
          <a:lstStyle/>
          <a:p>
            <a:endParaRPr lang="pt-BR"/>
          </a:p>
        </p:txBody>
      </p:sp>
      <p:sp>
        <p:nvSpPr>
          <p:cNvPr id="4" name="Line 5"/>
          <p:cNvSpPr>
            <a:spLocks noChangeShapeType="1"/>
          </p:cNvSpPr>
          <p:nvPr/>
        </p:nvSpPr>
        <p:spPr bwMode="auto">
          <a:xfrm>
            <a:off x="3456080" y="3763278"/>
            <a:ext cx="0" cy="39093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 name="Text Box 8"/>
          <p:cNvSpPr txBox="1">
            <a:spLocks noChangeArrowheads="1"/>
          </p:cNvSpPr>
          <p:nvPr/>
        </p:nvSpPr>
        <p:spPr bwMode="auto">
          <a:xfrm>
            <a:off x="2376275" y="1636341"/>
            <a:ext cx="4562069"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pt-BR" altLang="pt-BR" sz="1800" dirty="0">
                <a:solidFill>
                  <a:schemeClr val="tx1"/>
                </a:solidFill>
                <a:cs typeface="Times New Roman" panose="02020603050405020304" pitchFamily="18" charset="0"/>
              </a:rPr>
              <a:t>Ministro de Estado</a:t>
            </a:r>
          </a:p>
        </p:txBody>
      </p:sp>
      <p:sp>
        <p:nvSpPr>
          <p:cNvPr id="7" name="Text Box 10"/>
          <p:cNvSpPr txBox="1">
            <a:spLocks noChangeArrowheads="1"/>
          </p:cNvSpPr>
          <p:nvPr/>
        </p:nvSpPr>
        <p:spPr bwMode="auto">
          <a:xfrm>
            <a:off x="121231" y="4144278"/>
            <a:ext cx="2090341" cy="833178"/>
          </a:xfrm>
          <a:prstGeom prst="rect">
            <a:avLst/>
          </a:prstGeom>
          <a:no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2308291" y="415421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4980689" y="4143505"/>
            <a:ext cx="1820187" cy="132562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7026276" y="4144278"/>
            <a:ext cx="1938337"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1" name="Line 14"/>
          <p:cNvSpPr>
            <a:spLocks noChangeShapeType="1"/>
          </p:cNvSpPr>
          <p:nvPr/>
        </p:nvSpPr>
        <p:spPr bwMode="auto">
          <a:xfrm flipV="1">
            <a:off x="4645578" y="2027276"/>
            <a:ext cx="11732" cy="151572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2" name="Text Box 15"/>
          <p:cNvSpPr txBox="1">
            <a:spLocks noChangeArrowheads="1"/>
          </p:cNvSpPr>
          <p:nvPr/>
        </p:nvSpPr>
        <p:spPr bwMode="auto">
          <a:xfrm>
            <a:off x="1727591" y="5914340"/>
            <a:ext cx="5581650" cy="3571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lnSpc>
                <a:spcPct val="95000"/>
              </a:lnSpc>
              <a:spcBef>
                <a:spcPts val="2000"/>
              </a:spcBef>
              <a:buClr>
                <a:srgbClr val="000000"/>
              </a:buClr>
              <a:buSzPct val="100000"/>
              <a:buFont typeface="Times New Roman" panose="02020603050405020304" pitchFamily="18" charset="0"/>
              <a:buNone/>
            </a:pPr>
            <a:r>
              <a:rPr lang="es-ES_tradnl" altLang="pt-BR" sz="1800" dirty="0">
                <a:solidFill>
                  <a:schemeClr val="tx1"/>
                </a:solidFill>
              </a:rPr>
              <a:t>Contralorías Regionales en los 26 Estados</a:t>
            </a:r>
          </a:p>
        </p:txBody>
      </p:sp>
      <p:sp>
        <p:nvSpPr>
          <p:cNvPr id="13" name="Line 16"/>
          <p:cNvSpPr>
            <a:spLocks noChangeShapeType="1"/>
          </p:cNvSpPr>
          <p:nvPr/>
        </p:nvSpPr>
        <p:spPr bwMode="auto">
          <a:xfrm flipH="1" flipV="1">
            <a:off x="4647706" y="3518801"/>
            <a:ext cx="7937" cy="23987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6" name="Line 5"/>
          <p:cNvSpPr>
            <a:spLocks noChangeShapeType="1"/>
          </p:cNvSpPr>
          <p:nvPr/>
        </p:nvSpPr>
        <p:spPr bwMode="auto">
          <a:xfrm>
            <a:off x="1241203" y="3755340"/>
            <a:ext cx="0" cy="36512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7" name="Line 5"/>
          <p:cNvSpPr>
            <a:spLocks noChangeShapeType="1"/>
          </p:cNvSpPr>
          <p:nvPr/>
        </p:nvSpPr>
        <p:spPr bwMode="auto">
          <a:xfrm flipH="1">
            <a:off x="5868065" y="3771818"/>
            <a:ext cx="3544" cy="34070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 name="Text Box 7"/>
          <p:cNvSpPr txBox="1">
            <a:spLocks noChangeArrowheads="1"/>
          </p:cNvSpPr>
          <p:nvPr/>
        </p:nvSpPr>
        <p:spPr bwMode="auto">
          <a:xfrm>
            <a:off x="0" y="836613"/>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Organigrama – CGU </a:t>
            </a: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(Simplificado)</a:t>
            </a:r>
            <a:r>
              <a:rPr lang="es-ES_tradnl" altLang="pt-BR" sz="3200" u="sng" dirty="0">
                <a:solidFill>
                  <a:schemeClr val="bg1"/>
                </a:solidFill>
                <a:latin typeface="Segoe UI Symbol" panose="020B0502040204020203" pitchFamily="34" charset="0"/>
                <a:ea typeface="Segoe UI Symbol" panose="020B0502040204020203" pitchFamily="34" charset="0"/>
                <a:cs typeface="Lucida Sans Unicode" panose="020B0602030504020204" pitchFamily="34" charset="0"/>
              </a:rPr>
              <a:t>)</a:t>
            </a:r>
          </a:p>
        </p:txBody>
      </p:sp>
      <p:cxnSp>
        <p:nvCxnSpPr>
          <p:cNvPr id="26" name="Conector Reto 25"/>
          <p:cNvCxnSpPr/>
          <p:nvPr/>
        </p:nvCxnSpPr>
        <p:spPr>
          <a:xfrm flipV="1">
            <a:off x="4657310" y="2342508"/>
            <a:ext cx="2335396" cy="10274"/>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9" name="Text Box 12"/>
          <p:cNvSpPr txBox="1">
            <a:spLocks noChangeArrowheads="1"/>
          </p:cNvSpPr>
          <p:nvPr/>
        </p:nvSpPr>
        <p:spPr bwMode="auto">
          <a:xfrm>
            <a:off x="7023528" y="2056135"/>
            <a:ext cx="1820187" cy="994761"/>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200" dirty="0">
                <a:solidFill>
                  <a:schemeClr val="tx1"/>
                </a:solidFill>
                <a:cs typeface="Times New Roman" panose="02020603050405020304" pitchFamily="18" charset="0"/>
              </a:rPr>
              <a:t>Coordinación de Investigaciones e Informaciones Estratégicas (DIE)</a:t>
            </a:r>
          </a:p>
          <a:p>
            <a:pPr algn="ctr" eaLnBrk="1" hangingPunct="1">
              <a:buClr>
                <a:srgbClr val="FFFF00"/>
              </a:buClr>
              <a:buSzPct val="100000"/>
              <a:buFont typeface="Wingdings" panose="05000000000000000000" pitchFamily="2" charset="2"/>
              <a:buNone/>
            </a:pPr>
            <a:endParaRPr lang="es-ES_tradnl" altLang="pt-BR" sz="1050" dirty="0">
              <a:solidFill>
                <a:schemeClr val="tx1"/>
              </a:solidFill>
              <a:cs typeface="Times New Roman" panose="02020603050405020304" pitchFamily="18" charset="0"/>
            </a:endParaRPr>
          </a:p>
        </p:txBody>
      </p:sp>
      <p:sp>
        <p:nvSpPr>
          <p:cNvPr id="6" name="Text Box 9"/>
          <p:cNvSpPr txBox="1">
            <a:spLocks noChangeArrowheads="1"/>
          </p:cNvSpPr>
          <p:nvPr/>
        </p:nvSpPr>
        <p:spPr bwMode="auto">
          <a:xfrm>
            <a:off x="3449696" y="2737213"/>
            <a:ext cx="2387491" cy="371513"/>
          </a:xfrm>
          <a:prstGeom prst="rect">
            <a:avLst/>
          </a:prstGeom>
          <a:noFill/>
          <a:ln w="5724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800" dirty="0">
                <a:solidFill>
                  <a:schemeClr val="tx1"/>
                </a:solidFill>
                <a:cs typeface="Times New Roman" panose="02020603050405020304" pitchFamily="18" charset="0"/>
              </a:rPr>
              <a:t>Secretaria Ejecutiva</a:t>
            </a:r>
          </a:p>
        </p:txBody>
      </p:sp>
    </p:spTree>
    <p:extLst>
      <p:ext uri="{BB962C8B-B14F-4D97-AF65-F5344CB8AC3E}">
        <p14:creationId xmlns:p14="http://schemas.microsoft.com/office/powerpoint/2010/main" val="663308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836613"/>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a:lnSpc>
                <a:spcPct val="95000"/>
              </a:lnSpc>
              <a:buClr>
                <a:srgbClr val="000000"/>
              </a:buClr>
              <a:buSzPct val="100000"/>
              <a:buFont typeface="Times New Roman" panose="02020603050405020304" pitchFamily="18" charset="0"/>
              <a:buNone/>
            </a:pP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Resultados Principales de la Oidoría</a:t>
            </a:r>
          </a:p>
        </p:txBody>
      </p:sp>
      <p:sp>
        <p:nvSpPr>
          <p:cNvPr id="3" name="Text Box 2"/>
          <p:cNvSpPr txBox="1">
            <a:spLocks noChangeArrowheads="1"/>
          </p:cNvSpPr>
          <p:nvPr/>
        </p:nvSpPr>
        <p:spPr bwMode="auto">
          <a:xfrm>
            <a:off x="611188" y="1567131"/>
            <a:ext cx="7848600" cy="129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9pPr>
          </a:lstStyle>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marL="342900" indent="-342900" algn="just" eaLnBrk="1" hangingPunct="1">
              <a:lnSpc>
                <a:spcPct val="95000"/>
              </a:lnSpc>
              <a:buSzPct val="100000"/>
              <a:buFont typeface="Wingdings" panose="05000000000000000000" pitchFamily="2" charset="2"/>
              <a:buChar char="ü"/>
              <a:defRPr/>
            </a:pPr>
            <a:r>
              <a:rPr lang="es-ES_tradnl" sz="2000" b="0" dirty="0">
                <a:solidFill>
                  <a:schemeClr val="tx1"/>
                </a:solidFill>
              </a:rPr>
              <a:t>5.800 recursos de acceso a la información juzgados en 2016, con todas las decisiones disponibles para consulta en la transparencia activa;</a:t>
            </a:r>
          </a:p>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algn="just" eaLnBrk="1" hangingPunct="1">
              <a:lnSpc>
                <a:spcPct val="95000"/>
              </a:lnSpc>
              <a:buClr>
                <a:schemeClr val="bg1"/>
              </a:buClr>
              <a:buSzPct val="45000"/>
              <a:buFont typeface="Arial" pitchFamily="34" charset="0"/>
              <a:buChar char="•"/>
              <a:defRPr/>
            </a:pPr>
            <a:endParaRPr lang="es-ES_tradnl" sz="2000" dirty="0">
              <a:solidFill>
                <a:schemeClr val="tx1"/>
              </a:solidFill>
            </a:endParaRPr>
          </a:p>
        </p:txBody>
      </p:sp>
      <p:pic>
        <p:nvPicPr>
          <p:cNvPr id="4" name="Imagem 3" descr="Q:\DF\Grupos\OGU\OGU_Gab\8 - RELATÓRIOS E DADOS\Imagens PCPR\Recursos à CGU Recebidos e Julgados.png"/>
          <p:cNvPicPr/>
          <p:nvPr/>
        </p:nvPicPr>
        <p:blipFill rotWithShape="1">
          <a:blip r:embed="rId3" cstate="print">
            <a:extLst>
              <a:ext uri="{28A0092B-C50C-407E-A947-70E740481C1C}">
                <a14:useLocalDpi xmlns:a14="http://schemas.microsoft.com/office/drawing/2010/main" val="0"/>
              </a:ext>
            </a:extLst>
          </a:blip>
          <a:srcRect l="12077" r="9287"/>
          <a:stretch/>
        </p:blipFill>
        <p:spPr bwMode="auto">
          <a:xfrm>
            <a:off x="971600" y="2564904"/>
            <a:ext cx="3563888" cy="3960440"/>
          </a:xfrm>
          <a:prstGeom prst="rect">
            <a:avLst/>
          </a:prstGeom>
          <a:noFill/>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4535488" y="3652935"/>
            <a:ext cx="3952026" cy="129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itchFamily="34" charset="0"/>
              </a:defRPr>
            </a:lvl9pPr>
          </a:lstStyle>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marL="342900" indent="-342900" algn="just" eaLnBrk="1" hangingPunct="1">
              <a:lnSpc>
                <a:spcPct val="95000"/>
              </a:lnSpc>
              <a:buSzPct val="100000"/>
              <a:buFont typeface="Wingdings" panose="05000000000000000000" pitchFamily="2" charset="2"/>
              <a:buChar char="ü"/>
              <a:defRPr/>
            </a:pPr>
            <a:r>
              <a:rPr lang="es-ES_tradnl" sz="2000" b="0" dirty="0">
                <a:solidFill>
                  <a:schemeClr val="tx1"/>
                </a:solidFill>
              </a:rPr>
              <a:t>Iniciativas de mediación en materia de acceso a la información garantizan la inversión de más de 60% de los casos conocidos por la OGU en los cuales la decisión original rechazaba la solicitud ciudadana por acceder a datos públicos.</a:t>
            </a:r>
          </a:p>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marL="342900" indent="-342900" algn="just" eaLnBrk="1" hangingPunct="1">
              <a:lnSpc>
                <a:spcPct val="95000"/>
              </a:lnSpc>
              <a:buClr>
                <a:srgbClr val="FFFF00"/>
              </a:buClr>
              <a:buSzPct val="100000"/>
              <a:buFont typeface="Arial" pitchFamily="34" charset="0"/>
              <a:buChar char="•"/>
              <a:defRPr/>
            </a:pPr>
            <a:endParaRPr lang="es-ES_tradnl" sz="2000" dirty="0">
              <a:solidFill>
                <a:schemeClr val="tx1"/>
              </a:solidFill>
            </a:endParaRPr>
          </a:p>
          <a:p>
            <a:pPr algn="just" eaLnBrk="1" hangingPunct="1">
              <a:lnSpc>
                <a:spcPct val="95000"/>
              </a:lnSpc>
              <a:buClr>
                <a:schemeClr val="bg1"/>
              </a:buClr>
              <a:buSzPct val="45000"/>
              <a:buFont typeface="Arial" pitchFamily="34" charset="0"/>
              <a:buChar char="•"/>
              <a:defRPr/>
            </a:pPr>
            <a:endParaRPr lang="es-ES_tradnl" sz="2000" dirty="0">
              <a:solidFill>
                <a:schemeClr val="tx1"/>
              </a:solidFill>
            </a:endParaRPr>
          </a:p>
        </p:txBody>
      </p:sp>
    </p:spTree>
    <p:extLst>
      <p:ext uri="{BB962C8B-B14F-4D97-AF65-F5344CB8AC3E}">
        <p14:creationId xmlns:p14="http://schemas.microsoft.com/office/powerpoint/2010/main" val="3386345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63080A6-2EF3-4BD3-8BC6-E36D99036C73}"/>
              </a:ext>
            </a:extLst>
          </p:cNvPr>
          <p:cNvSpPr/>
          <p:nvPr/>
        </p:nvSpPr>
        <p:spPr>
          <a:xfrm>
            <a:off x="1739792" y="855679"/>
            <a:ext cx="5363969" cy="584775"/>
          </a:xfrm>
          <a:prstGeom prst="rect">
            <a:avLst/>
          </a:prstGeom>
        </p:spPr>
        <p:txBody>
          <a:bodyPr wrap="square">
            <a:spAutoFit/>
          </a:bodyPr>
          <a:lstStyle/>
          <a:p>
            <a:r>
              <a:rPr lang="pt-BR" altLang="pt-BR" sz="3200" b="1" u="sng" dirty="0" err="1">
                <a:latin typeface="Segoe UI Symbol" panose="020B0502040204020203" pitchFamily="34" charset="0"/>
                <a:ea typeface="Segoe UI Symbol" panose="020B0502040204020203" pitchFamily="34" charset="0"/>
              </a:rPr>
              <a:t>Oidoría</a:t>
            </a:r>
            <a:r>
              <a:rPr lang="pt-BR" altLang="pt-BR" sz="3200" b="1" u="sng" dirty="0">
                <a:latin typeface="Segoe UI Symbol" panose="020B0502040204020203" pitchFamily="34" charset="0"/>
                <a:ea typeface="Segoe UI Symbol" panose="020B0502040204020203" pitchFamily="34" charset="0"/>
              </a:rPr>
              <a:t>-General de </a:t>
            </a:r>
            <a:r>
              <a:rPr lang="pt-BR" altLang="pt-BR" sz="3200" b="1" u="sng" dirty="0" err="1">
                <a:latin typeface="Segoe UI Symbol" panose="020B0502040204020203" pitchFamily="34" charset="0"/>
                <a:ea typeface="Segoe UI Symbol" panose="020B0502040204020203" pitchFamily="34" charset="0"/>
              </a:rPr>
              <a:t>la</a:t>
            </a:r>
            <a:r>
              <a:rPr lang="pt-BR" altLang="pt-BR" sz="3200" b="1" u="sng" dirty="0">
                <a:latin typeface="Segoe UI Symbol" panose="020B0502040204020203" pitchFamily="34" charset="0"/>
                <a:ea typeface="Segoe UI Symbol" panose="020B0502040204020203" pitchFamily="34" charset="0"/>
              </a:rPr>
              <a:t> </a:t>
            </a:r>
            <a:r>
              <a:rPr lang="pt-BR" altLang="pt-BR" sz="3200" b="1" u="sng" dirty="0" err="1">
                <a:latin typeface="Segoe UI Symbol" panose="020B0502040204020203" pitchFamily="34" charset="0"/>
                <a:ea typeface="Segoe UI Symbol" panose="020B0502040204020203" pitchFamily="34" charset="0"/>
              </a:rPr>
              <a:t>Unión</a:t>
            </a:r>
            <a:endParaRPr lang="pt-BR" altLang="pt-BR" sz="3200" b="1" u="sng" dirty="0">
              <a:latin typeface="Segoe UI Symbol" panose="020B0502040204020203" pitchFamily="34" charset="0"/>
              <a:ea typeface="Segoe UI Symbol" panose="020B0502040204020203" pitchFamily="34" charset="0"/>
            </a:endParaRPr>
          </a:p>
        </p:txBody>
      </p:sp>
      <p:sp>
        <p:nvSpPr>
          <p:cNvPr id="4" name="Retângulo 3">
            <a:extLst>
              <a:ext uri="{FF2B5EF4-FFF2-40B4-BE49-F238E27FC236}">
                <a16:creationId xmlns:a16="http://schemas.microsoft.com/office/drawing/2014/main" id="{DA82288A-58D9-44CB-95F1-D44C925A7E61}"/>
              </a:ext>
            </a:extLst>
          </p:cNvPr>
          <p:cNvSpPr/>
          <p:nvPr/>
        </p:nvSpPr>
        <p:spPr>
          <a:xfrm>
            <a:off x="350874" y="1649175"/>
            <a:ext cx="7921256" cy="646331"/>
          </a:xfrm>
          <a:prstGeom prst="rect">
            <a:avLst/>
          </a:prstGeom>
        </p:spPr>
        <p:txBody>
          <a:bodyPr wrap="square">
            <a:spAutoFit/>
          </a:bodyPr>
          <a:lstStyle/>
          <a:p>
            <a:pPr algn="ctr"/>
            <a:r>
              <a:rPr lang="es-ES_tradnl" altLang="pt-BR" i="1" dirty="0">
                <a:latin typeface="Arial" panose="020B0604020202020204" pitchFamily="34" charset="0"/>
                <a:cs typeface="Arial" panose="020B0604020202020204" pitchFamily="34" charset="0"/>
              </a:rPr>
              <a:t>Transparencia: </a:t>
            </a:r>
            <a:r>
              <a:rPr lang="es-ES_tradnl" i="1" dirty="0">
                <a:latin typeface="Arial" panose="020B0604020202020204" pitchFamily="34" charset="0"/>
                <a:cs typeface="Arial" panose="020B0604020202020204" pitchFamily="34" charset="0"/>
              </a:rPr>
              <a:t>Órgano garante de la Ley de Acceso en el Poder Ejecutivo Federal.</a:t>
            </a:r>
          </a:p>
        </p:txBody>
      </p:sp>
      <p:sp>
        <p:nvSpPr>
          <p:cNvPr id="5" name="Retângulo 4">
            <a:extLst>
              <a:ext uri="{FF2B5EF4-FFF2-40B4-BE49-F238E27FC236}">
                <a16:creationId xmlns:a16="http://schemas.microsoft.com/office/drawing/2014/main" id="{D78500F4-E9F8-481E-8874-EE32F42B50E7}"/>
              </a:ext>
            </a:extLst>
          </p:cNvPr>
          <p:cNvSpPr/>
          <p:nvPr/>
        </p:nvSpPr>
        <p:spPr>
          <a:xfrm>
            <a:off x="463885" y="2952498"/>
            <a:ext cx="2826415" cy="400110"/>
          </a:xfrm>
          <a:prstGeom prst="rect">
            <a:avLst/>
          </a:prstGeom>
        </p:spPr>
        <p:txBody>
          <a:bodyPr wrap="square">
            <a:spAutoFit/>
          </a:bodyPr>
          <a:lstStyle/>
          <a:p>
            <a:r>
              <a:rPr lang="pt-BR" sz="2000" b="1" dirty="0">
                <a:latin typeface="Arial" panose="020B0604020202020204" pitchFamily="34" charset="0"/>
                <a:cs typeface="Arial" panose="020B0604020202020204" pitchFamily="34" charset="0"/>
              </a:rPr>
              <a:t>7.361</a:t>
            </a:r>
            <a:r>
              <a:rPr lang="pt-BR" dirty="0">
                <a:latin typeface="Arial" panose="020B0604020202020204" pitchFamily="34" charset="0"/>
                <a:cs typeface="Arial" panose="020B0604020202020204" pitchFamily="34" charset="0"/>
              </a:rPr>
              <a:t> recursos </a:t>
            </a:r>
            <a:r>
              <a:rPr lang="pt-BR" dirty="0" err="1">
                <a:latin typeface="Arial" panose="020B0604020202020204" pitchFamily="34" charset="0"/>
                <a:cs typeface="Arial" panose="020B0604020202020204" pitchFamily="34" charset="0"/>
              </a:rPr>
              <a:t>juzgados</a:t>
            </a:r>
            <a:r>
              <a:rPr lang="pt-BR" dirty="0">
                <a:latin typeface="Arial" panose="020B0604020202020204" pitchFamily="34" charset="0"/>
                <a:cs typeface="Arial" panose="020B0604020202020204" pitchFamily="34" charset="0"/>
              </a:rPr>
              <a:t> </a:t>
            </a:r>
            <a:endParaRPr lang="es-ES_tradnl"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5E1F54AB-BD24-4C5E-9B07-E47135DA15EC}"/>
              </a:ext>
            </a:extLst>
          </p:cNvPr>
          <p:cNvSpPr/>
          <p:nvPr/>
        </p:nvSpPr>
        <p:spPr>
          <a:xfrm>
            <a:off x="463884" y="3363269"/>
            <a:ext cx="4458989" cy="584775"/>
          </a:xfrm>
          <a:prstGeom prst="rect">
            <a:avLst/>
          </a:prstGeom>
        </p:spPr>
        <p:txBody>
          <a:bodyPr wrap="square">
            <a:spAutoFit/>
          </a:bodyPr>
          <a:lstStyle/>
          <a:p>
            <a:r>
              <a:rPr lang="es-ES_tradnl" sz="1600" dirty="0">
                <a:latin typeface="Arial" panose="020B0604020202020204" pitchFamily="34" charset="0"/>
                <a:cs typeface="Arial" panose="020B0604020202020204" pitchFamily="34" charset="0"/>
              </a:rPr>
              <a:t>Reversión de la negativa en 62% de los recursos conocidos en el merito</a:t>
            </a:r>
          </a:p>
        </p:txBody>
      </p:sp>
      <p:sp>
        <p:nvSpPr>
          <p:cNvPr id="8" name="Retângulo 7">
            <a:extLst>
              <a:ext uri="{FF2B5EF4-FFF2-40B4-BE49-F238E27FC236}">
                <a16:creationId xmlns:a16="http://schemas.microsoft.com/office/drawing/2014/main" id="{AA6427E0-D5C6-4A55-B558-6AD8779A926A}"/>
              </a:ext>
            </a:extLst>
          </p:cNvPr>
          <p:cNvSpPr/>
          <p:nvPr/>
        </p:nvSpPr>
        <p:spPr>
          <a:xfrm>
            <a:off x="2693378" y="4189538"/>
            <a:ext cx="2276072" cy="523220"/>
          </a:xfrm>
          <a:prstGeom prst="rect">
            <a:avLst/>
          </a:prstGeom>
        </p:spPr>
        <p:txBody>
          <a:bodyPr wrap="none">
            <a:spAutoFit/>
          </a:bodyPr>
          <a:lstStyle/>
          <a:p>
            <a:r>
              <a:rPr lang="pt-BR" sz="1400" b="1" dirty="0">
                <a:latin typeface="Arial" panose="020B0604020202020204" pitchFamily="34" charset="0"/>
                <a:cs typeface="Arial" panose="020B0604020202020204" pitchFamily="34" charset="0"/>
              </a:rPr>
              <a:t>Todas </a:t>
            </a:r>
            <a:r>
              <a:rPr lang="pt-BR" sz="1400" b="1" dirty="0" err="1">
                <a:latin typeface="Arial" panose="020B0604020202020204" pitchFamily="34" charset="0"/>
                <a:cs typeface="Arial" panose="020B0604020202020204" pitchFamily="34" charset="0"/>
              </a:rPr>
              <a:t>las</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decisiones</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en</a:t>
            </a:r>
            <a:r>
              <a:rPr lang="pt-BR" sz="1400" b="1" dirty="0">
                <a:latin typeface="Arial" panose="020B0604020202020204" pitchFamily="34" charset="0"/>
                <a:cs typeface="Arial" panose="020B0604020202020204" pitchFamily="34" charset="0"/>
              </a:rPr>
              <a:t> </a:t>
            </a:r>
          </a:p>
          <a:p>
            <a:r>
              <a:rPr lang="pt-BR" sz="1400" b="1" dirty="0" err="1">
                <a:latin typeface="Arial" panose="020B0604020202020204" pitchFamily="34" charset="0"/>
                <a:cs typeface="Arial" panose="020B0604020202020204" pitchFamily="34" charset="0"/>
              </a:rPr>
              <a:t>transparencia</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activa</a:t>
            </a:r>
            <a:endParaRPr lang="es-ES_tradnl" sz="1400" b="1"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E4865824-D2F7-44E7-8758-8680CC4D2A4C}"/>
              </a:ext>
            </a:extLst>
          </p:cNvPr>
          <p:cNvGraphicFramePr>
            <a:graphicFrameLocks/>
          </p:cNvGraphicFramePr>
          <p:nvPr>
            <p:extLst>
              <p:ext uri="{D42A27DB-BD31-4B8C-83A1-F6EECF244321}">
                <p14:modId xmlns:p14="http://schemas.microsoft.com/office/powerpoint/2010/main" val="324635252"/>
              </p:ext>
            </p:extLst>
          </p:nvPr>
        </p:nvGraphicFramePr>
        <p:xfrm>
          <a:off x="4648842" y="2647506"/>
          <a:ext cx="3804041" cy="33386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ângulo 9">
            <a:extLst>
              <a:ext uri="{FF2B5EF4-FFF2-40B4-BE49-F238E27FC236}">
                <a16:creationId xmlns:a16="http://schemas.microsoft.com/office/drawing/2014/main" id="{FF314578-F2B2-4782-931E-AB227DC9CD31}"/>
              </a:ext>
            </a:extLst>
          </p:cNvPr>
          <p:cNvSpPr/>
          <p:nvPr/>
        </p:nvSpPr>
        <p:spPr>
          <a:xfrm>
            <a:off x="584792" y="5873036"/>
            <a:ext cx="2008883" cy="253916"/>
          </a:xfrm>
          <a:prstGeom prst="rect">
            <a:avLst/>
          </a:prstGeom>
        </p:spPr>
        <p:txBody>
          <a:bodyPr wrap="none">
            <a:spAutoFit/>
          </a:bodyPr>
          <a:lstStyle/>
          <a:p>
            <a:r>
              <a:rPr lang="pt-BR" sz="1050" i="1" dirty="0" err="1">
                <a:latin typeface="Arial" panose="020B0604020202020204" pitchFamily="34" charset="0"/>
                <a:cs typeface="Arial" panose="020B0604020202020204" pitchFamily="34" charset="0"/>
              </a:rPr>
              <a:t>Datos</a:t>
            </a:r>
            <a:r>
              <a:rPr lang="pt-BR" sz="1050" i="1" dirty="0">
                <a:latin typeface="Arial" panose="020B0604020202020204" pitchFamily="34" charset="0"/>
                <a:cs typeface="Arial" panose="020B0604020202020204" pitchFamily="34" charset="0"/>
              </a:rPr>
              <a:t>: </a:t>
            </a:r>
            <a:r>
              <a:rPr lang="pt-BR" sz="1050" i="1" dirty="0" err="1">
                <a:latin typeface="Arial" panose="020B0604020202020204" pitchFamily="34" charset="0"/>
                <a:cs typeface="Arial" panose="020B0604020202020204" pitchFamily="34" charset="0"/>
              </a:rPr>
              <a:t>mayo</a:t>
            </a:r>
            <a:r>
              <a:rPr lang="pt-BR" sz="1050" i="1" dirty="0">
                <a:latin typeface="Arial" panose="020B0604020202020204" pitchFamily="34" charset="0"/>
                <a:cs typeface="Arial" panose="020B0604020202020204" pitchFamily="34" charset="0"/>
              </a:rPr>
              <a:t>/2012 – </a:t>
            </a:r>
            <a:r>
              <a:rPr lang="pt-BR" sz="1050" i="1" dirty="0" err="1">
                <a:latin typeface="Arial" panose="020B0604020202020204" pitchFamily="34" charset="0"/>
                <a:cs typeface="Arial" panose="020B0604020202020204" pitchFamily="34" charset="0"/>
              </a:rPr>
              <a:t>julio</a:t>
            </a:r>
            <a:r>
              <a:rPr lang="pt-BR" sz="1050" i="1" dirty="0">
                <a:latin typeface="Arial" panose="020B0604020202020204" pitchFamily="34" charset="0"/>
                <a:cs typeface="Arial" panose="020B0604020202020204" pitchFamily="34" charset="0"/>
              </a:rPr>
              <a:t>/2017</a:t>
            </a:r>
            <a:endParaRPr lang="es-ES_tradnl" sz="1050" i="1" dirty="0">
              <a:latin typeface="Arial" panose="020B0604020202020204" pitchFamily="34" charset="0"/>
              <a:cs typeface="Arial" panose="020B0604020202020204" pitchFamily="34" charset="0"/>
            </a:endParaRPr>
          </a:p>
        </p:txBody>
      </p:sp>
      <p:pic>
        <p:nvPicPr>
          <p:cNvPr id="13" name="Picture 2" descr="Decisões CGU">
            <a:extLst>
              <a:ext uri="{FF2B5EF4-FFF2-40B4-BE49-F238E27FC236}">
                <a16:creationId xmlns:a16="http://schemas.microsoft.com/office/drawing/2014/main" id="{0167F0DE-F823-493C-BB96-28C850156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87" y="4220498"/>
            <a:ext cx="1485786" cy="8397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m para computer icon">
            <a:extLst>
              <a:ext uri="{FF2B5EF4-FFF2-40B4-BE49-F238E27FC236}">
                <a16:creationId xmlns:a16="http://schemas.microsoft.com/office/drawing/2014/main" id="{0C94491D-5B68-43F1-9E0C-87EE364B52A5}"/>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43114" y="3958705"/>
            <a:ext cx="1984896" cy="162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62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100CD84-2D33-4F6F-9DCF-9A3D5E0A8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84" y="914400"/>
            <a:ext cx="2692658" cy="1286540"/>
          </a:xfrm>
          <a:prstGeom prst="rect">
            <a:avLst/>
          </a:prstGeom>
        </p:spPr>
      </p:pic>
      <p:sp>
        <p:nvSpPr>
          <p:cNvPr id="5" name="CaixaDeTexto 4">
            <a:extLst>
              <a:ext uri="{FF2B5EF4-FFF2-40B4-BE49-F238E27FC236}">
                <a16:creationId xmlns:a16="http://schemas.microsoft.com/office/drawing/2014/main" id="{1BF364CF-4518-405B-A94F-A058844732D7}"/>
              </a:ext>
            </a:extLst>
          </p:cNvPr>
          <p:cNvSpPr txBox="1"/>
          <p:nvPr/>
        </p:nvSpPr>
        <p:spPr>
          <a:xfrm>
            <a:off x="3466214" y="1137684"/>
            <a:ext cx="4561367" cy="954107"/>
          </a:xfrm>
          <a:prstGeom prst="rect">
            <a:avLst/>
          </a:prstGeom>
          <a:noFill/>
        </p:spPr>
        <p:txBody>
          <a:bodyPr wrap="square" rtlCol="0">
            <a:spAutoFit/>
          </a:bodyPr>
          <a:lstStyle/>
          <a:p>
            <a:pPr algn="ctr"/>
            <a:r>
              <a:rPr lang="pt-BR" b="1" dirty="0">
                <a:latin typeface="Arial" panose="020B0604020202020204" pitchFamily="34" charset="0"/>
                <a:cs typeface="Arial" panose="020B0604020202020204" pitchFamily="34" charset="0"/>
              </a:rPr>
              <a:t>Programa de </a:t>
            </a:r>
            <a:r>
              <a:rPr lang="pt-BR" b="1" dirty="0" err="1">
                <a:latin typeface="Arial" panose="020B0604020202020204" pitchFamily="34" charset="0"/>
                <a:cs typeface="Arial" panose="020B0604020202020204" pitchFamily="34" charset="0"/>
              </a:rPr>
              <a:t>Evaluación</a:t>
            </a:r>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Ciudadana</a:t>
            </a:r>
            <a:r>
              <a:rPr lang="pt-BR" b="1" dirty="0">
                <a:latin typeface="Arial" panose="020B0604020202020204" pitchFamily="34" charset="0"/>
                <a:cs typeface="Arial" panose="020B0604020202020204" pitchFamily="34" charset="0"/>
              </a:rPr>
              <a:t> de </a:t>
            </a:r>
            <a:r>
              <a:rPr lang="pt-BR" b="1" dirty="0" err="1">
                <a:latin typeface="Arial" panose="020B0604020202020204" pitchFamily="34" charset="0"/>
                <a:cs typeface="Arial" panose="020B0604020202020204" pitchFamily="34" charset="0"/>
              </a:rPr>
              <a:t>Servicios</a:t>
            </a:r>
            <a:r>
              <a:rPr lang="pt-BR" b="1" dirty="0">
                <a:latin typeface="Arial" panose="020B0604020202020204" pitchFamily="34" charset="0"/>
                <a:cs typeface="Arial" panose="020B0604020202020204" pitchFamily="34" charset="0"/>
              </a:rPr>
              <a:t> y políticas </a:t>
            </a:r>
            <a:r>
              <a:rPr lang="pt-BR" sz="2000" b="1" dirty="0">
                <a:latin typeface="Arial" panose="020B0604020202020204" pitchFamily="34" charset="0"/>
                <a:cs typeface="Arial" panose="020B0604020202020204" pitchFamily="34" charset="0"/>
              </a:rPr>
              <a:t>Públicas</a:t>
            </a:r>
            <a:r>
              <a:rPr lang="pt-BR" b="1" dirty="0">
                <a:latin typeface="Arial" panose="020B0604020202020204" pitchFamily="34" charset="0"/>
                <a:cs typeface="Arial" panose="020B0604020202020204" pitchFamily="34" charset="0"/>
              </a:rPr>
              <a:t> - PROCID</a:t>
            </a:r>
          </a:p>
        </p:txBody>
      </p:sp>
      <p:pic>
        <p:nvPicPr>
          <p:cNvPr id="6" name="Picture 2" descr="Resultado de imagem para participação social icone">
            <a:extLst>
              <a:ext uri="{FF2B5EF4-FFF2-40B4-BE49-F238E27FC236}">
                <a16:creationId xmlns:a16="http://schemas.microsoft.com/office/drawing/2014/main" id="{37C8900C-E5AE-4811-9B42-4D80CC66072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869" b="21885" l="54313" r="70128"/>
                    </a14:imgEffect>
                  </a14:imgLayer>
                </a14:imgProps>
              </a:ext>
              <a:ext uri="{28A0092B-C50C-407E-A947-70E740481C1C}">
                <a14:useLocalDpi xmlns:a14="http://schemas.microsoft.com/office/drawing/2010/main" val="0"/>
              </a:ext>
            </a:extLst>
          </a:blip>
          <a:srcRect l="52464" t="5206" r="27754" b="77856"/>
          <a:stretch/>
        </p:blipFill>
        <p:spPr bwMode="auto">
          <a:xfrm>
            <a:off x="964799" y="3565726"/>
            <a:ext cx="957263" cy="81965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to 6">
            <a:extLst>
              <a:ext uri="{FF2B5EF4-FFF2-40B4-BE49-F238E27FC236}">
                <a16:creationId xmlns:a16="http://schemas.microsoft.com/office/drawing/2014/main" id="{01A92481-D224-45AD-A877-B89719245D52}"/>
              </a:ext>
            </a:extLst>
          </p:cNvPr>
          <p:cNvCxnSpPr/>
          <p:nvPr/>
        </p:nvCxnSpPr>
        <p:spPr>
          <a:xfrm>
            <a:off x="1732547" y="3990798"/>
            <a:ext cx="56849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4" descr="Resultado de imagem para participação social icone">
            <a:extLst>
              <a:ext uri="{FF2B5EF4-FFF2-40B4-BE49-F238E27FC236}">
                <a16:creationId xmlns:a16="http://schemas.microsoft.com/office/drawing/2014/main" id="{5FFC23A4-84DB-478C-BDC5-3782FAD51CB4}"/>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76038" b="92173" l="2556" r="24121"/>
                    </a14:imgEffect>
                  </a14:imgLayer>
                </a14:imgProps>
              </a:ext>
              <a:ext uri="{28A0092B-C50C-407E-A947-70E740481C1C}">
                <a14:useLocalDpi xmlns:a14="http://schemas.microsoft.com/office/drawing/2010/main" val="0"/>
              </a:ext>
            </a:extLst>
          </a:blip>
          <a:srcRect t="76604" r="74316" b="8068"/>
          <a:stretch/>
        </p:blipFill>
        <p:spPr bwMode="auto">
          <a:xfrm>
            <a:off x="1922062" y="3636961"/>
            <a:ext cx="1185790" cy="7076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to 8">
            <a:extLst>
              <a:ext uri="{FF2B5EF4-FFF2-40B4-BE49-F238E27FC236}">
                <a16:creationId xmlns:a16="http://schemas.microsoft.com/office/drawing/2014/main" id="{E9A4EB3A-58BB-4788-8F7B-D6B725EA2872}"/>
              </a:ext>
            </a:extLst>
          </p:cNvPr>
          <p:cNvCxnSpPr/>
          <p:nvPr/>
        </p:nvCxnSpPr>
        <p:spPr>
          <a:xfrm>
            <a:off x="2947737" y="3990798"/>
            <a:ext cx="51735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6" descr="Resultado de imagem para participação social icone">
            <a:extLst>
              <a:ext uri="{FF2B5EF4-FFF2-40B4-BE49-F238E27FC236}">
                <a16:creationId xmlns:a16="http://schemas.microsoft.com/office/drawing/2014/main" id="{AEA97809-901B-4EEA-B0D2-3554798BCE6E}"/>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3308684" y="3517104"/>
            <a:ext cx="945554" cy="8268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to 10">
            <a:extLst>
              <a:ext uri="{FF2B5EF4-FFF2-40B4-BE49-F238E27FC236}">
                <a16:creationId xmlns:a16="http://schemas.microsoft.com/office/drawing/2014/main" id="{F0E74811-2B90-4C93-96DD-750F6B982B69}"/>
              </a:ext>
            </a:extLst>
          </p:cNvPr>
          <p:cNvCxnSpPr/>
          <p:nvPr/>
        </p:nvCxnSpPr>
        <p:spPr>
          <a:xfrm flipV="1">
            <a:off x="4096753" y="3517103"/>
            <a:ext cx="599648" cy="33424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8" descr="Resultado de imagem para participação social icone">
            <a:extLst>
              <a:ext uri="{FF2B5EF4-FFF2-40B4-BE49-F238E27FC236}">
                <a16:creationId xmlns:a16="http://schemas.microsoft.com/office/drawing/2014/main" id="{E5BBCB46-E00D-4BA6-8FE3-7B177FBC963B}"/>
              </a:ext>
            </a:extLst>
          </p:cNvPr>
          <p:cNvPicPr>
            <a:picLocks noChangeAspect="1" noChangeArrowheads="1"/>
          </p:cNvPicPr>
          <p:nvPr/>
        </p:nvPicPr>
        <p:blipFill rotWithShape="1">
          <a:blip r:embed="rId8">
            <a:extLst>
              <a:ext uri="{BEBA8EAE-BF5A-486C-A8C5-ECC9F3942E4B}">
                <a14:imgProps xmlns:a14="http://schemas.microsoft.com/office/drawing/2010/main">
                  <a14:imgLayer r:embed="rId5">
                    <a14:imgEffect>
                      <a14:backgroundRemoval t="52875" b="68211" l="7029" r="22204"/>
                    </a14:imgEffect>
                  </a14:imgLayer>
                </a14:imgProps>
              </a:ext>
              <a:ext uri="{28A0092B-C50C-407E-A947-70E740481C1C}">
                <a14:useLocalDpi xmlns:a14="http://schemas.microsoft.com/office/drawing/2010/main" val="0"/>
              </a:ext>
            </a:extLst>
          </a:blip>
          <a:srcRect l="5357" t="52127" r="76400" b="30938"/>
          <a:stretch/>
        </p:blipFill>
        <p:spPr bwMode="auto">
          <a:xfrm>
            <a:off x="4526721" y="2885999"/>
            <a:ext cx="859880" cy="79822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to 12">
            <a:extLst>
              <a:ext uri="{FF2B5EF4-FFF2-40B4-BE49-F238E27FC236}">
                <a16:creationId xmlns:a16="http://schemas.microsoft.com/office/drawing/2014/main" id="{D0958BED-CC26-46BB-8488-FDA726B431E0}"/>
              </a:ext>
            </a:extLst>
          </p:cNvPr>
          <p:cNvCxnSpPr/>
          <p:nvPr/>
        </p:nvCxnSpPr>
        <p:spPr>
          <a:xfrm>
            <a:off x="4158615" y="3975554"/>
            <a:ext cx="1463141"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2" descr="Resultado de imagem para participação social icone">
            <a:extLst>
              <a:ext uri="{FF2B5EF4-FFF2-40B4-BE49-F238E27FC236}">
                <a16:creationId xmlns:a16="http://schemas.microsoft.com/office/drawing/2014/main" id="{8876D9DA-D97D-4F36-9E90-969AF4AA621A}"/>
              </a:ext>
            </a:extLst>
          </p:cNvPr>
          <p:cNvPicPr>
            <a:picLocks noChangeAspect="1" noChangeArrowheads="1"/>
          </p:cNvPicPr>
          <p:nvPr/>
        </p:nvPicPr>
        <p:blipFill rotWithShape="1">
          <a:blip r:embed="rId9">
            <a:extLst>
              <a:ext uri="{BEBA8EAE-BF5A-486C-A8C5-ECC9F3942E4B}">
                <a14:imgProps xmlns:a14="http://schemas.microsoft.com/office/drawing/2010/main">
                  <a14:imgLayer r:embed="rId5">
                    <a14:imgEffect>
                      <a14:backgroundRemoval t="29073" b="44569" l="76997" r="97284"/>
                    </a14:imgEffect>
                  </a14:imgLayer>
                </a14:imgProps>
              </a:ext>
              <a:ext uri="{28A0092B-C50C-407E-A947-70E740481C1C}">
                <a14:useLocalDpi xmlns:a14="http://schemas.microsoft.com/office/drawing/2010/main" val="0"/>
              </a:ext>
            </a:extLst>
          </a:blip>
          <a:srcRect l="74552" t="29372" b="55511"/>
          <a:stretch/>
        </p:blipFill>
        <p:spPr bwMode="auto">
          <a:xfrm>
            <a:off x="5484469" y="3624630"/>
            <a:ext cx="1181477" cy="7018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to 14">
            <a:extLst>
              <a:ext uri="{FF2B5EF4-FFF2-40B4-BE49-F238E27FC236}">
                <a16:creationId xmlns:a16="http://schemas.microsoft.com/office/drawing/2014/main" id="{BCB1DF6A-7471-4F16-B5B3-49A76A51CA59}"/>
              </a:ext>
            </a:extLst>
          </p:cNvPr>
          <p:cNvCxnSpPr/>
          <p:nvPr/>
        </p:nvCxnSpPr>
        <p:spPr>
          <a:xfrm>
            <a:off x="4065115" y="4206972"/>
            <a:ext cx="631286" cy="429615"/>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0" descr="Resultado de imagem para participação social icone">
            <a:extLst>
              <a:ext uri="{FF2B5EF4-FFF2-40B4-BE49-F238E27FC236}">
                <a16:creationId xmlns:a16="http://schemas.microsoft.com/office/drawing/2014/main" id="{3D0D9C96-8809-4F5A-AF60-F0E808EAB3D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5">
                    <a14:imgEffect>
                      <a14:backgroundRemoval t="29393" b="44409" l="30192" r="45847"/>
                    </a14:imgEffect>
                  </a14:imgLayer>
                </a14:imgProps>
              </a:ext>
              <a:ext uri="{28A0092B-C50C-407E-A947-70E740481C1C}">
                <a14:useLocalDpi xmlns:a14="http://schemas.microsoft.com/office/drawing/2010/main" val="0"/>
              </a:ext>
            </a:extLst>
          </a:blip>
          <a:srcRect l="30202" t="29604" r="53544" b="55511"/>
          <a:stretch/>
        </p:blipFill>
        <p:spPr bwMode="auto">
          <a:xfrm>
            <a:off x="4696401" y="4385383"/>
            <a:ext cx="759922" cy="695914"/>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8EDD423C-7C2E-473F-80AE-89D113FAFADD}"/>
              </a:ext>
            </a:extLst>
          </p:cNvPr>
          <p:cNvSpPr/>
          <p:nvPr/>
        </p:nvSpPr>
        <p:spPr>
          <a:xfrm>
            <a:off x="811687" y="4443034"/>
            <a:ext cx="1240398" cy="646331"/>
          </a:xfrm>
          <a:prstGeom prst="rect">
            <a:avLst/>
          </a:prstGeom>
        </p:spPr>
        <p:txBody>
          <a:bodyPr wrap="square">
            <a:spAutoFit/>
          </a:bodyPr>
          <a:lstStyle/>
          <a:p>
            <a:r>
              <a:rPr lang="pt-BR" sz="1200" b="1" dirty="0"/>
              <a:t>Base de </a:t>
            </a:r>
            <a:r>
              <a:rPr lang="pt-BR" sz="1200" b="1" dirty="0" err="1"/>
              <a:t>datos</a:t>
            </a:r>
            <a:r>
              <a:rPr lang="pt-BR" sz="1200" b="1" dirty="0"/>
              <a:t> de </a:t>
            </a:r>
            <a:r>
              <a:rPr lang="pt-BR" sz="1200" b="1" dirty="0" err="1"/>
              <a:t>participación</a:t>
            </a:r>
            <a:r>
              <a:rPr lang="pt-BR" sz="1200" b="1" dirty="0"/>
              <a:t> social</a:t>
            </a:r>
          </a:p>
        </p:txBody>
      </p:sp>
      <p:sp>
        <p:nvSpPr>
          <p:cNvPr id="18" name="Retângulo 17">
            <a:extLst>
              <a:ext uri="{FF2B5EF4-FFF2-40B4-BE49-F238E27FC236}">
                <a16:creationId xmlns:a16="http://schemas.microsoft.com/office/drawing/2014/main" id="{24A8A8BC-16E3-45C5-8DD0-F1580383BAFF}"/>
              </a:ext>
            </a:extLst>
          </p:cNvPr>
          <p:cNvSpPr/>
          <p:nvPr/>
        </p:nvSpPr>
        <p:spPr>
          <a:xfrm>
            <a:off x="2211571" y="4421779"/>
            <a:ext cx="4471005" cy="461665"/>
          </a:xfrm>
          <a:prstGeom prst="rect">
            <a:avLst/>
          </a:prstGeom>
        </p:spPr>
        <p:txBody>
          <a:bodyPr wrap="square">
            <a:spAutoFit/>
          </a:bodyPr>
          <a:lstStyle/>
          <a:p>
            <a:r>
              <a:rPr lang="pt-BR" sz="1200" b="1" dirty="0" err="1"/>
              <a:t>Análisis</a:t>
            </a:r>
            <a:r>
              <a:rPr lang="pt-BR" sz="1200" b="1" dirty="0"/>
              <a:t> de</a:t>
            </a:r>
          </a:p>
          <a:p>
            <a:r>
              <a:rPr lang="pt-BR" sz="1200" b="1" dirty="0" err="1"/>
              <a:t>Datos</a:t>
            </a:r>
            <a:endParaRPr lang="pt-BR" sz="1200" b="1" dirty="0"/>
          </a:p>
        </p:txBody>
      </p:sp>
      <p:sp>
        <p:nvSpPr>
          <p:cNvPr id="19" name="Retângulo 18">
            <a:extLst>
              <a:ext uri="{FF2B5EF4-FFF2-40B4-BE49-F238E27FC236}">
                <a16:creationId xmlns:a16="http://schemas.microsoft.com/office/drawing/2014/main" id="{7736D7C0-DD64-4B1F-B780-B1B9F7152AED}"/>
              </a:ext>
            </a:extLst>
          </p:cNvPr>
          <p:cNvSpPr/>
          <p:nvPr/>
        </p:nvSpPr>
        <p:spPr>
          <a:xfrm>
            <a:off x="5386601" y="4500159"/>
            <a:ext cx="4547590" cy="461665"/>
          </a:xfrm>
          <a:prstGeom prst="rect">
            <a:avLst/>
          </a:prstGeom>
        </p:spPr>
        <p:txBody>
          <a:bodyPr wrap="square">
            <a:spAutoFit/>
          </a:bodyPr>
          <a:lstStyle/>
          <a:p>
            <a:r>
              <a:rPr lang="pt-BR" sz="1200" b="1" dirty="0" err="1"/>
              <a:t>Produción</a:t>
            </a:r>
            <a:r>
              <a:rPr lang="pt-BR" sz="1200" b="1" dirty="0"/>
              <a:t> de alertas </a:t>
            </a:r>
          </a:p>
          <a:p>
            <a:r>
              <a:rPr lang="pt-BR" sz="1200" b="1" dirty="0"/>
              <a:t>tempestivos a </a:t>
            </a:r>
            <a:r>
              <a:rPr lang="pt-BR" sz="1200" b="1" dirty="0" err="1"/>
              <a:t>a</a:t>
            </a:r>
            <a:r>
              <a:rPr lang="pt-BR" sz="1200" b="1" dirty="0"/>
              <a:t> </a:t>
            </a:r>
            <a:r>
              <a:rPr lang="pt-BR" sz="1200" b="1" dirty="0" err="1"/>
              <a:t>los</a:t>
            </a:r>
            <a:r>
              <a:rPr lang="pt-BR" sz="1200" b="1" dirty="0"/>
              <a:t> gestores</a:t>
            </a:r>
          </a:p>
        </p:txBody>
      </p:sp>
      <p:sp>
        <p:nvSpPr>
          <p:cNvPr id="20" name="Retângulo 19">
            <a:extLst>
              <a:ext uri="{FF2B5EF4-FFF2-40B4-BE49-F238E27FC236}">
                <a16:creationId xmlns:a16="http://schemas.microsoft.com/office/drawing/2014/main" id="{1FBAEF23-56A2-4A75-B211-312115A2C76C}"/>
              </a:ext>
            </a:extLst>
          </p:cNvPr>
          <p:cNvSpPr/>
          <p:nvPr/>
        </p:nvSpPr>
        <p:spPr>
          <a:xfrm>
            <a:off x="5386601" y="2880763"/>
            <a:ext cx="1175271" cy="646331"/>
          </a:xfrm>
          <a:prstGeom prst="rect">
            <a:avLst/>
          </a:prstGeom>
        </p:spPr>
        <p:txBody>
          <a:bodyPr wrap="square">
            <a:spAutoFit/>
          </a:bodyPr>
          <a:lstStyle/>
          <a:p>
            <a:r>
              <a:rPr lang="pt-BR" sz="1200" b="1" dirty="0" err="1"/>
              <a:t>Planeamiento</a:t>
            </a:r>
            <a:r>
              <a:rPr lang="pt-BR" sz="1200" b="1" dirty="0"/>
              <a:t> de </a:t>
            </a:r>
            <a:r>
              <a:rPr lang="pt-BR" sz="1200" b="1" dirty="0" err="1"/>
              <a:t>acciones</a:t>
            </a:r>
            <a:r>
              <a:rPr lang="pt-BR" sz="1200" b="1" dirty="0"/>
              <a:t> de </a:t>
            </a:r>
            <a:r>
              <a:rPr lang="pt-BR" sz="1200" b="1" dirty="0" err="1"/>
              <a:t>control</a:t>
            </a:r>
            <a:endParaRPr lang="pt-BR" sz="1200" b="1" dirty="0"/>
          </a:p>
        </p:txBody>
      </p:sp>
      <p:sp>
        <p:nvSpPr>
          <p:cNvPr id="21" name="Retângulo 20">
            <a:extLst>
              <a:ext uri="{FF2B5EF4-FFF2-40B4-BE49-F238E27FC236}">
                <a16:creationId xmlns:a16="http://schemas.microsoft.com/office/drawing/2014/main" id="{9AFF78ED-83AC-4C2F-9F82-CA53CBBF4213}"/>
              </a:ext>
            </a:extLst>
          </p:cNvPr>
          <p:cNvSpPr/>
          <p:nvPr/>
        </p:nvSpPr>
        <p:spPr>
          <a:xfrm>
            <a:off x="6311797" y="3698555"/>
            <a:ext cx="1216808" cy="461665"/>
          </a:xfrm>
          <a:prstGeom prst="rect">
            <a:avLst/>
          </a:prstGeom>
        </p:spPr>
        <p:txBody>
          <a:bodyPr wrap="none">
            <a:spAutoFit/>
          </a:bodyPr>
          <a:lstStyle/>
          <a:p>
            <a:r>
              <a:rPr lang="pt-BR" sz="1200" b="1" dirty="0" err="1"/>
              <a:t>Transparencia</a:t>
            </a:r>
            <a:r>
              <a:rPr lang="pt-BR" sz="1200" b="1" dirty="0"/>
              <a:t> y </a:t>
            </a:r>
          </a:p>
          <a:p>
            <a:r>
              <a:rPr lang="pt-BR" sz="1200" b="1" dirty="0" err="1"/>
              <a:t>control</a:t>
            </a:r>
            <a:r>
              <a:rPr lang="pt-BR" sz="1200" b="1" dirty="0"/>
              <a:t> social</a:t>
            </a:r>
          </a:p>
        </p:txBody>
      </p:sp>
    </p:spTree>
    <p:extLst>
      <p:ext uri="{BB962C8B-B14F-4D97-AF65-F5344CB8AC3E}">
        <p14:creationId xmlns:p14="http://schemas.microsoft.com/office/powerpoint/2010/main" val="505053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Resultado de imagem para participação social icone">
            <a:extLst>
              <a:ext uri="{FF2B5EF4-FFF2-40B4-BE49-F238E27FC236}">
                <a16:creationId xmlns:a16="http://schemas.microsoft.com/office/drawing/2014/main" id="{12D6EACE-6A11-4455-843B-C7054511DBA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869" b="21885" l="54313" r="70128"/>
                    </a14:imgEffect>
                  </a14:imgLayer>
                </a14:imgProps>
              </a:ext>
              <a:ext uri="{28A0092B-C50C-407E-A947-70E740481C1C}">
                <a14:useLocalDpi xmlns:a14="http://schemas.microsoft.com/office/drawing/2010/main" val="0"/>
              </a:ext>
            </a:extLst>
          </a:blip>
          <a:srcRect l="52464" t="5206" r="27754" b="77856"/>
          <a:stretch/>
        </p:blipFill>
        <p:spPr bwMode="auto">
          <a:xfrm>
            <a:off x="510363" y="978195"/>
            <a:ext cx="1435395" cy="108452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A46FE710-0B83-43AC-A222-65B841E913A9}"/>
              </a:ext>
            </a:extLst>
          </p:cNvPr>
          <p:cNvSpPr/>
          <p:nvPr/>
        </p:nvSpPr>
        <p:spPr>
          <a:xfrm>
            <a:off x="1637415" y="1274234"/>
            <a:ext cx="6602817" cy="523220"/>
          </a:xfrm>
          <a:prstGeom prst="rect">
            <a:avLst/>
          </a:prstGeom>
        </p:spPr>
        <p:txBody>
          <a:bodyPr wrap="square">
            <a:spAutoFit/>
          </a:bodyPr>
          <a:lstStyle/>
          <a:p>
            <a:pPr algn="ctr"/>
            <a:r>
              <a:rPr lang="pt-BR" sz="2800" b="1" u="sng" dirty="0">
                <a:latin typeface="Segoe UI Symbol" panose="020B0502040204020203" pitchFamily="34" charset="0"/>
                <a:ea typeface="Segoe UI Symbol" panose="020B0502040204020203" pitchFamily="34" charset="0"/>
              </a:rPr>
              <a:t>Base de </a:t>
            </a:r>
            <a:r>
              <a:rPr lang="pt-BR" sz="2800" b="1" u="sng" dirty="0" err="1">
                <a:latin typeface="Segoe UI Symbol" panose="020B0502040204020203" pitchFamily="34" charset="0"/>
                <a:ea typeface="Segoe UI Symbol" panose="020B0502040204020203" pitchFamily="34" charset="0"/>
              </a:rPr>
              <a:t>datos</a:t>
            </a:r>
            <a:r>
              <a:rPr lang="pt-BR" sz="2800" b="1" u="sng" dirty="0">
                <a:latin typeface="Segoe UI Symbol" panose="020B0502040204020203" pitchFamily="34" charset="0"/>
                <a:ea typeface="Segoe UI Symbol" panose="020B0502040204020203" pitchFamily="34" charset="0"/>
              </a:rPr>
              <a:t> de </a:t>
            </a:r>
            <a:r>
              <a:rPr lang="pt-BR" sz="2800" b="1" u="sng" dirty="0" err="1">
                <a:latin typeface="Segoe UI Symbol" panose="020B0502040204020203" pitchFamily="34" charset="0"/>
                <a:ea typeface="Segoe UI Symbol" panose="020B0502040204020203" pitchFamily="34" charset="0"/>
              </a:rPr>
              <a:t>participación</a:t>
            </a:r>
            <a:r>
              <a:rPr lang="pt-BR" sz="2800" b="1" u="sng" dirty="0">
                <a:latin typeface="Segoe UI Symbol" panose="020B0502040204020203" pitchFamily="34" charset="0"/>
                <a:ea typeface="Segoe UI Symbol" panose="020B0502040204020203" pitchFamily="34" charset="0"/>
              </a:rPr>
              <a:t> social</a:t>
            </a:r>
          </a:p>
        </p:txBody>
      </p:sp>
      <p:pic>
        <p:nvPicPr>
          <p:cNvPr id="4" name="Imagem 3">
            <a:extLst>
              <a:ext uri="{FF2B5EF4-FFF2-40B4-BE49-F238E27FC236}">
                <a16:creationId xmlns:a16="http://schemas.microsoft.com/office/drawing/2014/main" id="{FECD6415-86DC-4BCB-89EC-B1E70E38AB9D}"/>
              </a:ext>
            </a:extLst>
          </p:cNvPr>
          <p:cNvPicPr>
            <a:picLocks noChangeAspect="1"/>
          </p:cNvPicPr>
          <p:nvPr/>
        </p:nvPicPr>
        <p:blipFill rotWithShape="1">
          <a:blip r:embed="rId5">
            <a:extLst>
              <a:ext uri="{28A0092B-C50C-407E-A947-70E740481C1C}">
                <a14:useLocalDpi xmlns:a14="http://schemas.microsoft.com/office/drawing/2010/main" val="0"/>
              </a:ext>
            </a:extLst>
          </a:blip>
          <a:srcRect l="29229" t="36582" r="24678" b="9301"/>
          <a:stretch/>
        </p:blipFill>
        <p:spPr>
          <a:xfrm>
            <a:off x="468744" y="2530549"/>
            <a:ext cx="3357080" cy="3657600"/>
          </a:xfrm>
          <a:prstGeom prst="rect">
            <a:avLst/>
          </a:prstGeom>
        </p:spPr>
      </p:pic>
      <p:pic>
        <p:nvPicPr>
          <p:cNvPr id="12" name="Imagem 11">
            <a:extLst>
              <a:ext uri="{FF2B5EF4-FFF2-40B4-BE49-F238E27FC236}">
                <a16:creationId xmlns:a16="http://schemas.microsoft.com/office/drawing/2014/main" id="{FD36E9DE-C894-44CF-AA42-3C41893A3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414" y="1797454"/>
            <a:ext cx="4302199" cy="4901058"/>
          </a:xfrm>
          <a:prstGeom prst="rect">
            <a:avLst/>
          </a:prstGeom>
        </p:spPr>
      </p:pic>
    </p:spTree>
    <p:extLst>
      <p:ext uri="{BB962C8B-B14F-4D97-AF65-F5344CB8AC3E}">
        <p14:creationId xmlns:p14="http://schemas.microsoft.com/office/powerpoint/2010/main" val="1419553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16F254E-AFBA-41EE-BB15-2146E4E23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51" y="1254642"/>
            <a:ext cx="7953153" cy="5114260"/>
          </a:xfrm>
          <a:prstGeom prst="rect">
            <a:avLst/>
          </a:prstGeom>
        </p:spPr>
      </p:pic>
    </p:spTree>
    <p:extLst>
      <p:ext uri="{BB962C8B-B14F-4D97-AF65-F5344CB8AC3E}">
        <p14:creationId xmlns:p14="http://schemas.microsoft.com/office/powerpoint/2010/main" val="3945693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273F743-A55D-44FD-8DFD-44D3457D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0" y="1010092"/>
            <a:ext cx="8229600" cy="5497033"/>
          </a:xfrm>
          <a:prstGeom prst="rect">
            <a:avLst/>
          </a:prstGeom>
        </p:spPr>
      </p:pic>
    </p:spTree>
    <p:extLst>
      <p:ext uri="{BB962C8B-B14F-4D97-AF65-F5344CB8AC3E}">
        <p14:creationId xmlns:p14="http://schemas.microsoft.com/office/powerpoint/2010/main" val="2488093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descr="Resultado de imagem para participação social icone">
            <a:extLst>
              <a:ext uri="{FF2B5EF4-FFF2-40B4-BE49-F238E27FC236}">
                <a16:creationId xmlns:a16="http://schemas.microsoft.com/office/drawing/2014/main" id="{12C4B9FB-A500-4E81-BFAA-7999DF3EEB4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6038" b="92173" l="2556" r="24121"/>
                    </a14:imgEffect>
                  </a14:imgLayer>
                </a14:imgProps>
              </a:ext>
              <a:ext uri="{28A0092B-C50C-407E-A947-70E740481C1C}">
                <a14:useLocalDpi xmlns:a14="http://schemas.microsoft.com/office/drawing/2010/main" val="0"/>
              </a:ext>
            </a:extLst>
          </a:blip>
          <a:srcRect t="76604" r="74316" b="8068"/>
          <a:stretch/>
        </p:blipFill>
        <p:spPr bwMode="auto">
          <a:xfrm>
            <a:off x="264111" y="1088031"/>
            <a:ext cx="1394568" cy="95342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C8E79F8B-1739-4074-8BCD-7A30FF117DEE}"/>
              </a:ext>
            </a:extLst>
          </p:cNvPr>
          <p:cNvSpPr/>
          <p:nvPr/>
        </p:nvSpPr>
        <p:spPr>
          <a:xfrm>
            <a:off x="2845244" y="1303131"/>
            <a:ext cx="3379451" cy="584775"/>
          </a:xfrm>
          <a:prstGeom prst="rect">
            <a:avLst/>
          </a:prstGeom>
        </p:spPr>
        <p:txBody>
          <a:bodyPr wrap="none">
            <a:spAutoFit/>
          </a:bodyPr>
          <a:lstStyle/>
          <a:p>
            <a:r>
              <a:rPr lang="pt-BR" sz="3200" b="1" u="sng" dirty="0" err="1">
                <a:latin typeface="Segoe UI Symbol" panose="020B0502040204020203" pitchFamily="34" charset="0"/>
                <a:ea typeface="Segoe UI Symbol" panose="020B0502040204020203" pitchFamily="34" charset="0"/>
              </a:rPr>
              <a:t>Análisis</a:t>
            </a:r>
            <a:r>
              <a:rPr lang="pt-BR" sz="3200" b="1" u="sng" dirty="0">
                <a:latin typeface="Segoe UI Symbol" panose="020B0502040204020203" pitchFamily="34" charset="0"/>
                <a:ea typeface="Segoe UI Symbol" panose="020B0502040204020203" pitchFamily="34" charset="0"/>
              </a:rPr>
              <a:t> de </a:t>
            </a:r>
            <a:r>
              <a:rPr lang="pt-BR" sz="3200" b="1" u="sng" dirty="0" err="1">
                <a:latin typeface="Segoe UI Symbol" panose="020B0502040204020203" pitchFamily="34" charset="0"/>
                <a:ea typeface="Segoe UI Symbol" panose="020B0502040204020203" pitchFamily="34" charset="0"/>
              </a:rPr>
              <a:t>Datos</a:t>
            </a:r>
            <a:r>
              <a:rPr lang="pt-BR" sz="3200" b="1" u="sng" dirty="0">
                <a:latin typeface="Segoe UI Symbol" panose="020B0502040204020203" pitchFamily="34" charset="0"/>
                <a:ea typeface="Segoe UI Symbol" panose="020B0502040204020203" pitchFamily="34" charset="0"/>
              </a:rPr>
              <a:t> </a:t>
            </a:r>
          </a:p>
        </p:txBody>
      </p:sp>
      <p:sp>
        <p:nvSpPr>
          <p:cNvPr id="4" name="Retângulo 3">
            <a:extLst>
              <a:ext uri="{FF2B5EF4-FFF2-40B4-BE49-F238E27FC236}">
                <a16:creationId xmlns:a16="http://schemas.microsoft.com/office/drawing/2014/main" id="{B677BC77-C865-4003-A17B-0C57606F12A2}"/>
              </a:ext>
            </a:extLst>
          </p:cNvPr>
          <p:cNvSpPr/>
          <p:nvPr/>
        </p:nvSpPr>
        <p:spPr>
          <a:xfrm>
            <a:off x="680484" y="2518835"/>
            <a:ext cx="7740502" cy="3416320"/>
          </a:xfrm>
          <a:prstGeom prst="rect">
            <a:avLst/>
          </a:prstGeom>
        </p:spPr>
        <p:txBody>
          <a:bodyPr wrap="square">
            <a:spAutoFit/>
          </a:bodyPr>
          <a:lstStyle/>
          <a:p>
            <a:pPr marL="214313" indent="-214313" algn="just">
              <a:buFont typeface="Arial" panose="020B0604020202020204" pitchFamily="34" charset="0"/>
              <a:buChar char="•"/>
            </a:pPr>
            <a:r>
              <a:rPr lang="pt-BR" sz="2400" dirty="0">
                <a:latin typeface="Arial" panose="020B0604020202020204" pitchFamily="34" charset="0"/>
                <a:cs typeface="Arial" panose="020B0604020202020204" pitchFamily="34" charset="0"/>
              </a:rPr>
              <a:t>Uso de técnicas de </a:t>
            </a:r>
            <a:r>
              <a:rPr lang="pt-BR" sz="2400" dirty="0" err="1">
                <a:latin typeface="Arial" panose="020B0604020202020204" pitchFamily="34" charset="0"/>
                <a:cs typeface="Arial" panose="020B0604020202020204" pitchFamily="34" charset="0"/>
              </a:rPr>
              <a:t>mineración</a:t>
            </a:r>
            <a:r>
              <a:rPr lang="pt-BR" sz="2400" dirty="0">
                <a:latin typeface="Arial" panose="020B0604020202020204" pitchFamily="34" charset="0"/>
                <a:cs typeface="Arial" panose="020B0604020202020204" pitchFamily="34" charset="0"/>
              </a:rPr>
              <a:t> de </a:t>
            </a:r>
            <a:r>
              <a:rPr lang="pt-BR" sz="2400" dirty="0" err="1">
                <a:latin typeface="Arial" panose="020B0604020202020204" pitchFamily="34" charset="0"/>
                <a:cs typeface="Arial" panose="020B0604020202020204" pitchFamily="34" charset="0"/>
              </a:rPr>
              <a:t>datos</a:t>
            </a:r>
            <a:r>
              <a:rPr lang="pt-BR" sz="2400" dirty="0">
                <a:latin typeface="Arial" panose="020B0604020202020204" pitchFamily="34" charset="0"/>
                <a:cs typeface="Arial" panose="020B0604020202020204" pitchFamily="34" charset="0"/>
              </a:rPr>
              <a:t> para </a:t>
            </a:r>
            <a:r>
              <a:rPr lang="pt-BR" sz="2400" dirty="0" err="1">
                <a:latin typeface="Arial" panose="020B0604020202020204" pitchFamily="34" charset="0"/>
                <a:cs typeface="Arial" panose="020B0604020202020204" pitchFamily="34" charset="0"/>
              </a:rPr>
              <a:t>producción</a:t>
            </a:r>
            <a:r>
              <a:rPr lang="pt-BR" sz="2400" dirty="0">
                <a:latin typeface="Arial" panose="020B0604020202020204" pitchFamily="34" charset="0"/>
                <a:cs typeface="Arial" panose="020B0604020202020204" pitchFamily="34" charset="0"/>
              </a:rPr>
              <a:t> de </a:t>
            </a:r>
            <a:r>
              <a:rPr lang="pt-BR" sz="2400" dirty="0" err="1">
                <a:latin typeface="Arial" panose="020B0604020202020204" pitchFamily="34" charset="0"/>
                <a:cs typeface="Arial" panose="020B0604020202020204" pitchFamily="34" charset="0"/>
              </a:rPr>
              <a:t>informaciones</a:t>
            </a:r>
            <a:r>
              <a:rPr lang="pt-BR" sz="2400" dirty="0">
                <a:latin typeface="Arial" panose="020B0604020202020204" pitchFamily="34" charset="0"/>
                <a:cs typeface="Arial" panose="020B0604020202020204" pitchFamily="34" charset="0"/>
              </a:rPr>
              <a:t> relevantes sobre </a:t>
            </a:r>
            <a:r>
              <a:rPr lang="pt-BR" sz="2400" dirty="0" err="1">
                <a:latin typeface="Arial" panose="020B0604020202020204" pitchFamily="34" charset="0"/>
                <a:cs typeface="Arial" panose="020B0604020202020204" pitchFamily="34" charset="0"/>
              </a:rPr>
              <a:t>la</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prestación</a:t>
            </a:r>
            <a:r>
              <a:rPr lang="pt-BR" sz="2400" dirty="0">
                <a:latin typeface="Arial" panose="020B0604020202020204" pitchFamily="34" charset="0"/>
                <a:cs typeface="Arial" panose="020B0604020202020204" pitchFamily="34" charset="0"/>
              </a:rPr>
              <a:t> de </a:t>
            </a:r>
            <a:r>
              <a:rPr lang="pt-BR" sz="2400" dirty="0" err="1">
                <a:latin typeface="Arial" panose="020B0604020202020204" pitchFamily="34" charset="0"/>
                <a:cs typeface="Arial" panose="020B0604020202020204" pitchFamily="34" charset="0"/>
              </a:rPr>
              <a:t>servicios</a:t>
            </a:r>
            <a:r>
              <a:rPr lang="pt-BR" sz="2400" dirty="0">
                <a:latin typeface="Arial" panose="020B0604020202020204" pitchFamily="34" charset="0"/>
                <a:cs typeface="Arial" panose="020B0604020202020204" pitchFamily="34" charset="0"/>
              </a:rPr>
              <a:t> y </a:t>
            </a:r>
            <a:r>
              <a:rPr lang="pt-BR" sz="2400" dirty="0" err="1">
                <a:latin typeface="Arial" panose="020B0604020202020204" pitchFamily="34" charset="0"/>
                <a:cs typeface="Arial" panose="020B0604020202020204" pitchFamily="34" charset="0"/>
              </a:rPr>
              <a:t>la</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efectividad</a:t>
            </a:r>
            <a:r>
              <a:rPr lang="pt-BR" sz="2400" dirty="0">
                <a:latin typeface="Arial" panose="020B0604020202020204" pitchFamily="34" charset="0"/>
                <a:cs typeface="Arial" panose="020B0604020202020204" pitchFamily="34" charset="0"/>
              </a:rPr>
              <a:t> de Políticas Públicas;</a:t>
            </a:r>
          </a:p>
          <a:p>
            <a:endParaRPr lang="pt-BR"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pt-BR" sz="2400" dirty="0" err="1">
                <a:latin typeface="Arial" panose="020B0604020202020204" pitchFamily="34" charset="0"/>
                <a:cs typeface="Arial" panose="020B0604020202020204" pitchFamily="34" charset="0"/>
              </a:rPr>
              <a:t>Cruzamiento</a:t>
            </a:r>
            <a:r>
              <a:rPr lang="pt-BR" sz="2400" dirty="0">
                <a:latin typeface="Arial" panose="020B0604020202020204" pitchFamily="34" charset="0"/>
                <a:cs typeface="Arial" panose="020B0604020202020204" pitchFamily="34" charset="0"/>
              </a:rPr>
              <a:t> de registros fotográficos </a:t>
            </a:r>
            <a:r>
              <a:rPr lang="pt-BR" sz="2400" dirty="0" err="1">
                <a:latin typeface="Arial" panose="020B0604020202020204" pitchFamily="34" charset="0"/>
                <a:cs typeface="Arial" panose="020B0604020202020204" pitchFamily="34" charset="0"/>
              </a:rPr>
              <a:t>con</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otras</a:t>
            </a:r>
            <a:r>
              <a:rPr lang="pt-BR" sz="2400" dirty="0">
                <a:latin typeface="Arial" panose="020B0604020202020204" pitchFamily="34" charset="0"/>
                <a:cs typeface="Arial" panose="020B0604020202020204" pitchFamily="34" charset="0"/>
              </a:rPr>
              <a:t> bases de </a:t>
            </a:r>
            <a:r>
              <a:rPr lang="pt-BR" sz="2400" dirty="0" err="1">
                <a:latin typeface="Arial" panose="020B0604020202020204" pitchFamily="34" charset="0"/>
                <a:cs typeface="Arial" panose="020B0604020202020204" pitchFamily="34" charset="0"/>
              </a:rPr>
              <a:t>datos</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del</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gobierno</a:t>
            </a:r>
            <a:r>
              <a:rPr lang="pt-BR" sz="2400" dirty="0">
                <a:latin typeface="Arial" panose="020B0604020202020204" pitchFamily="34" charset="0"/>
                <a:cs typeface="Arial" panose="020B0604020202020204" pitchFamily="34" charset="0"/>
              </a:rPr>
              <a:t>; </a:t>
            </a:r>
          </a:p>
          <a:p>
            <a:endParaRPr lang="pt-BR"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pt-BR" sz="2400" dirty="0" err="1">
                <a:latin typeface="Arial" panose="020B0604020202020204" pitchFamily="34" charset="0"/>
                <a:cs typeface="Arial" panose="020B0604020202020204" pitchFamily="34" charset="0"/>
              </a:rPr>
              <a:t>Apoyo</a:t>
            </a:r>
            <a:r>
              <a:rPr lang="pt-BR" sz="2400" dirty="0">
                <a:latin typeface="Arial" panose="020B0604020202020204" pitchFamily="34" charset="0"/>
                <a:cs typeface="Arial" panose="020B0604020202020204" pitchFamily="34" charset="0"/>
              </a:rPr>
              <a:t> de </a:t>
            </a:r>
            <a:r>
              <a:rPr lang="pt-BR" sz="2400" dirty="0" err="1">
                <a:latin typeface="Arial" panose="020B0604020202020204" pitchFamily="34" charset="0"/>
                <a:cs typeface="Arial" panose="020B0604020202020204" pitchFamily="34" charset="0"/>
              </a:rPr>
              <a:t>la</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Sociedad</a:t>
            </a:r>
            <a:r>
              <a:rPr lang="pt-BR" sz="2400" dirty="0">
                <a:latin typeface="Arial" panose="020B0604020202020204" pitchFamily="34" charset="0"/>
                <a:cs typeface="Arial" panose="020B0604020202020204" pitchFamily="34" charset="0"/>
              </a:rPr>
              <a:t> Civil.</a:t>
            </a:r>
            <a:endParaRPr lang="es-ES_trad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654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CC94404-DE0C-40EB-A8DB-8C51284E914E}"/>
              </a:ext>
            </a:extLst>
          </p:cNvPr>
          <p:cNvSpPr/>
          <p:nvPr/>
        </p:nvSpPr>
        <p:spPr>
          <a:xfrm>
            <a:off x="1379315" y="872721"/>
            <a:ext cx="6804837" cy="1754326"/>
          </a:xfrm>
          <a:prstGeom prst="rect">
            <a:avLst/>
          </a:prstGeom>
        </p:spPr>
        <p:txBody>
          <a:bodyPr wrap="square">
            <a:spAutoFit/>
          </a:bodyPr>
          <a:lstStyle/>
          <a:p>
            <a:r>
              <a:rPr lang="pt-BR" altLang="pt-BR" sz="3200" b="1" u="sng" dirty="0" err="1">
                <a:latin typeface="Segoe UI Symbol" panose="020B0502040204020203" pitchFamily="34" charset="0"/>
                <a:ea typeface="Segoe UI Symbol" panose="020B0502040204020203" pitchFamily="34" charset="0"/>
              </a:rPr>
              <a:t>Gobernanza</a:t>
            </a:r>
            <a:r>
              <a:rPr lang="pt-BR" altLang="pt-BR" sz="3200" b="1" u="sng" dirty="0">
                <a:latin typeface="Segoe UI Symbol" panose="020B0502040204020203" pitchFamily="34" charset="0"/>
                <a:ea typeface="Segoe UI Symbol" panose="020B0502040204020203" pitchFamily="34" charset="0"/>
              </a:rPr>
              <a:t> e </a:t>
            </a:r>
            <a:r>
              <a:rPr lang="pt-BR" altLang="pt-BR" sz="3200" b="1" u="sng" dirty="0" err="1">
                <a:latin typeface="Segoe UI Symbol" panose="020B0502040204020203" pitchFamily="34" charset="0"/>
                <a:ea typeface="Segoe UI Symbol" panose="020B0502040204020203" pitchFamily="34" charset="0"/>
              </a:rPr>
              <a:t>Gestión</a:t>
            </a:r>
            <a:r>
              <a:rPr lang="pt-BR" altLang="pt-BR" sz="3200" b="1" u="sng" dirty="0">
                <a:latin typeface="Segoe UI Symbol" panose="020B0502040204020203" pitchFamily="34" charset="0"/>
                <a:ea typeface="Segoe UI Symbol" panose="020B0502040204020203" pitchFamily="34" charset="0"/>
              </a:rPr>
              <a:t> de </a:t>
            </a:r>
            <a:r>
              <a:rPr lang="pt-BR" altLang="pt-BR" sz="3200" b="1" u="sng" dirty="0" err="1">
                <a:latin typeface="Segoe UI Symbol" panose="020B0502040204020203" pitchFamily="34" charset="0"/>
                <a:ea typeface="Segoe UI Symbol" panose="020B0502040204020203" pitchFamily="34" charset="0"/>
              </a:rPr>
              <a:t>Riesgos</a:t>
            </a:r>
            <a:r>
              <a:rPr lang="pt-BR" altLang="pt-BR" sz="3200" b="1" u="sng" dirty="0">
                <a:latin typeface="Segoe UI Symbol" panose="020B0502040204020203" pitchFamily="34" charset="0"/>
                <a:ea typeface="Segoe UI Symbol" panose="020B0502040204020203" pitchFamily="34" charset="0"/>
              </a:rPr>
              <a:t>: </a:t>
            </a:r>
          </a:p>
          <a:p>
            <a:endParaRPr lang="pt-BR" sz="2800" dirty="0">
              <a:latin typeface="Segoe UI Symbol" panose="020B0502040204020203" pitchFamily="34" charset="0"/>
              <a:ea typeface="Segoe UI Symbol" panose="020B0502040204020203" pitchFamily="34" charset="0"/>
            </a:endParaRPr>
          </a:p>
          <a:p>
            <a:pPr algn="ctr"/>
            <a:r>
              <a:rPr lang="pt-BR" sz="2400" dirty="0">
                <a:latin typeface="Arial" panose="020B0604020202020204" pitchFamily="34" charset="0"/>
                <a:cs typeface="Arial" panose="020B0604020202020204" pitchFamily="34" charset="0"/>
              </a:rPr>
              <a:t>Programa de </a:t>
            </a:r>
            <a:r>
              <a:rPr lang="pt-BR" sz="2400" dirty="0" err="1">
                <a:latin typeface="Arial" panose="020B0604020202020204" pitchFamily="34" charset="0"/>
                <a:cs typeface="Arial" panose="020B0604020202020204" pitchFamily="34" charset="0"/>
              </a:rPr>
              <a:t>Evaluación</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Ciudadana</a:t>
            </a:r>
            <a:r>
              <a:rPr lang="pt-BR" sz="2400" dirty="0">
                <a:latin typeface="Arial" panose="020B0604020202020204" pitchFamily="34" charset="0"/>
                <a:cs typeface="Arial" panose="020B0604020202020204" pitchFamily="34" charset="0"/>
              </a:rPr>
              <a:t> de </a:t>
            </a:r>
            <a:r>
              <a:rPr lang="pt-BR" sz="2400" dirty="0" err="1">
                <a:latin typeface="Arial" panose="020B0604020202020204" pitchFamily="34" charset="0"/>
                <a:cs typeface="Arial" panose="020B0604020202020204" pitchFamily="34" charset="0"/>
              </a:rPr>
              <a:t>Servicios</a:t>
            </a:r>
            <a:r>
              <a:rPr lang="pt-BR" sz="2400" dirty="0">
                <a:latin typeface="Arial" panose="020B0604020202020204" pitchFamily="34" charset="0"/>
                <a:cs typeface="Arial" panose="020B0604020202020204" pitchFamily="34" charset="0"/>
              </a:rPr>
              <a:t> y Políticas Públicas</a:t>
            </a:r>
            <a:endParaRPr lang="es-ES_tradnl" sz="2400" dirty="0">
              <a:latin typeface="Arial" panose="020B0604020202020204" pitchFamily="34" charset="0"/>
              <a:cs typeface="Arial" panose="020B0604020202020204" pitchFamily="34" charset="0"/>
            </a:endParaRPr>
          </a:p>
        </p:txBody>
      </p:sp>
      <p:sp>
        <p:nvSpPr>
          <p:cNvPr id="3" name="Elipse 2">
            <a:extLst>
              <a:ext uri="{FF2B5EF4-FFF2-40B4-BE49-F238E27FC236}">
                <a16:creationId xmlns:a16="http://schemas.microsoft.com/office/drawing/2014/main" id="{CA696CC4-DBFC-4D08-BADE-57EBC9F0C20F}"/>
              </a:ext>
            </a:extLst>
          </p:cNvPr>
          <p:cNvSpPr/>
          <p:nvPr/>
        </p:nvSpPr>
        <p:spPr>
          <a:xfrm>
            <a:off x="528711" y="2900990"/>
            <a:ext cx="850604" cy="81391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pic>
        <p:nvPicPr>
          <p:cNvPr id="4" name="Picture 6" descr="Imagem relacionada">
            <a:extLst>
              <a:ext uri="{FF2B5EF4-FFF2-40B4-BE49-F238E27FC236}">
                <a16:creationId xmlns:a16="http://schemas.microsoft.com/office/drawing/2014/main" id="{FA75F862-F211-4539-8E8A-C550F6D336B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6740" y="3040675"/>
            <a:ext cx="534545" cy="53454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EE73BFF-C651-4447-9DC9-F279C13B96FD}"/>
              </a:ext>
            </a:extLst>
          </p:cNvPr>
          <p:cNvSpPr/>
          <p:nvPr/>
        </p:nvSpPr>
        <p:spPr>
          <a:xfrm>
            <a:off x="1537344" y="3068575"/>
            <a:ext cx="4572000" cy="646331"/>
          </a:xfrm>
          <a:prstGeom prst="rect">
            <a:avLst/>
          </a:prstGeom>
        </p:spPr>
        <p:txBody>
          <a:bodyPr>
            <a:spAutoFit/>
          </a:bodyPr>
          <a:lstStyle/>
          <a:p>
            <a:r>
              <a:rPr lang="pt-BR" i="1" dirty="0" err="1">
                <a:latin typeface="Arial" panose="020B0604020202020204" pitchFamily="34" charset="0"/>
                <a:cs typeface="Arial" panose="020B0604020202020204" pitchFamily="34" charset="0"/>
              </a:rPr>
              <a:t>Desarrollondo</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nuevos</a:t>
            </a:r>
            <a:r>
              <a:rPr lang="pt-BR" i="1" dirty="0">
                <a:latin typeface="Arial" panose="020B0604020202020204" pitchFamily="34" charset="0"/>
                <a:cs typeface="Arial" panose="020B0604020202020204" pitchFamily="34" charset="0"/>
              </a:rPr>
              <a:t> métodos de </a:t>
            </a:r>
            <a:r>
              <a:rPr lang="pt-BR" i="1" dirty="0" err="1">
                <a:latin typeface="Arial" panose="020B0604020202020204" pitchFamily="34" charset="0"/>
                <a:cs typeface="Arial" panose="020B0604020202020204" pitchFamily="34" charset="0"/>
              </a:rPr>
              <a:t>análisis</a:t>
            </a:r>
            <a:r>
              <a:rPr lang="pt-BR" i="1" dirty="0">
                <a:latin typeface="Arial" panose="020B0604020202020204" pitchFamily="34" charset="0"/>
                <a:cs typeface="Arial" panose="020B0604020202020204" pitchFamily="34" charset="0"/>
              </a:rPr>
              <a:t> de </a:t>
            </a:r>
            <a:r>
              <a:rPr lang="pt-BR" i="1" dirty="0" err="1">
                <a:latin typeface="Arial" panose="020B0604020202020204" pitchFamily="34" charset="0"/>
                <a:cs typeface="Arial" panose="020B0604020202020204" pitchFamily="34" charset="0"/>
              </a:rPr>
              <a:t>datos</a:t>
            </a:r>
            <a:endParaRPr lang="es-ES_tradnl" i="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68C8A774-5D7E-454E-B754-42589F17E701}"/>
              </a:ext>
            </a:extLst>
          </p:cNvPr>
          <p:cNvSpPr/>
          <p:nvPr/>
        </p:nvSpPr>
        <p:spPr>
          <a:xfrm>
            <a:off x="606055" y="3988849"/>
            <a:ext cx="4572000" cy="2862322"/>
          </a:xfrm>
          <a:prstGeom prst="rect">
            <a:avLst/>
          </a:prstGeom>
        </p:spPr>
        <p:txBody>
          <a:bodyPr>
            <a:spAutoFit/>
          </a:bodyPr>
          <a:lstStyle/>
          <a:p>
            <a:pPr marL="214313" indent="-214313">
              <a:buFont typeface="Arial" panose="020B0604020202020204" pitchFamily="34" charset="0"/>
              <a:buChar char="•"/>
            </a:pPr>
            <a:r>
              <a:rPr lang="pt-BR" dirty="0" err="1">
                <a:latin typeface="Arial" panose="020B0604020202020204" pitchFamily="34" charset="0"/>
                <a:cs typeface="Arial" panose="020B0604020202020204" pitchFamily="34" charset="0"/>
              </a:rPr>
              <a:t>Desarrollo</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aplicaciones</a:t>
            </a:r>
            <a:r>
              <a:rPr lang="pt-BR" dirty="0">
                <a:latin typeface="Arial" panose="020B0604020202020204" pitchFamily="34" charset="0"/>
                <a:cs typeface="Arial" panose="020B0604020202020204" pitchFamily="34" charset="0"/>
              </a:rPr>
              <a:t> para </a:t>
            </a:r>
            <a:r>
              <a:rPr lang="pt-BR" dirty="0" err="1">
                <a:latin typeface="Arial" panose="020B0604020202020204" pitchFamily="34" charset="0"/>
                <a:cs typeface="Arial" panose="020B0604020202020204" pitchFamily="34" charset="0"/>
              </a:rPr>
              <a:t>análisis</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datos</a:t>
            </a:r>
            <a:r>
              <a:rPr lang="pt-BR"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dirty="0" err="1">
                <a:latin typeface="Arial" panose="020B0604020202020204" pitchFamily="34" charset="0"/>
                <a:cs typeface="Arial" panose="020B0604020202020204" pitchFamily="34" charset="0"/>
              </a:rPr>
              <a:t>Proyectos</a:t>
            </a:r>
            <a:r>
              <a:rPr lang="pt-BR" dirty="0">
                <a:latin typeface="Arial" panose="020B0604020202020204" pitchFamily="34" charset="0"/>
                <a:cs typeface="Arial" panose="020B0604020202020204" pitchFamily="34" charset="0"/>
              </a:rPr>
              <a:t> para </a:t>
            </a:r>
            <a:r>
              <a:rPr lang="pt-BR" dirty="0" err="1">
                <a:latin typeface="Arial" panose="020B0604020202020204" pitchFamily="34" charset="0"/>
                <a:cs typeface="Arial" panose="020B0604020202020204" pitchFamily="34" charset="0"/>
              </a:rPr>
              <a:t>procesamiento</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lenguaje</a:t>
            </a:r>
            <a:r>
              <a:rPr lang="pt-BR" dirty="0">
                <a:latin typeface="Arial" panose="020B0604020202020204" pitchFamily="34" charset="0"/>
                <a:cs typeface="Arial" panose="020B0604020202020204" pitchFamily="34" charset="0"/>
              </a:rPr>
              <a:t> natural y </a:t>
            </a:r>
            <a:r>
              <a:rPr lang="pt-BR" dirty="0" err="1">
                <a:latin typeface="Arial" panose="020B0604020202020204" pitchFamily="34" charset="0"/>
                <a:cs typeface="Arial" panose="020B0604020202020204" pitchFamily="34" charset="0"/>
              </a:rPr>
              <a:t>lectura</a:t>
            </a:r>
            <a:r>
              <a:rPr lang="pt-BR" dirty="0">
                <a:latin typeface="Arial" panose="020B0604020202020204" pitchFamily="34" charset="0"/>
                <a:cs typeface="Arial" panose="020B0604020202020204" pitchFamily="34" charset="0"/>
              </a:rPr>
              <a:t> de emociones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lengua</a:t>
            </a:r>
            <a:r>
              <a:rPr lang="pt-BR" dirty="0">
                <a:latin typeface="Arial" panose="020B0604020202020204" pitchFamily="34" charset="0"/>
                <a:cs typeface="Arial" panose="020B0604020202020204" pitchFamily="34" charset="0"/>
              </a:rPr>
              <a:t> portuguesa;</a:t>
            </a:r>
          </a:p>
          <a:p>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dirty="0" err="1">
                <a:latin typeface="Arial" panose="020B0604020202020204" pitchFamily="34" charset="0"/>
                <a:cs typeface="Arial" panose="020B0604020202020204" pitchFamily="34" charset="0"/>
              </a:rPr>
              <a:t>Asociaciones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con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instituciones</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investigación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Escuela</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Administración</a:t>
            </a:r>
            <a:r>
              <a:rPr lang="pt-BR" dirty="0">
                <a:latin typeface="Arial" panose="020B0604020202020204" pitchFamily="34" charset="0"/>
                <a:cs typeface="Arial" panose="020B0604020202020204" pitchFamily="34" charset="0"/>
              </a:rPr>
              <a:t> Publica - ENAP, USP, UFCG.</a:t>
            </a:r>
          </a:p>
        </p:txBody>
      </p:sp>
      <p:pic>
        <p:nvPicPr>
          <p:cNvPr id="7" name="Imagem 6">
            <a:extLst>
              <a:ext uri="{FF2B5EF4-FFF2-40B4-BE49-F238E27FC236}">
                <a16:creationId xmlns:a16="http://schemas.microsoft.com/office/drawing/2014/main" id="{22D00468-6A02-4AC0-BB93-9384D9E5911F}"/>
              </a:ext>
            </a:extLst>
          </p:cNvPr>
          <p:cNvPicPr>
            <a:picLocks noChangeAspect="1"/>
          </p:cNvPicPr>
          <p:nvPr/>
        </p:nvPicPr>
        <p:blipFill rotWithShape="1">
          <a:blip r:embed="rId5"/>
          <a:srcRect l="55574" t="50837" r="22922" b="20584"/>
          <a:stretch/>
        </p:blipFill>
        <p:spPr>
          <a:xfrm>
            <a:off x="5336083" y="3487759"/>
            <a:ext cx="3807917" cy="3363412"/>
          </a:xfrm>
          <a:prstGeom prst="rect">
            <a:avLst/>
          </a:prstGeom>
        </p:spPr>
      </p:pic>
    </p:spTree>
    <p:extLst>
      <p:ext uri="{BB962C8B-B14F-4D97-AF65-F5344CB8AC3E}">
        <p14:creationId xmlns:p14="http://schemas.microsoft.com/office/powerpoint/2010/main" val="4254181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CD7463-4763-474B-A374-83D4291EC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2" y="988828"/>
            <a:ext cx="8452883" cy="5422605"/>
          </a:xfrm>
          <a:prstGeom prst="rect">
            <a:avLst/>
          </a:prstGeom>
        </p:spPr>
      </p:pic>
    </p:spTree>
    <p:extLst>
      <p:ext uri="{BB962C8B-B14F-4D97-AF65-F5344CB8AC3E}">
        <p14:creationId xmlns:p14="http://schemas.microsoft.com/office/powerpoint/2010/main" val="1849498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8348C08-C4AA-4E73-8F5F-4A0E00722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 y="1095153"/>
            <a:ext cx="8357190" cy="5326912"/>
          </a:xfrm>
          <a:prstGeom prst="rect">
            <a:avLst/>
          </a:prstGeom>
        </p:spPr>
      </p:pic>
    </p:spTree>
    <p:extLst>
      <p:ext uri="{BB962C8B-B14F-4D97-AF65-F5344CB8AC3E}">
        <p14:creationId xmlns:p14="http://schemas.microsoft.com/office/powerpoint/2010/main" val="268659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188616" y="905010"/>
            <a:ext cx="6424296" cy="584775"/>
          </a:xfrm>
          <a:prstGeom prst="rect">
            <a:avLst/>
          </a:prstGeom>
          <a:noFill/>
          <a:ln>
            <a:solidFill>
              <a:schemeClr val="bg1"/>
            </a:solidFill>
          </a:ln>
        </p:spPr>
        <p:txBody>
          <a:bodyPr wrap="square" rtlCol="0">
            <a:spAutoFit/>
          </a:bodyPr>
          <a:lstStyle/>
          <a:p>
            <a:pPr algn="ctr"/>
            <a:r>
              <a:rPr lang="es-ES_tradnl" sz="3200" b="1" u="sng" dirty="0">
                <a:latin typeface="Segoe UI Symbol" panose="020B0502040204020203" pitchFamily="34" charset="0"/>
                <a:ea typeface="Segoe UI Symbol" panose="020B0502040204020203" pitchFamily="34" charset="0"/>
              </a:rPr>
              <a:t>ORIGEN</a:t>
            </a:r>
          </a:p>
        </p:txBody>
      </p:sp>
      <p:pic>
        <p:nvPicPr>
          <p:cNvPr id="2" name="Imagem 1"/>
          <p:cNvPicPr>
            <a:picLocks noChangeAspect="1"/>
          </p:cNvPicPr>
          <p:nvPr/>
        </p:nvPicPr>
        <p:blipFill>
          <a:blip r:embed="rId3"/>
          <a:stretch>
            <a:fillRect/>
          </a:stretch>
        </p:blipFill>
        <p:spPr>
          <a:xfrm>
            <a:off x="46026" y="1816096"/>
            <a:ext cx="2163613" cy="1013522"/>
          </a:xfrm>
          <a:prstGeom prst="rect">
            <a:avLst/>
          </a:prstGeom>
        </p:spPr>
      </p:pic>
      <p:sp>
        <p:nvSpPr>
          <p:cNvPr id="5" name="Seta para a Direita 4"/>
          <p:cNvSpPr/>
          <p:nvPr/>
        </p:nvSpPr>
        <p:spPr>
          <a:xfrm>
            <a:off x="2404277" y="2043234"/>
            <a:ext cx="8150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400977" y="1828350"/>
            <a:ext cx="17853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Ley </a:t>
            </a:r>
            <a:r>
              <a:rPr lang="es-ES_tradnl" dirty="0" err="1"/>
              <a:t>nº</a:t>
            </a:r>
            <a:r>
              <a:rPr lang="es-ES_tradnl" dirty="0"/>
              <a:t> 10.683, de 28 de mayo de 2003</a:t>
            </a:r>
          </a:p>
        </p:txBody>
      </p:sp>
      <p:pic>
        <p:nvPicPr>
          <p:cNvPr id="7" name="Imagem 6"/>
          <p:cNvPicPr>
            <a:picLocks noChangeAspect="1"/>
          </p:cNvPicPr>
          <p:nvPr/>
        </p:nvPicPr>
        <p:blipFill>
          <a:blip r:embed="rId4"/>
          <a:stretch>
            <a:fillRect/>
          </a:stretch>
        </p:blipFill>
        <p:spPr>
          <a:xfrm>
            <a:off x="92057" y="3882315"/>
            <a:ext cx="2117582" cy="2127035"/>
          </a:xfrm>
          <a:prstGeom prst="rect">
            <a:avLst/>
          </a:prstGeom>
        </p:spPr>
      </p:pic>
      <p:sp>
        <p:nvSpPr>
          <p:cNvPr id="8" name="Seta para a Direita 7"/>
          <p:cNvSpPr/>
          <p:nvPr/>
        </p:nvSpPr>
        <p:spPr>
          <a:xfrm>
            <a:off x="2338360" y="4581525"/>
            <a:ext cx="8110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3409910" y="3823719"/>
            <a:ext cx="17764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Ha entrado en vigor en 06 de marzo de 1997</a:t>
            </a:r>
          </a:p>
        </p:txBody>
      </p:sp>
      <p:sp>
        <p:nvSpPr>
          <p:cNvPr id="10" name="Retângulo 9"/>
          <p:cNvSpPr/>
          <p:nvPr/>
        </p:nvSpPr>
        <p:spPr>
          <a:xfrm>
            <a:off x="3419430" y="5019112"/>
            <a:ext cx="1776443" cy="1153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Ha sido ratificada en Brasil, en 07 de octubre de 2002</a:t>
            </a:r>
          </a:p>
        </p:txBody>
      </p:sp>
      <p:sp>
        <p:nvSpPr>
          <p:cNvPr id="11" name="Retângulo Arredondado 10"/>
          <p:cNvSpPr/>
          <p:nvPr/>
        </p:nvSpPr>
        <p:spPr>
          <a:xfrm>
            <a:off x="5600699" y="1201479"/>
            <a:ext cx="3471869" cy="5557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000" i="1" dirty="0">
                <a:solidFill>
                  <a:schemeClr val="tx1"/>
                </a:solidFill>
              </a:rPr>
              <a:t>A los fines expuestos en el Artículo II de esta Convención, los Estados Partes convienen en considerar la aplicabilidad de medidas, dentro de sus propios sistemas institucionales, destinadas a crear, mantener y fortalecer: </a:t>
            </a:r>
            <a:endParaRPr lang="es-ES_tradnl" sz="2000" dirty="0">
              <a:solidFill>
                <a:schemeClr val="tx1"/>
              </a:solidFill>
            </a:endParaRPr>
          </a:p>
          <a:p>
            <a:pPr algn="just"/>
            <a:r>
              <a:rPr lang="es-ES_tradnl" sz="2000" i="1" dirty="0">
                <a:solidFill>
                  <a:schemeClr val="tx1"/>
                </a:solidFill>
              </a:rPr>
              <a:t>O</a:t>
            </a:r>
            <a:r>
              <a:rPr lang="es-ES_tradnl" sz="2000" b="1" i="1" dirty="0">
                <a:solidFill>
                  <a:schemeClr val="tx1"/>
                </a:solidFill>
              </a:rPr>
              <a:t>́rganos de control superior</a:t>
            </a:r>
            <a:r>
              <a:rPr lang="es-ES_tradnl" sz="2000" i="1" dirty="0">
                <a:solidFill>
                  <a:schemeClr val="tx1"/>
                </a:solidFill>
              </a:rPr>
              <a:t>, con el fin de desarrollar mecanismos modernos para </a:t>
            </a:r>
            <a:r>
              <a:rPr lang="es-ES_tradnl" sz="2000" b="1" i="1" dirty="0">
                <a:solidFill>
                  <a:schemeClr val="tx1"/>
                </a:solidFill>
              </a:rPr>
              <a:t>prevenir</a:t>
            </a:r>
            <a:r>
              <a:rPr lang="es-ES_tradnl" sz="2000" i="1" dirty="0">
                <a:solidFill>
                  <a:schemeClr val="tx1"/>
                </a:solidFill>
              </a:rPr>
              <a:t>, </a:t>
            </a:r>
            <a:r>
              <a:rPr lang="es-ES_tradnl" sz="2000" b="1" i="1" dirty="0">
                <a:solidFill>
                  <a:schemeClr val="tx1"/>
                </a:solidFill>
              </a:rPr>
              <a:t>detectar</a:t>
            </a:r>
            <a:r>
              <a:rPr lang="es-ES_tradnl" sz="2000" i="1" dirty="0">
                <a:solidFill>
                  <a:schemeClr val="tx1"/>
                </a:solidFill>
              </a:rPr>
              <a:t>, </a:t>
            </a:r>
            <a:r>
              <a:rPr lang="es-ES_tradnl" sz="2000" b="1" i="1" dirty="0">
                <a:solidFill>
                  <a:schemeClr val="tx1"/>
                </a:solidFill>
              </a:rPr>
              <a:t>sancionar</a:t>
            </a:r>
            <a:r>
              <a:rPr lang="es-ES_tradnl" sz="2000" i="1" dirty="0">
                <a:solidFill>
                  <a:schemeClr val="tx1"/>
                </a:solidFill>
              </a:rPr>
              <a:t> y </a:t>
            </a:r>
            <a:r>
              <a:rPr lang="es-ES_tradnl" sz="2000" b="1" i="1" dirty="0">
                <a:solidFill>
                  <a:schemeClr val="tx1"/>
                </a:solidFill>
              </a:rPr>
              <a:t>erradicar</a:t>
            </a:r>
            <a:r>
              <a:rPr lang="es-ES_tradnl" sz="2000" i="1" dirty="0">
                <a:solidFill>
                  <a:schemeClr val="tx1"/>
                </a:solidFill>
              </a:rPr>
              <a:t> las </a:t>
            </a:r>
            <a:r>
              <a:rPr lang="es-ES_tradnl" sz="2000" i="1" dirty="0" err="1">
                <a:solidFill>
                  <a:schemeClr val="tx1"/>
                </a:solidFill>
              </a:rPr>
              <a:t>prácticas</a:t>
            </a:r>
            <a:r>
              <a:rPr lang="es-ES_tradnl" sz="2000" i="1" dirty="0">
                <a:solidFill>
                  <a:schemeClr val="tx1"/>
                </a:solidFill>
              </a:rPr>
              <a:t> corruptas. </a:t>
            </a:r>
            <a:endParaRPr lang="es-ES_tradnl" sz="2000" dirty="0">
              <a:solidFill>
                <a:schemeClr val="tx1"/>
              </a:solidFill>
            </a:endParaRPr>
          </a:p>
        </p:txBody>
      </p:sp>
    </p:spTree>
    <p:extLst>
      <p:ext uri="{BB962C8B-B14F-4D97-AF65-F5344CB8AC3E}">
        <p14:creationId xmlns:p14="http://schemas.microsoft.com/office/powerpoint/2010/main" val="1314015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251B6A-C093-4731-BC09-1A5B7EB81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05" y="1212111"/>
            <a:ext cx="8410353" cy="5241851"/>
          </a:xfrm>
          <a:prstGeom prst="rect">
            <a:avLst/>
          </a:prstGeom>
        </p:spPr>
      </p:pic>
    </p:spTree>
    <p:extLst>
      <p:ext uri="{BB962C8B-B14F-4D97-AF65-F5344CB8AC3E}">
        <p14:creationId xmlns:p14="http://schemas.microsoft.com/office/powerpoint/2010/main" val="1441320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F920212-F46C-46AC-9066-FF19ADC64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4" y="1105786"/>
            <a:ext cx="8474149" cy="5401340"/>
          </a:xfrm>
          <a:prstGeom prst="rect">
            <a:avLst/>
          </a:prstGeom>
        </p:spPr>
      </p:pic>
    </p:spTree>
    <p:extLst>
      <p:ext uri="{BB962C8B-B14F-4D97-AF65-F5344CB8AC3E}">
        <p14:creationId xmlns:p14="http://schemas.microsoft.com/office/powerpoint/2010/main" val="2630699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6A5DD34-548A-4A40-8148-C1B12B074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2" y="988829"/>
            <a:ext cx="8399721" cy="5582092"/>
          </a:xfrm>
          <a:prstGeom prst="rect">
            <a:avLst/>
          </a:prstGeom>
        </p:spPr>
      </p:pic>
    </p:spTree>
    <p:extLst>
      <p:ext uri="{BB962C8B-B14F-4D97-AF65-F5344CB8AC3E}">
        <p14:creationId xmlns:p14="http://schemas.microsoft.com/office/powerpoint/2010/main" val="1599045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descr="Resultado de imagem para participação social icone">
            <a:extLst>
              <a:ext uri="{FF2B5EF4-FFF2-40B4-BE49-F238E27FC236}">
                <a16:creationId xmlns:a16="http://schemas.microsoft.com/office/drawing/2014/main" id="{DF609425-0F01-429E-A554-C7B46F4AC5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508405" y="958085"/>
            <a:ext cx="945554" cy="82688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45156D56-ED70-4879-9567-FE1535E1471F}"/>
              </a:ext>
            </a:extLst>
          </p:cNvPr>
          <p:cNvSpPr/>
          <p:nvPr/>
        </p:nvSpPr>
        <p:spPr>
          <a:xfrm>
            <a:off x="1453959" y="958085"/>
            <a:ext cx="6092456" cy="954107"/>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Producción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informes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transparencia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datos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Retângulo 4">
            <a:extLst>
              <a:ext uri="{FF2B5EF4-FFF2-40B4-BE49-F238E27FC236}">
                <a16:creationId xmlns:a16="http://schemas.microsoft.com/office/drawing/2014/main" id="{633B8FED-F8A4-4371-9242-E65FAFBD1612}"/>
              </a:ext>
            </a:extLst>
          </p:cNvPr>
          <p:cNvSpPr/>
          <p:nvPr/>
        </p:nvSpPr>
        <p:spPr>
          <a:xfrm>
            <a:off x="1572288" y="2026360"/>
            <a:ext cx="6125683" cy="369332"/>
          </a:xfrm>
          <a:prstGeom prst="rect">
            <a:avLst/>
          </a:prstGeom>
        </p:spPr>
        <p:txBody>
          <a:bodyPr wrap="square">
            <a:spAutoFit/>
          </a:bodyPr>
          <a:lstStyle/>
          <a:p>
            <a:pPr algn="ctr"/>
            <a:r>
              <a:rPr lang="pt-BR" i="1" dirty="0" err="1">
                <a:latin typeface="Arial" panose="020B0604020202020204" pitchFamily="34" charset="0"/>
                <a:cs typeface="Arial" panose="020B0604020202020204" pitchFamily="34" charset="0"/>
              </a:rPr>
              <a:t>Proyecto</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Monitoreando</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la</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Merienda</a:t>
            </a:r>
            <a:r>
              <a:rPr lang="pt-BR" i="1" dirty="0">
                <a:latin typeface="Arial" panose="020B0604020202020204" pitchFamily="34" charset="0"/>
                <a:cs typeface="Arial" panose="020B0604020202020204" pitchFamily="34" charset="0"/>
              </a:rPr>
              <a:t> (PNAE) – 2º semestre </a:t>
            </a:r>
            <a:endParaRPr lang="es-ES_tradnl" i="1"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E29BDC72-3C0F-4DC2-B8F6-924A6BD70705}"/>
              </a:ext>
            </a:extLst>
          </p:cNvPr>
          <p:cNvSpPr/>
          <p:nvPr/>
        </p:nvSpPr>
        <p:spPr>
          <a:xfrm>
            <a:off x="404037" y="2395692"/>
            <a:ext cx="4572000" cy="4401205"/>
          </a:xfrm>
          <a:prstGeom prst="rect">
            <a:avLst/>
          </a:prstGeom>
        </p:spPr>
        <p:txBody>
          <a:bodyPr>
            <a:spAutoFit/>
          </a:bodyPr>
          <a:lstStyle/>
          <a:p>
            <a:pPr marL="214313" indent="-214313" algn="just">
              <a:buFont typeface="Arial" panose="020B0604020202020204" pitchFamily="34" charset="0"/>
              <a:buChar char="•"/>
            </a:pPr>
            <a:r>
              <a:rPr lang="pt-BR" sz="1400" b="1" dirty="0">
                <a:latin typeface="Arial" panose="020B0604020202020204" pitchFamily="34" charset="0"/>
                <a:cs typeface="Arial" panose="020B0604020202020204" pitchFamily="34" charset="0"/>
              </a:rPr>
              <a:t>34,6% </a:t>
            </a:r>
            <a:r>
              <a:rPr lang="pt-BR" sz="1400" dirty="0">
                <a:latin typeface="Arial" panose="020B0604020202020204" pitchFamily="34" charset="0"/>
                <a:cs typeface="Arial" panose="020B0604020202020204" pitchFamily="34" charset="0"/>
              </a:rPr>
              <a:t>de </a:t>
            </a:r>
            <a:r>
              <a:rPr lang="pt-BR" sz="1400" dirty="0" err="1">
                <a:latin typeface="Arial" panose="020B0604020202020204" pitchFamily="34" charset="0"/>
                <a:cs typeface="Arial" panose="020B0604020202020204" pitchFamily="34" charset="0"/>
              </a:rPr>
              <a:t>las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informaciones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recolectadas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informan</a:t>
            </a:r>
            <a:r>
              <a:rPr lang="pt-BR" sz="1400"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ausencia</a:t>
            </a:r>
            <a:r>
              <a:rPr lang="pt-BR" sz="1400" dirty="0">
                <a:latin typeface="Arial" panose="020B0604020202020204" pitchFamily="34" charset="0"/>
                <a:cs typeface="Arial" panose="020B0604020202020204" pitchFamily="34" charset="0"/>
              </a:rPr>
              <a:t> de oferta de </a:t>
            </a:r>
            <a:r>
              <a:rPr lang="pt-BR" sz="1400" dirty="0" err="1">
                <a:latin typeface="Arial" panose="020B0604020202020204" pitchFamily="34" charset="0"/>
                <a:cs typeface="Arial" panose="020B0604020202020204" pitchFamily="34" charset="0"/>
              </a:rPr>
              <a:t>merienda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en</a:t>
            </a:r>
            <a:r>
              <a:rPr lang="pt-BR" sz="1400" dirty="0">
                <a:latin typeface="Arial" panose="020B0604020202020204" pitchFamily="34" charset="0"/>
                <a:cs typeface="Arial" panose="020B0604020202020204" pitchFamily="34" charset="0"/>
              </a:rPr>
              <a:t> por </a:t>
            </a:r>
            <a:r>
              <a:rPr lang="pt-BR" sz="1400" dirty="0" err="1">
                <a:latin typeface="Arial" panose="020B0604020202020204" pitchFamily="34" charset="0"/>
                <a:cs typeface="Arial" panose="020B0604020202020204" pitchFamily="34" charset="0"/>
              </a:rPr>
              <a:t>lo</a:t>
            </a:r>
            <a:r>
              <a:rPr lang="pt-BR" sz="1400" dirty="0">
                <a:latin typeface="Arial" panose="020B0604020202020204" pitchFamily="34" charset="0"/>
                <a:cs typeface="Arial" panose="020B0604020202020204" pitchFamily="34" charset="0"/>
              </a:rPr>
              <a:t> menos </a:t>
            </a:r>
            <a:r>
              <a:rPr lang="pt-BR" sz="1400" dirty="0" err="1">
                <a:latin typeface="Arial" panose="020B0604020202020204" pitchFamily="34" charset="0"/>
                <a:cs typeface="Arial" panose="020B0604020202020204" pitchFamily="34" charset="0"/>
              </a:rPr>
              <a:t>un</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día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en</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el</a:t>
            </a:r>
            <a:r>
              <a:rPr lang="pt-BR" sz="1400" dirty="0">
                <a:latin typeface="Arial" panose="020B0604020202020204" pitchFamily="34" charset="0"/>
                <a:cs typeface="Arial" panose="020B0604020202020204" pitchFamily="34" charset="0"/>
              </a:rPr>
              <a:t> primer semestre </a:t>
            </a:r>
            <a:r>
              <a:rPr lang="pt-BR" sz="1400" dirty="0" err="1">
                <a:latin typeface="Arial" panose="020B0604020202020204" pitchFamily="34" charset="0"/>
                <a:cs typeface="Arial" panose="020B0604020202020204" pitchFamily="34" charset="0"/>
              </a:rPr>
              <a:t>fueron</a:t>
            </a:r>
            <a:r>
              <a:rPr lang="pt-BR" sz="1400" dirty="0">
                <a:latin typeface="Arial" panose="020B0604020202020204" pitchFamily="34" charset="0"/>
                <a:cs typeface="Arial" panose="020B0604020202020204" pitchFamily="34" charset="0"/>
              </a:rPr>
              <a:t> de 38,7%); </a:t>
            </a:r>
          </a:p>
          <a:p>
            <a:pPr marL="214313" indent="-214313" algn="just">
              <a:buFont typeface="Arial" panose="020B0604020202020204" pitchFamily="34" charset="0"/>
              <a:buChar char="•"/>
            </a:pPr>
            <a:r>
              <a:rPr lang="pt-BR" sz="1400" b="1" dirty="0">
                <a:latin typeface="Arial" panose="020B0604020202020204" pitchFamily="34" charset="0"/>
                <a:cs typeface="Arial" panose="020B0604020202020204" pitchFamily="34" charset="0"/>
              </a:rPr>
              <a:t>6,6%</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las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informaciones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recolectadas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informan</a:t>
            </a:r>
            <a:r>
              <a:rPr lang="pt-BR" sz="1400"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existencia</a:t>
            </a:r>
            <a:r>
              <a:rPr lang="pt-BR" sz="1400" b="1" dirty="0">
                <a:latin typeface="Arial" panose="020B0604020202020204" pitchFamily="34" charset="0"/>
                <a:cs typeface="Arial" panose="020B0604020202020204" pitchFamily="34" charset="0"/>
              </a:rPr>
              <a:t> insuficiente </a:t>
            </a:r>
            <a:r>
              <a:rPr lang="pt-BR" sz="1400" dirty="0">
                <a:latin typeface="Arial" panose="020B0604020202020204" pitchFamily="34" charset="0"/>
                <a:cs typeface="Arial" panose="020B0604020202020204" pitchFamily="34" charset="0"/>
              </a:rPr>
              <a:t>de </a:t>
            </a:r>
            <a:r>
              <a:rPr lang="pt-BR" sz="1400" dirty="0" err="1">
                <a:latin typeface="Arial" panose="020B0604020202020204" pitchFamily="34" charset="0"/>
                <a:cs typeface="Arial" panose="020B0604020202020204" pitchFamily="34" charset="0"/>
              </a:rPr>
              <a:t>merienda</a:t>
            </a:r>
            <a:r>
              <a:rPr lang="pt-BR" sz="1400" dirty="0">
                <a:latin typeface="Arial" panose="020B0604020202020204" pitchFamily="34" charset="0"/>
                <a:cs typeface="Arial" panose="020B0604020202020204" pitchFamily="34" charset="0"/>
              </a:rPr>
              <a:t> para todos </a:t>
            </a:r>
            <a:r>
              <a:rPr lang="pt-BR" sz="1400" dirty="0" err="1">
                <a:latin typeface="Arial" panose="020B0604020202020204" pitchFamily="34" charset="0"/>
                <a:cs typeface="Arial" panose="020B0604020202020204" pitchFamily="34" charset="0"/>
              </a:rPr>
              <a:t>los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alumnos</a:t>
            </a:r>
            <a:r>
              <a:rPr lang="pt-BR" sz="1400" dirty="0">
                <a:latin typeface="Arial" panose="020B0604020202020204" pitchFamily="34" charset="0"/>
                <a:cs typeface="Arial" panose="020B0604020202020204" pitchFamily="34" charset="0"/>
              </a:rPr>
              <a:t>;</a:t>
            </a:r>
          </a:p>
          <a:p>
            <a:pPr marL="214313" indent="-214313" algn="just">
              <a:buFont typeface="Arial" panose="020B0604020202020204" pitchFamily="34" charset="0"/>
              <a:buChar char="•"/>
            </a:pPr>
            <a:r>
              <a:rPr lang="pt-BR" sz="1400" b="1" dirty="0">
                <a:latin typeface="Arial" panose="020B0604020202020204" pitchFamily="34" charset="0"/>
                <a:cs typeface="Arial" panose="020B0604020202020204" pitchFamily="34" charset="0"/>
              </a:rPr>
              <a:t>57,1%</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las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escuelas</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no </a:t>
            </a:r>
            <a:r>
              <a:rPr lang="pt-BR" sz="1400" b="1" dirty="0" err="1">
                <a:latin typeface="Arial" panose="020B0604020202020204" pitchFamily="34" charset="0"/>
                <a:cs typeface="Arial" panose="020B0604020202020204" pitchFamily="34" charset="0"/>
              </a:rPr>
              <a:t>ofrecerón</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merienda</a:t>
            </a:r>
            <a:r>
              <a:rPr lang="pt-BR" sz="1400" b="1" dirty="0">
                <a:latin typeface="Arial" panose="020B0604020202020204" pitchFamily="34" charset="0"/>
                <a:cs typeface="Arial" panose="020B0604020202020204" pitchFamily="34" charset="0"/>
              </a:rPr>
              <a:t> suficiente </a:t>
            </a:r>
            <a:r>
              <a:rPr lang="pt-BR" sz="1400" dirty="0" err="1">
                <a:latin typeface="Arial" panose="020B0604020202020204" pitchFamily="34" charset="0"/>
                <a:cs typeface="Arial" panose="020B0604020202020204" pitchFamily="34" charset="0"/>
              </a:rPr>
              <a:t>en</a:t>
            </a:r>
            <a:r>
              <a:rPr lang="pt-BR" sz="1400" dirty="0">
                <a:latin typeface="Arial" panose="020B0604020202020204" pitchFamily="34" charset="0"/>
                <a:cs typeface="Arial" panose="020B0604020202020204" pitchFamily="34" charset="0"/>
              </a:rPr>
              <a:t> al menos </a:t>
            </a:r>
            <a:r>
              <a:rPr lang="pt-BR" sz="1400" dirty="0" err="1">
                <a:latin typeface="Arial" panose="020B0604020202020204" pitchFamily="34" charset="0"/>
                <a:cs typeface="Arial" panose="020B0604020202020204" pitchFamily="34" charset="0"/>
              </a:rPr>
              <a:t>un</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día</a:t>
            </a:r>
            <a:r>
              <a:rPr lang="pt-BR" sz="1400" dirty="0">
                <a:latin typeface="Arial" panose="020B0604020202020204" pitchFamily="34" charset="0"/>
                <a:cs typeface="Arial" panose="020B0604020202020204" pitchFamily="34" charset="0"/>
              </a:rPr>
              <a:t> durante </a:t>
            </a:r>
            <a:r>
              <a:rPr lang="pt-BR" sz="1400" dirty="0" err="1">
                <a:latin typeface="Arial" panose="020B0604020202020204" pitchFamily="34" charset="0"/>
                <a:cs typeface="Arial" panose="020B0604020202020204" pitchFamily="34" charset="0"/>
              </a:rPr>
              <a:t>el</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periodo</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recolecta</a:t>
            </a:r>
            <a:r>
              <a:rPr lang="pt-BR" sz="1400" dirty="0">
                <a:latin typeface="Arial" panose="020B0604020202020204" pitchFamily="34" charset="0"/>
                <a:cs typeface="Arial" panose="020B0604020202020204" pitchFamily="34" charset="0"/>
              </a:rPr>
              <a:t>;</a:t>
            </a:r>
          </a:p>
          <a:p>
            <a:pPr marL="214313" indent="-214313" algn="just">
              <a:buFont typeface="Arial" panose="020B0604020202020204" pitchFamily="34" charset="0"/>
              <a:buChar char="•"/>
            </a:pPr>
            <a:r>
              <a:rPr lang="pt-BR" sz="1400" b="1" dirty="0" err="1">
                <a:latin typeface="Arial" panose="020B0604020202020204" pitchFamily="34" charset="0"/>
                <a:cs typeface="Arial" panose="020B0604020202020204" pitchFamily="34" charset="0"/>
              </a:rPr>
              <a:t>Ausencia</a:t>
            </a:r>
            <a:r>
              <a:rPr lang="pt-BR" sz="1400" b="1" dirty="0">
                <a:latin typeface="Arial" panose="020B0604020202020204" pitchFamily="34" charset="0"/>
                <a:cs typeface="Arial" panose="020B0604020202020204" pitchFamily="34" charset="0"/>
              </a:rPr>
              <a:t> de </a:t>
            </a:r>
            <a:r>
              <a:rPr lang="pt-BR" sz="1400" b="1" dirty="0" err="1">
                <a:latin typeface="Arial" panose="020B0604020202020204" pitchFamily="34" charset="0"/>
                <a:cs typeface="Arial" panose="020B0604020202020204" pitchFamily="34" charset="0"/>
              </a:rPr>
              <a:t>fuonte</a:t>
            </a:r>
            <a:r>
              <a:rPr lang="pt-BR" sz="1400" b="1" dirty="0">
                <a:latin typeface="Arial" panose="020B0604020202020204" pitchFamily="34" charset="0"/>
                <a:cs typeface="Arial" panose="020B0604020202020204" pitchFamily="34" charset="0"/>
              </a:rPr>
              <a:t> de proteína </a:t>
            </a:r>
            <a:r>
              <a:rPr lang="pt-BR" sz="1400" b="1" dirty="0" err="1">
                <a:latin typeface="Arial" panose="020B0604020202020204" pitchFamily="34" charset="0"/>
                <a:cs typeface="Arial" panose="020B0604020202020204" pitchFamily="34" charset="0"/>
              </a:rPr>
              <a:t>en</a:t>
            </a:r>
            <a:r>
              <a:rPr lang="pt-BR" sz="1400" b="1" dirty="0">
                <a:latin typeface="Arial" panose="020B0604020202020204" pitchFamily="34" charset="0"/>
                <a:cs typeface="Arial" panose="020B0604020202020204" pitchFamily="34" charset="0"/>
              </a:rPr>
              <a:t> 55,4% </a:t>
            </a:r>
            <a:r>
              <a:rPr lang="pt-BR" sz="1400" dirty="0">
                <a:latin typeface="Arial" panose="020B0604020202020204" pitchFamily="34" charset="0"/>
                <a:cs typeface="Arial" panose="020B0604020202020204" pitchFamily="34" charset="0"/>
              </a:rPr>
              <a:t>de </a:t>
            </a:r>
            <a:r>
              <a:rPr lang="pt-BR" sz="1400" dirty="0" err="1">
                <a:latin typeface="Arial" panose="020B0604020202020204" pitchFamily="34" charset="0"/>
                <a:cs typeface="Arial" panose="020B0604020202020204" pitchFamily="34" charset="0"/>
              </a:rPr>
              <a:t>las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meriendas</a:t>
            </a:r>
            <a:r>
              <a:rPr lang="pt-BR" sz="1400" dirty="0">
                <a:latin typeface="Arial" panose="020B0604020202020204" pitchFamily="34" charset="0"/>
                <a:cs typeface="Arial" panose="020B0604020202020204" pitchFamily="34" charset="0"/>
              </a:rPr>
              <a:t> y </a:t>
            </a:r>
            <a:r>
              <a:rPr lang="pt-BR" sz="1400" dirty="0" err="1">
                <a:latin typeface="Arial" panose="020B0604020202020204" pitchFamily="34" charset="0"/>
                <a:cs typeface="Arial" panose="020B0604020202020204" pitchFamily="34" charset="0"/>
              </a:rPr>
              <a:t>prevalencia</a:t>
            </a:r>
            <a:r>
              <a:rPr lang="pt-BR" sz="1400" dirty="0">
                <a:latin typeface="Arial" panose="020B0604020202020204" pitchFamily="34" charset="0"/>
                <a:cs typeface="Arial" panose="020B0604020202020204" pitchFamily="34" charset="0"/>
              </a:rPr>
              <a:t> de proteínas </a:t>
            </a:r>
            <a:r>
              <a:rPr lang="pt-BR" sz="1400" dirty="0" err="1">
                <a:latin typeface="Arial" panose="020B0604020202020204" pitchFamily="34" charset="0"/>
                <a:cs typeface="Arial" panose="020B0604020202020204" pitchFamily="34" charset="0"/>
              </a:rPr>
              <a:t>en</a:t>
            </a:r>
            <a:r>
              <a:rPr lang="pt-BR" sz="1400" dirty="0">
                <a:latin typeface="Arial" panose="020B0604020202020204" pitchFamily="34" charset="0"/>
                <a:cs typeface="Arial" panose="020B0604020202020204" pitchFamily="34" charset="0"/>
              </a:rPr>
              <a:t> conserva (</a:t>
            </a:r>
            <a:r>
              <a:rPr lang="pt-BR" sz="1400" dirty="0" err="1">
                <a:latin typeface="Arial" panose="020B0604020202020204" pitchFamily="34" charset="0"/>
                <a:cs typeface="Arial" panose="020B0604020202020204" pitchFamily="34" charset="0"/>
              </a:rPr>
              <a:t>en</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el</a:t>
            </a:r>
            <a:r>
              <a:rPr lang="pt-BR" sz="1400" dirty="0">
                <a:latin typeface="Arial" panose="020B0604020202020204" pitchFamily="34" charset="0"/>
                <a:cs typeface="Arial" panose="020B0604020202020204" pitchFamily="34" charset="0"/>
              </a:rPr>
              <a:t> primer semestre </a:t>
            </a:r>
            <a:r>
              <a:rPr lang="pt-BR" sz="1400" dirty="0" err="1">
                <a:latin typeface="Arial" panose="020B0604020202020204" pitchFamily="34" charset="0"/>
                <a:cs typeface="Arial" panose="020B0604020202020204" pitchFamily="34" charset="0"/>
              </a:rPr>
              <a:t>fueron</a:t>
            </a:r>
            <a:r>
              <a:rPr lang="pt-BR" sz="1400" dirty="0">
                <a:latin typeface="Arial" panose="020B0604020202020204" pitchFamily="34" charset="0"/>
                <a:cs typeface="Arial" panose="020B0604020202020204" pitchFamily="34" charset="0"/>
              </a:rPr>
              <a:t> 68,5%);</a:t>
            </a:r>
          </a:p>
          <a:p>
            <a:pPr marL="214313" indent="-214313" algn="just">
              <a:buFont typeface="Arial" panose="020B0604020202020204" pitchFamily="34" charset="0"/>
              <a:buChar char="•"/>
            </a:pPr>
            <a:r>
              <a:rPr lang="pt-BR" sz="1400" b="1" dirty="0">
                <a:latin typeface="Arial" panose="020B0604020202020204" pitchFamily="34" charset="0"/>
                <a:cs typeface="Arial" panose="020B0604020202020204" pitchFamily="34" charset="0"/>
              </a:rPr>
              <a:t>Aumento </a:t>
            </a:r>
            <a:r>
              <a:rPr lang="pt-BR" sz="1400" b="1" dirty="0" err="1">
                <a:latin typeface="Arial" panose="020B0604020202020204" pitchFamily="34" charset="0"/>
                <a:cs typeface="Arial" panose="020B0604020202020204" pitchFamily="34" charset="0"/>
              </a:rPr>
              <a:t>del</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promedio</a:t>
            </a:r>
            <a:r>
              <a:rPr lang="pt-BR" sz="1400" b="1" dirty="0">
                <a:latin typeface="Arial" panose="020B0604020202020204" pitchFamily="34" charset="0"/>
                <a:cs typeface="Arial" panose="020B0604020202020204" pitchFamily="34" charset="0"/>
              </a:rPr>
              <a:t> de </a:t>
            </a:r>
            <a:r>
              <a:rPr lang="pt-BR" sz="1400" b="1" dirty="0" err="1">
                <a:latin typeface="Arial" panose="020B0604020202020204" pitchFamily="34" charset="0"/>
                <a:cs typeface="Arial" panose="020B0604020202020204" pitchFamily="34" charset="0"/>
              </a:rPr>
              <a:t>satisfacción</a:t>
            </a: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de </a:t>
            </a:r>
            <a:r>
              <a:rPr lang="pt-BR" sz="1400" dirty="0" err="1">
                <a:latin typeface="Arial" panose="020B0604020202020204" pitchFamily="34" charset="0"/>
                <a:cs typeface="Arial" panose="020B0604020202020204" pitchFamily="34" charset="0"/>
              </a:rPr>
              <a:t>los</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alumnos</a:t>
            </a:r>
            <a:r>
              <a:rPr lang="pt-BR" sz="1400" dirty="0">
                <a:latin typeface="Arial" panose="020B0604020202020204" pitchFamily="34" charset="0"/>
                <a:cs typeface="Arial" panose="020B0604020202020204" pitchFamily="34" charset="0"/>
              </a:rPr>
              <a:t> entre </a:t>
            </a:r>
            <a:r>
              <a:rPr lang="pt-BR" sz="1400" dirty="0" err="1">
                <a:latin typeface="Arial" panose="020B0604020202020204" pitchFamily="34" charset="0"/>
                <a:cs typeface="Arial" panose="020B0604020202020204" pitchFamily="34" charset="0"/>
              </a:rPr>
              <a:t>la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primera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recolecta</a:t>
            </a:r>
            <a:r>
              <a:rPr lang="pt-BR" sz="1400" dirty="0">
                <a:latin typeface="Arial" panose="020B0604020202020204" pitchFamily="34" charset="0"/>
                <a:cs typeface="Arial" panose="020B0604020202020204" pitchFamily="34" charset="0"/>
              </a:rPr>
              <a:t> (1º semestre) y </a:t>
            </a:r>
            <a:r>
              <a:rPr lang="pt-BR" sz="1400" dirty="0" err="1">
                <a:latin typeface="Arial" panose="020B0604020202020204" pitchFamily="34" charset="0"/>
                <a:cs typeface="Arial" panose="020B0604020202020204" pitchFamily="34" charset="0"/>
              </a:rPr>
              <a:t>la</a:t>
            </a:r>
            <a:r>
              <a:rPr lang="pt-BR" sz="1400" dirty="0">
                <a:latin typeface="Arial" panose="020B0604020202020204" pitchFamily="34" charset="0"/>
                <a:cs typeface="Arial" panose="020B0604020202020204" pitchFamily="34" charset="0"/>
              </a:rPr>
              <a:t> segunda </a:t>
            </a:r>
            <a:r>
              <a:rPr lang="pt-BR" sz="1400" dirty="0" err="1">
                <a:latin typeface="Arial" panose="020B0604020202020204" pitchFamily="34" charset="0"/>
                <a:cs typeface="Arial" panose="020B0604020202020204" pitchFamily="34" charset="0"/>
              </a:rPr>
              <a:t>recolecta</a:t>
            </a:r>
            <a:r>
              <a:rPr lang="pt-BR" sz="1400" dirty="0">
                <a:latin typeface="Arial" panose="020B0604020202020204" pitchFamily="34" charset="0"/>
                <a:cs typeface="Arial" panose="020B0604020202020204" pitchFamily="34" charset="0"/>
              </a:rPr>
              <a:t>  (2º semestre); </a:t>
            </a:r>
          </a:p>
          <a:p>
            <a:pPr marL="214313" indent="-214313" algn="just">
              <a:buFont typeface="Arial" panose="020B0604020202020204" pitchFamily="34" charset="0"/>
              <a:buChar char="•"/>
            </a:pPr>
            <a:r>
              <a:rPr lang="pt-BR" sz="1400" b="1" dirty="0">
                <a:latin typeface="Arial" panose="020B0604020202020204" pitchFamily="34" charset="0"/>
                <a:cs typeface="Arial" panose="020B0604020202020204" pitchFamily="34" charset="0"/>
              </a:rPr>
              <a:t>20,4%</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los</a:t>
            </a:r>
            <a:r>
              <a:rPr lang="pt-BR" sz="1400" dirty="0">
                <a:latin typeface="Arial" panose="020B0604020202020204" pitchFamily="34" charset="0"/>
                <a:cs typeface="Arial" panose="020B0604020202020204" pitchFamily="34" charset="0"/>
              </a:rPr>
              <a:t> casos de </a:t>
            </a:r>
            <a:r>
              <a:rPr lang="pt-BR" sz="1400" dirty="0" err="1">
                <a:latin typeface="Arial" panose="020B0604020202020204" pitchFamily="34" charset="0"/>
                <a:cs typeface="Arial" panose="020B0604020202020204" pitchFamily="34" charset="0"/>
              </a:rPr>
              <a:t>ausencia</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merienda</a:t>
            </a:r>
            <a:r>
              <a:rPr lang="pt-BR" sz="1400" dirty="0">
                <a:latin typeface="Arial" panose="020B0604020202020204" pitchFamily="34" charset="0"/>
                <a:cs typeface="Arial" panose="020B0604020202020204" pitchFamily="34" charset="0"/>
              </a:rPr>
              <a:t> se </a:t>
            </a:r>
            <a:r>
              <a:rPr lang="pt-BR" sz="1400" dirty="0" err="1">
                <a:latin typeface="Arial" panose="020B0604020202020204" pitchFamily="34" charset="0"/>
                <a:cs typeface="Arial" panose="020B0604020202020204" pitchFamily="34" charset="0"/>
              </a:rPr>
              <a:t>refieren</a:t>
            </a:r>
            <a:r>
              <a:rPr lang="pt-BR" sz="1400" dirty="0">
                <a:latin typeface="Arial" panose="020B0604020202020204" pitchFamily="34" charset="0"/>
                <a:cs typeface="Arial" panose="020B0604020202020204" pitchFamily="34" charset="0"/>
              </a:rPr>
              <a:t> al </a:t>
            </a:r>
            <a:r>
              <a:rPr lang="pt-BR" sz="1400" b="1" dirty="0">
                <a:latin typeface="Arial" panose="020B0604020202020204" pitchFamily="34" charset="0"/>
                <a:cs typeface="Arial" panose="020B0604020202020204" pitchFamily="34" charset="0"/>
              </a:rPr>
              <a:t>no </a:t>
            </a:r>
            <a:r>
              <a:rPr lang="pt-BR" sz="1400" b="1" dirty="0" err="1">
                <a:latin typeface="Arial" panose="020B0604020202020204" pitchFamily="34" charset="0"/>
                <a:cs typeface="Arial" panose="020B0604020202020204" pitchFamily="34" charset="0"/>
              </a:rPr>
              <a:t>enrutamiento</a:t>
            </a:r>
            <a:r>
              <a:rPr lang="pt-BR" sz="1400" b="1" dirty="0">
                <a:latin typeface="Arial" panose="020B0604020202020204" pitchFamily="34" charset="0"/>
                <a:cs typeface="Arial" panose="020B0604020202020204" pitchFamily="34" charset="0"/>
              </a:rPr>
              <a:t> de insumos</a:t>
            </a:r>
            <a:r>
              <a:rPr lang="pt-BR" sz="1400" dirty="0">
                <a:latin typeface="Arial" panose="020B0604020202020204" pitchFamily="34" charset="0"/>
                <a:cs typeface="Arial" panose="020B0604020202020204" pitchFamily="34" charset="0"/>
              </a:rPr>
              <a:t> por </a:t>
            </a:r>
            <a:r>
              <a:rPr lang="pt-BR" sz="1400" dirty="0" err="1">
                <a:latin typeface="Arial" panose="020B0604020202020204" pitchFamily="34" charset="0"/>
                <a:cs typeface="Arial" panose="020B0604020202020204" pitchFamily="34" charset="0"/>
              </a:rPr>
              <a:t>la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Secretaría</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Educación</a:t>
            </a:r>
            <a:r>
              <a:rPr lang="pt-BR" sz="1400" dirty="0">
                <a:latin typeface="Arial" panose="020B0604020202020204" pitchFamily="34" charset="0"/>
                <a:cs typeface="Arial" panose="020B0604020202020204" pitchFamily="34" charset="0"/>
              </a:rPr>
              <a:t> – </a:t>
            </a:r>
            <a:r>
              <a:rPr lang="pt-BR" sz="1400" dirty="0" err="1">
                <a:latin typeface="Arial" panose="020B0604020202020204" pitchFamily="34" charset="0"/>
                <a:cs typeface="Arial" panose="020B0604020202020204" pitchFamily="34" charset="0"/>
              </a:rPr>
              <a:t>Seduc</a:t>
            </a:r>
            <a:r>
              <a:rPr lang="pt-BR" sz="1400" dirty="0">
                <a:latin typeface="Arial" panose="020B0604020202020204" pitchFamily="34" charset="0"/>
                <a:cs typeface="Arial" panose="020B0604020202020204" pitchFamily="34" charset="0"/>
              </a:rPr>
              <a:t>; </a:t>
            </a:r>
            <a:endParaRPr lang="es-ES_tradnl" sz="1400"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sz="1400" dirty="0" err="1">
                <a:latin typeface="Arial" panose="020B0604020202020204" pitchFamily="34" charset="0"/>
                <a:cs typeface="Arial" panose="020B0604020202020204" pitchFamily="34" charset="0"/>
              </a:rPr>
              <a:t>Incompatibilidad</a:t>
            </a:r>
            <a:r>
              <a:rPr lang="pt-BR" sz="1400" dirty="0">
                <a:latin typeface="Arial" panose="020B0604020202020204" pitchFamily="34" charset="0"/>
                <a:cs typeface="Arial" panose="020B0604020202020204" pitchFamily="34" charset="0"/>
              </a:rPr>
              <a:t> entre </a:t>
            </a:r>
            <a:r>
              <a:rPr lang="pt-BR" sz="1400" dirty="0" err="1">
                <a:latin typeface="Arial" panose="020B0604020202020204" pitchFamily="34" charset="0"/>
                <a:cs typeface="Arial" panose="020B0604020202020204" pitchFamily="34" charset="0"/>
              </a:rPr>
              <a:t>la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merienda</a:t>
            </a:r>
            <a:r>
              <a:rPr lang="pt-BR" sz="1400" dirty="0">
                <a:latin typeface="Arial" panose="020B0604020202020204" pitchFamily="34" charset="0"/>
                <a:cs typeface="Arial" panose="020B0604020202020204" pitchFamily="34" charset="0"/>
              </a:rPr>
              <a:t> servida y </a:t>
            </a:r>
            <a:r>
              <a:rPr lang="pt-BR" sz="1400" dirty="0" err="1">
                <a:latin typeface="Arial" panose="020B0604020202020204" pitchFamily="34" charset="0"/>
                <a:cs typeface="Arial" panose="020B0604020202020204" pitchFamily="34" charset="0"/>
              </a:rPr>
              <a:t>el</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cardapio</a:t>
            </a:r>
            <a:r>
              <a:rPr lang="pt-BR" sz="1400" dirty="0">
                <a:latin typeface="Arial" panose="020B0604020202020204" pitchFamily="34" charset="0"/>
                <a:cs typeface="Arial" panose="020B0604020202020204" pitchFamily="34" charset="0"/>
              </a:rPr>
              <a:t> de </a:t>
            </a:r>
            <a:r>
              <a:rPr lang="pt-BR" sz="1400" dirty="0" err="1">
                <a:latin typeface="Arial" panose="020B0604020202020204" pitchFamily="34" charset="0"/>
                <a:cs typeface="Arial" panose="020B0604020202020204" pitchFamily="34" charset="0"/>
              </a:rPr>
              <a:t>la</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Seduc</a:t>
            </a:r>
            <a:r>
              <a:rPr lang="pt-BR" sz="1400" dirty="0">
                <a:latin typeface="Arial" panose="020B0604020202020204" pitchFamily="34" charset="0"/>
                <a:cs typeface="Arial" panose="020B0604020202020204" pitchFamily="34" charset="0"/>
              </a:rPr>
              <a:t>.</a:t>
            </a:r>
          </a:p>
        </p:txBody>
      </p:sp>
      <p:pic>
        <p:nvPicPr>
          <p:cNvPr id="7" name="Imagem 6">
            <a:extLst>
              <a:ext uri="{FF2B5EF4-FFF2-40B4-BE49-F238E27FC236}">
                <a16:creationId xmlns:a16="http://schemas.microsoft.com/office/drawing/2014/main" id="{6BBE43CF-2C3D-4D72-AAAD-9309029AEF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27510" y="3023279"/>
            <a:ext cx="3303507" cy="2806995"/>
          </a:xfrm>
          <a:prstGeom prst="rect">
            <a:avLst/>
          </a:prstGeom>
        </p:spPr>
      </p:pic>
    </p:spTree>
    <p:extLst>
      <p:ext uri="{BB962C8B-B14F-4D97-AF65-F5344CB8AC3E}">
        <p14:creationId xmlns:p14="http://schemas.microsoft.com/office/powerpoint/2010/main" val="1983961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descr="Resultado de imagem para participação social icone">
            <a:extLst>
              <a:ext uri="{FF2B5EF4-FFF2-40B4-BE49-F238E27FC236}">
                <a16:creationId xmlns:a16="http://schemas.microsoft.com/office/drawing/2014/main" id="{1FE661EF-F44A-4756-A018-30223318943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508405" y="958085"/>
            <a:ext cx="945554" cy="82688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71602D87-58A5-4D5F-9988-28A392329CFF}"/>
              </a:ext>
            </a:extLst>
          </p:cNvPr>
          <p:cNvSpPr/>
          <p:nvPr/>
        </p:nvSpPr>
        <p:spPr>
          <a:xfrm>
            <a:off x="1453959" y="958085"/>
            <a:ext cx="6092456" cy="954107"/>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Producción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informes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transparencia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datos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tângulo 3">
            <a:extLst>
              <a:ext uri="{FF2B5EF4-FFF2-40B4-BE49-F238E27FC236}">
                <a16:creationId xmlns:a16="http://schemas.microsoft.com/office/drawing/2014/main" id="{D09AD428-AED7-4D30-8E5A-3F4DB74B2BEC}"/>
              </a:ext>
            </a:extLst>
          </p:cNvPr>
          <p:cNvSpPr/>
          <p:nvPr/>
        </p:nvSpPr>
        <p:spPr>
          <a:xfrm>
            <a:off x="1924493" y="2170446"/>
            <a:ext cx="6367064" cy="369332"/>
          </a:xfrm>
          <a:prstGeom prst="rect">
            <a:avLst/>
          </a:prstGeom>
        </p:spPr>
        <p:txBody>
          <a:bodyPr wrap="square">
            <a:spAutoFit/>
          </a:bodyPr>
          <a:lstStyle/>
          <a:p>
            <a:r>
              <a:rPr lang="pt-BR" i="1" dirty="0" err="1">
                <a:latin typeface="Arial" panose="020B0604020202020204" pitchFamily="34" charset="0"/>
                <a:cs typeface="Arial" panose="020B0604020202020204" pitchFamily="34" charset="0"/>
              </a:rPr>
              <a:t>Proyecto</a:t>
            </a:r>
            <a:r>
              <a:rPr lang="pt-BR" i="1" dirty="0">
                <a:latin typeface="Arial" panose="020B0604020202020204" pitchFamily="34" charset="0"/>
                <a:cs typeface="Arial" panose="020B0604020202020204" pitchFamily="34" charset="0"/>
              </a:rPr>
              <a:t> Tá de Pé? – </a:t>
            </a:r>
            <a:r>
              <a:rPr lang="pt-BR" i="1" dirty="0" err="1">
                <a:latin typeface="Arial" panose="020B0604020202020204" pitchFamily="34" charset="0"/>
                <a:cs typeface="Arial" panose="020B0604020202020204" pitchFamily="34" charset="0"/>
              </a:rPr>
              <a:t>Construcción</a:t>
            </a:r>
            <a:r>
              <a:rPr lang="pt-BR" i="1" dirty="0">
                <a:latin typeface="Arial" panose="020B0604020202020204" pitchFamily="34" charset="0"/>
                <a:cs typeface="Arial" panose="020B0604020202020204" pitchFamily="34" charset="0"/>
              </a:rPr>
              <a:t> de </a:t>
            </a:r>
            <a:r>
              <a:rPr lang="pt-BR" i="1" dirty="0" err="1">
                <a:latin typeface="Arial" panose="020B0604020202020204" pitchFamily="34" charset="0"/>
                <a:cs typeface="Arial" panose="020B0604020202020204" pitchFamily="34" charset="0"/>
              </a:rPr>
              <a:t>escuelas</a:t>
            </a:r>
            <a:endParaRPr lang="pt-BR" i="1" dirty="0"/>
          </a:p>
        </p:txBody>
      </p:sp>
      <p:sp>
        <p:nvSpPr>
          <p:cNvPr id="5" name="Retângulo 4">
            <a:extLst>
              <a:ext uri="{FF2B5EF4-FFF2-40B4-BE49-F238E27FC236}">
                <a16:creationId xmlns:a16="http://schemas.microsoft.com/office/drawing/2014/main" id="{4DEAAE7F-9579-4A35-A868-9CB681229E53}"/>
              </a:ext>
            </a:extLst>
          </p:cNvPr>
          <p:cNvSpPr/>
          <p:nvPr/>
        </p:nvSpPr>
        <p:spPr>
          <a:xfrm>
            <a:off x="701749" y="2355112"/>
            <a:ext cx="4572000" cy="3970318"/>
          </a:xfrm>
          <a:prstGeom prst="rect">
            <a:avLst/>
          </a:prstGeom>
        </p:spPr>
        <p:txBody>
          <a:bodyPr>
            <a:spAutoFit/>
          </a:bodyPr>
          <a:lstStyle/>
          <a:p>
            <a:pPr marL="214313" indent="-214313">
              <a:buFont typeface="Arial" panose="020B0604020202020204" pitchFamily="34" charset="0"/>
              <a:buChar char="•"/>
            </a:pPr>
            <a:endParaRPr lang="pt-BR" b="1"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b="1" dirty="0">
                <a:latin typeface="Arial" panose="020B0604020202020204" pitchFamily="34" charset="0"/>
                <a:cs typeface="Arial" panose="020B0604020202020204" pitchFamily="34" charset="0"/>
              </a:rPr>
              <a:t>25% </a:t>
            </a:r>
            <a:r>
              <a:rPr lang="pt-BR" dirty="0">
                <a:latin typeface="Arial" panose="020B0604020202020204" pitchFamily="34" charset="0"/>
                <a:cs typeface="Arial" panose="020B0604020202020204" pitchFamily="34" charset="0"/>
              </a:rPr>
              <a:t>de </a:t>
            </a:r>
            <a:r>
              <a:rPr lang="pt-BR" dirty="0" err="1">
                <a:latin typeface="Arial" panose="020B0604020202020204" pitchFamily="34" charset="0"/>
                <a:cs typeface="Arial" panose="020B0604020202020204" pitchFamily="34" charset="0"/>
              </a:rPr>
              <a:t>las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manifestaciones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con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repactuación</a:t>
            </a:r>
            <a:r>
              <a:rPr lang="pt-BR" dirty="0">
                <a:latin typeface="Arial" panose="020B0604020202020204" pitchFamily="34" charset="0"/>
                <a:cs typeface="Arial" panose="020B0604020202020204" pitchFamily="34" charset="0"/>
              </a:rPr>
              <a:t> de  fecha de entrega </a:t>
            </a:r>
            <a:r>
              <a:rPr lang="pt-BR" dirty="0" err="1">
                <a:latin typeface="Arial" panose="020B0604020202020204" pitchFamily="34" charset="0"/>
                <a:cs typeface="Arial" panose="020B0604020202020204" pitchFamily="34" charset="0"/>
              </a:rPr>
              <a:t>después</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intervención</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Oídoria</a:t>
            </a:r>
            <a:r>
              <a:rPr lang="pt-BR" dirty="0">
                <a:latin typeface="Arial" panose="020B0604020202020204" pitchFamily="34" charset="0"/>
                <a:cs typeface="Arial" panose="020B0604020202020204" pitchFamily="34" charset="0"/>
              </a:rPr>
              <a:t>; </a:t>
            </a:r>
          </a:p>
          <a:p>
            <a:pPr algn="just"/>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b="1" dirty="0">
                <a:latin typeface="Arial" panose="020B0604020202020204" pitchFamily="34" charset="0"/>
                <a:cs typeface="Arial" panose="020B0604020202020204" pitchFamily="34" charset="0"/>
              </a:rPr>
              <a:t>16% </a:t>
            </a:r>
            <a:r>
              <a:rPr lang="pt-BR" dirty="0">
                <a:latin typeface="Arial" panose="020B0604020202020204" pitchFamily="34" charset="0"/>
                <a:cs typeface="Arial" panose="020B0604020202020204" pitchFamily="34" charset="0"/>
              </a:rPr>
              <a:t>de </a:t>
            </a:r>
            <a:r>
              <a:rPr lang="pt-BR" dirty="0" err="1">
                <a:latin typeface="Arial" panose="020B0604020202020204" pitchFamily="34" charset="0"/>
                <a:cs typeface="Arial" panose="020B0604020202020204" pitchFamily="34" charset="0"/>
              </a:rPr>
              <a:t>las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manifestaciones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señalan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posibles</a:t>
            </a:r>
            <a:r>
              <a:rPr lang="pt-BR" dirty="0">
                <a:latin typeface="Arial" panose="020B0604020202020204" pitchFamily="34" charset="0"/>
                <a:cs typeface="Arial" panose="020B0604020202020204" pitchFamily="34" charset="0"/>
              </a:rPr>
              <a:t> irregularidades por parte de </a:t>
            </a:r>
            <a:r>
              <a:rPr lang="pt-BR" dirty="0" err="1">
                <a:latin typeface="Arial" panose="020B0604020202020204" pitchFamily="34" charset="0"/>
                <a:cs typeface="Arial" panose="020B0604020202020204" pitchFamily="34" charset="0"/>
              </a:rPr>
              <a:t>los</a:t>
            </a:r>
            <a:r>
              <a:rPr lang="pt-BR" dirty="0">
                <a:latin typeface="Arial" panose="020B0604020202020204" pitchFamily="34" charset="0"/>
                <a:cs typeface="Arial" panose="020B0604020202020204" pitchFamily="34" charset="0"/>
              </a:rPr>
              <a:t> gestores;</a:t>
            </a:r>
          </a:p>
          <a:p>
            <a:pPr algn="just"/>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b="1" dirty="0">
                <a:latin typeface="Arial" panose="020B0604020202020204" pitchFamily="34" charset="0"/>
                <a:cs typeface="Arial" panose="020B0604020202020204" pitchFamily="34" charset="0"/>
              </a:rPr>
              <a:t>41,7% </a:t>
            </a:r>
            <a:r>
              <a:rPr lang="pt-BR" dirty="0">
                <a:latin typeface="Arial" panose="020B0604020202020204" pitchFamily="34" charset="0"/>
                <a:cs typeface="Arial" panose="020B0604020202020204" pitchFamily="34" charset="0"/>
              </a:rPr>
              <a:t>de </a:t>
            </a:r>
            <a:r>
              <a:rPr lang="pt-BR" dirty="0" err="1">
                <a:latin typeface="Arial" panose="020B0604020202020204" pitchFamily="34" charset="0"/>
                <a:cs typeface="Arial" panose="020B0604020202020204" pitchFamily="34" charset="0"/>
              </a:rPr>
              <a:t>los</a:t>
            </a:r>
            <a:r>
              <a:rPr lang="pt-BR" dirty="0">
                <a:latin typeface="Arial" panose="020B0604020202020204" pitchFamily="34" charset="0"/>
                <a:cs typeface="Arial" panose="020B0604020202020204" pitchFamily="34" charset="0"/>
              </a:rPr>
              <a:t> registros </a:t>
            </a:r>
            <a:r>
              <a:rPr lang="pt-BR" dirty="0" err="1">
                <a:latin typeface="Arial" panose="020B0604020202020204" pitchFamily="34" charset="0"/>
                <a:cs typeface="Arial" panose="020B0604020202020204" pitchFamily="34" charset="0"/>
              </a:rPr>
              <a:t>están</a:t>
            </a:r>
            <a:r>
              <a:rPr lang="pt-BR" dirty="0">
                <a:latin typeface="Arial" panose="020B0604020202020204" pitchFamily="34" charset="0"/>
                <a:cs typeface="Arial" panose="020B0604020202020204" pitchFamily="34" charset="0"/>
              </a:rPr>
              <a:t> concentrados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el</a:t>
            </a:r>
            <a:r>
              <a:rPr lang="pt-BR" dirty="0">
                <a:latin typeface="Arial" panose="020B0604020202020204" pitchFamily="34" charset="0"/>
                <a:cs typeface="Arial" panose="020B0604020202020204" pitchFamily="34" charset="0"/>
              </a:rPr>
              <a:t> estado de </a:t>
            </a:r>
            <a:r>
              <a:rPr lang="pt-BR" b="1" dirty="0">
                <a:latin typeface="Arial" panose="020B0604020202020204" pitchFamily="34" charset="0"/>
                <a:cs typeface="Arial" panose="020B0604020202020204" pitchFamily="34" charset="0"/>
              </a:rPr>
              <a:t>São Paulo</a:t>
            </a:r>
            <a:r>
              <a:rPr lang="pt-BR" dirty="0">
                <a:latin typeface="Arial" panose="020B0604020202020204" pitchFamily="34" charset="0"/>
                <a:cs typeface="Arial" panose="020B0604020202020204" pitchFamily="34" charset="0"/>
              </a:rPr>
              <a:t>, seguidos por Paraná, Espirito Santo y Santa Catarina, cada uno </a:t>
            </a:r>
            <a:r>
              <a:rPr lang="pt-BR" dirty="0" err="1">
                <a:latin typeface="Arial" panose="020B0604020202020204" pitchFamily="34" charset="0"/>
                <a:cs typeface="Arial" panose="020B0604020202020204" pitchFamily="34" charset="0"/>
              </a:rPr>
              <a:t>con</a:t>
            </a:r>
            <a:r>
              <a:rPr lang="pt-BR" dirty="0">
                <a:latin typeface="Arial" panose="020B0604020202020204" pitchFamily="34" charset="0"/>
                <a:cs typeface="Arial" panose="020B0604020202020204" pitchFamily="34" charset="0"/>
              </a:rPr>
              <a:t> 16%.</a:t>
            </a:r>
          </a:p>
        </p:txBody>
      </p:sp>
      <p:pic>
        <p:nvPicPr>
          <p:cNvPr id="6" name="Imagem 5">
            <a:extLst>
              <a:ext uri="{FF2B5EF4-FFF2-40B4-BE49-F238E27FC236}">
                <a16:creationId xmlns:a16="http://schemas.microsoft.com/office/drawing/2014/main" id="{781F412B-C995-4365-A0AB-63319C802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153" y="2679405"/>
            <a:ext cx="2828261" cy="3359888"/>
          </a:xfrm>
          <a:prstGeom prst="rect">
            <a:avLst/>
          </a:prstGeom>
        </p:spPr>
      </p:pic>
    </p:spTree>
    <p:extLst>
      <p:ext uri="{BB962C8B-B14F-4D97-AF65-F5344CB8AC3E}">
        <p14:creationId xmlns:p14="http://schemas.microsoft.com/office/powerpoint/2010/main" val="3347490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descr="Resultado de imagem para participação social icone">
            <a:extLst>
              <a:ext uri="{FF2B5EF4-FFF2-40B4-BE49-F238E27FC236}">
                <a16:creationId xmlns:a16="http://schemas.microsoft.com/office/drawing/2014/main" id="{BBD697AE-135B-4873-A888-801738695E6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508405" y="958085"/>
            <a:ext cx="945554" cy="82688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1C005B5D-F0EC-4504-AEFD-011FFA046126}"/>
              </a:ext>
            </a:extLst>
          </p:cNvPr>
          <p:cNvSpPr/>
          <p:nvPr/>
        </p:nvSpPr>
        <p:spPr>
          <a:xfrm>
            <a:off x="1453959" y="958085"/>
            <a:ext cx="6092456" cy="954107"/>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Producción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informes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transparencia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datos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tângulo 3">
            <a:extLst>
              <a:ext uri="{FF2B5EF4-FFF2-40B4-BE49-F238E27FC236}">
                <a16:creationId xmlns:a16="http://schemas.microsoft.com/office/drawing/2014/main" id="{AD2CC2E2-482D-409F-A2FD-9140FA411F27}"/>
              </a:ext>
            </a:extLst>
          </p:cNvPr>
          <p:cNvSpPr/>
          <p:nvPr/>
        </p:nvSpPr>
        <p:spPr>
          <a:xfrm>
            <a:off x="1233377" y="2170446"/>
            <a:ext cx="7058180" cy="369332"/>
          </a:xfrm>
          <a:prstGeom prst="rect">
            <a:avLst/>
          </a:prstGeom>
        </p:spPr>
        <p:txBody>
          <a:bodyPr wrap="square">
            <a:spAutoFit/>
          </a:bodyPr>
          <a:lstStyle/>
          <a:p>
            <a:pPr algn="ctr"/>
            <a:r>
              <a:rPr lang="pt-BR" i="1" dirty="0">
                <a:latin typeface="Arial" panose="020B0604020202020204" pitchFamily="34" charset="0"/>
                <a:cs typeface="Arial" panose="020B0604020202020204" pitchFamily="34" charset="0"/>
              </a:rPr>
              <a:t>Sistema de </a:t>
            </a:r>
            <a:r>
              <a:rPr lang="pt-BR" i="1" dirty="0" err="1">
                <a:latin typeface="Arial" panose="020B0604020202020204" pitchFamily="34" charset="0"/>
                <a:cs typeface="Arial" panose="020B0604020202020204" pitchFamily="34" charset="0"/>
              </a:rPr>
              <a:t>Selección</a:t>
            </a:r>
            <a:r>
              <a:rPr lang="pt-BR" i="1" dirty="0">
                <a:latin typeface="Arial" panose="020B0604020202020204" pitchFamily="34" charset="0"/>
                <a:cs typeface="Arial" panose="020B0604020202020204" pitchFamily="34" charset="0"/>
              </a:rPr>
              <a:t> Unificada – SISU</a:t>
            </a:r>
            <a:endParaRPr lang="pt-BR" i="1" dirty="0"/>
          </a:p>
        </p:txBody>
      </p:sp>
      <p:sp>
        <p:nvSpPr>
          <p:cNvPr id="5" name="Retângulo 4">
            <a:extLst>
              <a:ext uri="{FF2B5EF4-FFF2-40B4-BE49-F238E27FC236}">
                <a16:creationId xmlns:a16="http://schemas.microsoft.com/office/drawing/2014/main" id="{022DE666-7523-41D6-95DB-7D9C529CCCC7}"/>
              </a:ext>
            </a:extLst>
          </p:cNvPr>
          <p:cNvSpPr/>
          <p:nvPr/>
        </p:nvSpPr>
        <p:spPr>
          <a:xfrm>
            <a:off x="508405" y="3029474"/>
            <a:ext cx="4572000" cy="3139321"/>
          </a:xfrm>
          <a:prstGeom prst="rect">
            <a:avLst/>
          </a:prstGeom>
        </p:spPr>
        <p:txBody>
          <a:bodyPr>
            <a:spAutoFit/>
          </a:bodyPr>
          <a:lstStyle/>
          <a:p>
            <a:pPr marL="214313" indent="-214313" algn="just">
              <a:buFont typeface="Arial" panose="020B0604020202020204" pitchFamily="34" charset="0"/>
              <a:buChar char="•"/>
            </a:pPr>
            <a:r>
              <a:rPr lang="pt-BR" b="1" dirty="0">
                <a:latin typeface="Arial" panose="020B0604020202020204" pitchFamily="34" charset="0"/>
                <a:cs typeface="Arial" panose="020B0604020202020204" pitchFamily="34" charset="0"/>
              </a:rPr>
              <a:t>Aumento</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expresivo</a:t>
            </a:r>
            <a:r>
              <a:rPr lang="pt-BR" dirty="0">
                <a:latin typeface="Arial" panose="020B0604020202020204" pitchFamily="34" charset="0"/>
                <a:cs typeface="Arial" panose="020B0604020202020204" pitchFamily="34" charset="0"/>
              </a:rPr>
              <a:t> de reclamos relatando </a:t>
            </a:r>
            <a:r>
              <a:rPr lang="pt-BR" dirty="0" err="1">
                <a:latin typeface="Arial" panose="020B0604020202020204" pitchFamily="34" charset="0"/>
                <a:cs typeface="Arial" panose="020B0604020202020204" pitchFamily="34" charset="0"/>
              </a:rPr>
              <a:t>dificultades</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inscripción</a:t>
            </a:r>
            <a:r>
              <a:rPr lang="pt-BR" dirty="0">
                <a:latin typeface="Arial" panose="020B0604020202020204" pitchFamily="34" charset="0"/>
                <a:cs typeface="Arial" panose="020B0604020202020204" pitchFamily="34" charset="0"/>
              </a:rPr>
              <a:t> para </a:t>
            </a:r>
            <a:r>
              <a:rPr lang="pt-BR" dirty="0" err="1">
                <a:latin typeface="Arial" panose="020B0604020202020204" pitchFamily="34" charset="0"/>
                <a:cs typeface="Arial" panose="020B0604020202020204" pitchFamily="34" charset="0"/>
              </a:rPr>
              <a:t>el</a:t>
            </a:r>
            <a:r>
              <a:rPr lang="pt-BR" dirty="0">
                <a:latin typeface="Arial" panose="020B0604020202020204" pitchFamily="34" charset="0"/>
                <a:cs typeface="Arial" panose="020B0604020202020204" pitchFamily="34" charset="0"/>
              </a:rPr>
              <a:t> uso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sistema; </a:t>
            </a:r>
          </a:p>
          <a:p>
            <a:pPr marL="214313" indent="-214313" algn="just">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2017, </a:t>
            </a:r>
            <a:r>
              <a:rPr lang="pt-BR" dirty="0" err="1">
                <a:latin typeface="Arial" panose="020B0604020202020204" pitchFamily="34" charset="0"/>
                <a:cs typeface="Arial" panose="020B0604020202020204" pitchFamily="34" charset="0"/>
              </a:rPr>
              <a:t>los</a:t>
            </a:r>
            <a:r>
              <a:rPr lang="pt-BR" dirty="0">
                <a:latin typeface="Arial" panose="020B0604020202020204" pitchFamily="34" charset="0"/>
                <a:cs typeface="Arial" panose="020B0604020202020204" pitchFamily="34" charset="0"/>
              </a:rPr>
              <a:t> problemas se </a:t>
            </a:r>
            <a:r>
              <a:rPr lang="pt-BR" dirty="0" err="1">
                <a:latin typeface="Arial" panose="020B0604020202020204" pitchFamily="34" charset="0"/>
                <a:cs typeface="Arial" panose="020B0604020202020204" pitchFamily="34" charset="0"/>
              </a:rPr>
              <a:t>relacionaron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mayoritariamente</a:t>
            </a:r>
            <a:r>
              <a:rPr lang="pt-BR" dirty="0">
                <a:latin typeface="Arial" panose="020B0604020202020204" pitchFamily="34" charset="0"/>
                <a:cs typeface="Arial" panose="020B0604020202020204" pitchFamily="34" charset="0"/>
              </a:rPr>
              <a:t> a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no </a:t>
            </a:r>
            <a:r>
              <a:rPr lang="pt-BR" dirty="0" err="1">
                <a:latin typeface="Arial" panose="020B0604020202020204" pitchFamily="34" charset="0"/>
                <a:cs typeface="Arial" panose="020B0604020202020204" pitchFamily="34" charset="0"/>
              </a:rPr>
              <a:t>acceptación</a:t>
            </a:r>
            <a:r>
              <a:rPr lang="pt-BR" dirty="0">
                <a:latin typeface="Arial" panose="020B0604020202020204" pitchFamily="34" charset="0"/>
                <a:cs typeface="Arial" panose="020B0604020202020204" pitchFamily="34" charset="0"/>
              </a:rPr>
              <a:t>, por </a:t>
            </a:r>
            <a:r>
              <a:rPr lang="pt-BR" dirty="0" err="1">
                <a:latin typeface="Arial" panose="020B0604020202020204" pitchFamily="34" charset="0"/>
                <a:cs typeface="Arial" panose="020B0604020202020204" pitchFamily="34" charset="0"/>
              </a:rPr>
              <a:t>el</a:t>
            </a:r>
            <a:r>
              <a:rPr lang="pt-BR" dirty="0">
                <a:latin typeface="Arial" panose="020B0604020202020204" pitchFamily="34" charset="0"/>
                <a:cs typeface="Arial" panose="020B0604020202020204" pitchFamily="34" charset="0"/>
              </a:rPr>
              <a:t> sistema,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número de </a:t>
            </a:r>
            <a:r>
              <a:rPr lang="pt-BR" dirty="0" err="1">
                <a:latin typeface="Arial" panose="020B0604020202020204" pitchFamily="34" charset="0"/>
                <a:cs typeface="Arial" panose="020B0604020202020204" pitchFamily="34" charset="0"/>
              </a:rPr>
              <a:t>inscripción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ENEM 2016; </a:t>
            </a:r>
          </a:p>
          <a:p>
            <a:pPr marL="214313" indent="-214313" algn="just">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dirty="0" err="1">
                <a:latin typeface="Arial" panose="020B0604020202020204" pitchFamily="34" charset="0"/>
                <a:cs typeface="Arial" panose="020B0604020202020204" pitchFamily="34" charset="0"/>
              </a:rPr>
              <a:t>Atendimiento</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inadecuado</a:t>
            </a:r>
            <a:r>
              <a:rPr lang="pt-BR" dirty="0">
                <a:latin typeface="Arial" panose="020B0604020202020204" pitchFamily="34" charset="0"/>
                <a:cs typeface="Arial" panose="020B0604020202020204" pitchFamily="34" charset="0"/>
              </a:rPr>
              <a:t> por </a:t>
            </a:r>
            <a:r>
              <a:rPr lang="pt-BR" dirty="0" err="1">
                <a:latin typeface="Arial" panose="020B0604020202020204" pitchFamily="34" charset="0"/>
                <a:cs typeface="Arial" panose="020B0604020202020204" pitchFamily="34" charset="0"/>
              </a:rPr>
              <a:t>medio</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0800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Ministerio</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Educación</a:t>
            </a:r>
            <a:r>
              <a:rPr lang="pt-BR" dirty="0">
                <a:latin typeface="Arial" panose="020B0604020202020204" pitchFamily="34" charset="0"/>
                <a:cs typeface="Arial" panose="020B0604020202020204" pitchFamily="34" charset="0"/>
              </a:rPr>
              <a:t>.</a:t>
            </a:r>
            <a:endParaRPr lang="es-ES_tradnl" dirty="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1650E516-B307-4D0F-B9A0-5AD1C609D0A3}"/>
              </a:ext>
            </a:extLst>
          </p:cNvPr>
          <p:cNvGraphicFramePr>
            <a:graphicFrameLocks/>
          </p:cNvGraphicFramePr>
          <p:nvPr>
            <p:extLst>
              <p:ext uri="{D42A27DB-BD31-4B8C-83A1-F6EECF244321}">
                <p14:modId xmlns:p14="http://schemas.microsoft.com/office/powerpoint/2010/main" val="1253662951"/>
              </p:ext>
            </p:extLst>
          </p:nvPr>
        </p:nvGraphicFramePr>
        <p:xfrm>
          <a:off x="5360069" y="2539777"/>
          <a:ext cx="3592545" cy="34569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5840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descr="Resultado de imagem para participação social icone">
            <a:extLst>
              <a:ext uri="{FF2B5EF4-FFF2-40B4-BE49-F238E27FC236}">
                <a16:creationId xmlns:a16="http://schemas.microsoft.com/office/drawing/2014/main" id="{221A7E95-76BB-4267-8746-90C6DACE641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508405" y="958085"/>
            <a:ext cx="945554" cy="82688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ADA043E3-5FF8-4E37-847D-43B19EA53190}"/>
              </a:ext>
            </a:extLst>
          </p:cNvPr>
          <p:cNvSpPr/>
          <p:nvPr/>
        </p:nvSpPr>
        <p:spPr>
          <a:xfrm>
            <a:off x="1453959" y="958085"/>
            <a:ext cx="6092456" cy="954107"/>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Producción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informes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transparencia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datos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tângulo 3">
            <a:extLst>
              <a:ext uri="{FF2B5EF4-FFF2-40B4-BE49-F238E27FC236}">
                <a16:creationId xmlns:a16="http://schemas.microsoft.com/office/drawing/2014/main" id="{0F15FDEF-DE22-41DC-BBA7-FAEBCE5AD193}"/>
              </a:ext>
            </a:extLst>
          </p:cNvPr>
          <p:cNvSpPr/>
          <p:nvPr/>
        </p:nvSpPr>
        <p:spPr>
          <a:xfrm>
            <a:off x="1573618" y="2074753"/>
            <a:ext cx="6728571" cy="369332"/>
          </a:xfrm>
          <a:prstGeom prst="rect">
            <a:avLst/>
          </a:prstGeom>
        </p:spPr>
        <p:txBody>
          <a:bodyPr wrap="square">
            <a:spAutoFit/>
          </a:bodyPr>
          <a:lstStyle/>
          <a:p>
            <a:r>
              <a:rPr lang="pt-BR" i="1" dirty="0">
                <a:latin typeface="Arial" panose="020B0604020202020204" pitchFamily="34" charset="0"/>
                <a:cs typeface="Arial" panose="020B0604020202020204" pitchFamily="34" charset="0"/>
              </a:rPr>
              <a:t>Programa Nacional de </a:t>
            </a:r>
            <a:r>
              <a:rPr lang="pt-BR" i="1" dirty="0" err="1">
                <a:latin typeface="Arial" panose="020B0604020202020204" pitchFamily="34" charset="0"/>
                <a:cs typeface="Arial" panose="020B0604020202020204" pitchFamily="34" charset="0"/>
              </a:rPr>
              <a:t>la</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Alimentación</a:t>
            </a:r>
            <a:r>
              <a:rPr lang="pt-BR" i="1" dirty="0">
                <a:latin typeface="Arial" panose="020B0604020202020204" pitchFamily="34" charset="0"/>
                <a:cs typeface="Arial" panose="020B0604020202020204" pitchFamily="34" charset="0"/>
              </a:rPr>
              <a:t> Escolar  - PNAE</a:t>
            </a:r>
            <a:endParaRPr lang="pt-BR" i="1" dirty="0"/>
          </a:p>
        </p:txBody>
      </p:sp>
      <p:sp>
        <p:nvSpPr>
          <p:cNvPr id="5" name="Retângulo 4">
            <a:extLst>
              <a:ext uri="{FF2B5EF4-FFF2-40B4-BE49-F238E27FC236}">
                <a16:creationId xmlns:a16="http://schemas.microsoft.com/office/drawing/2014/main" id="{5A448662-E760-46C2-AECA-8600713B768B}"/>
              </a:ext>
            </a:extLst>
          </p:cNvPr>
          <p:cNvSpPr/>
          <p:nvPr/>
        </p:nvSpPr>
        <p:spPr>
          <a:xfrm>
            <a:off x="508405" y="2957520"/>
            <a:ext cx="8242190" cy="3139321"/>
          </a:xfrm>
          <a:prstGeom prst="rect">
            <a:avLst/>
          </a:prstGeom>
        </p:spPr>
        <p:txBody>
          <a:bodyPr wrap="square">
            <a:spAutoFit/>
          </a:bodyPr>
          <a:lstStyle/>
          <a:p>
            <a:pPr marL="214313" indent="-214313">
              <a:buFont typeface="Arial" panose="020B0604020202020204" pitchFamily="34" charset="0"/>
              <a:buChar char="•"/>
            </a:pPr>
            <a:r>
              <a:rPr lang="pt-BR" dirty="0" err="1">
                <a:latin typeface="Arial" panose="020B0604020202020204" pitchFamily="34" charset="0"/>
                <a:cs typeface="Arial" panose="020B0604020202020204" pitchFamily="34" charset="0"/>
              </a:rPr>
              <a:t>Predominancia</a:t>
            </a:r>
            <a:r>
              <a:rPr lang="pt-BR" dirty="0">
                <a:latin typeface="Arial" panose="020B0604020202020204" pitchFamily="34" charset="0"/>
                <a:cs typeface="Arial" panose="020B0604020202020204" pitchFamily="34" charset="0"/>
              </a:rPr>
              <a:t> de denuncias dentre </a:t>
            </a:r>
            <a:r>
              <a:rPr lang="pt-BR" dirty="0" err="1">
                <a:latin typeface="Arial" panose="020B0604020202020204" pitchFamily="34" charset="0"/>
                <a:cs typeface="Arial" panose="020B0604020202020204" pitchFamily="34" charset="0"/>
              </a:rPr>
              <a:t>las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manifestaciones</a:t>
            </a:r>
            <a:r>
              <a:rPr lang="pt-BR" dirty="0">
                <a:latin typeface="Arial" panose="020B0604020202020204" pitchFamily="34" charset="0"/>
                <a:cs typeface="Arial" panose="020B0604020202020204" pitchFamily="34" charset="0"/>
              </a:rPr>
              <a:t> (79%); </a:t>
            </a:r>
          </a:p>
          <a:p>
            <a:endParaRPr lang="pt-BR"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pt-BR" dirty="0">
                <a:latin typeface="Arial" panose="020B0604020202020204" pitchFamily="34" charset="0"/>
                <a:cs typeface="Arial" panose="020B0604020202020204" pitchFamily="34" charset="0"/>
              </a:rPr>
              <a:t>56% de </a:t>
            </a:r>
            <a:r>
              <a:rPr lang="pt-BR" dirty="0" err="1">
                <a:latin typeface="Arial" panose="020B0604020202020204" pitchFamily="34" charset="0"/>
                <a:cs typeface="Arial" panose="020B0604020202020204" pitchFamily="34" charset="0"/>
              </a:rPr>
              <a:t>las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manifestaciones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están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directamente</a:t>
            </a:r>
            <a:r>
              <a:rPr lang="pt-BR" dirty="0">
                <a:latin typeface="Arial" panose="020B0604020202020204" pitchFamily="34" charset="0"/>
                <a:cs typeface="Arial" panose="020B0604020202020204" pitchFamily="34" charset="0"/>
              </a:rPr>
              <a:t> relacionadas a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gestión</a:t>
            </a:r>
            <a:r>
              <a:rPr lang="pt-BR" dirty="0">
                <a:latin typeface="Arial" panose="020B0604020202020204" pitchFamily="34" charset="0"/>
                <a:cs typeface="Arial" panose="020B0604020202020204" pitchFamily="34" charset="0"/>
              </a:rPr>
              <a:t> municipal </a:t>
            </a:r>
            <a:r>
              <a:rPr lang="pt-BR" dirty="0" err="1">
                <a:latin typeface="Arial" panose="020B0604020202020204" pitchFamily="34" charset="0"/>
                <a:cs typeface="Arial" panose="020B0604020202020204" pitchFamily="34" charset="0"/>
              </a:rPr>
              <a:t>del</a:t>
            </a:r>
            <a:r>
              <a:rPr lang="pt-BR" dirty="0">
                <a:latin typeface="Arial" panose="020B0604020202020204" pitchFamily="34" charset="0"/>
                <a:cs typeface="Arial" panose="020B0604020202020204" pitchFamily="34" charset="0"/>
              </a:rPr>
              <a:t> programa; </a:t>
            </a:r>
          </a:p>
          <a:p>
            <a:endParaRPr lang="pt-BR"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pt-BR" dirty="0">
                <a:latin typeface="Arial" panose="020B0604020202020204" pitchFamily="34" charset="0"/>
                <a:cs typeface="Arial" panose="020B0604020202020204" pitchFamily="34" charset="0"/>
              </a:rPr>
              <a:t>Segundo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percepción</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los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usuarios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los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principales</a:t>
            </a:r>
            <a:r>
              <a:rPr lang="pt-BR" dirty="0">
                <a:latin typeface="Arial" panose="020B0604020202020204" pitchFamily="34" charset="0"/>
                <a:cs typeface="Arial" panose="020B0604020202020204" pitchFamily="34" charset="0"/>
              </a:rPr>
              <a:t> temas relacionados a irregularidades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el</a:t>
            </a:r>
            <a:r>
              <a:rPr lang="pt-BR" dirty="0">
                <a:latin typeface="Arial" panose="020B0604020202020204" pitchFamily="34" charset="0"/>
                <a:cs typeface="Arial" panose="020B0604020202020204" pitchFamily="34" charset="0"/>
              </a:rPr>
              <a:t> programa </a:t>
            </a:r>
            <a:r>
              <a:rPr lang="pt-BR" dirty="0" err="1">
                <a:latin typeface="Arial" panose="020B0604020202020204" pitchFamily="34" charset="0"/>
                <a:cs typeface="Arial" panose="020B0604020202020204" pitchFamily="34" charset="0"/>
              </a:rPr>
              <a:t>están</a:t>
            </a:r>
            <a:r>
              <a:rPr lang="pt-BR" dirty="0">
                <a:latin typeface="Arial" panose="020B0604020202020204" pitchFamily="34" charset="0"/>
                <a:cs typeface="Arial" panose="020B0604020202020204" pitchFamily="34" charset="0"/>
              </a:rPr>
              <a:t> relacionados al desvio de </a:t>
            </a:r>
            <a:r>
              <a:rPr lang="pt-BR" dirty="0" err="1">
                <a:latin typeface="Arial" panose="020B0604020202020204" pitchFamily="34" charset="0"/>
                <a:cs typeface="Arial" panose="020B0604020202020204" pitchFamily="34" charset="0"/>
              </a:rPr>
              <a:t>merienda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fraude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licitaciones</a:t>
            </a:r>
            <a:r>
              <a:rPr lang="pt-BR" dirty="0">
                <a:latin typeface="Arial" panose="020B0604020202020204" pitchFamily="34" charset="0"/>
                <a:cs typeface="Arial" panose="020B0604020202020204" pitchFamily="34" charset="0"/>
              </a:rPr>
              <a:t>, falta de </a:t>
            </a:r>
            <a:r>
              <a:rPr lang="pt-BR" dirty="0" err="1">
                <a:latin typeface="Arial" panose="020B0604020202020204" pitchFamily="34" charset="0"/>
                <a:cs typeface="Arial" panose="020B0604020202020204" pitchFamily="34" charset="0"/>
              </a:rPr>
              <a:t>merienda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merienda</a:t>
            </a:r>
            <a:r>
              <a:rPr lang="pt-BR" dirty="0">
                <a:latin typeface="Arial" panose="020B0604020202020204" pitchFamily="34" charset="0"/>
                <a:cs typeface="Arial" panose="020B0604020202020204" pitchFamily="34" charset="0"/>
              </a:rPr>
              <a:t> de má </a:t>
            </a:r>
            <a:r>
              <a:rPr lang="pt-BR" dirty="0" err="1">
                <a:latin typeface="Arial" panose="020B0604020202020204" pitchFamily="34" charset="0"/>
                <a:cs typeface="Arial" panose="020B0604020202020204" pitchFamily="34" charset="0"/>
              </a:rPr>
              <a:t>calidad</a:t>
            </a:r>
            <a:r>
              <a:rPr lang="pt-BR" dirty="0">
                <a:latin typeface="Arial" panose="020B0604020202020204" pitchFamily="34" charset="0"/>
                <a:cs typeface="Arial" panose="020B0604020202020204" pitchFamily="34" charset="0"/>
              </a:rPr>
              <a:t>, compras irregulares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las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adquisiciones</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merienda</a:t>
            </a:r>
            <a:r>
              <a:rPr lang="pt-BR" dirty="0">
                <a:latin typeface="Arial" panose="020B0604020202020204" pitchFamily="34" charset="0"/>
                <a:cs typeface="Arial" panose="020B0604020202020204" pitchFamily="34" charset="0"/>
              </a:rPr>
              <a:t> escolar de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agricultura familiar o </a:t>
            </a:r>
            <a:r>
              <a:rPr lang="pt-BR" dirty="0" err="1">
                <a:latin typeface="Arial" panose="020B0604020202020204" pitchFamily="34" charset="0"/>
                <a:cs typeface="Arial" panose="020B0604020202020204" pitchFamily="34" charset="0"/>
              </a:rPr>
              <a:t>ausencia</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adquisición</a:t>
            </a:r>
            <a:r>
              <a:rPr lang="pt-BR" dirty="0">
                <a:latin typeface="Arial" panose="020B0604020202020204" pitchFamily="34" charset="0"/>
                <a:cs typeface="Arial" panose="020B0604020202020204" pitchFamily="34" charset="0"/>
              </a:rPr>
              <a:t> de </a:t>
            </a:r>
            <a:r>
              <a:rPr lang="pt-BR" dirty="0" err="1">
                <a:latin typeface="Arial" panose="020B0604020202020204" pitchFamily="34" charset="0"/>
                <a:cs typeface="Arial" panose="020B0604020202020204" pitchFamily="34" charset="0"/>
              </a:rPr>
              <a:t>la</a:t>
            </a:r>
            <a:r>
              <a:rPr lang="pt-BR" dirty="0">
                <a:latin typeface="Arial" panose="020B0604020202020204" pitchFamily="34" charset="0"/>
                <a:cs typeface="Arial" panose="020B0604020202020204" pitchFamily="34" charset="0"/>
              </a:rPr>
              <a:t> agricultura familiar, </a:t>
            </a:r>
            <a:r>
              <a:rPr lang="pt-BR" dirty="0" err="1">
                <a:latin typeface="Arial" panose="020B0604020202020204" pitchFamily="34" charset="0"/>
                <a:cs typeface="Arial" panose="020B0604020202020204" pitchFamily="34" charset="0"/>
              </a:rPr>
              <a:t>merienda</a:t>
            </a:r>
            <a:r>
              <a:rPr lang="pt-BR" dirty="0">
                <a:latin typeface="Arial" panose="020B0604020202020204" pitchFamily="34" charset="0"/>
                <a:cs typeface="Arial" panose="020B0604020202020204" pitchFamily="34" charset="0"/>
              </a:rPr>
              <a:t> consumida por </a:t>
            </a:r>
            <a:r>
              <a:rPr lang="pt-BR" dirty="0" err="1">
                <a:latin typeface="Arial" panose="020B0604020202020204" pitchFamily="34" charset="0"/>
                <a:cs typeface="Arial" panose="020B0604020202020204" pitchFamily="34" charset="0"/>
              </a:rPr>
              <a:t>funcionarios</a:t>
            </a:r>
            <a:r>
              <a:rPr lang="pt-BR" dirty="0">
                <a:latin typeface="Arial" panose="020B0604020202020204" pitchFamily="34" charset="0"/>
                <a:cs typeface="Arial" panose="020B0604020202020204" pitchFamily="34" charset="0"/>
              </a:rPr>
              <a:t> y </a:t>
            </a:r>
            <a:r>
              <a:rPr lang="pt-BR" dirty="0" err="1">
                <a:latin typeface="Arial" panose="020B0604020202020204" pitchFamily="34" charset="0"/>
                <a:cs typeface="Arial" panose="020B0604020202020204" pitchFamily="34" charset="0"/>
              </a:rPr>
              <a:t>sobrefacturación</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en</a:t>
            </a:r>
            <a:r>
              <a:rPr lang="pt-BR" dirty="0">
                <a:latin typeface="Arial" panose="020B0604020202020204" pitchFamily="34" charset="0"/>
                <a:cs typeface="Arial" panose="020B0604020202020204" pitchFamily="34" charset="0"/>
              </a:rPr>
              <a:t> notas </a:t>
            </a:r>
            <a:r>
              <a:rPr lang="pt-BR" dirty="0" err="1">
                <a:latin typeface="Arial" panose="020B0604020202020204" pitchFamily="34" charset="0"/>
                <a:cs typeface="Arial" panose="020B0604020202020204" pitchFamily="34" charset="0"/>
              </a:rPr>
              <a:t>fiscales</a:t>
            </a:r>
            <a:r>
              <a:rPr lang="pt-B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9193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B545E1AB-27A8-46CF-8310-A671347D2282}"/>
              </a:ext>
            </a:extLst>
          </p:cNvPr>
          <p:cNvSpPr/>
          <p:nvPr/>
        </p:nvSpPr>
        <p:spPr>
          <a:xfrm>
            <a:off x="445448" y="1024240"/>
            <a:ext cx="810095" cy="80057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pic>
        <p:nvPicPr>
          <p:cNvPr id="3" name="Picture 4" descr="Resultado de imagem para computer icon">
            <a:extLst>
              <a:ext uri="{FF2B5EF4-FFF2-40B4-BE49-F238E27FC236}">
                <a16:creationId xmlns:a16="http://schemas.microsoft.com/office/drawing/2014/main" id="{180C663A-FCD7-4054-BDB9-319D73CA66C3}"/>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28309" y="1242970"/>
            <a:ext cx="444369" cy="36311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C2DC4964-887E-49D0-BDC8-6AA5646996D6}"/>
              </a:ext>
            </a:extLst>
          </p:cNvPr>
          <p:cNvSpPr/>
          <p:nvPr/>
        </p:nvSpPr>
        <p:spPr>
          <a:xfrm>
            <a:off x="1438404" y="1124129"/>
            <a:ext cx="6092456" cy="523220"/>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Gobernanza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Gestión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Riesgos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Retângulo 4">
            <a:extLst>
              <a:ext uri="{FF2B5EF4-FFF2-40B4-BE49-F238E27FC236}">
                <a16:creationId xmlns:a16="http://schemas.microsoft.com/office/drawing/2014/main" id="{2C0D960A-FB21-4563-9704-1F510F262513}"/>
              </a:ext>
            </a:extLst>
          </p:cNvPr>
          <p:cNvSpPr/>
          <p:nvPr/>
        </p:nvSpPr>
        <p:spPr>
          <a:xfrm>
            <a:off x="1255544" y="2074753"/>
            <a:ext cx="7046646" cy="369332"/>
          </a:xfrm>
          <a:prstGeom prst="rect">
            <a:avLst/>
          </a:prstGeom>
        </p:spPr>
        <p:txBody>
          <a:bodyPr wrap="square">
            <a:spAutoFit/>
          </a:bodyPr>
          <a:lstStyle/>
          <a:p>
            <a:r>
              <a:rPr lang="pt-BR" i="1" dirty="0" err="1">
                <a:latin typeface="Arial" panose="020B0604020202020204" pitchFamily="34" charset="0"/>
                <a:cs typeface="Arial" panose="020B0604020202020204" pitchFamily="34" charset="0"/>
              </a:rPr>
              <a:t>Transparencia</a:t>
            </a:r>
            <a:r>
              <a:rPr lang="pt-BR" i="1" dirty="0">
                <a:latin typeface="Arial" panose="020B0604020202020204" pitchFamily="34" charset="0"/>
                <a:cs typeface="Arial" panose="020B0604020202020204" pitchFamily="34" charset="0"/>
              </a:rPr>
              <a:t> para </a:t>
            </a:r>
            <a:r>
              <a:rPr lang="pt-BR" i="1" dirty="0" err="1">
                <a:latin typeface="Arial" panose="020B0604020202020204" pitchFamily="34" charset="0"/>
                <a:cs typeface="Arial" panose="020B0604020202020204" pitchFamily="34" charset="0"/>
              </a:rPr>
              <a:t>la</a:t>
            </a:r>
            <a:r>
              <a:rPr lang="pt-BR" i="1" dirty="0">
                <a:latin typeface="Arial" panose="020B0604020202020204" pitchFamily="34" charset="0"/>
                <a:cs typeface="Arial" panose="020B0604020202020204" pitchFamily="34" charset="0"/>
              </a:rPr>
              <a:t> sociedade e </a:t>
            </a:r>
            <a:r>
              <a:rPr lang="pt-BR" i="1" dirty="0" err="1">
                <a:latin typeface="Arial" panose="020B0604020202020204" pitchFamily="34" charset="0"/>
                <a:cs typeface="Arial" panose="020B0604020202020204" pitchFamily="34" charset="0"/>
              </a:rPr>
              <a:t>información</a:t>
            </a:r>
            <a:r>
              <a:rPr lang="pt-BR" i="1" dirty="0">
                <a:latin typeface="Arial" panose="020B0604020202020204" pitchFamily="34" charset="0"/>
                <a:cs typeface="Arial" panose="020B0604020202020204" pitchFamily="34" charset="0"/>
              </a:rPr>
              <a:t> para </a:t>
            </a:r>
            <a:r>
              <a:rPr lang="pt-BR" i="1" dirty="0" err="1">
                <a:latin typeface="Arial" panose="020B0604020202020204" pitchFamily="34" charset="0"/>
                <a:cs typeface="Arial" panose="020B0604020202020204" pitchFamily="34" charset="0"/>
              </a:rPr>
              <a:t>los</a:t>
            </a:r>
            <a:r>
              <a:rPr lang="pt-BR" i="1" dirty="0">
                <a:latin typeface="Arial" panose="020B0604020202020204" pitchFamily="34" charset="0"/>
                <a:cs typeface="Arial" panose="020B0604020202020204" pitchFamily="34" charset="0"/>
              </a:rPr>
              <a:t> gestores </a:t>
            </a:r>
            <a:endParaRPr lang="pt-BR" i="1" dirty="0"/>
          </a:p>
        </p:txBody>
      </p:sp>
      <p:sp>
        <p:nvSpPr>
          <p:cNvPr id="6" name="Retângulo 5">
            <a:extLst>
              <a:ext uri="{FF2B5EF4-FFF2-40B4-BE49-F238E27FC236}">
                <a16:creationId xmlns:a16="http://schemas.microsoft.com/office/drawing/2014/main" id="{E3A88695-6C76-4058-A2C4-C86330F19355}"/>
              </a:ext>
            </a:extLst>
          </p:cNvPr>
          <p:cNvSpPr/>
          <p:nvPr/>
        </p:nvSpPr>
        <p:spPr>
          <a:xfrm>
            <a:off x="850494" y="2775673"/>
            <a:ext cx="7451696" cy="584775"/>
          </a:xfrm>
          <a:prstGeom prst="rect">
            <a:avLst/>
          </a:prstGeom>
        </p:spPr>
        <p:txBody>
          <a:bodyPr wrap="square">
            <a:spAutoFit/>
          </a:bodyPr>
          <a:lstStyle/>
          <a:p>
            <a:pPr marL="214313" indent="-214313">
              <a:buFont typeface="Arial" panose="020B0604020202020204" pitchFamily="34" charset="0"/>
              <a:buChar char="•"/>
            </a:pPr>
            <a:r>
              <a:rPr lang="pt-BR" sz="1600" dirty="0" err="1">
                <a:latin typeface="Arial" panose="020B0604020202020204" pitchFamily="34" charset="0"/>
                <a:cs typeface="Arial" panose="020B0604020202020204" pitchFamily="34" charset="0"/>
              </a:rPr>
              <a:t>Publicación</a:t>
            </a:r>
            <a:r>
              <a:rPr lang="pt-BR" sz="1600" dirty="0">
                <a:latin typeface="Arial" panose="020B0604020202020204" pitchFamily="34" charset="0"/>
                <a:cs typeface="Arial" panose="020B0604020202020204" pitchFamily="34" charset="0"/>
              </a:rPr>
              <a:t> de informes </a:t>
            </a:r>
            <a:r>
              <a:rPr lang="pt-BR" sz="1600" dirty="0" err="1">
                <a:latin typeface="Arial" panose="020B0604020202020204" pitchFamily="34" charset="0"/>
                <a:cs typeface="Arial" panose="020B0604020202020204" pitchFamily="34" charset="0"/>
              </a:rPr>
              <a:t>periodicos</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evaluación</a:t>
            </a:r>
            <a:r>
              <a:rPr lang="pt-BR" sz="1600" dirty="0">
                <a:latin typeface="Arial" panose="020B0604020202020204" pitchFamily="34" charset="0"/>
                <a:cs typeface="Arial" panose="020B0604020202020204" pitchFamily="34" charset="0"/>
              </a:rPr>
              <a:t> de políticas públicas y </a:t>
            </a:r>
            <a:r>
              <a:rPr lang="pt-BR" sz="1600" dirty="0" err="1">
                <a:latin typeface="Arial" panose="020B0604020202020204" pitchFamily="34" charset="0"/>
                <a:cs typeface="Arial" panose="020B0604020202020204" pitchFamily="34" charset="0"/>
              </a:rPr>
              <a:t>disponibilización</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paineles</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acompañamiento</a:t>
            </a:r>
            <a:r>
              <a:rPr lang="pt-BR" sz="1600" dirty="0">
                <a:latin typeface="Arial" panose="020B0604020202020204" pitchFamily="34" charset="0"/>
                <a:cs typeface="Arial" panose="020B0604020202020204" pitchFamily="34" charset="0"/>
              </a:rPr>
              <a:t>.</a:t>
            </a:r>
          </a:p>
        </p:txBody>
      </p:sp>
      <p:pic>
        <p:nvPicPr>
          <p:cNvPr id="7" name="Imagem 6">
            <a:extLst>
              <a:ext uri="{FF2B5EF4-FFF2-40B4-BE49-F238E27FC236}">
                <a16:creationId xmlns:a16="http://schemas.microsoft.com/office/drawing/2014/main" id="{12381FE4-C154-41FC-8772-AD0C16740988}"/>
              </a:ext>
            </a:extLst>
          </p:cNvPr>
          <p:cNvPicPr>
            <a:picLocks noChangeAspect="1"/>
          </p:cNvPicPr>
          <p:nvPr/>
        </p:nvPicPr>
        <p:blipFill rotWithShape="1">
          <a:blip r:embed="rId5"/>
          <a:srcRect l="36468" t="42432" b="11215"/>
          <a:stretch/>
        </p:blipFill>
        <p:spPr>
          <a:xfrm>
            <a:off x="233916" y="3530009"/>
            <a:ext cx="4709840" cy="3125972"/>
          </a:xfrm>
          <a:prstGeom prst="rect">
            <a:avLst/>
          </a:prstGeom>
        </p:spPr>
      </p:pic>
      <p:pic>
        <p:nvPicPr>
          <p:cNvPr id="8" name="Imagem 7" descr="C:\Users\marcosgl\AppData\Local\Microsoft\Windows\Temporary Internet Files\Content.Outlook\8XLJI5ZJ\Avaliação Qualitativa 2ª Rodada (002).png">
            <a:extLst>
              <a:ext uri="{FF2B5EF4-FFF2-40B4-BE49-F238E27FC236}">
                <a16:creationId xmlns:a16="http://schemas.microsoft.com/office/drawing/2014/main" id="{D04F2E63-D497-4113-8437-83E80A3D991D}"/>
              </a:ext>
            </a:extLst>
          </p:cNvPr>
          <p:cNvPicPr/>
          <p:nvPr/>
        </p:nvPicPr>
        <p:blipFill rotWithShape="1">
          <a:blip r:embed="rId6" cstate="print">
            <a:extLst>
              <a:ext uri="{28A0092B-C50C-407E-A947-70E740481C1C}">
                <a14:useLocalDpi xmlns:a14="http://schemas.microsoft.com/office/drawing/2010/main" val="0"/>
              </a:ext>
            </a:extLst>
          </a:blip>
          <a:srcRect l="33660" t="45270" b="18084"/>
          <a:stretch/>
        </p:blipFill>
        <p:spPr bwMode="auto">
          <a:xfrm>
            <a:off x="5231219" y="3530009"/>
            <a:ext cx="3678865" cy="3125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165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448F875-755D-4A48-A7A7-B88C71C93F66}"/>
              </a:ext>
            </a:extLst>
          </p:cNvPr>
          <p:cNvSpPr/>
          <p:nvPr/>
        </p:nvSpPr>
        <p:spPr>
          <a:xfrm>
            <a:off x="445448" y="1024240"/>
            <a:ext cx="810095" cy="80057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pic>
        <p:nvPicPr>
          <p:cNvPr id="3" name="Picture 4" descr="Resultado de imagem para computer icon">
            <a:extLst>
              <a:ext uri="{FF2B5EF4-FFF2-40B4-BE49-F238E27FC236}">
                <a16:creationId xmlns:a16="http://schemas.microsoft.com/office/drawing/2014/main" id="{9788C816-4D6D-4062-9D79-062EE1CADC7A}"/>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28309" y="1242970"/>
            <a:ext cx="444369" cy="36311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0FB9459-8716-4C68-B8D9-DD4903D3185B}"/>
              </a:ext>
            </a:extLst>
          </p:cNvPr>
          <p:cNvSpPr/>
          <p:nvPr/>
        </p:nvSpPr>
        <p:spPr>
          <a:xfrm>
            <a:off x="1549652" y="1139540"/>
            <a:ext cx="6092456" cy="523220"/>
          </a:xfrm>
          <a:prstGeom prst="rect">
            <a:avLst/>
          </a:prstGeom>
        </p:spPr>
        <p:txBody>
          <a:bodyPr wrap="square">
            <a:spAutoFit/>
          </a:bodyPr>
          <a:lstStyle/>
          <a:p>
            <a:pPr algn="ct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Gobernanza</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y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Gestión</a:t>
            </a:r>
            <a:r>
              <a:rPr lang="pt-BR" sz="2800" b="1" u="sng" dirty="0">
                <a:latin typeface="Segoe UI Symbol" panose="020B0502040204020203" pitchFamily="34" charset="0"/>
                <a:ea typeface="Segoe UI Symbol" panose="020B0502040204020203" pitchFamily="34" charset="0"/>
                <a:cs typeface="Arial" panose="020B0604020202020204" pitchFamily="34" charset="0"/>
              </a:rPr>
              <a:t> de </a:t>
            </a:r>
            <a:r>
              <a:rPr lang="pt-BR" sz="2800" b="1" u="sng" dirty="0" err="1">
                <a:latin typeface="Segoe UI Symbol" panose="020B0502040204020203" pitchFamily="34" charset="0"/>
                <a:ea typeface="Segoe UI Symbol" panose="020B0502040204020203" pitchFamily="34" charset="0"/>
                <a:cs typeface="Arial" panose="020B0604020202020204" pitchFamily="34" charset="0"/>
              </a:rPr>
              <a:t>Riesgos</a:t>
            </a:r>
            <a:endParaRPr lang="pt-BR" sz="2800" b="1" u="sng" dirty="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Retângulo 4">
            <a:extLst>
              <a:ext uri="{FF2B5EF4-FFF2-40B4-BE49-F238E27FC236}">
                <a16:creationId xmlns:a16="http://schemas.microsoft.com/office/drawing/2014/main" id="{6AAAAEA5-8A1A-42E1-8AE3-72274749641C}"/>
              </a:ext>
            </a:extLst>
          </p:cNvPr>
          <p:cNvSpPr/>
          <p:nvPr/>
        </p:nvSpPr>
        <p:spPr>
          <a:xfrm>
            <a:off x="1255544" y="2074753"/>
            <a:ext cx="7046646" cy="369332"/>
          </a:xfrm>
          <a:prstGeom prst="rect">
            <a:avLst/>
          </a:prstGeom>
        </p:spPr>
        <p:txBody>
          <a:bodyPr wrap="square">
            <a:spAutoFit/>
          </a:bodyPr>
          <a:lstStyle/>
          <a:p>
            <a:pPr algn="ctr"/>
            <a:r>
              <a:rPr lang="pt-BR" i="1" dirty="0" err="1">
                <a:latin typeface="Arial" panose="020B0604020202020204" pitchFamily="34" charset="0"/>
                <a:cs typeface="Arial" panose="020B0604020202020204" pitchFamily="34" charset="0"/>
              </a:rPr>
              <a:t>Acogimiento</a:t>
            </a:r>
            <a:r>
              <a:rPr lang="pt-BR" i="1" dirty="0">
                <a:latin typeface="Arial" panose="020B0604020202020204" pitchFamily="34" charset="0"/>
                <a:cs typeface="Arial" panose="020B0604020202020204" pitchFamily="34" charset="0"/>
              </a:rPr>
              <a:t> y </a:t>
            </a:r>
            <a:r>
              <a:rPr lang="pt-BR" i="1" dirty="0" err="1">
                <a:latin typeface="Arial" panose="020B0604020202020204" pitchFamily="34" charset="0"/>
                <a:cs typeface="Arial" panose="020B0604020202020204" pitchFamily="34" charset="0"/>
              </a:rPr>
              <a:t>atención</a:t>
            </a:r>
            <a:r>
              <a:rPr lang="pt-BR" i="1" dirty="0">
                <a:latin typeface="Arial" panose="020B0604020202020204" pitchFamily="34" charset="0"/>
                <a:cs typeface="Arial" panose="020B0604020202020204" pitchFamily="34" charset="0"/>
              </a:rPr>
              <a:t> para </a:t>
            </a:r>
            <a:r>
              <a:rPr lang="pt-BR" i="1" dirty="0" err="1">
                <a:latin typeface="Arial" panose="020B0604020202020204" pitchFamily="34" charset="0"/>
                <a:cs typeface="Arial" panose="020B0604020202020204" pitchFamily="34" charset="0"/>
              </a:rPr>
              <a:t>los</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usuarios</a:t>
            </a:r>
            <a:r>
              <a:rPr lang="pt-BR" i="1" dirty="0">
                <a:latin typeface="Arial" panose="020B0604020202020204" pitchFamily="34" charset="0"/>
                <a:cs typeface="Arial" panose="020B0604020202020204" pitchFamily="34" charset="0"/>
              </a:rPr>
              <a:t> de </a:t>
            </a:r>
            <a:r>
              <a:rPr lang="pt-BR" i="1" dirty="0" err="1">
                <a:latin typeface="Arial" panose="020B0604020202020204" pitchFamily="34" charset="0"/>
                <a:cs typeface="Arial" panose="020B0604020202020204" pitchFamily="34" charset="0"/>
              </a:rPr>
              <a:t>servicios</a:t>
            </a:r>
            <a:r>
              <a:rPr lang="pt-BR" i="1" dirty="0">
                <a:latin typeface="Arial" panose="020B0604020202020204" pitchFamily="34" charset="0"/>
                <a:cs typeface="Arial" panose="020B0604020202020204" pitchFamily="34" charset="0"/>
              </a:rPr>
              <a:t> públicos </a:t>
            </a:r>
            <a:endParaRPr lang="pt-BR" i="1" dirty="0"/>
          </a:p>
        </p:txBody>
      </p:sp>
      <p:graphicFrame>
        <p:nvGraphicFramePr>
          <p:cNvPr id="6" name="Gráfico 5">
            <a:extLst>
              <a:ext uri="{FF2B5EF4-FFF2-40B4-BE49-F238E27FC236}">
                <a16:creationId xmlns:a16="http://schemas.microsoft.com/office/drawing/2014/main" id="{8CE414F5-B632-46D4-BEFE-06CEEA89BEAB}"/>
              </a:ext>
            </a:extLst>
          </p:cNvPr>
          <p:cNvGraphicFramePr>
            <a:graphicFrameLocks/>
          </p:cNvGraphicFramePr>
          <p:nvPr>
            <p:extLst>
              <p:ext uri="{D42A27DB-BD31-4B8C-83A1-F6EECF244321}">
                <p14:modId xmlns:p14="http://schemas.microsoft.com/office/powerpoint/2010/main" val="252911558"/>
              </p:ext>
            </p:extLst>
          </p:nvPr>
        </p:nvGraphicFramePr>
        <p:xfrm>
          <a:off x="4359348" y="2972812"/>
          <a:ext cx="4210493" cy="3172807"/>
        </p:xfrm>
        <a:graphic>
          <a:graphicData uri="http://schemas.openxmlformats.org/drawingml/2006/chart">
            <c:chart xmlns:c="http://schemas.openxmlformats.org/drawingml/2006/chart" xmlns:r="http://schemas.openxmlformats.org/officeDocument/2006/relationships" r:id="rId5"/>
          </a:graphicData>
        </a:graphic>
      </p:graphicFrame>
      <p:sp>
        <p:nvSpPr>
          <p:cNvPr id="7" name="Retângulo 6">
            <a:extLst>
              <a:ext uri="{FF2B5EF4-FFF2-40B4-BE49-F238E27FC236}">
                <a16:creationId xmlns:a16="http://schemas.microsoft.com/office/drawing/2014/main" id="{FB980F6B-7366-45EC-84CE-F15636D5442C}"/>
              </a:ext>
            </a:extLst>
          </p:cNvPr>
          <p:cNvSpPr/>
          <p:nvPr/>
        </p:nvSpPr>
        <p:spPr>
          <a:xfrm>
            <a:off x="159488" y="2856078"/>
            <a:ext cx="4857960" cy="1077218"/>
          </a:xfrm>
          <a:prstGeom prst="rect">
            <a:avLst/>
          </a:prstGeom>
        </p:spPr>
        <p:txBody>
          <a:bodyPr wrap="square">
            <a:spAutoFit/>
          </a:bodyPr>
          <a:lstStyle/>
          <a:p>
            <a:pPr algn="just"/>
            <a:r>
              <a:rPr lang="pt-BR" sz="1600" dirty="0" err="1">
                <a:latin typeface="Arial" panose="020B0604020202020204" pitchFamily="34" charset="0"/>
                <a:cs typeface="Arial" panose="020B0604020202020204" pitchFamily="34" charset="0"/>
              </a:rPr>
              <a:t>En</a:t>
            </a:r>
            <a:r>
              <a:rPr lang="pt-BR" sz="1600" dirty="0">
                <a:latin typeface="Arial" panose="020B0604020202020204" pitchFamily="34" charset="0"/>
                <a:cs typeface="Arial" panose="020B0604020202020204" pitchFamily="34" charset="0"/>
              </a:rPr>
              <a:t> 2017, </a:t>
            </a:r>
            <a:r>
              <a:rPr lang="pt-BR" sz="1600" dirty="0" err="1">
                <a:latin typeface="Arial" panose="020B0604020202020204" pitchFamily="34" charset="0"/>
                <a:cs typeface="Arial" panose="020B0604020202020204" pitchFamily="34" charset="0"/>
              </a:rPr>
              <a:t>la</a:t>
            </a:r>
            <a:r>
              <a:rPr lang="pt-BR" sz="1600" dirty="0">
                <a:latin typeface="Arial" panose="020B0604020202020204" pitchFamily="34" charset="0"/>
                <a:cs typeface="Arial" panose="020B0604020202020204" pitchFamily="34" charset="0"/>
              </a:rPr>
              <a:t> CGU </a:t>
            </a:r>
            <a:r>
              <a:rPr lang="pt-BR" sz="1600" dirty="0" err="1">
                <a:latin typeface="Arial" panose="020B0604020202020204" pitchFamily="34" charset="0"/>
                <a:cs typeface="Arial" panose="020B0604020202020204" pitchFamily="34" charset="0"/>
              </a:rPr>
              <a:t>deberá</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recibir</a:t>
            </a:r>
            <a:r>
              <a:rPr lang="pt-BR" sz="1600" dirty="0">
                <a:latin typeface="Arial" panose="020B0604020202020204" pitchFamily="34" charset="0"/>
                <a:cs typeface="Arial" panose="020B0604020202020204" pitchFamily="34" charset="0"/>
              </a:rPr>
              <a:t> y tratar </a:t>
            </a:r>
          </a:p>
          <a:p>
            <a:pPr algn="just"/>
            <a:r>
              <a:rPr lang="pt-BR" sz="1600" b="1" dirty="0">
                <a:latin typeface="Arial" panose="020B0604020202020204" pitchFamily="34" charset="0"/>
                <a:cs typeface="Arial" panose="020B0604020202020204" pitchFamily="34" charset="0"/>
              </a:rPr>
              <a:t>27 mil </a:t>
            </a:r>
            <a:r>
              <a:rPr lang="pt-BR" sz="1600" dirty="0" err="1">
                <a:latin typeface="Arial" panose="020B0604020202020204" pitchFamily="34" charset="0"/>
                <a:cs typeface="Arial" panose="020B0604020202020204" pitchFamily="34" charset="0"/>
              </a:rPr>
              <a:t>manifestaciones</a:t>
            </a:r>
            <a:r>
              <a:rPr lang="pt-BR" sz="1600" dirty="0">
                <a:latin typeface="Arial" panose="020B0604020202020204" pitchFamily="34" charset="0"/>
                <a:cs typeface="Arial" panose="020B0604020202020204" pitchFamily="34" charset="0"/>
              </a:rPr>
              <a:t> a </a:t>
            </a:r>
            <a:r>
              <a:rPr lang="pt-BR" sz="1600" dirty="0" err="1">
                <a:latin typeface="Arial" panose="020B0604020202020204" pitchFamily="34" charset="0"/>
                <a:cs typeface="Arial" panose="020B0604020202020204" pitchFamily="34" charset="0"/>
              </a:rPr>
              <a:t>ella</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directamente</a:t>
            </a:r>
            <a:r>
              <a:rPr lang="pt-BR" sz="1600" dirty="0">
                <a:latin typeface="Arial" panose="020B0604020202020204" pitchFamily="34" charset="0"/>
                <a:cs typeface="Arial" panose="020B0604020202020204" pitchFamily="34" charset="0"/>
              </a:rPr>
              <a:t> </a:t>
            </a:r>
          </a:p>
          <a:p>
            <a:pPr algn="just"/>
            <a:r>
              <a:rPr lang="pt-BR" sz="1600" dirty="0" err="1">
                <a:latin typeface="Arial" panose="020B0604020202020204" pitchFamily="34" charset="0"/>
                <a:cs typeface="Arial" panose="020B0604020202020204" pitchFamily="34" charset="0"/>
              </a:rPr>
              <a:t>encaminadas</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Eso</a:t>
            </a:r>
            <a:r>
              <a:rPr lang="pt-BR" sz="1600" dirty="0">
                <a:latin typeface="Arial" panose="020B0604020202020204" pitchFamily="34" charset="0"/>
                <a:cs typeface="Arial" panose="020B0604020202020204" pitchFamily="34" charset="0"/>
              </a:rPr>
              <a:t> corresponde a </a:t>
            </a:r>
            <a:r>
              <a:rPr lang="pt-BR" sz="1600" dirty="0" err="1">
                <a:latin typeface="Arial" panose="020B0604020202020204" pitchFamily="34" charset="0"/>
                <a:cs typeface="Arial" panose="020B0604020202020204" pitchFamily="34" charset="0"/>
              </a:rPr>
              <a:t>un</a:t>
            </a:r>
            <a:r>
              <a:rPr lang="pt-BR" sz="1600" dirty="0">
                <a:latin typeface="Arial" panose="020B0604020202020204" pitchFamily="34" charset="0"/>
                <a:cs typeface="Arial" panose="020B0604020202020204" pitchFamily="34" charset="0"/>
              </a:rPr>
              <a:t> </a:t>
            </a:r>
          </a:p>
          <a:p>
            <a:pPr algn="just"/>
            <a:r>
              <a:rPr lang="pt-BR" sz="1600" dirty="0" err="1">
                <a:latin typeface="Arial" panose="020B0604020202020204" pitchFamily="34" charset="0"/>
                <a:cs typeface="Arial" panose="020B0604020202020204" pitchFamily="34" charset="0"/>
              </a:rPr>
              <a:t>crescimiento</a:t>
            </a:r>
            <a:r>
              <a:rPr lang="pt-BR" sz="1600" dirty="0">
                <a:latin typeface="Arial" panose="020B0604020202020204" pitchFamily="34" charset="0"/>
                <a:cs typeface="Arial" panose="020B0604020202020204" pitchFamily="34" charset="0"/>
              </a:rPr>
              <a:t> de 88% sobre </a:t>
            </a:r>
            <a:r>
              <a:rPr lang="pt-BR" sz="1600" dirty="0" err="1">
                <a:latin typeface="Arial" panose="020B0604020202020204" pitchFamily="34" charset="0"/>
                <a:cs typeface="Arial" panose="020B0604020202020204" pitchFamily="34" charset="0"/>
              </a:rPr>
              <a:t>el</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año</a:t>
            </a:r>
            <a:r>
              <a:rPr lang="pt-BR" sz="1600" dirty="0">
                <a:latin typeface="Arial" panose="020B0604020202020204" pitchFamily="34" charset="0"/>
                <a:cs typeface="Arial" panose="020B0604020202020204" pitchFamily="34" charset="0"/>
              </a:rPr>
              <a:t> anterior. </a:t>
            </a:r>
            <a:endParaRPr lang="es-ES_tradnl" sz="16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DC0298C4-8578-4CAA-AE14-D76ED309FF86}"/>
              </a:ext>
            </a:extLst>
          </p:cNvPr>
          <p:cNvSpPr/>
          <p:nvPr/>
        </p:nvSpPr>
        <p:spPr>
          <a:xfrm>
            <a:off x="159488" y="4490892"/>
            <a:ext cx="4199860" cy="830997"/>
          </a:xfrm>
          <a:prstGeom prst="rect">
            <a:avLst/>
          </a:prstGeom>
        </p:spPr>
        <p:txBody>
          <a:bodyPr wrap="square">
            <a:spAutoFit/>
          </a:bodyPr>
          <a:lstStyle/>
          <a:p>
            <a:r>
              <a:rPr lang="pt-BR" sz="1600" dirty="0" err="1">
                <a:latin typeface="Arial" panose="020B0604020202020204" pitchFamily="34" charset="0"/>
                <a:ea typeface="Segoe UI Symbol" panose="020B0502040204020203" pitchFamily="34" charset="0"/>
                <a:cs typeface="Arial" panose="020B0604020202020204" pitchFamily="34" charset="0"/>
              </a:rPr>
              <a:t>En</a:t>
            </a:r>
            <a:r>
              <a:rPr lang="pt-BR" sz="1600" dirty="0">
                <a:latin typeface="Arial" panose="020B0604020202020204" pitchFamily="34" charset="0"/>
                <a:ea typeface="Segoe UI Symbol" panose="020B0502040204020203" pitchFamily="34" charset="0"/>
                <a:cs typeface="Arial" panose="020B0604020202020204" pitchFamily="34" charset="0"/>
              </a:rPr>
              <a:t> 2017, </a:t>
            </a:r>
            <a:r>
              <a:rPr lang="pt-BR" sz="1600" dirty="0" err="1">
                <a:latin typeface="Arial" panose="020B0604020202020204" pitchFamily="34" charset="0"/>
                <a:ea typeface="Segoe UI Symbol" panose="020B0502040204020203" pitchFamily="34" charset="0"/>
                <a:cs typeface="Arial" panose="020B0604020202020204" pitchFamily="34" charset="0"/>
              </a:rPr>
              <a:t>la</a:t>
            </a:r>
            <a:r>
              <a:rPr lang="pt-BR" sz="1600" dirty="0">
                <a:latin typeface="Arial" panose="020B0604020202020204" pitchFamily="34" charset="0"/>
                <a:ea typeface="Segoe UI Symbol" panose="020B0502040204020203" pitchFamily="34" charset="0"/>
                <a:cs typeface="Arial" panose="020B0604020202020204" pitchFamily="34" charset="0"/>
              </a:rPr>
              <a:t> CGU </a:t>
            </a:r>
            <a:r>
              <a:rPr lang="pt-BR" sz="1600" dirty="0" err="1">
                <a:latin typeface="Arial" panose="020B0604020202020204" pitchFamily="34" charset="0"/>
                <a:ea typeface="Segoe UI Symbol" panose="020B0502040204020203" pitchFamily="34" charset="0"/>
                <a:cs typeface="Arial" panose="020B0604020202020204" pitchFamily="34" charset="0"/>
              </a:rPr>
              <a:t>deberá</a:t>
            </a:r>
            <a:r>
              <a:rPr lang="pt-BR" sz="1600" dirty="0">
                <a:latin typeface="Arial" panose="020B0604020202020204" pitchFamily="34" charset="0"/>
                <a:ea typeface="Segoe UI Symbol" panose="020B0502040204020203" pitchFamily="34" charset="0"/>
                <a:cs typeface="Arial" panose="020B0604020202020204" pitchFamily="34" charset="0"/>
              </a:rPr>
              <a:t> </a:t>
            </a:r>
            <a:r>
              <a:rPr lang="pt-BR" sz="1600" dirty="0" err="1">
                <a:latin typeface="Arial" panose="020B0604020202020204" pitchFamily="34" charset="0"/>
                <a:ea typeface="Segoe UI Symbol" panose="020B0502040204020203" pitchFamily="34" charset="0"/>
                <a:cs typeface="Arial" panose="020B0604020202020204" pitchFamily="34" charset="0"/>
              </a:rPr>
              <a:t>monitorear</a:t>
            </a:r>
            <a:r>
              <a:rPr lang="pt-BR" sz="1600" dirty="0">
                <a:latin typeface="Arial" panose="020B0604020202020204" pitchFamily="34" charset="0"/>
                <a:ea typeface="Segoe UI Symbol" panose="020B0502040204020203" pitchFamily="34" charset="0"/>
                <a:cs typeface="Arial" panose="020B0604020202020204" pitchFamily="34" charset="0"/>
              </a:rPr>
              <a:t> más de 86 mil </a:t>
            </a:r>
            <a:r>
              <a:rPr lang="pt-BR" sz="1600" dirty="0" err="1">
                <a:latin typeface="Arial" panose="020B0604020202020204" pitchFamily="34" charset="0"/>
                <a:ea typeface="Segoe UI Symbol" panose="020B0502040204020203" pitchFamily="34" charset="0"/>
                <a:cs typeface="Arial" panose="020B0604020202020204" pitchFamily="34" charset="0"/>
              </a:rPr>
              <a:t>manifestaciones</a:t>
            </a:r>
            <a:r>
              <a:rPr lang="pt-BR" sz="1600" dirty="0">
                <a:latin typeface="Arial" panose="020B0604020202020204" pitchFamily="34" charset="0"/>
                <a:ea typeface="Segoe UI Symbol" panose="020B0502040204020203" pitchFamily="34" charset="0"/>
                <a:cs typeface="Arial" panose="020B0604020202020204" pitchFamily="34" charset="0"/>
              </a:rPr>
              <a:t> </a:t>
            </a:r>
            <a:r>
              <a:rPr lang="pt-BR" sz="1600" dirty="0" err="1">
                <a:latin typeface="Arial" panose="020B0604020202020204" pitchFamily="34" charset="0"/>
                <a:ea typeface="Segoe UI Symbol" panose="020B0502040204020203" pitchFamily="34" charset="0"/>
                <a:cs typeface="Arial" panose="020B0604020202020204" pitchFamily="34" charset="0"/>
              </a:rPr>
              <a:t>encaminadas</a:t>
            </a:r>
            <a:r>
              <a:rPr lang="pt-BR" sz="1600" dirty="0">
                <a:latin typeface="Arial" panose="020B0604020202020204" pitchFamily="34" charset="0"/>
                <a:ea typeface="Segoe UI Symbol" panose="020B0502040204020203" pitchFamily="34" charset="0"/>
                <a:cs typeface="Arial" panose="020B0604020202020204" pitchFamily="34" charset="0"/>
              </a:rPr>
              <a:t> por </a:t>
            </a:r>
            <a:r>
              <a:rPr lang="pt-BR" sz="1600" dirty="0" err="1">
                <a:latin typeface="Arial" panose="020B0604020202020204" pitchFamily="34" charset="0"/>
                <a:ea typeface="Segoe UI Symbol" panose="020B0502040204020203" pitchFamily="34" charset="0"/>
                <a:cs typeface="Arial" panose="020B0604020202020204" pitchFamily="34" charset="0"/>
              </a:rPr>
              <a:t>medio</a:t>
            </a:r>
            <a:r>
              <a:rPr lang="pt-BR" sz="1600" dirty="0">
                <a:latin typeface="Arial" panose="020B0604020202020204" pitchFamily="34" charset="0"/>
                <a:ea typeface="Segoe UI Symbol" panose="020B0502040204020203" pitchFamily="34" charset="0"/>
                <a:cs typeface="Arial" panose="020B0604020202020204" pitchFamily="34" charset="0"/>
              </a:rPr>
              <a:t> </a:t>
            </a:r>
            <a:r>
              <a:rPr lang="pt-BR" sz="1600" dirty="0" err="1">
                <a:latin typeface="Arial" panose="020B0604020202020204" pitchFamily="34" charset="0"/>
                <a:ea typeface="Segoe UI Symbol" panose="020B0502040204020203" pitchFamily="34" charset="0"/>
                <a:cs typeface="Arial" panose="020B0604020202020204" pitchFamily="34" charset="0"/>
              </a:rPr>
              <a:t>del</a:t>
            </a:r>
            <a:r>
              <a:rPr lang="pt-BR" sz="1600" dirty="0">
                <a:latin typeface="Arial" panose="020B0604020202020204" pitchFamily="34" charset="0"/>
                <a:ea typeface="Segoe UI Symbol" panose="020B0502040204020203" pitchFamily="34" charset="0"/>
                <a:cs typeface="Arial" panose="020B0604020202020204" pitchFamily="34" charset="0"/>
              </a:rPr>
              <a:t> canal  e-</a:t>
            </a:r>
            <a:r>
              <a:rPr lang="pt-BR" sz="1600" dirty="0" err="1">
                <a:latin typeface="Arial" panose="020B0604020202020204" pitchFamily="34" charset="0"/>
                <a:ea typeface="Segoe UI Symbol" panose="020B0502040204020203" pitchFamily="34" charset="0"/>
                <a:cs typeface="Arial" panose="020B0604020202020204" pitchFamily="34" charset="0"/>
              </a:rPr>
              <a:t>Ouv</a:t>
            </a:r>
            <a:r>
              <a:rPr lang="pt-BR" sz="1600" dirty="0">
                <a:latin typeface="Arial" panose="020B0604020202020204" pitchFamily="34" charset="0"/>
                <a:ea typeface="Segoe UI Symbol" panose="020B0502040204020203" pitchFamily="34" charset="0"/>
                <a:cs typeface="Arial" panose="020B0604020202020204" pitchFamily="34" charset="0"/>
              </a:rPr>
              <a:t>. </a:t>
            </a:r>
            <a:endParaRPr lang="es-ES_tradnl" sz="1600" dirty="0">
              <a:latin typeface="Arial" panose="020B0604020202020204" pitchFamily="34" charset="0"/>
              <a:ea typeface="Segoe UI Symbol" panose="020B0502040204020203" pitchFamily="34" charset="0"/>
              <a:cs typeface="Arial" panose="020B0604020202020204" pitchFamily="34" charset="0"/>
            </a:endParaRPr>
          </a:p>
        </p:txBody>
      </p:sp>
    </p:spTree>
    <p:extLst>
      <p:ext uri="{BB962C8B-B14F-4D97-AF65-F5344CB8AC3E}">
        <p14:creationId xmlns:p14="http://schemas.microsoft.com/office/powerpoint/2010/main" val="3849924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935597" y="1716362"/>
            <a:ext cx="2264310" cy="586957"/>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Federal de Control Interno - SFC</a:t>
            </a:r>
          </a:p>
        </p:txBody>
      </p:sp>
      <p:sp>
        <p:nvSpPr>
          <p:cNvPr id="8" name="Text Box 11"/>
          <p:cNvSpPr txBox="1">
            <a:spLocks noChangeArrowheads="1"/>
          </p:cNvSpPr>
          <p:nvPr/>
        </p:nvSpPr>
        <p:spPr bwMode="auto">
          <a:xfrm>
            <a:off x="935597" y="2666993"/>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Secretaría de Transparencia y Prevención de la Corrupción - STPC</a:t>
            </a:r>
          </a:p>
        </p:txBody>
      </p:sp>
      <p:sp>
        <p:nvSpPr>
          <p:cNvPr id="9" name="Text Box 12"/>
          <p:cNvSpPr txBox="1">
            <a:spLocks noChangeArrowheads="1"/>
          </p:cNvSpPr>
          <p:nvPr/>
        </p:nvSpPr>
        <p:spPr bwMode="auto">
          <a:xfrm>
            <a:off x="935597" y="4149605"/>
            <a:ext cx="2264310" cy="1079399"/>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err="1">
                <a:solidFill>
                  <a:schemeClr val="tx1"/>
                </a:solidFill>
                <a:cs typeface="Times New Roman" panose="02020603050405020304" pitchFamily="18" charset="0"/>
              </a:rPr>
              <a:t>Corregedoria</a:t>
            </a:r>
            <a:r>
              <a:rPr lang="es-ES_tradnl" altLang="pt-BR" sz="1600" dirty="0">
                <a:solidFill>
                  <a:schemeClr val="tx1"/>
                </a:solidFill>
                <a:cs typeface="Times New Roman" panose="02020603050405020304" pitchFamily="18" charset="0"/>
              </a:rPr>
              <a:t>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0" name="Text Box 13"/>
          <p:cNvSpPr txBox="1">
            <a:spLocks noChangeArrowheads="1"/>
          </p:cNvSpPr>
          <p:nvPr/>
        </p:nvSpPr>
        <p:spPr bwMode="auto">
          <a:xfrm>
            <a:off x="935597" y="5564285"/>
            <a:ext cx="2264310" cy="1079399"/>
          </a:xfrm>
          <a:prstGeom prst="rect">
            <a:avLst/>
          </a:prstGeom>
          <a:noFill/>
          <a:ln w="44450">
            <a:solidFill>
              <a:schemeClr val="tx1"/>
            </a:solidFill>
            <a:miter lim="800000"/>
            <a:headEnd/>
            <a:tailEnd/>
          </a:ln>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a:p>
            <a:pPr algn="ctr" eaLnBrk="1" hangingPunct="1">
              <a:buClr>
                <a:srgbClr val="FFFF00"/>
              </a:buClr>
              <a:buSzPct val="100000"/>
              <a:buFont typeface="Wingdings" panose="05000000000000000000" pitchFamily="2" charset="2"/>
              <a:buNone/>
            </a:pPr>
            <a:r>
              <a:rPr lang="es-ES_tradnl" altLang="pt-BR" sz="1600" dirty="0">
                <a:solidFill>
                  <a:schemeClr val="tx1"/>
                </a:solidFill>
                <a:cs typeface="Times New Roman" panose="02020603050405020304" pitchFamily="18" charset="0"/>
              </a:rPr>
              <a:t>Oidoría General de la Unión</a:t>
            </a:r>
          </a:p>
          <a:p>
            <a:pPr algn="ctr" eaLnBrk="1" hangingPunct="1">
              <a:buClr>
                <a:srgbClr val="FFFF00"/>
              </a:buClr>
              <a:buSzPct val="100000"/>
              <a:buFont typeface="Wingdings" panose="05000000000000000000" pitchFamily="2" charset="2"/>
              <a:buNone/>
            </a:pPr>
            <a:endParaRPr lang="es-ES_tradnl" altLang="pt-BR" sz="1600" dirty="0">
              <a:solidFill>
                <a:schemeClr val="tx1"/>
              </a:solidFill>
              <a:cs typeface="Times New Roman" panose="02020603050405020304" pitchFamily="18" charset="0"/>
            </a:endParaRPr>
          </a:p>
        </p:txBody>
      </p:sp>
      <p:sp>
        <p:nvSpPr>
          <p:cNvPr id="19" name="Text Box 7"/>
          <p:cNvSpPr txBox="1">
            <a:spLocks noChangeArrowheads="1"/>
          </p:cNvSpPr>
          <p:nvPr/>
        </p:nvSpPr>
        <p:spPr bwMode="auto">
          <a:xfrm>
            <a:off x="408689" y="796554"/>
            <a:ext cx="8395069" cy="586957"/>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s-ES_tradnl" altLang="pt-BR" sz="32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Conclusión</a:t>
            </a:r>
          </a:p>
        </p:txBody>
      </p:sp>
      <p:sp>
        <p:nvSpPr>
          <p:cNvPr id="20" name="Text Box 10"/>
          <p:cNvSpPr txBox="1">
            <a:spLocks noChangeArrowheads="1"/>
          </p:cNvSpPr>
          <p:nvPr/>
        </p:nvSpPr>
        <p:spPr bwMode="auto">
          <a:xfrm>
            <a:off x="173612" y="2925569"/>
            <a:ext cx="512187" cy="1941173"/>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rgbClr val="FFFF00"/>
                </a:solidFill>
                <a:latin typeface="Arial" panose="020B0604020202020204" pitchFamily="34" charset="0"/>
              </a:defRPr>
            </a:lvl9pPr>
          </a:lstStyle>
          <a:p>
            <a:pPr algn="ctr" eaLnBrk="1" hangingPunct="1">
              <a:buClr>
                <a:srgbClr val="FFFF00"/>
              </a:buClr>
              <a:buSzPct val="100000"/>
              <a:buFont typeface="Wingdings" panose="05000000000000000000" pitchFamily="2" charset="2"/>
              <a:buNone/>
            </a:pPr>
            <a:r>
              <a:rPr lang="es-ES_tradnl" altLang="pt-BR" sz="4000" dirty="0">
                <a:solidFill>
                  <a:schemeClr val="tx1"/>
                </a:solidFill>
                <a:cs typeface="Times New Roman" panose="02020603050405020304" pitchFamily="18" charset="0"/>
              </a:rPr>
              <a:t>CGU</a:t>
            </a:r>
          </a:p>
        </p:txBody>
      </p:sp>
      <p:cxnSp>
        <p:nvCxnSpPr>
          <p:cNvPr id="15" name="Conector Reto 14"/>
          <p:cNvCxnSpPr/>
          <p:nvPr/>
        </p:nvCxnSpPr>
        <p:spPr>
          <a:xfrm>
            <a:off x="3200371" y="2043113"/>
            <a:ext cx="1085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3195603" y="3209931"/>
            <a:ext cx="1085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3195603" y="6138871"/>
            <a:ext cx="1085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3209891" y="4710121"/>
            <a:ext cx="1085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4295741" y="2003059"/>
            <a:ext cx="4776" cy="4135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4271945" y="4037835"/>
            <a:ext cx="7143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986326" y="2157417"/>
            <a:ext cx="4114811" cy="382353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s-ES_tradnl" sz="1600" b="1" dirty="0">
                <a:solidFill>
                  <a:schemeClr val="tx1"/>
                </a:solidFill>
                <a:latin typeface="Arial" panose="020B0604020202020204" pitchFamily="34" charset="0"/>
                <a:cs typeface="Arial" panose="020B0604020202020204" pitchFamily="34" charset="0"/>
              </a:rPr>
              <a:t>Apoyo a los Gestores</a:t>
            </a:r>
          </a:p>
          <a:p>
            <a:pPr marL="342900" indent="-342900" algn="ctr">
              <a:buAutoNum type="arabicPeriod"/>
            </a:pPr>
            <a:endParaRPr lang="es-ES_tradnl" sz="1600" b="1" dirty="0">
              <a:solidFill>
                <a:schemeClr val="tx1"/>
              </a:solidFill>
              <a:latin typeface="Arial" panose="020B0604020202020204" pitchFamily="34" charset="0"/>
              <a:cs typeface="Arial" panose="020B0604020202020204" pitchFamily="34" charset="0"/>
            </a:endParaRPr>
          </a:p>
          <a:p>
            <a:pPr marL="342900" indent="-342900" algn="ctr">
              <a:buAutoNum type="arabicPeriod"/>
            </a:pPr>
            <a:r>
              <a:rPr lang="es-ES_tradnl" sz="1600" b="1" dirty="0">
                <a:solidFill>
                  <a:schemeClr val="tx1"/>
                </a:solidFill>
                <a:latin typeface="Arial" panose="020B0604020202020204" pitchFamily="34" charset="0"/>
                <a:cs typeface="Arial" panose="020B0604020202020204" pitchFamily="34" charset="0"/>
              </a:rPr>
              <a:t>Evaluación de los Controles Internos Administrativos</a:t>
            </a:r>
          </a:p>
          <a:p>
            <a:pPr algn="ctr"/>
            <a:endParaRPr lang="es-ES_tradnl" sz="1600" b="1" dirty="0">
              <a:solidFill>
                <a:schemeClr val="tx1"/>
              </a:solidFill>
              <a:latin typeface="Arial" panose="020B0604020202020204" pitchFamily="34" charset="0"/>
              <a:cs typeface="Arial" panose="020B0604020202020204" pitchFamily="34" charset="0"/>
            </a:endParaRPr>
          </a:p>
          <a:p>
            <a:pPr algn="ctr"/>
            <a:r>
              <a:rPr lang="es-ES_tradnl" sz="1600" b="1" dirty="0">
                <a:solidFill>
                  <a:schemeClr val="tx1"/>
                </a:solidFill>
                <a:latin typeface="Arial" panose="020B0604020202020204" pitchFamily="34" charset="0"/>
                <a:cs typeface="Arial" panose="020B0604020202020204" pitchFamily="34" charset="0"/>
              </a:rPr>
              <a:t>3. Detección</a:t>
            </a:r>
          </a:p>
          <a:p>
            <a:pPr algn="ctr"/>
            <a:endParaRPr lang="es-ES_tradnl" sz="1600" b="1" dirty="0">
              <a:solidFill>
                <a:schemeClr val="tx1"/>
              </a:solidFill>
              <a:latin typeface="Arial" panose="020B0604020202020204" pitchFamily="34" charset="0"/>
              <a:cs typeface="Arial" panose="020B0604020202020204" pitchFamily="34" charset="0"/>
            </a:endParaRPr>
          </a:p>
          <a:p>
            <a:pPr algn="ctr"/>
            <a:r>
              <a:rPr lang="es-ES_tradnl" sz="1600" b="1" dirty="0">
                <a:solidFill>
                  <a:schemeClr val="tx1"/>
                </a:solidFill>
                <a:latin typeface="Arial" panose="020B0604020202020204" pitchFamily="34" charset="0"/>
                <a:cs typeface="Arial" panose="020B0604020202020204" pitchFamily="34" charset="0"/>
              </a:rPr>
              <a:t>4. Prevención</a:t>
            </a:r>
          </a:p>
          <a:p>
            <a:pPr algn="ctr"/>
            <a:endParaRPr lang="es-ES_tradnl" sz="1600" b="1" dirty="0">
              <a:solidFill>
                <a:schemeClr val="tx1"/>
              </a:solidFill>
              <a:latin typeface="Arial" panose="020B0604020202020204" pitchFamily="34" charset="0"/>
              <a:cs typeface="Arial" panose="020B0604020202020204" pitchFamily="34" charset="0"/>
            </a:endParaRPr>
          </a:p>
          <a:p>
            <a:pPr algn="ctr"/>
            <a:r>
              <a:rPr lang="es-ES_tradnl" sz="1600" b="1" dirty="0">
                <a:solidFill>
                  <a:schemeClr val="tx1"/>
                </a:solidFill>
                <a:latin typeface="Arial" panose="020B0604020202020204" pitchFamily="34" charset="0"/>
                <a:cs typeface="Arial" panose="020B0604020202020204" pitchFamily="34" charset="0"/>
              </a:rPr>
              <a:t>5. Sanción</a:t>
            </a:r>
          </a:p>
        </p:txBody>
      </p:sp>
    </p:spTree>
    <p:extLst>
      <p:ext uri="{BB962C8B-B14F-4D97-AF65-F5344CB8AC3E}">
        <p14:creationId xmlns:p14="http://schemas.microsoft.com/office/powerpoint/2010/main" val="142434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1015872705"/>
              </p:ext>
            </p:extLst>
          </p:nvPr>
        </p:nvGraphicFramePr>
        <p:xfrm>
          <a:off x="3125972" y="1078787"/>
          <a:ext cx="6018028" cy="5096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ixaDeTexto 12"/>
          <p:cNvSpPr txBox="1"/>
          <p:nvPr/>
        </p:nvSpPr>
        <p:spPr>
          <a:xfrm>
            <a:off x="78859" y="1037698"/>
            <a:ext cx="2853423" cy="523220"/>
          </a:xfrm>
          <a:prstGeom prst="rect">
            <a:avLst/>
          </a:prstGeom>
          <a:solidFill>
            <a:schemeClr val="accent5">
              <a:lumMod val="50000"/>
            </a:schemeClr>
          </a:solidFill>
        </p:spPr>
        <p:txBody>
          <a:bodyPr wrap="square" rtlCol="0">
            <a:spAutoFit/>
          </a:bodyPr>
          <a:lstStyle/>
          <a:p>
            <a:r>
              <a:rPr lang="pt-BR" sz="2800" dirty="0">
                <a:solidFill>
                  <a:schemeClr val="bg1"/>
                </a:solidFill>
              </a:rPr>
              <a:t>3 </a:t>
            </a:r>
            <a:r>
              <a:rPr lang="pt-BR" sz="2800" dirty="0" err="1">
                <a:solidFill>
                  <a:schemeClr val="bg1"/>
                </a:solidFill>
              </a:rPr>
              <a:t>Palabras</a:t>
            </a:r>
            <a:r>
              <a:rPr lang="pt-BR" sz="2800" dirty="0">
                <a:solidFill>
                  <a:schemeClr val="bg1"/>
                </a:solidFill>
              </a:rPr>
              <a:t>-</a:t>
            </a:r>
            <a:r>
              <a:rPr lang="pt-BR" sz="2800" dirty="0">
                <a:solidFill>
                  <a:schemeClr val="bg1"/>
                </a:solidFill>
                <a:latin typeface="Segoe UI Symbol" panose="020B0502040204020203" pitchFamily="34" charset="0"/>
                <a:ea typeface="Segoe UI Symbol" panose="020B0502040204020203" pitchFamily="34" charset="0"/>
              </a:rPr>
              <a:t>clave</a:t>
            </a:r>
          </a:p>
        </p:txBody>
      </p:sp>
      <p:pic>
        <p:nvPicPr>
          <p:cNvPr id="14" name="Imagem 13"/>
          <p:cNvPicPr>
            <a:picLocks noChangeAspect="1"/>
          </p:cNvPicPr>
          <p:nvPr/>
        </p:nvPicPr>
        <p:blipFill>
          <a:blip r:embed="rId8"/>
          <a:stretch>
            <a:fillRect/>
          </a:stretch>
        </p:blipFill>
        <p:spPr>
          <a:xfrm>
            <a:off x="808822" y="1735985"/>
            <a:ext cx="1317687" cy="1371840"/>
          </a:xfrm>
          <a:prstGeom prst="rect">
            <a:avLst/>
          </a:prstGeom>
        </p:spPr>
      </p:pic>
      <p:pic>
        <p:nvPicPr>
          <p:cNvPr id="15" name="Imagem 14"/>
          <p:cNvPicPr>
            <a:picLocks noChangeAspect="1"/>
          </p:cNvPicPr>
          <p:nvPr/>
        </p:nvPicPr>
        <p:blipFill>
          <a:blip r:embed="rId9"/>
          <a:stretch>
            <a:fillRect/>
          </a:stretch>
        </p:blipFill>
        <p:spPr>
          <a:xfrm>
            <a:off x="633663" y="3415939"/>
            <a:ext cx="1649110" cy="1230490"/>
          </a:xfrm>
          <a:prstGeom prst="rect">
            <a:avLst/>
          </a:prstGeom>
        </p:spPr>
      </p:pic>
      <p:pic>
        <p:nvPicPr>
          <p:cNvPr id="16" name="Imagem 15"/>
          <p:cNvPicPr>
            <a:picLocks noChangeAspect="1"/>
          </p:cNvPicPr>
          <p:nvPr/>
        </p:nvPicPr>
        <p:blipFill>
          <a:blip r:embed="rId10"/>
          <a:stretch>
            <a:fillRect/>
          </a:stretch>
        </p:blipFill>
        <p:spPr>
          <a:xfrm>
            <a:off x="93195" y="4959239"/>
            <a:ext cx="2690230" cy="1216242"/>
          </a:xfrm>
          <a:prstGeom prst="rect">
            <a:avLst/>
          </a:prstGeom>
        </p:spPr>
      </p:pic>
    </p:spTree>
    <p:extLst>
      <p:ext uri="{BB962C8B-B14F-4D97-AF65-F5344CB8AC3E}">
        <p14:creationId xmlns:p14="http://schemas.microsoft.com/office/powerpoint/2010/main" val="1265010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637413" y="1586241"/>
            <a:ext cx="5975498" cy="4308872"/>
          </a:xfrm>
          <a:prstGeom prst="rect">
            <a:avLst/>
          </a:prstGeom>
          <a:noFill/>
        </p:spPr>
        <p:txBody>
          <a:bodyPr wrap="square" rtlCol="0">
            <a:spAutoFit/>
          </a:bodyPr>
          <a:lstStyle/>
          <a:p>
            <a:pPr algn="ctr"/>
            <a:r>
              <a:rPr lang="pt-BR" sz="5400" b="1" dirty="0"/>
              <a:t>MUCHAS GRACIAS!</a:t>
            </a:r>
          </a:p>
          <a:p>
            <a:endParaRPr lang="pt-BR" sz="2400" dirty="0"/>
          </a:p>
          <a:p>
            <a:endParaRPr lang="pt-BR" sz="2400" dirty="0"/>
          </a:p>
          <a:p>
            <a:endParaRPr lang="pt-BR" sz="2400" dirty="0"/>
          </a:p>
          <a:p>
            <a:pPr algn="ctr"/>
            <a:r>
              <a:rPr lang="pt-BR" sz="2800" b="1" dirty="0"/>
              <a:t>Wagner de Campos Rosário</a:t>
            </a:r>
          </a:p>
          <a:p>
            <a:pPr algn="ctr"/>
            <a:r>
              <a:rPr lang="pt-BR" sz="2400" dirty="0"/>
              <a:t>Ministro de Estado de </a:t>
            </a:r>
            <a:r>
              <a:rPr lang="pt-BR" sz="2400" dirty="0" err="1"/>
              <a:t>la</a:t>
            </a:r>
            <a:r>
              <a:rPr lang="pt-BR" sz="2400" dirty="0"/>
              <a:t> </a:t>
            </a:r>
            <a:r>
              <a:rPr lang="pt-BR" sz="2400" dirty="0" err="1"/>
              <a:t>Transparencia</a:t>
            </a:r>
            <a:r>
              <a:rPr lang="pt-BR" sz="2400" dirty="0"/>
              <a:t> y </a:t>
            </a:r>
            <a:r>
              <a:rPr lang="pt-BR" sz="2400" dirty="0" err="1"/>
              <a:t>Contraloría</a:t>
            </a:r>
            <a:r>
              <a:rPr lang="pt-BR" sz="2400" dirty="0"/>
              <a:t> General de </a:t>
            </a:r>
            <a:r>
              <a:rPr lang="pt-BR" sz="2400" dirty="0" err="1"/>
              <a:t>la</a:t>
            </a:r>
            <a:r>
              <a:rPr lang="pt-BR" sz="2400" dirty="0"/>
              <a:t> </a:t>
            </a:r>
            <a:r>
              <a:rPr lang="pt-BR" sz="2400" dirty="0" err="1"/>
              <a:t>Unión</a:t>
            </a:r>
            <a:endParaRPr lang="pt-BR" sz="2400" dirty="0"/>
          </a:p>
          <a:p>
            <a:pPr algn="ctr"/>
            <a:r>
              <a:rPr lang="pt-BR" sz="2400" dirty="0" err="1"/>
              <a:t>Correo</a:t>
            </a:r>
            <a:r>
              <a:rPr lang="pt-BR" sz="2400" dirty="0"/>
              <a:t> Electrónico: </a:t>
            </a:r>
            <a:r>
              <a:rPr lang="pt-BR" sz="2400" dirty="0">
                <a:hlinkClick r:id="rId3"/>
              </a:rPr>
              <a:t>cgugabin@cgu.gov.br</a:t>
            </a:r>
            <a:r>
              <a:rPr lang="pt-BR" sz="2400" dirty="0"/>
              <a:t> </a:t>
            </a:r>
          </a:p>
          <a:p>
            <a:pPr algn="ctr"/>
            <a:r>
              <a:rPr lang="pt-BR" sz="2400" dirty="0" err="1"/>
              <a:t>Teléfono</a:t>
            </a:r>
            <a:r>
              <a:rPr lang="pt-BR" sz="2400" dirty="0"/>
              <a:t>: +55 (61) 2020-7241</a:t>
            </a:r>
          </a:p>
          <a:p>
            <a:endParaRPr lang="pt-BR" sz="2400" dirty="0"/>
          </a:p>
        </p:txBody>
      </p:sp>
      <p:pic>
        <p:nvPicPr>
          <p:cNvPr id="3" name="Imagem 2">
            <a:extLst>
              <a:ext uri="{FF2B5EF4-FFF2-40B4-BE49-F238E27FC236}">
                <a16:creationId xmlns:a16="http://schemas.microsoft.com/office/drawing/2014/main" id="{B4D5510E-4F50-4914-9295-17789C2F9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997" y="5667153"/>
            <a:ext cx="3420319" cy="810843"/>
          </a:xfrm>
          <a:prstGeom prst="rect">
            <a:avLst/>
          </a:prstGeom>
        </p:spPr>
      </p:pic>
    </p:spTree>
    <p:extLst>
      <p:ext uri="{BB962C8B-B14F-4D97-AF65-F5344CB8AC3E}">
        <p14:creationId xmlns:p14="http://schemas.microsoft.com/office/powerpoint/2010/main" val="7853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370013"/>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lnSpc>
                <a:spcPct val="95000"/>
              </a:lnSpc>
              <a:spcBef>
                <a:spcPct val="50000"/>
              </a:spcBef>
              <a:buClr>
                <a:srgbClr val="000000"/>
              </a:buClr>
              <a:buSzPct val="100000"/>
              <a:buFont typeface="Times New Roman" panose="02020603050405020304" pitchFamily="18" charset="0"/>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Articulación Interinstitucional</a:t>
            </a:r>
          </a:p>
        </p:txBody>
      </p:sp>
      <p:sp>
        <p:nvSpPr>
          <p:cNvPr id="3" name="Text Box 5"/>
          <p:cNvSpPr txBox="1">
            <a:spLocks noChangeArrowheads="1"/>
          </p:cNvSpPr>
          <p:nvPr/>
        </p:nvSpPr>
        <p:spPr bwMode="auto">
          <a:xfrm>
            <a:off x="425783" y="2427767"/>
            <a:ext cx="8207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57200"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just" eaLnBrk="1" hangingPunct="1">
              <a:lnSpc>
                <a:spcPct val="150000"/>
              </a:lnSpc>
              <a:spcBef>
                <a:spcPct val="50000"/>
              </a:spcBef>
              <a:buClr>
                <a:schemeClr val="bg1"/>
              </a:buClr>
              <a:buSzPct val="100000"/>
              <a:buFont typeface="Times New Roman" panose="02020603050405020304" pitchFamily="18" charset="0"/>
              <a:buNone/>
            </a:pPr>
            <a:r>
              <a:rPr lang="es-ES_tradnl" altLang="pt-BR" sz="2400" b="0" dirty="0">
                <a:solidFill>
                  <a:schemeClr val="tx1"/>
                </a:solidFill>
              </a:rPr>
              <a:t>Una de las líneas de acción de la CGU, adoptadas desde 2003, fue dar prioridad a la cooperación y la colaboración con los órganos de defensa del Estado y del patrimonio público, así como con los dedicados a la mejora de la Administración Pública, respetando las competencias de cada uno.</a:t>
            </a:r>
          </a:p>
        </p:txBody>
      </p:sp>
    </p:spTree>
    <p:extLst>
      <p:ext uri="{BB962C8B-B14F-4D97-AF65-F5344CB8AC3E}">
        <p14:creationId xmlns:p14="http://schemas.microsoft.com/office/powerpoint/2010/main" val="318158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0541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spcBef>
                <a:spcPct val="20000"/>
              </a:spcBef>
              <a:buClr>
                <a:srgbClr val="FFFF00"/>
              </a:buClr>
              <a:buFont typeface="Wingdings" panose="05000000000000000000" pitchFamily="2" charset="2"/>
              <a:buNone/>
            </a:pPr>
            <a:r>
              <a:rPr lang="es-ES_tradnl" altLang="pt-BR" sz="3600" u="sng" dirty="0">
                <a:solidFill>
                  <a:schemeClr val="tx1"/>
                </a:solidFill>
                <a:latin typeface="Segoe UI Symbol" panose="020B0502040204020203" pitchFamily="34" charset="0"/>
                <a:ea typeface="Segoe UI Symbol" panose="020B0502040204020203" pitchFamily="34" charset="0"/>
                <a:cs typeface="Lucida Sans Unicode" panose="020B0602030504020204" pitchFamily="34" charset="0"/>
              </a:rPr>
              <a:t>Principales Alianzas</a:t>
            </a:r>
          </a:p>
        </p:txBody>
      </p:sp>
      <p:graphicFrame>
        <p:nvGraphicFramePr>
          <p:cNvPr id="5" name="Tabela 4"/>
          <p:cNvGraphicFramePr>
            <a:graphicFrameLocks noGrp="1"/>
          </p:cNvGraphicFramePr>
          <p:nvPr>
            <p:extLst>
              <p:ext uri="{D42A27DB-BD31-4B8C-83A1-F6EECF244321}">
                <p14:modId xmlns:p14="http://schemas.microsoft.com/office/powerpoint/2010/main" val="3078190148"/>
              </p:ext>
            </p:extLst>
          </p:nvPr>
        </p:nvGraphicFramePr>
        <p:xfrm>
          <a:off x="637953" y="1977654"/>
          <a:ext cx="7644810" cy="4301935"/>
        </p:xfrm>
        <a:graphic>
          <a:graphicData uri="http://schemas.openxmlformats.org/drawingml/2006/table">
            <a:tbl>
              <a:tblPr firstRow="1" bandRow="1">
                <a:tableStyleId>{69CF1AB2-1976-4502-BF36-3FF5EA218861}</a:tableStyleId>
              </a:tblPr>
              <a:tblGrid>
                <a:gridCol w="3822405">
                  <a:extLst>
                    <a:ext uri="{9D8B030D-6E8A-4147-A177-3AD203B41FA5}">
                      <a16:colId xmlns:a16="http://schemas.microsoft.com/office/drawing/2014/main" val="1238667668"/>
                    </a:ext>
                  </a:extLst>
                </a:gridCol>
                <a:gridCol w="3822405">
                  <a:extLst>
                    <a:ext uri="{9D8B030D-6E8A-4147-A177-3AD203B41FA5}">
                      <a16:colId xmlns:a16="http://schemas.microsoft.com/office/drawing/2014/main" val="1605272809"/>
                    </a:ext>
                  </a:extLst>
                </a:gridCol>
              </a:tblGrid>
              <a:tr h="565794">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Ministerio Público Federal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Policía Federal</a:t>
                      </a:r>
                    </a:p>
                  </a:txBody>
                  <a:tcPr anchor="ctr"/>
                </a:tc>
                <a:extLst>
                  <a:ext uri="{0D108BD9-81ED-4DB2-BD59-A6C34878D82A}">
                    <a16:rowId xmlns:a16="http://schemas.microsoft.com/office/drawing/2014/main" val="3465837121"/>
                  </a:ext>
                </a:extLst>
              </a:tr>
              <a:tr h="54742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Tribunal de Cuentas de</a:t>
                      </a:r>
                      <a:r>
                        <a:rPr lang="es-ES_tradnl" sz="1800" b="1" baseline="0" noProof="0" dirty="0">
                          <a:solidFill>
                            <a:schemeClr val="accent1">
                              <a:lumMod val="50000"/>
                            </a:schemeClr>
                          </a:solidFill>
                          <a:latin typeface="Arial" panose="020B0604020202020204" pitchFamily="34" charset="0"/>
                          <a:cs typeface="Arial" panose="020B0604020202020204" pitchFamily="34" charset="0"/>
                        </a:rPr>
                        <a:t> la</a:t>
                      </a:r>
                      <a:r>
                        <a:rPr lang="es-ES_tradnl" sz="1800" b="1" noProof="0" dirty="0">
                          <a:solidFill>
                            <a:schemeClr val="accent1">
                              <a:lumMod val="50000"/>
                            </a:schemeClr>
                          </a:solidFill>
                          <a:latin typeface="Arial" panose="020B0604020202020204" pitchFamily="34" charset="0"/>
                          <a:cs typeface="Arial" panose="020B0604020202020204" pitchFamily="34" charset="0"/>
                        </a:rPr>
                        <a:t> Unión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Abogacía General de</a:t>
                      </a:r>
                      <a:r>
                        <a:rPr lang="es-ES_tradnl" sz="1800" b="1" baseline="0" noProof="0" dirty="0">
                          <a:solidFill>
                            <a:schemeClr val="accent1">
                              <a:lumMod val="50000"/>
                            </a:schemeClr>
                          </a:solidFill>
                          <a:latin typeface="Arial" panose="020B0604020202020204" pitchFamily="34" charset="0"/>
                          <a:cs typeface="Arial" panose="020B0604020202020204" pitchFamily="34" charset="0"/>
                        </a:rPr>
                        <a:t> la</a:t>
                      </a:r>
                      <a:r>
                        <a:rPr lang="es-ES_tradnl" sz="1800" b="1" noProof="0" dirty="0">
                          <a:solidFill>
                            <a:schemeClr val="accent1">
                              <a:lumMod val="50000"/>
                            </a:schemeClr>
                          </a:solidFill>
                          <a:latin typeface="Arial" panose="020B0604020202020204" pitchFamily="34" charset="0"/>
                          <a:cs typeface="Arial" panose="020B0604020202020204" pitchFamily="34" charset="0"/>
                        </a:rPr>
                        <a:t> Unión</a:t>
                      </a:r>
                    </a:p>
                  </a:txBody>
                  <a:tcPr anchor="ctr"/>
                </a:tc>
                <a:extLst>
                  <a:ext uri="{0D108BD9-81ED-4DB2-BD59-A6C34878D82A}">
                    <a16:rowId xmlns:a16="http://schemas.microsoft.com/office/drawing/2014/main" val="1353294364"/>
                  </a:ext>
                </a:extLst>
              </a:tr>
              <a:tr h="68655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Ministerio de Planificación, Desarrollo y Gestión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Ministerio de</a:t>
                      </a:r>
                      <a:r>
                        <a:rPr lang="es-ES_tradnl" sz="1800" b="1" baseline="0" noProof="0" dirty="0">
                          <a:solidFill>
                            <a:schemeClr val="accent1">
                              <a:lumMod val="50000"/>
                            </a:schemeClr>
                          </a:solidFill>
                          <a:latin typeface="Arial" panose="020B0604020202020204" pitchFamily="34" charset="0"/>
                          <a:cs typeface="Arial" panose="020B0604020202020204" pitchFamily="34" charset="0"/>
                        </a:rPr>
                        <a:t> la</a:t>
                      </a:r>
                      <a:r>
                        <a:rPr lang="es-ES_tradnl" sz="1800" b="1" noProof="0" dirty="0">
                          <a:solidFill>
                            <a:schemeClr val="accent1">
                              <a:lumMod val="50000"/>
                            </a:schemeClr>
                          </a:solidFill>
                          <a:latin typeface="Arial" panose="020B0604020202020204" pitchFamily="34" charset="0"/>
                          <a:cs typeface="Arial" panose="020B0604020202020204" pitchFamily="34" charset="0"/>
                        </a:rPr>
                        <a:t> Justicia </a:t>
                      </a:r>
                    </a:p>
                  </a:txBody>
                  <a:tcPr anchor="ctr"/>
                </a:tc>
                <a:extLst>
                  <a:ext uri="{0D108BD9-81ED-4DB2-BD59-A6C34878D82A}">
                    <a16:rowId xmlns:a16="http://schemas.microsoft.com/office/drawing/2014/main" val="2658240996"/>
                  </a:ext>
                </a:extLst>
              </a:tr>
              <a:tr h="68655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Banco Central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Secretaría de Recaudación Federal de Brasil</a:t>
                      </a:r>
                      <a:endParaRPr lang="es-ES_tradnl" b="1" noProof="0" dirty="0">
                        <a:solidFill>
                          <a:schemeClr val="accent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1529526"/>
                  </a:ext>
                </a:extLst>
              </a:tr>
              <a:tr h="570229">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Consejo Nacional de Justicia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Comisión de Ética Pública</a:t>
                      </a:r>
                    </a:p>
                  </a:txBody>
                  <a:tcPr anchor="ctr"/>
                </a:tc>
                <a:extLst>
                  <a:ext uri="{0D108BD9-81ED-4DB2-BD59-A6C34878D82A}">
                    <a16:rowId xmlns:a16="http://schemas.microsoft.com/office/drawing/2014/main" val="2385091010"/>
                  </a:ext>
                </a:extLst>
              </a:tr>
              <a:tr h="558824">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Órganos de Control Estaduales</a:t>
                      </a:r>
                      <a:endParaRPr lang="es-ES_tradnl" b="1" noProof="0" dirty="0">
                        <a:solidFill>
                          <a:schemeClr val="accent1">
                            <a:lumMod val="50000"/>
                          </a:schemeClr>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Ministerios Públicos Estaduales </a:t>
                      </a:r>
                    </a:p>
                  </a:txBody>
                  <a:tcPr anchor="ctr"/>
                </a:tc>
                <a:extLst>
                  <a:ext uri="{0D108BD9-81ED-4DB2-BD59-A6C34878D82A}">
                    <a16:rowId xmlns:a16="http://schemas.microsoft.com/office/drawing/2014/main" val="2192137605"/>
                  </a:ext>
                </a:extLst>
              </a:tr>
              <a:tr h="68655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s-ES_tradnl" sz="1800" b="1" noProof="0" dirty="0">
                          <a:solidFill>
                            <a:schemeClr val="accent1">
                              <a:lumMod val="50000"/>
                            </a:schemeClr>
                          </a:solidFill>
                          <a:latin typeface="Arial" panose="020B0604020202020204" pitchFamily="34" charset="0"/>
                          <a:cs typeface="Arial" panose="020B0604020202020204" pitchFamily="34" charset="0"/>
                        </a:rPr>
                        <a:t>COAF/MF (Consejo de Control de las Actividades Financieras)</a:t>
                      </a:r>
                    </a:p>
                  </a:txBody>
                  <a:tcPr anchor="ctr"/>
                </a:tc>
                <a:tc>
                  <a:txBody>
                    <a:bodyPr/>
                    <a:lstStyle/>
                    <a:p>
                      <a:pPr marL="0" indent="0" algn="ctr">
                        <a:buFont typeface="+mj-lt"/>
                        <a:buNone/>
                      </a:pPr>
                      <a:endParaRPr lang="es-ES_tradnl" b="1" noProof="0" dirty="0">
                        <a:solidFill>
                          <a:schemeClr val="accent1">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19722432"/>
                  </a:ext>
                </a:extLst>
              </a:tr>
            </a:tbl>
          </a:graphicData>
        </a:graphic>
      </p:graphicFrame>
    </p:spTree>
    <p:extLst>
      <p:ext uri="{BB962C8B-B14F-4D97-AF65-F5344CB8AC3E}">
        <p14:creationId xmlns:p14="http://schemas.microsoft.com/office/powerpoint/2010/main" val="40847960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8431</TotalTime>
  <Words>3484</Words>
  <Application>Microsoft Office PowerPoint</Application>
  <PresentationFormat>Apresentação na tela (4:3)</PresentationFormat>
  <Paragraphs>565</Paragraphs>
  <Slides>70</Slides>
  <Notes>0</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70</vt:i4>
      </vt:variant>
    </vt:vector>
  </HeadingPairs>
  <TitlesOfParts>
    <vt:vector size="83" baseType="lpstr">
      <vt:lpstr>AngsanaUPC</vt:lpstr>
      <vt:lpstr>Arial</vt:lpstr>
      <vt:lpstr>Calibri</vt:lpstr>
      <vt:lpstr>Calibri Light</vt:lpstr>
      <vt:lpstr>Candara</vt:lpstr>
      <vt:lpstr>Centaur</vt:lpstr>
      <vt:lpstr>Humanst521 BT</vt:lpstr>
      <vt:lpstr>Lucida Sans Unicode</vt:lpstr>
      <vt:lpstr>Segoe UI Symbol</vt:lpstr>
      <vt:lpstr>Times New Roman</vt:lpstr>
      <vt:lpstr>Vani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de Alencar Araripe Pereira</dc:creator>
  <cp:lastModifiedBy>Ana Paula Lima Mollhoff</cp:lastModifiedBy>
  <cp:revision>325</cp:revision>
  <dcterms:created xsi:type="dcterms:W3CDTF">2016-09-14T18:22:07Z</dcterms:created>
  <dcterms:modified xsi:type="dcterms:W3CDTF">2017-11-01T20:47:53Z</dcterms:modified>
</cp:coreProperties>
</file>