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93" r:id="rId4"/>
    <p:sldId id="295" r:id="rId5"/>
    <p:sldId id="296" r:id="rId6"/>
    <p:sldId id="287" r:id="rId7"/>
    <p:sldId id="297" r:id="rId8"/>
    <p:sldId id="307" r:id="rId9"/>
    <p:sldId id="300" r:id="rId10"/>
    <p:sldId id="299" r:id="rId11"/>
    <p:sldId id="302" r:id="rId12"/>
    <p:sldId id="303" r:id="rId13"/>
    <p:sldId id="304" r:id="rId14"/>
    <p:sldId id="290" r:id="rId15"/>
    <p:sldId id="291" r:id="rId16"/>
    <p:sldId id="305" r:id="rId17"/>
    <p:sldId id="306" r:id="rId18"/>
    <p:sldId id="25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8C16-2303-D04A-B71D-C4F33E0083B8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2154-CCC5-6A4D-856A-AB61AB9E7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3681" y="1239520"/>
            <a:ext cx="11714480" cy="53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700" b="1" dirty="0">
                <a:solidFill>
                  <a:srgbClr val="002060"/>
                </a:solidFill>
                <a:latin typeface="+mn-lt"/>
              </a:rPr>
              <a:t>Comitê Interministerial de Governança</a:t>
            </a:r>
          </a:p>
          <a:p>
            <a:pPr algn="ctr"/>
            <a:endParaRPr lang="pt-BR" sz="70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3000" b="1" dirty="0">
                <a:solidFill>
                  <a:srgbClr val="002060"/>
                </a:solidFill>
                <a:latin typeface="+mn-lt"/>
              </a:rPr>
              <a:t>Avaliação do Acórdão nº 588/2018 – TCU – Plenário</a:t>
            </a:r>
          </a:p>
          <a:p>
            <a:pPr algn="ctr"/>
            <a:endParaRPr lang="pt-BR" sz="7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3000" b="1" i="1" dirty="0"/>
              <a:t>Governança e Gestão na APF – 2017</a:t>
            </a:r>
          </a:p>
          <a:p>
            <a:pPr algn="ctr"/>
            <a:endParaRPr lang="pt-BR" sz="4000" dirty="0"/>
          </a:p>
          <a:p>
            <a:pPr algn="ctr"/>
            <a:r>
              <a:rPr lang="pt-BR" sz="2000" dirty="0"/>
              <a:t>Brasília/DF, 11 de Junho de 2018</a:t>
            </a:r>
            <a:endParaRPr lang="pt-BR" altLang="pt-BR"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5861" y="1976664"/>
            <a:ext cx="11246060" cy="4003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200" b="1" dirty="0"/>
              <a:t>Estruturas e práticas de governança não são difundidas pela alta administração em toda a organização;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32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200" b="1" dirty="0"/>
              <a:t>Planejamento estratégico conhecido apenas pelas áreas de planejamento.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41394" y="904009"/>
            <a:ext cx="6264951" cy="937571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002060"/>
                </a:solidFill>
                <a:latin typeface="+mn-lt"/>
              </a:rPr>
              <a:t>HIPÓTESES A CONSIDERAR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08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3740" y="2067790"/>
            <a:ext cx="11246060" cy="36851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200" b="1" u="sng" dirty="0"/>
              <a:t>50% estão no estágio INICIAL 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200" b="1" dirty="0"/>
              <a:t>Resultados sugerem deficiências na seleção dos membros da alta administração/conselhos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200" b="1" dirty="0"/>
              <a:t>Falta de definição de critérios e de transparência pode interferir na sua imagem e credibilidade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22318" y="1018309"/>
            <a:ext cx="7819799" cy="781707"/>
          </a:xfrm>
          <a:prstGeom prst="rect">
            <a:avLst/>
          </a:prstGeom>
          <a:solidFill>
            <a:schemeClr val="bg2">
              <a:lumMod val="90000"/>
            </a:schemeClr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002060"/>
                </a:solidFill>
                <a:latin typeface="+mn-lt"/>
              </a:rPr>
              <a:t>Governança </a:t>
            </a:r>
            <a:r>
              <a:rPr lang="pt-BR" sz="3600" b="1" dirty="0">
                <a:solidFill>
                  <a:srgbClr val="002060"/>
                </a:solidFill>
                <a:latin typeface="+mn-lt"/>
              </a:rPr>
              <a:t>Pública – Tema: LIDERANÇA  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95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1002" y="1911927"/>
            <a:ext cx="11678933" cy="37199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200" b="1" u="sng" dirty="0"/>
              <a:t>64% estão no estágio INICIAL 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32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200" b="1" dirty="0"/>
              <a:t>Resultados refletem baixo nível de capacidade de execução de um processo de planejamento estratégico e de gestão de riscos organizacionais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46440" y="997527"/>
            <a:ext cx="8873069" cy="812880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002060"/>
                </a:solidFill>
                <a:latin typeface="+mn-lt"/>
              </a:rPr>
              <a:t>Governança </a:t>
            </a:r>
            <a:r>
              <a:rPr lang="pt-BR" sz="3600" b="1" dirty="0">
                <a:solidFill>
                  <a:srgbClr val="002060"/>
                </a:solidFill>
                <a:latin typeface="+mn-lt"/>
              </a:rPr>
              <a:t>Pública – Tema: ESTRATÉGIA  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39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4522" y="2101356"/>
            <a:ext cx="11246060" cy="4638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4000" b="1" u="sng" dirty="0"/>
              <a:t>35% estão no estágio INICIAL (melhor resultado)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4000" b="1" dirty="0"/>
              <a:t>Explicado, TALVEZ, pelo impacto trazido pela Lei de Acesso à Informação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4000" b="1" dirty="0"/>
              <a:t>Há espaço para melhorias, principalmente em relação à qualidade da informação disponibilizada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966355"/>
            <a:ext cx="10894741" cy="875225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002060"/>
                </a:solidFill>
                <a:latin typeface="+mn-lt"/>
              </a:rPr>
              <a:t>Governança </a:t>
            </a:r>
            <a:r>
              <a:rPr lang="pt-BR" sz="3600" b="1" dirty="0">
                <a:solidFill>
                  <a:srgbClr val="002060"/>
                </a:solidFill>
                <a:latin typeface="+mn-lt"/>
              </a:rPr>
              <a:t>Pública – Tema: ACCOUNTABILITY  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80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407021"/>
            <a:ext cx="9419402" cy="5450979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noProof="0" dirty="0">
                <a:solidFill>
                  <a:srgbClr val="39AEA9"/>
                </a:solidFill>
                <a:latin typeface="Century Gothic" panose="020B0502020202020204" pitchFamily="34" charset="0"/>
              </a:rPr>
              <a:t>TCU </a:t>
            </a:r>
            <a:r>
              <a:rPr lang="mr-IN" sz="4600" kern="0" spc="600" noProof="0" dirty="0">
                <a:solidFill>
                  <a:srgbClr val="39AEA9"/>
                </a:solidFill>
                <a:latin typeface="Century Gothic" panose="020B0502020202020204" pitchFamily="34" charset="0"/>
              </a:rPr>
              <a:t>–</a:t>
            </a:r>
            <a:r>
              <a:rPr lang="pt-BR" sz="4600" kern="0" spc="600" noProof="0" dirty="0">
                <a:solidFill>
                  <a:srgbClr val="39AEA9"/>
                </a:solidFill>
                <a:latin typeface="Century Gothic" panose="020B0502020202020204" pitchFamily="34" charset="0"/>
              </a:rPr>
              <a:t> 10 PASSOS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465828" y="1984613"/>
            <a:ext cx="8039380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Escolha </a:t>
            </a:r>
            <a:r>
              <a:rPr lang="pt-BR" sz="2400" b="1" dirty="0" err="1">
                <a:solidFill>
                  <a:schemeClr val="bg1"/>
                </a:solidFill>
              </a:rPr>
              <a:t>líderes</a:t>
            </a:r>
            <a:r>
              <a:rPr lang="pt-BR" sz="2400" b="1" dirty="0">
                <a:solidFill>
                  <a:schemeClr val="bg1"/>
                </a:solidFill>
              </a:rPr>
              <a:t> competentes e avalie seus desempenhos;</a:t>
            </a:r>
          </a:p>
          <a:p>
            <a:pPr marL="285750" indent="-285750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 Lidere com </a:t>
            </a:r>
            <a:r>
              <a:rPr lang="pt-BR" sz="2400" b="1" dirty="0" err="1">
                <a:solidFill>
                  <a:schemeClr val="bg1"/>
                </a:solidFill>
              </a:rPr>
              <a:t>ética</a:t>
            </a:r>
            <a:r>
              <a:rPr lang="pt-BR" sz="2400" b="1" dirty="0">
                <a:solidFill>
                  <a:schemeClr val="bg1"/>
                </a:solidFill>
              </a:rPr>
              <a:t> e combata os desvios;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sistema de </a:t>
            </a:r>
            <a:r>
              <a:rPr lang="pt-BR" sz="2400" b="1" dirty="0" err="1">
                <a:solidFill>
                  <a:schemeClr val="bg1"/>
                </a:solidFill>
              </a:rPr>
              <a:t>governança</a:t>
            </a:r>
            <a:r>
              <a:rPr lang="pt-BR" sz="2400" b="1" dirty="0">
                <a:solidFill>
                  <a:schemeClr val="bg1"/>
                </a:solidFill>
              </a:rPr>
              <a:t> com poderes de </a:t>
            </a:r>
            <a:r>
              <a:rPr lang="pt-BR" sz="2400" b="1" dirty="0" err="1">
                <a:solidFill>
                  <a:schemeClr val="bg1"/>
                </a:solidFill>
              </a:rPr>
              <a:t>decisão</a:t>
            </a:r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 balanceados e </a:t>
            </a:r>
            <a:r>
              <a:rPr lang="pt-BR" sz="2400" b="1" dirty="0" err="1">
                <a:solidFill>
                  <a:schemeClr val="bg1"/>
                </a:solidFill>
              </a:rPr>
              <a:t>funções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críticas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modelo de </a:t>
            </a:r>
            <a:r>
              <a:rPr lang="pt-BR" sz="2400" b="1" dirty="0" err="1">
                <a:solidFill>
                  <a:schemeClr val="bg1"/>
                </a:solidFill>
              </a:rPr>
              <a:t>gestão</a:t>
            </a:r>
            <a:r>
              <a:rPr lang="pt-BR" sz="2400" b="1" dirty="0">
                <a:solidFill>
                  <a:schemeClr val="bg1"/>
                </a:solidFill>
              </a:rPr>
              <a:t> da </a:t>
            </a:r>
            <a:r>
              <a:rPr lang="pt-BR" sz="2400" b="1" dirty="0" err="1">
                <a:solidFill>
                  <a:schemeClr val="bg1"/>
                </a:solidFill>
              </a:rPr>
              <a:t>estratégia</a:t>
            </a:r>
            <a:r>
              <a:rPr lang="pt-BR" sz="2400" b="1" dirty="0">
                <a:solidFill>
                  <a:schemeClr val="bg1"/>
                </a:solidFill>
              </a:rPr>
              <a:t> que assegure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seu monitoramento e </a:t>
            </a:r>
            <a:r>
              <a:rPr lang="pt-BR" sz="2400" b="1" dirty="0" err="1">
                <a:solidFill>
                  <a:schemeClr val="bg1"/>
                </a:solidFill>
              </a:rPr>
              <a:t>avaliação</a:t>
            </a:r>
            <a:r>
              <a:rPr lang="pt-BR" sz="2400" b="1" dirty="0">
                <a:solidFill>
                  <a:schemeClr val="bg1"/>
                </a:solidFill>
              </a:rPr>
              <a:t>; 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a </a:t>
            </a:r>
            <a:r>
              <a:rPr lang="pt-BR" sz="2400" b="1" dirty="0" err="1">
                <a:solidFill>
                  <a:schemeClr val="bg1"/>
                </a:solidFill>
              </a:rPr>
              <a:t>estratégia</a:t>
            </a:r>
            <a:r>
              <a:rPr lang="pt-BR" sz="2400" b="1" dirty="0">
                <a:solidFill>
                  <a:schemeClr val="bg1"/>
                </a:solidFill>
              </a:rPr>
              <a:t> considerando as necessidades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 das partes interessadas;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036631"/>
            <a:ext cx="9419402" cy="575771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TCU </a:t>
            </a:r>
            <a:r>
              <a:rPr lang="mr-IN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–</a:t>
            </a:r>
            <a:r>
              <a:rPr lang="pt-BR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 10 PASSOS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288295" y="1578314"/>
            <a:ext cx="834426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metas e delegue poder e recursos para </a:t>
            </a:r>
            <a:r>
              <a:rPr lang="pt-BR" sz="2400" b="1" dirty="0" err="1">
                <a:solidFill>
                  <a:schemeClr val="bg1"/>
                </a:solidFill>
              </a:rPr>
              <a:t>alcança</a:t>
            </a:r>
            <a:r>
              <a:rPr lang="pt-BR" sz="2400" b="1" dirty="0">
                <a:solidFill>
                  <a:schemeClr val="bg1"/>
                </a:solidFill>
              </a:rPr>
              <a:t>́-</a:t>
            </a:r>
            <a:r>
              <a:rPr lang="pt-BR" sz="2400" b="1" dirty="0" err="1">
                <a:solidFill>
                  <a:schemeClr val="bg1"/>
                </a:solidFill>
              </a:rPr>
              <a:t>las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mecanismos de </a:t>
            </a:r>
            <a:r>
              <a:rPr lang="pt-BR" sz="2400" b="1" dirty="0" err="1">
                <a:solidFill>
                  <a:schemeClr val="bg1"/>
                </a:solidFill>
              </a:rPr>
              <a:t>coordenação</a:t>
            </a:r>
            <a:r>
              <a:rPr lang="pt-BR" sz="2400" b="1" dirty="0">
                <a:solidFill>
                  <a:schemeClr val="bg1"/>
                </a:solidFill>
              </a:rPr>
              <a:t> de </a:t>
            </a:r>
            <a:r>
              <a:rPr lang="pt-BR" sz="2400" b="1" dirty="0" err="1">
                <a:solidFill>
                  <a:schemeClr val="bg1"/>
                </a:solidFill>
              </a:rPr>
              <a:t>ações</a:t>
            </a:r>
            <a:r>
              <a:rPr lang="pt-BR" sz="2400" b="1" dirty="0">
                <a:solidFill>
                  <a:schemeClr val="bg1"/>
                </a:solidFill>
              </a:rPr>
              <a:t> com outras </a:t>
            </a:r>
            <a:r>
              <a:rPr lang="pt-BR" sz="2400" b="1" dirty="0" err="1">
                <a:solidFill>
                  <a:schemeClr val="bg1"/>
                </a:solidFill>
              </a:rPr>
              <a:t>organizações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Gerencie riscos e institua os mecanismos de controle interno </a:t>
            </a:r>
            <a:r>
              <a:rPr lang="pt-BR" sz="2400" b="1" dirty="0" err="1">
                <a:solidFill>
                  <a:schemeClr val="bg1"/>
                </a:solidFill>
              </a:rPr>
              <a:t>necessários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função</a:t>
            </a:r>
            <a:r>
              <a:rPr lang="pt-BR" sz="2400" b="1" dirty="0">
                <a:solidFill>
                  <a:schemeClr val="bg1"/>
                </a:solidFill>
              </a:rPr>
              <a:t> de auditoria interna independente que adicione valor à </a:t>
            </a:r>
            <a:r>
              <a:rPr lang="pt-BR" sz="2400" b="1" dirty="0" err="1">
                <a:solidFill>
                  <a:schemeClr val="bg1"/>
                </a:solidFill>
              </a:rPr>
              <a:t>organização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diretrizes de </a:t>
            </a:r>
            <a:r>
              <a:rPr lang="pt-BR" sz="2400" b="1" dirty="0" err="1">
                <a:solidFill>
                  <a:schemeClr val="bg1"/>
                </a:solidFill>
              </a:rPr>
              <a:t>transparência</a:t>
            </a:r>
            <a:r>
              <a:rPr lang="pt-BR" sz="2400" b="1" dirty="0">
                <a:solidFill>
                  <a:schemeClr val="bg1"/>
                </a:solidFill>
              </a:rPr>
              <a:t> e sistema de </a:t>
            </a:r>
            <a:r>
              <a:rPr lang="pt-BR" sz="2400" b="1" dirty="0" err="1">
                <a:solidFill>
                  <a:schemeClr val="bg1"/>
                </a:solidFill>
              </a:rPr>
              <a:t>prestação</a:t>
            </a:r>
            <a:r>
              <a:rPr lang="pt-BR" sz="2400" b="1" dirty="0">
                <a:solidFill>
                  <a:schemeClr val="bg1"/>
                </a:solidFill>
              </a:rPr>
              <a:t> de contas e </a:t>
            </a:r>
            <a:r>
              <a:rPr lang="pt-BR" sz="2400" b="1" dirty="0" err="1">
                <a:solidFill>
                  <a:schemeClr val="bg1"/>
                </a:solidFill>
              </a:rPr>
              <a:t>responsabilização</a:t>
            </a:r>
            <a:r>
              <a:rPr lang="pt-BR" sz="2400" b="1" dirty="0">
                <a:solidFill>
                  <a:schemeClr val="bg1"/>
                </a:solidFill>
              </a:rPr>
              <a:t>; 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9439" y="1800017"/>
            <a:ext cx="11246060" cy="4638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Decreto nº 9203/2017 – Política de Governança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Portaria CGU nº 1089/2018 – Programa de Integridade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IN Conjunta de riscos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559809"/>
            <a:ext cx="10894741" cy="12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Governança Pública – Ações Implantadas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394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009" y="1633760"/>
            <a:ext cx="12073791" cy="5089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Proposta de Decreto – em discussão no MPDG - Dispõe sobre critérios, perfil profissional e procedimentos gerais a serem observados para a ocupação das </a:t>
            </a:r>
            <a:r>
              <a:rPr lang="pt-BR" sz="2800" b="1" dirty="0" err="1"/>
              <a:t>FCPEs</a:t>
            </a:r>
            <a:r>
              <a:rPr lang="pt-BR" sz="2800" b="1" dirty="0"/>
              <a:t> e dos cargos em comissão do </a:t>
            </a:r>
            <a:r>
              <a:rPr lang="pt-BR" sz="2800" b="1" dirty="0" err="1"/>
              <a:t>Grupo-DAS</a:t>
            </a:r>
            <a:r>
              <a:rPr lang="pt-BR" sz="2800" b="1" dirty="0"/>
              <a:t>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Lançamento do novo Portal da Transparência em 28 de junho de 2018;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Lançamento de área da CGU para consulta de dados de empresa para as Comissões de Licitação </a:t>
            </a:r>
            <a:r>
              <a:rPr lang="mr-IN" sz="2800" b="1" dirty="0"/>
              <a:t>–</a:t>
            </a:r>
            <a:r>
              <a:rPr lang="pt-BR" sz="2800" b="1" dirty="0"/>
              <a:t> Evitar problemas como o ocorrido no INSS;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Ofício circular do Comitê de Governança para que os Ministros intensifiquem a adoção do previsto no Decreto 9.203; 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12598" y="852052"/>
            <a:ext cx="9912160" cy="657016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002060"/>
                </a:solidFill>
                <a:latin typeface="+mn-lt"/>
              </a:rPr>
              <a:t>Governança </a:t>
            </a:r>
            <a:r>
              <a:rPr lang="pt-BR" sz="3600" b="1" dirty="0">
                <a:solidFill>
                  <a:srgbClr val="002060"/>
                </a:solidFill>
                <a:latin typeface="+mn-lt"/>
              </a:rPr>
              <a:t>Pública – Ações a serem Implantadas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79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20167" y="2173585"/>
            <a:ext cx="285213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500" b="1"/>
              <a:t>FIM</a:t>
            </a:r>
            <a:endParaRPr lang="pt-BR" sz="11500" dirty="0"/>
          </a:p>
          <a:p>
            <a:pPr algn="ctr"/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5861" y="1841581"/>
            <a:ext cx="11246060" cy="40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Foco – Órgãos e Entidades da APF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Escopo – Ano de 2017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Alcance – 581 pesquisados / 488 respostas </a:t>
            </a:r>
            <a:r>
              <a:rPr lang="pt-BR" sz="2400" b="1" dirty="0">
                <a:sym typeface="Wingdings" panose="05000000000000000000" pitchFamily="2" charset="2"/>
              </a:rPr>
              <a:t> 84% 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>
              <a:sym typeface="Wingdings" panose="05000000000000000000" pitchFamily="2" charset="2"/>
            </a:endParaRP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ym typeface="Wingdings" panose="05000000000000000000" pitchFamily="2" charset="2"/>
              </a:rPr>
              <a:t>Objetivo – Avaliar o Índice Integrado de Governança e Gestão/IGG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>
              <a:sym typeface="Wingdings" panose="05000000000000000000" pitchFamily="2" charset="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4936" y="599566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RESUMO DO ESTUDO DO TCU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71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5861" y="1841581"/>
            <a:ext cx="11246060" cy="40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u="sng" dirty="0"/>
              <a:t>Governança Pública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Governança e Gestão de Pessoas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Governança e Gestão de TI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Governança e Gestão de Contratações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559810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IGG – Composto pelos índices de...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81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5861" y="1841581"/>
            <a:ext cx="11246060" cy="40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Não se aplica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Não adota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Adota menor parte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Adota parcialmente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Adota em maior parte ou totalmente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559810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Metodologia Aplicada – Possíveis Respostas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95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75861" y="1841581"/>
            <a:ext cx="11246060" cy="40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Inicial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30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Intermediário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30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Aprimorado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559810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Estágios de Capacidade de Governança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94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0953" y="3077723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0000" b="1" dirty="0">
                <a:solidFill>
                  <a:srgbClr val="002060"/>
                </a:solidFill>
                <a:latin typeface="+mn-lt"/>
              </a:rPr>
              <a:t>RESULTADOS</a:t>
            </a:r>
            <a:endParaRPr lang="pt-BR" altLang="pt-BR" sz="10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38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21080" y="1454731"/>
            <a:ext cx="8717973" cy="2722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Governança Pública </a:t>
            </a:r>
            <a:r>
              <a:rPr lang="pt-BR" sz="3000" b="1" dirty="0">
                <a:sym typeface="Wingdings" panose="05000000000000000000" pitchFamily="2" charset="2"/>
              </a:rPr>
              <a:t></a:t>
            </a:r>
            <a:r>
              <a:rPr lang="pt-BR" sz="3000" b="1" dirty="0"/>
              <a:t> 41% 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Governança e Gestão de Pessoas </a:t>
            </a:r>
            <a:r>
              <a:rPr lang="pt-BR" sz="3000" b="1" dirty="0">
                <a:sym typeface="Wingdings" panose="05000000000000000000" pitchFamily="2" charset="2"/>
              </a:rPr>
              <a:t> </a:t>
            </a:r>
            <a:r>
              <a:rPr lang="pt-BR" sz="3000" b="1" dirty="0"/>
              <a:t>69%  (*)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Governança e Gestão de TI </a:t>
            </a:r>
            <a:r>
              <a:rPr lang="pt-BR" sz="3000" b="1" dirty="0">
                <a:sym typeface="Wingdings" panose="05000000000000000000" pitchFamily="2" charset="2"/>
              </a:rPr>
              <a:t> 5</a:t>
            </a:r>
            <a:r>
              <a:rPr lang="pt-BR" sz="3000" b="1" dirty="0"/>
              <a:t>0% 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Governança e Gestão de Contratações </a:t>
            </a:r>
            <a:r>
              <a:rPr lang="pt-BR" sz="3000" b="1" dirty="0">
                <a:sym typeface="Wingdings" panose="05000000000000000000" pitchFamily="2" charset="2"/>
              </a:rPr>
              <a:t> </a:t>
            </a:r>
            <a:r>
              <a:rPr lang="pt-BR" sz="3000" b="1" dirty="0"/>
              <a:t>56%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49884" y="902713"/>
            <a:ext cx="4187536" cy="500063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002060"/>
                </a:solidFill>
                <a:latin typeface="+mn-lt"/>
              </a:rPr>
              <a:t>Apuração </a:t>
            </a:r>
            <a:r>
              <a:rPr lang="pt-BR" sz="3600" b="1" dirty="0">
                <a:solidFill>
                  <a:srgbClr val="002060"/>
                </a:solidFill>
                <a:latin typeface="+mn-lt"/>
              </a:rPr>
              <a:t>do IGG 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93518" y="2265223"/>
            <a:ext cx="2235709" cy="12780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/>
              <a:t>Estágio Inicial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77046" y="5070761"/>
            <a:ext cx="5822457" cy="8957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000" b="1" dirty="0"/>
              <a:t>IGG (média dos índices) </a:t>
            </a:r>
            <a:r>
              <a:rPr lang="pt-BR" sz="3000" b="1">
                <a:sym typeface="Wingdings" panose="05000000000000000000" pitchFamily="2" charset="2"/>
              </a:rPr>
              <a:t> 58%</a:t>
            </a:r>
            <a:endParaRPr lang="pt-BR" sz="3000" b="1" dirty="0">
              <a:sym typeface="Wingdings" panose="05000000000000000000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27550" y="4229101"/>
            <a:ext cx="2211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sym typeface="Wingdings" panose="05000000000000000000" pitchFamily="2" charset="2"/>
              </a:rPr>
              <a:t>(*) mais preocupante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06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5139" y="3200399"/>
            <a:ext cx="11938706" cy="2608116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40000"/>
              </a:lnSpc>
              <a:buFontTx/>
              <a:buAutoNum type="arabicPeriod"/>
            </a:pPr>
            <a:r>
              <a:rPr lang="pt-BR" sz="2800" b="1" u="sng" dirty="0"/>
              <a:t>Governança Pública </a:t>
            </a:r>
            <a:r>
              <a:rPr lang="pt-BR" sz="2800" b="1" u="sng" dirty="0">
                <a:sym typeface="Wingdings" panose="05000000000000000000" pitchFamily="2" charset="2"/>
              </a:rPr>
              <a:t></a:t>
            </a:r>
            <a:r>
              <a:rPr lang="pt-BR" sz="2800" b="1" u="sng" dirty="0"/>
              <a:t> 41% Órgãos e entidades em estágio INICIAL</a:t>
            </a:r>
          </a:p>
          <a:p>
            <a:pPr>
              <a:lnSpc>
                <a:spcPct val="140000"/>
              </a:lnSpc>
            </a:pPr>
            <a:r>
              <a:rPr lang="pt-BR" sz="2800" b="1" u="sng" dirty="0"/>
              <a:t>Motivo: </a:t>
            </a:r>
            <a:r>
              <a:rPr lang="pt-BR" sz="2800" b="1" dirty="0"/>
              <a:t>Revela indícios de que não é efetiva, tendo em vista que não está contribuindo para melhorar a gestão de outras áreas da organização (Pessoas / TI / Contratações / Resultados)</a:t>
            </a: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44633" y="758531"/>
            <a:ext cx="4115101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3200"/>
              <a:t>GOVERNANÇA PÚBLICA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49193" y="1475508"/>
            <a:ext cx="4665068" cy="1589808"/>
          </a:xfrm>
          <a:prstGeom prst="rect">
            <a:avLst/>
          </a:prstGeom>
          <a:solidFill>
            <a:schemeClr val="accent4"/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Liderança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Estratégia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800" b="1" dirty="0" err="1"/>
              <a:t>Accountability</a:t>
            </a:r>
            <a:r>
              <a:rPr lang="pt-BR" sz="2800" b="1" dirty="0"/>
              <a:t> (Controle)</a:t>
            </a:r>
          </a:p>
        </p:txBody>
      </p:sp>
      <p:sp>
        <p:nvSpPr>
          <p:cNvPr id="5" name="Pentágono 4"/>
          <p:cNvSpPr/>
          <p:nvPr/>
        </p:nvSpPr>
        <p:spPr>
          <a:xfrm>
            <a:off x="1558640" y="1654482"/>
            <a:ext cx="2961407" cy="13484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TEMAS AGREGADORES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833" y="5933207"/>
            <a:ext cx="11930011" cy="841664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lnSpc>
                <a:spcPct val="140000"/>
              </a:lnSpc>
              <a:buFont typeface="+mj-lt"/>
              <a:buAutoNum type="arabicPeriod" startAt="2"/>
            </a:pPr>
            <a:r>
              <a:rPr lang="pt-BR" sz="2800" b="1" u="sng" dirty="0"/>
              <a:t>3% (somente) estão no estágio APRIMORADO </a:t>
            </a:r>
          </a:p>
        </p:txBody>
      </p:sp>
    </p:spTree>
    <p:extLst>
      <p:ext uri="{BB962C8B-B14F-4D97-AF65-F5344CB8AC3E}">
        <p14:creationId xmlns:p14="http://schemas.microsoft.com/office/powerpoint/2010/main" val="184110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6868" y="2483431"/>
            <a:ext cx="11246060" cy="2698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3600" b="1"/>
              <a:t>474 </a:t>
            </a:r>
            <a:r>
              <a:rPr lang="pt-BR" sz="3600" b="1" dirty="0"/>
              <a:t>organizações NÃO possuem capacidade minimamente razoável de entregar o que se espera dela para o cidadão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39394" y="1132609"/>
            <a:ext cx="5185063" cy="1080654"/>
          </a:xfrm>
          <a:prstGeom prst="rect">
            <a:avLst/>
          </a:prstGeom>
          <a:solidFill>
            <a:schemeClr val="bg2"/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>
                <a:solidFill>
                  <a:srgbClr val="002060"/>
                </a:solidFill>
                <a:latin typeface="+mn-lt"/>
              </a:rPr>
              <a:t>Governança </a:t>
            </a:r>
            <a:r>
              <a:rPr lang="pt-BR" sz="3600" b="1" dirty="0">
                <a:solidFill>
                  <a:srgbClr val="002060"/>
                </a:solidFill>
                <a:latin typeface="+mn-lt"/>
              </a:rPr>
              <a:t>Pública - Constatações  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023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8420</TotalTime>
  <Words>676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Mangal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Jose Ilo Rogerio de Holanda</cp:lastModifiedBy>
  <cp:revision>65</cp:revision>
  <dcterms:created xsi:type="dcterms:W3CDTF">2017-06-05T18:09:13Z</dcterms:created>
  <dcterms:modified xsi:type="dcterms:W3CDTF">2018-06-11T12:52:43Z</dcterms:modified>
</cp:coreProperties>
</file>