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395" r:id="rId2"/>
    <p:sldId id="334" r:id="rId3"/>
    <p:sldId id="351" r:id="rId4"/>
    <p:sldId id="503" r:id="rId5"/>
    <p:sldId id="396" r:id="rId6"/>
    <p:sldId id="397" r:id="rId7"/>
    <p:sldId id="262" r:id="rId8"/>
    <p:sldId id="461" r:id="rId9"/>
    <p:sldId id="466" r:id="rId10"/>
    <p:sldId id="467" r:id="rId11"/>
    <p:sldId id="468" r:id="rId12"/>
    <p:sldId id="469" r:id="rId13"/>
    <p:sldId id="470" r:id="rId14"/>
    <p:sldId id="471" r:id="rId15"/>
    <p:sldId id="472" r:id="rId16"/>
    <p:sldId id="263" r:id="rId17"/>
    <p:sldId id="274" r:id="rId18"/>
    <p:sldId id="265" r:id="rId19"/>
    <p:sldId id="477" r:id="rId20"/>
    <p:sldId id="389" r:id="rId21"/>
    <p:sldId id="359" r:id="rId22"/>
    <p:sldId id="473" r:id="rId23"/>
    <p:sldId id="474" r:id="rId24"/>
    <p:sldId id="475" r:id="rId25"/>
    <p:sldId id="336" r:id="rId26"/>
    <p:sldId id="337" r:id="rId27"/>
    <p:sldId id="379" r:id="rId28"/>
    <p:sldId id="373" r:id="rId29"/>
    <p:sldId id="375" r:id="rId30"/>
    <p:sldId id="376" r:id="rId31"/>
    <p:sldId id="377" r:id="rId32"/>
    <p:sldId id="372" r:id="rId33"/>
    <p:sldId id="380" r:id="rId34"/>
    <p:sldId id="478" r:id="rId35"/>
    <p:sldId id="479" r:id="rId36"/>
    <p:sldId id="480" r:id="rId37"/>
    <p:sldId id="481" r:id="rId38"/>
    <p:sldId id="482" r:id="rId39"/>
    <p:sldId id="483" r:id="rId40"/>
    <p:sldId id="484" r:id="rId41"/>
    <p:sldId id="485" r:id="rId42"/>
    <p:sldId id="486" r:id="rId43"/>
    <p:sldId id="487" r:id="rId44"/>
    <p:sldId id="297" r:id="rId45"/>
    <p:sldId id="488" r:id="rId46"/>
    <p:sldId id="489" r:id="rId47"/>
    <p:sldId id="490" r:id="rId48"/>
    <p:sldId id="304" r:id="rId49"/>
    <p:sldId id="491" r:id="rId50"/>
    <p:sldId id="492" r:id="rId51"/>
    <p:sldId id="493" r:id="rId52"/>
    <p:sldId id="494" r:id="rId53"/>
    <p:sldId id="495" r:id="rId54"/>
    <p:sldId id="319" r:id="rId55"/>
    <p:sldId id="496" r:id="rId56"/>
    <p:sldId id="497" r:id="rId57"/>
    <p:sldId id="325" r:id="rId58"/>
    <p:sldId id="498" r:id="rId59"/>
    <p:sldId id="326" r:id="rId60"/>
    <p:sldId id="327" r:id="rId61"/>
    <p:sldId id="499" r:id="rId62"/>
    <p:sldId id="329" r:id="rId63"/>
    <p:sldId id="328" r:id="rId64"/>
    <p:sldId id="476" r:id="rId65"/>
    <p:sldId id="355" r:id="rId66"/>
    <p:sldId id="504" r:id="rId67"/>
    <p:sldId id="505" r:id="rId68"/>
    <p:sldId id="387" r:id="rId69"/>
    <p:sldId id="388" r:id="rId70"/>
    <p:sldId id="352" r:id="rId71"/>
    <p:sldId id="309" r:id="rId72"/>
    <p:sldId id="310" r:id="rId73"/>
    <p:sldId id="311" r:id="rId74"/>
    <p:sldId id="312" r:id="rId75"/>
    <p:sldId id="313" r:id="rId76"/>
    <p:sldId id="314" r:id="rId77"/>
    <p:sldId id="315" r:id="rId78"/>
    <p:sldId id="316" r:id="rId79"/>
    <p:sldId id="317" r:id="rId80"/>
    <p:sldId id="318" r:id="rId81"/>
    <p:sldId id="261" r:id="rId82"/>
    <p:sldId id="502" r:id="rId83"/>
    <p:sldId id="500" r:id="rId84"/>
    <p:sldId id="501" r:id="rId85"/>
    <p:sldId id="321" r:id="rId8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01" autoAdjust="0"/>
    <p:restoredTop sz="86647" autoAdjust="0"/>
  </p:normalViewPr>
  <p:slideViewPr>
    <p:cSldViewPr snapToGrid="0">
      <p:cViewPr varScale="1">
        <p:scale>
          <a:sx n="78" d="100"/>
          <a:sy n="78" d="100"/>
        </p:scale>
        <p:origin x="5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uilhermegf\AppData\Local\Microsoft\Windows\Temporary%20Internet%20Files\Content.Outlook\33E1RDVU\C&#243;pia%20de%20GRAFIC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sfc-restrito\OPERA&#199;&#213;ES%20ESPECIAIS%20GABINETE\0-Administrativo\1%20-%20CONTROLE%20DE%20OPERA&#199;&#213;ES\Opera&#231;&#245;es%20em%20andamento%20-%20deflagradas%20-%20pris&#245;es%20e%20preju&#237;z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fc-restrito\OPERA&#199;&#213;ES%20ESPECIAIS%20GABINETE\0-Administrativo\1%20-%20CONTROLE%20DE%20OPERA&#199;&#213;ES\Opera&#231;&#245;es%20em%20andamento%20-%20deflagradas%20-%20pris&#245;es%20e%20preju&#237;z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fc-restrito\OPERA&#199;&#213;ES%20ESPECIAIS%20GABINETE\0-Administrativo\1%20-%20CONTROLE%20DE%20OPERA&#199;&#213;ES\Opera&#231;&#245;es%20por%20&#225;rea%20(%20out-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'[Cópia de GRAFICOS.xlsx]Planilha1'!$F$44</c:f>
              <c:strCache>
                <c:ptCount val="1"/>
                <c:pt idx="0">
                  <c:v>Empresas que solicitaram acesso</c:v>
                </c:pt>
              </c:strCache>
            </c:strRef>
          </c:tx>
          <c:spPr>
            <a:solidFill>
              <a:schemeClr val="accent6">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'[Cópia de GRAFICOS.xlsx]Planilha1'!$H$43:$J$43</c:f>
              <c:numCache>
                <c:formatCode>General</c:formatCode>
                <c:ptCount val="3"/>
                <c:pt idx="0">
                  <c:v>2015</c:v>
                </c:pt>
                <c:pt idx="1">
                  <c:v>2016</c:v>
                </c:pt>
                <c:pt idx="2">
                  <c:v>2017</c:v>
                </c:pt>
              </c:numCache>
            </c:numRef>
          </c:cat>
          <c:val>
            <c:numRef>
              <c:f>'[Cópia de GRAFICOS.xlsx]Planilha1'!$H$44:$J$44</c:f>
              <c:numCache>
                <c:formatCode>General</c:formatCode>
                <c:ptCount val="3"/>
                <c:pt idx="0">
                  <c:v>97</c:v>
                </c:pt>
                <c:pt idx="1">
                  <c:v>195</c:v>
                </c:pt>
                <c:pt idx="2">
                  <c:v>375</c:v>
                </c:pt>
              </c:numCache>
            </c:numRef>
          </c:val>
          <c:extLst>
            <c:ext xmlns:c16="http://schemas.microsoft.com/office/drawing/2014/chart" uri="{C3380CC4-5D6E-409C-BE32-E72D297353CC}">
              <c16:uniqueId val="{00000000-9AE9-4DC5-9737-9DFBC5451CFA}"/>
            </c:ext>
          </c:extLst>
        </c:ser>
        <c:ser>
          <c:idx val="1"/>
          <c:order val="1"/>
          <c:tx>
            <c:strRef>
              <c:f>'[Cópia de GRAFICOS.xlsx]Planilha1'!$F$45</c:f>
              <c:strCache>
                <c:ptCount val="1"/>
                <c:pt idx="0">
                  <c:v>Empresas que finalizaram o questionário</c:v>
                </c:pt>
              </c:strCache>
            </c:strRef>
          </c:tx>
          <c:spPr>
            <a:solidFill>
              <a:schemeClr val="accent6">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'[Cópia de GRAFICOS.xlsx]Planilha1'!$H$43:$J$43</c:f>
              <c:numCache>
                <c:formatCode>General</c:formatCode>
                <c:ptCount val="3"/>
                <c:pt idx="0">
                  <c:v>2015</c:v>
                </c:pt>
                <c:pt idx="1">
                  <c:v>2016</c:v>
                </c:pt>
                <c:pt idx="2">
                  <c:v>2017</c:v>
                </c:pt>
              </c:numCache>
            </c:numRef>
          </c:cat>
          <c:val>
            <c:numRef>
              <c:f>'[Cópia de GRAFICOS.xlsx]Planilha1'!$H$45:$J$45</c:f>
              <c:numCache>
                <c:formatCode>General</c:formatCode>
                <c:ptCount val="3"/>
                <c:pt idx="0">
                  <c:v>56</c:v>
                </c:pt>
                <c:pt idx="1">
                  <c:v>91</c:v>
                </c:pt>
                <c:pt idx="2">
                  <c:v>198</c:v>
                </c:pt>
              </c:numCache>
            </c:numRef>
          </c:val>
          <c:extLst>
            <c:ext xmlns:c16="http://schemas.microsoft.com/office/drawing/2014/chart" uri="{C3380CC4-5D6E-409C-BE32-E72D297353CC}">
              <c16:uniqueId val="{00000001-9AE9-4DC5-9737-9DFBC5451CFA}"/>
            </c:ext>
          </c:extLst>
        </c:ser>
        <c:ser>
          <c:idx val="2"/>
          <c:order val="2"/>
          <c:tx>
            <c:strRef>
              <c:f>'[Cópia de GRAFICOS.xlsx]Planilha1'!$F$46</c:f>
              <c:strCache>
                <c:ptCount val="1"/>
                <c:pt idx="0">
                  <c:v>Empresas avaliadas</c:v>
                </c:pt>
              </c:strCache>
            </c:strRef>
          </c:tx>
          <c:spPr>
            <a:solidFill>
              <a:schemeClr val="accent6">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'[Cópia de GRAFICOS.xlsx]Planilha1'!$H$43:$J$43</c:f>
              <c:numCache>
                <c:formatCode>General</c:formatCode>
                <c:ptCount val="3"/>
                <c:pt idx="0">
                  <c:v>2015</c:v>
                </c:pt>
                <c:pt idx="1">
                  <c:v>2016</c:v>
                </c:pt>
                <c:pt idx="2">
                  <c:v>2017</c:v>
                </c:pt>
              </c:numCache>
            </c:numRef>
          </c:cat>
          <c:val>
            <c:numRef>
              <c:f>'[Cópia de GRAFICOS.xlsx]Planilha1'!$H$46:$J$46</c:f>
              <c:numCache>
                <c:formatCode>General</c:formatCode>
                <c:ptCount val="3"/>
                <c:pt idx="0">
                  <c:v>33</c:v>
                </c:pt>
                <c:pt idx="1">
                  <c:v>74</c:v>
                </c:pt>
                <c:pt idx="2">
                  <c:v>171</c:v>
                </c:pt>
              </c:numCache>
            </c:numRef>
          </c:val>
          <c:extLst>
            <c:ext xmlns:c16="http://schemas.microsoft.com/office/drawing/2014/chart" uri="{C3380CC4-5D6E-409C-BE32-E72D297353CC}">
              <c16:uniqueId val="{00000002-9AE9-4DC5-9737-9DFBC5451CFA}"/>
            </c:ext>
          </c:extLst>
        </c:ser>
        <c:ser>
          <c:idx val="3"/>
          <c:order val="3"/>
          <c:tx>
            <c:strRef>
              <c:f>'[Cópia de GRAFICOS.xlsx]Planilha1'!$F$47</c:f>
              <c:strCache>
                <c:ptCount val="1"/>
                <c:pt idx="0">
                  <c:v>Empresas aprovadas</c:v>
                </c:pt>
              </c:strCache>
            </c:strRef>
          </c:tx>
          <c:spPr>
            <a:solidFill>
              <a:schemeClr val="accent6">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942D"/>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'[Cópia de GRAFICOS.xlsx]Planilha1'!$H$43:$J$43</c:f>
              <c:numCache>
                <c:formatCode>General</c:formatCode>
                <c:ptCount val="3"/>
                <c:pt idx="0">
                  <c:v>2015</c:v>
                </c:pt>
                <c:pt idx="1">
                  <c:v>2016</c:v>
                </c:pt>
                <c:pt idx="2">
                  <c:v>2017</c:v>
                </c:pt>
              </c:numCache>
            </c:numRef>
          </c:cat>
          <c:val>
            <c:numRef>
              <c:f>'[Cópia de GRAFICOS.xlsx]Planilha1'!$H$47:$J$47</c:f>
              <c:numCache>
                <c:formatCode>General</c:formatCode>
                <c:ptCount val="3"/>
                <c:pt idx="0">
                  <c:v>19</c:v>
                </c:pt>
                <c:pt idx="1">
                  <c:v>25</c:v>
                </c:pt>
                <c:pt idx="2">
                  <c:v>23</c:v>
                </c:pt>
              </c:numCache>
            </c:numRef>
          </c:val>
          <c:extLst>
            <c:ext xmlns:c16="http://schemas.microsoft.com/office/drawing/2014/chart" uri="{C3380CC4-5D6E-409C-BE32-E72D297353CC}">
              <c16:uniqueId val="{00000003-9AE9-4DC5-9737-9DFBC5451CFA}"/>
            </c:ext>
          </c:extLst>
        </c:ser>
        <c:dLbls>
          <c:dLblPos val="outEnd"/>
          <c:showLegendKey val="0"/>
          <c:showVal val="1"/>
          <c:showCatName val="0"/>
          <c:showSerName val="0"/>
          <c:showPercent val="0"/>
          <c:showBubbleSize val="0"/>
        </c:dLbls>
        <c:gapWidth val="219"/>
        <c:overlap val="-27"/>
        <c:axId val="-402000592"/>
        <c:axId val="-474352480"/>
      </c:barChart>
      <c:catAx>
        <c:axId val="-40200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74352480"/>
        <c:crosses val="autoZero"/>
        <c:auto val="1"/>
        <c:lblAlgn val="ctr"/>
        <c:lblOffset val="100"/>
        <c:noMultiLvlLbl val="0"/>
      </c:catAx>
      <c:valAx>
        <c:axId val="-474352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020005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Entry>
      <c:legendEntry>
        <c:idx val="3"/>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5.0032363345886115E-2"/>
          <c:y val="7.4678338527291832E-2"/>
          <c:w val="0.94977438534468905"/>
          <c:h val="0.83232850259892688"/>
        </c:manualLayout>
      </c:layout>
      <c:bar3DChart>
        <c:barDir val="col"/>
        <c:grouping val="stacked"/>
        <c:varyColors val="0"/>
        <c:dLbls>
          <c:showLegendKey val="0"/>
          <c:showVal val="0"/>
          <c:showCatName val="0"/>
          <c:showSerName val="0"/>
          <c:showPercent val="0"/>
          <c:showBubbleSize val="0"/>
        </c:dLbls>
        <c:gapWidth val="150"/>
        <c:shape val="box"/>
        <c:axId val="116452736"/>
        <c:axId val="116581504"/>
        <c:axId val="0"/>
      </c:bar3DChart>
      <c:catAx>
        <c:axId val="116452736"/>
        <c:scaling>
          <c:orientation val="minMax"/>
        </c:scaling>
        <c:delete val="0"/>
        <c:axPos val="b"/>
        <c:numFmt formatCode="General" sourceLinked="1"/>
        <c:majorTickMark val="out"/>
        <c:minorTickMark val="none"/>
        <c:tickLblPos val="nextTo"/>
        <c:crossAx val="116581504"/>
        <c:crosses val="autoZero"/>
        <c:auto val="1"/>
        <c:lblAlgn val="ctr"/>
        <c:lblOffset val="100"/>
        <c:noMultiLvlLbl val="0"/>
      </c:catAx>
      <c:valAx>
        <c:axId val="116581504"/>
        <c:scaling>
          <c:orientation val="minMax"/>
        </c:scaling>
        <c:delete val="0"/>
        <c:axPos val="l"/>
        <c:numFmt formatCode="General" sourceLinked="1"/>
        <c:majorTickMark val="out"/>
        <c:minorTickMark val="none"/>
        <c:tickLblPos val="nextTo"/>
        <c:crossAx val="11645273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4.5910636574958884E-2"/>
          <c:y val="7.4678338527291832E-2"/>
          <c:w val="0.94977438534468905"/>
          <c:h val="0.83232850259892688"/>
        </c:manualLayout>
      </c:layout>
      <c:bar3DChart>
        <c:barDir val="col"/>
        <c:grouping val="stacked"/>
        <c:varyColors val="0"/>
        <c:ser>
          <c:idx val="0"/>
          <c:order val="0"/>
          <c:tx>
            <c:strRef>
              <c:f>DEFLAGRADAS!$P$5</c:f>
              <c:strCache>
                <c:ptCount val="1"/>
                <c:pt idx="0">
                  <c:v>3</c:v>
                </c:pt>
              </c:strCache>
            </c:strRef>
          </c:tx>
          <c:spPr>
            <a:solidFill>
              <a:schemeClr val="tx2">
                <a:lumMod val="60000"/>
                <a:lumOff val="40000"/>
              </a:schemeClr>
            </a:solidFill>
          </c:spPr>
          <c:invertIfNegative val="0"/>
          <c:dLbls>
            <c:dLbl>
              <c:idx val="0"/>
              <c:layout>
                <c:manualLayout>
                  <c:x val="3.9215686274509803E-3"/>
                  <c:y val="-4.63768031264538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67-4DD2-932D-DFA2E1814A3C}"/>
                </c:ext>
              </c:extLst>
            </c:dLbl>
            <c:dLbl>
              <c:idx val="1"/>
              <c:layout>
                <c:manualLayout>
                  <c:x val="0"/>
                  <c:y val="-4.63768031264538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67-4DD2-932D-DFA2E1814A3C}"/>
                </c:ext>
              </c:extLst>
            </c:dLbl>
            <c:dLbl>
              <c:idx val="2"/>
              <c:layout>
                <c:manualLayout>
                  <c:x val="9.9850753949873913E-4"/>
                  <c:y val="-9.27536062529076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67-4DD2-932D-DFA2E1814A3C}"/>
                </c:ext>
              </c:extLst>
            </c:dLbl>
            <c:dLbl>
              <c:idx val="3"/>
              <c:layout>
                <c:manualLayout>
                  <c:x val="1.6400596984200504E-3"/>
                  <c:y val="-2.31887667349050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67-4DD2-932D-DFA2E1814A3C}"/>
                </c:ext>
              </c:extLst>
            </c:dLbl>
            <c:dLbl>
              <c:idx val="4"/>
              <c:layout>
                <c:manualLayout>
                  <c:x val="3.2799135402192372E-3"/>
                  <c:y val="-1.85510864222596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67-4DD2-932D-DFA2E1814A3C}"/>
                </c:ext>
              </c:extLst>
            </c:dLbl>
            <c:dLbl>
              <c:idx val="5"/>
              <c:layout>
                <c:manualLayout>
                  <c:x val="9.9850828979760903E-4"/>
                  <c:y val="2.7826081875872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67-4DD2-932D-DFA2E1814A3C}"/>
                </c:ext>
              </c:extLst>
            </c:dLbl>
            <c:dLbl>
              <c:idx val="6"/>
              <c:layout>
                <c:manualLayout>
                  <c:x val="1.30718954248366E-3"/>
                  <c:y val="-3.2463762188517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B67-4DD2-932D-DFA2E1814A3C}"/>
                </c:ext>
              </c:extLst>
            </c:dLbl>
            <c:dLbl>
              <c:idx val="7"/>
              <c:layout>
                <c:manualLayout>
                  <c:x val="2.4534976606185098E-3"/>
                  <c:y val="-7.4203250174004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B67-4DD2-932D-DFA2E1814A3C}"/>
                </c:ext>
              </c:extLst>
            </c:dLbl>
            <c:dLbl>
              <c:idx val="8"/>
              <c:layout>
                <c:manualLayout>
                  <c:x val="2.1205523222640648E-3"/>
                  <c:y val="-6.95652046896807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B67-4DD2-932D-DFA2E1814A3C}"/>
                </c:ext>
              </c:extLst>
            </c:dLbl>
            <c:dLbl>
              <c:idx val="9"/>
              <c:layout>
                <c:manualLayout>
                  <c:x val="3.612917950473497E-3"/>
                  <c:y val="-7.42028850023261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B67-4DD2-932D-DFA2E1814A3C}"/>
                </c:ext>
              </c:extLst>
            </c:dLbl>
            <c:dLbl>
              <c:idx val="10"/>
              <c:layout>
                <c:manualLayout>
                  <c:x val="5.8942926251866531E-3"/>
                  <c:y val="-0.115942007816134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B67-4DD2-932D-DFA2E1814A3C}"/>
                </c:ext>
              </c:extLst>
            </c:dLbl>
            <c:dLbl>
              <c:idx val="11"/>
              <c:layout>
                <c:manualLayout>
                  <c:x val="4.2785240080285038E-3"/>
                  <c:y val="-0.120579688128779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B67-4DD2-932D-DFA2E1814A3C}"/>
                </c:ext>
              </c:extLst>
            </c:dLbl>
            <c:dLbl>
              <c:idx val="12"/>
              <c:layout>
                <c:manualLayout>
                  <c:x val="4.9200492004918845E-3"/>
                  <c:y val="-9.7391286565553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B67-4DD2-932D-DFA2E1814A3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DEFLAGRADAS!$V$4:$AK$4</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DEFLAGRADAS!$V$5:$AK$5</c:f>
              <c:numCache>
                <c:formatCode>General</c:formatCode>
                <c:ptCount val="16"/>
                <c:pt idx="0">
                  <c:v>1</c:v>
                </c:pt>
                <c:pt idx="1">
                  <c:v>3</c:v>
                </c:pt>
                <c:pt idx="2">
                  <c:v>3</c:v>
                </c:pt>
                <c:pt idx="3">
                  <c:v>8</c:v>
                </c:pt>
                <c:pt idx="4">
                  <c:v>8</c:v>
                </c:pt>
                <c:pt idx="5">
                  <c:v>13</c:v>
                </c:pt>
                <c:pt idx="6">
                  <c:v>12</c:v>
                </c:pt>
                <c:pt idx="7">
                  <c:v>26</c:v>
                </c:pt>
                <c:pt idx="8">
                  <c:v>25</c:v>
                </c:pt>
                <c:pt idx="9">
                  <c:v>26</c:v>
                </c:pt>
                <c:pt idx="10">
                  <c:v>21</c:v>
                </c:pt>
                <c:pt idx="11">
                  <c:v>21</c:v>
                </c:pt>
                <c:pt idx="12">
                  <c:v>32</c:v>
                </c:pt>
                <c:pt idx="13">
                  <c:v>53</c:v>
                </c:pt>
                <c:pt idx="14">
                  <c:v>68</c:v>
                </c:pt>
                <c:pt idx="15">
                  <c:v>39</c:v>
                </c:pt>
              </c:numCache>
            </c:numRef>
          </c:val>
          <c:extLst>
            <c:ext xmlns:c16="http://schemas.microsoft.com/office/drawing/2014/chart" uri="{C3380CC4-5D6E-409C-BE32-E72D297353CC}">
              <c16:uniqueId val="{0000000D-9B67-4DD2-932D-DFA2E1814A3C}"/>
            </c:ext>
          </c:extLst>
        </c:ser>
        <c:dLbls>
          <c:showLegendKey val="0"/>
          <c:showVal val="0"/>
          <c:showCatName val="0"/>
          <c:showSerName val="0"/>
          <c:showPercent val="0"/>
          <c:showBubbleSize val="0"/>
        </c:dLbls>
        <c:gapWidth val="150"/>
        <c:shape val="box"/>
        <c:axId val="116452736"/>
        <c:axId val="116581504"/>
        <c:axId val="0"/>
      </c:bar3DChart>
      <c:catAx>
        <c:axId val="116452736"/>
        <c:scaling>
          <c:orientation val="minMax"/>
        </c:scaling>
        <c:delete val="0"/>
        <c:axPos val="b"/>
        <c:numFmt formatCode="General" sourceLinked="1"/>
        <c:majorTickMark val="out"/>
        <c:minorTickMark val="none"/>
        <c:tickLblPos val="nextTo"/>
        <c:crossAx val="116581504"/>
        <c:crosses val="autoZero"/>
        <c:auto val="1"/>
        <c:lblAlgn val="ctr"/>
        <c:lblOffset val="100"/>
        <c:noMultiLvlLbl val="0"/>
      </c:catAx>
      <c:valAx>
        <c:axId val="116581504"/>
        <c:scaling>
          <c:orientation val="minMax"/>
        </c:scaling>
        <c:delete val="0"/>
        <c:axPos val="l"/>
        <c:numFmt formatCode="General" sourceLinked="1"/>
        <c:majorTickMark val="out"/>
        <c:minorTickMark val="none"/>
        <c:tickLblPos val="nextTo"/>
        <c:crossAx val="11645273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9726791358208876E-2"/>
          <c:y val="0"/>
          <c:w val="0.98027320864179113"/>
          <c:h val="1"/>
        </c:manualLayout>
      </c:layout>
      <c:pie3DChart>
        <c:varyColors val="1"/>
        <c:ser>
          <c:idx val="0"/>
          <c:order val="0"/>
          <c:explosion val="25"/>
          <c:dLbls>
            <c:dLbl>
              <c:idx val="0"/>
              <c:layout>
                <c:manualLayout>
                  <c:x val="-0.12622421760905886"/>
                  <c:y val="0.10050173335908673"/>
                </c:manualLayout>
              </c:layout>
              <c:tx>
                <c:rich>
                  <a:bodyPr/>
                  <a:lstStyle/>
                  <a:p>
                    <a:r>
                      <a:rPr lang="en-US" sz="1600" b="1" dirty="0"/>
                      <a:t>SAÚDE</a:t>
                    </a:r>
                    <a:r>
                      <a:rPr lang="en-US" sz="1600" b="1" baseline="0" dirty="0"/>
                      <a:t> </a:t>
                    </a:r>
                  </a:p>
                  <a:p>
                    <a:r>
                      <a:rPr lang="en-US" sz="1600" b="1" dirty="0"/>
                      <a:t>27%</a:t>
                    </a:r>
                    <a:endParaRPr lang="en-US" sz="1600" dirty="0"/>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3065-4B14-BBD5-33FC20A70D89}"/>
                </c:ext>
              </c:extLst>
            </c:dLbl>
            <c:dLbl>
              <c:idx val="1"/>
              <c:layout>
                <c:manualLayout>
                  <c:x val="-0.18844157361291472"/>
                  <c:y val="-0.17048152748731202"/>
                </c:manualLayout>
              </c:layout>
              <c:tx>
                <c:rich>
                  <a:bodyPr/>
                  <a:lstStyle/>
                  <a:p>
                    <a:r>
                      <a:rPr lang="en-US" sz="1600" b="1" dirty="0"/>
                      <a:t>EDUCAÇÃO</a:t>
                    </a:r>
                  </a:p>
                  <a:p>
                    <a:r>
                      <a:rPr lang="en-US" sz="1600" b="1" dirty="0"/>
                      <a:t>21%</a:t>
                    </a:r>
                    <a:endParaRPr lang="en-US" sz="1600" dirty="0"/>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065-4B14-BBD5-33FC20A70D89}"/>
                </c:ext>
              </c:extLst>
            </c:dLbl>
            <c:dLbl>
              <c:idx val="2"/>
              <c:layout>
                <c:manualLayout>
                  <c:x val="0.18380503902772566"/>
                  <c:y val="-0.25676089135618291"/>
                </c:manualLayout>
              </c:layout>
              <c:tx>
                <c:rich>
                  <a:bodyPr/>
                  <a:lstStyle/>
                  <a:p>
                    <a:r>
                      <a:rPr lang="en-US" sz="1600" b="1" dirty="0"/>
                      <a:t>SAÚDE/EDUCAÇÃO</a:t>
                    </a:r>
                  </a:p>
                  <a:p>
                    <a:r>
                      <a:rPr lang="en-US" sz="1600" b="1" dirty="0"/>
                      <a:t>21%</a:t>
                    </a:r>
                    <a:endParaRPr lang="en-US" sz="1600" dirty="0"/>
                  </a:p>
                </c:rich>
              </c:tx>
              <c:showLegendKey val="0"/>
              <c:showVal val="0"/>
              <c:showCatName val="0"/>
              <c:showSerName val="0"/>
              <c:showPercent val="1"/>
              <c:showBubbleSize val="0"/>
              <c:extLst>
                <c:ext xmlns:c15="http://schemas.microsoft.com/office/drawing/2012/chart" uri="{CE6537A1-D6FC-4f65-9D91-7224C49458BB}">
                  <c15:layout>
                    <c:manualLayout>
                      <c:w val="0.29549882711337216"/>
                      <c:h val="0.16280275505854458"/>
                    </c:manualLayout>
                  </c15:layout>
                </c:ext>
                <c:ext xmlns:c16="http://schemas.microsoft.com/office/drawing/2014/chart" uri="{C3380CC4-5D6E-409C-BE32-E72D297353CC}">
                  <c16:uniqueId val="{00000002-3065-4B14-BBD5-33FC20A70D89}"/>
                </c:ext>
              </c:extLst>
            </c:dLbl>
            <c:dLbl>
              <c:idx val="3"/>
              <c:layout>
                <c:manualLayout>
                  <c:x val="0.14265450018590795"/>
                  <c:y val="7.4082160554674911E-2"/>
                </c:manualLayout>
              </c:layout>
              <c:tx>
                <c:rich>
                  <a:bodyPr/>
                  <a:lstStyle/>
                  <a:p>
                    <a:r>
                      <a:rPr lang="en-US" sz="1600" b="1" dirty="0"/>
                      <a:t>DEMAIS</a:t>
                    </a:r>
                    <a:r>
                      <a:rPr lang="en-US" sz="1600" b="1" baseline="0" dirty="0"/>
                      <a:t> ÁREAS</a:t>
                    </a:r>
                  </a:p>
                  <a:p>
                    <a:r>
                      <a:rPr lang="en-US" sz="1600" b="1" dirty="0"/>
                      <a:t>31%</a:t>
                    </a:r>
                  </a:p>
                </c:rich>
              </c:tx>
              <c:showLegendKey val="0"/>
              <c:showVal val="0"/>
              <c:showCatName val="0"/>
              <c:showSerName val="0"/>
              <c:showPercent val="1"/>
              <c:showBubbleSize val="0"/>
              <c:extLst>
                <c:ext xmlns:c15="http://schemas.microsoft.com/office/drawing/2012/chart" uri="{CE6537A1-D6FC-4f65-9D91-7224C49458BB}">
                  <c15:layout>
                    <c:manualLayout>
                      <c:w val="0.27122060785589724"/>
                      <c:h val="0.1940469272422107"/>
                    </c:manualLayout>
                  </c15:layout>
                </c:ext>
                <c:ext xmlns:c16="http://schemas.microsoft.com/office/drawing/2014/chart" uri="{C3380CC4-5D6E-409C-BE32-E72D297353CC}">
                  <c16:uniqueId val="{00000003-3065-4B14-BBD5-33FC20A70D89}"/>
                </c:ext>
              </c:extLst>
            </c:dLbl>
            <c:spPr>
              <a:noFill/>
              <a:ln>
                <a:noFill/>
              </a:ln>
              <a:effectLst/>
            </c:spPr>
            <c:txPr>
              <a:bodyPr/>
              <a:lstStyle/>
              <a:p>
                <a:pPr>
                  <a:defRPr b="1"/>
                </a:pPr>
                <a:endParaRPr lang="pt-BR"/>
              </a:p>
            </c:txPr>
            <c:showLegendKey val="0"/>
            <c:showVal val="0"/>
            <c:showCatName val="0"/>
            <c:showSerName val="0"/>
            <c:showPercent val="1"/>
            <c:showBubbleSize val="0"/>
            <c:showLeaderLines val="1"/>
            <c:extLst>
              <c:ext xmlns:c15="http://schemas.microsoft.com/office/drawing/2012/chart" uri="{CE6537A1-D6FC-4f65-9D91-7224C49458BB}"/>
            </c:extLst>
          </c:dLbls>
          <c:cat>
            <c:strRef>
              <c:f>'Saúde e Educação'!$O$163:$R$163</c:f>
              <c:strCache>
                <c:ptCount val="4"/>
                <c:pt idx="0">
                  <c:v>Saúde</c:v>
                </c:pt>
                <c:pt idx="1">
                  <c:v>Educação</c:v>
                </c:pt>
                <c:pt idx="2">
                  <c:v>Sáude/Educação</c:v>
                </c:pt>
                <c:pt idx="3">
                  <c:v>Demais Áreas</c:v>
                </c:pt>
              </c:strCache>
            </c:strRef>
          </c:cat>
          <c:val>
            <c:numRef>
              <c:f>'Saúde e Educação'!$O$164:$R$164</c:f>
              <c:numCache>
                <c:formatCode>General</c:formatCode>
                <c:ptCount val="4"/>
                <c:pt idx="0">
                  <c:v>86</c:v>
                </c:pt>
                <c:pt idx="1">
                  <c:v>69</c:v>
                </c:pt>
                <c:pt idx="2">
                  <c:v>65</c:v>
                </c:pt>
                <c:pt idx="3">
                  <c:v>100</c:v>
                </c:pt>
              </c:numCache>
            </c:numRef>
          </c:val>
          <c:extLst>
            <c:ext xmlns:c16="http://schemas.microsoft.com/office/drawing/2014/chart" uri="{C3380CC4-5D6E-409C-BE32-E72D297353CC}">
              <c16:uniqueId val="{00000004-3065-4B14-BBD5-33FC20A70D89}"/>
            </c:ext>
          </c:extLst>
        </c:ser>
        <c:dLbls>
          <c:showLegendKey val="0"/>
          <c:showVal val="0"/>
          <c:showCatName val="0"/>
          <c:showSerName val="0"/>
          <c:showPercent val="1"/>
          <c:showBubbleSize val="0"/>
          <c:showLeaderLines val="1"/>
        </c:dLbls>
      </c:pie3D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B2BB73-7701-4210-AA8E-FDB0C361E633}"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pt-BR"/>
        </a:p>
      </dgm:t>
    </dgm:pt>
    <dgm:pt modelId="{C9771F07-C8DD-4A1C-9B30-4C59C388CC7F}">
      <dgm:prSet phldrT="[Texto]" custT="1"/>
      <dgm:spPr/>
      <dgm:t>
        <a:bodyPr/>
        <a:lstStyle/>
        <a:p>
          <a:pPr algn="l"/>
          <a:r>
            <a:rPr lang="pt-BR" sz="1800" dirty="0"/>
            <a:t>1933 / 1942 - Contadoria-Geral de República (CGR)</a:t>
          </a:r>
        </a:p>
      </dgm:t>
    </dgm:pt>
    <dgm:pt modelId="{D6B3610F-E656-4A41-8358-A79A98762083}" type="parTrans" cxnId="{0D27D37A-12B2-4262-97C9-F12642FD4B68}">
      <dgm:prSet/>
      <dgm:spPr/>
      <dgm:t>
        <a:bodyPr/>
        <a:lstStyle/>
        <a:p>
          <a:pPr algn="l"/>
          <a:endParaRPr lang="pt-BR" sz="2800"/>
        </a:p>
      </dgm:t>
    </dgm:pt>
    <dgm:pt modelId="{F89D8313-6837-4A00-B661-7EDB10743DC2}" type="sibTrans" cxnId="{0D27D37A-12B2-4262-97C9-F12642FD4B68}">
      <dgm:prSet/>
      <dgm:spPr/>
      <dgm:t>
        <a:bodyPr/>
        <a:lstStyle/>
        <a:p>
          <a:pPr algn="l"/>
          <a:endParaRPr lang="pt-BR" sz="2800"/>
        </a:p>
      </dgm:t>
    </dgm:pt>
    <dgm:pt modelId="{3B94637A-C310-44E3-AFD5-0EBF2F8A5F4F}">
      <dgm:prSet phldrT="[Texto]" custT="1"/>
      <dgm:spPr/>
      <dgm:t>
        <a:bodyPr/>
        <a:lstStyle/>
        <a:p>
          <a:pPr algn="l"/>
          <a:r>
            <a:rPr lang="pt-BR" sz="1800" dirty="0"/>
            <a:t>1994 / 2002 – Secretaria Federal de Controle Interno (SFC)</a:t>
          </a:r>
        </a:p>
      </dgm:t>
    </dgm:pt>
    <dgm:pt modelId="{09E0E391-7918-426C-81B8-36347C0EC34E}" type="parTrans" cxnId="{65415743-17B8-4D1F-B888-C644FB04BEDD}">
      <dgm:prSet/>
      <dgm:spPr/>
      <dgm:t>
        <a:bodyPr/>
        <a:lstStyle/>
        <a:p>
          <a:pPr algn="l"/>
          <a:endParaRPr lang="pt-BR" sz="2800"/>
        </a:p>
      </dgm:t>
    </dgm:pt>
    <dgm:pt modelId="{426276FB-3E55-4D51-BA2D-E237778C0295}" type="sibTrans" cxnId="{65415743-17B8-4D1F-B888-C644FB04BEDD}">
      <dgm:prSet/>
      <dgm:spPr/>
      <dgm:t>
        <a:bodyPr/>
        <a:lstStyle/>
        <a:p>
          <a:pPr algn="l"/>
          <a:endParaRPr lang="pt-BR" sz="2800"/>
        </a:p>
      </dgm:t>
    </dgm:pt>
    <dgm:pt modelId="{5800CE4F-BA28-4020-A249-07EBB8BDF217}">
      <dgm:prSet phldrT="[Texto]" custT="1"/>
      <dgm:spPr/>
      <dgm:t>
        <a:bodyPr/>
        <a:lstStyle/>
        <a:p>
          <a:pPr algn="l"/>
          <a:r>
            <a:rPr lang="pt-BR" sz="1800" dirty="0"/>
            <a:t>2017 / Hoje  – Min. Transp. e Controladoria-Geral da União (CGU)</a:t>
          </a:r>
        </a:p>
      </dgm:t>
    </dgm:pt>
    <dgm:pt modelId="{D3656F21-F5F7-40E4-B739-15F253F2C576}" type="parTrans" cxnId="{40F0D642-5062-4199-AA28-5E679289A5A0}">
      <dgm:prSet/>
      <dgm:spPr/>
      <dgm:t>
        <a:bodyPr/>
        <a:lstStyle/>
        <a:p>
          <a:pPr algn="l"/>
          <a:endParaRPr lang="pt-BR" sz="2800"/>
        </a:p>
      </dgm:t>
    </dgm:pt>
    <dgm:pt modelId="{C98F918B-EF36-4DCB-9DBD-61FB836A6F3A}" type="sibTrans" cxnId="{40F0D642-5062-4199-AA28-5E679289A5A0}">
      <dgm:prSet/>
      <dgm:spPr/>
      <dgm:t>
        <a:bodyPr/>
        <a:lstStyle/>
        <a:p>
          <a:pPr algn="l"/>
          <a:endParaRPr lang="pt-BR" sz="2800"/>
        </a:p>
      </dgm:t>
    </dgm:pt>
    <dgm:pt modelId="{D018ABF1-37DB-4FF7-890E-8D18B945BEA1}">
      <dgm:prSet phldrT="[Texto]" custT="1"/>
      <dgm:spPr/>
      <dgm:t>
        <a:bodyPr/>
        <a:lstStyle/>
        <a:p>
          <a:pPr algn="l"/>
          <a:r>
            <a:rPr lang="pt-BR" sz="1800" dirty="0"/>
            <a:t>1967 / 1971 - Inspetorias de Finanças nos Ministérios e nos Estados</a:t>
          </a:r>
        </a:p>
      </dgm:t>
    </dgm:pt>
    <dgm:pt modelId="{449DB1C5-13F8-410A-B335-FF146A89C6A8}" type="parTrans" cxnId="{D2F8423E-54FD-41F7-B256-F3F4C73E1F67}">
      <dgm:prSet/>
      <dgm:spPr/>
      <dgm:t>
        <a:bodyPr/>
        <a:lstStyle/>
        <a:p>
          <a:pPr algn="l"/>
          <a:endParaRPr lang="pt-BR" sz="2800"/>
        </a:p>
      </dgm:t>
    </dgm:pt>
    <dgm:pt modelId="{BBFDD4B9-5F35-4FC9-AD42-8D12F373EFA6}" type="sibTrans" cxnId="{D2F8423E-54FD-41F7-B256-F3F4C73E1F67}">
      <dgm:prSet/>
      <dgm:spPr/>
      <dgm:t>
        <a:bodyPr/>
        <a:lstStyle/>
        <a:p>
          <a:pPr algn="l"/>
          <a:endParaRPr lang="pt-BR" sz="2800"/>
        </a:p>
      </dgm:t>
    </dgm:pt>
    <dgm:pt modelId="{5E8EC64B-AFDA-482F-8F28-D57D377307C1}">
      <dgm:prSet phldrT="[Texto]" custT="1"/>
      <dgm:spPr/>
      <dgm:t>
        <a:bodyPr/>
        <a:lstStyle/>
        <a:p>
          <a:pPr algn="l"/>
          <a:r>
            <a:rPr lang="pt-BR" sz="1800" dirty="0"/>
            <a:t>1979 / 1985 - Secretaria Central de Controle Interno (</a:t>
          </a:r>
          <a:r>
            <a:rPr lang="pt-BR" sz="1800" dirty="0" err="1"/>
            <a:t>Secin</a:t>
          </a:r>
          <a:r>
            <a:rPr lang="pt-BR" sz="1800" dirty="0"/>
            <a:t>)</a:t>
          </a:r>
        </a:p>
      </dgm:t>
    </dgm:pt>
    <dgm:pt modelId="{CAD64E66-6851-490D-9726-5A2F6C1928B7}" type="parTrans" cxnId="{62054BD1-9FDA-4D1A-A1D6-3BA0E0ABC405}">
      <dgm:prSet/>
      <dgm:spPr/>
      <dgm:t>
        <a:bodyPr/>
        <a:lstStyle/>
        <a:p>
          <a:pPr algn="l"/>
          <a:endParaRPr lang="pt-BR" sz="2800"/>
        </a:p>
      </dgm:t>
    </dgm:pt>
    <dgm:pt modelId="{0A32AD80-A490-4DD0-83D9-16BB019E3B50}" type="sibTrans" cxnId="{62054BD1-9FDA-4D1A-A1D6-3BA0E0ABC405}">
      <dgm:prSet/>
      <dgm:spPr/>
      <dgm:t>
        <a:bodyPr/>
        <a:lstStyle/>
        <a:p>
          <a:pPr algn="l"/>
          <a:endParaRPr lang="pt-BR" sz="2800"/>
        </a:p>
      </dgm:t>
    </dgm:pt>
    <dgm:pt modelId="{50377EEE-C398-464A-9C68-49EC06ACDBD5}">
      <dgm:prSet phldrT="[Texto]" custT="1"/>
      <dgm:spPr/>
      <dgm:t>
        <a:bodyPr/>
        <a:lstStyle/>
        <a:p>
          <a:pPr algn="l"/>
          <a:r>
            <a:rPr lang="pt-BR" sz="1800" dirty="0"/>
            <a:t>1990 / 1992 – STN e </a:t>
          </a:r>
          <a:r>
            <a:rPr lang="pt-BR" sz="1800" dirty="0" err="1"/>
            <a:t>Cisets</a:t>
          </a:r>
          <a:endParaRPr lang="pt-BR" sz="1800" dirty="0"/>
        </a:p>
      </dgm:t>
    </dgm:pt>
    <dgm:pt modelId="{1B1118BC-C6C9-4519-A8C5-E780404C31AE}" type="parTrans" cxnId="{1D287E2F-8F92-4651-9669-962503718CAF}">
      <dgm:prSet/>
      <dgm:spPr/>
      <dgm:t>
        <a:bodyPr/>
        <a:lstStyle/>
        <a:p>
          <a:pPr algn="l"/>
          <a:endParaRPr lang="pt-BR" sz="2800"/>
        </a:p>
      </dgm:t>
    </dgm:pt>
    <dgm:pt modelId="{B8CB2215-7F95-45C3-9598-67B8103E6E71}" type="sibTrans" cxnId="{1D287E2F-8F92-4651-9669-962503718CAF}">
      <dgm:prSet/>
      <dgm:spPr/>
      <dgm:t>
        <a:bodyPr/>
        <a:lstStyle/>
        <a:p>
          <a:pPr algn="l"/>
          <a:endParaRPr lang="pt-BR" sz="2800"/>
        </a:p>
      </dgm:t>
    </dgm:pt>
    <dgm:pt modelId="{CEBAA3E5-C672-4542-8168-EEB45F3B09DF}">
      <dgm:prSet phldrT="[Texto]" custT="1"/>
      <dgm:spPr/>
      <dgm:t>
        <a:bodyPr/>
        <a:lstStyle/>
        <a:p>
          <a:pPr algn="l"/>
          <a:r>
            <a:rPr lang="pt-BR" sz="1800" dirty="0"/>
            <a:t>2003 / 2017 – Controladoria-Geral da União (CGU) </a:t>
          </a:r>
          <a:r>
            <a:rPr lang="pt-BR" sz="1800" i="1" dirty="0"/>
            <a:t>*com STPC e OGU</a:t>
          </a:r>
        </a:p>
      </dgm:t>
    </dgm:pt>
    <dgm:pt modelId="{2A0E6D2D-4182-4D64-981C-D9D1FADFDC41}" type="parTrans" cxnId="{862E31E4-9A3C-4176-84D2-48B297880CDF}">
      <dgm:prSet/>
      <dgm:spPr/>
      <dgm:t>
        <a:bodyPr/>
        <a:lstStyle/>
        <a:p>
          <a:endParaRPr lang="pt-BR"/>
        </a:p>
      </dgm:t>
    </dgm:pt>
    <dgm:pt modelId="{8E7816B8-CDD8-4DC4-A999-8A43641E7C06}" type="sibTrans" cxnId="{862E31E4-9A3C-4176-84D2-48B297880CDF}">
      <dgm:prSet/>
      <dgm:spPr/>
      <dgm:t>
        <a:bodyPr/>
        <a:lstStyle/>
        <a:p>
          <a:endParaRPr lang="pt-BR"/>
        </a:p>
      </dgm:t>
    </dgm:pt>
    <dgm:pt modelId="{E1FF02FC-25C7-42E4-B709-07C70EDB2AE4}" type="pres">
      <dgm:prSet presAssocID="{26B2BB73-7701-4210-AA8E-FDB0C361E633}" presName="Name0" presStyleCnt="0">
        <dgm:presLayoutVars>
          <dgm:dir/>
          <dgm:animLvl val="lvl"/>
          <dgm:resizeHandles val="exact"/>
        </dgm:presLayoutVars>
      </dgm:prSet>
      <dgm:spPr/>
    </dgm:pt>
    <dgm:pt modelId="{284F8644-A001-4D72-8AFD-4EAA51BD5BBB}" type="pres">
      <dgm:prSet presAssocID="{5800CE4F-BA28-4020-A249-07EBB8BDF217}" presName="boxAndChildren" presStyleCnt="0"/>
      <dgm:spPr/>
    </dgm:pt>
    <dgm:pt modelId="{70E5D617-132A-4CB1-ACBF-71559DC1077E}" type="pres">
      <dgm:prSet presAssocID="{5800CE4F-BA28-4020-A249-07EBB8BDF217}" presName="parentTextBox" presStyleLbl="node1" presStyleIdx="0" presStyleCnt="7"/>
      <dgm:spPr/>
    </dgm:pt>
    <dgm:pt modelId="{A33117EC-3517-4F72-A73E-5E3500E0A4F6}" type="pres">
      <dgm:prSet presAssocID="{8E7816B8-CDD8-4DC4-A999-8A43641E7C06}" presName="sp" presStyleCnt="0"/>
      <dgm:spPr/>
    </dgm:pt>
    <dgm:pt modelId="{311106FE-FBDC-45C5-B413-D4035FA2BB7C}" type="pres">
      <dgm:prSet presAssocID="{CEBAA3E5-C672-4542-8168-EEB45F3B09DF}" presName="arrowAndChildren" presStyleCnt="0"/>
      <dgm:spPr/>
    </dgm:pt>
    <dgm:pt modelId="{0F5F0540-E603-4D8A-A1A2-8254219DCB02}" type="pres">
      <dgm:prSet presAssocID="{CEBAA3E5-C672-4542-8168-EEB45F3B09DF}" presName="parentTextArrow" presStyleLbl="node1" presStyleIdx="1" presStyleCnt="7"/>
      <dgm:spPr/>
    </dgm:pt>
    <dgm:pt modelId="{9374AC99-B8A5-4F22-89A3-BFF4B0DBA946}" type="pres">
      <dgm:prSet presAssocID="{426276FB-3E55-4D51-BA2D-E237778C0295}" presName="sp" presStyleCnt="0"/>
      <dgm:spPr/>
    </dgm:pt>
    <dgm:pt modelId="{FC836701-3430-4FF6-8C21-FA2E846BC6C4}" type="pres">
      <dgm:prSet presAssocID="{3B94637A-C310-44E3-AFD5-0EBF2F8A5F4F}" presName="arrowAndChildren" presStyleCnt="0"/>
      <dgm:spPr/>
    </dgm:pt>
    <dgm:pt modelId="{E0D83091-3365-4894-A8B6-89DDA95A8A56}" type="pres">
      <dgm:prSet presAssocID="{3B94637A-C310-44E3-AFD5-0EBF2F8A5F4F}" presName="parentTextArrow" presStyleLbl="node1" presStyleIdx="2" presStyleCnt="7"/>
      <dgm:spPr/>
    </dgm:pt>
    <dgm:pt modelId="{D6113E4D-D1CC-4C52-862C-3E51F5127086}" type="pres">
      <dgm:prSet presAssocID="{B8CB2215-7F95-45C3-9598-67B8103E6E71}" presName="sp" presStyleCnt="0"/>
      <dgm:spPr/>
    </dgm:pt>
    <dgm:pt modelId="{8BE9F2D0-2855-4579-AFE4-02704CC736ED}" type="pres">
      <dgm:prSet presAssocID="{50377EEE-C398-464A-9C68-49EC06ACDBD5}" presName="arrowAndChildren" presStyleCnt="0"/>
      <dgm:spPr/>
    </dgm:pt>
    <dgm:pt modelId="{A80B21D6-65D0-406F-8ECE-3D85CC7BA2BC}" type="pres">
      <dgm:prSet presAssocID="{50377EEE-C398-464A-9C68-49EC06ACDBD5}" presName="parentTextArrow" presStyleLbl="node1" presStyleIdx="3" presStyleCnt="7"/>
      <dgm:spPr/>
    </dgm:pt>
    <dgm:pt modelId="{D9F34E79-0216-4307-A49C-84CF50AE53E3}" type="pres">
      <dgm:prSet presAssocID="{0A32AD80-A490-4DD0-83D9-16BB019E3B50}" presName="sp" presStyleCnt="0"/>
      <dgm:spPr/>
    </dgm:pt>
    <dgm:pt modelId="{FC375464-B4C7-4532-8172-3AB950CD1A21}" type="pres">
      <dgm:prSet presAssocID="{5E8EC64B-AFDA-482F-8F28-D57D377307C1}" presName="arrowAndChildren" presStyleCnt="0"/>
      <dgm:spPr/>
    </dgm:pt>
    <dgm:pt modelId="{4B333197-36F2-48E9-8C4D-F2DF3F4FEA44}" type="pres">
      <dgm:prSet presAssocID="{5E8EC64B-AFDA-482F-8F28-D57D377307C1}" presName="parentTextArrow" presStyleLbl="node1" presStyleIdx="4" presStyleCnt="7"/>
      <dgm:spPr/>
    </dgm:pt>
    <dgm:pt modelId="{ECE9B631-09ED-4CF1-8DA0-1CDCB14CA43C}" type="pres">
      <dgm:prSet presAssocID="{BBFDD4B9-5F35-4FC9-AD42-8D12F373EFA6}" presName="sp" presStyleCnt="0"/>
      <dgm:spPr/>
    </dgm:pt>
    <dgm:pt modelId="{D1430A84-B502-4BD1-B660-D1C2BEEC6A0D}" type="pres">
      <dgm:prSet presAssocID="{D018ABF1-37DB-4FF7-890E-8D18B945BEA1}" presName="arrowAndChildren" presStyleCnt="0"/>
      <dgm:spPr/>
    </dgm:pt>
    <dgm:pt modelId="{BFE1B61B-DE7F-4C93-8236-B388977EC9DF}" type="pres">
      <dgm:prSet presAssocID="{D018ABF1-37DB-4FF7-890E-8D18B945BEA1}" presName="parentTextArrow" presStyleLbl="node1" presStyleIdx="5" presStyleCnt="7"/>
      <dgm:spPr/>
    </dgm:pt>
    <dgm:pt modelId="{6103DF13-DA2C-45CE-B876-E075E15D9F1A}" type="pres">
      <dgm:prSet presAssocID="{F89D8313-6837-4A00-B661-7EDB10743DC2}" presName="sp" presStyleCnt="0"/>
      <dgm:spPr/>
    </dgm:pt>
    <dgm:pt modelId="{DA327D2E-156E-4DE8-ACCF-DFD98EE60595}" type="pres">
      <dgm:prSet presAssocID="{C9771F07-C8DD-4A1C-9B30-4C59C388CC7F}" presName="arrowAndChildren" presStyleCnt="0"/>
      <dgm:spPr/>
    </dgm:pt>
    <dgm:pt modelId="{1F1DEB35-FB50-41BC-BC28-7703AA8BABA0}" type="pres">
      <dgm:prSet presAssocID="{C9771F07-C8DD-4A1C-9B30-4C59C388CC7F}" presName="parentTextArrow" presStyleLbl="node1" presStyleIdx="6" presStyleCnt="7"/>
      <dgm:spPr/>
    </dgm:pt>
  </dgm:ptLst>
  <dgm:cxnLst>
    <dgm:cxn modelId="{76DC0125-F9DD-4A87-8CB1-0827E7C2043C}" type="presOf" srcId="{26B2BB73-7701-4210-AA8E-FDB0C361E633}" destId="{E1FF02FC-25C7-42E4-B709-07C70EDB2AE4}" srcOrd="0" destOrd="0" presId="urn:microsoft.com/office/officeart/2005/8/layout/process4"/>
    <dgm:cxn modelId="{1D287E2F-8F92-4651-9669-962503718CAF}" srcId="{26B2BB73-7701-4210-AA8E-FDB0C361E633}" destId="{50377EEE-C398-464A-9C68-49EC06ACDBD5}" srcOrd="3" destOrd="0" parTransId="{1B1118BC-C6C9-4519-A8C5-E780404C31AE}" sibTransId="{B8CB2215-7F95-45C3-9598-67B8103E6E71}"/>
    <dgm:cxn modelId="{D2F8423E-54FD-41F7-B256-F3F4C73E1F67}" srcId="{26B2BB73-7701-4210-AA8E-FDB0C361E633}" destId="{D018ABF1-37DB-4FF7-890E-8D18B945BEA1}" srcOrd="1" destOrd="0" parTransId="{449DB1C5-13F8-410A-B335-FF146A89C6A8}" sibTransId="{BBFDD4B9-5F35-4FC9-AD42-8D12F373EFA6}"/>
    <dgm:cxn modelId="{02D13A5B-880A-4537-8266-B1A49E723B01}" type="presOf" srcId="{D018ABF1-37DB-4FF7-890E-8D18B945BEA1}" destId="{BFE1B61B-DE7F-4C93-8236-B388977EC9DF}" srcOrd="0" destOrd="0" presId="urn:microsoft.com/office/officeart/2005/8/layout/process4"/>
    <dgm:cxn modelId="{0C07495B-B9CF-47FC-9973-0057939EE980}" type="presOf" srcId="{50377EEE-C398-464A-9C68-49EC06ACDBD5}" destId="{A80B21D6-65D0-406F-8ECE-3D85CC7BA2BC}" srcOrd="0" destOrd="0" presId="urn:microsoft.com/office/officeart/2005/8/layout/process4"/>
    <dgm:cxn modelId="{40F0D642-5062-4199-AA28-5E679289A5A0}" srcId="{26B2BB73-7701-4210-AA8E-FDB0C361E633}" destId="{5800CE4F-BA28-4020-A249-07EBB8BDF217}" srcOrd="6" destOrd="0" parTransId="{D3656F21-F5F7-40E4-B739-15F253F2C576}" sibTransId="{C98F918B-EF36-4DCB-9DBD-61FB836A6F3A}"/>
    <dgm:cxn modelId="{65415743-17B8-4D1F-B888-C644FB04BEDD}" srcId="{26B2BB73-7701-4210-AA8E-FDB0C361E633}" destId="{3B94637A-C310-44E3-AFD5-0EBF2F8A5F4F}" srcOrd="4" destOrd="0" parTransId="{09E0E391-7918-426C-81B8-36347C0EC34E}" sibTransId="{426276FB-3E55-4D51-BA2D-E237778C0295}"/>
    <dgm:cxn modelId="{B0A0AC49-A4A4-4102-A319-ABE5CAF20242}" type="presOf" srcId="{CEBAA3E5-C672-4542-8168-EEB45F3B09DF}" destId="{0F5F0540-E603-4D8A-A1A2-8254219DCB02}" srcOrd="0" destOrd="0" presId="urn:microsoft.com/office/officeart/2005/8/layout/process4"/>
    <dgm:cxn modelId="{98C7814F-A1FA-4A29-9D8B-C6D019CE37ED}" type="presOf" srcId="{3B94637A-C310-44E3-AFD5-0EBF2F8A5F4F}" destId="{E0D83091-3365-4894-A8B6-89DDA95A8A56}" srcOrd="0" destOrd="0" presId="urn:microsoft.com/office/officeart/2005/8/layout/process4"/>
    <dgm:cxn modelId="{0D27D37A-12B2-4262-97C9-F12642FD4B68}" srcId="{26B2BB73-7701-4210-AA8E-FDB0C361E633}" destId="{C9771F07-C8DD-4A1C-9B30-4C59C388CC7F}" srcOrd="0" destOrd="0" parTransId="{D6B3610F-E656-4A41-8358-A79A98762083}" sibTransId="{F89D8313-6837-4A00-B661-7EDB10743DC2}"/>
    <dgm:cxn modelId="{AF628081-8F8C-43CD-89A0-CC1F8991A82C}" type="presOf" srcId="{C9771F07-C8DD-4A1C-9B30-4C59C388CC7F}" destId="{1F1DEB35-FB50-41BC-BC28-7703AA8BABA0}" srcOrd="0" destOrd="0" presId="urn:microsoft.com/office/officeart/2005/8/layout/process4"/>
    <dgm:cxn modelId="{488C1188-78E3-42A6-BE36-74CCB234925D}" type="presOf" srcId="{5E8EC64B-AFDA-482F-8F28-D57D377307C1}" destId="{4B333197-36F2-48E9-8C4D-F2DF3F4FEA44}" srcOrd="0" destOrd="0" presId="urn:microsoft.com/office/officeart/2005/8/layout/process4"/>
    <dgm:cxn modelId="{6417448D-F05E-4CF4-97A6-47FEF809B570}" type="presOf" srcId="{5800CE4F-BA28-4020-A249-07EBB8BDF217}" destId="{70E5D617-132A-4CB1-ACBF-71559DC1077E}" srcOrd="0" destOrd="0" presId="urn:microsoft.com/office/officeart/2005/8/layout/process4"/>
    <dgm:cxn modelId="{62054BD1-9FDA-4D1A-A1D6-3BA0E0ABC405}" srcId="{26B2BB73-7701-4210-AA8E-FDB0C361E633}" destId="{5E8EC64B-AFDA-482F-8F28-D57D377307C1}" srcOrd="2" destOrd="0" parTransId="{CAD64E66-6851-490D-9726-5A2F6C1928B7}" sibTransId="{0A32AD80-A490-4DD0-83D9-16BB019E3B50}"/>
    <dgm:cxn modelId="{862E31E4-9A3C-4176-84D2-48B297880CDF}" srcId="{26B2BB73-7701-4210-AA8E-FDB0C361E633}" destId="{CEBAA3E5-C672-4542-8168-EEB45F3B09DF}" srcOrd="5" destOrd="0" parTransId="{2A0E6D2D-4182-4D64-981C-D9D1FADFDC41}" sibTransId="{8E7816B8-CDD8-4DC4-A999-8A43641E7C06}"/>
    <dgm:cxn modelId="{68C1E596-B295-480F-B9F2-0EF6126D4136}" type="presParOf" srcId="{E1FF02FC-25C7-42E4-B709-07C70EDB2AE4}" destId="{284F8644-A001-4D72-8AFD-4EAA51BD5BBB}" srcOrd="0" destOrd="0" presId="urn:microsoft.com/office/officeart/2005/8/layout/process4"/>
    <dgm:cxn modelId="{FA4BC6CA-7769-40A6-A97B-EEEFC10756D0}" type="presParOf" srcId="{284F8644-A001-4D72-8AFD-4EAA51BD5BBB}" destId="{70E5D617-132A-4CB1-ACBF-71559DC1077E}" srcOrd="0" destOrd="0" presId="urn:microsoft.com/office/officeart/2005/8/layout/process4"/>
    <dgm:cxn modelId="{E14FA13B-8375-496F-9BE4-35E37A5FB831}" type="presParOf" srcId="{E1FF02FC-25C7-42E4-B709-07C70EDB2AE4}" destId="{A33117EC-3517-4F72-A73E-5E3500E0A4F6}" srcOrd="1" destOrd="0" presId="urn:microsoft.com/office/officeart/2005/8/layout/process4"/>
    <dgm:cxn modelId="{45A24CAF-230A-47EE-A9F5-9B1A223FDEEA}" type="presParOf" srcId="{E1FF02FC-25C7-42E4-B709-07C70EDB2AE4}" destId="{311106FE-FBDC-45C5-B413-D4035FA2BB7C}" srcOrd="2" destOrd="0" presId="urn:microsoft.com/office/officeart/2005/8/layout/process4"/>
    <dgm:cxn modelId="{FA009FEA-ECB1-4BA5-9563-C39D9FA6B504}" type="presParOf" srcId="{311106FE-FBDC-45C5-B413-D4035FA2BB7C}" destId="{0F5F0540-E603-4D8A-A1A2-8254219DCB02}" srcOrd="0" destOrd="0" presId="urn:microsoft.com/office/officeart/2005/8/layout/process4"/>
    <dgm:cxn modelId="{D0A96D4C-27FF-4E8B-BD9E-5510AAD53B36}" type="presParOf" srcId="{E1FF02FC-25C7-42E4-B709-07C70EDB2AE4}" destId="{9374AC99-B8A5-4F22-89A3-BFF4B0DBA946}" srcOrd="3" destOrd="0" presId="urn:microsoft.com/office/officeart/2005/8/layout/process4"/>
    <dgm:cxn modelId="{B01532EC-A459-4644-98AA-D4F994D64068}" type="presParOf" srcId="{E1FF02FC-25C7-42E4-B709-07C70EDB2AE4}" destId="{FC836701-3430-4FF6-8C21-FA2E846BC6C4}" srcOrd="4" destOrd="0" presId="urn:microsoft.com/office/officeart/2005/8/layout/process4"/>
    <dgm:cxn modelId="{69ACC1F3-9C50-4824-A56E-46F0AA24334F}" type="presParOf" srcId="{FC836701-3430-4FF6-8C21-FA2E846BC6C4}" destId="{E0D83091-3365-4894-A8B6-89DDA95A8A56}" srcOrd="0" destOrd="0" presId="urn:microsoft.com/office/officeart/2005/8/layout/process4"/>
    <dgm:cxn modelId="{2BC36FE2-0A82-48D1-9180-817F10831EF2}" type="presParOf" srcId="{E1FF02FC-25C7-42E4-B709-07C70EDB2AE4}" destId="{D6113E4D-D1CC-4C52-862C-3E51F5127086}" srcOrd="5" destOrd="0" presId="urn:microsoft.com/office/officeart/2005/8/layout/process4"/>
    <dgm:cxn modelId="{A26A11E2-3DA2-4D51-B1EA-FC214DD6BB80}" type="presParOf" srcId="{E1FF02FC-25C7-42E4-B709-07C70EDB2AE4}" destId="{8BE9F2D0-2855-4579-AFE4-02704CC736ED}" srcOrd="6" destOrd="0" presId="urn:microsoft.com/office/officeart/2005/8/layout/process4"/>
    <dgm:cxn modelId="{F5B12161-6D4C-4C72-8AC1-CA4ACE7C5689}" type="presParOf" srcId="{8BE9F2D0-2855-4579-AFE4-02704CC736ED}" destId="{A80B21D6-65D0-406F-8ECE-3D85CC7BA2BC}" srcOrd="0" destOrd="0" presId="urn:microsoft.com/office/officeart/2005/8/layout/process4"/>
    <dgm:cxn modelId="{A7585955-D521-46BF-8F39-4F7528F3B16B}" type="presParOf" srcId="{E1FF02FC-25C7-42E4-B709-07C70EDB2AE4}" destId="{D9F34E79-0216-4307-A49C-84CF50AE53E3}" srcOrd="7" destOrd="0" presId="urn:microsoft.com/office/officeart/2005/8/layout/process4"/>
    <dgm:cxn modelId="{6AE4D22B-B8A1-4045-B31E-16FF93265748}" type="presParOf" srcId="{E1FF02FC-25C7-42E4-B709-07C70EDB2AE4}" destId="{FC375464-B4C7-4532-8172-3AB950CD1A21}" srcOrd="8" destOrd="0" presId="urn:microsoft.com/office/officeart/2005/8/layout/process4"/>
    <dgm:cxn modelId="{8489A0CA-727C-4753-810B-E1FE766E2AE0}" type="presParOf" srcId="{FC375464-B4C7-4532-8172-3AB950CD1A21}" destId="{4B333197-36F2-48E9-8C4D-F2DF3F4FEA44}" srcOrd="0" destOrd="0" presId="urn:microsoft.com/office/officeart/2005/8/layout/process4"/>
    <dgm:cxn modelId="{41347211-03A6-4CF6-986B-068CFCC5968C}" type="presParOf" srcId="{E1FF02FC-25C7-42E4-B709-07C70EDB2AE4}" destId="{ECE9B631-09ED-4CF1-8DA0-1CDCB14CA43C}" srcOrd="9" destOrd="0" presId="urn:microsoft.com/office/officeart/2005/8/layout/process4"/>
    <dgm:cxn modelId="{82B24D8C-BCBB-4A1B-958D-2D327A535EA9}" type="presParOf" srcId="{E1FF02FC-25C7-42E4-B709-07C70EDB2AE4}" destId="{D1430A84-B502-4BD1-B660-D1C2BEEC6A0D}" srcOrd="10" destOrd="0" presId="urn:microsoft.com/office/officeart/2005/8/layout/process4"/>
    <dgm:cxn modelId="{D736EA8F-0526-4625-BDC1-F92DCEF86496}" type="presParOf" srcId="{D1430A84-B502-4BD1-B660-D1C2BEEC6A0D}" destId="{BFE1B61B-DE7F-4C93-8236-B388977EC9DF}" srcOrd="0" destOrd="0" presId="urn:microsoft.com/office/officeart/2005/8/layout/process4"/>
    <dgm:cxn modelId="{5042FB83-414F-4B93-BF74-799597DB8C3C}" type="presParOf" srcId="{E1FF02FC-25C7-42E4-B709-07C70EDB2AE4}" destId="{6103DF13-DA2C-45CE-B876-E075E15D9F1A}" srcOrd="11" destOrd="0" presId="urn:microsoft.com/office/officeart/2005/8/layout/process4"/>
    <dgm:cxn modelId="{17AA1475-F913-4421-BCF9-B6A11E9D543A}" type="presParOf" srcId="{E1FF02FC-25C7-42E4-B709-07C70EDB2AE4}" destId="{DA327D2E-156E-4DE8-ACCF-DFD98EE60595}" srcOrd="12" destOrd="0" presId="urn:microsoft.com/office/officeart/2005/8/layout/process4"/>
    <dgm:cxn modelId="{C06F6941-B9D6-4D71-A985-F2722494C4F6}" type="presParOf" srcId="{DA327D2E-156E-4DE8-ACCF-DFD98EE60595}" destId="{1F1DEB35-FB50-41BC-BC28-7703AA8BABA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220658-4D00-45DB-AF42-FBE6FC5339E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t-BR"/>
        </a:p>
      </dgm:t>
    </dgm:pt>
    <dgm:pt modelId="{0C9130B0-2429-496A-B3EB-B58F37733663}">
      <dgm:prSet phldrT="[Texto]" custT="1"/>
      <dgm:spPr/>
      <dgm:t>
        <a:bodyPr/>
        <a:lstStyle/>
        <a:p>
          <a:r>
            <a:rPr lang="pt-BR" sz="1900" dirty="0"/>
            <a:t>Trabalhos Obrigatórios: caráter normativo de execução obrigatória;</a:t>
          </a:r>
        </a:p>
      </dgm:t>
    </dgm:pt>
    <dgm:pt modelId="{C605B900-2511-4B46-9D86-4141D094E514}" type="parTrans" cxnId="{040C30F7-4B3C-4C3B-BB09-CAF63C4B9EBC}">
      <dgm:prSet/>
      <dgm:spPr/>
      <dgm:t>
        <a:bodyPr/>
        <a:lstStyle/>
        <a:p>
          <a:endParaRPr lang="pt-BR" sz="1900"/>
        </a:p>
      </dgm:t>
    </dgm:pt>
    <dgm:pt modelId="{53D35B57-E56E-4382-8164-C85B4DAECC5A}" type="sibTrans" cxnId="{040C30F7-4B3C-4C3B-BB09-CAF63C4B9EBC}">
      <dgm:prSet custT="1"/>
      <dgm:spPr/>
      <dgm:t>
        <a:bodyPr/>
        <a:lstStyle/>
        <a:p>
          <a:endParaRPr lang="pt-BR" sz="1900"/>
        </a:p>
      </dgm:t>
    </dgm:pt>
    <dgm:pt modelId="{8D8A63FB-3FD6-4935-A8FF-C7AE85080053}">
      <dgm:prSet phldrT="[Texto]" custT="1"/>
      <dgm:spPr/>
      <dgm:t>
        <a:bodyPr/>
        <a:lstStyle/>
        <a:p>
          <a:r>
            <a:rPr lang="pt-BR" sz="1900" dirty="0"/>
            <a:t>Trabalhos Estratégicos: critérios de riscos, materialidade, relevância e criticidade;</a:t>
          </a:r>
        </a:p>
      </dgm:t>
    </dgm:pt>
    <dgm:pt modelId="{5D40F343-0D6C-420C-8220-EC0D84000185}" type="parTrans" cxnId="{6A59E6E4-C726-4C95-84F6-3902940A0917}">
      <dgm:prSet/>
      <dgm:spPr/>
      <dgm:t>
        <a:bodyPr/>
        <a:lstStyle/>
        <a:p>
          <a:endParaRPr lang="pt-BR" sz="1900"/>
        </a:p>
      </dgm:t>
    </dgm:pt>
    <dgm:pt modelId="{3F71803C-5634-4626-949D-BFBECD6C68C0}" type="sibTrans" cxnId="{6A59E6E4-C726-4C95-84F6-3902940A0917}">
      <dgm:prSet custT="1"/>
      <dgm:spPr/>
      <dgm:t>
        <a:bodyPr/>
        <a:lstStyle/>
        <a:p>
          <a:endParaRPr lang="pt-BR" sz="1900"/>
        </a:p>
      </dgm:t>
    </dgm:pt>
    <dgm:pt modelId="{33715C8B-8825-4FD5-8BE5-7FDE2078D964}">
      <dgm:prSet phldrT="[Texto]" custT="1"/>
      <dgm:spPr/>
      <dgm:t>
        <a:bodyPr/>
        <a:lstStyle/>
        <a:p>
          <a:r>
            <a:rPr lang="pt-BR" sz="1900" dirty="0"/>
            <a:t>Outros Trabalhos Operacionais: demais trabalhos identificados como oportunos para agregar valor à gestão.</a:t>
          </a:r>
        </a:p>
      </dgm:t>
    </dgm:pt>
    <dgm:pt modelId="{A1A99B9F-25E5-452B-B0C0-EA51B8772C1F}" type="parTrans" cxnId="{4CED24CA-E682-45BE-A1C6-30EB25F35342}">
      <dgm:prSet/>
      <dgm:spPr/>
      <dgm:t>
        <a:bodyPr/>
        <a:lstStyle/>
        <a:p>
          <a:endParaRPr lang="pt-BR" sz="1900"/>
        </a:p>
      </dgm:t>
    </dgm:pt>
    <dgm:pt modelId="{3DA88626-AB5B-42C7-8811-8B923542020D}" type="sibTrans" cxnId="{4CED24CA-E682-45BE-A1C6-30EB25F35342}">
      <dgm:prSet/>
      <dgm:spPr/>
      <dgm:t>
        <a:bodyPr/>
        <a:lstStyle/>
        <a:p>
          <a:endParaRPr lang="pt-BR" sz="1900"/>
        </a:p>
      </dgm:t>
    </dgm:pt>
    <dgm:pt modelId="{AF35FEE3-8B22-4B2E-AC02-7F7CCE785034}" type="pres">
      <dgm:prSet presAssocID="{30220658-4D00-45DB-AF42-FBE6FC5339E1}" presName="outerComposite" presStyleCnt="0">
        <dgm:presLayoutVars>
          <dgm:chMax val="5"/>
          <dgm:dir/>
          <dgm:resizeHandles val="exact"/>
        </dgm:presLayoutVars>
      </dgm:prSet>
      <dgm:spPr/>
    </dgm:pt>
    <dgm:pt modelId="{EDDA3F1A-A221-4089-A366-FEA3CB3D8E11}" type="pres">
      <dgm:prSet presAssocID="{30220658-4D00-45DB-AF42-FBE6FC5339E1}" presName="dummyMaxCanvas" presStyleCnt="0">
        <dgm:presLayoutVars/>
      </dgm:prSet>
      <dgm:spPr/>
    </dgm:pt>
    <dgm:pt modelId="{DF8FA5CD-4622-47A0-93B4-6B289974C3EC}" type="pres">
      <dgm:prSet presAssocID="{30220658-4D00-45DB-AF42-FBE6FC5339E1}" presName="ThreeNodes_1" presStyleLbl="node1" presStyleIdx="0" presStyleCnt="3">
        <dgm:presLayoutVars>
          <dgm:bulletEnabled val="1"/>
        </dgm:presLayoutVars>
      </dgm:prSet>
      <dgm:spPr/>
    </dgm:pt>
    <dgm:pt modelId="{02A02278-C4E2-4619-A410-611B238EE663}" type="pres">
      <dgm:prSet presAssocID="{30220658-4D00-45DB-AF42-FBE6FC5339E1}" presName="ThreeNodes_2" presStyleLbl="node1" presStyleIdx="1" presStyleCnt="3">
        <dgm:presLayoutVars>
          <dgm:bulletEnabled val="1"/>
        </dgm:presLayoutVars>
      </dgm:prSet>
      <dgm:spPr/>
    </dgm:pt>
    <dgm:pt modelId="{3F1AD646-978C-4265-A8A7-873EB7E1F26B}" type="pres">
      <dgm:prSet presAssocID="{30220658-4D00-45DB-AF42-FBE6FC5339E1}" presName="ThreeNodes_3" presStyleLbl="node1" presStyleIdx="2" presStyleCnt="3">
        <dgm:presLayoutVars>
          <dgm:bulletEnabled val="1"/>
        </dgm:presLayoutVars>
      </dgm:prSet>
      <dgm:spPr/>
    </dgm:pt>
    <dgm:pt modelId="{A7B2B270-4D2A-4CF3-83FF-378786681E6F}" type="pres">
      <dgm:prSet presAssocID="{30220658-4D00-45DB-AF42-FBE6FC5339E1}" presName="ThreeConn_1-2" presStyleLbl="fgAccFollowNode1" presStyleIdx="0" presStyleCnt="2">
        <dgm:presLayoutVars>
          <dgm:bulletEnabled val="1"/>
        </dgm:presLayoutVars>
      </dgm:prSet>
      <dgm:spPr/>
    </dgm:pt>
    <dgm:pt modelId="{47457193-EB21-4430-A311-D87E443484D1}" type="pres">
      <dgm:prSet presAssocID="{30220658-4D00-45DB-AF42-FBE6FC5339E1}" presName="ThreeConn_2-3" presStyleLbl="fgAccFollowNode1" presStyleIdx="1" presStyleCnt="2">
        <dgm:presLayoutVars>
          <dgm:bulletEnabled val="1"/>
        </dgm:presLayoutVars>
      </dgm:prSet>
      <dgm:spPr/>
    </dgm:pt>
    <dgm:pt modelId="{2D4CEEB6-FE53-4371-BBD6-3AADAD1DD3E3}" type="pres">
      <dgm:prSet presAssocID="{30220658-4D00-45DB-AF42-FBE6FC5339E1}" presName="ThreeNodes_1_text" presStyleLbl="node1" presStyleIdx="2" presStyleCnt="3">
        <dgm:presLayoutVars>
          <dgm:bulletEnabled val="1"/>
        </dgm:presLayoutVars>
      </dgm:prSet>
      <dgm:spPr/>
    </dgm:pt>
    <dgm:pt modelId="{A6D00527-0FF7-4D4C-AD0C-C1D550BF8A91}" type="pres">
      <dgm:prSet presAssocID="{30220658-4D00-45DB-AF42-FBE6FC5339E1}" presName="ThreeNodes_2_text" presStyleLbl="node1" presStyleIdx="2" presStyleCnt="3">
        <dgm:presLayoutVars>
          <dgm:bulletEnabled val="1"/>
        </dgm:presLayoutVars>
      </dgm:prSet>
      <dgm:spPr/>
    </dgm:pt>
    <dgm:pt modelId="{6D15F523-6828-4CCD-A0C4-28848B62B9B8}" type="pres">
      <dgm:prSet presAssocID="{30220658-4D00-45DB-AF42-FBE6FC5339E1}" presName="ThreeNodes_3_text" presStyleLbl="node1" presStyleIdx="2" presStyleCnt="3">
        <dgm:presLayoutVars>
          <dgm:bulletEnabled val="1"/>
        </dgm:presLayoutVars>
      </dgm:prSet>
      <dgm:spPr/>
    </dgm:pt>
  </dgm:ptLst>
  <dgm:cxnLst>
    <dgm:cxn modelId="{3F527609-6220-4743-A9EF-89A2E165A499}" type="presOf" srcId="{30220658-4D00-45DB-AF42-FBE6FC5339E1}" destId="{AF35FEE3-8B22-4B2E-AC02-7F7CCE785034}" srcOrd="0" destOrd="0" presId="urn:microsoft.com/office/officeart/2005/8/layout/vProcess5"/>
    <dgm:cxn modelId="{393F0462-1FCC-4782-AC22-7FE33A98366D}" type="presOf" srcId="{3F71803C-5634-4626-949D-BFBECD6C68C0}" destId="{47457193-EB21-4430-A311-D87E443484D1}" srcOrd="0" destOrd="0" presId="urn:microsoft.com/office/officeart/2005/8/layout/vProcess5"/>
    <dgm:cxn modelId="{20E5FE51-F846-4B98-BEDA-809EF78130FF}" type="presOf" srcId="{53D35B57-E56E-4382-8164-C85B4DAECC5A}" destId="{A7B2B270-4D2A-4CF3-83FF-378786681E6F}" srcOrd="0" destOrd="0" presId="urn:microsoft.com/office/officeart/2005/8/layout/vProcess5"/>
    <dgm:cxn modelId="{F800D752-C370-4DD2-8E04-139435F0AADE}" type="presOf" srcId="{33715C8B-8825-4FD5-8BE5-7FDE2078D964}" destId="{3F1AD646-978C-4265-A8A7-873EB7E1F26B}" srcOrd="0" destOrd="0" presId="urn:microsoft.com/office/officeart/2005/8/layout/vProcess5"/>
    <dgm:cxn modelId="{6B43F77A-D2BB-4A51-A95D-896442999663}" type="presOf" srcId="{33715C8B-8825-4FD5-8BE5-7FDE2078D964}" destId="{6D15F523-6828-4CCD-A0C4-28848B62B9B8}" srcOrd="1" destOrd="0" presId="urn:microsoft.com/office/officeart/2005/8/layout/vProcess5"/>
    <dgm:cxn modelId="{3309537B-22D7-4034-AD29-24DB8B2EA316}" type="presOf" srcId="{8D8A63FB-3FD6-4935-A8FF-C7AE85080053}" destId="{02A02278-C4E2-4619-A410-611B238EE663}" srcOrd="0" destOrd="0" presId="urn:microsoft.com/office/officeart/2005/8/layout/vProcess5"/>
    <dgm:cxn modelId="{67420182-9ED2-41C4-B84B-4526F4706832}" type="presOf" srcId="{8D8A63FB-3FD6-4935-A8FF-C7AE85080053}" destId="{A6D00527-0FF7-4D4C-AD0C-C1D550BF8A91}" srcOrd="1" destOrd="0" presId="urn:microsoft.com/office/officeart/2005/8/layout/vProcess5"/>
    <dgm:cxn modelId="{76DF8184-8F35-46F8-BBAD-814378C21D55}" type="presOf" srcId="{0C9130B0-2429-496A-B3EB-B58F37733663}" destId="{2D4CEEB6-FE53-4371-BBD6-3AADAD1DD3E3}" srcOrd="1" destOrd="0" presId="urn:microsoft.com/office/officeart/2005/8/layout/vProcess5"/>
    <dgm:cxn modelId="{77C4FAC7-34C9-49D6-9792-3CB6810D7459}" type="presOf" srcId="{0C9130B0-2429-496A-B3EB-B58F37733663}" destId="{DF8FA5CD-4622-47A0-93B4-6B289974C3EC}" srcOrd="0" destOrd="0" presId="urn:microsoft.com/office/officeart/2005/8/layout/vProcess5"/>
    <dgm:cxn modelId="{4CED24CA-E682-45BE-A1C6-30EB25F35342}" srcId="{30220658-4D00-45DB-AF42-FBE6FC5339E1}" destId="{33715C8B-8825-4FD5-8BE5-7FDE2078D964}" srcOrd="2" destOrd="0" parTransId="{A1A99B9F-25E5-452B-B0C0-EA51B8772C1F}" sibTransId="{3DA88626-AB5B-42C7-8811-8B923542020D}"/>
    <dgm:cxn modelId="{6A59E6E4-C726-4C95-84F6-3902940A0917}" srcId="{30220658-4D00-45DB-AF42-FBE6FC5339E1}" destId="{8D8A63FB-3FD6-4935-A8FF-C7AE85080053}" srcOrd="1" destOrd="0" parTransId="{5D40F343-0D6C-420C-8220-EC0D84000185}" sibTransId="{3F71803C-5634-4626-949D-BFBECD6C68C0}"/>
    <dgm:cxn modelId="{040C30F7-4B3C-4C3B-BB09-CAF63C4B9EBC}" srcId="{30220658-4D00-45DB-AF42-FBE6FC5339E1}" destId="{0C9130B0-2429-496A-B3EB-B58F37733663}" srcOrd="0" destOrd="0" parTransId="{C605B900-2511-4B46-9D86-4141D094E514}" sibTransId="{53D35B57-E56E-4382-8164-C85B4DAECC5A}"/>
    <dgm:cxn modelId="{ABE61BD8-CBFD-4C82-B540-19464F74A784}" type="presParOf" srcId="{AF35FEE3-8B22-4B2E-AC02-7F7CCE785034}" destId="{EDDA3F1A-A221-4089-A366-FEA3CB3D8E11}" srcOrd="0" destOrd="0" presId="urn:microsoft.com/office/officeart/2005/8/layout/vProcess5"/>
    <dgm:cxn modelId="{5868E95D-C02C-4C65-A4CD-9EB11F3A98C8}" type="presParOf" srcId="{AF35FEE3-8B22-4B2E-AC02-7F7CCE785034}" destId="{DF8FA5CD-4622-47A0-93B4-6B289974C3EC}" srcOrd="1" destOrd="0" presId="urn:microsoft.com/office/officeart/2005/8/layout/vProcess5"/>
    <dgm:cxn modelId="{C47A98D8-B78D-4048-B47A-58910A1D6F52}" type="presParOf" srcId="{AF35FEE3-8B22-4B2E-AC02-7F7CCE785034}" destId="{02A02278-C4E2-4619-A410-611B238EE663}" srcOrd="2" destOrd="0" presId="urn:microsoft.com/office/officeart/2005/8/layout/vProcess5"/>
    <dgm:cxn modelId="{049E1DAA-0B1F-46CE-AF63-12FADA9D5E2C}" type="presParOf" srcId="{AF35FEE3-8B22-4B2E-AC02-7F7CCE785034}" destId="{3F1AD646-978C-4265-A8A7-873EB7E1F26B}" srcOrd="3" destOrd="0" presId="urn:microsoft.com/office/officeart/2005/8/layout/vProcess5"/>
    <dgm:cxn modelId="{36808047-36A4-45F2-9DB5-9B0D86202825}" type="presParOf" srcId="{AF35FEE3-8B22-4B2E-AC02-7F7CCE785034}" destId="{A7B2B270-4D2A-4CF3-83FF-378786681E6F}" srcOrd="4" destOrd="0" presId="urn:microsoft.com/office/officeart/2005/8/layout/vProcess5"/>
    <dgm:cxn modelId="{E23FB2EF-A823-44E9-9589-A69169E35BD2}" type="presParOf" srcId="{AF35FEE3-8B22-4B2E-AC02-7F7CCE785034}" destId="{47457193-EB21-4430-A311-D87E443484D1}" srcOrd="5" destOrd="0" presId="urn:microsoft.com/office/officeart/2005/8/layout/vProcess5"/>
    <dgm:cxn modelId="{D6F0EE7F-6438-4639-B5FF-E19CAD37A1E5}" type="presParOf" srcId="{AF35FEE3-8B22-4B2E-AC02-7F7CCE785034}" destId="{2D4CEEB6-FE53-4371-BBD6-3AADAD1DD3E3}" srcOrd="6" destOrd="0" presId="urn:microsoft.com/office/officeart/2005/8/layout/vProcess5"/>
    <dgm:cxn modelId="{243E6FD5-BE52-4C71-9ADC-66199C65C9B1}" type="presParOf" srcId="{AF35FEE3-8B22-4B2E-AC02-7F7CCE785034}" destId="{A6D00527-0FF7-4D4C-AD0C-C1D550BF8A91}" srcOrd="7" destOrd="0" presId="urn:microsoft.com/office/officeart/2005/8/layout/vProcess5"/>
    <dgm:cxn modelId="{3B67B3E9-441E-47EB-84C0-001A33598606}" type="presParOf" srcId="{AF35FEE3-8B22-4B2E-AC02-7F7CCE785034}" destId="{6D15F523-6828-4CCD-A0C4-28848B62B9B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11D360-09B6-E148-9331-9D2C9D64349B}" type="doc">
      <dgm:prSet loTypeId="urn:microsoft.com/office/officeart/2005/8/layout/gear1" loCatId="" qsTypeId="urn:microsoft.com/office/officeart/2005/8/quickstyle/simple4" qsCatId="simple" csTypeId="urn:microsoft.com/office/officeart/2005/8/colors/accent1_2" csCatId="accent1" phldr="1"/>
      <dgm:spPr/>
    </dgm:pt>
    <dgm:pt modelId="{77795F47-D73B-8C42-9EA7-7245F8F253ED}">
      <dgm:prSet phldrT="[Texto]"/>
      <dgm:spPr>
        <a:solidFill>
          <a:schemeClr val="accent5">
            <a:lumMod val="50000"/>
          </a:schemeClr>
        </a:solidFill>
      </dgm:spPr>
      <dgm:t>
        <a:bodyPr/>
        <a:lstStyle/>
        <a:p>
          <a:r>
            <a:rPr lang="pt-BR" b="1" dirty="0">
              <a:solidFill>
                <a:schemeClr val="bg1"/>
              </a:solidFill>
            </a:rPr>
            <a:t>Prevenir</a:t>
          </a:r>
        </a:p>
      </dgm:t>
    </dgm:pt>
    <dgm:pt modelId="{65F71C13-4CDE-1643-AD3D-859D7ABBB081}" type="parTrans" cxnId="{A9369DFB-0FFD-414F-85D8-F488DD77BD97}">
      <dgm:prSet/>
      <dgm:spPr/>
      <dgm:t>
        <a:bodyPr/>
        <a:lstStyle/>
        <a:p>
          <a:endParaRPr lang="pt-BR"/>
        </a:p>
      </dgm:t>
    </dgm:pt>
    <dgm:pt modelId="{02A5155D-F882-F141-8322-3FDFC3658983}" type="sibTrans" cxnId="{A9369DFB-0FFD-414F-85D8-F488DD77BD97}">
      <dgm:prSet/>
      <dgm:spPr>
        <a:solidFill>
          <a:schemeClr val="accent5">
            <a:lumMod val="50000"/>
          </a:schemeClr>
        </a:solidFill>
      </dgm:spPr>
      <dgm:t>
        <a:bodyPr/>
        <a:lstStyle/>
        <a:p>
          <a:endParaRPr lang="pt-BR"/>
        </a:p>
      </dgm:t>
    </dgm:pt>
    <dgm:pt modelId="{16EFBFAB-50BB-644D-8574-099DA4123BD8}">
      <dgm:prSet phldrT="[Texto]"/>
      <dgm:spPr>
        <a:solidFill>
          <a:schemeClr val="accent5">
            <a:lumMod val="50000"/>
          </a:schemeClr>
        </a:solidFill>
      </dgm:spPr>
      <dgm:t>
        <a:bodyPr/>
        <a:lstStyle/>
        <a:p>
          <a:r>
            <a:rPr lang="pt-BR" b="1" dirty="0">
              <a:solidFill>
                <a:schemeClr val="bg1"/>
              </a:solidFill>
            </a:rPr>
            <a:t>Detectar</a:t>
          </a:r>
        </a:p>
      </dgm:t>
    </dgm:pt>
    <dgm:pt modelId="{C2374B79-BAB7-B44E-8F61-93B3489C474F}" type="parTrans" cxnId="{9629E5B8-42AD-CC4B-91C3-2166029FEE23}">
      <dgm:prSet/>
      <dgm:spPr/>
      <dgm:t>
        <a:bodyPr/>
        <a:lstStyle/>
        <a:p>
          <a:endParaRPr lang="pt-BR"/>
        </a:p>
      </dgm:t>
    </dgm:pt>
    <dgm:pt modelId="{BF55D0D8-96FF-774E-8445-AAE062CF9AF5}" type="sibTrans" cxnId="{9629E5B8-42AD-CC4B-91C3-2166029FEE23}">
      <dgm:prSet/>
      <dgm:spPr>
        <a:solidFill>
          <a:schemeClr val="accent5">
            <a:lumMod val="50000"/>
          </a:schemeClr>
        </a:solidFill>
      </dgm:spPr>
      <dgm:t>
        <a:bodyPr/>
        <a:lstStyle/>
        <a:p>
          <a:endParaRPr lang="pt-BR"/>
        </a:p>
      </dgm:t>
    </dgm:pt>
    <dgm:pt modelId="{F64BCCD4-254D-D94B-8DA9-20429FE7DAFC}">
      <dgm:prSet phldrT="[Texto]"/>
      <dgm:spPr>
        <a:solidFill>
          <a:schemeClr val="accent5">
            <a:lumMod val="50000"/>
          </a:schemeClr>
        </a:solidFill>
      </dgm:spPr>
      <dgm:t>
        <a:bodyPr/>
        <a:lstStyle/>
        <a:p>
          <a:r>
            <a:rPr lang="pt-BR" b="1" dirty="0">
              <a:solidFill>
                <a:schemeClr val="bg1"/>
              </a:solidFill>
            </a:rPr>
            <a:t>Sancionar</a:t>
          </a:r>
        </a:p>
      </dgm:t>
    </dgm:pt>
    <dgm:pt modelId="{18A17F32-D08B-7348-941A-62E9A2F518EB}" type="parTrans" cxnId="{564CD58D-6649-144F-8780-8565AAA9DE40}">
      <dgm:prSet/>
      <dgm:spPr/>
      <dgm:t>
        <a:bodyPr/>
        <a:lstStyle/>
        <a:p>
          <a:endParaRPr lang="pt-BR"/>
        </a:p>
      </dgm:t>
    </dgm:pt>
    <dgm:pt modelId="{B8084714-143F-0B4F-9C8C-51BB59199FE9}" type="sibTrans" cxnId="{564CD58D-6649-144F-8780-8565AAA9DE40}">
      <dgm:prSet/>
      <dgm:spPr>
        <a:solidFill>
          <a:schemeClr val="accent5">
            <a:lumMod val="50000"/>
          </a:schemeClr>
        </a:solidFill>
      </dgm:spPr>
      <dgm:t>
        <a:bodyPr/>
        <a:lstStyle/>
        <a:p>
          <a:endParaRPr lang="pt-BR"/>
        </a:p>
      </dgm:t>
    </dgm:pt>
    <dgm:pt modelId="{DA3558FA-21C1-214E-9DE4-C172F061CA9C}" type="pres">
      <dgm:prSet presAssocID="{AE11D360-09B6-E148-9331-9D2C9D64349B}" presName="composite" presStyleCnt="0">
        <dgm:presLayoutVars>
          <dgm:chMax val="3"/>
          <dgm:animLvl val="lvl"/>
          <dgm:resizeHandles val="exact"/>
        </dgm:presLayoutVars>
      </dgm:prSet>
      <dgm:spPr/>
    </dgm:pt>
    <dgm:pt modelId="{87BBA882-8F79-AC4A-9459-70104333C0DC}" type="pres">
      <dgm:prSet presAssocID="{77795F47-D73B-8C42-9EA7-7245F8F253ED}" presName="gear1" presStyleLbl="node1" presStyleIdx="0" presStyleCnt="3">
        <dgm:presLayoutVars>
          <dgm:chMax val="1"/>
          <dgm:bulletEnabled val="1"/>
        </dgm:presLayoutVars>
      </dgm:prSet>
      <dgm:spPr/>
    </dgm:pt>
    <dgm:pt modelId="{97132C48-499E-7942-A91C-89336CC61479}" type="pres">
      <dgm:prSet presAssocID="{77795F47-D73B-8C42-9EA7-7245F8F253ED}" presName="gear1srcNode" presStyleLbl="node1" presStyleIdx="0" presStyleCnt="3"/>
      <dgm:spPr/>
    </dgm:pt>
    <dgm:pt modelId="{C1364155-8141-B047-AD3D-BE912DE5C4A5}" type="pres">
      <dgm:prSet presAssocID="{77795F47-D73B-8C42-9EA7-7245F8F253ED}" presName="gear1dstNode" presStyleLbl="node1" presStyleIdx="0" presStyleCnt="3"/>
      <dgm:spPr/>
    </dgm:pt>
    <dgm:pt modelId="{D892A054-80C1-2349-893A-7F3ACC46EA95}" type="pres">
      <dgm:prSet presAssocID="{16EFBFAB-50BB-644D-8574-099DA4123BD8}" presName="gear2" presStyleLbl="node1" presStyleIdx="1" presStyleCnt="3">
        <dgm:presLayoutVars>
          <dgm:chMax val="1"/>
          <dgm:bulletEnabled val="1"/>
        </dgm:presLayoutVars>
      </dgm:prSet>
      <dgm:spPr/>
    </dgm:pt>
    <dgm:pt modelId="{197BA688-6A3D-E040-94D2-189200893D18}" type="pres">
      <dgm:prSet presAssocID="{16EFBFAB-50BB-644D-8574-099DA4123BD8}" presName="gear2srcNode" presStyleLbl="node1" presStyleIdx="1" presStyleCnt="3"/>
      <dgm:spPr/>
    </dgm:pt>
    <dgm:pt modelId="{9FA0066E-41B5-A24D-982E-C06051D1FD04}" type="pres">
      <dgm:prSet presAssocID="{16EFBFAB-50BB-644D-8574-099DA4123BD8}" presName="gear2dstNode" presStyleLbl="node1" presStyleIdx="1" presStyleCnt="3"/>
      <dgm:spPr/>
    </dgm:pt>
    <dgm:pt modelId="{F22890AC-F530-6042-B71C-CC7D71C10FE0}" type="pres">
      <dgm:prSet presAssocID="{F64BCCD4-254D-D94B-8DA9-20429FE7DAFC}" presName="gear3" presStyleLbl="node1" presStyleIdx="2" presStyleCnt="3"/>
      <dgm:spPr/>
    </dgm:pt>
    <dgm:pt modelId="{11243C98-D9AE-6043-9E5D-45F0DD8CC4AD}" type="pres">
      <dgm:prSet presAssocID="{F64BCCD4-254D-D94B-8DA9-20429FE7DAFC}" presName="gear3tx" presStyleLbl="node1" presStyleIdx="2" presStyleCnt="3">
        <dgm:presLayoutVars>
          <dgm:chMax val="1"/>
          <dgm:bulletEnabled val="1"/>
        </dgm:presLayoutVars>
      </dgm:prSet>
      <dgm:spPr/>
    </dgm:pt>
    <dgm:pt modelId="{9507ACF4-0032-FA49-B012-A63C8C1F124A}" type="pres">
      <dgm:prSet presAssocID="{F64BCCD4-254D-D94B-8DA9-20429FE7DAFC}" presName="gear3srcNode" presStyleLbl="node1" presStyleIdx="2" presStyleCnt="3"/>
      <dgm:spPr/>
    </dgm:pt>
    <dgm:pt modelId="{B4FAB196-702C-F545-B250-771874E8BE45}" type="pres">
      <dgm:prSet presAssocID="{F64BCCD4-254D-D94B-8DA9-20429FE7DAFC}" presName="gear3dstNode" presStyleLbl="node1" presStyleIdx="2" presStyleCnt="3"/>
      <dgm:spPr/>
    </dgm:pt>
    <dgm:pt modelId="{1B71BB54-F809-7A4C-9CBC-C3A742B4EDF6}" type="pres">
      <dgm:prSet presAssocID="{02A5155D-F882-F141-8322-3FDFC3658983}" presName="connector1" presStyleLbl="sibTrans2D1" presStyleIdx="0" presStyleCnt="3"/>
      <dgm:spPr/>
    </dgm:pt>
    <dgm:pt modelId="{F1D8B1A2-7003-034C-B516-9769A378D6BF}" type="pres">
      <dgm:prSet presAssocID="{BF55D0D8-96FF-774E-8445-AAE062CF9AF5}" presName="connector2" presStyleLbl="sibTrans2D1" presStyleIdx="1" presStyleCnt="3"/>
      <dgm:spPr/>
    </dgm:pt>
    <dgm:pt modelId="{EF69F0A8-D828-7949-83C8-1F0218E28EB1}" type="pres">
      <dgm:prSet presAssocID="{B8084714-143F-0B4F-9C8C-51BB59199FE9}" presName="connector3" presStyleLbl="sibTrans2D1" presStyleIdx="2" presStyleCnt="3"/>
      <dgm:spPr/>
    </dgm:pt>
  </dgm:ptLst>
  <dgm:cxnLst>
    <dgm:cxn modelId="{66397103-2B90-DF48-97D8-261A78DCE256}" type="presOf" srcId="{B8084714-143F-0B4F-9C8C-51BB59199FE9}" destId="{EF69F0A8-D828-7949-83C8-1F0218E28EB1}" srcOrd="0" destOrd="0" presId="urn:microsoft.com/office/officeart/2005/8/layout/gear1"/>
    <dgm:cxn modelId="{40C1C405-E0EC-1A43-97BF-8FACF3AFE298}" type="presOf" srcId="{77795F47-D73B-8C42-9EA7-7245F8F253ED}" destId="{C1364155-8141-B047-AD3D-BE912DE5C4A5}" srcOrd="2" destOrd="0" presId="urn:microsoft.com/office/officeart/2005/8/layout/gear1"/>
    <dgm:cxn modelId="{D7498330-D471-7C43-AD78-A219BA1F3A0D}" type="presOf" srcId="{16EFBFAB-50BB-644D-8574-099DA4123BD8}" destId="{197BA688-6A3D-E040-94D2-189200893D18}" srcOrd="1" destOrd="0" presId="urn:microsoft.com/office/officeart/2005/8/layout/gear1"/>
    <dgm:cxn modelId="{9AC62233-957A-0645-87C2-6C9226333A1A}" type="presOf" srcId="{77795F47-D73B-8C42-9EA7-7245F8F253ED}" destId="{97132C48-499E-7942-A91C-89336CC61479}" srcOrd="1" destOrd="0" presId="urn:microsoft.com/office/officeart/2005/8/layout/gear1"/>
    <dgm:cxn modelId="{0F229137-EB20-D247-887D-5E189B8BF710}" type="presOf" srcId="{F64BCCD4-254D-D94B-8DA9-20429FE7DAFC}" destId="{11243C98-D9AE-6043-9E5D-45F0DD8CC4AD}" srcOrd="1" destOrd="0" presId="urn:microsoft.com/office/officeart/2005/8/layout/gear1"/>
    <dgm:cxn modelId="{32B4063F-B4D0-B34E-8172-4BBB7CBF50BC}" type="presOf" srcId="{F64BCCD4-254D-D94B-8DA9-20429FE7DAFC}" destId="{9507ACF4-0032-FA49-B012-A63C8C1F124A}" srcOrd="2" destOrd="0" presId="urn:microsoft.com/office/officeart/2005/8/layout/gear1"/>
    <dgm:cxn modelId="{6AD76262-B8CC-D74C-818B-FDCFDE845C6A}" type="presOf" srcId="{02A5155D-F882-F141-8322-3FDFC3658983}" destId="{1B71BB54-F809-7A4C-9CBC-C3A742B4EDF6}" srcOrd="0" destOrd="0" presId="urn:microsoft.com/office/officeart/2005/8/layout/gear1"/>
    <dgm:cxn modelId="{564CD58D-6649-144F-8780-8565AAA9DE40}" srcId="{AE11D360-09B6-E148-9331-9D2C9D64349B}" destId="{F64BCCD4-254D-D94B-8DA9-20429FE7DAFC}" srcOrd="2" destOrd="0" parTransId="{18A17F32-D08B-7348-941A-62E9A2F518EB}" sibTransId="{B8084714-143F-0B4F-9C8C-51BB59199FE9}"/>
    <dgm:cxn modelId="{CD89EA94-0E6E-9741-A4DB-6C10B3956E6F}" type="presOf" srcId="{16EFBFAB-50BB-644D-8574-099DA4123BD8}" destId="{9FA0066E-41B5-A24D-982E-C06051D1FD04}" srcOrd="2" destOrd="0" presId="urn:microsoft.com/office/officeart/2005/8/layout/gear1"/>
    <dgm:cxn modelId="{000868AF-9FC3-3C42-BF00-615AAF4B564B}" type="presOf" srcId="{F64BCCD4-254D-D94B-8DA9-20429FE7DAFC}" destId="{B4FAB196-702C-F545-B250-771874E8BE45}" srcOrd="3" destOrd="0" presId="urn:microsoft.com/office/officeart/2005/8/layout/gear1"/>
    <dgm:cxn modelId="{9629E5B8-42AD-CC4B-91C3-2166029FEE23}" srcId="{AE11D360-09B6-E148-9331-9D2C9D64349B}" destId="{16EFBFAB-50BB-644D-8574-099DA4123BD8}" srcOrd="1" destOrd="0" parTransId="{C2374B79-BAB7-B44E-8F61-93B3489C474F}" sibTransId="{BF55D0D8-96FF-774E-8445-AAE062CF9AF5}"/>
    <dgm:cxn modelId="{F9D0C7BA-482F-E24D-A692-203D3D6A483B}" type="presOf" srcId="{F64BCCD4-254D-D94B-8DA9-20429FE7DAFC}" destId="{F22890AC-F530-6042-B71C-CC7D71C10FE0}" srcOrd="0" destOrd="0" presId="urn:microsoft.com/office/officeart/2005/8/layout/gear1"/>
    <dgm:cxn modelId="{19E184C9-10FC-5448-8433-8492EBE7C273}" type="presOf" srcId="{AE11D360-09B6-E148-9331-9D2C9D64349B}" destId="{DA3558FA-21C1-214E-9DE4-C172F061CA9C}" srcOrd="0" destOrd="0" presId="urn:microsoft.com/office/officeart/2005/8/layout/gear1"/>
    <dgm:cxn modelId="{BB2C32CF-25A4-E44A-A277-5B0B2E3FF6E6}" type="presOf" srcId="{77795F47-D73B-8C42-9EA7-7245F8F253ED}" destId="{87BBA882-8F79-AC4A-9459-70104333C0DC}" srcOrd="0" destOrd="0" presId="urn:microsoft.com/office/officeart/2005/8/layout/gear1"/>
    <dgm:cxn modelId="{DB5AF2DD-C9E8-C34C-ADBB-C52202BC5640}" type="presOf" srcId="{BF55D0D8-96FF-774E-8445-AAE062CF9AF5}" destId="{F1D8B1A2-7003-034C-B516-9769A378D6BF}" srcOrd="0" destOrd="0" presId="urn:microsoft.com/office/officeart/2005/8/layout/gear1"/>
    <dgm:cxn modelId="{2A9F8BEC-C57C-D348-BB68-19693FDE6EB8}" type="presOf" srcId="{16EFBFAB-50BB-644D-8574-099DA4123BD8}" destId="{D892A054-80C1-2349-893A-7F3ACC46EA95}" srcOrd="0" destOrd="0" presId="urn:microsoft.com/office/officeart/2005/8/layout/gear1"/>
    <dgm:cxn modelId="{A9369DFB-0FFD-414F-85D8-F488DD77BD97}" srcId="{AE11D360-09B6-E148-9331-9D2C9D64349B}" destId="{77795F47-D73B-8C42-9EA7-7245F8F253ED}" srcOrd="0" destOrd="0" parTransId="{65F71C13-4CDE-1643-AD3D-859D7ABBB081}" sibTransId="{02A5155D-F882-F141-8322-3FDFC3658983}"/>
    <dgm:cxn modelId="{66C75CAE-9DFF-BC44-9A84-DB63F93E8FBD}" type="presParOf" srcId="{DA3558FA-21C1-214E-9DE4-C172F061CA9C}" destId="{87BBA882-8F79-AC4A-9459-70104333C0DC}" srcOrd="0" destOrd="0" presId="urn:microsoft.com/office/officeart/2005/8/layout/gear1"/>
    <dgm:cxn modelId="{CFD21189-EB1C-EE49-9322-6141D73D693D}" type="presParOf" srcId="{DA3558FA-21C1-214E-9DE4-C172F061CA9C}" destId="{97132C48-499E-7942-A91C-89336CC61479}" srcOrd="1" destOrd="0" presId="urn:microsoft.com/office/officeart/2005/8/layout/gear1"/>
    <dgm:cxn modelId="{5EF594D6-0E8E-F841-9D8F-FFBDCE2F3058}" type="presParOf" srcId="{DA3558FA-21C1-214E-9DE4-C172F061CA9C}" destId="{C1364155-8141-B047-AD3D-BE912DE5C4A5}" srcOrd="2" destOrd="0" presId="urn:microsoft.com/office/officeart/2005/8/layout/gear1"/>
    <dgm:cxn modelId="{5D487B6B-E13F-5D4D-932E-A5212AC4DD80}" type="presParOf" srcId="{DA3558FA-21C1-214E-9DE4-C172F061CA9C}" destId="{D892A054-80C1-2349-893A-7F3ACC46EA95}" srcOrd="3" destOrd="0" presId="urn:microsoft.com/office/officeart/2005/8/layout/gear1"/>
    <dgm:cxn modelId="{7F6E9FE1-362B-4D4A-A410-4C91A612B442}" type="presParOf" srcId="{DA3558FA-21C1-214E-9DE4-C172F061CA9C}" destId="{197BA688-6A3D-E040-94D2-189200893D18}" srcOrd="4" destOrd="0" presId="urn:microsoft.com/office/officeart/2005/8/layout/gear1"/>
    <dgm:cxn modelId="{00C9FE31-3CF2-0A4C-AC22-FF9E7D53E874}" type="presParOf" srcId="{DA3558FA-21C1-214E-9DE4-C172F061CA9C}" destId="{9FA0066E-41B5-A24D-982E-C06051D1FD04}" srcOrd="5" destOrd="0" presId="urn:microsoft.com/office/officeart/2005/8/layout/gear1"/>
    <dgm:cxn modelId="{1463D7B6-59F4-4148-9F06-EF6E540C0D89}" type="presParOf" srcId="{DA3558FA-21C1-214E-9DE4-C172F061CA9C}" destId="{F22890AC-F530-6042-B71C-CC7D71C10FE0}" srcOrd="6" destOrd="0" presId="urn:microsoft.com/office/officeart/2005/8/layout/gear1"/>
    <dgm:cxn modelId="{55A30C2F-9FAF-D04E-9C35-720AF1A3E4E7}" type="presParOf" srcId="{DA3558FA-21C1-214E-9DE4-C172F061CA9C}" destId="{11243C98-D9AE-6043-9E5D-45F0DD8CC4AD}" srcOrd="7" destOrd="0" presId="urn:microsoft.com/office/officeart/2005/8/layout/gear1"/>
    <dgm:cxn modelId="{E5563B3B-6D6F-2145-8F37-32DB56BD6038}" type="presParOf" srcId="{DA3558FA-21C1-214E-9DE4-C172F061CA9C}" destId="{9507ACF4-0032-FA49-B012-A63C8C1F124A}" srcOrd="8" destOrd="0" presId="urn:microsoft.com/office/officeart/2005/8/layout/gear1"/>
    <dgm:cxn modelId="{3DBB3BE5-D245-E949-AA4C-7CB8967C2B1D}" type="presParOf" srcId="{DA3558FA-21C1-214E-9DE4-C172F061CA9C}" destId="{B4FAB196-702C-F545-B250-771874E8BE45}" srcOrd="9" destOrd="0" presId="urn:microsoft.com/office/officeart/2005/8/layout/gear1"/>
    <dgm:cxn modelId="{D1390307-C34D-164E-B691-64952FE88CC9}" type="presParOf" srcId="{DA3558FA-21C1-214E-9DE4-C172F061CA9C}" destId="{1B71BB54-F809-7A4C-9CBC-C3A742B4EDF6}" srcOrd="10" destOrd="0" presId="urn:microsoft.com/office/officeart/2005/8/layout/gear1"/>
    <dgm:cxn modelId="{BB3CC2E9-F91E-4A45-ADC3-678C07CEA5C3}" type="presParOf" srcId="{DA3558FA-21C1-214E-9DE4-C172F061CA9C}" destId="{F1D8B1A2-7003-034C-B516-9769A378D6BF}" srcOrd="11" destOrd="0" presId="urn:microsoft.com/office/officeart/2005/8/layout/gear1"/>
    <dgm:cxn modelId="{66333B4F-0C93-D14E-AE01-573E897DD4F9}" type="presParOf" srcId="{DA3558FA-21C1-214E-9DE4-C172F061CA9C}" destId="{EF69F0A8-D828-7949-83C8-1F0218E28EB1}" srcOrd="12" destOrd="0" presId="urn:microsoft.com/office/officeart/2005/8/layout/gear1"/>
  </dgm:cxnLst>
  <dgm:bg>
    <a:solidFill>
      <a:schemeClr val="accent3">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11D360-09B6-E148-9331-9D2C9D64349B}" type="doc">
      <dgm:prSet loTypeId="urn:microsoft.com/office/officeart/2005/8/layout/gear1" loCatId="" qsTypeId="urn:microsoft.com/office/officeart/2005/8/quickstyle/simple4" qsCatId="simple" csTypeId="urn:microsoft.com/office/officeart/2005/8/colors/accent0_3" csCatId="mainScheme" phldr="1"/>
      <dgm:spPr/>
    </dgm:pt>
    <dgm:pt modelId="{77795F47-D73B-8C42-9EA7-7245F8F253ED}">
      <dgm:prSet phldrT="[Texto]"/>
      <dgm:spPr>
        <a:solidFill>
          <a:schemeClr val="bg2">
            <a:lumMod val="90000"/>
          </a:schemeClr>
        </a:solidFill>
      </dgm:spPr>
      <dgm:t>
        <a:bodyPr/>
        <a:lstStyle/>
        <a:p>
          <a:r>
            <a:rPr lang="pt-BR" b="1"/>
            <a:t>Prevenir</a:t>
          </a:r>
          <a:endParaRPr lang="pt-BR" b="1" dirty="0"/>
        </a:p>
      </dgm:t>
    </dgm:pt>
    <dgm:pt modelId="{65F71C13-4CDE-1643-AD3D-859D7ABBB081}" type="parTrans" cxnId="{A9369DFB-0FFD-414F-85D8-F488DD77BD97}">
      <dgm:prSet/>
      <dgm:spPr/>
      <dgm:t>
        <a:bodyPr/>
        <a:lstStyle/>
        <a:p>
          <a:endParaRPr lang="pt-BR"/>
        </a:p>
      </dgm:t>
    </dgm:pt>
    <dgm:pt modelId="{02A5155D-F882-F141-8322-3FDFC3658983}" type="sibTrans" cxnId="{A9369DFB-0FFD-414F-85D8-F488DD77BD97}">
      <dgm:prSet/>
      <dgm:spPr/>
      <dgm:t>
        <a:bodyPr/>
        <a:lstStyle/>
        <a:p>
          <a:endParaRPr lang="pt-BR"/>
        </a:p>
      </dgm:t>
    </dgm:pt>
    <dgm:pt modelId="{16EFBFAB-50BB-644D-8574-099DA4123BD8}">
      <dgm:prSet phldrT="[Texto]"/>
      <dgm:spPr>
        <a:solidFill>
          <a:schemeClr val="bg2">
            <a:lumMod val="90000"/>
          </a:schemeClr>
        </a:solidFill>
      </dgm:spPr>
      <dgm:t>
        <a:bodyPr/>
        <a:lstStyle/>
        <a:p>
          <a:r>
            <a:rPr lang="pt-BR" b="1" dirty="0"/>
            <a:t>Detectar</a:t>
          </a:r>
        </a:p>
      </dgm:t>
    </dgm:pt>
    <dgm:pt modelId="{C2374B79-BAB7-B44E-8F61-93B3489C474F}" type="parTrans" cxnId="{9629E5B8-42AD-CC4B-91C3-2166029FEE23}">
      <dgm:prSet/>
      <dgm:spPr/>
      <dgm:t>
        <a:bodyPr/>
        <a:lstStyle/>
        <a:p>
          <a:endParaRPr lang="pt-BR"/>
        </a:p>
      </dgm:t>
    </dgm:pt>
    <dgm:pt modelId="{BF55D0D8-96FF-774E-8445-AAE062CF9AF5}" type="sibTrans" cxnId="{9629E5B8-42AD-CC4B-91C3-2166029FEE23}">
      <dgm:prSet/>
      <dgm:spPr/>
      <dgm:t>
        <a:bodyPr/>
        <a:lstStyle/>
        <a:p>
          <a:endParaRPr lang="pt-BR"/>
        </a:p>
      </dgm:t>
    </dgm:pt>
    <dgm:pt modelId="{F64BCCD4-254D-D94B-8DA9-20429FE7DAFC}">
      <dgm:prSet phldrT="[Texto]"/>
      <dgm:spPr>
        <a:solidFill>
          <a:schemeClr val="tx2"/>
        </a:solidFill>
      </dgm:spPr>
      <dgm:t>
        <a:bodyPr/>
        <a:lstStyle/>
        <a:p>
          <a:r>
            <a:rPr lang="pt-BR" b="1"/>
            <a:t>Sancionar</a:t>
          </a:r>
          <a:endParaRPr lang="pt-BR" b="1" dirty="0"/>
        </a:p>
      </dgm:t>
    </dgm:pt>
    <dgm:pt modelId="{18A17F32-D08B-7348-941A-62E9A2F518EB}" type="parTrans" cxnId="{564CD58D-6649-144F-8780-8565AAA9DE40}">
      <dgm:prSet/>
      <dgm:spPr/>
      <dgm:t>
        <a:bodyPr/>
        <a:lstStyle/>
        <a:p>
          <a:endParaRPr lang="pt-BR"/>
        </a:p>
      </dgm:t>
    </dgm:pt>
    <dgm:pt modelId="{B8084714-143F-0B4F-9C8C-51BB59199FE9}" type="sibTrans" cxnId="{564CD58D-6649-144F-8780-8565AAA9DE40}">
      <dgm:prSet/>
      <dgm:spPr/>
      <dgm:t>
        <a:bodyPr/>
        <a:lstStyle/>
        <a:p>
          <a:endParaRPr lang="pt-BR"/>
        </a:p>
      </dgm:t>
    </dgm:pt>
    <dgm:pt modelId="{DA3558FA-21C1-214E-9DE4-C172F061CA9C}" type="pres">
      <dgm:prSet presAssocID="{AE11D360-09B6-E148-9331-9D2C9D64349B}" presName="composite" presStyleCnt="0">
        <dgm:presLayoutVars>
          <dgm:chMax val="3"/>
          <dgm:animLvl val="lvl"/>
          <dgm:resizeHandles val="exact"/>
        </dgm:presLayoutVars>
      </dgm:prSet>
      <dgm:spPr/>
    </dgm:pt>
    <dgm:pt modelId="{87BBA882-8F79-AC4A-9459-70104333C0DC}" type="pres">
      <dgm:prSet presAssocID="{77795F47-D73B-8C42-9EA7-7245F8F253ED}" presName="gear1" presStyleLbl="node1" presStyleIdx="0" presStyleCnt="3">
        <dgm:presLayoutVars>
          <dgm:chMax val="1"/>
          <dgm:bulletEnabled val="1"/>
        </dgm:presLayoutVars>
      </dgm:prSet>
      <dgm:spPr/>
    </dgm:pt>
    <dgm:pt modelId="{97132C48-499E-7942-A91C-89336CC61479}" type="pres">
      <dgm:prSet presAssocID="{77795F47-D73B-8C42-9EA7-7245F8F253ED}" presName="gear1srcNode" presStyleLbl="node1" presStyleIdx="0" presStyleCnt="3"/>
      <dgm:spPr/>
    </dgm:pt>
    <dgm:pt modelId="{C1364155-8141-B047-AD3D-BE912DE5C4A5}" type="pres">
      <dgm:prSet presAssocID="{77795F47-D73B-8C42-9EA7-7245F8F253ED}" presName="gear1dstNode" presStyleLbl="node1" presStyleIdx="0" presStyleCnt="3"/>
      <dgm:spPr/>
    </dgm:pt>
    <dgm:pt modelId="{D892A054-80C1-2349-893A-7F3ACC46EA95}" type="pres">
      <dgm:prSet presAssocID="{16EFBFAB-50BB-644D-8574-099DA4123BD8}" presName="gear2" presStyleLbl="node1" presStyleIdx="1" presStyleCnt="3">
        <dgm:presLayoutVars>
          <dgm:chMax val="1"/>
          <dgm:bulletEnabled val="1"/>
        </dgm:presLayoutVars>
      </dgm:prSet>
      <dgm:spPr/>
    </dgm:pt>
    <dgm:pt modelId="{197BA688-6A3D-E040-94D2-189200893D18}" type="pres">
      <dgm:prSet presAssocID="{16EFBFAB-50BB-644D-8574-099DA4123BD8}" presName="gear2srcNode" presStyleLbl="node1" presStyleIdx="1" presStyleCnt="3"/>
      <dgm:spPr/>
    </dgm:pt>
    <dgm:pt modelId="{9FA0066E-41B5-A24D-982E-C06051D1FD04}" type="pres">
      <dgm:prSet presAssocID="{16EFBFAB-50BB-644D-8574-099DA4123BD8}" presName="gear2dstNode" presStyleLbl="node1" presStyleIdx="1" presStyleCnt="3"/>
      <dgm:spPr/>
    </dgm:pt>
    <dgm:pt modelId="{F22890AC-F530-6042-B71C-CC7D71C10FE0}" type="pres">
      <dgm:prSet presAssocID="{F64BCCD4-254D-D94B-8DA9-20429FE7DAFC}" presName="gear3" presStyleLbl="node1" presStyleIdx="2" presStyleCnt="3" custScaleY="90909"/>
      <dgm:spPr/>
    </dgm:pt>
    <dgm:pt modelId="{11243C98-D9AE-6043-9E5D-45F0DD8CC4AD}" type="pres">
      <dgm:prSet presAssocID="{F64BCCD4-254D-D94B-8DA9-20429FE7DAFC}" presName="gear3tx" presStyleLbl="node1" presStyleIdx="2" presStyleCnt="3">
        <dgm:presLayoutVars>
          <dgm:chMax val="1"/>
          <dgm:bulletEnabled val="1"/>
        </dgm:presLayoutVars>
      </dgm:prSet>
      <dgm:spPr/>
    </dgm:pt>
    <dgm:pt modelId="{9507ACF4-0032-FA49-B012-A63C8C1F124A}" type="pres">
      <dgm:prSet presAssocID="{F64BCCD4-254D-D94B-8DA9-20429FE7DAFC}" presName="gear3srcNode" presStyleLbl="node1" presStyleIdx="2" presStyleCnt="3"/>
      <dgm:spPr/>
    </dgm:pt>
    <dgm:pt modelId="{B4FAB196-702C-F545-B250-771874E8BE45}" type="pres">
      <dgm:prSet presAssocID="{F64BCCD4-254D-D94B-8DA9-20429FE7DAFC}" presName="gear3dstNode" presStyleLbl="node1" presStyleIdx="2" presStyleCnt="3"/>
      <dgm:spPr/>
    </dgm:pt>
    <dgm:pt modelId="{1B71BB54-F809-7A4C-9CBC-C3A742B4EDF6}" type="pres">
      <dgm:prSet presAssocID="{02A5155D-F882-F141-8322-3FDFC3658983}" presName="connector1" presStyleLbl="sibTrans2D1" presStyleIdx="0" presStyleCnt="3"/>
      <dgm:spPr/>
    </dgm:pt>
    <dgm:pt modelId="{F1D8B1A2-7003-034C-B516-9769A378D6BF}" type="pres">
      <dgm:prSet presAssocID="{BF55D0D8-96FF-774E-8445-AAE062CF9AF5}" presName="connector2" presStyleLbl="sibTrans2D1" presStyleIdx="1" presStyleCnt="3"/>
      <dgm:spPr/>
    </dgm:pt>
    <dgm:pt modelId="{EF69F0A8-D828-7949-83C8-1F0218E28EB1}" type="pres">
      <dgm:prSet presAssocID="{B8084714-143F-0B4F-9C8C-51BB59199FE9}" presName="connector3" presStyleLbl="sibTrans2D1" presStyleIdx="2" presStyleCnt="3"/>
      <dgm:spPr/>
    </dgm:pt>
  </dgm:ptLst>
  <dgm:cxnLst>
    <dgm:cxn modelId="{D6277E05-09C5-BE4F-9BF5-10EFCF0AB360}" type="presOf" srcId="{77795F47-D73B-8C42-9EA7-7245F8F253ED}" destId="{C1364155-8141-B047-AD3D-BE912DE5C4A5}" srcOrd="2" destOrd="0" presId="urn:microsoft.com/office/officeart/2005/8/layout/gear1"/>
    <dgm:cxn modelId="{4854971E-A35E-724D-A93C-AD0D8678412B}" type="presOf" srcId="{77795F47-D73B-8C42-9EA7-7245F8F253ED}" destId="{97132C48-499E-7942-A91C-89336CC61479}" srcOrd="1" destOrd="0" presId="urn:microsoft.com/office/officeart/2005/8/layout/gear1"/>
    <dgm:cxn modelId="{37D28C24-E144-7C43-A9E5-B0D771E0D20E}" type="presOf" srcId="{02A5155D-F882-F141-8322-3FDFC3658983}" destId="{1B71BB54-F809-7A4C-9CBC-C3A742B4EDF6}" srcOrd="0" destOrd="0" presId="urn:microsoft.com/office/officeart/2005/8/layout/gear1"/>
    <dgm:cxn modelId="{45C66E28-ADC3-E14B-8CF2-F00859C8D377}" type="presOf" srcId="{16EFBFAB-50BB-644D-8574-099DA4123BD8}" destId="{197BA688-6A3D-E040-94D2-189200893D18}" srcOrd="1" destOrd="0" presId="urn:microsoft.com/office/officeart/2005/8/layout/gear1"/>
    <dgm:cxn modelId="{B91B5A42-818A-6546-93C9-045218B8695D}" type="presOf" srcId="{F64BCCD4-254D-D94B-8DA9-20429FE7DAFC}" destId="{9507ACF4-0032-FA49-B012-A63C8C1F124A}" srcOrd="2" destOrd="0" presId="urn:microsoft.com/office/officeart/2005/8/layout/gear1"/>
    <dgm:cxn modelId="{D900864F-0CD6-8F4E-892B-29ED823558F3}" type="presOf" srcId="{16EFBFAB-50BB-644D-8574-099DA4123BD8}" destId="{9FA0066E-41B5-A24D-982E-C06051D1FD04}" srcOrd="2" destOrd="0" presId="urn:microsoft.com/office/officeart/2005/8/layout/gear1"/>
    <dgm:cxn modelId="{238CCB76-6F35-2445-A6A4-456C5442C66A}" type="presOf" srcId="{16EFBFAB-50BB-644D-8574-099DA4123BD8}" destId="{D892A054-80C1-2349-893A-7F3ACC46EA95}" srcOrd="0" destOrd="0" presId="urn:microsoft.com/office/officeart/2005/8/layout/gear1"/>
    <dgm:cxn modelId="{3DB0208B-EF90-5B47-B5EA-B36F29753D00}" type="presOf" srcId="{77795F47-D73B-8C42-9EA7-7245F8F253ED}" destId="{87BBA882-8F79-AC4A-9459-70104333C0DC}" srcOrd="0" destOrd="0" presId="urn:microsoft.com/office/officeart/2005/8/layout/gear1"/>
    <dgm:cxn modelId="{564CD58D-6649-144F-8780-8565AAA9DE40}" srcId="{AE11D360-09B6-E148-9331-9D2C9D64349B}" destId="{F64BCCD4-254D-D94B-8DA9-20429FE7DAFC}" srcOrd="2" destOrd="0" parTransId="{18A17F32-D08B-7348-941A-62E9A2F518EB}" sibTransId="{B8084714-143F-0B4F-9C8C-51BB59199FE9}"/>
    <dgm:cxn modelId="{90C03790-C056-EF4B-8B9F-8E2CE4726AB4}" type="presOf" srcId="{BF55D0D8-96FF-774E-8445-AAE062CF9AF5}" destId="{F1D8B1A2-7003-034C-B516-9769A378D6BF}" srcOrd="0" destOrd="0" presId="urn:microsoft.com/office/officeart/2005/8/layout/gear1"/>
    <dgm:cxn modelId="{6B6C1C9B-E8F2-B84A-8008-256194618873}" type="presOf" srcId="{F64BCCD4-254D-D94B-8DA9-20429FE7DAFC}" destId="{11243C98-D9AE-6043-9E5D-45F0DD8CC4AD}" srcOrd="1" destOrd="0" presId="urn:microsoft.com/office/officeart/2005/8/layout/gear1"/>
    <dgm:cxn modelId="{52A0C5B0-05E6-B246-AF8A-E70043CC1DF1}" type="presOf" srcId="{F64BCCD4-254D-D94B-8DA9-20429FE7DAFC}" destId="{F22890AC-F530-6042-B71C-CC7D71C10FE0}" srcOrd="0" destOrd="0" presId="urn:microsoft.com/office/officeart/2005/8/layout/gear1"/>
    <dgm:cxn modelId="{9629E5B8-42AD-CC4B-91C3-2166029FEE23}" srcId="{AE11D360-09B6-E148-9331-9D2C9D64349B}" destId="{16EFBFAB-50BB-644D-8574-099DA4123BD8}" srcOrd="1" destOrd="0" parTransId="{C2374B79-BAB7-B44E-8F61-93B3489C474F}" sibTransId="{BF55D0D8-96FF-774E-8445-AAE062CF9AF5}"/>
    <dgm:cxn modelId="{A00070EC-273D-CC4F-90C1-6CAEB8E77518}" type="presOf" srcId="{F64BCCD4-254D-D94B-8DA9-20429FE7DAFC}" destId="{B4FAB196-702C-F545-B250-771874E8BE45}" srcOrd="3" destOrd="0" presId="urn:microsoft.com/office/officeart/2005/8/layout/gear1"/>
    <dgm:cxn modelId="{EDBF37F4-3666-6542-A1F3-7323CA9116D8}" type="presOf" srcId="{B8084714-143F-0B4F-9C8C-51BB59199FE9}" destId="{EF69F0A8-D828-7949-83C8-1F0218E28EB1}" srcOrd="0" destOrd="0" presId="urn:microsoft.com/office/officeart/2005/8/layout/gear1"/>
    <dgm:cxn modelId="{A9369DFB-0FFD-414F-85D8-F488DD77BD97}" srcId="{AE11D360-09B6-E148-9331-9D2C9D64349B}" destId="{77795F47-D73B-8C42-9EA7-7245F8F253ED}" srcOrd="0" destOrd="0" parTransId="{65F71C13-4CDE-1643-AD3D-859D7ABBB081}" sibTransId="{02A5155D-F882-F141-8322-3FDFC3658983}"/>
    <dgm:cxn modelId="{B28D62FE-9614-6C4C-8B81-76F2CD5FAA82}" type="presOf" srcId="{AE11D360-09B6-E148-9331-9D2C9D64349B}" destId="{DA3558FA-21C1-214E-9DE4-C172F061CA9C}" srcOrd="0" destOrd="0" presId="urn:microsoft.com/office/officeart/2005/8/layout/gear1"/>
    <dgm:cxn modelId="{C71AB500-BD7C-774E-8F27-75094DE9A4E3}" type="presParOf" srcId="{DA3558FA-21C1-214E-9DE4-C172F061CA9C}" destId="{87BBA882-8F79-AC4A-9459-70104333C0DC}" srcOrd="0" destOrd="0" presId="urn:microsoft.com/office/officeart/2005/8/layout/gear1"/>
    <dgm:cxn modelId="{5D4A7848-A863-2844-AE92-3101CBB9FE74}" type="presParOf" srcId="{DA3558FA-21C1-214E-9DE4-C172F061CA9C}" destId="{97132C48-499E-7942-A91C-89336CC61479}" srcOrd="1" destOrd="0" presId="urn:microsoft.com/office/officeart/2005/8/layout/gear1"/>
    <dgm:cxn modelId="{29950EDE-7C6C-8B4C-A6FD-E518D974C371}" type="presParOf" srcId="{DA3558FA-21C1-214E-9DE4-C172F061CA9C}" destId="{C1364155-8141-B047-AD3D-BE912DE5C4A5}" srcOrd="2" destOrd="0" presId="urn:microsoft.com/office/officeart/2005/8/layout/gear1"/>
    <dgm:cxn modelId="{CE1FA3E0-65C0-9449-AA34-07AE5194347A}" type="presParOf" srcId="{DA3558FA-21C1-214E-9DE4-C172F061CA9C}" destId="{D892A054-80C1-2349-893A-7F3ACC46EA95}" srcOrd="3" destOrd="0" presId="urn:microsoft.com/office/officeart/2005/8/layout/gear1"/>
    <dgm:cxn modelId="{B51A891D-BDF2-7448-86B7-17D3AE1DB8A7}" type="presParOf" srcId="{DA3558FA-21C1-214E-9DE4-C172F061CA9C}" destId="{197BA688-6A3D-E040-94D2-189200893D18}" srcOrd="4" destOrd="0" presId="urn:microsoft.com/office/officeart/2005/8/layout/gear1"/>
    <dgm:cxn modelId="{1E64416B-1EF9-1942-85F1-211C6BCE76D3}" type="presParOf" srcId="{DA3558FA-21C1-214E-9DE4-C172F061CA9C}" destId="{9FA0066E-41B5-A24D-982E-C06051D1FD04}" srcOrd="5" destOrd="0" presId="urn:microsoft.com/office/officeart/2005/8/layout/gear1"/>
    <dgm:cxn modelId="{E8215899-0747-B84E-93D9-E84E47737E03}" type="presParOf" srcId="{DA3558FA-21C1-214E-9DE4-C172F061CA9C}" destId="{F22890AC-F530-6042-B71C-CC7D71C10FE0}" srcOrd="6" destOrd="0" presId="urn:microsoft.com/office/officeart/2005/8/layout/gear1"/>
    <dgm:cxn modelId="{2D8D32A4-FFC5-4640-BF7C-BB8393517162}" type="presParOf" srcId="{DA3558FA-21C1-214E-9DE4-C172F061CA9C}" destId="{11243C98-D9AE-6043-9E5D-45F0DD8CC4AD}" srcOrd="7" destOrd="0" presId="urn:microsoft.com/office/officeart/2005/8/layout/gear1"/>
    <dgm:cxn modelId="{8CE7628D-BA53-3246-BBA5-1BF8D4F7A073}" type="presParOf" srcId="{DA3558FA-21C1-214E-9DE4-C172F061CA9C}" destId="{9507ACF4-0032-FA49-B012-A63C8C1F124A}" srcOrd="8" destOrd="0" presId="urn:microsoft.com/office/officeart/2005/8/layout/gear1"/>
    <dgm:cxn modelId="{0085D895-8400-5F4E-9D7B-40CCF827EDC2}" type="presParOf" srcId="{DA3558FA-21C1-214E-9DE4-C172F061CA9C}" destId="{B4FAB196-702C-F545-B250-771874E8BE45}" srcOrd="9" destOrd="0" presId="urn:microsoft.com/office/officeart/2005/8/layout/gear1"/>
    <dgm:cxn modelId="{264F4FC5-23AE-0145-BF8E-29CF0E5A4275}" type="presParOf" srcId="{DA3558FA-21C1-214E-9DE4-C172F061CA9C}" destId="{1B71BB54-F809-7A4C-9CBC-C3A742B4EDF6}" srcOrd="10" destOrd="0" presId="urn:microsoft.com/office/officeart/2005/8/layout/gear1"/>
    <dgm:cxn modelId="{9326E798-3D63-F145-A76F-34EDD1E07910}" type="presParOf" srcId="{DA3558FA-21C1-214E-9DE4-C172F061CA9C}" destId="{F1D8B1A2-7003-034C-B516-9769A378D6BF}" srcOrd="11" destOrd="0" presId="urn:microsoft.com/office/officeart/2005/8/layout/gear1"/>
    <dgm:cxn modelId="{2273FAEA-16A9-2E41-BA58-E261C01B3665}" type="presParOf" srcId="{DA3558FA-21C1-214E-9DE4-C172F061CA9C}" destId="{EF69F0A8-D828-7949-83C8-1F0218E28EB1}"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11D360-09B6-E148-9331-9D2C9D64349B}" type="doc">
      <dgm:prSet loTypeId="urn:microsoft.com/office/officeart/2005/8/layout/gear1" loCatId="" qsTypeId="urn:microsoft.com/office/officeart/2005/8/quickstyle/simple4" qsCatId="simple" csTypeId="urn:microsoft.com/office/officeart/2005/8/colors/accent0_3" csCatId="mainScheme" phldr="1"/>
      <dgm:spPr/>
    </dgm:pt>
    <dgm:pt modelId="{77795F47-D73B-8C42-9EA7-7245F8F253ED}">
      <dgm:prSet phldrT="[Texto]"/>
      <dgm:spPr>
        <a:solidFill>
          <a:schemeClr val="tx2"/>
        </a:solidFill>
      </dgm:spPr>
      <dgm:t>
        <a:bodyPr/>
        <a:lstStyle/>
        <a:p>
          <a:r>
            <a:rPr lang="pt-BR" b="1"/>
            <a:t>Prevenir</a:t>
          </a:r>
          <a:endParaRPr lang="pt-BR" b="1" dirty="0"/>
        </a:p>
      </dgm:t>
    </dgm:pt>
    <dgm:pt modelId="{65F71C13-4CDE-1643-AD3D-859D7ABBB081}" type="parTrans" cxnId="{A9369DFB-0FFD-414F-85D8-F488DD77BD97}">
      <dgm:prSet/>
      <dgm:spPr/>
      <dgm:t>
        <a:bodyPr/>
        <a:lstStyle/>
        <a:p>
          <a:endParaRPr lang="pt-BR"/>
        </a:p>
      </dgm:t>
    </dgm:pt>
    <dgm:pt modelId="{02A5155D-F882-F141-8322-3FDFC3658983}" type="sibTrans" cxnId="{A9369DFB-0FFD-414F-85D8-F488DD77BD97}">
      <dgm:prSet/>
      <dgm:spPr/>
      <dgm:t>
        <a:bodyPr/>
        <a:lstStyle/>
        <a:p>
          <a:endParaRPr lang="pt-BR"/>
        </a:p>
      </dgm:t>
    </dgm:pt>
    <dgm:pt modelId="{16EFBFAB-50BB-644D-8574-099DA4123BD8}">
      <dgm:prSet phldrT="[Texto]"/>
      <dgm:spPr>
        <a:solidFill>
          <a:schemeClr val="bg2">
            <a:lumMod val="90000"/>
          </a:schemeClr>
        </a:solidFill>
      </dgm:spPr>
      <dgm:t>
        <a:bodyPr/>
        <a:lstStyle/>
        <a:p>
          <a:r>
            <a:rPr lang="pt-BR" b="1" dirty="0"/>
            <a:t>Detectar</a:t>
          </a:r>
        </a:p>
      </dgm:t>
    </dgm:pt>
    <dgm:pt modelId="{C2374B79-BAB7-B44E-8F61-93B3489C474F}" type="parTrans" cxnId="{9629E5B8-42AD-CC4B-91C3-2166029FEE23}">
      <dgm:prSet/>
      <dgm:spPr/>
      <dgm:t>
        <a:bodyPr/>
        <a:lstStyle/>
        <a:p>
          <a:endParaRPr lang="pt-BR"/>
        </a:p>
      </dgm:t>
    </dgm:pt>
    <dgm:pt modelId="{BF55D0D8-96FF-774E-8445-AAE062CF9AF5}" type="sibTrans" cxnId="{9629E5B8-42AD-CC4B-91C3-2166029FEE23}">
      <dgm:prSet/>
      <dgm:spPr/>
      <dgm:t>
        <a:bodyPr/>
        <a:lstStyle/>
        <a:p>
          <a:endParaRPr lang="pt-BR"/>
        </a:p>
      </dgm:t>
    </dgm:pt>
    <dgm:pt modelId="{F64BCCD4-254D-D94B-8DA9-20429FE7DAFC}">
      <dgm:prSet phldrT="[Texto]"/>
      <dgm:spPr>
        <a:solidFill>
          <a:schemeClr val="bg2">
            <a:lumMod val="90000"/>
          </a:schemeClr>
        </a:solidFill>
      </dgm:spPr>
      <dgm:t>
        <a:bodyPr/>
        <a:lstStyle/>
        <a:p>
          <a:r>
            <a:rPr lang="pt-BR" b="1"/>
            <a:t>Sancionar</a:t>
          </a:r>
          <a:endParaRPr lang="pt-BR" b="1" dirty="0"/>
        </a:p>
      </dgm:t>
    </dgm:pt>
    <dgm:pt modelId="{18A17F32-D08B-7348-941A-62E9A2F518EB}" type="parTrans" cxnId="{564CD58D-6649-144F-8780-8565AAA9DE40}">
      <dgm:prSet/>
      <dgm:spPr/>
      <dgm:t>
        <a:bodyPr/>
        <a:lstStyle/>
        <a:p>
          <a:endParaRPr lang="pt-BR"/>
        </a:p>
      </dgm:t>
    </dgm:pt>
    <dgm:pt modelId="{B8084714-143F-0B4F-9C8C-51BB59199FE9}" type="sibTrans" cxnId="{564CD58D-6649-144F-8780-8565AAA9DE40}">
      <dgm:prSet/>
      <dgm:spPr/>
      <dgm:t>
        <a:bodyPr/>
        <a:lstStyle/>
        <a:p>
          <a:endParaRPr lang="pt-BR"/>
        </a:p>
      </dgm:t>
    </dgm:pt>
    <dgm:pt modelId="{DA3558FA-21C1-214E-9DE4-C172F061CA9C}" type="pres">
      <dgm:prSet presAssocID="{AE11D360-09B6-E148-9331-9D2C9D64349B}" presName="composite" presStyleCnt="0">
        <dgm:presLayoutVars>
          <dgm:chMax val="3"/>
          <dgm:animLvl val="lvl"/>
          <dgm:resizeHandles val="exact"/>
        </dgm:presLayoutVars>
      </dgm:prSet>
      <dgm:spPr/>
    </dgm:pt>
    <dgm:pt modelId="{87BBA882-8F79-AC4A-9459-70104333C0DC}" type="pres">
      <dgm:prSet presAssocID="{77795F47-D73B-8C42-9EA7-7245F8F253ED}" presName="gear1" presStyleLbl="node1" presStyleIdx="0" presStyleCnt="3">
        <dgm:presLayoutVars>
          <dgm:chMax val="1"/>
          <dgm:bulletEnabled val="1"/>
        </dgm:presLayoutVars>
      </dgm:prSet>
      <dgm:spPr/>
    </dgm:pt>
    <dgm:pt modelId="{97132C48-499E-7942-A91C-89336CC61479}" type="pres">
      <dgm:prSet presAssocID="{77795F47-D73B-8C42-9EA7-7245F8F253ED}" presName="gear1srcNode" presStyleLbl="node1" presStyleIdx="0" presStyleCnt="3"/>
      <dgm:spPr/>
    </dgm:pt>
    <dgm:pt modelId="{C1364155-8141-B047-AD3D-BE912DE5C4A5}" type="pres">
      <dgm:prSet presAssocID="{77795F47-D73B-8C42-9EA7-7245F8F253ED}" presName="gear1dstNode" presStyleLbl="node1" presStyleIdx="0" presStyleCnt="3"/>
      <dgm:spPr/>
    </dgm:pt>
    <dgm:pt modelId="{D892A054-80C1-2349-893A-7F3ACC46EA95}" type="pres">
      <dgm:prSet presAssocID="{16EFBFAB-50BB-644D-8574-099DA4123BD8}" presName="gear2" presStyleLbl="node1" presStyleIdx="1" presStyleCnt="3">
        <dgm:presLayoutVars>
          <dgm:chMax val="1"/>
          <dgm:bulletEnabled val="1"/>
        </dgm:presLayoutVars>
      </dgm:prSet>
      <dgm:spPr/>
    </dgm:pt>
    <dgm:pt modelId="{197BA688-6A3D-E040-94D2-189200893D18}" type="pres">
      <dgm:prSet presAssocID="{16EFBFAB-50BB-644D-8574-099DA4123BD8}" presName="gear2srcNode" presStyleLbl="node1" presStyleIdx="1" presStyleCnt="3"/>
      <dgm:spPr/>
    </dgm:pt>
    <dgm:pt modelId="{9FA0066E-41B5-A24D-982E-C06051D1FD04}" type="pres">
      <dgm:prSet presAssocID="{16EFBFAB-50BB-644D-8574-099DA4123BD8}" presName="gear2dstNode" presStyleLbl="node1" presStyleIdx="1" presStyleCnt="3"/>
      <dgm:spPr/>
    </dgm:pt>
    <dgm:pt modelId="{F22890AC-F530-6042-B71C-CC7D71C10FE0}" type="pres">
      <dgm:prSet presAssocID="{F64BCCD4-254D-D94B-8DA9-20429FE7DAFC}" presName="gear3" presStyleLbl="node1" presStyleIdx="2" presStyleCnt="3"/>
      <dgm:spPr/>
    </dgm:pt>
    <dgm:pt modelId="{11243C98-D9AE-6043-9E5D-45F0DD8CC4AD}" type="pres">
      <dgm:prSet presAssocID="{F64BCCD4-254D-D94B-8DA9-20429FE7DAFC}" presName="gear3tx" presStyleLbl="node1" presStyleIdx="2" presStyleCnt="3">
        <dgm:presLayoutVars>
          <dgm:chMax val="1"/>
          <dgm:bulletEnabled val="1"/>
        </dgm:presLayoutVars>
      </dgm:prSet>
      <dgm:spPr/>
    </dgm:pt>
    <dgm:pt modelId="{9507ACF4-0032-FA49-B012-A63C8C1F124A}" type="pres">
      <dgm:prSet presAssocID="{F64BCCD4-254D-D94B-8DA9-20429FE7DAFC}" presName="gear3srcNode" presStyleLbl="node1" presStyleIdx="2" presStyleCnt="3"/>
      <dgm:spPr/>
    </dgm:pt>
    <dgm:pt modelId="{B4FAB196-702C-F545-B250-771874E8BE45}" type="pres">
      <dgm:prSet presAssocID="{F64BCCD4-254D-D94B-8DA9-20429FE7DAFC}" presName="gear3dstNode" presStyleLbl="node1" presStyleIdx="2" presStyleCnt="3"/>
      <dgm:spPr/>
    </dgm:pt>
    <dgm:pt modelId="{1B71BB54-F809-7A4C-9CBC-C3A742B4EDF6}" type="pres">
      <dgm:prSet presAssocID="{02A5155D-F882-F141-8322-3FDFC3658983}" presName="connector1" presStyleLbl="sibTrans2D1" presStyleIdx="0" presStyleCnt="3"/>
      <dgm:spPr/>
    </dgm:pt>
    <dgm:pt modelId="{F1D8B1A2-7003-034C-B516-9769A378D6BF}" type="pres">
      <dgm:prSet presAssocID="{BF55D0D8-96FF-774E-8445-AAE062CF9AF5}" presName="connector2" presStyleLbl="sibTrans2D1" presStyleIdx="1" presStyleCnt="3"/>
      <dgm:spPr/>
    </dgm:pt>
    <dgm:pt modelId="{EF69F0A8-D828-7949-83C8-1F0218E28EB1}" type="pres">
      <dgm:prSet presAssocID="{B8084714-143F-0B4F-9C8C-51BB59199FE9}" presName="connector3" presStyleLbl="sibTrans2D1" presStyleIdx="2" presStyleCnt="3"/>
      <dgm:spPr/>
    </dgm:pt>
  </dgm:ptLst>
  <dgm:cxnLst>
    <dgm:cxn modelId="{D6277E05-09C5-BE4F-9BF5-10EFCF0AB360}" type="presOf" srcId="{77795F47-D73B-8C42-9EA7-7245F8F253ED}" destId="{C1364155-8141-B047-AD3D-BE912DE5C4A5}" srcOrd="2" destOrd="0" presId="urn:microsoft.com/office/officeart/2005/8/layout/gear1"/>
    <dgm:cxn modelId="{4854971E-A35E-724D-A93C-AD0D8678412B}" type="presOf" srcId="{77795F47-D73B-8C42-9EA7-7245F8F253ED}" destId="{97132C48-499E-7942-A91C-89336CC61479}" srcOrd="1" destOrd="0" presId="urn:microsoft.com/office/officeart/2005/8/layout/gear1"/>
    <dgm:cxn modelId="{37D28C24-E144-7C43-A9E5-B0D771E0D20E}" type="presOf" srcId="{02A5155D-F882-F141-8322-3FDFC3658983}" destId="{1B71BB54-F809-7A4C-9CBC-C3A742B4EDF6}" srcOrd="0" destOrd="0" presId="urn:microsoft.com/office/officeart/2005/8/layout/gear1"/>
    <dgm:cxn modelId="{45C66E28-ADC3-E14B-8CF2-F00859C8D377}" type="presOf" srcId="{16EFBFAB-50BB-644D-8574-099DA4123BD8}" destId="{197BA688-6A3D-E040-94D2-189200893D18}" srcOrd="1" destOrd="0" presId="urn:microsoft.com/office/officeart/2005/8/layout/gear1"/>
    <dgm:cxn modelId="{B91B5A42-818A-6546-93C9-045218B8695D}" type="presOf" srcId="{F64BCCD4-254D-D94B-8DA9-20429FE7DAFC}" destId="{9507ACF4-0032-FA49-B012-A63C8C1F124A}" srcOrd="2" destOrd="0" presId="urn:microsoft.com/office/officeart/2005/8/layout/gear1"/>
    <dgm:cxn modelId="{D900864F-0CD6-8F4E-892B-29ED823558F3}" type="presOf" srcId="{16EFBFAB-50BB-644D-8574-099DA4123BD8}" destId="{9FA0066E-41B5-A24D-982E-C06051D1FD04}" srcOrd="2" destOrd="0" presId="urn:microsoft.com/office/officeart/2005/8/layout/gear1"/>
    <dgm:cxn modelId="{238CCB76-6F35-2445-A6A4-456C5442C66A}" type="presOf" srcId="{16EFBFAB-50BB-644D-8574-099DA4123BD8}" destId="{D892A054-80C1-2349-893A-7F3ACC46EA95}" srcOrd="0" destOrd="0" presId="urn:microsoft.com/office/officeart/2005/8/layout/gear1"/>
    <dgm:cxn modelId="{3DB0208B-EF90-5B47-B5EA-B36F29753D00}" type="presOf" srcId="{77795F47-D73B-8C42-9EA7-7245F8F253ED}" destId="{87BBA882-8F79-AC4A-9459-70104333C0DC}" srcOrd="0" destOrd="0" presId="urn:microsoft.com/office/officeart/2005/8/layout/gear1"/>
    <dgm:cxn modelId="{564CD58D-6649-144F-8780-8565AAA9DE40}" srcId="{AE11D360-09B6-E148-9331-9D2C9D64349B}" destId="{F64BCCD4-254D-D94B-8DA9-20429FE7DAFC}" srcOrd="2" destOrd="0" parTransId="{18A17F32-D08B-7348-941A-62E9A2F518EB}" sibTransId="{B8084714-143F-0B4F-9C8C-51BB59199FE9}"/>
    <dgm:cxn modelId="{90C03790-C056-EF4B-8B9F-8E2CE4726AB4}" type="presOf" srcId="{BF55D0D8-96FF-774E-8445-AAE062CF9AF5}" destId="{F1D8B1A2-7003-034C-B516-9769A378D6BF}" srcOrd="0" destOrd="0" presId="urn:microsoft.com/office/officeart/2005/8/layout/gear1"/>
    <dgm:cxn modelId="{6B6C1C9B-E8F2-B84A-8008-256194618873}" type="presOf" srcId="{F64BCCD4-254D-D94B-8DA9-20429FE7DAFC}" destId="{11243C98-D9AE-6043-9E5D-45F0DD8CC4AD}" srcOrd="1" destOrd="0" presId="urn:microsoft.com/office/officeart/2005/8/layout/gear1"/>
    <dgm:cxn modelId="{52A0C5B0-05E6-B246-AF8A-E70043CC1DF1}" type="presOf" srcId="{F64BCCD4-254D-D94B-8DA9-20429FE7DAFC}" destId="{F22890AC-F530-6042-B71C-CC7D71C10FE0}" srcOrd="0" destOrd="0" presId="urn:microsoft.com/office/officeart/2005/8/layout/gear1"/>
    <dgm:cxn modelId="{9629E5B8-42AD-CC4B-91C3-2166029FEE23}" srcId="{AE11D360-09B6-E148-9331-9D2C9D64349B}" destId="{16EFBFAB-50BB-644D-8574-099DA4123BD8}" srcOrd="1" destOrd="0" parTransId="{C2374B79-BAB7-B44E-8F61-93B3489C474F}" sibTransId="{BF55D0D8-96FF-774E-8445-AAE062CF9AF5}"/>
    <dgm:cxn modelId="{A00070EC-273D-CC4F-90C1-6CAEB8E77518}" type="presOf" srcId="{F64BCCD4-254D-D94B-8DA9-20429FE7DAFC}" destId="{B4FAB196-702C-F545-B250-771874E8BE45}" srcOrd="3" destOrd="0" presId="urn:microsoft.com/office/officeart/2005/8/layout/gear1"/>
    <dgm:cxn modelId="{EDBF37F4-3666-6542-A1F3-7323CA9116D8}" type="presOf" srcId="{B8084714-143F-0B4F-9C8C-51BB59199FE9}" destId="{EF69F0A8-D828-7949-83C8-1F0218E28EB1}" srcOrd="0" destOrd="0" presId="urn:microsoft.com/office/officeart/2005/8/layout/gear1"/>
    <dgm:cxn modelId="{A9369DFB-0FFD-414F-85D8-F488DD77BD97}" srcId="{AE11D360-09B6-E148-9331-9D2C9D64349B}" destId="{77795F47-D73B-8C42-9EA7-7245F8F253ED}" srcOrd="0" destOrd="0" parTransId="{65F71C13-4CDE-1643-AD3D-859D7ABBB081}" sibTransId="{02A5155D-F882-F141-8322-3FDFC3658983}"/>
    <dgm:cxn modelId="{B28D62FE-9614-6C4C-8B81-76F2CD5FAA82}" type="presOf" srcId="{AE11D360-09B6-E148-9331-9D2C9D64349B}" destId="{DA3558FA-21C1-214E-9DE4-C172F061CA9C}" srcOrd="0" destOrd="0" presId="urn:microsoft.com/office/officeart/2005/8/layout/gear1"/>
    <dgm:cxn modelId="{C71AB500-BD7C-774E-8F27-75094DE9A4E3}" type="presParOf" srcId="{DA3558FA-21C1-214E-9DE4-C172F061CA9C}" destId="{87BBA882-8F79-AC4A-9459-70104333C0DC}" srcOrd="0" destOrd="0" presId="urn:microsoft.com/office/officeart/2005/8/layout/gear1"/>
    <dgm:cxn modelId="{5D4A7848-A863-2844-AE92-3101CBB9FE74}" type="presParOf" srcId="{DA3558FA-21C1-214E-9DE4-C172F061CA9C}" destId="{97132C48-499E-7942-A91C-89336CC61479}" srcOrd="1" destOrd="0" presId="urn:microsoft.com/office/officeart/2005/8/layout/gear1"/>
    <dgm:cxn modelId="{29950EDE-7C6C-8B4C-A6FD-E518D974C371}" type="presParOf" srcId="{DA3558FA-21C1-214E-9DE4-C172F061CA9C}" destId="{C1364155-8141-B047-AD3D-BE912DE5C4A5}" srcOrd="2" destOrd="0" presId="urn:microsoft.com/office/officeart/2005/8/layout/gear1"/>
    <dgm:cxn modelId="{CE1FA3E0-65C0-9449-AA34-07AE5194347A}" type="presParOf" srcId="{DA3558FA-21C1-214E-9DE4-C172F061CA9C}" destId="{D892A054-80C1-2349-893A-7F3ACC46EA95}" srcOrd="3" destOrd="0" presId="urn:microsoft.com/office/officeart/2005/8/layout/gear1"/>
    <dgm:cxn modelId="{B51A891D-BDF2-7448-86B7-17D3AE1DB8A7}" type="presParOf" srcId="{DA3558FA-21C1-214E-9DE4-C172F061CA9C}" destId="{197BA688-6A3D-E040-94D2-189200893D18}" srcOrd="4" destOrd="0" presId="urn:microsoft.com/office/officeart/2005/8/layout/gear1"/>
    <dgm:cxn modelId="{1E64416B-1EF9-1942-85F1-211C6BCE76D3}" type="presParOf" srcId="{DA3558FA-21C1-214E-9DE4-C172F061CA9C}" destId="{9FA0066E-41B5-A24D-982E-C06051D1FD04}" srcOrd="5" destOrd="0" presId="urn:microsoft.com/office/officeart/2005/8/layout/gear1"/>
    <dgm:cxn modelId="{E8215899-0747-B84E-93D9-E84E47737E03}" type="presParOf" srcId="{DA3558FA-21C1-214E-9DE4-C172F061CA9C}" destId="{F22890AC-F530-6042-B71C-CC7D71C10FE0}" srcOrd="6" destOrd="0" presId="urn:microsoft.com/office/officeart/2005/8/layout/gear1"/>
    <dgm:cxn modelId="{2D8D32A4-FFC5-4640-BF7C-BB8393517162}" type="presParOf" srcId="{DA3558FA-21C1-214E-9DE4-C172F061CA9C}" destId="{11243C98-D9AE-6043-9E5D-45F0DD8CC4AD}" srcOrd="7" destOrd="0" presId="urn:microsoft.com/office/officeart/2005/8/layout/gear1"/>
    <dgm:cxn modelId="{8CE7628D-BA53-3246-BBA5-1BF8D4F7A073}" type="presParOf" srcId="{DA3558FA-21C1-214E-9DE4-C172F061CA9C}" destId="{9507ACF4-0032-FA49-B012-A63C8C1F124A}" srcOrd="8" destOrd="0" presId="urn:microsoft.com/office/officeart/2005/8/layout/gear1"/>
    <dgm:cxn modelId="{0085D895-8400-5F4E-9D7B-40CCF827EDC2}" type="presParOf" srcId="{DA3558FA-21C1-214E-9DE4-C172F061CA9C}" destId="{B4FAB196-702C-F545-B250-771874E8BE45}" srcOrd="9" destOrd="0" presId="urn:microsoft.com/office/officeart/2005/8/layout/gear1"/>
    <dgm:cxn modelId="{264F4FC5-23AE-0145-BF8E-29CF0E5A4275}" type="presParOf" srcId="{DA3558FA-21C1-214E-9DE4-C172F061CA9C}" destId="{1B71BB54-F809-7A4C-9CBC-C3A742B4EDF6}" srcOrd="10" destOrd="0" presId="urn:microsoft.com/office/officeart/2005/8/layout/gear1"/>
    <dgm:cxn modelId="{9326E798-3D63-F145-A76F-34EDD1E07910}" type="presParOf" srcId="{DA3558FA-21C1-214E-9DE4-C172F061CA9C}" destId="{F1D8B1A2-7003-034C-B516-9769A378D6BF}" srcOrd="11" destOrd="0" presId="urn:microsoft.com/office/officeart/2005/8/layout/gear1"/>
    <dgm:cxn modelId="{2273FAEA-16A9-2E41-BA58-E261C01B3665}" type="presParOf" srcId="{DA3558FA-21C1-214E-9DE4-C172F061CA9C}" destId="{EF69F0A8-D828-7949-83C8-1F0218E28EB1}"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5D617-132A-4CB1-ACBF-71559DC1077E}">
      <dsp:nvSpPr>
        <dsp:cNvPr id="0" name=""/>
        <dsp:cNvSpPr/>
      </dsp:nvSpPr>
      <dsp:spPr>
        <a:xfrm>
          <a:off x="0" y="4292170"/>
          <a:ext cx="6891469" cy="4696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t>2017 / Hoje  – Min. Transp. e Controladoria-Geral da União (CGU)</a:t>
          </a:r>
        </a:p>
      </dsp:txBody>
      <dsp:txXfrm>
        <a:off x="0" y="4292170"/>
        <a:ext cx="6891469" cy="469689"/>
      </dsp:txXfrm>
    </dsp:sp>
    <dsp:sp modelId="{0F5F0540-E603-4D8A-A1A2-8254219DCB02}">
      <dsp:nvSpPr>
        <dsp:cNvPr id="0" name=""/>
        <dsp:cNvSpPr/>
      </dsp:nvSpPr>
      <dsp:spPr>
        <a:xfrm rot="10800000">
          <a:off x="0" y="3576833"/>
          <a:ext cx="6891469" cy="722383"/>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t>2003 / 2017 – Controladoria-Geral da União (CGU) </a:t>
          </a:r>
          <a:r>
            <a:rPr lang="pt-BR" sz="1800" i="1" kern="1200" dirty="0"/>
            <a:t>*com STPC e OGU</a:t>
          </a:r>
        </a:p>
      </dsp:txBody>
      <dsp:txXfrm rot="10800000">
        <a:off x="0" y="3576833"/>
        <a:ext cx="6891469" cy="469383"/>
      </dsp:txXfrm>
    </dsp:sp>
    <dsp:sp modelId="{E0D83091-3365-4894-A8B6-89DDA95A8A56}">
      <dsp:nvSpPr>
        <dsp:cNvPr id="0" name=""/>
        <dsp:cNvSpPr/>
      </dsp:nvSpPr>
      <dsp:spPr>
        <a:xfrm rot="10800000">
          <a:off x="0" y="2861495"/>
          <a:ext cx="6891469" cy="722383"/>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t>1994 / 2002 – Secretaria Federal de Controle Interno (SFC)</a:t>
          </a:r>
        </a:p>
      </dsp:txBody>
      <dsp:txXfrm rot="10800000">
        <a:off x="0" y="2861495"/>
        <a:ext cx="6891469" cy="469383"/>
      </dsp:txXfrm>
    </dsp:sp>
    <dsp:sp modelId="{A80B21D6-65D0-406F-8ECE-3D85CC7BA2BC}">
      <dsp:nvSpPr>
        <dsp:cNvPr id="0" name=""/>
        <dsp:cNvSpPr/>
      </dsp:nvSpPr>
      <dsp:spPr>
        <a:xfrm rot="10800000">
          <a:off x="0" y="2146157"/>
          <a:ext cx="6891469" cy="722383"/>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t>1990 / 1992 – STN e </a:t>
          </a:r>
          <a:r>
            <a:rPr lang="pt-BR" sz="1800" kern="1200" dirty="0" err="1"/>
            <a:t>Cisets</a:t>
          </a:r>
          <a:endParaRPr lang="pt-BR" sz="1800" kern="1200" dirty="0"/>
        </a:p>
      </dsp:txBody>
      <dsp:txXfrm rot="10800000">
        <a:off x="0" y="2146157"/>
        <a:ext cx="6891469" cy="469383"/>
      </dsp:txXfrm>
    </dsp:sp>
    <dsp:sp modelId="{4B333197-36F2-48E9-8C4D-F2DF3F4FEA44}">
      <dsp:nvSpPr>
        <dsp:cNvPr id="0" name=""/>
        <dsp:cNvSpPr/>
      </dsp:nvSpPr>
      <dsp:spPr>
        <a:xfrm rot="10800000">
          <a:off x="0" y="1430819"/>
          <a:ext cx="6891469" cy="722383"/>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t>1979 / 1985 - Secretaria Central de Controle Interno (</a:t>
          </a:r>
          <a:r>
            <a:rPr lang="pt-BR" sz="1800" kern="1200" dirty="0" err="1"/>
            <a:t>Secin</a:t>
          </a:r>
          <a:r>
            <a:rPr lang="pt-BR" sz="1800" kern="1200" dirty="0"/>
            <a:t>)</a:t>
          </a:r>
        </a:p>
      </dsp:txBody>
      <dsp:txXfrm rot="10800000">
        <a:off x="0" y="1430819"/>
        <a:ext cx="6891469" cy="469383"/>
      </dsp:txXfrm>
    </dsp:sp>
    <dsp:sp modelId="{BFE1B61B-DE7F-4C93-8236-B388977EC9DF}">
      <dsp:nvSpPr>
        <dsp:cNvPr id="0" name=""/>
        <dsp:cNvSpPr/>
      </dsp:nvSpPr>
      <dsp:spPr>
        <a:xfrm rot="10800000">
          <a:off x="0" y="715481"/>
          <a:ext cx="6891469" cy="722383"/>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t>1967 / 1971 - Inspetorias de Finanças nos Ministérios e nos Estados</a:t>
          </a:r>
        </a:p>
      </dsp:txBody>
      <dsp:txXfrm rot="10800000">
        <a:off x="0" y="715481"/>
        <a:ext cx="6891469" cy="469383"/>
      </dsp:txXfrm>
    </dsp:sp>
    <dsp:sp modelId="{1F1DEB35-FB50-41BC-BC28-7703AA8BABA0}">
      <dsp:nvSpPr>
        <dsp:cNvPr id="0" name=""/>
        <dsp:cNvSpPr/>
      </dsp:nvSpPr>
      <dsp:spPr>
        <a:xfrm rot="10800000">
          <a:off x="0" y="144"/>
          <a:ext cx="6891469" cy="722383"/>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t>1933 / 1942 - Contadoria-Geral de República (CGR)</a:t>
          </a:r>
        </a:p>
      </dsp:txBody>
      <dsp:txXfrm rot="10800000">
        <a:off x="0" y="144"/>
        <a:ext cx="6891469" cy="469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FA5CD-4622-47A0-93B4-6B289974C3EC}">
      <dsp:nvSpPr>
        <dsp:cNvPr id="0" name=""/>
        <dsp:cNvSpPr/>
      </dsp:nvSpPr>
      <dsp:spPr>
        <a:xfrm>
          <a:off x="0" y="0"/>
          <a:ext cx="9952990" cy="1042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t-BR" sz="1900" kern="1200" dirty="0"/>
            <a:t>Trabalhos Obrigatórios: caráter normativo de execução obrigatória;</a:t>
          </a:r>
        </a:p>
      </dsp:txBody>
      <dsp:txXfrm>
        <a:off x="30531" y="30531"/>
        <a:ext cx="8828162" cy="981334"/>
      </dsp:txXfrm>
    </dsp:sp>
    <dsp:sp modelId="{02A02278-C4E2-4619-A410-611B238EE663}">
      <dsp:nvSpPr>
        <dsp:cNvPr id="0" name=""/>
        <dsp:cNvSpPr/>
      </dsp:nvSpPr>
      <dsp:spPr>
        <a:xfrm>
          <a:off x="878204" y="1216129"/>
          <a:ext cx="9952990" cy="1042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t-BR" sz="1900" kern="1200" dirty="0"/>
            <a:t>Trabalhos Estratégicos: critérios de riscos, materialidade, relevância e criticidade;</a:t>
          </a:r>
        </a:p>
      </dsp:txBody>
      <dsp:txXfrm>
        <a:off x="908735" y="1246660"/>
        <a:ext cx="8336165" cy="981334"/>
      </dsp:txXfrm>
    </dsp:sp>
    <dsp:sp modelId="{3F1AD646-978C-4265-A8A7-873EB7E1F26B}">
      <dsp:nvSpPr>
        <dsp:cNvPr id="0" name=""/>
        <dsp:cNvSpPr/>
      </dsp:nvSpPr>
      <dsp:spPr>
        <a:xfrm>
          <a:off x="1756409" y="2432258"/>
          <a:ext cx="9952990" cy="1042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t-BR" sz="1900" kern="1200" dirty="0"/>
            <a:t>Outros Trabalhos Operacionais: demais trabalhos identificados como oportunos para agregar valor à gestão.</a:t>
          </a:r>
        </a:p>
      </dsp:txBody>
      <dsp:txXfrm>
        <a:off x="1786940" y="2462789"/>
        <a:ext cx="8336165" cy="981334"/>
      </dsp:txXfrm>
    </dsp:sp>
    <dsp:sp modelId="{A7B2B270-4D2A-4CF3-83FF-378786681E6F}">
      <dsp:nvSpPr>
        <dsp:cNvPr id="0" name=""/>
        <dsp:cNvSpPr/>
      </dsp:nvSpPr>
      <dsp:spPr>
        <a:xfrm>
          <a:off x="9275432" y="790484"/>
          <a:ext cx="677557" cy="67755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pt-BR" sz="1900" kern="1200"/>
        </a:p>
      </dsp:txBody>
      <dsp:txXfrm>
        <a:off x="9427882" y="790484"/>
        <a:ext cx="372657" cy="509862"/>
      </dsp:txXfrm>
    </dsp:sp>
    <dsp:sp modelId="{47457193-EB21-4430-A311-D87E443484D1}">
      <dsp:nvSpPr>
        <dsp:cNvPr id="0" name=""/>
        <dsp:cNvSpPr/>
      </dsp:nvSpPr>
      <dsp:spPr>
        <a:xfrm>
          <a:off x="10153637" y="1999663"/>
          <a:ext cx="677557" cy="67755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pt-BR" sz="1900" kern="1200"/>
        </a:p>
      </dsp:txBody>
      <dsp:txXfrm>
        <a:off x="10306087" y="1999663"/>
        <a:ext cx="372657" cy="509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BA882-8F79-AC4A-9459-70104333C0DC}">
      <dsp:nvSpPr>
        <dsp:cNvPr id="0" name=""/>
        <dsp:cNvSpPr/>
      </dsp:nvSpPr>
      <dsp:spPr>
        <a:xfrm>
          <a:off x="3842479" y="2584463"/>
          <a:ext cx="3158789" cy="3158789"/>
        </a:xfrm>
        <a:prstGeom prst="gear9">
          <a:avLst/>
        </a:prstGeom>
        <a:solidFill>
          <a:schemeClr val="accent5">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pt-BR" sz="2300" b="1" kern="1200" dirty="0">
              <a:solidFill>
                <a:schemeClr val="bg1"/>
              </a:solidFill>
            </a:rPr>
            <a:t>Prevenir</a:t>
          </a:r>
        </a:p>
      </dsp:txBody>
      <dsp:txXfrm>
        <a:off x="4477536" y="3324394"/>
        <a:ext cx="1888675" cy="1623683"/>
      </dsp:txXfrm>
    </dsp:sp>
    <dsp:sp modelId="{D892A054-80C1-2349-893A-7F3ACC46EA95}">
      <dsp:nvSpPr>
        <dsp:cNvPr id="0" name=""/>
        <dsp:cNvSpPr/>
      </dsp:nvSpPr>
      <dsp:spPr>
        <a:xfrm>
          <a:off x="2004638" y="1837840"/>
          <a:ext cx="2297301" cy="2297301"/>
        </a:xfrm>
        <a:prstGeom prst="gear6">
          <a:avLst/>
        </a:prstGeom>
        <a:solidFill>
          <a:schemeClr val="accent5">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pt-BR" sz="2300" b="1" kern="1200" dirty="0">
              <a:solidFill>
                <a:schemeClr val="bg1"/>
              </a:solidFill>
            </a:rPr>
            <a:t>Detectar</a:t>
          </a:r>
        </a:p>
      </dsp:txBody>
      <dsp:txXfrm>
        <a:off x="2582990" y="2419688"/>
        <a:ext cx="1140597" cy="1133605"/>
      </dsp:txXfrm>
    </dsp:sp>
    <dsp:sp modelId="{F22890AC-F530-6042-B71C-CC7D71C10FE0}">
      <dsp:nvSpPr>
        <dsp:cNvPr id="0" name=""/>
        <dsp:cNvSpPr/>
      </dsp:nvSpPr>
      <dsp:spPr>
        <a:xfrm rot="20700000">
          <a:off x="3291361" y="252937"/>
          <a:ext cx="2250886" cy="2250886"/>
        </a:xfrm>
        <a:prstGeom prst="gear6">
          <a:avLst/>
        </a:prstGeom>
        <a:solidFill>
          <a:schemeClr val="accent5">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pt-BR" sz="2300" b="1" kern="1200" dirty="0">
              <a:solidFill>
                <a:schemeClr val="bg1"/>
              </a:solidFill>
            </a:rPr>
            <a:t>Sancionar</a:t>
          </a:r>
        </a:p>
      </dsp:txBody>
      <dsp:txXfrm rot="-20700000">
        <a:off x="3785046" y="746622"/>
        <a:ext cx="1263515" cy="1263515"/>
      </dsp:txXfrm>
    </dsp:sp>
    <dsp:sp modelId="{1B71BB54-F809-7A4C-9CBC-C3A742B4EDF6}">
      <dsp:nvSpPr>
        <dsp:cNvPr id="0" name=""/>
        <dsp:cNvSpPr/>
      </dsp:nvSpPr>
      <dsp:spPr>
        <a:xfrm>
          <a:off x="3616956" y="2097865"/>
          <a:ext cx="4043250" cy="4043250"/>
        </a:xfrm>
        <a:prstGeom prst="circularArrow">
          <a:avLst>
            <a:gd name="adj1" fmla="val 4688"/>
            <a:gd name="adj2" fmla="val 299029"/>
            <a:gd name="adj3" fmla="val 2543918"/>
            <a:gd name="adj4" fmla="val 15802736"/>
            <a:gd name="adj5" fmla="val 5469"/>
          </a:avLst>
        </a:prstGeom>
        <a:solidFill>
          <a:schemeClr val="accent5">
            <a:lumMod val="50000"/>
          </a:schemeClr>
        </a:solidFill>
        <a:ln>
          <a:noFill/>
        </a:ln>
        <a:effectLst/>
      </dsp:spPr>
      <dsp:style>
        <a:lnRef idx="0">
          <a:scrgbClr r="0" g="0" b="0"/>
        </a:lnRef>
        <a:fillRef idx="3">
          <a:scrgbClr r="0" g="0" b="0"/>
        </a:fillRef>
        <a:effectRef idx="2">
          <a:scrgbClr r="0" g="0" b="0"/>
        </a:effectRef>
        <a:fontRef idx="minor">
          <a:schemeClr val="lt1"/>
        </a:fontRef>
      </dsp:style>
    </dsp:sp>
    <dsp:sp modelId="{F1D8B1A2-7003-034C-B516-9769A378D6BF}">
      <dsp:nvSpPr>
        <dsp:cNvPr id="0" name=""/>
        <dsp:cNvSpPr/>
      </dsp:nvSpPr>
      <dsp:spPr>
        <a:xfrm>
          <a:off x="1597790" y="1322887"/>
          <a:ext cx="2937673" cy="2937673"/>
        </a:xfrm>
        <a:prstGeom prst="leftCircularArrow">
          <a:avLst>
            <a:gd name="adj1" fmla="val 6452"/>
            <a:gd name="adj2" fmla="val 429999"/>
            <a:gd name="adj3" fmla="val 10489124"/>
            <a:gd name="adj4" fmla="val 14837806"/>
            <a:gd name="adj5" fmla="val 7527"/>
          </a:avLst>
        </a:prstGeom>
        <a:solidFill>
          <a:schemeClr val="accent5">
            <a:lumMod val="50000"/>
          </a:schemeClr>
        </a:solidFill>
        <a:ln>
          <a:noFill/>
        </a:ln>
        <a:effectLst/>
      </dsp:spPr>
      <dsp:style>
        <a:lnRef idx="0">
          <a:scrgbClr r="0" g="0" b="0"/>
        </a:lnRef>
        <a:fillRef idx="3">
          <a:scrgbClr r="0" g="0" b="0"/>
        </a:fillRef>
        <a:effectRef idx="2">
          <a:scrgbClr r="0" g="0" b="0"/>
        </a:effectRef>
        <a:fontRef idx="minor">
          <a:schemeClr val="lt1"/>
        </a:fontRef>
      </dsp:style>
    </dsp:sp>
    <dsp:sp modelId="{EF69F0A8-D828-7949-83C8-1F0218E28EB1}">
      <dsp:nvSpPr>
        <dsp:cNvPr id="0" name=""/>
        <dsp:cNvSpPr/>
      </dsp:nvSpPr>
      <dsp:spPr>
        <a:xfrm>
          <a:off x="2770708" y="-246738"/>
          <a:ext cx="3167404" cy="3167404"/>
        </a:xfrm>
        <a:prstGeom prst="circularArrow">
          <a:avLst>
            <a:gd name="adj1" fmla="val 5984"/>
            <a:gd name="adj2" fmla="val 394124"/>
            <a:gd name="adj3" fmla="val 13313824"/>
            <a:gd name="adj4" fmla="val 10508221"/>
            <a:gd name="adj5" fmla="val 6981"/>
          </a:avLst>
        </a:prstGeom>
        <a:solidFill>
          <a:schemeClr val="accent5">
            <a:lumMod val="50000"/>
          </a:schemeClr>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BA882-8F79-AC4A-9459-70104333C0DC}">
      <dsp:nvSpPr>
        <dsp:cNvPr id="0" name=""/>
        <dsp:cNvSpPr/>
      </dsp:nvSpPr>
      <dsp:spPr>
        <a:xfrm>
          <a:off x="5807687" y="2515158"/>
          <a:ext cx="3074082" cy="3074082"/>
        </a:xfrm>
        <a:prstGeom prst="gear9">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a:t>Prevenir</a:t>
          </a:r>
          <a:endParaRPr lang="pt-BR" sz="2200" b="1" kern="1200" dirty="0"/>
        </a:p>
      </dsp:txBody>
      <dsp:txXfrm>
        <a:off x="6425714" y="3235247"/>
        <a:ext cx="1838028" cy="1580142"/>
      </dsp:txXfrm>
    </dsp:sp>
    <dsp:sp modelId="{D892A054-80C1-2349-893A-7F3ACC46EA95}">
      <dsp:nvSpPr>
        <dsp:cNvPr id="0" name=""/>
        <dsp:cNvSpPr/>
      </dsp:nvSpPr>
      <dsp:spPr>
        <a:xfrm>
          <a:off x="4019130" y="1788556"/>
          <a:ext cx="2235696" cy="2235696"/>
        </a:xfrm>
        <a:prstGeom prst="gear6">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dirty="0"/>
            <a:t>Detectar</a:t>
          </a:r>
        </a:p>
      </dsp:txBody>
      <dsp:txXfrm>
        <a:off x="4581973" y="2354801"/>
        <a:ext cx="1110010" cy="1103206"/>
      </dsp:txXfrm>
    </dsp:sp>
    <dsp:sp modelId="{F22890AC-F530-6042-B71C-CC7D71C10FE0}">
      <dsp:nvSpPr>
        <dsp:cNvPr id="0" name=""/>
        <dsp:cNvSpPr/>
      </dsp:nvSpPr>
      <dsp:spPr>
        <a:xfrm rot="20700000">
          <a:off x="5234903" y="382170"/>
          <a:ext cx="2263416" cy="1918494"/>
        </a:xfrm>
        <a:prstGeom prst="gear6">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a:t>Sancionar</a:t>
          </a:r>
          <a:endParaRPr lang="pt-BR" sz="2200" b="1" kern="1200" dirty="0"/>
        </a:p>
      </dsp:txBody>
      <dsp:txXfrm rot="-20700000">
        <a:off x="5751795" y="782494"/>
        <a:ext cx="1229632" cy="1117846"/>
      </dsp:txXfrm>
    </dsp:sp>
    <dsp:sp modelId="{1B71BB54-F809-7A4C-9CBC-C3A742B4EDF6}">
      <dsp:nvSpPr>
        <dsp:cNvPr id="0" name=""/>
        <dsp:cNvSpPr/>
      </dsp:nvSpPr>
      <dsp:spPr>
        <a:xfrm>
          <a:off x="5586922" y="2042351"/>
          <a:ext cx="3934824" cy="3934824"/>
        </a:xfrm>
        <a:prstGeom prst="circularArrow">
          <a:avLst>
            <a:gd name="adj1" fmla="val 4688"/>
            <a:gd name="adj2" fmla="val 299029"/>
            <a:gd name="adj3" fmla="val 2541785"/>
            <a:gd name="adj4" fmla="val 15807151"/>
            <a:gd name="adj5" fmla="val 5469"/>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1D8B1A2-7003-034C-B516-9769A378D6BF}">
      <dsp:nvSpPr>
        <dsp:cNvPr id="0" name=""/>
        <dsp:cNvSpPr/>
      </dsp:nvSpPr>
      <dsp:spPr>
        <a:xfrm>
          <a:off x="3623193" y="1287895"/>
          <a:ext cx="2858896" cy="2858896"/>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F69F0A8-D828-7949-83C8-1F0218E28EB1}">
      <dsp:nvSpPr>
        <dsp:cNvPr id="0" name=""/>
        <dsp:cNvSpPr/>
      </dsp:nvSpPr>
      <dsp:spPr>
        <a:xfrm>
          <a:off x="4764657" y="-239639"/>
          <a:ext cx="3082465" cy="3082465"/>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BA882-8F79-AC4A-9459-70104333C0DC}">
      <dsp:nvSpPr>
        <dsp:cNvPr id="0" name=""/>
        <dsp:cNvSpPr/>
      </dsp:nvSpPr>
      <dsp:spPr>
        <a:xfrm>
          <a:off x="5807687" y="2515158"/>
          <a:ext cx="3074082" cy="3074082"/>
        </a:xfrm>
        <a:prstGeom prst="gear9">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a:t>Prevenir</a:t>
          </a:r>
          <a:endParaRPr lang="pt-BR" sz="2200" b="1" kern="1200" dirty="0"/>
        </a:p>
      </dsp:txBody>
      <dsp:txXfrm>
        <a:off x="6425714" y="3235247"/>
        <a:ext cx="1838028" cy="1580142"/>
      </dsp:txXfrm>
    </dsp:sp>
    <dsp:sp modelId="{D892A054-80C1-2349-893A-7F3ACC46EA95}">
      <dsp:nvSpPr>
        <dsp:cNvPr id="0" name=""/>
        <dsp:cNvSpPr/>
      </dsp:nvSpPr>
      <dsp:spPr>
        <a:xfrm>
          <a:off x="4019130" y="1788556"/>
          <a:ext cx="2235696" cy="2235696"/>
        </a:xfrm>
        <a:prstGeom prst="gear6">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dirty="0"/>
            <a:t>Detectar</a:t>
          </a:r>
        </a:p>
      </dsp:txBody>
      <dsp:txXfrm>
        <a:off x="4581973" y="2354801"/>
        <a:ext cx="1110010" cy="1103206"/>
      </dsp:txXfrm>
    </dsp:sp>
    <dsp:sp modelId="{F22890AC-F530-6042-B71C-CC7D71C10FE0}">
      <dsp:nvSpPr>
        <dsp:cNvPr id="0" name=""/>
        <dsp:cNvSpPr/>
      </dsp:nvSpPr>
      <dsp:spPr>
        <a:xfrm rot="20700000">
          <a:off x="5271348" y="246154"/>
          <a:ext cx="2190525" cy="2190525"/>
        </a:xfrm>
        <a:prstGeom prst="gear6">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a:t>Sancionar</a:t>
          </a:r>
          <a:endParaRPr lang="pt-BR" sz="2200" b="1" kern="1200" dirty="0"/>
        </a:p>
      </dsp:txBody>
      <dsp:txXfrm rot="-20700000">
        <a:off x="5751795" y="726601"/>
        <a:ext cx="1229632" cy="1229632"/>
      </dsp:txXfrm>
    </dsp:sp>
    <dsp:sp modelId="{1B71BB54-F809-7A4C-9CBC-C3A742B4EDF6}">
      <dsp:nvSpPr>
        <dsp:cNvPr id="0" name=""/>
        <dsp:cNvSpPr/>
      </dsp:nvSpPr>
      <dsp:spPr>
        <a:xfrm>
          <a:off x="5586922" y="2042351"/>
          <a:ext cx="3934824" cy="3934824"/>
        </a:xfrm>
        <a:prstGeom prst="circularArrow">
          <a:avLst>
            <a:gd name="adj1" fmla="val 4688"/>
            <a:gd name="adj2" fmla="val 299029"/>
            <a:gd name="adj3" fmla="val 2541785"/>
            <a:gd name="adj4" fmla="val 15807151"/>
            <a:gd name="adj5" fmla="val 5469"/>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1D8B1A2-7003-034C-B516-9769A378D6BF}">
      <dsp:nvSpPr>
        <dsp:cNvPr id="0" name=""/>
        <dsp:cNvSpPr/>
      </dsp:nvSpPr>
      <dsp:spPr>
        <a:xfrm>
          <a:off x="3623193" y="1287895"/>
          <a:ext cx="2858896" cy="2858896"/>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F69F0A8-D828-7949-83C8-1F0218E28EB1}">
      <dsp:nvSpPr>
        <dsp:cNvPr id="0" name=""/>
        <dsp:cNvSpPr/>
      </dsp:nvSpPr>
      <dsp:spPr>
        <a:xfrm>
          <a:off x="4764657" y="-239639"/>
          <a:ext cx="3082465" cy="3082465"/>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B5EF8-2610-42C4-A1C6-519E142B6174}" type="datetimeFigureOut">
              <a:rPr lang="pt-BR" smtClean="0"/>
              <a:t>11/02/2019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6AA62-87A3-4A92-893D-2CB31311569A}" type="slidenum">
              <a:rPr lang="pt-BR" smtClean="0"/>
              <a:t>‹nº›</a:t>
            </a:fld>
            <a:endParaRPr lang="pt-BR"/>
          </a:p>
        </p:txBody>
      </p:sp>
    </p:spTree>
    <p:extLst>
      <p:ext uri="{BB962C8B-B14F-4D97-AF65-F5344CB8AC3E}">
        <p14:creationId xmlns:p14="http://schemas.microsoft.com/office/powerpoint/2010/main" val="3795884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2</a:t>
            </a:fld>
            <a:endParaRPr lang="pt-BR"/>
          </a:p>
        </p:txBody>
      </p:sp>
    </p:spTree>
    <p:extLst>
      <p:ext uri="{BB962C8B-B14F-4D97-AF65-F5344CB8AC3E}">
        <p14:creationId xmlns:p14="http://schemas.microsoft.com/office/powerpoint/2010/main" val="423620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dirty="0"/>
              <a:t>Articulação interinstitucional</a:t>
            </a:r>
          </a:p>
          <a:p>
            <a:pPr lvl="0"/>
            <a:r>
              <a:rPr lang="pt-BR" dirty="0"/>
              <a:t>as atividades de articulação interinstitucional e de defesa do Estado constituem-se em trabalhos especiais que podem ter duas  origens.  A  primeira  nasce  dentro  da  própria  Controladoria,  como  decorrência  das constatações  oriundas  das  ações  rotineiras  executadas  ao  longo  do  exercício.  A  segunda, relaciona-se com as denúncias, as representações apresentadas por órgãos, como o DPF e o MPF, que dão início às atividades investigativas isoladas ou em conjunto. Para a realização de ações  investigativas  foram  desenvolvidos  procedimentos  especiais,  bem  como  instrumental próprio, voltados para a troca ágil de informações entre os outros parceiros. </a:t>
            </a:r>
          </a:p>
          <a:p>
            <a:pPr lvl="0"/>
            <a:endParaRPr lang="pt-BR" dirty="0"/>
          </a:p>
          <a:p>
            <a:pPr lvl="0"/>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53406-B0FE-474D-A28D-96B374ACC5C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53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36</a:t>
            </a:fld>
            <a:endParaRPr lang="pt-BR"/>
          </a:p>
        </p:txBody>
      </p:sp>
    </p:spTree>
    <p:extLst>
      <p:ext uri="{BB962C8B-B14F-4D97-AF65-F5344CB8AC3E}">
        <p14:creationId xmlns:p14="http://schemas.microsoft.com/office/powerpoint/2010/main" val="304582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39</a:t>
            </a:fld>
            <a:endParaRPr lang="pt-BR"/>
          </a:p>
        </p:txBody>
      </p:sp>
    </p:spTree>
    <p:extLst>
      <p:ext uri="{BB962C8B-B14F-4D97-AF65-F5344CB8AC3E}">
        <p14:creationId xmlns:p14="http://schemas.microsoft.com/office/powerpoint/2010/main" val="371076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42</a:t>
            </a:fld>
            <a:endParaRPr lang="pt-BR"/>
          </a:p>
        </p:txBody>
      </p:sp>
    </p:spTree>
    <p:extLst>
      <p:ext uri="{BB962C8B-B14F-4D97-AF65-F5344CB8AC3E}">
        <p14:creationId xmlns:p14="http://schemas.microsoft.com/office/powerpoint/2010/main" val="299951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45</a:t>
            </a:fld>
            <a:endParaRPr lang="pt-BR"/>
          </a:p>
        </p:txBody>
      </p:sp>
    </p:spTree>
    <p:extLst>
      <p:ext uri="{BB962C8B-B14F-4D97-AF65-F5344CB8AC3E}">
        <p14:creationId xmlns:p14="http://schemas.microsoft.com/office/powerpoint/2010/main" val="1132480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46</a:t>
            </a:fld>
            <a:endParaRPr lang="pt-BR"/>
          </a:p>
        </p:txBody>
      </p:sp>
    </p:spTree>
    <p:extLst>
      <p:ext uri="{BB962C8B-B14F-4D97-AF65-F5344CB8AC3E}">
        <p14:creationId xmlns:p14="http://schemas.microsoft.com/office/powerpoint/2010/main" val="2159813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47</a:t>
            </a:fld>
            <a:endParaRPr lang="pt-BR"/>
          </a:p>
        </p:txBody>
      </p:sp>
    </p:spTree>
    <p:extLst>
      <p:ext uri="{BB962C8B-B14F-4D97-AF65-F5344CB8AC3E}">
        <p14:creationId xmlns:p14="http://schemas.microsoft.com/office/powerpoint/2010/main" val="229669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48</a:t>
            </a:fld>
            <a:endParaRPr lang="pt-BR"/>
          </a:p>
        </p:txBody>
      </p:sp>
    </p:spTree>
    <p:extLst>
      <p:ext uri="{BB962C8B-B14F-4D97-AF65-F5344CB8AC3E}">
        <p14:creationId xmlns:p14="http://schemas.microsoft.com/office/powerpoint/2010/main" val="3421670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52</a:t>
            </a:fld>
            <a:endParaRPr lang="pt-BR"/>
          </a:p>
        </p:txBody>
      </p:sp>
    </p:spTree>
    <p:extLst>
      <p:ext uri="{BB962C8B-B14F-4D97-AF65-F5344CB8AC3E}">
        <p14:creationId xmlns:p14="http://schemas.microsoft.com/office/powerpoint/2010/main" val="2907250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53</a:t>
            </a:fld>
            <a:endParaRPr lang="pt-BR"/>
          </a:p>
        </p:txBody>
      </p:sp>
    </p:spTree>
    <p:extLst>
      <p:ext uri="{BB962C8B-B14F-4D97-AF65-F5344CB8AC3E}">
        <p14:creationId xmlns:p14="http://schemas.microsoft.com/office/powerpoint/2010/main" val="290562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dirty="0"/>
              <a:t>Por meio de estudo comparado, Diamond (2002) identificou duas tradições essenciais na  estruturação  dos  órgãos  de  controle  interno:  centralizados  e  descentralizados.  Quando analisada  a  experiência  dos  países  que  compõem  a  Organização  para  a  Cooperação  e Desenvolvimento  Econômico  –  OCDE,  tem-se  que  a  primeira  tradição  é  comum  no  Reino Unido  e  na  Holanda  e  a  segunda  existe  na  Espanha,  França,  Luxemburgo  e  Portugal.  No primeiro grupo, cada pasta ministerial tem a responsabilidade sobre a execução e o controle do  orçamento.  No  segundo  grupo,  o  Ministério  das  Finanças  supervisiona  diretamente  os dispêndios  de  cada  ministério.  O  Brasil  adotou  em  diferentes  momentos  os  dois  modelos. Atualmente vigora o modelo centralizado com a Controladoria-Geral da União. </a:t>
            </a:r>
          </a:p>
          <a:p>
            <a:pPr lvl="0"/>
            <a:endParaRPr lang="pt-BR" dirty="0"/>
          </a:p>
          <a:p>
            <a:pPr lvl="0"/>
            <a:endParaRPr lang="pt-BR" dirty="0"/>
          </a:p>
          <a:p>
            <a:pPr lvl="0"/>
            <a:r>
              <a:rPr lang="pt-BR" b="1" dirty="0"/>
              <a:t>O Modelo CGR : a base contábil como fundação </a:t>
            </a:r>
          </a:p>
          <a:p>
            <a:pPr lvl="0"/>
            <a:r>
              <a:rPr lang="pt-BR" dirty="0"/>
              <a:t>A origem do controle interno foi marcada por desequilíbrios  gerados  pelas  variações  da  oferta  de  café  (principal  produto  da economia primário-exportadora) e das perturbações da economia mundial, especialmente por conta  da  Primeira  Guerra  Mundial  (Fritsch,  1992:31).  A  crise  forçou  o  governo  brasileiro realizar novas operações de crédito, contudo banqueiros ingleses entenderam que o país não tinha  condições  por  incapacidade  de  oferecer  garantias  para  os  empréstimos  em  razão  da ausência  de  uma  contabilidade  eficiente  para  produzir  o  retrato  da  situação  financeira, econômica e patrimonial do governo. </a:t>
            </a:r>
          </a:p>
          <a:p>
            <a:pPr lvl="0"/>
            <a:r>
              <a:rPr lang="pt-BR" dirty="0"/>
              <a:t>A  resposta  foi  a  implantação  de  técnicas  de  contabilidade,  como  padronização  dos registros,  orientação  metodológica  e  controle  dos  atos  de  gestão  em  todos  os  níveis.  Nesse sentido,  foi  editado  em  28  de  dezembro  de  1921  o  Decreto  n.º  15.210,  que  institui  a Contadoria Central da República, uma repartição da  Diretoria do Tesouro Nacional. No ano seguinte,  foram  aprovados  o  Código  de  Contabilidade Pública  (Decreto  n.º  4.536)  e  o </a:t>
            </a:r>
          </a:p>
          <a:p>
            <a:pPr lvl="0"/>
            <a:r>
              <a:rPr lang="pt-BR" dirty="0"/>
              <a:t>Regulamento Geral da Contabilidade Pública (</a:t>
            </a:r>
            <a:r>
              <a:rPr lang="pt-BR" dirty="0" err="1"/>
              <a:t>Decreton.º</a:t>
            </a:r>
            <a:r>
              <a:rPr lang="pt-BR" dirty="0"/>
              <a:t> 15.783). </a:t>
            </a:r>
          </a:p>
          <a:p>
            <a:pPr lvl="0"/>
            <a:endParaRPr lang="pt-BR" dirty="0"/>
          </a:p>
          <a:p>
            <a:pPr lvl="0"/>
            <a:endParaRPr lang="pt-BR" dirty="0"/>
          </a:p>
          <a:p>
            <a:pPr lvl="0"/>
            <a:r>
              <a:rPr lang="pt-BR" b="1" dirty="0"/>
              <a:t>O Modelo IGF: a pedra angular do Sistema </a:t>
            </a:r>
          </a:p>
          <a:p>
            <a:pPr lvl="0"/>
            <a:r>
              <a:rPr lang="pt-BR" b="0" dirty="0"/>
              <a:t>A nova Constituição de  1967, consolidou as modificações no Direito Financeiro até então formuladas. O controle externo seria exercido com o auxílio do Tribunal de Contas da União: </a:t>
            </a:r>
          </a:p>
          <a:p>
            <a:pPr lvl="0"/>
            <a:r>
              <a:rPr lang="pt-BR" b="0" dirty="0"/>
              <a:t>   a) a apreciação das contas do presidente da República; </a:t>
            </a:r>
          </a:p>
          <a:p>
            <a:pPr lvl="0"/>
            <a:r>
              <a:rPr lang="pt-BR" b="0" dirty="0"/>
              <a:t>   b) o desempenho das funções de  auditoria  financeira  e  orçamentária;  e  </a:t>
            </a:r>
          </a:p>
          <a:p>
            <a:pPr lvl="0"/>
            <a:r>
              <a:rPr lang="pt-BR" b="0" dirty="0"/>
              <a:t>   c)  o  julgamento  das  contas  dos  administradores  e demais responsáveis por bens e valores públicos” (§1º do Art. 71). </a:t>
            </a:r>
          </a:p>
          <a:p>
            <a:pPr lvl="0"/>
            <a:endParaRPr lang="pt-BR" b="0" dirty="0"/>
          </a:p>
          <a:p>
            <a:pPr lvl="0"/>
            <a:r>
              <a:rPr lang="pt-BR" b="0" dirty="0"/>
              <a:t>Já ao controle interno foi incumbido  de:  </a:t>
            </a:r>
          </a:p>
          <a:p>
            <a:pPr lvl="0"/>
            <a:r>
              <a:rPr lang="pt-BR" b="0" dirty="0"/>
              <a:t>   a)  criar  condições  indispensáveis  para  eficácia  do  controle  externo  e  para assegurar  regularidade  à  realização  da  receita  e  da despesa;  </a:t>
            </a:r>
          </a:p>
          <a:p>
            <a:pPr lvl="0"/>
            <a:r>
              <a:rPr lang="pt-BR" b="0" dirty="0"/>
              <a:t>   b)  acompanhar  a  execução  de programas  de  trabalho  e  do  orçamento;  e  </a:t>
            </a:r>
          </a:p>
          <a:p>
            <a:pPr lvl="0"/>
            <a:r>
              <a:rPr lang="pt-BR" b="0" dirty="0"/>
              <a:t>   c)  avaliar  os  resultados  alcançados  pelos administradores e verificar a execução dos contratos” (Art. 72). </a:t>
            </a:r>
          </a:p>
          <a:p>
            <a:pPr lvl="0"/>
            <a:endParaRPr lang="pt-BR" b="1" dirty="0"/>
          </a:p>
          <a:p>
            <a:pPr lvl="0"/>
            <a:r>
              <a:rPr lang="pt-BR" b="0" dirty="0"/>
              <a:t>Nova  regulamentação  da  atividade  de  controle  interno,  ocorreu  em  19/9/1967, mediante a publicação dos Decretos nº 61.135 e 61.386, dispondo, respectivamente, sobre os sistemas  de  administração  financeira,  contabilidade e  auditoria  e  o  regimento  interno.  O diploma também criou a estrutura das Inspetorias-Gerais de Finanças – IGF, localizadas em cada ministério civil, sendo o órgão central localizado no Ministério da Fazenda. A função do organismo central era a orientação normativa, a supervisão técnica e a fiscalização específica dos órgãos setoriais integrantes. Com o Decreto nº 74.439, de 21/8/1974, foram instituídas as Inspetorias-Seccionais  da  IGF/MF  nos  estados,  sendo,  portanto,  o  primeiro  exercício  de desconcentração do trabalho em nível regional. </a:t>
            </a:r>
          </a:p>
          <a:p>
            <a:pPr lvl="0"/>
            <a:endParaRPr lang="pt-BR" b="1" dirty="0"/>
          </a:p>
          <a:p>
            <a:pPr lvl="0"/>
            <a:endParaRPr lang="pt-BR" b="1" dirty="0"/>
          </a:p>
          <a:p>
            <a:pPr lvl="0"/>
            <a:r>
              <a:rPr lang="pt-BR" b="1" dirty="0" err="1"/>
              <a:t>Secin</a:t>
            </a:r>
            <a:endParaRPr lang="pt-BR" b="1" dirty="0"/>
          </a:p>
          <a:p>
            <a:pPr lvl="0"/>
            <a:r>
              <a:rPr lang="pt-BR" b="0" dirty="0"/>
              <a:t>O Decreto  n.º  84.362  fixou  as  competências  da  Secretaria  Central  de Controle  Interno  –  </a:t>
            </a:r>
            <a:r>
              <a:rPr lang="pt-BR" b="0" dirty="0" err="1"/>
              <a:t>Secin</a:t>
            </a:r>
            <a:r>
              <a:rPr lang="pt-BR" b="0" dirty="0"/>
              <a:t>/Seplan,  que  passou  a  ser  o órgão  central  dos  sistemas  de administração  financeira,  contabilidade  e  auditoria,  dando  início  ao  “Modelo  </a:t>
            </a:r>
            <a:r>
              <a:rPr lang="pt-BR" b="0" dirty="0" err="1"/>
              <a:t>Secin</a:t>
            </a:r>
            <a:r>
              <a:rPr lang="pt-BR" b="0" dirty="0"/>
              <a:t>  de Controle Interno”. Cabe destaque para o inciso II do mencionado artigo, que diz que a </a:t>
            </a:r>
            <a:r>
              <a:rPr lang="pt-BR" b="0" dirty="0" err="1"/>
              <a:t>Secin</a:t>
            </a:r>
            <a:r>
              <a:rPr lang="pt-BR" b="0" dirty="0"/>
              <a:t> “executará em caráter exclusivo a atividade de auditoria contábil e de programas, tanto dos órgãos da administração direta quanto de entidades da administração indireta, sem prejuízo da supervisão  ministerial”.  Para  tanto  foram  recrutados  nas  antigas  IGF  os  auditores  para montagem da equipe. </a:t>
            </a:r>
            <a:r>
              <a:rPr lang="pt-BR" b="0" dirty="0" err="1"/>
              <a:t>Piscitelli</a:t>
            </a:r>
            <a:r>
              <a:rPr lang="pt-BR" b="0" dirty="0"/>
              <a:t> (1988: 77) informa que no segundo semestre de 1979 havia aproximadamente 240 auditores nas IGF, “muitos dos  quais não pertenciam à carreira e nem mesmo ao quadro”, visto que concursos externos não eram realizados havia mais de 10 anos. </a:t>
            </a:r>
          </a:p>
          <a:p>
            <a:pPr lvl="0"/>
            <a:endParaRPr lang="pt-BR" b="1" dirty="0"/>
          </a:p>
          <a:p>
            <a:pPr lvl="0"/>
            <a:endParaRPr lang="pt-BR" b="1" dirty="0"/>
          </a:p>
          <a:p>
            <a:pPr lvl="0"/>
            <a:r>
              <a:rPr lang="pt-BR" b="1" dirty="0"/>
              <a:t>STN / </a:t>
            </a:r>
            <a:r>
              <a:rPr lang="pt-BR" b="1" dirty="0" err="1"/>
              <a:t>Ciset</a:t>
            </a:r>
            <a:endParaRPr lang="pt-BR" b="1" dirty="0"/>
          </a:p>
          <a:p>
            <a:pPr lvl="0"/>
            <a:r>
              <a:rPr lang="pt-BR" b="0" dirty="0"/>
              <a:t>Após a transferência da </a:t>
            </a:r>
            <a:r>
              <a:rPr lang="pt-BR" b="0" dirty="0" err="1"/>
              <a:t>Secin</a:t>
            </a:r>
            <a:r>
              <a:rPr lang="pt-BR" b="0" dirty="0"/>
              <a:t> ao Ministério da Fazenda em 1985, no ano seguinte, em 10  de  março  de  1986,  o  Decreto  n.º  92.452,  art.  5,  extingue  a  Secretaria  Central  e  cria  a Secretaria do Tesouro Nacional – STN, reestruturando mais uma vez o SCI. O Sistema, até então  excessivamente  centralizado  da  </a:t>
            </a:r>
            <a:r>
              <a:rPr lang="pt-BR" b="0" dirty="0" err="1"/>
              <a:t>Secin</a:t>
            </a:r>
            <a:r>
              <a:rPr lang="pt-BR" b="0" dirty="0"/>
              <a:t>,  passou  por  um  processo  de  desconcentração, sobretudo em razão das diversas atribuições concedidas ao novo órgão central. As auditorias passaram a ser executadas, preferencialmente, </a:t>
            </a:r>
            <a:r>
              <a:rPr lang="pt-BR" b="0" dirty="0" err="1"/>
              <a:t>pelasSecretarias</a:t>
            </a:r>
            <a:r>
              <a:rPr lang="pt-BR" b="0" dirty="0"/>
              <a:t> de Controle Interno de cada ministério civil, dando início efetivo ao  “Modelo STN/</a:t>
            </a:r>
            <a:r>
              <a:rPr lang="pt-BR" b="0" dirty="0" err="1"/>
              <a:t>Ciset</a:t>
            </a:r>
            <a:r>
              <a:rPr lang="pt-BR" b="0" dirty="0"/>
              <a:t>”. De acordo com o Decreto,  a STN ficou com as atribuições de orientação normativa, de supervisão técnica e de fiscalização específica  dos  órgãos  setoriais  do  Sistema  de  Auditoria.  Com  o  novo  decreto,  as  regionais passaram a se denominar Delegacias do Tesouro Nacional. </a:t>
            </a:r>
          </a:p>
          <a:p>
            <a:pPr lvl="0"/>
            <a:endParaRPr lang="pt-BR" b="1" dirty="0"/>
          </a:p>
          <a:p>
            <a:pPr lvl="0"/>
            <a:endParaRPr lang="pt-BR" dirty="0"/>
          </a:p>
          <a:p>
            <a:pPr lvl="0"/>
            <a:r>
              <a:rPr lang="pt-BR" b="1" dirty="0"/>
              <a:t>SFC</a:t>
            </a:r>
          </a:p>
          <a:p>
            <a:pPr lvl="0"/>
            <a:r>
              <a:rPr lang="pt-BR" b="0" dirty="0"/>
              <a:t>A  vigência  do  Modelo  SFC  de  Controle  Interno  pode  ser  dividida  em  duas  fases:  a estruturação Secretaria de 1994 até 1998 e a consolidação interrompida de 1999 até 2002. </a:t>
            </a:r>
          </a:p>
          <a:p>
            <a:pPr lvl="0"/>
            <a:r>
              <a:rPr lang="pt-BR" b="0" dirty="0"/>
              <a:t>Segundo Valdir Agapito: Controle tinha que ajudar a resolver os problemas,  porque o governo não precisava de mais um órgão externo de auditoria, mas um organismo que ajudasse a governar </a:t>
            </a:r>
          </a:p>
          <a:p>
            <a:pPr lvl="0"/>
            <a:r>
              <a:rPr lang="pt-BR" b="0" dirty="0"/>
              <a:t>O  Modelo  SFC,  instituído  em  1994  e  fortalecido  ao  longo  dos  quase  10  anos subsequentes,  ficou  marcado  pelas  seguintes  características:  descentralização  geográfica  e centralização  organizacional;  efetiva  capacidade  de coordenação  do  sistema  pelo  órgão central;  e  predominância  da  fiscalização  concomitante  (</a:t>
            </a:r>
            <a:r>
              <a:rPr lang="pt-BR" b="0" dirty="0" err="1"/>
              <a:t>Olivieri</a:t>
            </a:r>
            <a:r>
              <a:rPr lang="pt-BR" b="0" dirty="0"/>
              <a:t>,  2008:102). </a:t>
            </a:r>
          </a:p>
          <a:p>
            <a:pPr lvl="0"/>
            <a:r>
              <a:rPr lang="pt-BR" b="0" dirty="0"/>
              <a:t>A  nova configuração  do  SCI,  balizada  pela  postura  preventiva  estava  alinhada  com  o  contexto  de mudanças da administração pública da época, notadamente com o Plano Diretor da Reforma do  Aparelho  do  Estado  –  PDRAE.</a:t>
            </a:r>
          </a:p>
          <a:p>
            <a:pPr lvl="0"/>
            <a:r>
              <a:rPr lang="pt-BR" b="0" dirty="0"/>
              <a:t>As ações da Secretaria Federal de Controle, já em 1995, estavam voltadas para a orientação e não mais para a punição. O controle preventivo, orientador e voltado para a  aferição de resultados vem se mostrando como  a  maneira  mais  produtiva  de  tratar  a  coisa  pública”.</a:t>
            </a:r>
          </a:p>
          <a:p>
            <a:pPr lvl="0"/>
            <a:r>
              <a:rPr lang="pt-BR" dirty="0"/>
              <a:t>A SFC  conseguiu  construir  a  nova  arquitetura  de controle mediante dois  movimentos aparentemente contrários: “a  concentração do poder de normatizar  e  formular  as  ações  de  controle  no  órgão central  em  Brasília  –  a  SFC  –  e  a </a:t>
            </a:r>
          </a:p>
          <a:p>
            <a:pPr lvl="0"/>
            <a:r>
              <a:rPr lang="pt-BR" dirty="0"/>
              <a:t>desconcentração da execução das ações de controle para as estruturas da SFC nos estados”. Como as unidades regionais não têm autonomia para escolher o quê fiscalizar, nós  nunca  tivéssemos  problemas  de  nomeação  política  –  nenhum  chefe  [de  unidade regional], hoje, foi nomeado politicamente, são todos da carreira.</a:t>
            </a:r>
          </a:p>
          <a:p>
            <a:pPr lvl="0"/>
            <a:endParaRPr lang="pt-BR" dirty="0"/>
          </a:p>
          <a:p>
            <a:pPr lvl="0"/>
            <a:r>
              <a:rPr lang="pt-BR" dirty="0"/>
              <a:t>Cinco fatores político-institucionais teriam contribuído para a construção do Modelo SFC  de  Controle  Interno:  </a:t>
            </a:r>
          </a:p>
          <a:p>
            <a:pPr lvl="0"/>
            <a:r>
              <a:rPr lang="pt-BR" dirty="0"/>
              <a:t>1 - a  criação  do  </a:t>
            </a:r>
            <a:r>
              <a:rPr lang="pt-BR" dirty="0" err="1"/>
              <a:t>Siafi</a:t>
            </a:r>
            <a:r>
              <a:rPr lang="pt-BR" dirty="0"/>
              <a:t>  em  1987;  </a:t>
            </a:r>
          </a:p>
          <a:p>
            <a:pPr lvl="0"/>
            <a:r>
              <a:rPr lang="pt-BR" dirty="0"/>
              <a:t>2 - a  redefinição  do  papel  do  controle interno  na  Constituição;  </a:t>
            </a:r>
          </a:p>
          <a:p>
            <a:pPr lvl="0"/>
            <a:r>
              <a:rPr lang="pt-BR" dirty="0"/>
              <a:t>3 - a  auditoria  do  TCU  de  1992 e  a  CPI  do  Orçamento  de  1993;  </a:t>
            </a:r>
          </a:p>
          <a:p>
            <a:pPr lvl="0"/>
            <a:r>
              <a:rPr lang="pt-BR" dirty="0"/>
              <a:t>5 - a reestruturação  do  Ministério  da  Fazenda  e  o  controle  da  inflação  a  partir  de  1994;  e  </a:t>
            </a:r>
          </a:p>
          <a:p>
            <a:pPr lvl="0"/>
            <a:r>
              <a:rPr lang="pt-BR" dirty="0"/>
              <a:t>6 - as reformas administrativas do governo Fernando Henrique</a:t>
            </a:r>
          </a:p>
          <a:p>
            <a:pPr lvl="0"/>
            <a:endParaRPr lang="pt-BR" dirty="0"/>
          </a:p>
          <a:p>
            <a:pPr lvl="0"/>
            <a:r>
              <a:rPr lang="pt-BR" b="1" dirty="0"/>
              <a:t>CGU</a:t>
            </a:r>
          </a:p>
          <a:p>
            <a:pPr lvl="0"/>
            <a:r>
              <a:rPr lang="pt-BR" dirty="0"/>
              <a:t>A  nova  Controladoria-Geral  da  União  nasceu  no  dia  1º  de  janeiro  de  2003  com  a Medida  Provisória  n.º  103. A MP trouxe duas mudanças singelas, mas de grande importância para o Controle Interno: o “C” de CGU voltou a significar  Controladoria e seu titular passou a ser denominado de Ministro de Estado do Controle e da Transparência. </a:t>
            </a:r>
          </a:p>
          <a:p>
            <a:pPr lvl="0"/>
            <a:endParaRPr lang="pt-BR" dirty="0"/>
          </a:p>
          <a:p>
            <a:pPr lvl="0"/>
            <a:endParaRPr lang="pt-BR" dirty="0"/>
          </a:p>
          <a:p>
            <a:pPr lvl="0"/>
            <a:endParaRPr lang="pt-BR" dirty="0"/>
          </a:p>
          <a:p>
            <a:pPr lvl="0"/>
            <a:endParaRPr lang="pt-BR" dirty="0"/>
          </a:p>
        </p:txBody>
      </p:sp>
      <p:sp>
        <p:nvSpPr>
          <p:cNvPr id="4" name="Espaço Reservado para Número de Slide 3"/>
          <p:cNvSpPr>
            <a:spLocks noGrp="1"/>
          </p:cNvSpPr>
          <p:nvPr>
            <p:ph type="sldNum" sz="quarter" idx="10"/>
          </p:nvPr>
        </p:nvSpPr>
        <p:spPr/>
        <p:txBody>
          <a:bodyPr/>
          <a:lstStyle/>
          <a:p>
            <a:fld id="{92653406-B0FE-474D-A28D-96B374ACC5C5}" type="slidenum">
              <a:rPr lang="pt-BR" smtClean="0"/>
              <a:t>3</a:t>
            </a:fld>
            <a:endParaRPr lang="pt-BR"/>
          </a:p>
        </p:txBody>
      </p:sp>
    </p:spTree>
    <p:extLst>
      <p:ext uri="{BB962C8B-B14F-4D97-AF65-F5344CB8AC3E}">
        <p14:creationId xmlns:p14="http://schemas.microsoft.com/office/powerpoint/2010/main" val="2471134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57</a:t>
            </a:fld>
            <a:endParaRPr lang="pt-BR"/>
          </a:p>
        </p:txBody>
      </p:sp>
    </p:spTree>
    <p:extLst>
      <p:ext uri="{BB962C8B-B14F-4D97-AF65-F5344CB8AC3E}">
        <p14:creationId xmlns:p14="http://schemas.microsoft.com/office/powerpoint/2010/main" val="3868579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58</a:t>
            </a:fld>
            <a:endParaRPr lang="pt-BR"/>
          </a:p>
        </p:txBody>
      </p:sp>
    </p:spTree>
    <p:extLst>
      <p:ext uri="{BB962C8B-B14F-4D97-AF65-F5344CB8AC3E}">
        <p14:creationId xmlns:p14="http://schemas.microsoft.com/office/powerpoint/2010/main" val="615168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59</a:t>
            </a:fld>
            <a:endParaRPr lang="pt-BR"/>
          </a:p>
        </p:txBody>
      </p:sp>
    </p:spTree>
    <p:extLst>
      <p:ext uri="{BB962C8B-B14F-4D97-AF65-F5344CB8AC3E}">
        <p14:creationId xmlns:p14="http://schemas.microsoft.com/office/powerpoint/2010/main" val="2143668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60</a:t>
            </a:fld>
            <a:endParaRPr lang="pt-BR"/>
          </a:p>
        </p:txBody>
      </p:sp>
    </p:spTree>
    <p:extLst>
      <p:ext uri="{BB962C8B-B14F-4D97-AF65-F5344CB8AC3E}">
        <p14:creationId xmlns:p14="http://schemas.microsoft.com/office/powerpoint/2010/main" val="2868157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62</a:t>
            </a:fld>
            <a:endParaRPr lang="pt-BR"/>
          </a:p>
        </p:txBody>
      </p:sp>
    </p:spTree>
    <p:extLst>
      <p:ext uri="{BB962C8B-B14F-4D97-AF65-F5344CB8AC3E}">
        <p14:creationId xmlns:p14="http://schemas.microsoft.com/office/powerpoint/2010/main" val="1052952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45D68-AECA-42F6-98D5-747DD272AA9B}"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234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71</a:t>
            </a:fld>
            <a:endParaRPr lang="pt-BR"/>
          </a:p>
        </p:txBody>
      </p:sp>
    </p:spTree>
    <p:extLst>
      <p:ext uri="{BB962C8B-B14F-4D97-AF65-F5344CB8AC3E}">
        <p14:creationId xmlns:p14="http://schemas.microsoft.com/office/powerpoint/2010/main" val="344402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73</a:t>
            </a:fld>
            <a:endParaRPr lang="pt-BR"/>
          </a:p>
        </p:txBody>
      </p:sp>
    </p:spTree>
    <p:extLst>
      <p:ext uri="{BB962C8B-B14F-4D97-AF65-F5344CB8AC3E}">
        <p14:creationId xmlns:p14="http://schemas.microsoft.com/office/powerpoint/2010/main" val="3604572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85</a:t>
            </a:fld>
            <a:endParaRPr lang="pt-BR"/>
          </a:p>
        </p:txBody>
      </p:sp>
    </p:spTree>
    <p:extLst>
      <p:ext uri="{BB962C8B-B14F-4D97-AF65-F5344CB8AC3E}">
        <p14:creationId xmlns:p14="http://schemas.microsoft.com/office/powerpoint/2010/main" val="2682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46AA62-87A3-4A92-893D-2CB31311569A}" type="slidenum">
              <a:rPr lang="pt-BR" smtClean="0"/>
              <a:t>4</a:t>
            </a:fld>
            <a:endParaRPr lang="pt-BR"/>
          </a:p>
        </p:txBody>
      </p:sp>
    </p:spTree>
    <p:extLst>
      <p:ext uri="{BB962C8B-B14F-4D97-AF65-F5344CB8AC3E}">
        <p14:creationId xmlns:p14="http://schemas.microsoft.com/office/powerpoint/2010/main" val="39946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Tx/>
              <a:buChar char="-"/>
            </a:pPr>
            <a:r>
              <a:rPr lang="pt-BR" sz="1200" dirty="0">
                <a:solidFill>
                  <a:srgbClr val="002060"/>
                </a:solidFill>
              </a:rPr>
              <a:t>O Planejamento</a:t>
            </a:r>
            <a:r>
              <a:rPr lang="pt-BR" sz="1200" baseline="0" dirty="0">
                <a:solidFill>
                  <a:srgbClr val="002060"/>
                </a:solidFill>
              </a:rPr>
              <a:t> anual da atividade de auditoria interna é desenvolvido em etapas, iniciando-se pelo trabalhos obrigatórios, como as auditoria anuais de contas para avaliação da prestação de contas dos gestores públicos federais. Na sequencia vem os trabalhos considerados estratégicos, selecionados pelo corpo diretivo da SFC com base em critérios de risco pré-definidos, levando-se em consideração aspectos de materialidade, relevância e criticidade. Só então passa-se aos trabalhos de cunho operacional.</a:t>
            </a:r>
          </a:p>
          <a:p>
            <a:pPr marL="171450" indent="-171450">
              <a:buFontTx/>
              <a:buChar char="-"/>
            </a:pPr>
            <a:endParaRPr lang="pt-BR" sz="1200" baseline="0" dirty="0">
              <a:solidFill>
                <a:srgbClr val="002060"/>
              </a:solidFill>
            </a:endParaRPr>
          </a:p>
          <a:p>
            <a:pPr marL="171450" indent="-171450">
              <a:buFontTx/>
              <a:buChar char="-"/>
            </a:pPr>
            <a:r>
              <a:rPr lang="pt-BR" sz="1200" baseline="0" dirty="0">
                <a:solidFill>
                  <a:srgbClr val="002060"/>
                </a:solidFill>
              </a:rPr>
              <a:t>Com isso, busca-se desenvolver um planejamento que agregue o máximo de valor à unidade auditada e ao cliente final dos trabalhos, que é o cidadão.</a:t>
            </a:r>
            <a:endParaRPr lang="pt-BR" dirty="0"/>
          </a:p>
        </p:txBody>
      </p:sp>
      <p:sp>
        <p:nvSpPr>
          <p:cNvPr id="4" name="Espaço Reservado para Número de Slide 3"/>
          <p:cNvSpPr>
            <a:spLocks noGrp="1"/>
          </p:cNvSpPr>
          <p:nvPr>
            <p:ph type="sldNum" sz="quarter" idx="10"/>
          </p:nvPr>
        </p:nvSpPr>
        <p:spPr/>
        <p:txBody>
          <a:bodyPr/>
          <a:lstStyle/>
          <a:p>
            <a:fld id="{4A351F02-DD2C-41E9-93D0-69902D5EE08E}" type="slidenum">
              <a:rPr lang="pt-BR" smtClean="0"/>
              <a:t>7</a:t>
            </a:fld>
            <a:endParaRPr lang="pt-BR"/>
          </a:p>
        </p:txBody>
      </p:sp>
    </p:spTree>
    <p:extLst>
      <p:ext uri="{BB962C8B-B14F-4D97-AF65-F5344CB8AC3E}">
        <p14:creationId xmlns:p14="http://schemas.microsoft.com/office/powerpoint/2010/main" val="425696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22275" y="1241425"/>
            <a:ext cx="59531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CCF44A24-32D1-476B-9F26-F0DBAC8B682D}" type="slidenum">
              <a:rPr lang="pt-BR" smtClean="0"/>
              <a:pPr/>
              <a:t>8</a:t>
            </a:fld>
            <a:endParaRPr lang="pt-BR"/>
          </a:p>
        </p:txBody>
      </p:sp>
    </p:spTree>
    <p:extLst>
      <p:ext uri="{BB962C8B-B14F-4D97-AF65-F5344CB8AC3E}">
        <p14:creationId xmlns:p14="http://schemas.microsoft.com/office/powerpoint/2010/main" val="230184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Tx/>
              <a:buChar char="-"/>
            </a:pPr>
            <a:r>
              <a:rPr lang="pt-BR" sz="1200" dirty="0">
                <a:solidFill>
                  <a:srgbClr val="002060"/>
                </a:solidFill>
              </a:rPr>
              <a:t>Dentre os trabalhos realizados diretamente pela CGU se encontra o de avaliação da execução de políticas</a:t>
            </a:r>
            <a:r>
              <a:rPr lang="pt-BR" sz="1200" baseline="0" dirty="0">
                <a:solidFill>
                  <a:srgbClr val="002060"/>
                </a:solidFill>
              </a:rPr>
              <a:t> públicas. Tais trabalhos tem o objetivo primordial de avaliar a execução da política e propor melhorias que de fato agreguem valor e permitam uma entrega mais adequada dos serviços ao cidadão.</a:t>
            </a:r>
          </a:p>
          <a:p>
            <a:pPr marL="171450" indent="-171450">
              <a:buFontTx/>
              <a:buChar char="-"/>
            </a:pPr>
            <a:endParaRPr lang="pt-BR" sz="1200" baseline="0" dirty="0">
              <a:solidFill>
                <a:srgbClr val="002060"/>
              </a:solidFill>
            </a:endParaRPr>
          </a:p>
          <a:p>
            <a:pPr marL="171450" indent="-171450">
              <a:buFontTx/>
              <a:buChar char="-"/>
            </a:pPr>
            <a:r>
              <a:rPr lang="pt-BR" sz="1200" baseline="0" dirty="0">
                <a:solidFill>
                  <a:srgbClr val="002060"/>
                </a:solidFill>
              </a:rPr>
              <a:t>Entretanto, não é incomum que sejam identificados indícios de irregularidades e ate mesmo fraudes, tornando-se também uma importante ferramenta de combate à corrupção.</a:t>
            </a:r>
          </a:p>
          <a:p>
            <a:pPr marL="171450" indent="-171450">
              <a:buFontTx/>
              <a:buChar char="-"/>
            </a:pPr>
            <a:endParaRPr lang="pt-BR" sz="1200" baseline="0" dirty="0">
              <a:solidFill>
                <a:srgbClr val="002060"/>
              </a:solidFill>
            </a:endParaRPr>
          </a:p>
          <a:p>
            <a:pPr marL="171450" indent="-171450">
              <a:buFontTx/>
              <a:buChar char="-"/>
            </a:pPr>
            <a:endParaRPr lang="pt-BR" dirty="0"/>
          </a:p>
        </p:txBody>
      </p:sp>
      <p:sp>
        <p:nvSpPr>
          <p:cNvPr id="4" name="Espaço Reservado para Número de Slide 3"/>
          <p:cNvSpPr>
            <a:spLocks noGrp="1"/>
          </p:cNvSpPr>
          <p:nvPr>
            <p:ph type="sldNum" sz="quarter" idx="10"/>
          </p:nvPr>
        </p:nvSpPr>
        <p:spPr/>
        <p:txBody>
          <a:bodyPr/>
          <a:lstStyle/>
          <a:p>
            <a:fld id="{4A351F02-DD2C-41E9-93D0-69902D5EE08E}" type="slidenum">
              <a:rPr lang="pt-BR" smtClean="0"/>
              <a:t>16</a:t>
            </a:fld>
            <a:endParaRPr lang="pt-BR"/>
          </a:p>
        </p:txBody>
      </p:sp>
    </p:spTree>
    <p:extLst>
      <p:ext uri="{BB962C8B-B14F-4D97-AF65-F5344CB8AC3E}">
        <p14:creationId xmlns:p14="http://schemas.microsoft.com/office/powerpoint/2010/main" val="2305787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Tx/>
              <a:buChar char="-"/>
            </a:pPr>
            <a:r>
              <a:rPr lang="pt-BR" sz="1200" dirty="0">
                <a:solidFill>
                  <a:srgbClr val="002060"/>
                </a:solidFill>
              </a:rPr>
              <a:t>Dentre os trabalhos realizados diretamente pela CGU se encontra o de avaliação da execução de políticas</a:t>
            </a:r>
            <a:r>
              <a:rPr lang="pt-BR" sz="1200" baseline="0" dirty="0">
                <a:solidFill>
                  <a:srgbClr val="002060"/>
                </a:solidFill>
              </a:rPr>
              <a:t> públicas. Tais trabalhos tem o objetivo primordial de avaliar a execução da política e propor melhorias que de fato agreguem valor e permitam uma entrega mais adequada dos serviços ao cidadão.</a:t>
            </a:r>
          </a:p>
          <a:p>
            <a:pPr marL="171450" indent="-171450">
              <a:buFontTx/>
              <a:buChar char="-"/>
            </a:pPr>
            <a:endParaRPr lang="pt-BR" sz="1200" baseline="0" dirty="0">
              <a:solidFill>
                <a:srgbClr val="002060"/>
              </a:solidFill>
            </a:endParaRPr>
          </a:p>
          <a:p>
            <a:pPr marL="171450" indent="-171450">
              <a:buFontTx/>
              <a:buChar char="-"/>
            </a:pPr>
            <a:r>
              <a:rPr lang="pt-BR" sz="1200" baseline="0" dirty="0">
                <a:solidFill>
                  <a:srgbClr val="002060"/>
                </a:solidFill>
              </a:rPr>
              <a:t>Entretanto, não é incomum que sejam identificados indícios de irregularidades e ate mesmo fraudes, tornando-se também uma importante ferramenta de combate à corrupção.</a:t>
            </a:r>
          </a:p>
          <a:p>
            <a:pPr marL="171450" indent="-171450">
              <a:buFontTx/>
              <a:buChar char="-"/>
            </a:pPr>
            <a:endParaRPr lang="pt-BR" sz="1200" baseline="0" dirty="0">
              <a:solidFill>
                <a:srgbClr val="002060"/>
              </a:solidFill>
            </a:endParaRPr>
          </a:p>
          <a:p>
            <a:pPr marL="171450" indent="-171450">
              <a:buFontTx/>
              <a:buChar char="-"/>
            </a:pPr>
            <a:endParaRPr lang="pt-BR" dirty="0"/>
          </a:p>
        </p:txBody>
      </p:sp>
      <p:sp>
        <p:nvSpPr>
          <p:cNvPr id="4" name="Espaço Reservado para Número de Slide 3"/>
          <p:cNvSpPr>
            <a:spLocks noGrp="1"/>
          </p:cNvSpPr>
          <p:nvPr>
            <p:ph type="sldNum" sz="quarter" idx="10"/>
          </p:nvPr>
        </p:nvSpPr>
        <p:spPr/>
        <p:txBody>
          <a:bodyPr/>
          <a:lstStyle/>
          <a:p>
            <a:fld id="{4A351F02-DD2C-41E9-93D0-69902D5EE08E}" type="slidenum">
              <a:rPr lang="pt-BR" smtClean="0"/>
              <a:t>17</a:t>
            </a:fld>
            <a:endParaRPr lang="pt-BR"/>
          </a:p>
        </p:txBody>
      </p:sp>
    </p:spTree>
    <p:extLst>
      <p:ext uri="{BB962C8B-B14F-4D97-AF65-F5344CB8AC3E}">
        <p14:creationId xmlns:p14="http://schemas.microsoft.com/office/powerpoint/2010/main" val="461343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Tx/>
              <a:buChar char="-"/>
            </a:pPr>
            <a:r>
              <a:rPr lang="pt-BR" sz="1200" dirty="0">
                <a:solidFill>
                  <a:srgbClr val="002060"/>
                </a:solidFill>
              </a:rPr>
              <a:t>Ferramentas desenvolvidas pela SFC que permitem o monitoramento contínuo dos gastos em relação à Tecnologia da Informação e à folha</a:t>
            </a:r>
            <a:r>
              <a:rPr lang="pt-BR" sz="1200" baseline="0" dirty="0">
                <a:solidFill>
                  <a:srgbClr val="002060"/>
                </a:solidFill>
              </a:rPr>
              <a:t> de pagamento, disponibilizado aos gestores para que possam atuar tempestivamente. </a:t>
            </a:r>
            <a:endParaRPr lang="pt-BR" dirty="0"/>
          </a:p>
        </p:txBody>
      </p:sp>
      <p:sp>
        <p:nvSpPr>
          <p:cNvPr id="4" name="Espaço Reservado para Número de Slide 3"/>
          <p:cNvSpPr>
            <a:spLocks noGrp="1"/>
          </p:cNvSpPr>
          <p:nvPr>
            <p:ph type="sldNum" sz="quarter" idx="10"/>
          </p:nvPr>
        </p:nvSpPr>
        <p:spPr/>
        <p:txBody>
          <a:bodyPr/>
          <a:lstStyle/>
          <a:p>
            <a:fld id="{4A351F02-DD2C-41E9-93D0-69902D5EE08E}" type="slidenum">
              <a:rPr lang="pt-BR" smtClean="0"/>
              <a:t>18</a:t>
            </a:fld>
            <a:endParaRPr lang="pt-BR"/>
          </a:p>
        </p:txBody>
      </p:sp>
    </p:spTree>
    <p:extLst>
      <p:ext uri="{BB962C8B-B14F-4D97-AF65-F5344CB8AC3E}">
        <p14:creationId xmlns:p14="http://schemas.microsoft.com/office/powerpoint/2010/main" val="2443769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45D68-AECA-42F6-98D5-747DD272AA9B}"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49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5BA5BE9-DF57-4FB3-8CAC-A2C4B0E324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9"/>
            <a:ext cx="12192000" cy="6855842"/>
          </a:xfrm>
          <a:prstGeom prst="rect">
            <a:avLst/>
          </a:prstGeom>
        </p:spPr>
      </p:pic>
    </p:spTree>
    <p:extLst>
      <p:ext uri="{BB962C8B-B14F-4D97-AF65-F5344CB8AC3E}">
        <p14:creationId xmlns:p14="http://schemas.microsoft.com/office/powerpoint/2010/main" val="2833475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11/02/2019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22700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11/02/2019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298497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510" y="0"/>
            <a:ext cx="12142980" cy="6858000"/>
          </a:xfrm>
          <a:prstGeom prst="rect">
            <a:avLst/>
          </a:prstGeom>
        </p:spPr>
      </p:pic>
    </p:spTree>
    <p:extLst>
      <p:ext uri="{BB962C8B-B14F-4D97-AF65-F5344CB8AC3E}">
        <p14:creationId xmlns:p14="http://schemas.microsoft.com/office/powerpoint/2010/main" val="107705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line, Bulletpoi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6453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11/02/2019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89842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68F7C14E-9AA3-40E0-BA2F-8ABEB8D63F17}" type="datetimeFigureOut">
              <a:rPr lang="pt-BR" smtClean="0"/>
              <a:t>11/02/2019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133960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8F7C14E-9AA3-40E0-BA2F-8ABEB8D63F17}" type="datetimeFigureOut">
              <a:rPr lang="pt-BR" smtClean="0"/>
              <a:t>11/02/2019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297823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8F7C14E-9AA3-40E0-BA2F-8ABEB8D63F17}" type="datetimeFigureOut">
              <a:rPr lang="pt-BR" smtClean="0"/>
              <a:t>11/02/2019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1308667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8F7C14E-9AA3-40E0-BA2F-8ABEB8D63F17}" type="datetimeFigureOut">
              <a:rPr lang="pt-BR" smtClean="0"/>
              <a:t>11/02/2019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495867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8F7C14E-9AA3-40E0-BA2F-8ABEB8D63F17}" type="datetimeFigureOut">
              <a:rPr lang="pt-BR" smtClean="0"/>
              <a:t>11/02/2019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89217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t>11/02/2019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38154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t>11/02/2019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155423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7C14E-9AA3-40E0-BA2F-8ABEB8D63F17}" type="datetimeFigureOut">
              <a:rPr lang="pt-BR" smtClean="0"/>
              <a:t>11/02/2019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D7870-3E1E-46D6-B2B9-1C7C4867D3DC}" type="slidenum">
              <a:rPr lang="pt-BR" smtClean="0"/>
              <a:t>‹nº›</a:t>
            </a:fld>
            <a:endParaRPr lang="pt-BR"/>
          </a:p>
        </p:txBody>
      </p:sp>
    </p:spTree>
    <p:extLst>
      <p:ext uri="{BB962C8B-B14F-4D97-AF65-F5344CB8AC3E}">
        <p14:creationId xmlns:p14="http://schemas.microsoft.com/office/powerpoint/2010/main" val="3149718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slide" Target="slide81.xml"/><Relationship Id="rId4" Type="http://schemas.openxmlformats.org/officeDocument/2006/relationships/slide" Target="slide67.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tiff"/></Relationships>
</file>

<file path=ppt/slides/_rels/slide26.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diagramLayout" Target="../diagrams/layout3.xml"/><Relationship Id="rId7" Type="http://schemas.openxmlformats.org/officeDocument/2006/relationships/image" Target="../media/image47.tiff"/><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49.tiff"/></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slide" Target="slide41.xml"/><Relationship Id="rId7" Type="http://schemas.openxmlformats.org/officeDocument/2006/relationships/slide" Target="slide54.xml"/><Relationship Id="rId2" Type="http://schemas.openxmlformats.org/officeDocument/2006/relationships/slide" Target="slide35.xml"/><Relationship Id="rId1" Type="http://schemas.openxmlformats.org/officeDocument/2006/relationships/slideLayout" Target="../slideLayouts/slideLayout1.xml"/><Relationship Id="rId6" Type="http://schemas.openxmlformats.org/officeDocument/2006/relationships/slide" Target="slide47.xml"/><Relationship Id="rId5" Type="http://schemas.openxmlformats.org/officeDocument/2006/relationships/slide" Target="slide48.xml"/><Relationship Id="rId4" Type="http://schemas.openxmlformats.org/officeDocument/2006/relationships/slide" Target="slide44.xml"/></Relationships>
</file>

<file path=ppt/slides/_rels/slide35.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51.tmp"/><Relationship Id="rId7" Type="http://schemas.openxmlformats.org/officeDocument/2006/relationships/image" Target="../media/image53.png"/><Relationship Id="rId2" Type="http://schemas.openxmlformats.org/officeDocument/2006/relationships/slide" Target="slide38.xml"/><Relationship Id="rId1" Type="http://schemas.openxmlformats.org/officeDocument/2006/relationships/slideLayout" Target="../slideLayouts/slideLayout1.xml"/><Relationship Id="rId6" Type="http://schemas.openxmlformats.org/officeDocument/2006/relationships/slide" Target="slide39.xml"/><Relationship Id="rId11" Type="http://schemas.openxmlformats.org/officeDocument/2006/relationships/image" Target="../media/image55.png"/><Relationship Id="rId5" Type="http://schemas.openxmlformats.org/officeDocument/2006/relationships/image" Target="../media/image52.tmp"/><Relationship Id="rId10" Type="http://schemas.openxmlformats.org/officeDocument/2006/relationships/slide" Target="slide36.xml"/><Relationship Id="rId4" Type="http://schemas.openxmlformats.org/officeDocument/2006/relationships/slide" Target="slide37.xml"/><Relationship Id="rId9" Type="http://schemas.openxmlformats.org/officeDocument/2006/relationships/image" Target="../media/image54.tmp"/></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http/www.transparencia.gov.br/" TargetMode="Externa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2.tmp"/></Relationships>
</file>

<file path=ppt/slides/_rels/slide38.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54.tmp"/><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 Target="slide46.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gif"/></Relationships>
</file>

<file path=ppt/slides/_rels/slide4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51.xml"/><Relationship Id="rId7" Type="http://schemas.openxmlformats.org/officeDocument/2006/relationships/slide" Target="slide49.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slide" Target="slide52.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77.tiff"/><Relationship Id="rId3" Type="http://schemas.openxmlformats.org/officeDocument/2006/relationships/image" Target="../media/image75.png"/><Relationship Id="rId7" Type="http://schemas.openxmlformats.org/officeDocument/2006/relationships/slide" Target="slide55.xml"/><Relationship Id="rId12" Type="http://schemas.openxmlformats.org/officeDocument/2006/relationships/image" Target="../media/image81.png"/><Relationship Id="rId2" Type="http://schemas.openxmlformats.org/officeDocument/2006/relationships/slide" Target="slide59.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80.tiff"/><Relationship Id="rId5" Type="http://schemas.openxmlformats.org/officeDocument/2006/relationships/image" Target="../media/image76.png"/><Relationship Id="rId10" Type="http://schemas.openxmlformats.org/officeDocument/2006/relationships/image" Target="../media/image79.tiff"/><Relationship Id="rId4" Type="http://schemas.openxmlformats.org/officeDocument/2006/relationships/slide" Target="slide60.xml"/><Relationship Id="rId9" Type="http://schemas.openxmlformats.org/officeDocument/2006/relationships/image" Target="../media/image78.tiff"/></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4.png"/><Relationship Id="rId5" Type="http://schemas.microsoft.com/office/2007/relationships/hdphoto" Target="../media/hdphoto3.wdp"/><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90.jpg"/><Relationship Id="rId4" Type="http://schemas.openxmlformats.org/officeDocument/2006/relationships/image" Target="../media/image89.jpg"/><Relationship Id="rId9" Type="http://schemas.openxmlformats.org/officeDocument/2006/relationships/image" Target="../media/image93.jpeg"/></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3.jpg"/></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4.png"/><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6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slide" Target="slide81.xml"/><Relationship Id="rId4" Type="http://schemas.openxmlformats.org/officeDocument/2006/relationships/slide" Target="slide6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mailto:secretaria.executiva@cgu.gov.br"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567042B-6A35-4548-8E9D-B5B8A9B70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7"/>
            <a:ext cx="12192000" cy="6855565"/>
          </a:xfrm>
          <a:prstGeom prst="rect">
            <a:avLst/>
          </a:prstGeom>
        </p:spPr>
      </p:pic>
    </p:spTree>
    <p:extLst>
      <p:ext uri="{BB962C8B-B14F-4D97-AF65-F5344CB8AC3E}">
        <p14:creationId xmlns:p14="http://schemas.microsoft.com/office/powerpoint/2010/main" val="429599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A186850-E8BB-A947-817E-29A74AB353D3}"/>
              </a:ext>
            </a:extLst>
          </p:cNvPr>
          <p:cNvSpPr txBox="1">
            <a:spLocks/>
          </p:cNvSpPr>
          <p:nvPr/>
        </p:nvSpPr>
        <p:spPr>
          <a:xfrm>
            <a:off x="-18896" y="210744"/>
            <a:ext cx="12192000" cy="1816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pt-BR" sz="4400" b="1" i="1" dirty="0">
              <a:solidFill>
                <a:schemeClr val="tx2">
                  <a:lumMod val="75000"/>
                </a:schemeClr>
              </a:solidFill>
              <a:latin typeface="Arial" panose="020B0604020202020204" pitchFamily="34" charset="0"/>
              <a:cs typeface="Arial" panose="020B0604020202020204" pitchFamily="34" charset="0"/>
            </a:endParaRPr>
          </a:p>
          <a:p>
            <a:pPr marL="0" indent="0" algn="ctr">
              <a:spcBef>
                <a:spcPct val="0"/>
              </a:spcBef>
              <a:buNone/>
            </a:pPr>
            <a:r>
              <a:rPr lang="pt-BR" sz="3200" b="1" dirty="0">
                <a:solidFill>
                  <a:srgbClr val="002060"/>
                </a:solidFill>
                <a:latin typeface="+mn-lt"/>
                <a:ea typeface="+mj-ea"/>
                <a:cs typeface="+mj-cs"/>
              </a:rPr>
              <a:t>CONSULTORIA</a:t>
            </a:r>
          </a:p>
        </p:txBody>
      </p:sp>
      <p:sp>
        <p:nvSpPr>
          <p:cNvPr id="3" name="Retângulo 2">
            <a:extLst>
              <a:ext uri="{FF2B5EF4-FFF2-40B4-BE49-F238E27FC236}">
                <a16:creationId xmlns:a16="http://schemas.microsoft.com/office/drawing/2014/main" id="{A198134C-F464-4D47-8AC1-DD7A0949FE9F}"/>
              </a:ext>
            </a:extLst>
          </p:cNvPr>
          <p:cNvSpPr/>
          <p:nvPr/>
        </p:nvSpPr>
        <p:spPr>
          <a:xfrm>
            <a:off x="924185" y="2796570"/>
            <a:ext cx="3676478" cy="1569660"/>
          </a:xfrm>
          <a:prstGeom prst="rect">
            <a:avLst/>
          </a:prstGeom>
        </p:spPr>
        <p:txBody>
          <a:bodyPr wrap="square">
            <a:spAutoFit/>
          </a:bodyPr>
          <a:lstStyle/>
          <a:p>
            <a:pPr algn="just" fontAlgn="base"/>
            <a:r>
              <a:rPr lang="pt-BR" sz="2400"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CGU divulga estudo sobre eficiência dos pregões realizados pelo Governo Federal.</a:t>
            </a:r>
          </a:p>
        </p:txBody>
      </p:sp>
      <p:sp>
        <p:nvSpPr>
          <p:cNvPr id="4" name="Retângulo 3">
            <a:extLst>
              <a:ext uri="{FF2B5EF4-FFF2-40B4-BE49-F238E27FC236}">
                <a16:creationId xmlns:a16="http://schemas.microsoft.com/office/drawing/2014/main" id="{DEB2D60E-2694-DE47-84F8-937C87D534EE}"/>
              </a:ext>
            </a:extLst>
          </p:cNvPr>
          <p:cNvSpPr/>
          <p:nvPr/>
        </p:nvSpPr>
        <p:spPr>
          <a:xfrm>
            <a:off x="2073853" y="1463913"/>
            <a:ext cx="1095172" cy="369332"/>
          </a:xfrm>
          <a:prstGeom prst="rect">
            <a:avLst/>
          </a:prstGeom>
        </p:spPr>
        <p:txBody>
          <a:bodyPr wrap="none">
            <a:spAutoFit/>
          </a:bodyPr>
          <a:lstStyle/>
          <a:p>
            <a:r>
              <a:rPr lang="pt-BR" b="1" i="1" dirty="0" err="1">
                <a:solidFill>
                  <a:srgbClr val="002060"/>
                </a:solidFill>
                <a:latin typeface="Arial" panose="020B0604020202020204" pitchFamily="34" charset="0"/>
                <a:ea typeface="Verdana" panose="020B0604030504040204" pitchFamily="34" charset="0"/>
                <a:cs typeface="Arial" panose="020B0604020202020204" pitchFamily="34" charset="0"/>
              </a:rPr>
              <a:t>Jul</a:t>
            </a:r>
            <a:r>
              <a:rPr lang="pt-BR" b="1" i="1" dirty="0">
                <a:solidFill>
                  <a:srgbClr val="002060"/>
                </a:solidFill>
                <a:latin typeface="Arial" panose="020B0604020202020204" pitchFamily="34" charset="0"/>
                <a:ea typeface="Verdana" panose="020B0604030504040204" pitchFamily="34" charset="0"/>
                <a:cs typeface="Arial" panose="020B0604020202020204" pitchFamily="34" charset="0"/>
              </a:rPr>
              <a:t>/2017</a:t>
            </a:r>
            <a:endParaRPr lang="pt-BR" dirty="0">
              <a:solidFill>
                <a:srgbClr val="002060"/>
              </a:solidFill>
            </a:endParaRPr>
          </a:p>
        </p:txBody>
      </p:sp>
      <p:sp>
        <p:nvSpPr>
          <p:cNvPr id="5" name="Retângulo 4">
            <a:extLst>
              <a:ext uri="{FF2B5EF4-FFF2-40B4-BE49-F238E27FC236}">
                <a16:creationId xmlns:a16="http://schemas.microsoft.com/office/drawing/2014/main" id="{2D8439E3-4E57-5B4A-8F57-6D2AE447AB68}"/>
              </a:ext>
            </a:extLst>
          </p:cNvPr>
          <p:cNvSpPr/>
          <p:nvPr/>
        </p:nvSpPr>
        <p:spPr>
          <a:xfrm>
            <a:off x="7292454" y="1424353"/>
            <a:ext cx="1172116" cy="369332"/>
          </a:xfrm>
          <a:prstGeom prst="rect">
            <a:avLst/>
          </a:prstGeom>
        </p:spPr>
        <p:txBody>
          <a:bodyPr wrap="none">
            <a:spAutoFit/>
          </a:bodyPr>
          <a:lstStyle/>
          <a:p>
            <a:r>
              <a:rPr lang="pt-BR" b="1" i="1" dirty="0" err="1">
                <a:solidFill>
                  <a:srgbClr val="002060"/>
                </a:solidFill>
                <a:latin typeface="Arial" panose="020B0604020202020204" pitchFamily="34" charset="0"/>
                <a:ea typeface="Verdana" panose="020B0604030504040204" pitchFamily="34" charset="0"/>
                <a:cs typeface="Arial" panose="020B0604020202020204" pitchFamily="34" charset="0"/>
              </a:rPr>
              <a:t>Jun</a:t>
            </a:r>
            <a:r>
              <a:rPr lang="pt-BR" b="1" i="1" dirty="0">
                <a:solidFill>
                  <a:srgbClr val="002060"/>
                </a:solidFill>
                <a:latin typeface="Arial" panose="020B0604020202020204" pitchFamily="34" charset="0"/>
                <a:ea typeface="Verdana" panose="020B0604030504040204" pitchFamily="34" charset="0"/>
                <a:cs typeface="Arial" panose="020B0604020202020204" pitchFamily="34" charset="0"/>
              </a:rPr>
              <a:t>/2018</a:t>
            </a:r>
            <a:endParaRPr lang="pt-BR" dirty="0">
              <a:solidFill>
                <a:srgbClr val="002060"/>
              </a:solidFill>
            </a:endParaRPr>
          </a:p>
        </p:txBody>
      </p:sp>
      <p:sp>
        <p:nvSpPr>
          <p:cNvPr id="6" name="Retângulo: Cantos Arredondados 12">
            <a:extLst>
              <a:ext uri="{FF2B5EF4-FFF2-40B4-BE49-F238E27FC236}">
                <a16:creationId xmlns:a16="http://schemas.microsoft.com/office/drawing/2014/main" id="{E35B5677-79E0-554C-9D5E-FB7EE6DC8F1B}"/>
              </a:ext>
            </a:extLst>
          </p:cNvPr>
          <p:cNvSpPr/>
          <p:nvPr/>
        </p:nvSpPr>
        <p:spPr>
          <a:xfrm>
            <a:off x="864883" y="1424353"/>
            <a:ext cx="10424443" cy="447235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2AD9690D-C5FF-3349-81A5-6DA27E167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9569" y="1769446"/>
            <a:ext cx="6260124" cy="3846089"/>
          </a:xfrm>
          <a:prstGeom prst="rect">
            <a:avLst/>
          </a:prstGeom>
          <a:ln>
            <a:noFill/>
          </a:ln>
          <a:effectLst>
            <a:outerShdw blurRad="292100" dist="139700" dir="2700000" algn="tl" rotWithShape="0">
              <a:srgbClr val="333333">
                <a:alpha val="65000"/>
              </a:srgbClr>
            </a:outerShdw>
          </a:effectLst>
        </p:spPr>
      </p:pic>
      <p:sp>
        <p:nvSpPr>
          <p:cNvPr id="8" name="CaixaDeTexto 7">
            <a:extLst>
              <a:ext uri="{FF2B5EF4-FFF2-40B4-BE49-F238E27FC236}">
                <a16:creationId xmlns:a16="http://schemas.microsoft.com/office/drawing/2014/main" id="{6FFB0C5F-60D0-3142-84C5-251A2A6E24B9}"/>
              </a:ext>
            </a:extLst>
          </p:cNvPr>
          <p:cNvSpPr txBox="1"/>
          <p:nvPr/>
        </p:nvSpPr>
        <p:spPr>
          <a:xfrm>
            <a:off x="464023" y="1296543"/>
            <a:ext cx="11711039" cy="5016758"/>
          </a:xfrm>
          <a:prstGeom prst="rect">
            <a:avLst/>
          </a:prstGeom>
          <a:solidFill>
            <a:schemeClr val="bg1"/>
          </a:solidFill>
        </p:spPr>
        <p:txBody>
          <a:bodyPr wrap="square" rtlCol="0">
            <a:spAutoFit/>
          </a:bodyPr>
          <a:lstStyle/>
          <a:p>
            <a:r>
              <a:rPr lang="pt-BR" sz="4000" dirty="0"/>
              <a:t>MIGRAÇÃO DE VALOR – </a:t>
            </a:r>
            <a:r>
              <a:rPr lang="pt-BR" sz="4000" dirty="0" err="1"/>
              <a:t>R</a:t>
            </a:r>
            <a:r>
              <a:rPr lang="pt-BR" sz="4000" dirty="0"/>
              <a:t>$ 17.600,00 e </a:t>
            </a:r>
            <a:r>
              <a:rPr lang="pt-BR" sz="4000" dirty="0" err="1"/>
              <a:t>R</a:t>
            </a:r>
            <a:r>
              <a:rPr lang="pt-BR" sz="4000" dirty="0"/>
              <a:t>$ 33.000,00</a:t>
            </a:r>
          </a:p>
          <a:p>
            <a:endParaRPr lang="pt-BR" sz="4000" dirty="0"/>
          </a:p>
          <a:p>
            <a:pPr marL="457200" indent="-457200">
              <a:buFont typeface="Arial" panose="020B0604020202020204" pitchFamily="34" charset="0"/>
              <a:buChar char="•"/>
            </a:pPr>
            <a:r>
              <a:rPr lang="pt-BR" sz="4000" dirty="0"/>
              <a:t>5.882 procedimentos de pregão</a:t>
            </a:r>
          </a:p>
          <a:p>
            <a:r>
              <a:rPr lang="pt-BR" sz="4000" dirty="0"/>
              <a:t> deixarão de ser realizados;</a:t>
            </a:r>
          </a:p>
          <a:p>
            <a:pPr marL="457200" indent="-457200">
              <a:buFont typeface="Arial" panose="020B0604020202020204" pitchFamily="34" charset="0"/>
              <a:buChar char="•"/>
            </a:pPr>
            <a:endParaRPr lang="pt-BR" sz="4000" dirty="0"/>
          </a:p>
          <a:p>
            <a:pPr marL="457200" indent="-457200">
              <a:buFont typeface="Arial" panose="020B0604020202020204" pitchFamily="34" charset="0"/>
              <a:buChar char="•"/>
            </a:pPr>
            <a:r>
              <a:rPr lang="pt-BR" sz="4000" dirty="0"/>
              <a:t>ECONOMIA – </a:t>
            </a:r>
            <a:r>
              <a:rPr lang="pt-BR" sz="4000" dirty="0" err="1"/>
              <a:t>R</a:t>
            </a:r>
            <a:r>
              <a:rPr lang="pt-BR" sz="4000" dirty="0"/>
              <a:t>$ 97,7 MILHÕES/ANO</a:t>
            </a:r>
          </a:p>
          <a:p>
            <a:pPr marL="457200" indent="-457200">
              <a:buFont typeface="Arial" panose="020B0604020202020204" pitchFamily="34" charset="0"/>
              <a:buChar char="•"/>
            </a:pPr>
            <a:endParaRPr lang="pt-BR" sz="4000" dirty="0"/>
          </a:p>
          <a:p>
            <a:pPr marL="457200" indent="-457200">
              <a:buFont typeface="Arial" panose="020B0604020202020204" pitchFamily="34" charset="0"/>
              <a:buChar char="•"/>
            </a:pPr>
            <a:endParaRPr lang="pt-BR" sz="4000" dirty="0"/>
          </a:p>
        </p:txBody>
      </p:sp>
    </p:spTree>
    <p:extLst>
      <p:ext uri="{BB962C8B-B14F-4D97-AF65-F5344CB8AC3E}">
        <p14:creationId xmlns:p14="http://schemas.microsoft.com/office/powerpoint/2010/main" val="44499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49BE083-EDCD-1D48-836E-59BE8C5E47EE}"/>
              </a:ext>
            </a:extLst>
          </p:cNvPr>
          <p:cNvSpPr txBox="1">
            <a:spLocks/>
          </p:cNvSpPr>
          <p:nvPr/>
        </p:nvSpPr>
        <p:spPr>
          <a:xfrm>
            <a:off x="-16937" y="17197"/>
            <a:ext cx="12192000" cy="1816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pt-BR" sz="4400" b="1" i="1" dirty="0">
              <a:solidFill>
                <a:schemeClr val="tx2">
                  <a:lumMod val="75000"/>
                </a:schemeClr>
              </a:solidFill>
              <a:latin typeface="Arial" panose="020B0604020202020204" pitchFamily="34" charset="0"/>
              <a:cs typeface="Arial" panose="020B0604020202020204" pitchFamily="34" charset="0"/>
            </a:endParaRPr>
          </a:p>
          <a:p>
            <a:pPr marL="0" indent="0" algn="ctr">
              <a:buNone/>
            </a:pPr>
            <a:r>
              <a:rPr lang="pt-BR" sz="3200" b="1" dirty="0">
                <a:solidFill>
                  <a:srgbClr val="002060"/>
                </a:solidFill>
                <a:latin typeface="+mn-lt"/>
                <a:ea typeface="+mj-ea"/>
                <a:cs typeface="+mj-cs"/>
              </a:rPr>
              <a:t>AVALIAÇÃO + CONSULTORIA</a:t>
            </a:r>
          </a:p>
        </p:txBody>
      </p:sp>
      <p:sp>
        <p:nvSpPr>
          <p:cNvPr id="3" name="Retângulo: Cantos Arredondados 15">
            <a:extLst>
              <a:ext uri="{FF2B5EF4-FFF2-40B4-BE49-F238E27FC236}">
                <a16:creationId xmlns:a16="http://schemas.microsoft.com/office/drawing/2014/main" id="{A8CB4854-6CDF-614C-B1F4-86D1A164C559}"/>
              </a:ext>
            </a:extLst>
          </p:cNvPr>
          <p:cNvSpPr/>
          <p:nvPr/>
        </p:nvSpPr>
        <p:spPr>
          <a:xfrm>
            <a:off x="864883" y="1424353"/>
            <a:ext cx="10424443" cy="447235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38A1D77D-7C9E-5F4D-A9C5-639E6929FDE6}"/>
              </a:ext>
            </a:extLst>
          </p:cNvPr>
          <p:cNvSpPr/>
          <p:nvPr/>
        </p:nvSpPr>
        <p:spPr>
          <a:xfrm>
            <a:off x="3952971" y="4960061"/>
            <a:ext cx="4209826" cy="421654"/>
          </a:xfrm>
          <a:prstGeom prst="rect">
            <a:avLst/>
          </a:prstGeom>
        </p:spPr>
        <p:txBody>
          <a:bodyPr wrap="square" anchor="t">
            <a:spAutoFit/>
          </a:bodyPr>
          <a:lstStyle/>
          <a:p>
            <a:pPr algn="ctr">
              <a:lnSpc>
                <a:spcPct val="107000"/>
              </a:lnSpc>
              <a:spcAft>
                <a:spcPts val="800"/>
              </a:spcAft>
              <a:tabLst>
                <a:tab pos="866775" algn="l"/>
              </a:tabLst>
            </a:pPr>
            <a:r>
              <a:rPr lang="pt-BR" sz="2000" b="1" i="1" dirty="0">
                <a:solidFill>
                  <a:schemeClr val="accent2"/>
                </a:solidFill>
                <a:latin typeface="Calibri Ligh"/>
                <a:ea typeface="Calibri" panose="020F0502020204030204" pitchFamily="34" charset="0"/>
                <a:cs typeface="Times New Roman" panose="02020603050405020304" pitchFamily="18" charset="0"/>
              </a:rPr>
              <a:t>R$ 100 bilhões entre 2008 e 2018</a:t>
            </a:r>
          </a:p>
        </p:txBody>
      </p:sp>
      <p:pic>
        <p:nvPicPr>
          <p:cNvPr id="5" name="Picture 2" descr="Resultado de imagem para transferÃªncia de dinheiro">
            <a:extLst>
              <a:ext uri="{FF2B5EF4-FFF2-40B4-BE49-F238E27FC236}">
                <a16:creationId xmlns:a16="http://schemas.microsoft.com/office/drawing/2014/main" id="{CCEAE30E-DA49-3647-A2D1-F9116F2E1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98" y="2783583"/>
            <a:ext cx="4237051" cy="19266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de Seta Reta 5">
            <a:extLst>
              <a:ext uri="{FF2B5EF4-FFF2-40B4-BE49-F238E27FC236}">
                <a16:creationId xmlns:a16="http://schemas.microsoft.com/office/drawing/2014/main" id="{48AC9C00-8D54-4848-9EB4-6A0B65B7FE11}"/>
              </a:ext>
            </a:extLst>
          </p:cNvPr>
          <p:cNvCxnSpPr>
            <a:cxnSpLocks/>
          </p:cNvCxnSpPr>
          <p:nvPr/>
        </p:nvCxnSpPr>
        <p:spPr>
          <a:xfrm>
            <a:off x="4231207" y="5535520"/>
            <a:ext cx="3860680" cy="0"/>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7" name="Elipse 24">
            <a:extLst>
              <a:ext uri="{FF2B5EF4-FFF2-40B4-BE49-F238E27FC236}">
                <a16:creationId xmlns:a16="http://schemas.microsoft.com/office/drawing/2014/main" id="{2867DEB5-E6A6-834A-B5C8-DE73690D813E}"/>
              </a:ext>
            </a:extLst>
          </p:cNvPr>
          <p:cNvSpPr/>
          <p:nvPr/>
        </p:nvSpPr>
        <p:spPr>
          <a:xfrm>
            <a:off x="1645040" y="3078340"/>
            <a:ext cx="2456411" cy="1355437"/>
          </a:xfrm>
          <a:prstGeom prst="ellipse">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pt-BR" sz="2400" dirty="0"/>
              <a:t>União</a:t>
            </a:r>
          </a:p>
        </p:txBody>
      </p:sp>
      <p:sp>
        <p:nvSpPr>
          <p:cNvPr id="8" name="Elipse 25">
            <a:extLst>
              <a:ext uri="{FF2B5EF4-FFF2-40B4-BE49-F238E27FC236}">
                <a16:creationId xmlns:a16="http://schemas.microsoft.com/office/drawing/2014/main" id="{2B418B01-3323-C541-9414-0C05E086E2C4}"/>
              </a:ext>
            </a:extLst>
          </p:cNvPr>
          <p:cNvSpPr/>
          <p:nvPr/>
        </p:nvSpPr>
        <p:spPr>
          <a:xfrm>
            <a:off x="8108139" y="3078340"/>
            <a:ext cx="2478895" cy="1355437"/>
          </a:xfrm>
          <a:prstGeom prst="ellipse">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pt-BR" sz="2000" dirty="0"/>
              <a:t>Outros Entes e Entidades</a:t>
            </a:r>
          </a:p>
        </p:txBody>
      </p:sp>
      <p:sp>
        <p:nvSpPr>
          <p:cNvPr id="9" name="Retângulo 8">
            <a:extLst>
              <a:ext uri="{FF2B5EF4-FFF2-40B4-BE49-F238E27FC236}">
                <a16:creationId xmlns:a16="http://schemas.microsoft.com/office/drawing/2014/main" id="{FDCE8B9B-07F7-E343-9B22-6F5011ED3C18}"/>
              </a:ext>
            </a:extLst>
          </p:cNvPr>
          <p:cNvSpPr/>
          <p:nvPr/>
        </p:nvSpPr>
        <p:spPr>
          <a:xfrm>
            <a:off x="1720507" y="1495265"/>
            <a:ext cx="8750985" cy="830997"/>
          </a:xfrm>
          <a:prstGeom prst="rect">
            <a:avLst/>
          </a:prstGeom>
        </p:spPr>
        <p:txBody>
          <a:bodyPr wrap="none">
            <a:spAutoFit/>
          </a:bodyPr>
          <a:lstStyle/>
          <a:p>
            <a:pPr algn="ctr"/>
            <a:r>
              <a:rPr lang="pt-BR" sz="2400" i="1" dirty="0">
                <a:solidFill>
                  <a:schemeClr val="accent5">
                    <a:lumMod val="50000"/>
                  </a:schemeClr>
                </a:solidFill>
                <a:latin typeface="Arial" panose="020B0604020202020204" pitchFamily="34" charset="0"/>
                <a:ea typeface="Open Sans" panose="020B0606030504020204" pitchFamily="34" charset="0"/>
                <a:cs typeface="Arial" panose="020B0604020202020204" pitchFamily="34" charset="0"/>
              </a:rPr>
              <a:t>Avaliação da Gestão de Transferências Voluntárias da União</a:t>
            </a:r>
          </a:p>
          <a:p>
            <a:pPr algn="ctr"/>
            <a:r>
              <a:rPr lang="pt-BR" sz="2400" i="1" dirty="0">
                <a:solidFill>
                  <a:schemeClr val="accent5">
                    <a:lumMod val="50000"/>
                  </a:schemeClr>
                </a:solidFill>
                <a:latin typeface="Arial" panose="020B0604020202020204" pitchFamily="34" charset="0"/>
                <a:ea typeface="Open Sans" panose="020B0606030504020204" pitchFamily="34" charset="0"/>
                <a:cs typeface="Arial" panose="020B0604020202020204" pitchFamily="34" charset="0"/>
              </a:rPr>
              <a:t>SICONV</a:t>
            </a:r>
          </a:p>
        </p:txBody>
      </p:sp>
    </p:spTree>
    <p:extLst>
      <p:ext uri="{BB962C8B-B14F-4D97-AF65-F5344CB8AC3E}">
        <p14:creationId xmlns:p14="http://schemas.microsoft.com/office/powerpoint/2010/main" val="353388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5">
            <a:extLst>
              <a:ext uri="{FF2B5EF4-FFF2-40B4-BE49-F238E27FC236}">
                <a16:creationId xmlns:a16="http://schemas.microsoft.com/office/drawing/2014/main" id="{55FD0E11-EBE3-0648-BFD5-25E6F712FCDB}"/>
              </a:ext>
            </a:extLst>
          </p:cNvPr>
          <p:cNvSpPr/>
          <p:nvPr/>
        </p:nvSpPr>
        <p:spPr>
          <a:xfrm>
            <a:off x="864883" y="1424353"/>
            <a:ext cx="10424443" cy="447235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C6911E08-1FFD-AD48-86BB-A15AD9947386}"/>
              </a:ext>
            </a:extLst>
          </p:cNvPr>
          <p:cNvSpPr/>
          <p:nvPr/>
        </p:nvSpPr>
        <p:spPr>
          <a:xfrm>
            <a:off x="837054" y="3466274"/>
            <a:ext cx="1159292" cy="369332"/>
          </a:xfrm>
          <a:prstGeom prst="rect">
            <a:avLst/>
          </a:prstGeom>
        </p:spPr>
        <p:txBody>
          <a:bodyPr wrap="none">
            <a:spAutoFit/>
          </a:bodyPr>
          <a:lstStyle/>
          <a:p>
            <a:r>
              <a:rPr lang="pt-BR" b="1" i="1" dirty="0" err="1">
                <a:solidFill>
                  <a:srgbClr val="002060"/>
                </a:solidFill>
                <a:latin typeface="Arial" panose="020B0604020202020204" pitchFamily="34" charset="0"/>
                <a:ea typeface="Verdana" panose="020B0604030504040204" pitchFamily="34" charset="0"/>
                <a:cs typeface="Arial" panose="020B0604020202020204" pitchFamily="34" charset="0"/>
              </a:rPr>
              <a:t>Abr</a:t>
            </a:r>
            <a:r>
              <a:rPr lang="pt-BR" b="1" i="1" dirty="0">
                <a:solidFill>
                  <a:srgbClr val="002060"/>
                </a:solidFill>
                <a:latin typeface="Arial" panose="020B0604020202020204" pitchFamily="34" charset="0"/>
                <a:ea typeface="Verdana" panose="020B0604030504040204" pitchFamily="34" charset="0"/>
                <a:cs typeface="Arial" panose="020B0604020202020204" pitchFamily="34" charset="0"/>
              </a:rPr>
              <a:t>/2018</a:t>
            </a:r>
            <a:endParaRPr lang="pt-BR" dirty="0">
              <a:solidFill>
                <a:srgbClr val="002060"/>
              </a:solidFill>
            </a:endParaRPr>
          </a:p>
        </p:txBody>
      </p:sp>
      <p:sp>
        <p:nvSpPr>
          <p:cNvPr id="4" name="Rectangle 1">
            <a:extLst>
              <a:ext uri="{FF2B5EF4-FFF2-40B4-BE49-F238E27FC236}">
                <a16:creationId xmlns:a16="http://schemas.microsoft.com/office/drawing/2014/main" id="{B8130393-5D1E-9E42-BAAA-CC058696734C}"/>
              </a:ext>
            </a:extLst>
          </p:cNvPr>
          <p:cNvSpPr>
            <a:spLocks noChangeArrowheads="1"/>
          </p:cNvSpPr>
          <p:nvPr/>
        </p:nvSpPr>
        <p:spPr bwMode="auto">
          <a:xfrm>
            <a:off x="5068738" y="4712573"/>
            <a:ext cx="61661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1600" b="1" i="1" u="none" strike="noStrike" cap="none" normalizeH="0" baseline="0" dirty="0">
                <a:ln>
                  <a:noFill/>
                </a:ln>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Fluxo Processual dos Convênios e Contratos de Repasse</a:t>
            </a:r>
            <a:endParaRPr kumimoji="0" lang="pt-BR" altLang="pt-BR" sz="1600" b="1" i="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AAB5ED8D-8880-5948-8705-2080DA1B52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53355" y="2731476"/>
            <a:ext cx="6209840" cy="1960427"/>
          </a:xfrm>
          <a:prstGeom prst="rect">
            <a:avLst/>
          </a:prstGeom>
          <a:ln>
            <a:noFill/>
          </a:ln>
          <a:effectLst>
            <a:outerShdw blurRad="292100" dist="139700" dir="2700000" algn="tl" rotWithShape="0">
              <a:srgbClr val="333333">
                <a:alpha val="65000"/>
              </a:srgbClr>
            </a:outerShdw>
          </a:effectLst>
        </p:spPr>
      </p:pic>
      <p:sp>
        <p:nvSpPr>
          <p:cNvPr id="6" name="Elipse 9">
            <a:extLst>
              <a:ext uri="{FF2B5EF4-FFF2-40B4-BE49-F238E27FC236}">
                <a16:creationId xmlns:a16="http://schemas.microsoft.com/office/drawing/2014/main" id="{ADD7AFB6-1B84-2E47-8DC7-5958F3BB1CC2}"/>
              </a:ext>
            </a:extLst>
          </p:cNvPr>
          <p:cNvSpPr/>
          <p:nvPr/>
        </p:nvSpPr>
        <p:spPr>
          <a:xfrm>
            <a:off x="8812364" y="2372105"/>
            <a:ext cx="2250831" cy="24185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8693CBA5-31D8-DE4A-90F8-B634132C1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460" y="1453662"/>
            <a:ext cx="2653098" cy="4400773"/>
          </a:xfrm>
          <a:prstGeom prst="rect">
            <a:avLst/>
          </a:prstGeom>
        </p:spPr>
      </p:pic>
      <p:sp>
        <p:nvSpPr>
          <p:cNvPr id="13" name="Seta para Baixo 12">
            <a:extLst>
              <a:ext uri="{FF2B5EF4-FFF2-40B4-BE49-F238E27FC236}">
                <a16:creationId xmlns:a16="http://schemas.microsoft.com/office/drawing/2014/main" id="{0E08A57C-EF49-E244-A596-60A87F214B8B}"/>
              </a:ext>
            </a:extLst>
          </p:cNvPr>
          <p:cNvSpPr/>
          <p:nvPr/>
        </p:nvSpPr>
        <p:spPr>
          <a:xfrm rot="18361047">
            <a:off x="8739901" y="1005166"/>
            <a:ext cx="484632" cy="170101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CaixaDeTexto 13">
            <a:extLst>
              <a:ext uri="{FF2B5EF4-FFF2-40B4-BE49-F238E27FC236}">
                <a16:creationId xmlns:a16="http://schemas.microsoft.com/office/drawing/2014/main" id="{0337F34F-4E5B-724E-8EC3-B0F931FB0DCD}"/>
              </a:ext>
            </a:extLst>
          </p:cNvPr>
          <p:cNvSpPr txBox="1"/>
          <p:nvPr/>
        </p:nvSpPr>
        <p:spPr>
          <a:xfrm>
            <a:off x="4853355" y="854688"/>
            <a:ext cx="2555058" cy="535531"/>
          </a:xfrm>
          <a:prstGeom prst="rect">
            <a:avLst/>
          </a:prstGeom>
          <a:noFill/>
        </p:spPr>
        <p:txBody>
          <a:bodyPr wrap="none" rtlCol="0">
            <a:spAutoFit/>
          </a:bodyPr>
          <a:lstStyle/>
          <a:p>
            <a:pPr algn="ctr">
              <a:lnSpc>
                <a:spcPct val="90000"/>
              </a:lnSpc>
              <a:spcBef>
                <a:spcPts val="1000"/>
              </a:spcBef>
            </a:pPr>
            <a:r>
              <a:rPr lang="es-ES_tradnl" sz="3200" dirty="0">
                <a:solidFill>
                  <a:srgbClr val="002060"/>
                </a:solidFill>
                <a:ea typeface="+mj-ea"/>
                <a:cs typeface="+mj-cs"/>
              </a:rPr>
              <a:t>1. AVALIAÇÃO</a:t>
            </a:r>
          </a:p>
        </p:txBody>
      </p:sp>
    </p:spTree>
    <p:extLst>
      <p:ext uri="{BB962C8B-B14F-4D97-AF65-F5344CB8AC3E}">
        <p14:creationId xmlns:p14="http://schemas.microsoft.com/office/powerpoint/2010/main" val="182682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5">
            <a:extLst>
              <a:ext uri="{FF2B5EF4-FFF2-40B4-BE49-F238E27FC236}">
                <a16:creationId xmlns:a16="http://schemas.microsoft.com/office/drawing/2014/main" id="{888AA697-4081-494B-9714-8411F58E97AC}"/>
              </a:ext>
            </a:extLst>
          </p:cNvPr>
          <p:cNvSpPr/>
          <p:nvPr/>
        </p:nvSpPr>
        <p:spPr>
          <a:xfrm>
            <a:off x="864883" y="1424353"/>
            <a:ext cx="10424443" cy="447235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2987282B-6AE2-5243-84F2-ADC12BC9319C}"/>
              </a:ext>
            </a:extLst>
          </p:cNvPr>
          <p:cNvSpPr/>
          <p:nvPr/>
        </p:nvSpPr>
        <p:spPr>
          <a:xfrm>
            <a:off x="4582358" y="1592867"/>
            <a:ext cx="6778672" cy="369332"/>
          </a:xfrm>
          <a:prstGeom prst="rect">
            <a:avLst/>
          </a:prstGeom>
        </p:spPr>
        <p:txBody>
          <a:bodyPr wrap="square">
            <a:spAutoFit/>
          </a:bodyPr>
          <a:lstStyle/>
          <a:p>
            <a:pPr algn="ctr" fontAlgn="base"/>
            <a:r>
              <a:rPr lang="pt-BR" dirty="0">
                <a:solidFill>
                  <a:srgbClr val="002060"/>
                </a:solidFill>
              </a:rPr>
              <a:t>Desequilíbrio na capacidade operacional dos órgãos concedentes.</a:t>
            </a:r>
            <a:endParaRPr lang="pt-BR" b="1" i="1"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8F24B09D-011C-154B-9BD8-07EB379F9336}"/>
              </a:ext>
            </a:extLst>
          </p:cNvPr>
          <p:cNvSpPr/>
          <p:nvPr/>
        </p:nvSpPr>
        <p:spPr>
          <a:xfrm>
            <a:off x="837054" y="3466274"/>
            <a:ext cx="1159292" cy="369332"/>
          </a:xfrm>
          <a:prstGeom prst="rect">
            <a:avLst/>
          </a:prstGeom>
        </p:spPr>
        <p:txBody>
          <a:bodyPr wrap="none">
            <a:spAutoFit/>
          </a:bodyPr>
          <a:lstStyle/>
          <a:p>
            <a:r>
              <a:rPr lang="pt-BR" b="1" i="1" dirty="0" err="1">
                <a:solidFill>
                  <a:srgbClr val="002060"/>
                </a:solidFill>
                <a:latin typeface="Arial" panose="020B0604020202020204" pitchFamily="34" charset="0"/>
                <a:ea typeface="Verdana" panose="020B0604030504040204" pitchFamily="34" charset="0"/>
                <a:cs typeface="Arial" panose="020B0604020202020204" pitchFamily="34" charset="0"/>
              </a:rPr>
              <a:t>Abr</a:t>
            </a:r>
            <a:r>
              <a:rPr lang="pt-BR" b="1" i="1" dirty="0">
                <a:solidFill>
                  <a:srgbClr val="002060"/>
                </a:solidFill>
                <a:latin typeface="Arial" panose="020B0604020202020204" pitchFamily="34" charset="0"/>
                <a:ea typeface="Verdana" panose="020B0604030504040204" pitchFamily="34" charset="0"/>
                <a:cs typeface="Arial" panose="020B0604020202020204" pitchFamily="34" charset="0"/>
              </a:rPr>
              <a:t>/2018</a:t>
            </a:r>
            <a:endParaRPr lang="pt-BR" dirty="0">
              <a:solidFill>
                <a:srgbClr val="002060"/>
              </a:solidFill>
            </a:endParaRPr>
          </a:p>
        </p:txBody>
      </p:sp>
      <p:pic>
        <p:nvPicPr>
          <p:cNvPr id="5" name="Imagem 4">
            <a:extLst>
              <a:ext uri="{FF2B5EF4-FFF2-40B4-BE49-F238E27FC236}">
                <a16:creationId xmlns:a16="http://schemas.microsoft.com/office/drawing/2014/main" id="{E5A4B429-4BEA-244A-85AE-D1376410D243}"/>
              </a:ext>
            </a:extLst>
          </p:cNvPr>
          <p:cNvPicPr>
            <a:picLocks noChangeAspect="1"/>
          </p:cNvPicPr>
          <p:nvPr/>
        </p:nvPicPr>
        <p:blipFill>
          <a:blip r:embed="rId2"/>
          <a:stretch>
            <a:fillRect/>
          </a:stretch>
        </p:blipFill>
        <p:spPr>
          <a:xfrm>
            <a:off x="4911968" y="2100899"/>
            <a:ext cx="6175787" cy="3419700"/>
          </a:xfrm>
          <a:prstGeom prst="rect">
            <a:avLst/>
          </a:prstGeom>
          <a:ln>
            <a:noFill/>
          </a:ln>
          <a:effectLst>
            <a:outerShdw blurRad="292100" dist="139700" dir="2700000" algn="tl" rotWithShape="0">
              <a:srgbClr val="333333">
                <a:alpha val="65000"/>
              </a:srgbClr>
            </a:outerShdw>
          </a:effectLst>
        </p:spPr>
      </p:pic>
      <p:pic>
        <p:nvPicPr>
          <p:cNvPr id="6" name="Imagem 5">
            <a:extLst>
              <a:ext uri="{FF2B5EF4-FFF2-40B4-BE49-F238E27FC236}">
                <a16:creationId xmlns:a16="http://schemas.microsoft.com/office/drawing/2014/main" id="{525E9ADA-5D15-CB4E-B107-354628769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460" y="1453662"/>
            <a:ext cx="2653098" cy="4400773"/>
          </a:xfrm>
          <a:prstGeom prst="rect">
            <a:avLst/>
          </a:prstGeom>
        </p:spPr>
      </p:pic>
    </p:spTree>
    <p:extLst>
      <p:ext uri="{BB962C8B-B14F-4D97-AF65-F5344CB8AC3E}">
        <p14:creationId xmlns:p14="http://schemas.microsoft.com/office/powerpoint/2010/main" val="4076387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0F8EBCA-42D8-C44E-B7B4-AFB94077719A}"/>
              </a:ext>
            </a:extLst>
          </p:cNvPr>
          <p:cNvSpPr txBox="1">
            <a:spLocks/>
          </p:cNvSpPr>
          <p:nvPr/>
        </p:nvSpPr>
        <p:spPr>
          <a:xfrm>
            <a:off x="-16937" y="17197"/>
            <a:ext cx="12192000" cy="1816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pt-BR" sz="4400" b="1" i="1" dirty="0">
              <a:solidFill>
                <a:schemeClr val="tx2">
                  <a:lumMod val="75000"/>
                </a:schemeClr>
              </a:solidFill>
              <a:latin typeface="Arial" panose="020B0604020202020204" pitchFamily="34" charset="0"/>
              <a:cs typeface="Arial" panose="020B0604020202020204" pitchFamily="34" charset="0"/>
            </a:endParaRPr>
          </a:p>
          <a:p>
            <a:pPr marL="0" indent="0" algn="ctr">
              <a:buNone/>
            </a:pPr>
            <a:r>
              <a:rPr lang="pt-BR" sz="3200" b="1" dirty="0">
                <a:solidFill>
                  <a:srgbClr val="002060"/>
                </a:solidFill>
                <a:latin typeface="+mn-lt"/>
                <a:ea typeface="+mj-ea"/>
                <a:cs typeface="+mj-cs"/>
              </a:rPr>
              <a:t>CONSULTORIA</a:t>
            </a:r>
            <a:r>
              <a:rPr lang="pt-BR" sz="3000" b="1" i="1" dirty="0">
                <a:solidFill>
                  <a:schemeClr val="tx2">
                    <a:lumMod val="75000"/>
                  </a:schemeClr>
                </a:solidFill>
                <a:latin typeface="Arial" panose="020B0604020202020204" pitchFamily="34" charset="0"/>
                <a:cs typeface="Arial" panose="020B0604020202020204" pitchFamily="34" charset="0"/>
              </a:rPr>
              <a:t> </a:t>
            </a:r>
            <a:endParaRPr lang="pt-BR" sz="3000" i="1" dirty="0">
              <a:solidFill>
                <a:schemeClr val="tx2">
                  <a:lumMod val="75000"/>
                </a:schemeClr>
              </a:solidFill>
              <a:latin typeface="Arial" panose="020B0604020202020204" pitchFamily="34" charset="0"/>
              <a:cs typeface="Arial" panose="020B0604020202020204" pitchFamily="34" charset="0"/>
            </a:endParaRPr>
          </a:p>
        </p:txBody>
      </p:sp>
      <p:sp>
        <p:nvSpPr>
          <p:cNvPr id="3" name="Retângulo: Cantos Arredondados 15">
            <a:extLst>
              <a:ext uri="{FF2B5EF4-FFF2-40B4-BE49-F238E27FC236}">
                <a16:creationId xmlns:a16="http://schemas.microsoft.com/office/drawing/2014/main" id="{BC6F2267-AF05-8C44-A1C7-0BEF8DA19B41}"/>
              </a:ext>
            </a:extLst>
          </p:cNvPr>
          <p:cNvSpPr/>
          <p:nvPr/>
        </p:nvSpPr>
        <p:spPr>
          <a:xfrm>
            <a:off x="864883" y="1424353"/>
            <a:ext cx="10424443" cy="447235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Agrupar 3">
            <a:extLst>
              <a:ext uri="{FF2B5EF4-FFF2-40B4-BE49-F238E27FC236}">
                <a16:creationId xmlns:a16="http://schemas.microsoft.com/office/drawing/2014/main" id="{CAECA3AF-5067-1A4D-80A3-0882FA9DEA4F}"/>
              </a:ext>
            </a:extLst>
          </p:cNvPr>
          <p:cNvGrpSpPr/>
          <p:nvPr/>
        </p:nvGrpSpPr>
        <p:grpSpPr>
          <a:xfrm>
            <a:off x="5506969" y="3378563"/>
            <a:ext cx="5822131" cy="2572360"/>
            <a:chOff x="-2500318" y="1991262"/>
            <a:chExt cx="10277488" cy="5586768"/>
          </a:xfrm>
        </p:grpSpPr>
        <p:sp>
          <p:nvSpPr>
            <p:cNvPr id="5" name="Elipse 17">
              <a:extLst>
                <a:ext uri="{FF2B5EF4-FFF2-40B4-BE49-F238E27FC236}">
                  <a16:creationId xmlns:a16="http://schemas.microsoft.com/office/drawing/2014/main" id="{241921D3-75A2-F94C-AC76-03CD6F2D2B9F}"/>
                </a:ext>
              </a:extLst>
            </p:cNvPr>
            <p:cNvSpPr/>
            <p:nvPr/>
          </p:nvSpPr>
          <p:spPr>
            <a:xfrm>
              <a:off x="1799918" y="3434810"/>
              <a:ext cx="2273751" cy="21898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6" name="Elipse 18">
              <a:extLst>
                <a:ext uri="{FF2B5EF4-FFF2-40B4-BE49-F238E27FC236}">
                  <a16:creationId xmlns:a16="http://schemas.microsoft.com/office/drawing/2014/main" id="{05E609C0-5BCD-7049-BE40-F733B3BC3DD3}"/>
                </a:ext>
              </a:extLst>
            </p:cNvPr>
            <p:cNvSpPr/>
            <p:nvPr/>
          </p:nvSpPr>
          <p:spPr>
            <a:xfrm>
              <a:off x="3052764" y="2533144"/>
              <a:ext cx="2961224" cy="28570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7" name="Elipse 19">
              <a:extLst>
                <a:ext uri="{FF2B5EF4-FFF2-40B4-BE49-F238E27FC236}">
                  <a16:creationId xmlns:a16="http://schemas.microsoft.com/office/drawing/2014/main" id="{1922D6C9-E2F8-8943-BEF5-BB62132FABC1}"/>
                </a:ext>
              </a:extLst>
            </p:cNvPr>
            <p:cNvSpPr/>
            <p:nvPr/>
          </p:nvSpPr>
          <p:spPr>
            <a:xfrm>
              <a:off x="2477131" y="4212020"/>
              <a:ext cx="2477507" cy="287429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8" name="Retângulo 7">
              <a:extLst>
                <a:ext uri="{FF2B5EF4-FFF2-40B4-BE49-F238E27FC236}">
                  <a16:creationId xmlns:a16="http://schemas.microsoft.com/office/drawing/2014/main" id="{1F0926FF-5378-474B-BC2F-EAA3A49EE9FF}"/>
                </a:ext>
              </a:extLst>
            </p:cNvPr>
            <p:cNvSpPr/>
            <p:nvPr/>
          </p:nvSpPr>
          <p:spPr>
            <a:xfrm>
              <a:off x="3908413" y="1991262"/>
              <a:ext cx="3868757" cy="668444"/>
            </a:xfrm>
            <a:prstGeom prst="rect">
              <a:avLst/>
            </a:prstGeom>
          </p:spPr>
          <p:txBody>
            <a:bodyPr wrap="none">
              <a:spAutoFit/>
            </a:bodyPr>
            <a:lstStyle/>
            <a:p>
              <a:r>
                <a:rPr lang="pt-BR" sz="1400" b="1" dirty="0">
                  <a:solidFill>
                    <a:schemeClr val="tx2">
                      <a:lumMod val="75000"/>
                    </a:schemeClr>
                  </a:solidFill>
                  <a:latin typeface="Arial" panose="020B0604020202020204" pitchFamily="34" charset="0"/>
                </a:rPr>
                <a:t>2. Conflito de Interesse</a:t>
              </a:r>
              <a:r>
                <a:rPr lang="pt-BR" sz="1400" b="1" dirty="0">
                  <a:solidFill>
                    <a:schemeClr val="tx2">
                      <a:lumMod val="75000"/>
                    </a:schemeClr>
                  </a:solidFill>
                </a:rPr>
                <a:t> </a:t>
              </a:r>
            </a:p>
          </p:txBody>
        </p:sp>
        <p:sp>
          <p:nvSpPr>
            <p:cNvPr id="9" name="Retângulo 8">
              <a:extLst>
                <a:ext uri="{FF2B5EF4-FFF2-40B4-BE49-F238E27FC236}">
                  <a16:creationId xmlns:a16="http://schemas.microsoft.com/office/drawing/2014/main" id="{0CDC12EC-5A9F-DC45-BDB2-633216C4E4BC}"/>
                </a:ext>
              </a:extLst>
            </p:cNvPr>
            <p:cNvSpPr/>
            <p:nvPr/>
          </p:nvSpPr>
          <p:spPr>
            <a:xfrm>
              <a:off x="-2500318" y="4959156"/>
              <a:ext cx="4895935" cy="668444"/>
            </a:xfrm>
            <a:prstGeom prst="rect">
              <a:avLst/>
            </a:prstGeom>
          </p:spPr>
          <p:txBody>
            <a:bodyPr wrap="none">
              <a:spAutoFit/>
            </a:bodyPr>
            <a:lstStyle/>
            <a:p>
              <a:r>
                <a:rPr lang="pt-BR" sz="1400" b="1" dirty="0">
                  <a:solidFill>
                    <a:schemeClr val="tx2">
                      <a:lumMod val="75000"/>
                    </a:schemeClr>
                  </a:solidFill>
                  <a:latin typeface="Arial" panose="020B0604020202020204" pitchFamily="34" charset="0"/>
                </a:rPr>
                <a:t>1. Descumprimento da Norma </a:t>
              </a:r>
            </a:p>
          </p:txBody>
        </p:sp>
        <p:sp>
          <p:nvSpPr>
            <p:cNvPr id="10" name="Retângulo 9">
              <a:extLst>
                <a:ext uri="{FF2B5EF4-FFF2-40B4-BE49-F238E27FC236}">
                  <a16:creationId xmlns:a16="http://schemas.microsoft.com/office/drawing/2014/main" id="{F3B49C15-780B-3349-8738-976BE7B1F8B8}"/>
                </a:ext>
              </a:extLst>
            </p:cNvPr>
            <p:cNvSpPr/>
            <p:nvPr/>
          </p:nvSpPr>
          <p:spPr>
            <a:xfrm>
              <a:off x="1298959" y="6909586"/>
              <a:ext cx="5360006" cy="668444"/>
            </a:xfrm>
            <a:prstGeom prst="rect">
              <a:avLst/>
            </a:prstGeom>
          </p:spPr>
          <p:txBody>
            <a:bodyPr wrap="none">
              <a:spAutoFit/>
            </a:bodyPr>
            <a:lstStyle/>
            <a:p>
              <a:r>
                <a:rPr lang="pt-BR" sz="1400" b="1" dirty="0">
                  <a:solidFill>
                    <a:schemeClr val="tx2">
                      <a:lumMod val="75000"/>
                    </a:schemeClr>
                  </a:solidFill>
                  <a:latin typeface="Arial" panose="020B0604020202020204" pitchFamily="34" charset="0"/>
                </a:rPr>
                <a:t>3. Falhas na Execução Financeira</a:t>
              </a:r>
            </a:p>
          </p:txBody>
        </p:sp>
      </p:grpSp>
      <p:pic>
        <p:nvPicPr>
          <p:cNvPr id="11" name="Imagem 10">
            <a:extLst>
              <a:ext uri="{FF2B5EF4-FFF2-40B4-BE49-F238E27FC236}">
                <a16:creationId xmlns:a16="http://schemas.microsoft.com/office/drawing/2014/main" id="{EECD0D0C-0B10-F549-859D-9C7DE8208A6C}"/>
              </a:ext>
            </a:extLst>
          </p:cNvPr>
          <p:cNvPicPr>
            <a:picLocks noChangeAspect="1"/>
          </p:cNvPicPr>
          <p:nvPr/>
        </p:nvPicPr>
        <p:blipFill>
          <a:blip r:embed="rId2"/>
          <a:stretch>
            <a:fillRect/>
          </a:stretch>
        </p:blipFill>
        <p:spPr>
          <a:xfrm>
            <a:off x="3969661" y="2020105"/>
            <a:ext cx="3050960" cy="1647538"/>
          </a:xfrm>
          <a:prstGeom prst="rect">
            <a:avLst/>
          </a:prstGeom>
          <a:ln>
            <a:noFill/>
          </a:ln>
          <a:effectLst>
            <a:outerShdw blurRad="292100" dist="139700" dir="2700000" algn="tl" rotWithShape="0">
              <a:srgbClr val="333333">
                <a:alpha val="65000"/>
              </a:srgbClr>
            </a:outerShdw>
          </a:effectLst>
        </p:spPr>
      </p:pic>
      <p:sp>
        <p:nvSpPr>
          <p:cNvPr id="12" name="Retângulo 11">
            <a:extLst>
              <a:ext uri="{FF2B5EF4-FFF2-40B4-BE49-F238E27FC236}">
                <a16:creationId xmlns:a16="http://schemas.microsoft.com/office/drawing/2014/main" id="{801D2716-7F12-C34C-8CAD-6D255C4D51A3}"/>
              </a:ext>
            </a:extLst>
          </p:cNvPr>
          <p:cNvSpPr/>
          <p:nvPr/>
        </p:nvSpPr>
        <p:spPr>
          <a:xfrm>
            <a:off x="7236992" y="2246431"/>
            <a:ext cx="3676478" cy="400110"/>
          </a:xfrm>
          <a:prstGeom prst="rect">
            <a:avLst/>
          </a:prstGeom>
        </p:spPr>
        <p:txBody>
          <a:bodyPr wrap="square">
            <a:spAutoFit/>
          </a:bodyPr>
          <a:lstStyle/>
          <a:p>
            <a:pPr algn="just" fontAlgn="base"/>
            <a:r>
              <a:rPr lang="pt-BR" sz="2000"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Modelo Preditivo de Análise.</a:t>
            </a:r>
          </a:p>
        </p:txBody>
      </p:sp>
      <p:sp>
        <p:nvSpPr>
          <p:cNvPr id="13" name="Retângulo 12">
            <a:extLst>
              <a:ext uri="{FF2B5EF4-FFF2-40B4-BE49-F238E27FC236}">
                <a16:creationId xmlns:a16="http://schemas.microsoft.com/office/drawing/2014/main" id="{0DC8280F-B8E7-1945-9C7C-8C109FE138C1}"/>
              </a:ext>
            </a:extLst>
          </p:cNvPr>
          <p:cNvSpPr/>
          <p:nvPr/>
        </p:nvSpPr>
        <p:spPr>
          <a:xfrm>
            <a:off x="5159329" y="3741638"/>
            <a:ext cx="3676478" cy="400110"/>
          </a:xfrm>
          <a:prstGeom prst="rect">
            <a:avLst/>
          </a:prstGeom>
        </p:spPr>
        <p:txBody>
          <a:bodyPr wrap="square">
            <a:spAutoFit/>
          </a:bodyPr>
          <a:lstStyle/>
          <a:p>
            <a:pPr algn="just" fontAlgn="base"/>
            <a:r>
              <a:rPr lang="pt-BR" sz="2000"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Trilhas de Auditoria</a:t>
            </a:r>
          </a:p>
        </p:txBody>
      </p:sp>
      <p:sp>
        <p:nvSpPr>
          <p:cNvPr id="14" name="Retângulo 13">
            <a:extLst>
              <a:ext uri="{FF2B5EF4-FFF2-40B4-BE49-F238E27FC236}">
                <a16:creationId xmlns:a16="http://schemas.microsoft.com/office/drawing/2014/main" id="{EF5E6EEA-35CB-CE44-8253-AA66F9F1FB0C}"/>
              </a:ext>
            </a:extLst>
          </p:cNvPr>
          <p:cNvSpPr/>
          <p:nvPr/>
        </p:nvSpPr>
        <p:spPr>
          <a:xfrm>
            <a:off x="7217940" y="2808506"/>
            <a:ext cx="491098" cy="707886"/>
          </a:xfrm>
          <a:prstGeom prst="rect">
            <a:avLst/>
          </a:prstGeom>
        </p:spPr>
        <p:txBody>
          <a:bodyPr wrap="square">
            <a:spAutoFit/>
          </a:bodyPr>
          <a:lstStyle/>
          <a:p>
            <a:pPr algn="just" fontAlgn="base"/>
            <a:r>
              <a:rPr lang="pt-BR" sz="4000"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a:t>
            </a:r>
          </a:p>
        </p:txBody>
      </p:sp>
      <p:sp>
        <p:nvSpPr>
          <p:cNvPr id="15" name="Retângulo 14">
            <a:extLst>
              <a:ext uri="{FF2B5EF4-FFF2-40B4-BE49-F238E27FC236}">
                <a16:creationId xmlns:a16="http://schemas.microsoft.com/office/drawing/2014/main" id="{4EEEE82A-A29E-6248-912A-7F7798C62188}"/>
              </a:ext>
            </a:extLst>
          </p:cNvPr>
          <p:cNvSpPr/>
          <p:nvPr/>
        </p:nvSpPr>
        <p:spPr>
          <a:xfrm>
            <a:off x="1008751" y="1921592"/>
            <a:ext cx="2762236" cy="3477875"/>
          </a:xfrm>
          <a:prstGeom prst="rect">
            <a:avLst/>
          </a:prstGeom>
        </p:spPr>
        <p:txBody>
          <a:bodyPr wrap="square">
            <a:spAutoFit/>
          </a:bodyPr>
          <a:lstStyle/>
          <a:p>
            <a:r>
              <a:rPr lang="pt-BR" sz="2000" b="1" i="1" dirty="0">
                <a:solidFill>
                  <a:schemeClr val="tx2">
                    <a:lumMod val="75000"/>
                  </a:schemeClr>
                </a:solidFill>
                <a:latin typeface="Arial" panose="020B0604020202020204" pitchFamily="34" charset="0"/>
                <a:ea typeface="Verdana" panose="020B0604030504040204" pitchFamily="34" charset="0"/>
                <a:cs typeface="Arial" panose="020B0604020202020204" pitchFamily="34" charset="0"/>
              </a:rPr>
              <a:t>Proposta de Solução do Passivo SICONV.</a:t>
            </a:r>
          </a:p>
          <a:p>
            <a:endParaRPr lang="pt-BR" b="1" i="1" dirty="0">
              <a:solidFill>
                <a:srgbClr val="002060"/>
              </a:solidFill>
              <a:latin typeface="Arial" panose="020B0604020202020204" pitchFamily="34" charset="0"/>
              <a:ea typeface="Verdana" panose="020B0604030504040204" pitchFamily="34" charset="0"/>
              <a:cs typeface="Arial" panose="020B0604020202020204" pitchFamily="34" charset="0"/>
            </a:endParaRPr>
          </a:p>
          <a:p>
            <a:endParaRPr lang="pt-BR" b="1" i="1"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algn="just"/>
            <a:endParaRPr lang="pt-BR"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a:p>
            <a:pPr algn="just"/>
            <a:endParaRPr lang="pt-BR"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a:p>
            <a:pPr algn="just"/>
            <a:endParaRPr lang="pt-BR"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a:p>
            <a:pPr algn="just"/>
            <a:endParaRPr lang="pt-BR"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a:p>
            <a:pPr algn="just"/>
            <a:endParaRPr lang="pt-BR"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a:p>
            <a:pPr algn="just"/>
            <a:r>
              <a:rPr lang="pt-BR"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Metodologia Baseada em Risco, com uso de </a:t>
            </a:r>
            <a:r>
              <a:rPr lang="pt-BR" b="1" i="1" dirty="0" err="1">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machine</a:t>
            </a:r>
            <a:r>
              <a:rPr lang="pt-BR"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 </a:t>
            </a:r>
            <a:r>
              <a:rPr lang="pt-BR" b="1" i="1" dirty="0" err="1">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learning</a:t>
            </a:r>
            <a:r>
              <a:rPr lang="pt-BR"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 </a:t>
            </a:r>
            <a:endParaRPr lang="pt-BR" dirty="0">
              <a:solidFill>
                <a:schemeClr val="accent1">
                  <a:lumMod val="75000"/>
                </a:schemeClr>
              </a:solidFill>
            </a:endParaRPr>
          </a:p>
        </p:txBody>
      </p:sp>
      <p:sp>
        <p:nvSpPr>
          <p:cNvPr id="16" name="Retângulo 15">
            <a:extLst>
              <a:ext uri="{FF2B5EF4-FFF2-40B4-BE49-F238E27FC236}">
                <a16:creationId xmlns:a16="http://schemas.microsoft.com/office/drawing/2014/main" id="{702488EE-9B51-4D48-851B-E600493589E7}"/>
              </a:ext>
            </a:extLst>
          </p:cNvPr>
          <p:cNvSpPr/>
          <p:nvPr/>
        </p:nvSpPr>
        <p:spPr>
          <a:xfrm>
            <a:off x="1094555" y="3100893"/>
            <a:ext cx="2520242" cy="830997"/>
          </a:xfrm>
          <a:prstGeom prst="rect">
            <a:avLst/>
          </a:prstGeom>
        </p:spPr>
        <p:txBody>
          <a:bodyPr wrap="none">
            <a:spAutoFit/>
          </a:bodyPr>
          <a:lstStyle/>
          <a:p>
            <a:pPr algn="r"/>
            <a:r>
              <a:rPr lang="pt-BR" sz="3200" b="1" i="1" dirty="0">
                <a:solidFill>
                  <a:srgbClr val="C00000"/>
                </a:solidFill>
                <a:latin typeface="Arial" panose="020B0604020202020204" pitchFamily="34" charset="0"/>
                <a:ea typeface="Verdana" panose="020B0604030504040204" pitchFamily="34" charset="0"/>
                <a:cs typeface="Arial" panose="020B0604020202020204" pitchFamily="34" charset="0"/>
              </a:rPr>
              <a:t>15300</a:t>
            </a:r>
            <a:r>
              <a:rPr lang="pt-BR" sz="3200" b="1"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 </a:t>
            </a:r>
            <a:r>
              <a:rPr lang="pt-BR" sz="1600" b="1" i="1" dirty="0">
                <a:solidFill>
                  <a:schemeClr val="tx2">
                    <a:lumMod val="60000"/>
                    <a:lumOff val="40000"/>
                  </a:schemeClr>
                </a:solidFill>
                <a:latin typeface="Arial" panose="020B0604020202020204" pitchFamily="34" charset="0"/>
                <a:ea typeface="Verdana" panose="020B0604030504040204" pitchFamily="34" charset="0"/>
                <a:cs typeface="Arial" panose="020B0604020202020204" pitchFamily="34" charset="0"/>
              </a:rPr>
              <a:t>Convênios</a:t>
            </a:r>
          </a:p>
          <a:p>
            <a:pPr algn="r"/>
            <a:r>
              <a:rPr lang="pt-BR" sz="1600" b="1" i="1" dirty="0">
                <a:solidFill>
                  <a:schemeClr val="tx2">
                    <a:lumMod val="60000"/>
                    <a:lumOff val="40000"/>
                  </a:schemeClr>
                </a:solidFill>
                <a:latin typeface="Arial" panose="020B0604020202020204" pitchFamily="34" charset="0"/>
                <a:ea typeface="Verdana" panose="020B0604030504040204" pitchFamily="34" charset="0"/>
                <a:cs typeface="Arial" panose="020B0604020202020204" pitchFamily="34" charset="0"/>
              </a:rPr>
              <a:t>e Contratos de Repasse</a:t>
            </a:r>
            <a:endParaRPr lang="pt-BR" sz="1600" dirty="0">
              <a:solidFill>
                <a:schemeClr val="tx2">
                  <a:lumMod val="60000"/>
                  <a:lumOff val="40000"/>
                </a:schemeClr>
              </a:solidFill>
            </a:endParaRPr>
          </a:p>
        </p:txBody>
      </p:sp>
      <p:sp>
        <p:nvSpPr>
          <p:cNvPr id="17" name="Retângulo 16">
            <a:extLst>
              <a:ext uri="{FF2B5EF4-FFF2-40B4-BE49-F238E27FC236}">
                <a16:creationId xmlns:a16="http://schemas.microsoft.com/office/drawing/2014/main" id="{5F8803AD-4EF5-9C4D-B70F-8C2DC5D748EB}"/>
              </a:ext>
            </a:extLst>
          </p:cNvPr>
          <p:cNvSpPr/>
          <p:nvPr/>
        </p:nvSpPr>
        <p:spPr>
          <a:xfrm>
            <a:off x="8432181" y="4671826"/>
            <a:ext cx="412292" cy="338554"/>
          </a:xfrm>
          <a:prstGeom prst="rect">
            <a:avLst/>
          </a:prstGeom>
        </p:spPr>
        <p:txBody>
          <a:bodyPr wrap="none">
            <a:spAutoFit/>
          </a:bodyPr>
          <a:lstStyle/>
          <a:p>
            <a:r>
              <a:rPr lang="pt-BR" sz="1600" b="1" i="1" dirty="0">
                <a:solidFill>
                  <a:schemeClr val="bg2">
                    <a:lumMod val="10000"/>
                  </a:schemeClr>
                </a:solidFill>
                <a:latin typeface="Arial" panose="020B0604020202020204" pitchFamily="34" charset="0"/>
                <a:ea typeface="Verdana" panose="020B0604030504040204" pitchFamily="34" charset="0"/>
                <a:cs typeface="Arial" panose="020B0604020202020204" pitchFamily="34" charset="0"/>
              </a:rPr>
              <a:t>15</a:t>
            </a:r>
            <a:endParaRPr lang="pt-BR" sz="1600" dirty="0">
              <a:solidFill>
                <a:schemeClr val="bg2">
                  <a:lumMod val="10000"/>
                </a:schemeClr>
              </a:solidFill>
            </a:endParaRPr>
          </a:p>
        </p:txBody>
      </p:sp>
      <p:sp>
        <p:nvSpPr>
          <p:cNvPr id="18" name="Retângulo 17">
            <a:extLst>
              <a:ext uri="{FF2B5EF4-FFF2-40B4-BE49-F238E27FC236}">
                <a16:creationId xmlns:a16="http://schemas.microsoft.com/office/drawing/2014/main" id="{5DE03488-40A3-4441-BE60-F86B0534EE23}"/>
              </a:ext>
            </a:extLst>
          </p:cNvPr>
          <p:cNvSpPr/>
          <p:nvPr/>
        </p:nvSpPr>
        <p:spPr>
          <a:xfrm>
            <a:off x="8112895" y="4305433"/>
            <a:ext cx="412292" cy="338554"/>
          </a:xfrm>
          <a:prstGeom prst="rect">
            <a:avLst/>
          </a:prstGeom>
        </p:spPr>
        <p:txBody>
          <a:bodyPr wrap="square">
            <a:spAutoFit/>
          </a:bodyPr>
          <a:lstStyle/>
          <a:p>
            <a:r>
              <a:rPr lang="pt-BR" sz="1600" b="1" i="1" dirty="0">
                <a:solidFill>
                  <a:schemeClr val="bg2">
                    <a:lumMod val="10000"/>
                  </a:schemeClr>
                </a:solidFill>
                <a:latin typeface="Arial" panose="020B0604020202020204" pitchFamily="34" charset="0"/>
                <a:ea typeface="Verdana" panose="020B0604030504040204" pitchFamily="34" charset="0"/>
                <a:cs typeface="Arial" panose="020B0604020202020204" pitchFamily="34" charset="0"/>
              </a:rPr>
              <a:t>57</a:t>
            </a:r>
            <a:endParaRPr lang="pt-BR" sz="1600" dirty="0">
              <a:solidFill>
                <a:schemeClr val="bg2">
                  <a:lumMod val="10000"/>
                </a:schemeClr>
              </a:solidFill>
            </a:endParaRPr>
          </a:p>
        </p:txBody>
      </p:sp>
      <p:sp>
        <p:nvSpPr>
          <p:cNvPr id="19" name="Retângulo 18">
            <a:extLst>
              <a:ext uri="{FF2B5EF4-FFF2-40B4-BE49-F238E27FC236}">
                <a16:creationId xmlns:a16="http://schemas.microsoft.com/office/drawing/2014/main" id="{F9EA62E9-785F-604A-BFF8-434BDABAE500}"/>
              </a:ext>
            </a:extLst>
          </p:cNvPr>
          <p:cNvSpPr/>
          <p:nvPr/>
        </p:nvSpPr>
        <p:spPr>
          <a:xfrm>
            <a:off x="8680650" y="5128130"/>
            <a:ext cx="789162" cy="338554"/>
          </a:xfrm>
          <a:prstGeom prst="rect">
            <a:avLst/>
          </a:prstGeom>
        </p:spPr>
        <p:txBody>
          <a:bodyPr wrap="square">
            <a:spAutoFit/>
          </a:bodyPr>
          <a:lstStyle/>
          <a:p>
            <a:r>
              <a:rPr lang="pt-BR" sz="1600" b="1" i="1" dirty="0">
                <a:solidFill>
                  <a:schemeClr val="bg2">
                    <a:lumMod val="10000"/>
                  </a:schemeClr>
                </a:solidFill>
                <a:latin typeface="Arial" panose="020B0604020202020204" pitchFamily="34" charset="0"/>
                <a:ea typeface="Verdana" panose="020B0604030504040204" pitchFamily="34" charset="0"/>
                <a:cs typeface="Arial" panose="020B0604020202020204" pitchFamily="34" charset="0"/>
              </a:rPr>
              <a:t>1.227</a:t>
            </a:r>
            <a:endParaRPr lang="pt-BR" sz="1600" dirty="0">
              <a:solidFill>
                <a:schemeClr val="bg2">
                  <a:lumMod val="10000"/>
                </a:schemeClr>
              </a:solidFill>
            </a:endParaRPr>
          </a:p>
        </p:txBody>
      </p:sp>
      <p:sp>
        <p:nvSpPr>
          <p:cNvPr id="20" name="Retângulo 19">
            <a:extLst>
              <a:ext uri="{FF2B5EF4-FFF2-40B4-BE49-F238E27FC236}">
                <a16:creationId xmlns:a16="http://schemas.microsoft.com/office/drawing/2014/main" id="{4EFA0932-63DC-424B-A9AC-B08D65CDAF84}"/>
              </a:ext>
            </a:extLst>
          </p:cNvPr>
          <p:cNvSpPr/>
          <p:nvPr/>
        </p:nvSpPr>
        <p:spPr>
          <a:xfrm>
            <a:off x="9272875" y="4043227"/>
            <a:ext cx="789162" cy="338554"/>
          </a:xfrm>
          <a:prstGeom prst="rect">
            <a:avLst/>
          </a:prstGeom>
        </p:spPr>
        <p:txBody>
          <a:bodyPr wrap="square">
            <a:spAutoFit/>
          </a:bodyPr>
          <a:lstStyle/>
          <a:p>
            <a:r>
              <a:rPr lang="pt-BR" sz="1600" b="1" i="1" dirty="0">
                <a:solidFill>
                  <a:schemeClr val="bg2">
                    <a:lumMod val="10000"/>
                  </a:schemeClr>
                </a:solidFill>
                <a:latin typeface="Arial" panose="020B0604020202020204" pitchFamily="34" charset="0"/>
                <a:ea typeface="Verdana" panose="020B0604030504040204" pitchFamily="34" charset="0"/>
                <a:cs typeface="Arial" panose="020B0604020202020204" pitchFamily="34" charset="0"/>
              </a:rPr>
              <a:t>1.284</a:t>
            </a:r>
            <a:endParaRPr lang="pt-BR" sz="1600" dirty="0">
              <a:solidFill>
                <a:schemeClr val="bg2">
                  <a:lumMod val="10000"/>
                </a:schemeClr>
              </a:solidFill>
            </a:endParaRPr>
          </a:p>
        </p:txBody>
      </p:sp>
      <p:sp>
        <p:nvSpPr>
          <p:cNvPr id="21" name="Retângulo 20">
            <a:extLst>
              <a:ext uri="{FF2B5EF4-FFF2-40B4-BE49-F238E27FC236}">
                <a16:creationId xmlns:a16="http://schemas.microsoft.com/office/drawing/2014/main" id="{ACAC7535-6AF5-2443-9A6E-58B78161EE4F}"/>
              </a:ext>
            </a:extLst>
          </p:cNvPr>
          <p:cNvSpPr/>
          <p:nvPr/>
        </p:nvSpPr>
        <p:spPr>
          <a:xfrm>
            <a:off x="8792890" y="4448091"/>
            <a:ext cx="412292" cy="338554"/>
          </a:xfrm>
          <a:prstGeom prst="rect">
            <a:avLst/>
          </a:prstGeom>
        </p:spPr>
        <p:txBody>
          <a:bodyPr wrap="square">
            <a:spAutoFit/>
          </a:bodyPr>
          <a:lstStyle/>
          <a:p>
            <a:r>
              <a:rPr lang="pt-BR" sz="1600" b="1" i="1" dirty="0">
                <a:solidFill>
                  <a:schemeClr val="bg2">
                    <a:lumMod val="10000"/>
                  </a:schemeClr>
                </a:solidFill>
                <a:latin typeface="Arial" panose="020B0604020202020204" pitchFamily="34" charset="0"/>
                <a:ea typeface="Verdana" panose="020B0604030504040204" pitchFamily="34" charset="0"/>
                <a:cs typeface="Arial" panose="020B0604020202020204" pitchFamily="34" charset="0"/>
              </a:rPr>
              <a:t>35</a:t>
            </a:r>
            <a:endParaRPr lang="pt-BR" sz="1600" dirty="0">
              <a:solidFill>
                <a:schemeClr val="bg2">
                  <a:lumMod val="10000"/>
                </a:schemeClr>
              </a:solidFill>
            </a:endParaRPr>
          </a:p>
        </p:txBody>
      </p:sp>
      <p:sp>
        <p:nvSpPr>
          <p:cNvPr id="22" name="Retângulo 21">
            <a:extLst>
              <a:ext uri="{FF2B5EF4-FFF2-40B4-BE49-F238E27FC236}">
                <a16:creationId xmlns:a16="http://schemas.microsoft.com/office/drawing/2014/main" id="{77D5F33F-C8C0-A142-8B05-84D4FAA802B1}"/>
              </a:ext>
            </a:extLst>
          </p:cNvPr>
          <p:cNvSpPr/>
          <p:nvPr/>
        </p:nvSpPr>
        <p:spPr>
          <a:xfrm>
            <a:off x="9167663" y="4622145"/>
            <a:ext cx="601310" cy="338554"/>
          </a:xfrm>
          <a:prstGeom prst="rect">
            <a:avLst/>
          </a:prstGeom>
        </p:spPr>
        <p:txBody>
          <a:bodyPr wrap="square">
            <a:spAutoFit/>
          </a:bodyPr>
          <a:lstStyle/>
          <a:p>
            <a:r>
              <a:rPr lang="pt-BR" sz="1600" b="1" i="1" dirty="0">
                <a:solidFill>
                  <a:schemeClr val="bg2">
                    <a:lumMod val="10000"/>
                  </a:schemeClr>
                </a:solidFill>
                <a:latin typeface="Arial" panose="020B0604020202020204" pitchFamily="34" charset="0"/>
                <a:ea typeface="Verdana" panose="020B0604030504040204" pitchFamily="34" charset="0"/>
                <a:cs typeface="Arial" panose="020B0604020202020204" pitchFamily="34" charset="0"/>
              </a:rPr>
              <a:t>385</a:t>
            </a:r>
            <a:endParaRPr lang="pt-BR" sz="1600" dirty="0">
              <a:solidFill>
                <a:schemeClr val="bg2">
                  <a:lumMod val="10000"/>
                </a:schemeClr>
              </a:solidFill>
            </a:endParaRPr>
          </a:p>
        </p:txBody>
      </p:sp>
      <p:sp>
        <p:nvSpPr>
          <p:cNvPr id="23" name="Retângulo 22">
            <a:extLst>
              <a:ext uri="{FF2B5EF4-FFF2-40B4-BE49-F238E27FC236}">
                <a16:creationId xmlns:a16="http://schemas.microsoft.com/office/drawing/2014/main" id="{EB911837-599A-B44A-B399-399AABD1A0AF}"/>
              </a:ext>
            </a:extLst>
          </p:cNvPr>
          <p:cNvSpPr/>
          <p:nvPr/>
        </p:nvSpPr>
        <p:spPr>
          <a:xfrm>
            <a:off x="5535590" y="1522083"/>
            <a:ext cx="1120820" cy="369332"/>
          </a:xfrm>
          <a:prstGeom prst="rect">
            <a:avLst/>
          </a:prstGeom>
        </p:spPr>
        <p:txBody>
          <a:bodyPr wrap="none">
            <a:spAutoFit/>
          </a:bodyPr>
          <a:lstStyle/>
          <a:p>
            <a:r>
              <a:rPr lang="pt-BR" b="1" i="1" dirty="0">
                <a:solidFill>
                  <a:srgbClr val="002060"/>
                </a:solidFill>
                <a:latin typeface="Arial" panose="020B0604020202020204" pitchFamily="34" charset="0"/>
                <a:ea typeface="Verdana" panose="020B0604030504040204" pitchFamily="34" charset="0"/>
                <a:cs typeface="Arial" panose="020B0604020202020204" pitchFamily="34" charset="0"/>
              </a:rPr>
              <a:t>Set/2018</a:t>
            </a:r>
            <a:endParaRPr lang="pt-BR" dirty="0">
              <a:solidFill>
                <a:srgbClr val="002060"/>
              </a:solidFill>
            </a:endParaRPr>
          </a:p>
        </p:txBody>
      </p:sp>
      <p:sp>
        <p:nvSpPr>
          <p:cNvPr id="24" name="Retângulo 23">
            <a:extLst>
              <a:ext uri="{FF2B5EF4-FFF2-40B4-BE49-F238E27FC236}">
                <a16:creationId xmlns:a16="http://schemas.microsoft.com/office/drawing/2014/main" id="{174FE46D-5641-D74F-B1E3-E8418B1EF381}"/>
              </a:ext>
            </a:extLst>
          </p:cNvPr>
          <p:cNvSpPr/>
          <p:nvPr/>
        </p:nvSpPr>
        <p:spPr>
          <a:xfrm>
            <a:off x="8649853" y="4103649"/>
            <a:ext cx="412292" cy="584775"/>
          </a:xfrm>
          <a:prstGeom prst="rect">
            <a:avLst/>
          </a:prstGeom>
        </p:spPr>
        <p:txBody>
          <a:bodyPr wrap="square">
            <a:spAutoFit/>
          </a:bodyPr>
          <a:lstStyle/>
          <a:p>
            <a:r>
              <a:rPr lang="pt-BR" sz="1600" b="1" i="1" dirty="0">
                <a:solidFill>
                  <a:schemeClr val="bg2">
                    <a:lumMod val="10000"/>
                  </a:schemeClr>
                </a:solidFill>
                <a:latin typeface="Arial" panose="020B0604020202020204" pitchFamily="34" charset="0"/>
                <a:ea typeface="Verdana" panose="020B0604030504040204" pitchFamily="34" charset="0"/>
                <a:cs typeface="Arial" panose="020B0604020202020204" pitchFamily="34" charset="0"/>
              </a:rPr>
              <a:t>41</a:t>
            </a:r>
          </a:p>
          <a:p>
            <a:endParaRPr lang="pt-BR" sz="1600" dirty="0">
              <a:solidFill>
                <a:schemeClr val="bg2">
                  <a:lumMod val="10000"/>
                </a:schemeClr>
              </a:solidFill>
            </a:endParaRPr>
          </a:p>
        </p:txBody>
      </p:sp>
    </p:spTree>
    <p:extLst>
      <p:ext uri="{BB962C8B-B14F-4D97-AF65-F5344CB8AC3E}">
        <p14:creationId xmlns:p14="http://schemas.microsoft.com/office/powerpoint/2010/main" val="2661200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5B2A9D98-D3FE-FC42-9C54-DED1DD0D7D7A}"/>
              </a:ext>
            </a:extLst>
          </p:cNvPr>
          <p:cNvSpPr txBox="1"/>
          <p:nvPr/>
        </p:nvSpPr>
        <p:spPr>
          <a:xfrm>
            <a:off x="1023084" y="2509105"/>
            <a:ext cx="4876336" cy="1754326"/>
          </a:xfrm>
          <a:prstGeom prst="rect">
            <a:avLst/>
          </a:prstGeom>
          <a:noFill/>
        </p:spPr>
        <p:txBody>
          <a:bodyPr wrap="none" rtlCol="0">
            <a:spAutoFit/>
          </a:bodyPr>
          <a:lstStyle/>
          <a:p>
            <a:pPr algn="ctr"/>
            <a:r>
              <a:rPr lang="es-ES_tradnl" sz="5400" dirty="0">
                <a:solidFill>
                  <a:srgbClr val="FF0000"/>
                </a:solidFill>
              </a:rPr>
              <a:t>ECONOMIA </a:t>
            </a:r>
          </a:p>
          <a:p>
            <a:pPr algn="ctr"/>
            <a:r>
              <a:rPr lang="es-ES_tradnl" sz="5400" dirty="0">
                <a:solidFill>
                  <a:srgbClr val="FF0000"/>
                </a:solidFill>
              </a:rPr>
              <a:t>R$ 114 MILHÕES</a:t>
            </a:r>
          </a:p>
        </p:txBody>
      </p:sp>
      <p:pic>
        <p:nvPicPr>
          <p:cNvPr id="5" name="Imagem 4">
            <a:extLst>
              <a:ext uri="{FF2B5EF4-FFF2-40B4-BE49-F238E27FC236}">
                <a16:creationId xmlns:a16="http://schemas.microsoft.com/office/drawing/2014/main" id="{AC5C5792-CE97-184B-B2BA-9091DFF8D37E}"/>
              </a:ext>
            </a:extLst>
          </p:cNvPr>
          <p:cNvPicPr>
            <a:picLocks noChangeAspect="1"/>
          </p:cNvPicPr>
          <p:nvPr/>
        </p:nvPicPr>
        <p:blipFill>
          <a:blip r:embed="rId2"/>
          <a:stretch>
            <a:fillRect/>
          </a:stretch>
        </p:blipFill>
        <p:spPr>
          <a:xfrm>
            <a:off x="6696939" y="754889"/>
            <a:ext cx="5495061" cy="5987106"/>
          </a:xfrm>
          <a:prstGeom prst="rect">
            <a:avLst/>
          </a:prstGeom>
        </p:spPr>
      </p:pic>
    </p:spTree>
    <p:extLst>
      <p:ext uri="{BB962C8B-B14F-4D97-AF65-F5344CB8AC3E}">
        <p14:creationId xmlns:p14="http://schemas.microsoft.com/office/powerpoint/2010/main" val="1624628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p:cNvSpPr txBox="1">
            <a:spLocks/>
          </p:cNvSpPr>
          <p:nvPr/>
        </p:nvSpPr>
        <p:spPr>
          <a:xfrm>
            <a:off x="1949598" y="677930"/>
            <a:ext cx="8405756" cy="7911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rgbClr val="002060"/>
                </a:solidFill>
                <a:latin typeface="+mn-lt"/>
              </a:rPr>
              <a:t>Exemplos de Avaliações de Políticas Públicas</a:t>
            </a:r>
          </a:p>
        </p:txBody>
      </p:sp>
      <p:pic>
        <p:nvPicPr>
          <p:cNvPr id="5" name="Picture 3"/>
          <p:cNvPicPr>
            <a:picLocks noChangeAspect="1" noChangeArrowheads="1"/>
          </p:cNvPicPr>
          <p:nvPr/>
        </p:nvPicPr>
        <p:blipFill>
          <a:blip r:embed="rId3" cstate="print"/>
          <a:srcRect/>
          <a:stretch>
            <a:fillRect/>
          </a:stretch>
        </p:blipFill>
        <p:spPr bwMode="auto">
          <a:xfrm>
            <a:off x="2030943" y="1282699"/>
            <a:ext cx="4839792" cy="3781085"/>
          </a:xfrm>
          <a:prstGeom prst="rect">
            <a:avLst/>
          </a:prstGeom>
          <a:solidFill>
            <a:schemeClr val="accent1">
              <a:lumMod val="50000"/>
            </a:schemeClr>
          </a:solidFill>
          <a:ln w="9525">
            <a:solidFill>
              <a:schemeClr val="accent1">
                <a:lumMod val="50000"/>
              </a:schemeClr>
            </a:solidFill>
            <a:miter lim="800000"/>
            <a:headEnd/>
            <a:tailEnd/>
          </a:ln>
          <a:effectLst/>
        </p:spPr>
      </p:pic>
      <p:grpSp>
        <p:nvGrpSpPr>
          <p:cNvPr id="13" name="Grupo 6"/>
          <p:cNvGrpSpPr/>
          <p:nvPr/>
        </p:nvGrpSpPr>
        <p:grpSpPr>
          <a:xfrm>
            <a:off x="8055232" y="1282699"/>
            <a:ext cx="4042431" cy="2871757"/>
            <a:chOff x="1331640" y="471488"/>
            <a:chExt cx="5915025" cy="4909393"/>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132856"/>
              <a:ext cx="5915025" cy="3248025"/>
            </a:xfrm>
            <a:prstGeom prst="rect">
              <a:avLst/>
            </a:prstGeom>
            <a:noFill/>
            <a:ln w="9525">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71488"/>
              <a:ext cx="3924300" cy="1333500"/>
            </a:xfrm>
            <a:prstGeom prst="roundRect">
              <a:avLst>
                <a:gd name="adj" fmla="val 8594"/>
              </a:avLst>
            </a:prstGeom>
            <a:solidFill>
              <a:srgbClr val="FFFFFF">
                <a:shade val="85000"/>
              </a:srgbClr>
            </a:solidFill>
            <a:ln w="9525">
              <a:solidFill>
                <a:schemeClr val="accent1">
                  <a:lumMod val="50000"/>
                </a:schemeClr>
              </a:solidFill>
              <a:miter lim="800000"/>
              <a:headEnd/>
              <a:tailEnd/>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Agrupar 16"/>
          <p:cNvGrpSpPr/>
          <p:nvPr/>
        </p:nvGrpSpPr>
        <p:grpSpPr>
          <a:xfrm>
            <a:off x="7102974" y="4273883"/>
            <a:ext cx="4343159" cy="2539047"/>
            <a:chOff x="5259421" y="3619134"/>
            <a:chExt cx="4825732" cy="2790161"/>
          </a:xfrm>
        </p:grpSpPr>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421" y="3619134"/>
              <a:ext cx="3833376" cy="1144411"/>
            </a:xfrm>
            <a:prstGeom prst="rect">
              <a:avLst/>
            </a:prstGeom>
            <a:noFill/>
            <a:ln w="9525">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9421" y="4776709"/>
              <a:ext cx="4825732" cy="1632586"/>
            </a:xfrm>
            <a:prstGeom prst="rect">
              <a:avLst/>
            </a:prstGeom>
            <a:noFill/>
            <a:ln w="9525">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Agrupar 20"/>
          <p:cNvGrpSpPr/>
          <p:nvPr/>
        </p:nvGrpSpPr>
        <p:grpSpPr>
          <a:xfrm>
            <a:off x="47710" y="4666152"/>
            <a:ext cx="4910808" cy="2118013"/>
            <a:chOff x="3746304" y="1657460"/>
            <a:chExt cx="4910808" cy="2118013"/>
          </a:xfrm>
        </p:grpSpPr>
        <p:pic>
          <p:nvPicPr>
            <p:cNvPr id="2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4903" y="2496138"/>
              <a:ext cx="4793745" cy="67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3790" y="3287079"/>
              <a:ext cx="4793745" cy="37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7258" y="1721606"/>
              <a:ext cx="3864496" cy="531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tângulo 24"/>
            <p:cNvSpPr/>
            <p:nvPr/>
          </p:nvSpPr>
          <p:spPr>
            <a:xfrm>
              <a:off x="3746304" y="1657460"/>
              <a:ext cx="4910808" cy="21180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69164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p:cNvSpPr txBox="1">
            <a:spLocks/>
          </p:cNvSpPr>
          <p:nvPr/>
        </p:nvSpPr>
        <p:spPr>
          <a:xfrm>
            <a:off x="1949598" y="677930"/>
            <a:ext cx="8405756" cy="7911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rgbClr val="002060"/>
                </a:solidFill>
                <a:latin typeface="+mn-lt"/>
              </a:rPr>
              <a:t>Exemplos de Avaliações de Políticas Públicas</a:t>
            </a:r>
          </a:p>
        </p:txBody>
      </p:sp>
      <p:grpSp>
        <p:nvGrpSpPr>
          <p:cNvPr id="9" name="Grupo 5"/>
          <p:cNvGrpSpPr/>
          <p:nvPr/>
        </p:nvGrpSpPr>
        <p:grpSpPr>
          <a:xfrm>
            <a:off x="51703" y="794996"/>
            <a:ext cx="4520566" cy="4154167"/>
            <a:chOff x="6987326" y="842006"/>
            <a:chExt cx="4520566" cy="4154167"/>
          </a:xfrm>
        </p:grpSpPr>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327" y="1249038"/>
              <a:ext cx="4520565" cy="3747135"/>
            </a:xfrm>
            <a:prstGeom prst="rect">
              <a:avLst/>
            </a:prstGeom>
            <a:noFill/>
            <a:ln w="9525">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descr="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326" y="842006"/>
              <a:ext cx="432483" cy="292562"/>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grpSp>
      <p:grpSp>
        <p:nvGrpSpPr>
          <p:cNvPr id="26" name="Agrupar 25"/>
          <p:cNvGrpSpPr/>
          <p:nvPr/>
        </p:nvGrpSpPr>
        <p:grpSpPr>
          <a:xfrm>
            <a:off x="4749503" y="3860243"/>
            <a:ext cx="4164232" cy="2995789"/>
            <a:chOff x="3634003" y="2779464"/>
            <a:chExt cx="5141640" cy="4078536"/>
          </a:xfrm>
        </p:grpSpPr>
        <p:grpSp>
          <p:nvGrpSpPr>
            <p:cNvPr id="27" name="Grupo 2"/>
            <p:cNvGrpSpPr/>
            <p:nvPr/>
          </p:nvGrpSpPr>
          <p:grpSpPr>
            <a:xfrm>
              <a:off x="3717356" y="2879468"/>
              <a:ext cx="5058287" cy="3831842"/>
              <a:chOff x="1816222" y="851189"/>
              <a:chExt cx="5058287" cy="3831842"/>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6228" y="851189"/>
                <a:ext cx="29622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6222" y="1701511"/>
                <a:ext cx="3476436"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6227" y="3282665"/>
                <a:ext cx="2487858"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9195" y="3855031"/>
                <a:ext cx="5015314"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Retângulo 27"/>
            <p:cNvSpPr/>
            <p:nvPr/>
          </p:nvSpPr>
          <p:spPr>
            <a:xfrm>
              <a:off x="3634003" y="2779464"/>
              <a:ext cx="5141640" cy="407853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 name="Imagem 1"/>
          <p:cNvPicPr>
            <a:picLocks noChangeAspect="1"/>
          </p:cNvPicPr>
          <p:nvPr/>
        </p:nvPicPr>
        <p:blipFill>
          <a:blip r:embed="rId9"/>
          <a:stretch>
            <a:fillRect/>
          </a:stretch>
        </p:blipFill>
        <p:spPr>
          <a:xfrm>
            <a:off x="8592474" y="1202028"/>
            <a:ext cx="3660775" cy="3462670"/>
          </a:xfrm>
          <a:prstGeom prst="rect">
            <a:avLst/>
          </a:prstGeom>
        </p:spPr>
      </p:pic>
      <p:pic>
        <p:nvPicPr>
          <p:cNvPr id="3" name="Imagem 2"/>
          <p:cNvPicPr>
            <a:picLocks noChangeAspect="1"/>
          </p:cNvPicPr>
          <p:nvPr/>
        </p:nvPicPr>
        <p:blipFill>
          <a:blip r:embed="rId10"/>
          <a:stretch>
            <a:fillRect/>
          </a:stretch>
        </p:blipFill>
        <p:spPr>
          <a:xfrm>
            <a:off x="4747012" y="1333499"/>
            <a:ext cx="3795732" cy="2526743"/>
          </a:xfrm>
          <a:prstGeom prst="rect">
            <a:avLst/>
          </a:prstGeom>
        </p:spPr>
      </p:pic>
      <p:pic>
        <p:nvPicPr>
          <p:cNvPr id="4" name="Imagem 3"/>
          <p:cNvPicPr>
            <a:picLocks noChangeAspect="1"/>
          </p:cNvPicPr>
          <p:nvPr/>
        </p:nvPicPr>
        <p:blipFill>
          <a:blip r:embed="rId11"/>
          <a:stretch>
            <a:fillRect/>
          </a:stretch>
        </p:blipFill>
        <p:spPr>
          <a:xfrm>
            <a:off x="51704" y="5267288"/>
            <a:ext cx="4520566" cy="1520073"/>
          </a:xfrm>
          <a:prstGeom prst="rect">
            <a:avLst/>
          </a:prstGeom>
        </p:spPr>
      </p:pic>
      <p:pic>
        <p:nvPicPr>
          <p:cNvPr id="12" name="Imagem 11"/>
          <p:cNvPicPr>
            <a:picLocks noChangeAspect="1"/>
          </p:cNvPicPr>
          <p:nvPr/>
        </p:nvPicPr>
        <p:blipFill>
          <a:blip r:embed="rId12"/>
          <a:stretch>
            <a:fillRect/>
          </a:stretch>
        </p:blipFill>
        <p:spPr>
          <a:xfrm>
            <a:off x="7734901" y="4661059"/>
            <a:ext cx="4368200" cy="1479038"/>
          </a:xfrm>
          <a:prstGeom prst="rect">
            <a:avLst/>
          </a:prstGeom>
        </p:spPr>
      </p:pic>
    </p:spTree>
    <p:extLst>
      <p:ext uri="{BB962C8B-B14F-4D97-AF65-F5344CB8AC3E}">
        <p14:creationId xmlns:p14="http://schemas.microsoft.com/office/powerpoint/2010/main" val="13464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ítulo 4"/>
          <p:cNvSpPr txBox="1">
            <a:spLocks/>
          </p:cNvSpPr>
          <p:nvPr/>
        </p:nvSpPr>
        <p:spPr>
          <a:xfrm>
            <a:off x="673100" y="858565"/>
            <a:ext cx="11036300" cy="7911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rgbClr val="002060"/>
                </a:solidFill>
                <a:latin typeface="+mn-lt"/>
              </a:rPr>
              <a:t>Exemplos de trabalhos de monitoramento contínuo de gastos</a:t>
            </a:r>
          </a:p>
        </p:txBody>
      </p:sp>
      <p:sp>
        <p:nvSpPr>
          <p:cNvPr id="8" name="CaixaDeTexto 7"/>
          <p:cNvSpPr txBox="1"/>
          <p:nvPr/>
        </p:nvSpPr>
        <p:spPr>
          <a:xfrm>
            <a:off x="266700" y="2678396"/>
            <a:ext cx="11925300" cy="2123658"/>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02060"/>
                </a:solidFill>
              </a:rPr>
              <a:t>Painel de Gastos de TI: </a:t>
            </a:r>
            <a:r>
              <a:rPr lang="pt-BR" sz="2200" dirty="0"/>
              <a:t>painel que traz, com informações consolidadas e gráficos dinâmicos, como são geridos e utilizados os recursos públicos destinados à aquisição de bens e serviços de Tecnologia da Informação (TI) nos órgãos e entidades do Poder Executivo Federal. </a:t>
            </a:r>
          </a:p>
          <a:p>
            <a:endParaRPr lang="pt-BR" sz="2200" dirty="0">
              <a:solidFill>
                <a:srgbClr val="002060"/>
              </a:solidFill>
            </a:endParaRPr>
          </a:p>
          <a:p>
            <a:pPr marL="342900" indent="-342900">
              <a:buFont typeface="Arial" panose="020B0604020202020204" pitchFamily="34" charset="0"/>
              <a:buChar char="•"/>
            </a:pPr>
            <a:r>
              <a:rPr lang="pt-BR" sz="2200" b="1" dirty="0">
                <a:solidFill>
                  <a:srgbClr val="002060"/>
                </a:solidFill>
              </a:rPr>
              <a:t>Análise da consistência da Folha de Pagamento de Servidores Públicos Federais: </a:t>
            </a:r>
            <a:r>
              <a:rPr lang="pt-BR" sz="2200" dirty="0"/>
              <a:t>cruzamentos entre diversas bases de dados que trazem indícios de irregularidades. </a:t>
            </a:r>
          </a:p>
        </p:txBody>
      </p:sp>
      <p:sp>
        <p:nvSpPr>
          <p:cNvPr id="3" name="CaixaDeTexto 2"/>
          <p:cNvSpPr txBox="1"/>
          <p:nvPr/>
        </p:nvSpPr>
        <p:spPr>
          <a:xfrm>
            <a:off x="266700" y="1484596"/>
            <a:ext cx="11214100" cy="1015663"/>
          </a:xfrm>
          <a:prstGeom prst="rect">
            <a:avLst/>
          </a:prstGeom>
          <a:noFill/>
        </p:spPr>
        <p:txBody>
          <a:bodyPr wrap="square" rtlCol="0">
            <a:spAutoFit/>
          </a:bodyPr>
          <a:lstStyle/>
          <a:p>
            <a:pPr algn="ctr"/>
            <a:r>
              <a:rPr lang="pt-BR" sz="3000" dirty="0"/>
              <a:t>Ferramentas de monitoramento contínuo de gastos </a:t>
            </a:r>
          </a:p>
          <a:p>
            <a:pPr algn="ctr"/>
            <a:r>
              <a:rPr lang="pt-BR" sz="3000" dirty="0"/>
              <a:t>para auxiliar a atuação da 2ª linha de defesa das Unidades</a:t>
            </a:r>
          </a:p>
        </p:txBody>
      </p:sp>
      <p:graphicFrame>
        <p:nvGraphicFramePr>
          <p:cNvPr id="4" name="Tabela 3"/>
          <p:cNvGraphicFramePr>
            <a:graphicFrameLocks noGrp="1"/>
          </p:cNvGraphicFramePr>
          <p:nvPr>
            <p:extLst>
              <p:ext uri="{D42A27DB-BD31-4B8C-83A1-F6EECF244321}">
                <p14:modId xmlns:p14="http://schemas.microsoft.com/office/powerpoint/2010/main" val="3775868258"/>
              </p:ext>
            </p:extLst>
          </p:nvPr>
        </p:nvGraphicFramePr>
        <p:xfrm>
          <a:off x="1809750" y="5089074"/>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28599516"/>
                    </a:ext>
                  </a:extLst>
                </a:gridCol>
                <a:gridCol w="4064000">
                  <a:extLst>
                    <a:ext uri="{9D8B030D-6E8A-4147-A177-3AD203B41FA5}">
                      <a16:colId xmlns:a16="http://schemas.microsoft.com/office/drawing/2014/main" val="3605268798"/>
                    </a:ext>
                  </a:extLst>
                </a:gridCol>
              </a:tblGrid>
              <a:tr h="370840">
                <a:tc gridSpan="2">
                  <a:txBody>
                    <a:bodyPr/>
                    <a:lstStyle/>
                    <a:p>
                      <a:pPr algn="ctr"/>
                      <a:r>
                        <a:rPr lang="pt-BR" dirty="0"/>
                        <a:t>Valores devolvidos e cessados – 2014 a 2016</a:t>
                      </a:r>
                    </a:p>
                  </a:txBody>
                  <a:tcPr/>
                </a:tc>
                <a:tc hMerge="1">
                  <a:txBody>
                    <a:bodyPr/>
                    <a:lstStyle/>
                    <a:p>
                      <a:endParaRPr lang="pt-BR" dirty="0"/>
                    </a:p>
                  </a:txBody>
                  <a:tcPr/>
                </a:tc>
                <a:extLst>
                  <a:ext uri="{0D108BD9-81ED-4DB2-BD59-A6C34878D82A}">
                    <a16:rowId xmlns:a16="http://schemas.microsoft.com/office/drawing/2014/main" val="2391345654"/>
                  </a:ext>
                </a:extLst>
              </a:tr>
              <a:tr h="370840">
                <a:tc>
                  <a:txBody>
                    <a:bodyPr/>
                    <a:lstStyle/>
                    <a:p>
                      <a:r>
                        <a:rPr lang="pt-BR" dirty="0"/>
                        <a:t>2014</a:t>
                      </a:r>
                    </a:p>
                  </a:txBody>
                  <a:tcPr/>
                </a:tc>
                <a:tc>
                  <a:txBody>
                    <a:bodyPr/>
                    <a:lstStyle/>
                    <a:p>
                      <a:r>
                        <a:rPr lang="pt-BR" dirty="0"/>
                        <a:t>R$ 6,9</a:t>
                      </a:r>
                      <a:r>
                        <a:rPr lang="pt-BR" baseline="0" dirty="0"/>
                        <a:t> milhões</a:t>
                      </a:r>
                      <a:endParaRPr lang="pt-BR" dirty="0"/>
                    </a:p>
                  </a:txBody>
                  <a:tcPr/>
                </a:tc>
                <a:extLst>
                  <a:ext uri="{0D108BD9-81ED-4DB2-BD59-A6C34878D82A}">
                    <a16:rowId xmlns:a16="http://schemas.microsoft.com/office/drawing/2014/main" val="577682080"/>
                  </a:ext>
                </a:extLst>
              </a:tr>
              <a:tr h="370840">
                <a:tc>
                  <a:txBody>
                    <a:bodyPr/>
                    <a:lstStyle/>
                    <a:p>
                      <a:r>
                        <a:rPr lang="pt-BR" dirty="0"/>
                        <a:t>2015</a:t>
                      </a:r>
                    </a:p>
                  </a:txBody>
                  <a:tcPr/>
                </a:tc>
                <a:tc>
                  <a:txBody>
                    <a:bodyPr/>
                    <a:lstStyle/>
                    <a:p>
                      <a:r>
                        <a:rPr lang="pt-BR" dirty="0"/>
                        <a:t>R$ 4,4 milhões</a:t>
                      </a:r>
                    </a:p>
                  </a:txBody>
                  <a:tcPr/>
                </a:tc>
                <a:extLst>
                  <a:ext uri="{0D108BD9-81ED-4DB2-BD59-A6C34878D82A}">
                    <a16:rowId xmlns:a16="http://schemas.microsoft.com/office/drawing/2014/main" val="913852228"/>
                  </a:ext>
                </a:extLst>
              </a:tr>
              <a:tr h="370840">
                <a:tc>
                  <a:txBody>
                    <a:bodyPr/>
                    <a:lstStyle/>
                    <a:p>
                      <a:r>
                        <a:rPr lang="pt-BR" dirty="0"/>
                        <a:t>2016</a:t>
                      </a:r>
                    </a:p>
                  </a:txBody>
                  <a:tcPr/>
                </a:tc>
                <a:tc>
                  <a:txBody>
                    <a:bodyPr/>
                    <a:lstStyle/>
                    <a:p>
                      <a:r>
                        <a:rPr lang="pt-BR" dirty="0"/>
                        <a:t>R$ 680 mil</a:t>
                      </a:r>
                    </a:p>
                  </a:txBody>
                  <a:tcPr/>
                </a:tc>
                <a:extLst>
                  <a:ext uri="{0D108BD9-81ED-4DB2-BD59-A6C34878D82A}">
                    <a16:rowId xmlns:a16="http://schemas.microsoft.com/office/drawing/2014/main" val="2306384919"/>
                  </a:ext>
                </a:extLst>
              </a:tr>
            </a:tbl>
          </a:graphicData>
        </a:graphic>
      </p:graphicFrame>
    </p:spTree>
    <p:extLst>
      <p:ext uri="{BB962C8B-B14F-4D97-AF65-F5344CB8AC3E}">
        <p14:creationId xmlns:p14="http://schemas.microsoft.com/office/powerpoint/2010/main" val="2835342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ítulo 1"/>
          <p:cNvSpPr txBox="1">
            <a:spLocks/>
          </p:cNvSpPr>
          <p:nvPr/>
        </p:nvSpPr>
        <p:spPr>
          <a:xfrm>
            <a:off x="1524000" y="836712"/>
            <a:ext cx="9144000"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pt-BR" sz="2800" b="1">
              <a:solidFill>
                <a:srgbClr val="002060"/>
              </a:solidFill>
              <a:latin typeface="Calibri Light" panose="020F0302020204030204"/>
            </a:endParaRPr>
          </a:p>
        </p:txBody>
      </p:sp>
      <p:pic>
        <p:nvPicPr>
          <p:cNvPr id="19" name="Image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477">
            <a:off x="4821565" y="1498979"/>
            <a:ext cx="4058282" cy="4206043"/>
          </a:xfrm>
          <a:prstGeom prst="rect">
            <a:avLst/>
          </a:prstGeom>
        </p:spPr>
      </p:pic>
      <p:sp>
        <p:nvSpPr>
          <p:cNvPr id="20" name="Elipse 19">
            <a:hlinkClick r:id="rId4" action="ppaction://hlinksldjump"/>
          </p:cNvPr>
          <p:cNvSpPr/>
          <p:nvPr/>
        </p:nvSpPr>
        <p:spPr>
          <a:xfrm>
            <a:off x="7551300" y="2411406"/>
            <a:ext cx="1512169" cy="936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Nordeste</a:t>
            </a:r>
          </a:p>
        </p:txBody>
      </p:sp>
      <p:sp>
        <p:nvSpPr>
          <p:cNvPr id="21" name="Elipse 20">
            <a:hlinkClick r:id="" action="ppaction://noaction"/>
          </p:cNvPr>
          <p:cNvSpPr/>
          <p:nvPr/>
        </p:nvSpPr>
        <p:spPr>
          <a:xfrm>
            <a:off x="5420673" y="2061327"/>
            <a:ext cx="1656184" cy="79290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Norte</a:t>
            </a:r>
          </a:p>
        </p:txBody>
      </p:sp>
      <p:sp>
        <p:nvSpPr>
          <p:cNvPr id="22" name="Elipse 21">
            <a:hlinkClick r:id="" action="ppaction://noaction"/>
          </p:cNvPr>
          <p:cNvSpPr/>
          <p:nvPr/>
        </p:nvSpPr>
        <p:spPr>
          <a:xfrm>
            <a:off x="6309407" y="3202983"/>
            <a:ext cx="1368152" cy="936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Centro</a:t>
            </a:r>
          </a:p>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Oeste</a:t>
            </a:r>
          </a:p>
        </p:txBody>
      </p:sp>
      <p:sp>
        <p:nvSpPr>
          <p:cNvPr id="23" name="Botão de ação: Personalizar 22">
            <a:hlinkClick r:id="" action="ppaction://noaction" highlightClick="1"/>
          </p:cNvPr>
          <p:cNvSpPr/>
          <p:nvPr/>
        </p:nvSpPr>
        <p:spPr>
          <a:xfrm>
            <a:off x="7437570" y="3696263"/>
            <a:ext cx="1080120" cy="72008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Sudeste</a:t>
            </a:r>
            <a:endParaRPr lang="pt-BR" sz="1600" dirty="0">
              <a:solidFill>
                <a:prstClr val="white"/>
              </a:solidFill>
              <a:effectLst>
                <a:outerShdw blurRad="38100" dist="38100" dir="2700000" algn="tl">
                  <a:srgbClr val="000000">
                    <a:alpha val="43137"/>
                  </a:srgbClr>
                </a:outerShdw>
              </a:effectLst>
              <a:latin typeface="Calibri" panose="020F0502020204030204"/>
            </a:endParaRPr>
          </a:p>
        </p:txBody>
      </p:sp>
      <p:sp>
        <p:nvSpPr>
          <p:cNvPr id="24" name="Botão de ação: Personalizar 23">
            <a:hlinkClick r:id="" action="ppaction://noaction" highlightClick="1"/>
          </p:cNvPr>
          <p:cNvSpPr/>
          <p:nvPr/>
        </p:nvSpPr>
        <p:spPr>
          <a:xfrm>
            <a:off x="6838277" y="4720761"/>
            <a:ext cx="720080" cy="79208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Sul</a:t>
            </a:r>
            <a:endParaRPr lang="pt-BR" sz="1600" dirty="0">
              <a:solidFill>
                <a:prstClr val="white"/>
              </a:solidFill>
              <a:effectLst>
                <a:outerShdw blurRad="38100" dist="38100" dir="2700000" algn="tl">
                  <a:srgbClr val="000000">
                    <a:alpha val="43137"/>
                  </a:srgbClr>
                </a:outerShdw>
              </a:effectLst>
              <a:latin typeface="Calibri" panose="020F0502020204030204"/>
            </a:endParaRPr>
          </a:p>
        </p:txBody>
      </p:sp>
      <p:sp>
        <p:nvSpPr>
          <p:cNvPr id="28" name="CaixaDeTexto 27">
            <a:hlinkClick r:id="rId5" action="ppaction://hlinksldjump"/>
          </p:cNvPr>
          <p:cNvSpPr txBox="1"/>
          <p:nvPr/>
        </p:nvSpPr>
        <p:spPr>
          <a:xfrm>
            <a:off x="3186770" y="2241519"/>
            <a:ext cx="2405127" cy="923330"/>
          </a:xfrm>
          <a:prstGeom prst="rect">
            <a:avLst/>
          </a:prstGeom>
          <a:noFill/>
        </p:spPr>
        <p:txBody>
          <a:bodyPr wrap="square" rtlCol="0">
            <a:spAutoFit/>
          </a:bodyPr>
          <a:lstStyle/>
          <a:p>
            <a:pPr defTabSz="914400"/>
            <a:r>
              <a:rPr lang="pt-BR" b="1" dirty="0">
                <a:solidFill>
                  <a:srgbClr val="0B8E36"/>
                </a:solidFill>
                <a:latin typeface="Calibri" panose="020F0502020204030204"/>
              </a:rPr>
              <a:t>7 Municípios</a:t>
            </a:r>
          </a:p>
          <a:p>
            <a:pPr defTabSz="914400"/>
            <a:r>
              <a:rPr lang="pt-BR" b="1" dirty="0">
                <a:solidFill>
                  <a:srgbClr val="0B8E36"/>
                </a:solidFill>
                <a:latin typeface="Calibri" panose="020F0502020204030204"/>
              </a:rPr>
              <a:t>52 Fiscalizações</a:t>
            </a:r>
          </a:p>
          <a:p>
            <a:pPr defTabSz="914400"/>
            <a:r>
              <a:rPr lang="pt-BR" b="1" dirty="0">
                <a:solidFill>
                  <a:srgbClr val="0B8E36"/>
                </a:solidFill>
                <a:latin typeface="Calibri" panose="020F0502020204030204"/>
              </a:rPr>
              <a:t>R$ 586 milhões </a:t>
            </a:r>
          </a:p>
        </p:txBody>
      </p:sp>
      <p:sp>
        <p:nvSpPr>
          <p:cNvPr id="29" name="CaixaDeTexto 28">
            <a:hlinkClick r:id="" action="ppaction://noaction"/>
          </p:cNvPr>
          <p:cNvSpPr txBox="1"/>
          <p:nvPr/>
        </p:nvSpPr>
        <p:spPr>
          <a:xfrm>
            <a:off x="8614345" y="1552036"/>
            <a:ext cx="2359652" cy="923330"/>
          </a:xfrm>
          <a:prstGeom prst="rect">
            <a:avLst/>
          </a:prstGeom>
          <a:noFill/>
        </p:spPr>
        <p:txBody>
          <a:bodyPr wrap="square" rtlCol="0">
            <a:spAutoFit/>
          </a:bodyPr>
          <a:lstStyle/>
          <a:p>
            <a:pPr defTabSz="914400"/>
            <a:r>
              <a:rPr lang="pt-BR" b="1" dirty="0">
                <a:solidFill>
                  <a:srgbClr val="F9B233"/>
                </a:solidFill>
                <a:latin typeface="Calibri" panose="020F0502020204030204"/>
              </a:rPr>
              <a:t>16 Municípios</a:t>
            </a:r>
          </a:p>
          <a:p>
            <a:pPr defTabSz="914400"/>
            <a:r>
              <a:rPr lang="pt-BR" b="1" dirty="0">
                <a:solidFill>
                  <a:srgbClr val="F9B233"/>
                </a:solidFill>
                <a:latin typeface="Calibri" panose="020F0502020204030204"/>
              </a:rPr>
              <a:t>133 Fiscalizações</a:t>
            </a:r>
          </a:p>
          <a:p>
            <a:pPr defTabSz="914400"/>
            <a:r>
              <a:rPr lang="pt-BR" b="1" dirty="0">
                <a:solidFill>
                  <a:srgbClr val="F9B233"/>
                </a:solidFill>
                <a:latin typeface="Calibri" panose="020F0502020204030204"/>
              </a:rPr>
              <a:t>R$ 513 milhões</a:t>
            </a:r>
          </a:p>
        </p:txBody>
      </p:sp>
      <p:sp>
        <p:nvSpPr>
          <p:cNvPr id="30" name="CaixaDeTexto 29">
            <a:hlinkClick r:id="" action="ppaction://noaction"/>
          </p:cNvPr>
          <p:cNvSpPr txBox="1"/>
          <p:nvPr/>
        </p:nvSpPr>
        <p:spPr>
          <a:xfrm>
            <a:off x="8583969" y="3791001"/>
            <a:ext cx="2175737" cy="923330"/>
          </a:xfrm>
          <a:prstGeom prst="rect">
            <a:avLst/>
          </a:prstGeom>
          <a:noFill/>
        </p:spPr>
        <p:txBody>
          <a:bodyPr wrap="square" rtlCol="0">
            <a:spAutoFit/>
          </a:bodyPr>
          <a:lstStyle/>
          <a:p>
            <a:pPr defTabSz="914400"/>
            <a:r>
              <a:rPr lang="pt-BR" b="1" dirty="0">
                <a:solidFill>
                  <a:srgbClr val="E94E1B"/>
                </a:solidFill>
                <a:latin typeface="Calibri" panose="020F0502020204030204"/>
              </a:rPr>
              <a:t>16 Municípios</a:t>
            </a:r>
          </a:p>
          <a:p>
            <a:pPr defTabSz="914400"/>
            <a:r>
              <a:rPr lang="pt-BR" b="1" dirty="0">
                <a:solidFill>
                  <a:srgbClr val="E94E1B"/>
                </a:solidFill>
                <a:latin typeface="Calibri" panose="020F0502020204030204"/>
              </a:rPr>
              <a:t>113 Fiscalizações</a:t>
            </a:r>
          </a:p>
          <a:p>
            <a:pPr defTabSz="914400"/>
            <a:r>
              <a:rPr lang="pt-BR" b="1" dirty="0">
                <a:solidFill>
                  <a:srgbClr val="E94E1B"/>
                </a:solidFill>
                <a:latin typeface="Calibri" panose="020F0502020204030204"/>
              </a:rPr>
              <a:t>R$ 4 bilhões </a:t>
            </a:r>
          </a:p>
        </p:txBody>
      </p:sp>
      <p:sp>
        <p:nvSpPr>
          <p:cNvPr id="31" name="CaixaDeTexto 30">
            <a:hlinkClick r:id="" action="ppaction://noaction"/>
          </p:cNvPr>
          <p:cNvSpPr txBox="1"/>
          <p:nvPr/>
        </p:nvSpPr>
        <p:spPr>
          <a:xfrm>
            <a:off x="4850795" y="3807103"/>
            <a:ext cx="2226062" cy="1200329"/>
          </a:xfrm>
          <a:prstGeom prst="rect">
            <a:avLst/>
          </a:prstGeom>
          <a:noFill/>
        </p:spPr>
        <p:txBody>
          <a:bodyPr wrap="square" rtlCol="0">
            <a:spAutoFit/>
          </a:bodyPr>
          <a:lstStyle/>
          <a:p>
            <a:pPr defTabSz="914400"/>
            <a:r>
              <a:rPr lang="pt-BR" b="1" dirty="0">
                <a:solidFill>
                  <a:srgbClr val="0967A4"/>
                </a:solidFill>
                <a:latin typeface="Calibri" panose="020F0502020204030204"/>
              </a:rPr>
              <a:t>3 Municípios</a:t>
            </a:r>
          </a:p>
          <a:p>
            <a:pPr defTabSz="914400"/>
            <a:r>
              <a:rPr lang="pt-BR" b="1" dirty="0">
                <a:solidFill>
                  <a:srgbClr val="0967A4"/>
                </a:solidFill>
                <a:latin typeface="Calibri" panose="020F0502020204030204"/>
              </a:rPr>
              <a:t>19 Fiscalizações</a:t>
            </a:r>
          </a:p>
          <a:p>
            <a:pPr defTabSz="914400"/>
            <a:r>
              <a:rPr lang="pt-BR" b="1" dirty="0">
                <a:solidFill>
                  <a:srgbClr val="0967A4"/>
                </a:solidFill>
                <a:latin typeface="Calibri" panose="020F0502020204030204"/>
              </a:rPr>
              <a:t>R$ 347 milhões </a:t>
            </a:r>
          </a:p>
          <a:p>
            <a:pPr defTabSz="914400"/>
            <a:endParaRPr lang="pt-BR" b="1" dirty="0">
              <a:solidFill>
                <a:srgbClr val="0967A4"/>
              </a:solidFill>
              <a:latin typeface="Calibri" panose="020F0502020204030204"/>
            </a:endParaRPr>
          </a:p>
        </p:txBody>
      </p:sp>
      <p:sp>
        <p:nvSpPr>
          <p:cNvPr id="32" name="CaixaDeTexto 31">
            <a:hlinkClick r:id="" action="ppaction://noaction"/>
          </p:cNvPr>
          <p:cNvSpPr txBox="1"/>
          <p:nvPr/>
        </p:nvSpPr>
        <p:spPr>
          <a:xfrm>
            <a:off x="7651317" y="4859834"/>
            <a:ext cx="2304256" cy="923330"/>
          </a:xfrm>
          <a:prstGeom prst="rect">
            <a:avLst/>
          </a:prstGeom>
          <a:noFill/>
        </p:spPr>
        <p:txBody>
          <a:bodyPr wrap="square" rtlCol="0">
            <a:spAutoFit/>
          </a:bodyPr>
          <a:lstStyle/>
          <a:p>
            <a:pPr defTabSz="914400"/>
            <a:r>
              <a:rPr lang="pt-BR" b="1" dirty="0">
                <a:solidFill>
                  <a:srgbClr val="432A19"/>
                </a:solidFill>
                <a:latin typeface="Calibri" panose="020F0502020204030204"/>
              </a:rPr>
              <a:t>7 Municípios</a:t>
            </a:r>
          </a:p>
          <a:p>
            <a:pPr defTabSz="914400"/>
            <a:r>
              <a:rPr lang="pt-BR" b="1" dirty="0">
                <a:solidFill>
                  <a:srgbClr val="432A19"/>
                </a:solidFill>
                <a:latin typeface="Calibri" panose="020F0502020204030204"/>
              </a:rPr>
              <a:t>52 Fiscalizações</a:t>
            </a:r>
          </a:p>
          <a:p>
            <a:pPr defTabSz="914400"/>
            <a:r>
              <a:rPr lang="pt-BR" b="1" dirty="0">
                <a:solidFill>
                  <a:srgbClr val="432A19"/>
                </a:solidFill>
                <a:latin typeface="Calibri" panose="020F0502020204030204"/>
              </a:rPr>
              <a:t>R$ 382 milhões</a:t>
            </a:r>
          </a:p>
        </p:txBody>
      </p:sp>
      <p:sp>
        <p:nvSpPr>
          <p:cNvPr id="18" name="Retângulo 17">
            <a:extLst>
              <a:ext uri="{FF2B5EF4-FFF2-40B4-BE49-F238E27FC236}">
                <a16:creationId xmlns:a16="http://schemas.microsoft.com/office/drawing/2014/main" id="{E26833FA-34B8-4318-9BF2-A2CE9A75583B}"/>
              </a:ext>
            </a:extLst>
          </p:cNvPr>
          <p:cNvSpPr/>
          <p:nvPr/>
        </p:nvSpPr>
        <p:spPr>
          <a:xfrm>
            <a:off x="454438" y="1377659"/>
            <a:ext cx="10574806" cy="461665"/>
          </a:xfrm>
          <a:prstGeom prst="rect">
            <a:avLst/>
          </a:prstGeom>
        </p:spPr>
        <p:txBody>
          <a:bodyPr wrap="square" anchor="t">
            <a:spAutoFit/>
          </a:bodyPr>
          <a:lstStyle/>
          <a:p>
            <a:pPr defTabSz="914400">
              <a:defRPr/>
            </a:pPr>
            <a:r>
              <a:rPr lang="pt-BR" sz="2400" b="1" dirty="0">
                <a:solidFill>
                  <a:srgbClr val="4472C4">
                    <a:lumMod val="50000"/>
                  </a:srgbClr>
                </a:solidFill>
                <a:latin typeface="Calibri" panose="020F0502020204030204"/>
              </a:rPr>
              <a:t>5</a:t>
            </a:r>
            <a:r>
              <a:rPr kumimoji="0" lang="pt-BR" sz="2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º </a:t>
            </a: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CICLO DE FISCALIZAÇÃO</a:t>
            </a:r>
            <a:endParaRPr lang="pt-BR" dirty="0"/>
          </a:p>
        </p:txBody>
      </p:sp>
      <p:sp>
        <p:nvSpPr>
          <p:cNvPr id="2" name="CaixaDeTexto 1">
            <a:extLst>
              <a:ext uri="{FF2B5EF4-FFF2-40B4-BE49-F238E27FC236}">
                <a16:creationId xmlns:a16="http://schemas.microsoft.com/office/drawing/2014/main" id="{E228CE5B-5384-4A41-8E28-0F48D634EBE0}"/>
              </a:ext>
            </a:extLst>
          </p:cNvPr>
          <p:cNvSpPr txBox="1"/>
          <p:nvPr/>
        </p:nvSpPr>
        <p:spPr>
          <a:xfrm>
            <a:off x="454438" y="5116805"/>
            <a:ext cx="6684843" cy="1323439"/>
          </a:xfrm>
          <a:prstGeom prst="rect">
            <a:avLst/>
          </a:prstGeom>
          <a:noFill/>
        </p:spPr>
        <p:txBody>
          <a:bodyPr wrap="none" rtlCol="0">
            <a:spAutoFit/>
          </a:bodyPr>
          <a:lstStyle/>
          <a:p>
            <a:r>
              <a:rPr lang="pt-BR" sz="4000" b="1" dirty="0">
                <a:solidFill>
                  <a:srgbClr val="C00000"/>
                </a:solidFill>
              </a:rPr>
              <a:t>49</a:t>
            </a:r>
            <a:r>
              <a:rPr lang="pt-BR" dirty="0"/>
              <a:t> </a:t>
            </a:r>
            <a:r>
              <a:rPr lang="pt-BR" sz="2400" b="1" dirty="0">
                <a:solidFill>
                  <a:schemeClr val="bg1">
                    <a:lumMod val="50000"/>
                  </a:schemeClr>
                </a:solidFill>
              </a:rPr>
              <a:t>municípios fiscalizados</a:t>
            </a:r>
          </a:p>
          <a:p>
            <a:r>
              <a:rPr lang="pt-BR" sz="4000" b="1" dirty="0">
                <a:solidFill>
                  <a:srgbClr val="C00000"/>
                </a:solidFill>
              </a:rPr>
              <a:t>R</a:t>
            </a:r>
            <a:r>
              <a:rPr lang="pt-BR" sz="4000" b="1">
                <a:solidFill>
                  <a:srgbClr val="C00000"/>
                </a:solidFill>
              </a:rPr>
              <a:t>$ 5,8 </a:t>
            </a:r>
            <a:r>
              <a:rPr lang="pt-BR" sz="3200" b="1" dirty="0">
                <a:solidFill>
                  <a:srgbClr val="C00000"/>
                </a:solidFill>
              </a:rPr>
              <a:t>bilhões</a:t>
            </a:r>
            <a:r>
              <a:rPr lang="pt-BR" sz="2400" b="1" dirty="0">
                <a:solidFill>
                  <a:schemeClr val="bg1">
                    <a:lumMod val="50000"/>
                  </a:schemeClr>
                </a:solidFill>
              </a:rPr>
              <a:t> em recursos públicos federais</a:t>
            </a:r>
          </a:p>
        </p:txBody>
      </p:sp>
    </p:spTree>
    <p:extLst>
      <p:ext uri="{BB962C8B-B14F-4D97-AF65-F5344CB8AC3E}">
        <p14:creationId xmlns:p14="http://schemas.microsoft.com/office/powerpoint/2010/main" val="2337991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aixaDeTexto 2"/>
          <p:cNvSpPr txBox="1"/>
          <p:nvPr/>
        </p:nvSpPr>
        <p:spPr>
          <a:xfrm>
            <a:off x="6233217" y="1742096"/>
            <a:ext cx="4867230" cy="2585323"/>
          </a:xfrm>
          <a:prstGeom prst="rect">
            <a:avLst/>
          </a:prstGeom>
          <a:solidFill>
            <a:schemeClr val="accent1">
              <a:lumMod val="60000"/>
              <a:lumOff val="40000"/>
            </a:schemeClr>
          </a:solidFill>
          <a:ln>
            <a:solidFill>
              <a:schemeClr val="tx1"/>
            </a:solidFill>
          </a:ln>
        </p:spPr>
        <p:txBody>
          <a:bodyPr wrap="none" rtlCol="0">
            <a:spAutoFit/>
          </a:bodyPr>
          <a:lstStyle/>
          <a:p>
            <a:r>
              <a:rPr lang="pt-BR" b="1" dirty="0"/>
              <a:t>DESPESAS DA UNIÃO 2017 </a:t>
            </a:r>
            <a:r>
              <a:rPr lang="mr-IN" b="1" dirty="0"/>
              <a:t>–</a:t>
            </a:r>
            <a:r>
              <a:rPr lang="pt-BR" b="1" dirty="0"/>
              <a:t> R$ </a:t>
            </a:r>
            <a:r>
              <a:rPr lang="hr-HR" b="1" dirty="0"/>
              <a:t>3.415.431.200</a:t>
            </a:r>
            <a:r>
              <a:rPr lang="pt-BR" b="1" dirty="0"/>
              <a:t>,</a:t>
            </a:r>
            <a:r>
              <a:rPr lang="hr-HR" b="1" dirty="0"/>
              <a:t>23</a:t>
            </a:r>
          </a:p>
          <a:p>
            <a:endParaRPr lang="hr-HR" b="1" dirty="0"/>
          </a:p>
          <a:p>
            <a:endParaRPr lang="hr-HR" b="1" dirty="0"/>
          </a:p>
          <a:p>
            <a:r>
              <a:rPr lang="hr-HR" b="1" dirty="0"/>
              <a:t>MINISTÉRIOS CGU 2017 </a:t>
            </a:r>
            <a:r>
              <a:rPr lang="mr-IN" b="1" dirty="0"/>
              <a:t>–</a:t>
            </a:r>
            <a:r>
              <a:rPr lang="pt-BR" b="1" dirty="0"/>
              <a:t> </a:t>
            </a:r>
            <a:r>
              <a:rPr lang="hr-HR" b="1" dirty="0"/>
              <a:t> R$ 2 TRILHÕES</a:t>
            </a:r>
          </a:p>
          <a:p>
            <a:endParaRPr lang="hr-HR" b="1" dirty="0"/>
          </a:p>
          <a:p>
            <a:endParaRPr lang="hr-HR" b="1" dirty="0"/>
          </a:p>
          <a:p>
            <a:r>
              <a:rPr lang="hr-HR" b="1" dirty="0"/>
              <a:t>26 ESTADOS, 5570 MUNICÍPIOS, 154 ESTATAIS,</a:t>
            </a:r>
          </a:p>
          <a:p>
            <a:r>
              <a:rPr lang="hr-HR" b="1" dirty="0"/>
              <a:t>24 MINISTÉRIOS </a:t>
            </a:r>
          </a:p>
          <a:p>
            <a:endParaRPr lang="hr-HR" b="1" dirty="0"/>
          </a:p>
        </p:txBody>
      </p:sp>
      <p:pic>
        <p:nvPicPr>
          <p:cNvPr id="6" name="Imagem 5"/>
          <p:cNvPicPr>
            <a:picLocks noChangeAspect="1"/>
          </p:cNvPicPr>
          <p:nvPr/>
        </p:nvPicPr>
        <p:blipFill>
          <a:blip r:embed="rId3"/>
          <a:stretch>
            <a:fillRect/>
          </a:stretch>
        </p:blipFill>
        <p:spPr>
          <a:xfrm>
            <a:off x="6233217" y="4676508"/>
            <a:ext cx="2372536" cy="1679436"/>
          </a:xfrm>
          <a:prstGeom prst="rect">
            <a:avLst/>
          </a:prstGeom>
        </p:spPr>
      </p:pic>
      <p:sp>
        <p:nvSpPr>
          <p:cNvPr id="7" name="CaixaDeTexto 6"/>
          <p:cNvSpPr txBox="1"/>
          <p:nvPr/>
        </p:nvSpPr>
        <p:spPr>
          <a:xfrm>
            <a:off x="8721847" y="5008394"/>
            <a:ext cx="2378600" cy="1015663"/>
          </a:xfrm>
          <a:prstGeom prst="rect">
            <a:avLst/>
          </a:prstGeom>
          <a:noFill/>
        </p:spPr>
        <p:txBody>
          <a:bodyPr wrap="none" rtlCol="0">
            <a:spAutoFit/>
          </a:bodyPr>
          <a:lstStyle/>
          <a:p>
            <a:pPr algn="ctr"/>
            <a:r>
              <a:rPr lang="pt-BR" sz="2000" b="1" dirty="0"/>
              <a:t>2200 auditores e</a:t>
            </a:r>
          </a:p>
          <a:p>
            <a:pPr algn="ctr"/>
            <a:r>
              <a:rPr lang="pt-BR" sz="2000" b="1" dirty="0"/>
              <a:t>técnicos de</a:t>
            </a:r>
          </a:p>
          <a:p>
            <a:pPr algn="ctr"/>
            <a:r>
              <a:rPr lang="pt-BR" sz="2000" b="1" dirty="0"/>
              <a:t> Finanças e Controle </a:t>
            </a:r>
          </a:p>
        </p:txBody>
      </p:sp>
      <p:pic>
        <p:nvPicPr>
          <p:cNvPr id="10" name="Espaço Reservado para Conteúdo 3">
            <a:extLst>
              <a:ext uri="{FF2B5EF4-FFF2-40B4-BE49-F238E27FC236}">
                <a16:creationId xmlns:a16="http://schemas.microsoft.com/office/drawing/2014/main" id="{CFBA09FF-A5D7-4136-86C5-E70FE750B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8225">
            <a:off x="843157" y="1247089"/>
            <a:ext cx="4817350" cy="4994023"/>
          </a:xfrm>
          <a:prstGeom prst="rect">
            <a:avLst/>
          </a:prstGeom>
        </p:spPr>
      </p:pic>
      <p:pic>
        <p:nvPicPr>
          <p:cNvPr id="11" name="Imagem 10">
            <a:extLst>
              <a:ext uri="{FF2B5EF4-FFF2-40B4-BE49-F238E27FC236}">
                <a16:creationId xmlns:a16="http://schemas.microsoft.com/office/drawing/2014/main" id="{DF076F62-E0C7-4FB6-95C3-ECFA560AB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676" y="2446390"/>
            <a:ext cx="2062717" cy="2062717"/>
          </a:xfrm>
          <a:prstGeom prst="rect">
            <a:avLst/>
          </a:prstGeom>
          <a:effectLst>
            <a:outerShdw blurRad="203200" dist="76200" dir="5400000" sx="97000" sy="97000" algn="t" rotWithShape="0">
              <a:prstClr val="black">
                <a:alpha val="97000"/>
              </a:prstClr>
            </a:outerShdw>
          </a:effectLst>
        </p:spPr>
      </p:pic>
    </p:spTree>
    <p:extLst>
      <p:ext uri="{BB962C8B-B14F-4D97-AF65-F5344CB8AC3E}">
        <p14:creationId xmlns:p14="http://schemas.microsoft.com/office/powerpoint/2010/main" val="1463134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547" y="2575126"/>
            <a:ext cx="2441195" cy="2441195"/>
          </a:xfrm>
          <a:prstGeom prst="rect">
            <a:avLst/>
          </a:prstGeom>
        </p:spPr>
      </p:pic>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234" y="3420908"/>
            <a:ext cx="1024304" cy="1024304"/>
          </a:xfrm>
          <a:prstGeom prst="rect">
            <a:avLst/>
          </a:prstGeom>
        </p:spPr>
      </p:pic>
      <p:sp>
        <p:nvSpPr>
          <p:cNvPr id="5" name="Retângulo 4"/>
          <p:cNvSpPr/>
          <p:nvPr/>
        </p:nvSpPr>
        <p:spPr>
          <a:xfrm>
            <a:off x="1416174" y="3780693"/>
            <a:ext cx="3457523" cy="707886"/>
          </a:xfrm>
          <a:prstGeom prst="rect">
            <a:avLst/>
          </a:prstGeom>
        </p:spPr>
        <p:txBody>
          <a:bodyPr wrap="square" anchor="t">
            <a:spAutoFit/>
          </a:bodyPr>
          <a:lstStyle/>
          <a:p>
            <a:pPr algn="ctr"/>
            <a:r>
              <a:rPr lang="pt-BR" sz="4000" b="1" dirty="0"/>
              <a:t>R$</a:t>
            </a:r>
            <a:r>
              <a:rPr lang="pt-BR" sz="3600" b="1" dirty="0"/>
              <a:t> </a:t>
            </a:r>
            <a:r>
              <a:rPr lang="pt-BR" sz="4000" b="1" dirty="0"/>
              <a:t>7,22</a:t>
            </a:r>
            <a:r>
              <a:rPr lang="pt-BR" sz="3600" b="1" dirty="0"/>
              <a:t> bilhões</a:t>
            </a:r>
            <a:endParaRPr lang="pt-BR" sz="1600" b="1" dirty="0"/>
          </a:p>
        </p:txBody>
      </p:sp>
      <p:sp>
        <p:nvSpPr>
          <p:cNvPr id="6" name="Retângulo 5"/>
          <p:cNvSpPr/>
          <p:nvPr/>
        </p:nvSpPr>
        <p:spPr>
          <a:xfrm>
            <a:off x="1525336" y="5526431"/>
            <a:ext cx="9492069" cy="646331"/>
          </a:xfrm>
          <a:prstGeom prst="rect">
            <a:avLst/>
          </a:prstGeom>
        </p:spPr>
        <p:txBody>
          <a:bodyPr wrap="square">
            <a:spAutoFit/>
          </a:bodyPr>
          <a:lstStyle/>
          <a:p>
            <a:pPr algn="ctr"/>
            <a:r>
              <a:rPr lang="pt-BR" altLang="pt-BR" b="1" dirty="0">
                <a:solidFill>
                  <a:schemeClr val="bg1">
                    <a:lumMod val="50000"/>
                  </a:schemeClr>
                </a:solidFill>
              </a:rPr>
              <a:t>Diminuição de desperdícios, aumento da eficiência e retorno de recursos com aplicação indevida</a:t>
            </a:r>
          </a:p>
          <a:p>
            <a:pPr algn="ctr"/>
            <a:r>
              <a:rPr lang="pt-BR" altLang="pt-BR" b="1" dirty="0">
                <a:solidFill>
                  <a:schemeClr val="bg1">
                    <a:lumMod val="50000"/>
                  </a:schemeClr>
                </a:solidFill>
              </a:rPr>
              <a:t>(Exemplo: suspensão de pagamentos indevidos e redução/cancelamento de licitações)</a:t>
            </a:r>
          </a:p>
        </p:txBody>
      </p:sp>
      <p:sp>
        <p:nvSpPr>
          <p:cNvPr id="14" name="Retângulo 13"/>
          <p:cNvSpPr/>
          <p:nvPr/>
        </p:nvSpPr>
        <p:spPr>
          <a:xfrm>
            <a:off x="5571233" y="3752241"/>
            <a:ext cx="4360533" cy="707886"/>
          </a:xfrm>
          <a:prstGeom prst="rect">
            <a:avLst/>
          </a:prstGeom>
        </p:spPr>
        <p:txBody>
          <a:bodyPr wrap="square" anchor="t">
            <a:spAutoFit/>
          </a:bodyPr>
          <a:lstStyle/>
          <a:p>
            <a:pPr algn="ctr"/>
            <a:r>
              <a:rPr lang="pt-BR" sz="4000" b="1" dirty="0"/>
              <a:t>R$</a:t>
            </a:r>
            <a:r>
              <a:rPr lang="pt-BR" sz="3600" b="1" dirty="0"/>
              <a:t> </a:t>
            </a:r>
            <a:r>
              <a:rPr lang="pt-BR" sz="4000" b="1" dirty="0"/>
              <a:t>29,7</a:t>
            </a:r>
            <a:r>
              <a:rPr lang="pt-BR" sz="3600" b="1" dirty="0"/>
              <a:t> bilhões</a:t>
            </a:r>
            <a:endParaRPr lang="pt-BR" sz="1600" b="1" dirty="0"/>
          </a:p>
        </p:txBody>
      </p:sp>
      <p:sp>
        <p:nvSpPr>
          <p:cNvPr id="15" name="Retângulo 14"/>
          <p:cNvSpPr/>
          <p:nvPr/>
        </p:nvSpPr>
        <p:spPr>
          <a:xfrm>
            <a:off x="2113710" y="4385504"/>
            <a:ext cx="2062450" cy="338554"/>
          </a:xfrm>
          <a:prstGeom prst="rect">
            <a:avLst/>
          </a:prstGeom>
        </p:spPr>
        <p:txBody>
          <a:bodyPr wrap="square" anchor="t">
            <a:spAutoFit/>
          </a:bodyPr>
          <a:lstStyle/>
          <a:p>
            <a:pPr algn="ctr"/>
            <a:r>
              <a:rPr lang="pt-BR" sz="1600" i="1" dirty="0"/>
              <a:t>2018 (até novembro)</a:t>
            </a:r>
            <a:endParaRPr lang="pt-BR" sz="900" i="1" dirty="0"/>
          </a:p>
        </p:txBody>
      </p:sp>
      <p:sp>
        <p:nvSpPr>
          <p:cNvPr id="17" name="Retângulo 16"/>
          <p:cNvSpPr/>
          <p:nvPr/>
        </p:nvSpPr>
        <p:spPr>
          <a:xfrm>
            <a:off x="6114612" y="4401877"/>
            <a:ext cx="3267944" cy="338554"/>
          </a:xfrm>
          <a:prstGeom prst="rect">
            <a:avLst/>
          </a:prstGeom>
        </p:spPr>
        <p:txBody>
          <a:bodyPr wrap="square">
            <a:spAutoFit/>
          </a:bodyPr>
          <a:lstStyle/>
          <a:p>
            <a:pPr algn="ctr"/>
            <a:r>
              <a:rPr lang="pt-BR" sz="1600" i="1" dirty="0"/>
              <a:t>De 2012 até novembro de 2018</a:t>
            </a:r>
            <a:endParaRPr lang="pt-BR" sz="900" i="1" dirty="0"/>
          </a:p>
        </p:txBody>
      </p:sp>
      <p:sp>
        <p:nvSpPr>
          <p:cNvPr id="18" name="Título 1">
            <a:extLst>
              <a:ext uri="{FF2B5EF4-FFF2-40B4-BE49-F238E27FC236}">
                <a16:creationId xmlns:a16="http://schemas.microsoft.com/office/drawing/2014/main" id="{5478C6AD-493B-4E27-AD42-2F20005AE1C1}"/>
              </a:ext>
            </a:extLst>
          </p:cNvPr>
          <p:cNvSpPr txBox="1">
            <a:spLocks/>
          </p:cNvSpPr>
          <p:nvPr/>
        </p:nvSpPr>
        <p:spPr>
          <a:xfrm>
            <a:off x="1336314" y="1795800"/>
            <a:ext cx="9556595" cy="93833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200" b="1" dirty="0">
                <a:solidFill>
                  <a:srgbClr val="002060"/>
                </a:solidFill>
                <a:latin typeface="+mn-lt"/>
              </a:rPr>
              <a:t>BENEFÍCIOS FINANCEIROS: economia </a:t>
            </a:r>
            <a:r>
              <a:rPr lang="pt-BR" sz="3200" b="1" dirty="0">
                <a:solidFill>
                  <a:srgbClr val="006B33"/>
                </a:solidFill>
                <a:latin typeface="+mn-lt"/>
              </a:rPr>
              <a:t>efetiva</a:t>
            </a:r>
            <a:r>
              <a:rPr lang="pt-BR" sz="3200" b="1" dirty="0">
                <a:solidFill>
                  <a:srgbClr val="002060"/>
                </a:solidFill>
                <a:latin typeface="+mn-lt"/>
              </a:rPr>
              <a:t> aos cofres públicos</a:t>
            </a:r>
          </a:p>
        </p:txBody>
      </p:sp>
    </p:spTree>
    <p:extLst>
      <p:ext uri="{BB962C8B-B14F-4D97-AF65-F5344CB8AC3E}">
        <p14:creationId xmlns:p14="http://schemas.microsoft.com/office/powerpoint/2010/main" val="1572515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CA7A64E-453A-441A-99C7-0339E934B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792" y="-171400"/>
            <a:ext cx="4945855" cy="6994167"/>
          </a:xfrm>
          <a:prstGeom prst="rect">
            <a:avLst/>
          </a:prstGeom>
        </p:spPr>
      </p:pic>
      <p:pic>
        <p:nvPicPr>
          <p:cNvPr id="7" name="Imagem 6">
            <a:extLst>
              <a:ext uri="{FF2B5EF4-FFF2-40B4-BE49-F238E27FC236}">
                <a16:creationId xmlns:a16="http://schemas.microsoft.com/office/drawing/2014/main" id="{7D0ABF0A-5D12-4783-8DFE-E06295BC7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5216" y="464603"/>
            <a:ext cx="5156609" cy="7292205"/>
          </a:xfrm>
          <a:prstGeom prst="rect">
            <a:avLst/>
          </a:prstGeom>
        </p:spPr>
      </p:pic>
      <p:pic>
        <p:nvPicPr>
          <p:cNvPr id="12" name="Imagem 11">
            <a:extLst>
              <a:ext uri="{FF2B5EF4-FFF2-40B4-BE49-F238E27FC236}">
                <a16:creationId xmlns:a16="http://schemas.microsoft.com/office/drawing/2014/main" id="{245FC7B5-8F8F-4DB7-A809-7565122FEC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050" y="1469357"/>
            <a:ext cx="4819949" cy="6816119"/>
          </a:xfrm>
          <a:prstGeom prst="rect">
            <a:avLst/>
          </a:prstGeom>
        </p:spPr>
      </p:pic>
      <p:sp>
        <p:nvSpPr>
          <p:cNvPr id="9" name="CaixaDeTexto 8">
            <a:extLst>
              <a:ext uri="{FF2B5EF4-FFF2-40B4-BE49-F238E27FC236}">
                <a16:creationId xmlns:a16="http://schemas.microsoft.com/office/drawing/2014/main" id="{30E83DF2-2FEC-4883-8CFE-A9C8BFF5A10C}"/>
              </a:ext>
            </a:extLst>
          </p:cNvPr>
          <p:cNvSpPr txBox="1"/>
          <p:nvPr/>
        </p:nvSpPr>
        <p:spPr>
          <a:xfrm>
            <a:off x="253127" y="1294351"/>
            <a:ext cx="3536397" cy="532453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2400" b="1" dirty="0">
                <a:solidFill>
                  <a:srgbClr val="4472C4">
                    <a:lumMod val="50000"/>
                  </a:srgbClr>
                </a:solidFill>
                <a:latin typeface="Calibri" panose="020F0502020204030204"/>
              </a:rPr>
              <a:t>TEMAS PRIORITÁRIOS PARA 2018/19</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Gestão hídrica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rPr>
              <a:t>Qualidade do gasto público</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Segurança energética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rPr>
              <a:t>A</a:t>
            </a:r>
            <a:r>
              <a:rPr lang="pt-BR" sz="1600" dirty="0" err="1">
                <a:latin typeface="Calibri" panose="020F0502020204030204"/>
              </a:rPr>
              <a:t>tuação</a:t>
            </a:r>
            <a:r>
              <a:rPr lang="pt-BR" sz="1600" dirty="0">
                <a:latin typeface="Calibri" panose="020F0502020204030204"/>
              </a:rPr>
              <a:t> da regulação econômica e serviços públicos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rPr>
              <a:t>Governança dos benefícios financeiros, </a:t>
            </a:r>
            <a:r>
              <a:rPr kumimoji="0" lang="pt-BR" sz="1600" b="0" i="0" u="none" strike="noStrike" kern="1200" cap="none" spc="0" normalizeH="0" baseline="0" noProof="0" dirty="0" err="1">
                <a:ln>
                  <a:noFill/>
                </a:ln>
                <a:effectLst/>
                <a:uLnTx/>
                <a:uFillTx/>
                <a:latin typeface="Calibri" panose="020F0502020204030204"/>
              </a:rPr>
              <a:t>cre</a:t>
            </a:r>
            <a:r>
              <a:rPr lang="pt-BR" sz="1600" dirty="0" err="1">
                <a:latin typeface="Calibri" panose="020F0502020204030204"/>
              </a:rPr>
              <a:t>ditícios</a:t>
            </a:r>
            <a:r>
              <a:rPr lang="pt-BR" sz="1600" dirty="0">
                <a:latin typeface="Calibri" panose="020F0502020204030204"/>
              </a:rPr>
              <a:t> e tributários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Economia da saúde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Eficiência alocativa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Multiplicidade de cadastros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Competitividade das cadeias de petróleo e agrícola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Governança universitária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Governança das empresas estatais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Desenvolvimento infantil</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600" b="0" i="0" u="none" strike="noStrike" kern="1200" cap="none" spc="0" normalizeH="0" baseline="0" noProof="0" dirty="0">
              <a:ln>
                <a:noFill/>
              </a:ln>
              <a:effectLst/>
              <a:uLnTx/>
              <a:uFillTx/>
              <a:latin typeface="Calibri" panose="020F0502020204030204"/>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312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E63ED85C-C449-2D41-B3F2-CDF0DE6598DD}"/>
              </a:ext>
            </a:extLst>
          </p:cNvPr>
          <p:cNvSpPr txBox="1"/>
          <p:nvPr/>
        </p:nvSpPr>
        <p:spPr>
          <a:xfrm>
            <a:off x="1171764" y="4932264"/>
            <a:ext cx="9966960" cy="1490845"/>
          </a:xfrm>
          <a:prstGeom prst="ellipse">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5800" dirty="0">
                <a:solidFill>
                  <a:srgbClr val="444866"/>
                </a:solidFill>
                <a:latin typeface="+mj-lt"/>
                <a:ea typeface="+mj-ea"/>
                <a:cs typeface="+mj-cs"/>
              </a:rPr>
              <a:t>OUVIDORIA – MELHORIA DA GESTÃO</a:t>
            </a:r>
          </a:p>
        </p:txBody>
      </p:sp>
      <p:pic>
        <p:nvPicPr>
          <p:cNvPr id="3" name="Imagem 2">
            <a:extLst>
              <a:ext uri="{FF2B5EF4-FFF2-40B4-BE49-F238E27FC236}">
                <a16:creationId xmlns:a16="http://schemas.microsoft.com/office/drawing/2014/main" id="{418596C9-3F79-3D40-89ED-989C58BD241A}"/>
              </a:ext>
            </a:extLst>
          </p:cNvPr>
          <p:cNvPicPr>
            <a:picLocks noChangeAspect="1"/>
          </p:cNvPicPr>
          <p:nvPr/>
        </p:nvPicPr>
        <p:blipFill rotWithShape="1">
          <a:blip r:embed="rId2"/>
          <a:srcRect l="533"/>
          <a:stretch/>
        </p:blipFill>
        <p:spPr>
          <a:xfrm>
            <a:off x="303084" y="1046339"/>
            <a:ext cx="11704320" cy="3764276"/>
          </a:xfrm>
          <a:prstGeom prst="rect">
            <a:avLst/>
          </a:prstGeom>
        </p:spPr>
      </p:pic>
    </p:spTree>
    <p:extLst>
      <p:ext uri="{BB962C8B-B14F-4D97-AF65-F5344CB8AC3E}">
        <p14:creationId xmlns:p14="http://schemas.microsoft.com/office/powerpoint/2010/main" val="2895249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pic>
        <p:nvPicPr>
          <p:cNvPr id="5" name="Imagem 2">
            <a:extLst>
              <a:ext uri="{FF2B5EF4-FFF2-40B4-BE49-F238E27FC236}">
                <a16:creationId xmlns:a16="http://schemas.microsoft.com/office/drawing/2014/main" id="{65CAFCAD-9B69-44B5-A10E-160AA6B5B414}"/>
              </a:ext>
            </a:extLst>
          </p:cNvPr>
          <p:cNvPicPr>
            <a:picLocks noChangeAspect="1"/>
          </p:cNvPicPr>
          <p:nvPr/>
        </p:nvPicPr>
        <p:blipFill rotWithShape="1">
          <a:blip r:embed="rId2"/>
          <a:srcRect t="53095"/>
          <a:stretch/>
        </p:blipFill>
        <p:spPr>
          <a:xfrm>
            <a:off x="1637984" y="1148193"/>
            <a:ext cx="3776942" cy="1523882"/>
          </a:xfrm>
          <a:prstGeom prst="rect">
            <a:avLst/>
          </a:prstGeom>
        </p:spPr>
      </p:pic>
      <p:sp>
        <p:nvSpPr>
          <p:cNvPr id="8" name="CaixaDeTexto 7">
            <a:extLst>
              <a:ext uri="{FF2B5EF4-FFF2-40B4-BE49-F238E27FC236}">
                <a16:creationId xmlns:a16="http://schemas.microsoft.com/office/drawing/2014/main" id="{6BEC0836-FA67-457A-AE62-CBA9B6108985}"/>
              </a:ext>
            </a:extLst>
          </p:cNvPr>
          <p:cNvSpPr txBox="1"/>
          <p:nvPr/>
        </p:nvSpPr>
        <p:spPr>
          <a:xfrm>
            <a:off x="1903269" y="2409848"/>
            <a:ext cx="7330889"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pt-BR" dirty="0">
                <a:solidFill>
                  <a:srgbClr val="000000"/>
                </a:solidFill>
              </a:rPr>
              <a:t>Sistema web desenvolvido para receber as solicitações de simplificação de serviços prestados ao usuário (cidadão)</a:t>
            </a:r>
          </a:p>
          <a:p>
            <a:pPr marL="285750" indent="-285750">
              <a:buFont typeface="Arial" panose="020B0604020202020204" pitchFamily="34" charset="0"/>
              <a:buChar char="•"/>
            </a:pPr>
            <a:r>
              <a:rPr lang="pt-BR" dirty="0">
                <a:solidFill>
                  <a:srgbClr val="000000"/>
                </a:solidFill>
              </a:rPr>
              <a:t>Obrigatório para toda a Administração Pública Federal</a:t>
            </a:r>
          </a:p>
          <a:p>
            <a:pPr marL="285750" indent="-285750">
              <a:buFont typeface="Arial" panose="020B0604020202020204" pitchFamily="34" charset="0"/>
              <a:buChar char="•"/>
            </a:pPr>
            <a:r>
              <a:rPr lang="pt-BR" dirty="0">
                <a:solidFill>
                  <a:srgbClr val="000000"/>
                </a:solidFill>
              </a:rPr>
              <a:t>Gerido pelas ouvidorias</a:t>
            </a:r>
          </a:p>
          <a:p>
            <a:pPr marL="285750" indent="-285750">
              <a:buFont typeface="Arial" panose="020B0604020202020204" pitchFamily="34" charset="0"/>
              <a:buChar char="•"/>
            </a:pPr>
            <a:r>
              <a:rPr lang="pt-BR" dirty="0">
                <a:solidFill>
                  <a:srgbClr val="000000"/>
                </a:solidFill>
              </a:rPr>
              <a:t>Com mecanismo de monitoramento dos compromissos de simplificação assumidos pela gestão</a:t>
            </a:r>
          </a:p>
        </p:txBody>
      </p:sp>
      <p:pic>
        <p:nvPicPr>
          <p:cNvPr id="9" name="Imagem 2">
            <a:extLst>
              <a:ext uri="{FF2B5EF4-FFF2-40B4-BE49-F238E27FC236}">
                <a16:creationId xmlns:a16="http://schemas.microsoft.com/office/drawing/2014/main" id="{6D8FCA2F-F050-42A5-9BF1-EAB5A14A60CA}"/>
              </a:ext>
            </a:extLst>
          </p:cNvPr>
          <p:cNvPicPr>
            <a:picLocks noChangeAspect="1"/>
          </p:cNvPicPr>
          <p:nvPr/>
        </p:nvPicPr>
        <p:blipFill rotWithShape="1">
          <a:blip r:embed="rId2"/>
          <a:srcRect t="5044" b="43018"/>
          <a:stretch/>
        </p:blipFill>
        <p:spPr>
          <a:xfrm>
            <a:off x="544010" y="4402395"/>
            <a:ext cx="4345073" cy="1939616"/>
          </a:xfrm>
          <a:prstGeom prst="rect">
            <a:avLst/>
          </a:prstGeom>
        </p:spPr>
      </p:pic>
      <p:sp>
        <p:nvSpPr>
          <p:cNvPr id="10" name="CaixaDeTexto 9">
            <a:extLst>
              <a:ext uri="{FF2B5EF4-FFF2-40B4-BE49-F238E27FC236}">
                <a16:creationId xmlns:a16="http://schemas.microsoft.com/office/drawing/2014/main" id="{3B8F71A2-5086-4CF2-BBA6-3780720230DE}"/>
              </a:ext>
            </a:extLst>
          </p:cNvPr>
          <p:cNvSpPr txBox="1"/>
          <p:nvPr/>
        </p:nvSpPr>
        <p:spPr>
          <a:xfrm>
            <a:off x="3747317" y="4772038"/>
            <a:ext cx="518481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400" b="1" dirty="0">
                <a:solidFill>
                  <a:schemeClr val="bg1">
                    <a:lumMod val="50000"/>
                  </a:schemeClr>
                </a:solidFill>
              </a:rPr>
              <a:t>O E-OUV GANHOU UM </a:t>
            </a:r>
            <a:r>
              <a:rPr lang="pt-BR" sz="2400" b="1" dirty="0">
                <a:solidFill>
                  <a:srgbClr val="0E68A3"/>
                </a:solidFill>
              </a:rPr>
              <a:t>NOVO BOTÃO </a:t>
            </a:r>
            <a:r>
              <a:rPr lang="pt-BR" sz="2400" b="1" dirty="0">
                <a:solidFill>
                  <a:schemeClr val="bg1">
                    <a:lumMod val="50000"/>
                  </a:schemeClr>
                </a:solidFill>
              </a:rPr>
              <a:t>PARA SOLICITAÇÕES DE SIMPLIFICAÇÃO DE SERVIÇOS PÚBLICOS FEDERAIS</a:t>
            </a:r>
          </a:p>
        </p:txBody>
      </p:sp>
    </p:spTree>
    <p:extLst>
      <p:ext uri="{BB962C8B-B14F-4D97-AF65-F5344CB8AC3E}">
        <p14:creationId xmlns:p14="http://schemas.microsoft.com/office/powerpoint/2010/main" val="345120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E63ED85C-C449-2D41-B3F2-CDF0DE6598DD}"/>
              </a:ext>
            </a:extLst>
          </p:cNvPr>
          <p:cNvSpPr txBox="1"/>
          <p:nvPr/>
        </p:nvSpPr>
        <p:spPr>
          <a:xfrm>
            <a:off x="642257" y="2490281"/>
            <a:ext cx="6939722" cy="377242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6000" dirty="0">
                <a:latin typeface="+mj-lt"/>
                <a:ea typeface="+mj-ea"/>
                <a:cs typeface="+mj-cs"/>
              </a:rPr>
              <a:t>2. LUTAR CONTRA A CORRUPÇÃO</a:t>
            </a:r>
          </a:p>
        </p:txBody>
      </p:sp>
      <p:pic>
        <p:nvPicPr>
          <p:cNvPr id="9" name="Imagem 8">
            <a:extLst>
              <a:ext uri="{FF2B5EF4-FFF2-40B4-BE49-F238E27FC236}">
                <a16:creationId xmlns:a16="http://schemas.microsoft.com/office/drawing/2014/main" id="{C11CEF19-C016-094A-BE3F-87C237301C96}"/>
              </a:ext>
            </a:extLst>
          </p:cNvPr>
          <p:cNvPicPr>
            <a:picLocks noChangeAspect="1"/>
          </p:cNvPicPr>
          <p:nvPr/>
        </p:nvPicPr>
        <p:blipFill rotWithShape="1">
          <a:blip r:embed="rId2"/>
          <a:srcRect l="11122" r="15160" b="2"/>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extLst>
      <p:ext uri="{BB962C8B-B14F-4D97-AF65-F5344CB8AC3E}">
        <p14:creationId xmlns:p14="http://schemas.microsoft.com/office/powerpoint/2010/main" val="2094074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2">
            <a:extLst>
              <a:ext uri="{28A0092B-C50C-407E-A947-70E740481C1C}">
                <a14:useLocalDpi xmlns:a14="http://schemas.microsoft.com/office/drawing/2010/main" val="0"/>
              </a:ext>
            </a:extLst>
          </a:blip>
          <a:srcRect r="56211"/>
          <a:stretch/>
        </p:blipFill>
        <p:spPr>
          <a:xfrm>
            <a:off x="1524" y="1032734"/>
            <a:ext cx="4690659" cy="5825265"/>
          </a:xfrm>
          <a:prstGeom prst="rect">
            <a:avLst/>
          </a:prstGeom>
        </p:spPr>
      </p:pic>
      <p:pic>
        <p:nvPicPr>
          <p:cNvPr id="11" name="Imagem 10"/>
          <p:cNvPicPr>
            <a:picLocks noChangeAspect="1"/>
          </p:cNvPicPr>
          <p:nvPr/>
        </p:nvPicPr>
        <p:blipFill>
          <a:blip r:embed="rId3"/>
          <a:stretch>
            <a:fillRect/>
          </a:stretch>
        </p:blipFill>
        <p:spPr>
          <a:xfrm>
            <a:off x="893619" y="1816095"/>
            <a:ext cx="2840022" cy="1330379"/>
          </a:xfrm>
          <a:prstGeom prst="rect">
            <a:avLst/>
          </a:prstGeom>
        </p:spPr>
      </p:pic>
      <p:sp>
        <p:nvSpPr>
          <p:cNvPr id="12" name="Seta para a Direita 11"/>
          <p:cNvSpPr/>
          <p:nvPr/>
        </p:nvSpPr>
        <p:spPr>
          <a:xfrm>
            <a:off x="3928277" y="2043234"/>
            <a:ext cx="81508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4924977" y="1828350"/>
            <a:ext cx="178537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Lei 10.683, de 28 de maio de 2003</a:t>
            </a:r>
          </a:p>
        </p:txBody>
      </p:sp>
      <p:pic>
        <p:nvPicPr>
          <p:cNvPr id="14" name="Imagem 13"/>
          <p:cNvPicPr>
            <a:picLocks noChangeAspect="1"/>
          </p:cNvPicPr>
          <p:nvPr/>
        </p:nvPicPr>
        <p:blipFill>
          <a:blip r:embed="rId4"/>
          <a:stretch>
            <a:fillRect/>
          </a:stretch>
        </p:blipFill>
        <p:spPr>
          <a:xfrm>
            <a:off x="893619" y="3882316"/>
            <a:ext cx="2840020" cy="2852698"/>
          </a:xfrm>
          <a:prstGeom prst="rect">
            <a:avLst/>
          </a:prstGeom>
        </p:spPr>
      </p:pic>
      <p:sp>
        <p:nvSpPr>
          <p:cNvPr id="15" name="Seta para a Direita 14"/>
          <p:cNvSpPr/>
          <p:nvPr/>
        </p:nvSpPr>
        <p:spPr>
          <a:xfrm>
            <a:off x="3862360" y="4581525"/>
            <a:ext cx="8110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4933911" y="3823719"/>
            <a:ext cx="177644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Entrou em vigor em 06 de março de 1997</a:t>
            </a:r>
          </a:p>
        </p:txBody>
      </p:sp>
      <p:sp>
        <p:nvSpPr>
          <p:cNvPr id="17" name="Retângulo 16"/>
          <p:cNvSpPr/>
          <p:nvPr/>
        </p:nvSpPr>
        <p:spPr>
          <a:xfrm>
            <a:off x="4943431" y="5019113"/>
            <a:ext cx="1776443" cy="1153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Foi ratificada no Brasil, em 07 de outubro de 2002</a:t>
            </a:r>
          </a:p>
        </p:txBody>
      </p:sp>
      <p:sp>
        <p:nvSpPr>
          <p:cNvPr id="18" name="Retângulo Arredondado 17"/>
          <p:cNvSpPr/>
          <p:nvPr/>
        </p:nvSpPr>
        <p:spPr>
          <a:xfrm>
            <a:off x="7124700" y="2951018"/>
            <a:ext cx="5067300" cy="3808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000" i="1" dirty="0">
                <a:solidFill>
                  <a:schemeClr val="tx1"/>
                </a:solidFill>
              </a:rPr>
              <a:t>“Como os fins expostos no Artigo II desta Convenção, os Estados Partes convêm em considerar a aplicabilidade de medidas, dentro de seus próprios sistemas institucionais, destinadas a criar, manter e fortalecer: </a:t>
            </a:r>
            <a:endParaRPr lang="pt-BR" sz="2000" dirty="0">
              <a:solidFill>
                <a:schemeClr val="tx1"/>
              </a:solidFill>
            </a:endParaRPr>
          </a:p>
          <a:p>
            <a:pPr algn="just"/>
            <a:r>
              <a:rPr lang="pt-BR" sz="2000" i="1" dirty="0">
                <a:solidFill>
                  <a:schemeClr val="tx1"/>
                </a:solidFill>
              </a:rPr>
              <a:t>Órgãos</a:t>
            </a:r>
            <a:r>
              <a:rPr lang="pt-BR" sz="2000" b="1" i="1" dirty="0">
                <a:solidFill>
                  <a:schemeClr val="tx1"/>
                </a:solidFill>
              </a:rPr>
              <a:t> de controle superior</a:t>
            </a:r>
            <a:r>
              <a:rPr lang="pt-BR" sz="2000" i="1" dirty="0">
                <a:solidFill>
                  <a:schemeClr val="tx1"/>
                </a:solidFill>
              </a:rPr>
              <a:t>, com o fim de desenvolver mecanismos modernos para </a:t>
            </a:r>
            <a:r>
              <a:rPr lang="pt-BR" sz="2000" b="1" i="1" dirty="0">
                <a:solidFill>
                  <a:schemeClr val="tx1"/>
                </a:solidFill>
              </a:rPr>
              <a:t>prevenir</a:t>
            </a:r>
            <a:r>
              <a:rPr lang="pt-BR" sz="2000" i="1" dirty="0">
                <a:solidFill>
                  <a:schemeClr val="tx1"/>
                </a:solidFill>
              </a:rPr>
              <a:t>, </a:t>
            </a:r>
            <a:r>
              <a:rPr lang="pt-BR" sz="2000" b="1" i="1" dirty="0">
                <a:solidFill>
                  <a:schemeClr val="tx1"/>
                </a:solidFill>
              </a:rPr>
              <a:t>detectar</a:t>
            </a:r>
            <a:r>
              <a:rPr lang="pt-BR" sz="2000" i="1" dirty="0">
                <a:solidFill>
                  <a:schemeClr val="tx1"/>
                </a:solidFill>
              </a:rPr>
              <a:t>, </a:t>
            </a:r>
            <a:r>
              <a:rPr lang="pt-BR" sz="2000" b="1" i="1" dirty="0">
                <a:solidFill>
                  <a:schemeClr val="tx1"/>
                </a:solidFill>
              </a:rPr>
              <a:t>sancionar</a:t>
            </a:r>
            <a:r>
              <a:rPr lang="pt-BR" sz="2000" i="1" dirty="0">
                <a:solidFill>
                  <a:schemeClr val="tx1"/>
                </a:solidFill>
              </a:rPr>
              <a:t> e </a:t>
            </a:r>
            <a:r>
              <a:rPr lang="pt-BR" sz="2000" b="1" i="1" dirty="0">
                <a:solidFill>
                  <a:schemeClr val="tx1"/>
                </a:solidFill>
              </a:rPr>
              <a:t>erradicar</a:t>
            </a:r>
            <a:r>
              <a:rPr lang="pt-BR" sz="2000" i="1" dirty="0">
                <a:solidFill>
                  <a:schemeClr val="tx1"/>
                </a:solidFill>
              </a:rPr>
              <a:t> as práticas corruptas.”</a:t>
            </a:r>
            <a:endParaRPr lang="pt-BR" sz="2000" dirty="0">
              <a:solidFill>
                <a:schemeClr val="tx1"/>
              </a:solidFill>
            </a:endParaRPr>
          </a:p>
        </p:txBody>
      </p:sp>
    </p:spTree>
    <p:extLst>
      <p:ext uri="{BB962C8B-B14F-4D97-AF65-F5344CB8AC3E}">
        <p14:creationId xmlns:p14="http://schemas.microsoft.com/office/powerpoint/2010/main" val="79546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a 18"/>
          <p:cNvGraphicFramePr/>
          <p:nvPr>
            <p:extLst/>
          </p:nvPr>
        </p:nvGraphicFramePr>
        <p:xfrm>
          <a:off x="3883631" y="1078787"/>
          <a:ext cx="8259284" cy="5743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CaixaDeTexto 19"/>
          <p:cNvSpPr txBox="1"/>
          <p:nvPr/>
        </p:nvSpPr>
        <p:spPr>
          <a:xfrm>
            <a:off x="226044" y="1037698"/>
            <a:ext cx="3424977" cy="646331"/>
          </a:xfrm>
          <a:prstGeom prst="rect">
            <a:avLst/>
          </a:prstGeom>
          <a:solidFill>
            <a:schemeClr val="accent5">
              <a:lumMod val="50000"/>
            </a:schemeClr>
          </a:solidFill>
        </p:spPr>
        <p:txBody>
          <a:bodyPr wrap="none" rtlCol="0">
            <a:spAutoFit/>
          </a:bodyPr>
          <a:lstStyle/>
          <a:p>
            <a:r>
              <a:rPr lang="pt-BR" sz="3600">
                <a:solidFill>
                  <a:schemeClr val="bg1"/>
                </a:solidFill>
              </a:rPr>
              <a:t>3 Palavras chaves</a:t>
            </a:r>
          </a:p>
        </p:txBody>
      </p:sp>
      <p:pic>
        <p:nvPicPr>
          <p:cNvPr id="21" name="Imagem 20"/>
          <p:cNvPicPr>
            <a:picLocks noChangeAspect="1"/>
          </p:cNvPicPr>
          <p:nvPr/>
        </p:nvPicPr>
        <p:blipFill>
          <a:blip r:embed="rId7"/>
          <a:stretch>
            <a:fillRect/>
          </a:stretch>
        </p:blipFill>
        <p:spPr>
          <a:xfrm>
            <a:off x="21237" y="1885607"/>
            <a:ext cx="1721063" cy="1791792"/>
          </a:xfrm>
          <a:prstGeom prst="rect">
            <a:avLst/>
          </a:prstGeom>
        </p:spPr>
      </p:pic>
      <p:pic>
        <p:nvPicPr>
          <p:cNvPr id="22" name="Imagem 21"/>
          <p:cNvPicPr>
            <a:picLocks noChangeAspect="1"/>
          </p:cNvPicPr>
          <p:nvPr/>
        </p:nvPicPr>
        <p:blipFill>
          <a:blip r:embed="rId8"/>
          <a:stretch>
            <a:fillRect/>
          </a:stretch>
        </p:blipFill>
        <p:spPr>
          <a:xfrm>
            <a:off x="1840843" y="2033983"/>
            <a:ext cx="2031201" cy="1515588"/>
          </a:xfrm>
          <a:prstGeom prst="rect">
            <a:avLst/>
          </a:prstGeom>
        </p:spPr>
      </p:pic>
      <p:pic>
        <p:nvPicPr>
          <p:cNvPr id="23" name="Imagem 22"/>
          <p:cNvPicPr>
            <a:picLocks noChangeAspect="1"/>
          </p:cNvPicPr>
          <p:nvPr/>
        </p:nvPicPr>
        <p:blipFill>
          <a:blip r:embed="rId9"/>
          <a:stretch>
            <a:fillRect/>
          </a:stretch>
        </p:blipFill>
        <p:spPr>
          <a:xfrm>
            <a:off x="9270" y="4268124"/>
            <a:ext cx="3876455" cy="1752529"/>
          </a:xfrm>
          <a:prstGeom prst="rect">
            <a:avLst/>
          </a:prstGeom>
        </p:spPr>
      </p:pic>
    </p:spTree>
    <p:extLst>
      <p:ext uri="{BB962C8B-B14F-4D97-AF65-F5344CB8AC3E}">
        <p14:creationId xmlns:p14="http://schemas.microsoft.com/office/powerpoint/2010/main" val="282811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graphicFrame>
        <p:nvGraphicFramePr>
          <p:cNvPr id="9" name="Diagrama 8"/>
          <p:cNvGraphicFramePr/>
          <p:nvPr>
            <p:extLst>
              <p:ext uri="{D42A27DB-BD31-4B8C-83A1-F6EECF244321}">
                <p14:modId xmlns:p14="http://schemas.microsoft.com/office/powerpoint/2010/main" val="4287030079"/>
              </p:ext>
            </p:extLst>
          </p:nvPr>
        </p:nvGraphicFramePr>
        <p:xfrm>
          <a:off x="17700" y="1196752"/>
          <a:ext cx="12174299" cy="5589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8443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3" name="Título 1">
            <a:extLst>
              <a:ext uri="{FF2B5EF4-FFF2-40B4-BE49-F238E27FC236}">
                <a16:creationId xmlns:a16="http://schemas.microsoft.com/office/drawing/2014/main" id="{00A5A30C-44EC-4EF1-8035-BFAC6B1F1D06}"/>
              </a:ext>
            </a:extLst>
          </p:cNvPr>
          <p:cNvSpPr txBox="1">
            <a:spLocks/>
          </p:cNvSpPr>
          <p:nvPr/>
        </p:nvSpPr>
        <p:spPr>
          <a:xfrm>
            <a:off x="712777" y="1046495"/>
            <a:ext cx="10843683" cy="93833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pt-BR" sz="2400" b="1" dirty="0">
                <a:solidFill>
                  <a:srgbClr val="4472C4">
                    <a:lumMod val="50000"/>
                  </a:srgbClr>
                </a:solidFill>
                <a:latin typeface="Calibri" panose="020F0502020204030204"/>
                <a:ea typeface="+mn-ea"/>
                <a:cs typeface="+mn-cs"/>
              </a:rPr>
              <a:t>Responsabilização de servidores públicos</a:t>
            </a:r>
          </a:p>
        </p:txBody>
      </p:sp>
      <p:sp>
        <p:nvSpPr>
          <p:cNvPr id="6" name="CaixaDeTexto 5">
            <a:extLst>
              <a:ext uri="{FF2B5EF4-FFF2-40B4-BE49-F238E27FC236}">
                <a16:creationId xmlns:a16="http://schemas.microsoft.com/office/drawing/2014/main" id="{81567C30-18FD-4596-8B4B-3779CFEECFD7}"/>
              </a:ext>
            </a:extLst>
          </p:cNvPr>
          <p:cNvSpPr txBox="1"/>
          <p:nvPr/>
        </p:nvSpPr>
        <p:spPr>
          <a:xfrm>
            <a:off x="2006947" y="2204864"/>
            <a:ext cx="1704108" cy="830997"/>
          </a:xfrm>
          <a:prstGeom prst="rect">
            <a:avLst/>
          </a:prstGeom>
          <a:noFill/>
        </p:spPr>
        <p:txBody>
          <a:bodyPr wrap="square" rtlCol="0" anchor="t">
            <a:spAutoFit/>
          </a:bodyPr>
          <a:lstStyle/>
          <a:p>
            <a:pPr algn="ctr"/>
            <a:r>
              <a:rPr lang="pt-BR" sz="4800" b="1" dirty="0">
                <a:solidFill>
                  <a:srgbClr val="002060"/>
                </a:solidFill>
              </a:rPr>
              <a:t>7.358</a:t>
            </a:r>
            <a:endParaRPr lang="pt-BR" sz="4800" dirty="0">
              <a:solidFill>
                <a:srgbClr val="002060"/>
              </a:solidFill>
            </a:endParaRPr>
          </a:p>
        </p:txBody>
      </p:sp>
      <p:sp>
        <p:nvSpPr>
          <p:cNvPr id="7" name="CaixaDeTexto 6">
            <a:extLst>
              <a:ext uri="{FF2B5EF4-FFF2-40B4-BE49-F238E27FC236}">
                <a16:creationId xmlns:a16="http://schemas.microsoft.com/office/drawing/2014/main" id="{7E7059DA-5D7A-46C0-8A98-0830F5EF06B8}"/>
              </a:ext>
            </a:extLst>
          </p:cNvPr>
          <p:cNvSpPr txBox="1"/>
          <p:nvPr/>
        </p:nvSpPr>
        <p:spPr>
          <a:xfrm>
            <a:off x="1449993" y="3020713"/>
            <a:ext cx="2818016" cy="1200329"/>
          </a:xfrm>
          <a:prstGeom prst="rect">
            <a:avLst/>
          </a:prstGeom>
          <a:noFill/>
        </p:spPr>
        <p:txBody>
          <a:bodyPr wrap="square" rtlCol="0" anchor="t">
            <a:spAutoFit/>
          </a:bodyPr>
          <a:lstStyle/>
          <a:p>
            <a:pPr algn="ctr"/>
            <a:r>
              <a:rPr lang="pt-BR" sz="2400" dirty="0">
                <a:solidFill>
                  <a:schemeClr val="accent1">
                    <a:lumMod val="75000"/>
                  </a:schemeClr>
                </a:solidFill>
              </a:rPr>
              <a:t>servidores expulsos desde 2003 no Poder Executivo Federal</a:t>
            </a:r>
          </a:p>
        </p:txBody>
      </p:sp>
      <p:sp>
        <p:nvSpPr>
          <p:cNvPr id="8" name="CaixaDeTexto 7">
            <a:extLst>
              <a:ext uri="{FF2B5EF4-FFF2-40B4-BE49-F238E27FC236}">
                <a16:creationId xmlns:a16="http://schemas.microsoft.com/office/drawing/2014/main" id="{7BCD8B80-C900-4AA6-AACC-00CA114F6DB5}"/>
              </a:ext>
            </a:extLst>
          </p:cNvPr>
          <p:cNvSpPr txBox="1"/>
          <p:nvPr/>
        </p:nvSpPr>
        <p:spPr>
          <a:xfrm>
            <a:off x="5439047" y="2204864"/>
            <a:ext cx="2096886" cy="830997"/>
          </a:xfrm>
          <a:prstGeom prst="rect">
            <a:avLst/>
          </a:prstGeom>
          <a:noFill/>
        </p:spPr>
        <p:txBody>
          <a:bodyPr wrap="square" rtlCol="0" anchor="t">
            <a:spAutoFit/>
          </a:bodyPr>
          <a:lstStyle/>
          <a:p>
            <a:pPr algn="ctr"/>
            <a:r>
              <a:rPr lang="pt-BR" sz="4800" b="1" dirty="0">
                <a:solidFill>
                  <a:srgbClr val="002060"/>
                </a:solidFill>
              </a:rPr>
              <a:t>66%</a:t>
            </a:r>
            <a:endParaRPr lang="pt-BR" sz="4800" dirty="0">
              <a:solidFill>
                <a:srgbClr val="002060"/>
              </a:solidFill>
            </a:endParaRPr>
          </a:p>
        </p:txBody>
      </p:sp>
      <p:sp>
        <p:nvSpPr>
          <p:cNvPr id="9" name="CaixaDeTexto 8">
            <a:extLst>
              <a:ext uri="{FF2B5EF4-FFF2-40B4-BE49-F238E27FC236}">
                <a16:creationId xmlns:a16="http://schemas.microsoft.com/office/drawing/2014/main" id="{735C6FC4-4E95-40F0-A19B-AA44C89E41F2}"/>
              </a:ext>
            </a:extLst>
          </p:cNvPr>
          <p:cNvSpPr txBox="1"/>
          <p:nvPr/>
        </p:nvSpPr>
        <p:spPr>
          <a:xfrm>
            <a:off x="5046270" y="3020713"/>
            <a:ext cx="2489663" cy="830997"/>
          </a:xfrm>
          <a:prstGeom prst="rect">
            <a:avLst/>
          </a:prstGeom>
          <a:noFill/>
        </p:spPr>
        <p:txBody>
          <a:bodyPr wrap="square" rtlCol="0">
            <a:spAutoFit/>
          </a:bodyPr>
          <a:lstStyle/>
          <a:p>
            <a:pPr algn="ctr"/>
            <a:r>
              <a:rPr lang="pt-BR" sz="2400" dirty="0">
                <a:solidFill>
                  <a:schemeClr val="accent1">
                    <a:lumMod val="75000"/>
                  </a:schemeClr>
                </a:solidFill>
              </a:rPr>
              <a:t>decorrentes de atos de corrupção</a:t>
            </a:r>
          </a:p>
        </p:txBody>
      </p:sp>
      <p:sp>
        <p:nvSpPr>
          <p:cNvPr id="10" name="CaixaDeTexto 9">
            <a:extLst>
              <a:ext uri="{FF2B5EF4-FFF2-40B4-BE49-F238E27FC236}">
                <a16:creationId xmlns:a16="http://schemas.microsoft.com/office/drawing/2014/main" id="{E7262EF8-2139-44E3-B1A2-BAA00254A1E0}"/>
              </a:ext>
            </a:extLst>
          </p:cNvPr>
          <p:cNvSpPr txBox="1"/>
          <p:nvPr/>
        </p:nvSpPr>
        <p:spPr>
          <a:xfrm>
            <a:off x="8871149" y="2204864"/>
            <a:ext cx="1704108" cy="830997"/>
          </a:xfrm>
          <a:prstGeom prst="rect">
            <a:avLst/>
          </a:prstGeom>
          <a:noFill/>
        </p:spPr>
        <p:txBody>
          <a:bodyPr wrap="square" rtlCol="0" anchor="t">
            <a:spAutoFit/>
          </a:bodyPr>
          <a:lstStyle/>
          <a:p>
            <a:pPr algn="ctr"/>
            <a:r>
              <a:rPr lang="pt-BR" sz="4800" b="1" dirty="0">
                <a:solidFill>
                  <a:srgbClr val="002060"/>
                </a:solidFill>
              </a:rPr>
              <a:t>643</a:t>
            </a:r>
          </a:p>
        </p:txBody>
      </p:sp>
      <p:sp>
        <p:nvSpPr>
          <p:cNvPr id="11" name="CaixaDeTexto 10">
            <a:extLst>
              <a:ext uri="{FF2B5EF4-FFF2-40B4-BE49-F238E27FC236}">
                <a16:creationId xmlns:a16="http://schemas.microsoft.com/office/drawing/2014/main" id="{11953E74-83E0-40C2-B49C-0BF7AF6EDFF6}"/>
              </a:ext>
            </a:extLst>
          </p:cNvPr>
          <p:cNvSpPr txBox="1"/>
          <p:nvPr/>
        </p:nvSpPr>
        <p:spPr>
          <a:xfrm>
            <a:off x="8314195" y="3020713"/>
            <a:ext cx="2818016" cy="461665"/>
          </a:xfrm>
          <a:prstGeom prst="rect">
            <a:avLst/>
          </a:prstGeom>
          <a:noFill/>
        </p:spPr>
        <p:txBody>
          <a:bodyPr wrap="square" rtlCol="0" anchor="t">
            <a:spAutoFit/>
          </a:bodyPr>
          <a:lstStyle/>
          <a:p>
            <a:pPr algn="ctr"/>
            <a:r>
              <a:rPr lang="pt-BR" sz="2400" dirty="0">
                <a:solidFill>
                  <a:schemeClr val="accent1">
                    <a:lumMod val="75000"/>
                  </a:schemeClr>
                </a:solidFill>
              </a:rPr>
              <a:t>expulsões em 2018</a:t>
            </a:r>
          </a:p>
        </p:txBody>
      </p:sp>
      <p:sp>
        <p:nvSpPr>
          <p:cNvPr id="15" name="CaixaDeTexto 14"/>
          <p:cNvSpPr txBox="1"/>
          <p:nvPr/>
        </p:nvSpPr>
        <p:spPr>
          <a:xfrm>
            <a:off x="5046270" y="4430589"/>
            <a:ext cx="2852590" cy="400110"/>
          </a:xfrm>
          <a:prstGeom prst="rect">
            <a:avLst/>
          </a:prstGeom>
          <a:noFill/>
        </p:spPr>
        <p:txBody>
          <a:bodyPr wrap="square" rtlCol="0">
            <a:spAutoFit/>
          </a:bodyPr>
          <a:lstStyle/>
          <a:p>
            <a:pPr algn="ctr"/>
            <a:r>
              <a:rPr lang="pt-BR" sz="2000" dirty="0"/>
              <a:t>2018</a:t>
            </a:r>
          </a:p>
        </p:txBody>
      </p:sp>
    </p:spTree>
    <p:extLst>
      <p:ext uri="{BB962C8B-B14F-4D97-AF65-F5344CB8AC3E}">
        <p14:creationId xmlns:p14="http://schemas.microsoft.com/office/powerpoint/2010/main" val="3245918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3F901E0-CFF8-460E-82CE-833448B34C92}"/>
              </a:ext>
            </a:extLst>
          </p:cNvPr>
          <p:cNvSpPr txBox="1">
            <a:spLocks/>
          </p:cNvSpPr>
          <p:nvPr/>
        </p:nvSpPr>
        <p:spPr>
          <a:xfrm>
            <a:off x="347981" y="1062613"/>
            <a:ext cx="8277401" cy="93833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400" b="1" dirty="0">
                <a:solidFill>
                  <a:srgbClr val="4472C4">
                    <a:lumMod val="50000"/>
                  </a:srgbClr>
                </a:solidFill>
                <a:latin typeface="Calibri" panose="020F0502020204030204"/>
                <a:ea typeface="+mn-ea"/>
                <a:cs typeface="+mn-cs"/>
              </a:rPr>
              <a:t>Responsabilização de empresas</a:t>
            </a:r>
          </a:p>
        </p:txBody>
      </p:sp>
      <p:sp>
        <p:nvSpPr>
          <p:cNvPr id="6" name="CaixaDeTexto 5">
            <a:extLst>
              <a:ext uri="{FF2B5EF4-FFF2-40B4-BE49-F238E27FC236}">
                <a16:creationId xmlns:a16="http://schemas.microsoft.com/office/drawing/2014/main" id="{C4B051EA-2866-403C-9DA1-3F84EE68886A}"/>
              </a:ext>
            </a:extLst>
          </p:cNvPr>
          <p:cNvSpPr txBox="1"/>
          <p:nvPr/>
        </p:nvSpPr>
        <p:spPr>
          <a:xfrm>
            <a:off x="1607291" y="3044279"/>
            <a:ext cx="1704108" cy="769441"/>
          </a:xfrm>
          <a:prstGeom prst="rect">
            <a:avLst/>
          </a:prstGeom>
          <a:noFill/>
        </p:spPr>
        <p:txBody>
          <a:bodyPr wrap="square" rtlCol="0" anchor="t">
            <a:spAutoFit/>
          </a:bodyPr>
          <a:lstStyle/>
          <a:p>
            <a:pPr algn="r"/>
            <a:r>
              <a:rPr lang="pt-BR" sz="4400" b="1" dirty="0">
                <a:solidFill>
                  <a:srgbClr val="002060"/>
                </a:solidFill>
              </a:rPr>
              <a:t>305</a:t>
            </a:r>
            <a:endParaRPr lang="pt-BR" sz="4400" dirty="0">
              <a:solidFill>
                <a:srgbClr val="002060"/>
              </a:solidFill>
            </a:endParaRPr>
          </a:p>
        </p:txBody>
      </p:sp>
      <p:sp>
        <p:nvSpPr>
          <p:cNvPr id="7" name="CaixaDeTexto 6">
            <a:extLst>
              <a:ext uri="{FF2B5EF4-FFF2-40B4-BE49-F238E27FC236}">
                <a16:creationId xmlns:a16="http://schemas.microsoft.com/office/drawing/2014/main" id="{E88CE30F-A4D3-4291-BE40-749FA283A756}"/>
              </a:ext>
            </a:extLst>
          </p:cNvPr>
          <p:cNvSpPr txBox="1"/>
          <p:nvPr/>
        </p:nvSpPr>
        <p:spPr>
          <a:xfrm>
            <a:off x="3753385" y="3050009"/>
            <a:ext cx="2000643" cy="769441"/>
          </a:xfrm>
          <a:prstGeom prst="rect">
            <a:avLst/>
          </a:prstGeom>
          <a:noFill/>
        </p:spPr>
        <p:txBody>
          <a:bodyPr wrap="square" rtlCol="0" anchor="t">
            <a:spAutoFit/>
          </a:bodyPr>
          <a:lstStyle/>
          <a:p>
            <a:pPr algn="r"/>
            <a:r>
              <a:rPr lang="pt-BR" sz="4400" b="1" dirty="0">
                <a:solidFill>
                  <a:srgbClr val="002060"/>
                </a:solidFill>
              </a:rPr>
              <a:t>43</a:t>
            </a:r>
          </a:p>
        </p:txBody>
      </p:sp>
      <p:sp>
        <p:nvSpPr>
          <p:cNvPr id="8" name="CaixaDeTexto 7">
            <a:extLst>
              <a:ext uri="{FF2B5EF4-FFF2-40B4-BE49-F238E27FC236}">
                <a16:creationId xmlns:a16="http://schemas.microsoft.com/office/drawing/2014/main" id="{C88BFE3B-0E79-4ACB-AFFD-6209B68B8C33}"/>
              </a:ext>
            </a:extLst>
          </p:cNvPr>
          <p:cNvSpPr txBox="1"/>
          <p:nvPr/>
        </p:nvSpPr>
        <p:spPr>
          <a:xfrm>
            <a:off x="6891211" y="4395058"/>
            <a:ext cx="4472249" cy="769441"/>
          </a:xfrm>
          <a:prstGeom prst="rect">
            <a:avLst/>
          </a:prstGeom>
          <a:noFill/>
        </p:spPr>
        <p:txBody>
          <a:bodyPr wrap="square" rtlCol="0">
            <a:spAutoFit/>
          </a:bodyPr>
          <a:lstStyle/>
          <a:p>
            <a:r>
              <a:rPr lang="pt-BR" sz="4400" b="1" dirty="0">
                <a:solidFill>
                  <a:srgbClr val="002060"/>
                </a:solidFill>
              </a:rPr>
              <a:t>10 </a:t>
            </a:r>
            <a:r>
              <a:rPr lang="pt-BR" sz="3600" b="1" dirty="0">
                <a:solidFill>
                  <a:srgbClr val="002060"/>
                </a:solidFill>
              </a:rPr>
              <a:t>INIDONEIDADES</a:t>
            </a:r>
            <a:endParaRPr lang="pt-BR" sz="3600" dirty="0">
              <a:solidFill>
                <a:srgbClr val="002060"/>
              </a:solidFill>
            </a:endParaRPr>
          </a:p>
        </p:txBody>
      </p:sp>
      <p:sp>
        <p:nvSpPr>
          <p:cNvPr id="9" name="CaixaDeTexto 8">
            <a:extLst>
              <a:ext uri="{FF2B5EF4-FFF2-40B4-BE49-F238E27FC236}">
                <a16:creationId xmlns:a16="http://schemas.microsoft.com/office/drawing/2014/main" id="{187C1967-0B16-4266-A3A6-D6F8462A6D75}"/>
              </a:ext>
            </a:extLst>
          </p:cNvPr>
          <p:cNvSpPr txBox="1"/>
          <p:nvPr/>
        </p:nvSpPr>
        <p:spPr>
          <a:xfrm>
            <a:off x="347981" y="3652600"/>
            <a:ext cx="2923952" cy="1938992"/>
          </a:xfrm>
          <a:prstGeom prst="rect">
            <a:avLst/>
          </a:prstGeom>
          <a:noFill/>
        </p:spPr>
        <p:txBody>
          <a:bodyPr wrap="square" rtlCol="0" anchor="t">
            <a:spAutoFit/>
          </a:bodyPr>
          <a:lstStyle/>
          <a:p>
            <a:pPr algn="r"/>
            <a:r>
              <a:rPr lang="pt-BR" sz="2400" dirty="0"/>
              <a:t>Processos Administrativos de Responsabilização (PAR) no Poder Executivo Federal </a:t>
            </a:r>
            <a:endParaRPr lang="pt-BR" sz="1600" dirty="0"/>
          </a:p>
        </p:txBody>
      </p:sp>
      <p:sp>
        <p:nvSpPr>
          <p:cNvPr id="10" name="CaixaDeTexto 9">
            <a:extLst>
              <a:ext uri="{FF2B5EF4-FFF2-40B4-BE49-F238E27FC236}">
                <a16:creationId xmlns:a16="http://schemas.microsoft.com/office/drawing/2014/main" id="{4417AE85-1589-4B2F-AAF8-4940D1FBCA52}"/>
              </a:ext>
            </a:extLst>
          </p:cNvPr>
          <p:cNvSpPr txBox="1"/>
          <p:nvPr/>
        </p:nvSpPr>
        <p:spPr>
          <a:xfrm>
            <a:off x="3606462" y="3716110"/>
            <a:ext cx="2126788" cy="830997"/>
          </a:xfrm>
          <a:prstGeom prst="rect">
            <a:avLst/>
          </a:prstGeom>
          <a:noFill/>
        </p:spPr>
        <p:txBody>
          <a:bodyPr wrap="square" rtlCol="0" anchor="t">
            <a:spAutoFit/>
          </a:bodyPr>
          <a:lstStyle/>
          <a:p>
            <a:pPr algn="r"/>
            <a:r>
              <a:rPr lang="pt-BR" sz="2400" dirty="0"/>
              <a:t>Sanções, </a:t>
            </a:r>
            <a:br>
              <a:rPr lang="pt-BR" sz="2400" dirty="0"/>
            </a:br>
            <a:r>
              <a:rPr lang="pt-BR" sz="2400" dirty="0"/>
              <a:t>dentre as quais</a:t>
            </a:r>
            <a:endParaRPr lang="pt-BR" sz="1600" dirty="0"/>
          </a:p>
        </p:txBody>
      </p:sp>
      <p:sp>
        <p:nvSpPr>
          <p:cNvPr id="11" name="CaixaDeTexto 10">
            <a:extLst>
              <a:ext uri="{FF2B5EF4-FFF2-40B4-BE49-F238E27FC236}">
                <a16:creationId xmlns:a16="http://schemas.microsoft.com/office/drawing/2014/main" id="{07E0539D-752E-442F-A646-B82EF6272815}"/>
              </a:ext>
            </a:extLst>
          </p:cNvPr>
          <p:cNvSpPr txBox="1"/>
          <p:nvPr/>
        </p:nvSpPr>
        <p:spPr>
          <a:xfrm>
            <a:off x="6902325" y="5013176"/>
            <a:ext cx="3223908" cy="1569660"/>
          </a:xfrm>
          <a:prstGeom prst="rect">
            <a:avLst/>
          </a:prstGeom>
          <a:noFill/>
        </p:spPr>
        <p:txBody>
          <a:bodyPr wrap="square" rtlCol="0" anchor="t">
            <a:spAutoFit/>
          </a:bodyPr>
          <a:lstStyle/>
          <a:p>
            <a:r>
              <a:rPr lang="pt-BR" sz="2400" dirty="0"/>
              <a:t>9 delas relacionadas com a Lava-jato (ex.: </a:t>
            </a:r>
            <a:r>
              <a:rPr lang="pt-BR" sz="2400" b="1" dirty="0" err="1"/>
              <a:t>Alumini</a:t>
            </a:r>
            <a:r>
              <a:rPr lang="pt-BR" sz="2400" dirty="0"/>
              <a:t>, </a:t>
            </a:r>
            <a:r>
              <a:rPr lang="pt-BR" sz="2400" b="1" dirty="0"/>
              <a:t>GDK, Tomé </a:t>
            </a:r>
            <a:r>
              <a:rPr lang="pt-BR" sz="2400" dirty="0"/>
              <a:t>e</a:t>
            </a:r>
            <a:r>
              <a:rPr lang="pt-BR" sz="2400" b="1" dirty="0"/>
              <a:t> </a:t>
            </a:r>
            <a:r>
              <a:rPr lang="pt-BR" sz="2400" b="1" dirty="0" err="1"/>
              <a:t>Rodocon</a:t>
            </a:r>
            <a:r>
              <a:rPr lang="pt-BR" sz="2400" dirty="0"/>
              <a:t>)</a:t>
            </a:r>
            <a:endParaRPr lang="pt-BR" sz="2400" b="1" dirty="0"/>
          </a:p>
        </p:txBody>
      </p:sp>
      <p:sp>
        <p:nvSpPr>
          <p:cNvPr id="12" name="CaixaDeTexto 11">
            <a:extLst>
              <a:ext uri="{FF2B5EF4-FFF2-40B4-BE49-F238E27FC236}">
                <a16:creationId xmlns:a16="http://schemas.microsoft.com/office/drawing/2014/main" id="{76192AA7-1DE8-439C-9A3D-30B7148C3252}"/>
              </a:ext>
            </a:extLst>
          </p:cNvPr>
          <p:cNvSpPr txBox="1"/>
          <p:nvPr/>
        </p:nvSpPr>
        <p:spPr>
          <a:xfrm>
            <a:off x="6862859" y="1844824"/>
            <a:ext cx="4472249" cy="769441"/>
          </a:xfrm>
          <a:prstGeom prst="rect">
            <a:avLst/>
          </a:prstGeom>
          <a:noFill/>
        </p:spPr>
        <p:txBody>
          <a:bodyPr wrap="square" rtlCol="0">
            <a:spAutoFit/>
          </a:bodyPr>
          <a:lstStyle/>
          <a:p>
            <a:r>
              <a:rPr lang="pt-BR" sz="4400" b="1" dirty="0">
                <a:solidFill>
                  <a:srgbClr val="002060"/>
                </a:solidFill>
              </a:rPr>
              <a:t>28 multas</a:t>
            </a:r>
            <a:endParaRPr lang="pt-BR" sz="3600" dirty="0">
              <a:solidFill>
                <a:srgbClr val="002060"/>
              </a:solidFill>
            </a:endParaRPr>
          </a:p>
        </p:txBody>
      </p:sp>
      <p:sp>
        <p:nvSpPr>
          <p:cNvPr id="13" name="CaixaDeTexto 12">
            <a:extLst>
              <a:ext uri="{FF2B5EF4-FFF2-40B4-BE49-F238E27FC236}">
                <a16:creationId xmlns:a16="http://schemas.microsoft.com/office/drawing/2014/main" id="{38ECDCE2-2274-43AB-B5A1-18C3A4B12723}"/>
              </a:ext>
            </a:extLst>
          </p:cNvPr>
          <p:cNvSpPr txBox="1"/>
          <p:nvPr/>
        </p:nvSpPr>
        <p:spPr>
          <a:xfrm>
            <a:off x="6902325" y="2561949"/>
            <a:ext cx="3223908" cy="1569660"/>
          </a:xfrm>
          <a:prstGeom prst="rect">
            <a:avLst/>
          </a:prstGeom>
          <a:noFill/>
        </p:spPr>
        <p:txBody>
          <a:bodyPr wrap="square" rtlCol="0" anchor="t">
            <a:spAutoFit/>
          </a:bodyPr>
          <a:lstStyle/>
          <a:p>
            <a:r>
              <a:rPr lang="pt-BR" sz="2400" dirty="0"/>
              <a:t>Totalizando R$13.481.372,93</a:t>
            </a:r>
          </a:p>
          <a:p>
            <a:pPr algn="ctr"/>
            <a:endParaRPr lang="pt-BR" sz="2400" b="1" dirty="0"/>
          </a:p>
          <a:p>
            <a:pPr algn="ctr"/>
            <a:r>
              <a:rPr lang="pt-BR" sz="2400" b="1" dirty="0"/>
              <a:t>e</a:t>
            </a:r>
          </a:p>
        </p:txBody>
      </p:sp>
      <p:sp>
        <p:nvSpPr>
          <p:cNvPr id="5" name="Colchete Esquerdo 4">
            <a:extLst>
              <a:ext uri="{FF2B5EF4-FFF2-40B4-BE49-F238E27FC236}">
                <a16:creationId xmlns:a16="http://schemas.microsoft.com/office/drawing/2014/main" id="{28215C83-F7B1-481E-8E4E-4136C7E1B9C7}"/>
              </a:ext>
            </a:extLst>
          </p:cNvPr>
          <p:cNvSpPr/>
          <p:nvPr/>
        </p:nvSpPr>
        <p:spPr>
          <a:xfrm>
            <a:off x="6146920" y="1827902"/>
            <a:ext cx="262803" cy="4738012"/>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281547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56873339-4DCE-4E02-871C-C4F1144E6C2A}"/>
              </a:ext>
            </a:extLst>
          </p:cNvPr>
          <p:cNvGraphicFramePr/>
          <p:nvPr>
            <p:extLst>
              <p:ext uri="{D42A27DB-BD31-4B8C-83A1-F6EECF244321}">
                <p14:modId xmlns:p14="http://schemas.microsoft.com/office/powerpoint/2010/main" val="54393437"/>
              </p:ext>
            </p:extLst>
          </p:nvPr>
        </p:nvGraphicFramePr>
        <p:xfrm>
          <a:off x="2693158" y="1639650"/>
          <a:ext cx="6891469" cy="4762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Conector reto 4">
            <a:extLst>
              <a:ext uri="{FF2B5EF4-FFF2-40B4-BE49-F238E27FC236}">
                <a16:creationId xmlns:a16="http://schemas.microsoft.com/office/drawing/2014/main" id="{9B4C9605-9AC1-45AB-BE66-41735AB9D40D}"/>
              </a:ext>
            </a:extLst>
          </p:cNvPr>
          <p:cNvCxnSpPr>
            <a:cxnSpLocks/>
          </p:cNvCxnSpPr>
          <p:nvPr/>
        </p:nvCxnSpPr>
        <p:spPr>
          <a:xfrm>
            <a:off x="2023875" y="3645024"/>
            <a:ext cx="7327076" cy="0"/>
          </a:xfrm>
          <a:prstGeom prst="line">
            <a:avLst/>
          </a:prstGeom>
        </p:spPr>
        <p:style>
          <a:lnRef idx="1">
            <a:schemeClr val="dk1"/>
          </a:lnRef>
          <a:fillRef idx="0">
            <a:schemeClr val="dk1"/>
          </a:fillRef>
          <a:effectRef idx="0">
            <a:schemeClr val="dk1"/>
          </a:effectRef>
          <a:fontRef idx="minor">
            <a:schemeClr val="tx1"/>
          </a:fontRef>
        </p:style>
      </p:cxnSp>
      <p:sp>
        <p:nvSpPr>
          <p:cNvPr id="8" name="CaixaDeTexto 7">
            <a:extLst>
              <a:ext uri="{FF2B5EF4-FFF2-40B4-BE49-F238E27FC236}">
                <a16:creationId xmlns:a16="http://schemas.microsoft.com/office/drawing/2014/main" id="{878BC4BE-8446-4E87-A846-083C9A02872A}"/>
              </a:ext>
            </a:extLst>
          </p:cNvPr>
          <p:cNvSpPr txBox="1"/>
          <p:nvPr/>
        </p:nvSpPr>
        <p:spPr>
          <a:xfrm>
            <a:off x="911424" y="3414191"/>
            <a:ext cx="878774" cy="461665"/>
          </a:xfrm>
          <a:prstGeom prst="rect">
            <a:avLst/>
          </a:prstGeom>
          <a:noFill/>
        </p:spPr>
        <p:txBody>
          <a:bodyPr wrap="square" rtlCol="0">
            <a:spAutoFit/>
          </a:bodyPr>
          <a:lstStyle/>
          <a:p>
            <a:r>
              <a:rPr lang="pt-BR" sz="2400" dirty="0"/>
              <a:t>CF88</a:t>
            </a:r>
          </a:p>
        </p:txBody>
      </p:sp>
      <p:sp>
        <p:nvSpPr>
          <p:cNvPr id="14" name="CaixaDeTexto 13">
            <a:extLst>
              <a:ext uri="{FF2B5EF4-FFF2-40B4-BE49-F238E27FC236}">
                <a16:creationId xmlns:a16="http://schemas.microsoft.com/office/drawing/2014/main" id="{472EC9C3-2B12-49E1-9372-7D6E882FA3F0}"/>
              </a:ext>
            </a:extLst>
          </p:cNvPr>
          <p:cNvSpPr txBox="1"/>
          <p:nvPr/>
        </p:nvSpPr>
        <p:spPr>
          <a:xfrm>
            <a:off x="297025" y="953373"/>
            <a:ext cx="11653285" cy="646331"/>
          </a:xfrm>
          <a:prstGeom prst="rect">
            <a:avLst/>
          </a:prstGeom>
          <a:noFill/>
        </p:spPr>
        <p:txBody>
          <a:bodyPr wrap="square" rtlCol="0">
            <a:spAutoFit/>
          </a:bodyPr>
          <a:lstStyle/>
          <a:p>
            <a:r>
              <a:rPr lang="pt-BR" sz="3600" b="1" dirty="0">
                <a:solidFill>
                  <a:schemeClr val="accent5">
                    <a:lumMod val="50000"/>
                  </a:schemeClr>
                </a:solidFill>
              </a:rPr>
              <a:t>HISTÓRICO</a:t>
            </a:r>
          </a:p>
        </p:txBody>
      </p:sp>
    </p:spTree>
    <p:extLst>
      <p:ext uri="{BB962C8B-B14F-4D97-AF65-F5344CB8AC3E}">
        <p14:creationId xmlns:p14="http://schemas.microsoft.com/office/powerpoint/2010/main" val="412615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3" name="Título 1">
            <a:extLst>
              <a:ext uri="{FF2B5EF4-FFF2-40B4-BE49-F238E27FC236}">
                <a16:creationId xmlns:a16="http://schemas.microsoft.com/office/drawing/2014/main" id="{61DB1B66-AD02-45F5-BDBC-7C4D71752FFF}"/>
              </a:ext>
            </a:extLst>
          </p:cNvPr>
          <p:cNvSpPr txBox="1">
            <a:spLocks/>
          </p:cNvSpPr>
          <p:nvPr/>
        </p:nvSpPr>
        <p:spPr>
          <a:xfrm>
            <a:off x="758096" y="1066786"/>
            <a:ext cx="8277401" cy="93833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400" b="1" dirty="0">
                <a:solidFill>
                  <a:srgbClr val="4472C4">
                    <a:lumMod val="50000"/>
                  </a:srgbClr>
                </a:solidFill>
                <a:latin typeface="Calibri" panose="020F0502020204030204"/>
                <a:ea typeface="+mn-ea"/>
                <a:cs typeface="+mn-cs"/>
              </a:rPr>
              <a:t>Acordos de leniência – Lei Anticorrupção</a:t>
            </a:r>
          </a:p>
        </p:txBody>
      </p:sp>
      <p:sp>
        <p:nvSpPr>
          <p:cNvPr id="6" name="CaixaDeTexto 5">
            <a:extLst>
              <a:ext uri="{FF2B5EF4-FFF2-40B4-BE49-F238E27FC236}">
                <a16:creationId xmlns:a16="http://schemas.microsoft.com/office/drawing/2014/main" id="{6622F9E3-7D0B-4A28-BA60-2C4A8D612953}"/>
              </a:ext>
            </a:extLst>
          </p:cNvPr>
          <p:cNvSpPr txBox="1"/>
          <p:nvPr/>
        </p:nvSpPr>
        <p:spPr>
          <a:xfrm>
            <a:off x="1458838" y="2276872"/>
            <a:ext cx="1704108" cy="769441"/>
          </a:xfrm>
          <a:prstGeom prst="rect">
            <a:avLst/>
          </a:prstGeom>
          <a:noFill/>
        </p:spPr>
        <p:txBody>
          <a:bodyPr wrap="square" rtlCol="0" anchor="t">
            <a:spAutoFit/>
          </a:bodyPr>
          <a:lstStyle/>
          <a:p>
            <a:pPr algn="ctr"/>
            <a:r>
              <a:rPr lang="pt-BR" sz="4400" b="1" dirty="0">
                <a:solidFill>
                  <a:srgbClr val="002060"/>
                </a:solidFill>
              </a:rPr>
              <a:t>5 </a:t>
            </a:r>
            <a:endParaRPr lang="pt-BR" sz="4400" dirty="0">
              <a:solidFill>
                <a:srgbClr val="002060"/>
              </a:solidFill>
            </a:endParaRPr>
          </a:p>
        </p:txBody>
      </p:sp>
      <p:sp>
        <p:nvSpPr>
          <p:cNvPr id="7" name="CaixaDeTexto 6">
            <a:extLst>
              <a:ext uri="{FF2B5EF4-FFF2-40B4-BE49-F238E27FC236}">
                <a16:creationId xmlns:a16="http://schemas.microsoft.com/office/drawing/2014/main" id="{11246735-20DC-4FB7-AA8D-60362F737161}"/>
              </a:ext>
            </a:extLst>
          </p:cNvPr>
          <p:cNvSpPr txBox="1"/>
          <p:nvPr/>
        </p:nvSpPr>
        <p:spPr>
          <a:xfrm>
            <a:off x="4004925" y="2276872"/>
            <a:ext cx="3118859" cy="769441"/>
          </a:xfrm>
          <a:prstGeom prst="rect">
            <a:avLst/>
          </a:prstGeom>
          <a:noFill/>
        </p:spPr>
        <p:txBody>
          <a:bodyPr wrap="square" rtlCol="0" anchor="t">
            <a:spAutoFit/>
          </a:bodyPr>
          <a:lstStyle/>
          <a:p>
            <a:pPr algn="ctr"/>
            <a:r>
              <a:rPr lang="pt-BR" sz="4400" b="1" dirty="0">
                <a:solidFill>
                  <a:srgbClr val="002060"/>
                </a:solidFill>
              </a:rPr>
              <a:t>19</a:t>
            </a:r>
          </a:p>
        </p:txBody>
      </p:sp>
      <p:sp>
        <p:nvSpPr>
          <p:cNvPr id="8" name="CaixaDeTexto 7">
            <a:extLst>
              <a:ext uri="{FF2B5EF4-FFF2-40B4-BE49-F238E27FC236}">
                <a16:creationId xmlns:a16="http://schemas.microsoft.com/office/drawing/2014/main" id="{41E4BEA4-948A-44E0-8BBD-96E43EFD2168}"/>
              </a:ext>
            </a:extLst>
          </p:cNvPr>
          <p:cNvSpPr txBox="1"/>
          <p:nvPr/>
        </p:nvSpPr>
        <p:spPr>
          <a:xfrm>
            <a:off x="6647199" y="2276872"/>
            <a:ext cx="4472249" cy="769441"/>
          </a:xfrm>
          <a:prstGeom prst="rect">
            <a:avLst/>
          </a:prstGeom>
          <a:noFill/>
        </p:spPr>
        <p:txBody>
          <a:bodyPr wrap="square" rtlCol="0">
            <a:spAutoFit/>
          </a:bodyPr>
          <a:lstStyle/>
          <a:p>
            <a:pPr algn="ctr"/>
            <a:r>
              <a:rPr lang="pt-BR" sz="4400" b="1" dirty="0">
                <a:solidFill>
                  <a:srgbClr val="002060"/>
                </a:solidFill>
              </a:rPr>
              <a:t>R$10 bilhões </a:t>
            </a:r>
            <a:endParaRPr lang="pt-BR" sz="3600" dirty="0">
              <a:solidFill>
                <a:srgbClr val="002060"/>
              </a:solidFill>
            </a:endParaRPr>
          </a:p>
        </p:txBody>
      </p:sp>
      <p:sp>
        <p:nvSpPr>
          <p:cNvPr id="9" name="CaixaDeTexto 8">
            <a:extLst>
              <a:ext uri="{FF2B5EF4-FFF2-40B4-BE49-F238E27FC236}">
                <a16:creationId xmlns:a16="http://schemas.microsoft.com/office/drawing/2014/main" id="{ACDC2EA0-7B3C-4088-98ED-EC2A8D93958A}"/>
              </a:ext>
            </a:extLst>
          </p:cNvPr>
          <p:cNvSpPr txBox="1"/>
          <p:nvPr/>
        </p:nvSpPr>
        <p:spPr>
          <a:xfrm>
            <a:off x="780117" y="2991250"/>
            <a:ext cx="3012950" cy="3046988"/>
          </a:xfrm>
          <a:prstGeom prst="rect">
            <a:avLst/>
          </a:prstGeom>
          <a:noFill/>
        </p:spPr>
        <p:txBody>
          <a:bodyPr wrap="square" rtlCol="0" anchor="t">
            <a:spAutoFit/>
          </a:bodyPr>
          <a:lstStyle/>
          <a:p>
            <a:pPr algn="ctr"/>
            <a:r>
              <a:rPr lang="pt-BR" sz="2400" dirty="0"/>
              <a:t>Assinados com as empresas UTC (R$ 574 milhões); </a:t>
            </a:r>
            <a:r>
              <a:rPr lang="pt-BR" sz="2400" dirty="0" err="1"/>
              <a:t>Bilfinger</a:t>
            </a:r>
            <a:r>
              <a:rPr lang="pt-BR" sz="2400" dirty="0"/>
              <a:t> (R$ 9,8 milhões); FCB e </a:t>
            </a:r>
            <a:r>
              <a:rPr lang="pt-BR" sz="2400" dirty="0" err="1"/>
              <a:t>Mullen</a:t>
            </a:r>
            <a:r>
              <a:rPr lang="pt-BR" sz="2400" dirty="0"/>
              <a:t> </a:t>
            </a:r>
            <a:r>
              <a:rPr lang="pt-BR" sz="2400" dirty="0" err="1"/>
              <a:t>Lowe</a:t>
            </a:r>
            <a:r>
              <a:rPr lang="pt-BR" sz="2400" dirty="0"/>
              <a:t> (R$ 50 milhões); SBM (R$ 1,3 bilhões) e  Odebrecht (R$ 2,7 bilhões)</a:t>
            </a:r>
          </a:p>
        </p:txBody>
      </p:sp>
      <p:sp>
        <p:nvSpPr>
          <p:cNvPr id="10" name="CaixaDeTexto 9">
            <a:extLst>
              <a:ext uri="{FF2B5EF4-FFF2-40B4-BE49-F238E27FC236}">
                <a16:creationId xmlns:a16="http://schemas.microsoft.com/office/drawing/2014/main" id="{D6DFA338-4741-44DC-86D4-C9A8F6767E2C}"/>
              </a:ext>
            </a:extLst>
          </p:cNvPr>
          <p:cNvSpPr txBox="1"/>
          <p:nvPr/>
        </p:nvSpPr>
        <p:spPr>
          <a:xfrm>
            <a:off x="4066578" y="2991250"/>
            <a:ext cx="2995552" cy="1200329"/>
          </a:xfrm>
          <a:prstGeom prst="rect">
            <a:avLst/>
          </a:prstGeom>
          <a:noFill/>
        </p:spPr>
        <p:txBody>
          <a:bodyPr wrap="square" rtlCol="0" anchor="t">
            <a:spAutoFit/>
          </a:bodyPr>
          <a:lstStyle/>
          <a:p>
            <a:pPr algn="ctr"/>
            <a:r>
              <a:rPr lang="pt-BR" sz="2400" dirty="0"/>
              <a:t>Em negociação (Operação Lava Jato e demais investigações)</a:t>
            </a:r>
          </a:p>
        </p:txBody>
      </p:sp>
      <p:sp>
        <p:nvSpPr>
          <p:cNvPr id="12" name="CaixaDeTexto 11">
            <a:extLst>
              <a:ext uri="{FF2B5EF4-FFF2-40B4-BE49-F238E27FC236}">
                <a16:creationId xmlns:a16="http://schemas.microsoft.com/office/drawing/2014/main" id="{33A30747-4D02-4BFD-9C2D-0F0122401B06}"/>
              </a:ext>
            </a:extLst>
          </p:cNvPr>
          <p:cNvSpPr txBox="1"/>
          <p:nvPr/>
        </p:nvSpPr>
        <p:spPr>
          <a:xfrm>
            <a:off x="7711297" y="2991250"/>
            <a:ext cx="2448704" cy="1200329"/>
          </a:xfrm>
          <a:prstGeom prst="rect">
            <a:avLst/>
          </a:prstGeom>
          <a:noFill/>
        </p:spPr>
        <p:txBody>
          <a:bodyPr wrap="square" rtlCol="0" anchor="t">
            <a:spAutoFit/>
          </a:bodyPr>
          <a:lstStyle/>
          <a:p>
            <a:pPr algn="ctr"/>
            <a:r>
              <a:rPr lang="pt-BR" sz="2400" dirty="0"/>
              <a:t>Retorno estimado aos cofres públicos</a:t>
            </a:r>
          </a:p>
        </p:txBody>
      </p:sp>
    </p:spTree>
    <p:extLst>
      <p:ext uri="{BB962C8B-B14F-4D97-AF65-F5344CB8AC3E}">
        <p14:creationId xmlns:p14="http://schemas.microsoft.com/office/powerpoint/2010/main" val="2921739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4CF0B87-BBCF-49A3-9DDA-CCF0235F04FE}"/>
              </a:ext>
            </a:extLst>
          </p:cNvPr>
          <p:cNvPicPr>
            <a:picLocks noChangeAspect="1"/>
          </p:cNvPicPr>
          <p:nvPr/>
        </p:nvPicPr>
        <p:blipFill>
          <a:blip r:embed="rId2"/>
          <a:stretch>
            <a:fillRect/>
          </a:stretch>
        </p:blipFill>
        <p:spPr>
          <a:xfrm>
            <a:off x="5015880" y="2157332"/>
            <a:ext cx="4050679" cy="1940241"/>
          </a:xfrm>
          <a:prstGeom prst="rect">
            <a:avLst/>
          </a:prstGeom>
        </p:spPr>
      </p:pic>
      <p:sp>
        <p:nvSpPr>
          <p:cNvPr id="3" name="Título 1">
            <a:extLst>
              <a:ext uri="{FF2B5EF4-FFF2-40B4-BE49-F238E27FC236}">
                <a16:creationId xmlns:a16="http://schemas.microsoft.com/office/drawing/2014/main" id="{61DB1B66-AD02-45F5-BDBC-7C4D71752FFF}"/>
              </a:ext>
            </a:extLst>
          </p:cNvPr>
          <p:cNvSpPr txBox="1">
            <a:spLocks/>
          </p:cNvSpPr>
          <p:nvPr/>
        </p:nvSpPr>
        <p:spPr>
          <a:xfrm>
            <a:off x="2117329" y="1772816"/>
            <a:ext cx="2752354" cy="2709275"/>
          </a:xfrm>
          <a:prstGeom prst="ellipse">
            <a:avLst/>
          </a:prstGeom>
          <a:solidFill>
            <a:schemeClr val="tx2"/>
          </a:solidFill>
          <a:ln w="174625" cmpd="thinThick">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600" b="1" kern="1200" dirty="0">
                <a:solidFill>
                  <a:schemeClr val="bg1"/>
                </a:solidFill>
                <a:latin typeface="+mj-lt"/>
                <a:ea typeface="+mj-ea"/>
                <a:cs typeface="+mj-cs"/>
              </a:rPr>
              <a:t>CEIS</a:t>
            </a:r>
          </a:p>
          <a:p>
            <a:pPr algn="ctr">
              <a:spcAft>
                <a:spcPts val="600"/>
              </a:spcAft>
            </a:pPr>
            <a:endParaRPr lang="en-US" sz="2600" b="1" kern="1200" dirty="0">
              <a:solidFill>
                <a:schemeClr val="bg1"/>
              </a:solidFill>
              <a:latin typeface="+mj-lt"/>
              <a:ea typeface="+mj-ea"/>
              <a:cs typeface="+mj-cs"/>
            </a:endParaRPr>
          </a:p>
          <a:p>
            <a:pPr algn="ctr">
              <a:spcAft>
                <a:spcPts val="600"/>
              </a:spcAft>
            </a:pPr>
            <a:r>
              <a:rPr lang="en-US" sz="2600" b="1" kern="1200" dirty="0">
                <a:solidFill>
                  <a:schemeClr val="bg1"/>
                </a:solidFill>
                <a:latin typeface="+mj-lt"/>
                <a:ea typeface="+mj-ea"/>
                <a:cs typeface="+mj-cs"/>
              </a:rPr>
              <a:t>CNEP</a:t>
            </a:r>
          </a:p>
        </p:txBody>
      </p:sp>
    </p:spTree>
    <p:extLst>
      <p:ext uri="{BB962C8B-B14F-4D97-AF65-F5344CB8AC3E}">
        <p14:creationId xmlns:p14="http://schemas.microsoft.com/office/powerpoint/2010/main" val="2417224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3" name="Título 1">
            <a:extLst>
              <a:ext uri="{FF2B5EF4-FFF2-40B4-BE49-F238E27FC236}">
                <a16:creationId xmlns:a16="http://schemas.microsoft.com/office/drawing/2014/main" id="{976543DA-1235-4EF2-A3F1-FF61E1DEE564}"/>
              </a:ext>
            </a:extLst>
          </p:cNvPr>
          <p:cNvSpPr txBox="1">
            <a:spLocks/>
          </p:cNvSpPr>
          <p:nvPr/>
        </p:nvSpPr>
        <p:spPr>
          <a:xfrm>
            <a:off x="758096" y="1046638"/>
            <a:ext cx="7697973" cy="522427"/>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400" b="1" dirty="0">
                <a:solidFill>
                  <a:srgbClr val="4472C4">
                    <a:lumMod val="50000"/>
                  </a:srgbClr>
                </a:solidFill>
                <a:latin typeface="Calibri" panose="020F0502020204030204"/>
                <a:ea typeface="+mn-ea"/>
                <a:cs typeface="+mn-cs"/>
              </a:rPr>
              <a:t>Capacitações na área de corregedoria</a:t>
            </a:r>
          </a:p>
        </p:txBody>
      </p:sp>
      <p:sp>
        <p:nvSpPr>
          <p:cNvPr id="6" name="CaixaDeTexto 5">
            <a:extLst>
              <a:ext uri="{FF2B5EF4-FFF2-40B4-BE49-F238E27FC236}">
                <a16:creationId xmlns:a16="http://schemas.microsoft.com/office/drawing/2014/main" id="{3750699D-CFCB-4F7B-9481-3917936877DE}"/>
              </a:ext>
            </a:extLst>
          </p:cNvPr>
          <p:cNvSpPr txBox="1"/>
          <p:nvPr/>
        </p:nvSpPr>
        <p:spPr>
          <a:xfrm>
            <a:off x="2906555" y="2164310"/>
            <a:ext cx="1704108" cy="1569660"/>
          </a:xfrm>
          <a:prstGeom prst="rect">
            <a:avLst/>
          </a:prstGeom>
          <a:noFill/>
        </p:spPr>
        <p:txBody>
          <a:bodyPr wrap="square" rtlCol="0" anchor="t">
            <a:spAutoFit/>
          </a:bodyPr>
          <a:lstStyle/>
          <a:p>
            <a:pPr algn="ctr"/>
            <a:r>
              <a:rPr lang="pt-BR" sz="3200" b="1" dirty="0">
                <a:solidFill>
                  <a:srgbClr val="002060"/>
                </a:solidFill>
              </a:rPr>
              <a:t>Mais de</a:t>
            </a:r>
            <a:r>
              <a:rPr lang="pt-BR" sz="4800" b="1" dirty="0">
                <a:solidFill>
                  <a:srgbClr val="002060"/>
                </a:solidFill>
              </a:rPr>
              <a:t> 3.300</a:t>
            </a:r>
            <a:endParaRPr lang="pt-BR" sz="4800" dirty="0">
              <a:solidFill>
                <a:srgbClr val="002060"/>
              </a:solidFill>
            </a:endParaRPr>
          </a:p>
        </p:txBody>
      </p:sp>
      <p:sp>
        <p:nvSpPr>
          <p:cNvPr id="7" name="CaixaDeTexto 6">
            <a:extLst>
              <a:ext uri="{FF2B5EF4-FFF2-40B4-BE49-F238E27FC236}">
                <a16:creationId xmlns:a16="http://schemas.microsoft.com/office/drawing/2014/main" id="{FD979200-30B1-4B07-A534-0A10E669A670}"/>
              </a:ext>
            </a:extLst>
          </p:cNvPr>
          <p:cNvSpPr txBox="1"/>
          <p:nvPr/>
        </p:nvSpPr>
        <p:spPr>
          <a:xfrm>
            <a:off x="1360967" y="3659540"/>
            <a:ext cx="4795284" cy="1569660"/>
          </a:xfrm>
          <a:prstGeom prst="rect">
            <a:avLst/>
          </a:prstGeom>
          <a:noFill/>
        </p:spPr>
        <p:txBody>
          <a:bodyPr wrap="square" rtlCol="0">
            <a:spAutoFit/>
          </a:bodyPr>
          <a:lstStyle/>
          <a:p>
            <a:pPr algn="ctr"/>
            <a:r>
              <a:rPr lang="pt-BR" sz="2400" dirty="0"/>
              <a:t>Servidores públicos</a:t>
            </a:r>
          </a:p>
          <a:p>
            <a:pPr algn="ctr"/>
            <a:r>
              <a:rPr lang="pt-BR" sz="2400" dirty="0"/>
              <a:t>federais capacitados </a:t>
            </a:r>
          </a:p>
          <a:p>
            <a:pPr algn="ctr"/>
            <a:r>
              <a:rPr lang="pt-BR" sz="2400" dirty="0"/>
              <a:t>em Processo Administrativo Disciplinar (PAD)</a:t>
            </a:r>
          </a:p>
        </p:txBody>
      </p:sp>
      <p:sp>
        <p:nvSpPr>
          <p:cNvPr id="8" name="CaixaDeTexto 7">
            <a:extLst>
              <a:ext uri="{FF2B5EF4-FFF2-40B4-BE49-F238E27FC236}">
                <a16:creationId xmlns:a16="http://schemas.microsoft.com/office/drawing/2014/main" id="{618A3B8F-024F-4689-A630-B826AE628ED3}"/>
              </a:ext>
            </a:extLst>
          </p:cNvPr>
          <p:cNvSpPr txBox="1"/>
          <p:nvPr/>
        </p:nvSpPr>
        <p:spPr>
          <a:xfrm>
            <a:off x="7695123" y="2164310"/>
            <a:ext cx="1704108" cy="1569660"/>
          </a:xfrm>
          <a:prstGeom prst="rect">
            <a:avLst/>
          </a:prstGeom>
          <a:noFill/>
        </p:spPr>
        <p:txBody>
          <a:bodyPr wrap="square" rtlCol="0" anchor="t">
            <a:spAutoFit/>
          </a:bodyPr>
          <a:lstStyle/>
          <a:p>
            <a:pPr algn="ctr"/>
            <a:r>
              <a:rPr lang="pt-BR" sz="3200" b="1" dirty="0">
                <a:solidFill>
                  <a:srgbClr val="002060"/>
                </a:solidFill>
              </a:rPr>
              <a:t>Mais de</a:t>
            </a:r>
            <a:r>
              <a:rPr lang="pt-BR" sz="4800" b="1" dirty="0">
                <a:solidFill>
                  <a:srgbClr val="002060"/>
                </a:solidFill>
              </a:rPr>
              <a:t> 2.000</a:t>
            </a:r>
            <a:endParaRPr lang="pt-BR" sz="4800" dirty="0">
              <a:solidFill>
                <a:srgbClr val="002060"/>
              </a:solidFill>
            </a:endParaRPr>
          </a:p>
        </p:txBody>
      </p:sp>
      <p:sp>
        <p:nvSpPr>
          <p:cNvPr id="9" name="CaixaDeTexto 8">
            <a:extLst>
              <a:ext uri="{FF2B5EF4-FFF2-40B4-BE49-F238E27FC236}">
                <a16:creationId xmlns:a16="http://schemas.microsoft.com/office/drawing/2014/main" id="{7CCD8007-DB7A-4F0C-8B69-F47B5F081536}"/>
              </a:ext>
            </a:extLst>
          </p:cNvPr>
          <p:cNvSpPr txBox="1"/>
          <p:nvPr/>
        </p:nvSpPr>
        <p:spPr>
          <a:xfrm>
            <a:off x="6525591" y="3659540"/>
            <a:ext cx="4043172" cy="1569660"/>
          </a:xfrm>
          <a:prstGeom prst="rect">
            <a:avLst/>
          </a:prstGeom>
          <a:noFill/>
        </p:spPr>
        <p:txBody>
          <a:bodyPr wrap="square" rtlCol="0" anchor="t">
            <a:spAutoFit/>
          </a:bodyPr>
          <a:lstStyle/>
          <a:p>
            <a:pPr algn="ctr"/>
            <a:r>
              <a:rPr lang="pt-BR" sz="2400" dirty="0"/>
              <a:t>Servidores federais, estaduais</a:t>
            </a:r>
          </a:p>
          <a:p>
            <a:pPr algn="ctr"/>
            <a:r>
              <a:rPr lang="pt-BR" sz="2400" dirty="0"/>
              <a:t>e municipais capacitados</a:t>
            </a:r>
          </a:p>
          <a:p>
            <a:pPr algn="ctr"/>
            <a:r>
              <a:rPr lang="pt-BR" sz="2400" dirty="0"/>
              <a:t>em Processo Administrativo de Responsabilização (PAR)</a:t>
            </a:r>
          </a:p>
        </p:txBody>
      </p:sp>
    </p:spTree>
    <p:extLst>
      <p:ext uri="{BB962C8B-B14F-4D97-AF65-F5344CB8AC3E}">
        <p14:creationId xmlns:p14="http://schemas.microsoft.com/office/powerpoint/2010/main" val="415430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graphicFrame>
        <p:nvGraphicFramePr>
          <p:cNvPr id="9" name="Diagrama 8"/>
          <p:cNvGraphicFramePr/>
          <p:nvPr>
            <p:extLst/>
          </p:nvPr>
        </p:nvGraphicFramePr>
        <p:xfrm>
          <a:off x="17700" y="1196752"/>
          <a:ext cx="12174299" cy="5589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8951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A6FAC1E0-74A4-40CF-8955-16505E6998CF}"/>
              </a:ext>
            </a:extLst>
          </p:cNvPr>
          <p:cNvSpPr txBox="1">
            <a:spLocks/>
          </p:cNvSpPr>
          <p:nvPr/>
        </p:nvSpPr>
        <p:spPr>
          <a:xfrm>
            <a:off x="0" y="841544"/>
            <a:ext cx="12192000" cy="65353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pt-BR" sz="4800" dirty="0">
                <a:solidFill>
                  <a:srgbClr val="002060"/>
                </a:solidFill>
                <a:latin typeface="+mn-lt"/>
                <a:ea typeface="+mn-ea"/>
                <a:cs typeface="+mn-cs"/>
              </a:rPr>
              <a:t>PREVENÇÃO</a:t>
            </a:r>
          </a:p>
        </p:txBody>
      </p:sp>
      <p:sp>
        <p:nvSpPr>
          <p:cNvPr id="5" name="Oval 4">
            <a:hlinkClick r:id="rId2" action="ppaction://hlinksldjump"/>
          </p:cNvPr>
          <p:cNvSpPr/>
          <p:nvPr/>
        </p:nvSpPr>
        <p:spPr>
          <a:xfrm>
            <a:off x="3302032" y="1782329"/>
            <a:ext cx="1756879" cy="15924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6" name="CaixaDeTexto 5"/>
          <p:cNvSpPr txBox="1"/>
          <p:nvPr/>
        </p:nvSpPr>
        <p:spPr>
          <a:xfrm>
            <a:off x="3303363" y="2393910"/>
            <a:ext cx="1805075" cy="369332"/>
          </a:xfrm>
          <a:prstGeom prst="rect">
            <a:avLst/>
          </a:prstGeom>
          <a:noFill/>
          <a:ln>
            <a:noFill/>
          </a:ln>
        </p:spPr>
        <p:txBody>
          <a:bodyPr wrap="square" rtlCol="0">
            <a:spAutoFit/>
          </a:bodyPr>
          <a:lstStyle/>
          <a:p>
            <a:pPr algn="ctr"/>
            <a:r>
              <a:rPr lang="pt-BR" b="1" dirty="0">
                <a:solidFill>
                  <a:schemeClr val="bg1"/>
                </a:solidFill>
              </a:rPr>
              <a:t>TRANSPARÊNCIA</a:t>
            </a:r>
          </a:p>
        </p:txBody>
      </p:sp>
      <p:sp>
        <p:nvSpPr>
          <p:cNvPr id="9" name="Oval 8">
            <a:hlinkClick r:id="rId3" action="ppaction://hlinksldjump"/>
          </p:cNvPr>
          <p:cNvSpPr/>
          <p:nvPr/>
        </p:nvSpPr>
        <p:spPr>
          <a:xfrm>
            <a:off x="5337222" y="1779207"/>
            <a:ext cx="1756879" cy="15924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10" name="CaixaDeTexto 9"/>
          <p:cNvSpPr txBox="1"/>
          <p:nvPr/>
        </p:nvSpPr>
        <p:spPr>
          <a:xfrm>
            <a:off x="5456495" y="2252289"/>
            <a:ext cx="1502366" cy="646331"/>
          </a:xfrm>
          <a:prstGeom prst="rect">
            <a:avLst/>
          </a:prstGeom>
          <a:noFill/>
          <a:ln>
            <a:noFill/>
          </a:ln>
        </p:spPr>
        <p:txBody>
          <a:bodyPr wrap="square" rtlCol="0">
            <a:spAutoFit/>
          </a:bodyPr>
          <a:lstStyle/>
          <a:p>
            <a:pPr algn="ctr"/>
            <a:r>
              <a:rPr lang="pt-BR" b="1" dirty="0">
                <a:solidFill>
                  <a:schemeClr val="bg1"/>
                </a:solidFill>
              </a:rPr>
              <a:t>INTEGRIDADE PÚBLICA</a:t>
            </a:r>
          </a:p>
        </p:txBody>
      </p:sp>
      <p:sp>
        <p:nvSpPr>
          <p:cNvPr id="11" name="Oval 10">
            <a:hlinkClick r:id="rId4" action="ppaction://hlinksldjump"/>
          </p:cNvPr>
          <p:cNvSpPr/>
          <p:nvPr/>
        </p:nvSpPr>
        <p:spPr>
          <a:xfrm>
            <a:off x="7454278" y="1776085"/>
            <a:ext cx="1756879" cy="15924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12" name="CaixaDeTexto 11"/>
          <p:cNvSpPr txBox="1"/>
          <p:nvPr/>
        </p:nvSpPr>
        <p:spPr>
          <a:xfrm>
            <a:off x="7573205" y="2249167"/>
            <a:ext cx="1502366" cy="646331"/>
          </a:xfrm>
          <a:prstGeom prst="rect">
            <a:avLst/>
          </a:prstGeom>
          <a:noFill/>
          <a:ln>
            <a:noFill/>
          </a:ln>
        </p:spPr>
        <p:txBody>
          <a:bodyPr wrap="square" rtlCol="0">
            <a:spAutoFit/>
          </a:bodyPr>
          <a:lstStyle/>
          <a:p>
            <a:pPr algn="ctr"/>
            <a:r>
              <a:rPr lang="pt-BR" b="1" dirty="0">
                <a:solidFill>
                  <a:schemeClr val="bg1"/>
                </a:solidFill>
              </a:rPr>
              <a:t>INTEGRIDADE PRIVADA</a:t>
            </a:r>
          </a:p>
        </p:txBody>
      </p:sp>
      <p:sp>
        <p:nvSpPr>
          <p:cNvPr id="13" name="Oval 12">
            <a:hlinkClick r:id="rId5" action="ppaction://hlinksldjump"/>
          </p:cNvPr>
          <p:cNvSpPr/>
          <p:nvPr/>
        </p:nvSpPr>
        <p:spPr>
          <a:xfrm>
            <a:off x="5396151" y="3717032"/>
            <a:ext cx="1756879" cy="15924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14" name="CaixaDeTexto 13"/>
          <p:cNvSpPr txBox="1"/>
          <p:nvPr/>
        </p:nvSpPr>
        <p:spPr>
          <a:xfrm>
            <a:off x="5656714" y="4190114"/>
            <a:ext cx="1266854" cy="646331"/>
          </a:xfrm>
          <a:prstGeom prst="rect">
            <a:avLst/>
          </a:prstGeom>
          <a:noFill/>
        </p:spPr>
        <p:txBody>
          <a:bodyPr wrap="square" rtlCol="0">
            <a:spAutoFit/>
          </a:bodyPr>
          <a:lstStyle/>
          <a:p>
            <a:pPr algn="ctr"/>
            <a:r>
              <a:rPr lang="pt-BR" b="1" dirty="0">
                <a:solidFill>
                  <a:schemeClr val="bg1"/>
                </a:solidFill>
              </a:rPr>
              <a:t>EDUCAÇÃO CIDADÃ</a:t>
            </a:r>
          </a:p>
        </p:txBody>
      </p:sp>
      <p:sp>
        <p:nvSpPr>
          <p:cNvPr id="15" name="Oval 14">
            <a:hlinkClick r:id="rId6" action="ppaction://hlinksldjump"/>
          </p:cNvPr>
          <p:cNvSpPr/>
          <p:nvPr/>
        </p:nvSpPr>
        <p:spPr>
          <a:xfrm>
            <a:off x="3302032" y="3717032"/>
            <a:ext cx="1756879" cy="15924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16" name="CaixaDeTexto 15"/>
          <p:cNvSpPr txBox="1"/>
          <p:nvPr/>
        </p:nvSpPr>
        <p:spPr>
          <a:xfrm>
            <a:off x="3303363" y="4220892"/>
            <a:ext cx="1772725" cy="584775"/>
          </a:xfrm>
          <a:prstGeom prst="rect">
            <a:avLst/>
          </a:prstGeom>
          <a:noFill/>
          <a:ln>
            <a:noFill/>
          </a:ln>
        </p:spPr>
        <p:txBody>
          <a:bodyPr wrap="square" rtlCol="0">
            <a:spAutoFit/>
          </a:bodyPr>
          <a:lstStyle/>
          <a:p>
            <a:pPr algn="ctr"/>
            <a:r>
              <a:rPr lang="pt-BR" sz="1600" b="1" dirty="0">
                <a:solidFill>
                  <a:schemeClr val="bg1"/>
                </a:solidFill>
              </a:rPr>
              <a:t>COOPERAÇÃO INTERNACIONAL</a:t>
            </a:r>
          </a:p>
        </p:txBody>
      </p:sp>
      <p:sp>
        <p:nvSpPr>
          <p:cNvPr id="17" name="Oval 16">
            <a:hlinkClick r:id="rId7" action="ppaction://hlinksldjump"/>
          </p:cNvPr>
          <p:cNvSpPr/>
          <p:nvPr/>
        </p:nvSpPr>
        <p:spPr>
          <a:xfrm>
            <a:off x="7413593" y="3717032"/>
            <a:ext cx="1756879" cy="15924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18" name="CaixaDeTexto 17"/>
          <p:cNvSpPr txBox="1"/>
          <p:nvPr/>
        </p:nvSpPr>
        <p:spPr>
          <a:xfrm>
            <a:off x="7456019" y="4328613"/>
            <a:ext cx="1750495" cy="369332"/>
          </a:xfrm>
          <a:prstGeom prst="rect">
            <a:avLst/>
          </a:prstGeom>
          <a:noFill/>
          <a:ln>
            <a:noFill/>
          </a:ln>
        </p:spPr>
        <p:txBody>
          <a:bodyPr wrap="square" rtlCol="0">
            <a:spAutoFit/>
          </a:bodyPr>
          <a:lstStyle/>
          <a:p>
            <a:pPr algn="ctr"/>
            <a:r>
              <a:rPr lang="pt-BR" b="1" dirty="0">
                <a:solidFill>
                  <a:schemeClr val="bg1"/>
                </a:solidFill>
              </a:rPr>
              <a:t>OUVIDORIAS</a:t>
            </a:r>
          </a:p>
        </p:txBody>
      </p:sp>
    </p:spTree>
    <p:extLst>
      <p:ext uri="{BB962C8B-B14F-4D97-AF65-F5344CB8AC3E}">
        <p14:creationId xmlns:p14="http://schemas.microsoft.com/office/powerpoint/2010/main" val="4132071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Dados Abertos - Google Chrome">
            <a:hlinkClick r:id="rId2" action="ppaction://hlinksldjump"/>
            <a:extLst>
              <a:ext uri="{FF2B5EF4-FFF2-40B4-BE49-F238E27FC236}">
                <a16:creationId xmlns:a16="http://schemas.microsoft.com/office/drawing/2014/main" id="{81AFA445-2944-4938-8E39-DD44FAF654A5}"/>
              </a:ext>
            </a:extLst>
          </p:cNvPr>
          <p:cNvPicPr>
            <a:picLocks noChangeAspect="1"/>
          </p:cNvPicPr>
          <p:nvPr/>
        </p:nvPicPr>
        <p:blipFill rotWithShape="1">
          <a:blip r:embed="rId3">
            <a:extLst>
              <a:ext uri="{28A0092B-C50C-407E-A947-70E740481C1C}">
                <a14:useLocalDpi xmlns:a14="http://schemas.microsoft.com/office/drawing/2010/main" val="0"/>
              </a:ext>
            </a:extLst>
          </a:blip>
          <a:srcRect r="6107"/>
          <a:stretch/>
        </p:blipFill>
        <p:spPr>
          <a:xfrm>
            <a:off x="7488358" y="4329902"/>
            <a:ext cx="3963032" cy="2374212"/>
          </a:xfrm>
          <a:prstGeom prst="rect">
            <a:avLst/>
          </a:prstGeom>
        </p:spPr>
      </p:pic>
      <p:pic>
        <p:nvPicPr>
          <p:cNvPr id="10" name="Imagem 9" descr="https://relatorios.cgu.gov.br/Visualizador.aspx?id_relatorio=22 - Google Chrome">
            <a:hlinkClick r:id="rId4" action="ppaction://hlinksldjump"/>
            <a:extLst>
              <a:ext uri="{FF2B5EF4-FFF2-40B4-BE49-F238E27FC236}">
                <a16:creationId xmlns:a16="http://schemas.microsoft.com/office/drawing/2014/main" id="{B3F7292D-5102-4903-A17B-EE55E214ED07}"/>
              </a:ext>
            </a:extLst>
          </p:cNvPr>
          <p:cNvPicPr>
            <a:picLocks noChangeAspect="1"/>
          </p:cNvPicPr>
          <p:nvPr/>
        </p:nvPicPr>
        <p:blipFill rotWithShape="1">
          <a:blip r:embed="rId5">
            <a:extLst>
              <a:ext uri="{28A0092B-C50C-407E-A947-70E740481C1C}">
                <a14:useLocalDpi xmlns:a14="http://schemas.microsoft.com/office/drawing/2010/main" val="0"/>
              </a:ext>
            </a:extLst>
          </a:blip>
          <a:srcRect l="26880" t="32405" r="40688" b="8861"/>
          <a:stretch/>
        </p:blipFill>
        <p:spPr>
          <a:xfrm>
            <a:off x="8019696" y="883800"/>
            <a:ext cx="2808312" cy="2882869"/>
          </a:xfrm>
          <a:prstGeom prst="rect">
            <a:avLst/>
          </a:prstGeom>
        </p:spPr>
      </p:pic>
      <p:pic>
        <p:nvPicPr>
          <p:cNvPr id="11" name="Imagem 10">
            <a:hlinkClick r:id="rId6" action="ppaction://hlinksldjump"/>
            <a:extLst>
              <a:ext uri="{FF2B5EF4-FFF2-40B4-BE49-F238E27FC236}">
                <a16:creationId xmlns:a16="http://schemas.microsoft.com/office/drawing/2014/main" id="{A26DA399-1051-4D42-B9A0-077B781857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916" y="4309189"/>
            <a:ext cx="3256352" cy="2369266"/>
          </a:xfrm>
          <a:prstGeom prst="rect">
            <a:avLst/>
          </a:prstGeom>
        </p:spPr>
      </p:pic>
      <p:pic>
        <p:nvPicPr>
          <p:cNvPr id="8" name="Imagem 7" descr="e-SIC - Sistema Eletrônico do Serviço de Informação ao Cidadão - Google Chrome">
            <a:hlinkClick r:id="rId8" action="ppaction://hlinksldjump"/>
            <a:extLst>
              <a:ext uri="{FF2B5EF4-FFF2-40B4-BE49-F238E27FC236}">
                <a16:creationId xmlns:a16="http://schemas.microsoft.com/office/drawing/2014/main" id="{88FA8231-C18C-4BFA-84FA-2CFA1A45ECC1}"/>
              </a:ext>
            </a:extLst>
          </p:cNvPr>
          <p:cNvPicPr>
            <a:picLocks noChangeAspect="1"/>
          </p:cNvPicPr>
          <p:nvPr/>
        </p:nvPicPr>
        <p:blipFill rotWithShape="1">
          <a:blip r:embed="rId9">
            <a:extLst>
              <a:ext uri="{28A0092B-C50C-407E-A947-70E740481C1C}">
                <a14:useLocalDpi xmlns:a14="http://schemas.microsoft.com/office/drawing/2010/main" val="0"/>
              </a:ext>
            </a:extLst>
          </a:blip>
          <a:srcRect l="18536" t="5013" r="17926" b="16071"/>
          <a:stretch/>
        </p:blipFill>
        <p:spPr>
          <a:xfrm>
            <a:off x="1172546" y="837763"/>
            <a:ext cx="3256674" cy="2605936"/>
          </a:xfrm>
          <a:prstGeom prst="rect">
            <a:avLst/>
          </a:prstGeom>
        </p:spPr>
      </p:pic>
      <p:pic>
        <p:nvPicPr>
          <p:cNvPr id="7" name="Imagem 6">
            <a:hlinkClick r:id="rId10" action="ppaction://hlinksldjump"/>
            <a:extLst>
              <a:ext uri="{FF2B5EF4-FFF2-40B4-BE49-F238E27FC236}">
                <a16:creationId xmlns:a16="http://schemas.microsoft.com/office/drawing/2014/main" id="{FA48BEB6-F2F5-479A-8FDA-5B98483DAF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8061" y="932631"/>
            <a:ext cx="1780160" cy="2225201"/>
          </a:xfrm>
          <a:prstGeom prst="rect">
            <a:avLst/>
          </a:prstGeom>
        </p:spPr>
      </p:pic>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5" name="Oval 4"/>
          <p:cNvSpPr/>
          <p:nvPr/>
        </p:nvSpPr>
        <p:spPr>
          <a:xfrm>
            <a:off x="4108316" y="2404929"/>
            <a:ext cx="3883632" cy="380097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800" b="1">
              <a:solidFill>
                <a:schemeClr val="bg1"/>
              </a:solidFill>
            </a:endParaRPr>
          </a:p>
        </p:txBody>
      </p:sp>
      <p:sp>
        <p:nvSpPr>
          <p:cNvPr id="6" name="CaixaDeTexto 5"/>
          <p:cNvSpPr txBox="1"/>
          <p:nvPr/>
        </p:nvSpPr>
        <p:spPr>
          <a:xfrm>
            <a:off x="4271727" y="3598463"/>
            <a:ext cx="3918660" cy="830997"/>
          </a:xfrm>
          <a:prstGeom prst="rect">
            <a:avLst/>
          </a:prstGeom>
          <a:noFill/>
          <a:ln>
            <a:noFill/>
          </a:ln>
        </p:spPr>
        <p:txBody>
          <a:bodyPr wrap="square" rtlCol="0">
            <a:spAutoFit/>
          </a:bodyPr>
          <a:lstStyle/>
          <a:p>
            <a:r>
              <a:rPr lang="pt-BR" sz="4800" b="1" dirty="0">
                <a:solidFill>
                  <a:schemeClr val="bg1"/>
                </a:solidFill>
              </a:rPr>
              <a:t>Transparência</a:t>
            </a:r>
          </a:p>
        </p:txBody>
      </p:sp>
      <p:sp>
        <p:nvSpPr>
          <p:cNvPr id="12" name="Título 1">
            <a:extLst>
              <a:ext uri="{FF2B5EF4-FFF2-40B4-BE49-F238E27FC236}">
                <a16:creationId xmlns:a16="http://schemas.microsoft.com/office/drawing/2014/main" id="{EE865FC3-963A-4A37-8529-5BA9E23897EF}"/>
              </a:ext>
            </a:extLst>
          </p:cNvPr>
          <p:cNvSpPr txBox="1">
            <a:spLocks/>
          </p:cNvSpPr>
          <p:nvPr/>
        </p:nvSpPr>
        <p:spPr>
          <a:xfrm>
            <a:off x="645371" y="821483"/>
            <a:ext cx="765178" cy="522427"/>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400" b="1" dirty="0">
                <a:solidFill>
                  <a:srgbClr val="4472C4">
                    <a:lumMod val="50000"/>
                  </a:srgbClr>
                </a:solidFill>
                <a:latin typeface="Calibri" panose="020F0502020204030204"/>
                <a:ea typeface="+mn-ea"/>
                <a:cs typeface="+mn-cs"/>
              </a:rPr>
              <a:t>LAI</a:t>
            </a:r>
          </a:p>
        </p:txBody>
      </p:sp>
      <p:sp>
        <p:nvSpPr>
          <p:cNvPr id="13" name="Título 1">
            <a:extLst>
              <a:ext uri="{FF2B5EF4-FFF2-40B4-BE49-F238E27FC236}">
                <a16:creationId xmlns:a16="http://schemas.microsoft.com/office/drawing/2014/main" id="{6EE560A1-8C77-4FDC-9127-9ED0DEB8B53B}"/>
              </a:ext>
            </a:extLst>
          </p:cNvPr>
          <p:cNvSpPr txBox="1">
            <a:spLocks/>
          </p:cNvSpPr>
          <p:nvPr/>
        </p:nvSpPr>
        <p:spPr>
          <a:xfrm>
            <a:off x="9055549" y="528278"/>
            <a:ext cx="765178" cy="522427"/>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400" b="1" dirty="0">
                <a:solidFill>
                  <a:srgbClr val="4472C4">
                    <a:lumMod val="50000"/>
                  </a:srgbClr>
                </a:solidFill>
                <a:latin typeface="Calibri" panose="020F0502020204030204"/>
                <a:ea typeface="+mn-ea"/>
                <a:cs typeface="+mn-cs"/>
              </a:rPr>
              <a:t>EBT</a:t>
            </a:r>
          </a:p>
        </p:txBody>
      </p:sp>
      <p:sp>
        <p:nvSpPr>
          <p:cNvPr id="14" name="Título 1">
            <a:extLst>
              <a:ext uri="{FF2B5EF4-FFF2-40B4-BE49-F238E27FC236}">
                <a16:creationId xmlns:a16="http://schemas.microsoft.com/office/drawing/2014/main" id="{538589C1-AF10-4EC6-8E84-9F629721DA6C}"/>
              </a:ext>
            </a:extLst>
          </p:cNvPr>
          <p:cNvSpPr txBox="1">
            <a:spLocks/>
          </p:cNvSpPr>
          <p:nvPr/>
        </p:nvSpPr>
        <p:spPr>
          <a:xfrm>
            <a:off x="5175720" y="631753"/>
            <a:ext cx="1814596" cy="522427"/>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400" b="1" dirty="0">
                <a:solidFill>
                  <a:srgbClr val="4472C4">
                    <a:lumMod val="50000"/>
                  </a:srgbClr>
                </a:solidFill>
                <a:latin typeface="Calibri" panose="020F0502020204030204"/>
                <a:ea typeface="+mn-ea"/>
                <a:cs typeface="+mn-cs"/>
              </a:rPr>
              <a:t>Novo Portal</a:t>
            </a:r>
          </a:p>
        </p:txBody>
      </p:sp>
      <p:sp>
        <p:nvSpPr>
          <p:cNvPr id="15" name="Título 1">
            <a:extLst>
              <a:ext uri="{FF2B5EF4-FFF2-40B4-BE49-F238E27FC236}">
                <a16:creationId xmlns:a16="http://schemas.microsoft.com/office/drawing/2014/main" id="{1F7E6CE2-F27A-472C-8639-288BDF0BD71D}"/>
              </a:ext>
            </a:extLst>
          </p:cNvPr>
          <p:cNvSpPr txBox="1">
            <a:spLocks/>
          </p:cNvSpPr>
          <p:nvPr/>
        </p:nvSpPr>
        <p:spPr>
          <a:xfrm>
            <a:off x="8650578" y="4037921"/>
            <a:ext cx="2187038" cy="522427"/>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400" b="1" dirty="0">
                <a:solidFill>
                  <a:srgbClr val="4472C4">
                    <a:lumMod val="50000"/>
                  </a:srgbClr>
                </a:solidFill>
                <a:latin typeface="Calibri" panose="020F0502020204030204"/>
                <a:ea typeface="+mn-ea"/>
                <a:cs typeface="+mn-cs"/>
              </a:rPr>
              <a:t>Dados Abertos</a:t>
            </a:r>
          </a:p>
        </p:txBody>
      </p:sp>
    </p:spTree>
    <p:extLst>
      <p:ext uri="{BB962C8B-B14F-4D97-AF65-F5344CB8AC3E}">
        <p14:creationId xmlns:p14="http://schemas.microsoft.com/office/powerpoint/2010/main" val="758613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E610F5BB-A659-4ECA-9997-68C7B66B1EAF}"/>
              </a:ext>
            </a:extLst>
          </p:cNvPr>
          <p:cNvSpPr/>
          <p:nvPr/>
        </p:nvSpPr>
        <p:spPr>
          <a:xfrm>
            <a:off x="683204" y="1143354"/>
            <a:ext cx="3161058" cy="424732"/>
          </a:xfrm>
          <a:prstGeom prst="rect">
            <a:avLst/>
          </a:prstGeom>
        </p:spPr>
        <p:txBody>
          <a:bodyPr wrap="none">
            <a:spAutoFit/>
          </a:bodyPr>
          <a:lstStyle/>
          <a:p>
            <a:pPr>
              <a:lnSpc>
                <a:spcPct val="90000"/>
              </a:lnSpc>
              <a:spcBef>
                <a:spcPct val="0"/>
              </a:spcBef>
              <a:defRPr/>
            </a:pPr>
            <a:r>
              <a:rPr lang="pt-BR" sz="2400" b="1" dirty="0">
                <a:solidFill>
                  <a:srgbClr val="4472C4">
                    <a:lumMod val="50000"/>
                  </a:srgbClr>
                </a:solidFill>
                <a:latin typeface="Calibri" panose="020F0502020204030204"/>
              </a:rPr>
              <a:t>Portal da Transparência</a:t>
            </a:r>
          </a:p>
        </p:txBody>
      </p:sp>
      <p:pic>
        <p:nvPicPr>
          <p:cNvPr id="6" name="Imagem 5">
            <a:extLst>
              <a:ext uri="{FF2B5EF4-FFF2-40B4-BE49-F238E27FC236}">
                <a16:creationId xmlns:a16="http://schemas.microsoft.com/office/drawing/2014/main" id="{76ADAAF5-ABBF-4BEE-A5AC-9549EA670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774" y="2067895"/>
            <a:ext cx="3108997" cy="3886247"/>
          </a:xfrm>
          <a:prstGeom prst="rect">
            <a:avLst/>
          </a:prstGeom>
        </p:spPr>
      </p:pic>
      <p:sp>
        <p:nvSpPr>
          <p:cNvPr id="7" name="CaixaDeTexto 6">
            <a:extLst>
              <a:ext uri="{FF2B5EF4-FFF2-40B4-BE49-F238E27FC236}">
                <a16:creationId xmlns:a16="http://schemas.microsoft.com/office/drawing/2014/main" id="{0417DED1-1D74-475D-87E8-AAFEDAC81950}"/>
              </a:ext>
            </a:extLst>
          </p:cNvPr>
          <p:cNvSpPr txBox="1">
            <a:spLocks noChangeArrowheads="1"/>
          </p:cNvSpPr>
          <p:nvPr/>
        </p:nvSpPr>
        <p:spPr bwMode="auto">
          <a:xfrm>
            <a:off x="4210757" y="2301488"/>
            <a:ext cx="8068312" cy="3416320"/>
          </a:xfrm>
          <a:prstGeom prst="rect">
            <a:avLst/>
          </a:prstGeom>
          <a:noFill/>
          <a:ln w="9525">
            <a:noFill/>
            <a:miter lim="800000"/>
            <a:headEnd/>
            <a:tailEnd/>
          </a:ln>
          <a:extLst/>
        </p:spPr>
        <p:txBody>
          <a:bodyPr wrap="square">
            <a:spAutoFit/>
          </a:bodyPr>
          <a:lstStyle>
            <a:lvl1pPr algn="l" eaLnBrk="0" hangingPunct="0">
              <a:spcBef>
                <a:spcPct val="20000"/>
              </a:spcBef>
              <a:buChar char="•"/>
              <a:defRPr sz="1600">
                <a:solidFill>
                  <a:schemeClr val="tx1"/>
                </a:solidFill>
                <a:latin typeface="Humanst521 BT" pitchFamily="34" charset="0"/>
              </a:defRPr>
            </a:lvl1pPr>
            <a:lvl2pPr marL="742950" indent="-285750" algn="l" eaLnBrk="0" hangingPunct="0">
              <a:spcBef>
                <a:spcPct val="20000"/>
              </a:spcBef>
              <a:buChar char="–"/>
              <a:defRPr sz="1600">
                <a:solidFill>
                  <a:schemeClr val="tx1"/>
                </a:solidFill>
                <a:latin typeface="Humanst521 BT" pitchFamily="34" charset="0"/>
              </a:defRPr>
            </a:lvl2pPr>
            <a:lvl3pPr marL="1143000" indent="-228600" algn="l" eaLnBrk="0" hangingPunct="0">
              <a:spcBef>
                <a:spcPct val="20000"/>
              </a:spcBef>
              <a:buChar char="•"/>
              <a:defRPr sz="1600">
                <a:solidFill>
                  <a:schemeClr val="tx1"/>
                </a:solidFill>
                <a:latin typeface="Humanst521 BT" pitchFamily="34" charset="0"/>
              </a:defRPr>
            </a:lvl3pPr>
            <a:lvl4pPr marL="1600200" indent="-228600" algn="l" eaLnBrk="0" hangingPunct="0">
              <a:spcBef>
                <a:spcPct val="20000"/>
              </a:spcBef>
              <a:buChar char="–"/>
              <a:defRPr sz="1600">
                <a:solidFill>
                  <a:schemeClr val="tx1"/>
                </a:solidFill>
                <a:latin typeface="Humanst521 BT" pitchFamily="34" charset="0"/>
              </a:defRPr>
            </a:lvl4pPr>
            <a:lvl5pPr marL="2057400" indent="-228600" algn="l" eaLnBrk="0" hangingPunct="0">
              <a:spcBef>
                <a:spcPct val="20000"/>
              </a:spcBef>
              <a:buChar char="»"/>
              <a:defRPr sz="1600">
                <a:solidFill>
                  <a:schemeClr val="tx1"/>
                </a:solidFill>
                <a:latin typeface="Humanst521 BT" pitchFamily="34" charset="0"/>
              </a:defRPr>
            </a:lvl5pPr>
            <a:lvl6pPr marL="2514600" indent="-228600" defTabSz="449263" eaLnBrk="0" fontAlgn="base" hangingPunct="0">
              <a:spcBef>
                <a:spcPct val="20000"/>
              </a:spcBef>
              <a:spcAft>
                <a:spcPct val="0"/>
              </a:spcAft>
              <a:buChar char="»"/>
              <a:defRPr sz="1600">
                <a:solidFill>
                  <a:schemeClr val="tx1"/>
                </a:solidFill>
                <a:latin typeface="Humanst521 BT" pitchFamily="34" charset="0"/>
              </a:defRPr>
            </a:lvl6pPr>
            <a:lvl7pPr marL="2971800" indent="-228600" defTabSz="449263" eaLnBrk="0" fontAlgn="base" hangingPunct="0">
              <a:spcBef>
                <a:spcPct val="20000"/>
              </a:spcBef>
              <a:spcAft>
                <a:spcPct val="0"/>
              </a:spcAft>
              <a:buChar char="»"/>
              <a:defRPr sz="1600">
                <a:solidFill>
                  <a:schemeClr val="tx1"/>
                </a:solidFill>
                <a:latin typeface="Humanst521 BT" pitchFamily="34" charset="0"/>
              </a:defRPr>
            </a:lvl7pPr>
            <a:lvl8pPr marL="3429000" indent="-228600" defTabSz="449263" eaLnBrk="0" fontAlgn="base" hangingPunct="0">
              <a:spcBef>
                <a:spcPct val="20000"/>
              </a:spcBef>
              <a:spcAft>
                <a:spcPct val="0"/>
              </a:spcAft>
              <a:buChar char="»"/>
              <a:defRPr sz="1600">
                <a:solidFill>
                  <a:schemeClr val="tx1"/>
                </a:solidFill>
                <a:latin typeface="Humanst521 BT" pitchFamily="34" charset="0"/>
              </a:defRPr>
            </a:lvl8pPr>
            <a:lvl9pPr marL="3886200" indent="-228600" defTabSz="449263" eaLnBrk="0" fontAlgn="base" hangingPunct="0">
              <a:spcBef>
                <a:spcPct val="20000"/>
              </a:spcBef>
              <a:spcAft>
                <a:spcPct val="0"/>
              </a:spcAft>
              <a:buChar char="»"/>
              <a:defRPr sz="1600">
                <a:solidFill>
                  <a:schemeClr val="tx1"/>
                </a:solidFill>
                <a:latin typeface="Humanst521 BT" pitchFamily="34" charset="0"/>
              </a:defRPr>
            </a:lvl9pPr>
          </a:lstStyle>
          <a:p>
            <a:pPr eaLnBrk="1" hangingPunct="1">
              <a:spcBef>
                <a:spcPct val="0"/>
              </a:spcBef>
              <a:buNone/>
            </a:pPr>
            <a:r>
              <a:rPr lang="pt-BR" altLang="pt-BR" sz="4800" b="1" dirty="0">
                <a:solidFill>
                  <a:schemeClr val="accent6"/>
                </a:solidFill>
                <a:latin typeface="+mn-lt"/>
              </a:rPr>
              <a:t>19,7</a:t>
            </a:r>
            <a:r>
              <a:rPr lang="pt-BR" altLang="pt-BR" sz="4000" b="1" dirty="0">
                <a:solidFill>
                  <a:schemeClr val="accent6"/>
                </a:solidFill>
                <a:latin typeface="+mn-lt"/>
              </a:rPr>
              <a:t> </a:t>
            </a:r>
            <a:r>
              <a:rPr lang="pt-BR" altLang="pt-BR" sz="2400" b="1" dirty="0">
                <a:solidFill>
                  <a:schemeClr val="accent6"/>
                </a:solidFill>
                <a:latin typeface="+mn-lt"/>
              </a:rPr>
              <a:t>MILHÕES </a:t>
            </a:r>
            <a:r>
              <a:rPr lang="pt-BR" altLang="pt-BR" sz="2400" b="1" dirty="0">
                <a:solidFill>
                  <a:schemeClr val="bg1">
                    <a:lumMod val="65000"/>
                  </a:schemeClr>
                </a:solidFill>
                <a:latin typeface="+mn-lt"/>
              </a:rPr>
              <a:t>de visitas até novembro de 2017</a:t>
            </a:r>
          </a:p>
          <a:p>
            <a:pPr eaLnBrk="1" hangingPunct="1">
              <a:spcBef>
                <a:spcPct val="0"/>
              </a:spcBef>
              <a:buNone/>
            </a:pPr>
            <a:r>
              <a:rPr lang="pt-BR" altLang="pt-BR" sz="4800" b="1" dirty="0">
                <a:solidFill>
                  <a:schemeClr val="accent6"/>
                </a:solidFill>
                <a:latin typeface="+mn-lt"/>
              </a:rPr>
              <a:t>1,8</a:t>
            </a:r>
            <a:r>
              <a:rPr lang="pt-BR" altLang="pt-BR" sz="4000" b="1" dirty="0">
                <a:solidFill>
                  <a:schemeClr val="accent6"/>
                </a:solidFill>
                <a:latin typeface="+mn-lt"/>
              </a:rPr>
              <a:t> </a:t>
            </a:r>
            <a:r>
              <a:rPr lang="pt-BR" altLang="pt-BR" sz="2400" b="1" dirty="0">
                <a:solidFill>
                  <a:schemeClr val="accent6"/>
                </a:solidFill>
                <a:latin typeface="+mn-lt"/>
              </a:rPr>
              <a:t>MILHÃO </a:t>
            </a:r>
            <a:r>
              <a:rPr lang="pt-BR" altLang="pt-BR" sz="2400" b="1" dirty="0">
                <a:solidFill>
                  <a:schemeClr val="bg1">
                    <a:lumMod val="65000"/>
                  </a:schemeClr>
                </a:solidFill>
                <a:latin typeface="+mn-lt"/>
              </a:rPr>
              <a:t>de visitas mensais (média 2017)</a:t>
            </a:r>
          </a:p>
          <a:p>
            <a:pPr eaLnBrk="1" hangingPunct="1">
              <a:spcBef>
                <a:spcPct val="0"/>
              </a:spcBef>
              <a:buNone/>
            </a:pPr>
            <a:r>
              <a:rPr lang="pt-BR" altLang="pt-BR" sz="4800" b="1" dirty="0">
                <a:solidFill>
                  <a:schemeClr val="accent6"/>
                </a:solidFill>
                <a:latin typeface="+mn-lt"/>
              </a:rPr>
              <a:t>100 </a:t>
            </a:r>
            <a:r>
              <a:rPr lang="pt-BR" altLang="pt-BR" sz="2400" b="1" dirty="0">
                <a:solidFill>
                  <a:schemeClr val="accent6"/>
                </a:solidFill>
                <a:latin typeface="+mn-lt"/>
              </a:rPr>
              <a:t>MILHÕES</a:t>
            </a:r>
            <a:r>
              <a:rPr lang="pt-BR" altLang="pt-BR" sz="4800" b="1" dirty="0">
                <a:solidFill>
                  <a:schemeClr val="accent6"/>
                </a:solidFill>
                <a:latin typeface="+mn-lt"/>
              </a:rPr>
              <a:t> </a:t>
            </a:r>
            <a:r>
              <a:rPr lang="pt-BR" altLang="pt-BR" sz="2400" b="1" dirty="0">
                <a:solidFill>
                  <a:schemeClr val="bg1">
                    <a:lumMod val="65000"/>
                  </a:schemeClr>
                </a:solidFill>
              </a:rPr>
              <a:t>de visitas (desde 2004)</a:t>
            </a:r>
          </a:p>
          <a:p>
            <a:pPr eaLnBrk="1" hangingPunct="1">
              <a:spcBef>
                <a:spcPct val="0"/>
              </a:spcBef>
              <a:buNone/>
            </a:pPr>
            <a:br>
              <a:rPr lang="pt-BR" altLang="pt-BR" sz="2400" b="1" dirty="0">
                <a:solidFill>
                  <a:schemeClr val="bg1">
                    <a:lumMod val="65000"/>
                  </a:schemeClr>
                </a:solidFill>
                <a:latin typeface="+mn-lt"/>
              </a:rPr>
            </a:br>
            <a:r>
              <a:rPr lang="pt-BR" altLang="pt-BR" sz="2400" b="1" dirty="0">
                <a:solidFill>
                  <a:schemeClr val="bg1">
                    <a:lumMod val="65000"/>
                  </a:schemeClr>
                </a:solidFill>
                <a:latin typeface="+mn-lt"/>
              </a:rPr>
              <a:t>NOVO PORTAL </a:t>
            </a:r>
            <a:r>
              <a:rPr lang="pt-BR" altLang="pt-BR" sz="2400" b="1" dirty="0">
                <a:solidFill>
                  <a:schemeClr val="accent6"/>
                </a:solidFill>
                <a:latin typeface="+mn-lt"/>
              </a:rPr>
              <a:t>Lançado em junho de 2018</a:t>
            </a:r>
            <a:br>
              <a:rPr lang="pt-BR" altLang="pt-BR" sz="2400" b="1" dirty="0">
                <a:solidFill>
                  <a:schemeClr val="accent6"/>
                </a:solidFill>
                <a:latin typeface="+mn-lt"/>
              </a:rPr>
            </a:br>
            <a:r>
              <a:rPr lang="pt-BR" altLang="pt-BR" sz="2400" b="1" dirty="0">
                <a:solidFill>
                  <a:schemeClr val="accent6"/>
                </a:solidFill>
                <a:latin typeface="+mn-lt"/>
              </a:rPr>
              <a:t>		  </a:t>
            </a:r>
            <a:r>
              <a:rPr lang="pt-BR" altLang="pt-BR" sz="2400" b="1" i="1" dirty="0">
                <a:solidFill>
                  <a:schemeClr val="accent6"/>
                </a:solidFill>
                <a:latin typeface="+mn-lt"/>
                <a:hlinkClick r:id="rId4"/>
              </a:rPr>
              <a:t>transparencia.gov.br</a:t>
            </a:r>
            <a:endParaRPr lang="pt-BR" altLang="pt-BR" sz="2400" b="1" i="1" dirty="0">
              <a:solidFill>
                <a:schemeClr val="accent6"/>
              </a:solidFill>
              <a:latin typeface="+mn-lt"/>
            </a:endParaRPr>
          </a:p>
        </p:txBody>
      </p:sp>
    </p:spTree>
    <p:extLst>
      <p:ext uri="{BB962C8B-B14F-4D97-AF65-F5344CB8AC3E}">
        <p14:creationId xmlns:p14="http://schemas.microsoft.com/office/powerpoint/2010/main" val="3840456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7" name="Subtítulo 2"/>
          <p:cNvSpPr txBox="1">
            <a:spLocks/>
          </p:cNvSpPr>
          <p:nvPr/>
        </p:nvSpPr>
        <p:spPr>
          <a:xfrm>
            <a:off x="476607" y="1249175"/>
            <a:ext cx="11132799" cy="69537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2800" b="1" dirty="0">
                <a:solidFill>
                  <a:schemeClr val="tx1">
                    <a:lumMod val="75000"/>
                    <a:lumOff val="25000"/>
                  </a:schemeClr>
                </a:solidFill>
              </a:rPr>
              <a:t>PROMOÇÃO DA TRANSPARÊNCIA</a:t>
            </a:r>
          </a:p>
        </p:txBody>
      </p:sp>
      <p:sp>
        <p:nvSpPr>
          <p:cNvPr id="8" name="CaixaDeTexto 7"/>
          <p:cNvSpPr txBox="1"/>
          <p:nvPr/>
        </p:nvSpPr>
        <p:spPr>
          <a:xfrm>
            <a:off x="446048" y="2306882"/>
            <a:ext cx="6403356" cy="523220"/>
          </a:xfrm>
          <a:prstGeom prst="rect">
            <a:avLst/>
          </a:prstGeom>
          <a:noFill/>
        </p:spPr>
        <p:txBody>
          <a:bodyPr wrap="none" rtlCol="0">
            <a:spAutoFit/>
          </a:bodyPr>
          <a:lstStyle/>
          <a:p>
            <a:r>
              <a:rPr lang="pt-BR" sz="2800" b="1" dirty="0">
                <a:solidFill>
                  <a:srgbClr val="00B050"/>
                </a:solidFill>
              </a:rPr>
              <a:t>ESCALA BRASIL TRANSPARENTE: </a:t>
            </a:r>
            <a:r>
              <a:rPr lang="pt-BR" sz="2800" b="1" i="1" dirty="0">
                <a:solidFill>
                  <a:srgbClr val="00B050"/>
                </a:solidFill>
              </a:rPr>
              <a:t>Impactos</a:t>
            </a:r>
          </a:p>
        </p:txBody>
      </p:sp>
      <p:pic>
        <p:nvPicPr>
          <p:cNvPr id="9" name="Picture 2" descr="C:\Users\sergioaf\Documents\CGU 2015\Servidor Edward - Trabalhos Executados\Mapa grafico 3 a.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68" b="96514" l="963" r="95954"/>
                    </a14:imgEffect>
                  </a14:imgLayer>
                </a14:imgProps>
              </a:ext>
              <a:ext uri="{28A0092B-C50C-407E-A947-70E740481C1C}">
                <a14:useLocalDpi xmlns:a14="http://schemas.microsoft.com/office/drawing/2010/main" val="0"/>
              </a:ext>
            </a:extLst>
          </a:blip>
          <a:srcRect/>
          <a:stretch>
            <a:fillRect/>
          </a:stretch>
        </p:blipFill>
        <p:spPr bwMode="auto">
          <a:xfrm>
            <a:off x="696934" y="3141941"/>
            <a:ext cx="3297348" cy="371605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descr="https://relatorios.cgu.gov.br/Visualizador.aspx?id_relatorio=22 - Google Chrome"/>
          <p:cNvPicPr>
            <a:picLocks noChangeAspect="1"/>
          </p:cNvPicPr>
          <p:nvPr/>
        </p:nvPicPr>
        <p:blipFill rotWithShape="1">
          <a:blip r:embed="rId4">
            <a:extLst>
              <a:ext uri="{28A0092B-C50C-407E-A947-70E740481C1C}">
                <a14:useLocalDpi xmlns:a14="http://schemas.microsoft.com/office/drawing/2010/main" val="0"/>
              </a:ext>
            </a:extLst>
          </a:blip>
          <a:srcRect l="26880" t="32405" r="40688" b="8861"/>
          <a:stretch/>
        </p:blipFill>
        <p:spPr>
          <a:xfrm>
            <a:off x="8356923" y="3234583"/>
            <a:ext cx="3439461" cy="3530774"/>
          </a:xfrm>
          <a:prstGeom prst="rect">
            <a:avLst/>
          </a:prstGeom>
        </p:spPr>
      </p:pic>
      <p:pic>
        <p:nvPicPr>
          <p:cNvPr id="11" name="Imagem 10"/>
          <p:cNvPicPr>
            <a:picLocks noChangeAspect="1"/>
          </p:cNvPicPr>
          <p:nvPr/>
        </p:nvPicPr>
        <p:blipFill>
          <a:blip r:embed="rId5"/>
          <a:stretch>
            <a:fillRect/>
          </a:stretch>
        </p:blipFill>
        <p:spPr>
          <a:xfrm>
            <a:off x="4168391" y="3271604"/>
            <a:ext cx="3554276" cy="3456732"/>
          </a:xfrm>
          <a:prstGeom prst="rect">
            <a:avLst/>
          </a:prstGeom>
        </p:spPr>
      </p:pic>
    </p:spTree>
    <p:extLst>
      <p:ext uri="{BB962C8B-B14F-4D97-AF65-F5344CB8AC3E}">
        <p14:creationId xmlns:p14="http://schemas.microsoft.com/office/powerpoint/2010/main" val="2359599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CaixaDeTexto 4">
            <a:extLst>
              <a:ext uri="{FF2B5EF4-FFF2-40B4-BE49-F238E27FC236}">
                <a16:creationId xmlns:a16="http://schemas.microsoft.com/office/drawing/2014/main" id="{44073E2B-4452-4DC6-A7A8-9C131233A005}"/>
              </a:ext>
            </a:extLst>
          </p:cNvPr>
          <p:cNvSpPr txBox="1"/>
          <p:nvPr/>
        </p:nvSpPr>
        <p:spPr>
          <a:xfrm>
            <a:off x="589493" y="1367517"/>
            <a:ext cx="6410330" cy="523220"/>
          </a:xfrm>
          <a:prstGeom prst="rect">
            <a:avLst/>
          </a:prstGeom>
          <a:noFill/>
        </p:spPr>
        <p:txBody>
          <a:bodyPr wrap="square" rtlCol="0">
            <a:spAutoFit/>
          </a:bodyPr>
          <a:lstStyle/>
          <a:p>
            <a:r>
              <a:rPr lang="pt-BR" sz="2800" b="1" dirty="0">
                <a:solidFill>
                  <a:srgbClr val="002060"/>
                </a:solidFill>
              </a:rPr>
              <a:t>POLÍTICA DE DADOS ABERTOS</a:t>
            </a:r>
          </a:p>
        </p:txBody>
      </p:sp>
      <p:sp>
        <p:nvSpPr>
          <p:cNvPr id="6" name="Subtítulo 2">
            <a:extLst>
              <a:ext uri="{FF2B5EF4-FFF2-40B4-BE49-F238E27FC236}">
                <a16:creationId xmlns:a16="http://schemas.microsoft.com/office/drawing/2014/main" id="{62039058-E61C-4A8B-A469-703918C3DFCE}"/>
              </a:ext>
            </a:extLst>
          </p:cNvPr>
          <p:cNvSpPr txBox="1">
            <a:spLocks/>
          </p:cNvSpPr>
          <p:nvPr/>
        </p:nvSpPr>
        <p:spPr>
          <a:xfrm>
            <a:off x="612073" y="1745981"/>
            <a:ext cx="10808148" cy="96620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1200"/>
              </a:spcAft>
            </a:pPr>
            <a:r>
              <a:rPr lang="pt-BR" sz="2000" dirty="0">
                <a:solidFill>
                  <a:srgbClr val="002060"/>
                </a:solidFill>
              </a:rPr>
              <a:t>Promoção da abertura das bases de dados governamentais em formato aberto:</a:t>
            </a:r>
            <a:endParaRPr lang="pt-BR" sz="2000" dirty="0">
              <a:solidFill>
                <a:schemeClr val="tx1"/>
              </a:solidFill>
            </a:endParaRPr>
          </a:p>
        </p:txBody>
      </p:sp>
      <p:sp>
        <p:nvSpPr>
          <p:cNvPr id="8" name="CaixaDeTexto 7">
            <a:extLst>
              <a:ext uri="{FF2B5EF4-FFF2-40B4-BE49-F238E27FC236}">
                <a16:creationId xmlns:a16="http://schemas.microsoft.com/office/drawing/2014/main" id="{8A0CB9AD-C7B5-440E-9248-D2A0744E801B}"/>
              </a:ext>
            </a:extLst>
          </p:cNvPr>
          <p:cNvSpPr txBox="1"/>
          <p:nvPr/>
        </p:nvSpPr>
        <p:spPr>
          <a:xfrm>
            <a:off x="6095999" y="2542853"/>
            <a:ext cx="5301644" cy="3711785"/>
          </a:xfrm>
          <a:prstGeom prst="rect">
            <a:avLst/>
          </a:prstGeom>
          <a:noFill/>
        </p:spPr>
        <p:txBody>
          <a:bodyPr wrap="none" rtlCol="0">
            <a:spAutoFit/>
          </a:bodyPr>
          <a:lstStyle/>
          <a:p>
            <a:pPr>
              <a:lnSpc>
                <a:spcPct val="120000"/>
              </a:lnSpc>
              <a:spcAft>
                <a:spcPts val="1200"/>
              </a:spcAft>
            </a:pPr>
            <a:r>
              <a:rPr lang="pt-BR" sz="5200" b="1" dirty="0">
                <a:solidFill>
                  <a:schemeClr val="accent6"/>
                </a:solidFill>
              </a:rPr>
              <a:t>73</a:t>
            </a:r>
            <a:r>
              <a:rPr lang="pt-BR" sz="2000" dirty="0"/>
              <a:t> </a:t>
            </a:r>
            <a:r>
              <a:rPr lang="pt-BR" sz="2300" b="1" dirty="0">
                <a:solidFill>
                  <a:schemeClr val="bg1">
                    <a:lumMod val="65000"/>
                  </a:schemeClr>
                </a:solidFill>
              </a:rPr>
              <a:t>planos de dados abertos publicados</a:t>
            </a:r>
          </a:p>
          <a:p>
            <a:pPr>
              <a:lnSpc>
                <a:spcPct val="120000"/>
              </a:lnSpc>
              <a:spcAft>
                <a:spcPts val="1200"/>
              </a:spcAft>
            </a:pPr>
            <a:r>
              <a:rPr lang="pt-BR" sz="5200" b="1" dirty="0">
                <a:solidFill>
                  <a:schemeClr val="accent6"/>
                </a:solidFill>
              </a:rPr>
              <a:t>103</a:t>
            </a:r>
            <a:r>
              <a:rPr lang="pt-BR" sz="2000" dirty="0"/>
              <a:t> </a:t>
            </a:r>
            <a:r>
              <a:rPr lang="pt-BR" sz="2300" b="1" dirty="0">
                <a:solidFill>
                  <a:schemeClr val="bg1">
                    <a:lumMod val="65000"/>
                  </a:schemeClr>
                </a:solidFill>
              </a:rPr>
              <a:t>planos de dados em elaboração</a:t>
            </a:r>
          </a:p>
          <a:p>
            <a:pPr>
              <a:lnSpc>
                <a:spcPct val="120000"/>
              </a:lnSpc>
              <a:spcAft>
                <a:spcPts val="1200"/>
              </a:spcAft>
            </a:pPr>
            <a:r>
              <a:rPr lang="pt-BR" sz="5200" b="1" dirty="0">
                <a:solidFill>
                  <a:schemeClr val="accent6"/>
                </a:solidFill>
              </a:rPr>
              <a:t>1.656 (74%)</a:t>
            </a:r>
            <a:r>
              <a:rPr lang="pt-BR" sz="4800" b="1" dirty="0"/>
              <a:t> </a:t>
            </a:r>
            <a:r>
              <a:rPr lang="pt-BR" sz="2300" b="1" dirty="0">
                <a:solidFill>
                  <a:schemeClr val="bg1">
                    <a:lumMod val="65000"/>
                  </a:schemeClr>
                </a:solidFill>
              </a:rPr>
              <a:t>bases abertas</a:t>
            </a:r>
            <a:endParaRPr lang="pt-BR" sz="2000" dirty="0"/>
          </a:p>
          <a:p>
            <a:endParaRPr lang="pt-BR" dirty="0"/>
          </a:p>
        </p:txBody>
      </p:sp>
      <p:sp>
        <p:nvSpPr>
          <p:cNvPr id="9" name="CaixaDeTexto 8">
            <a:extLst>
              <a:ext uri="{FF2B5EF4-FFF2-40B4-BE49-F238E27FC236}">
                <a16:creationId xmlns:a16="http://schemas.microsoft.com/office/drawing/2014/main" id="{63DDFF8C-F338-4350-B0A9-ACB196347D0F}"/>
              </a:ext>
            </a:extLst>
          </p:cNvPr>
          <p:cNvSpPr txBox="1"/>
          <p:nvPr/>
        </p:nvSpPr>
        <p:spPr>
          <a:xfrm>
            <a:off x="704679" y="5916084"/>
            <a:ext cx="4721972" cy="338554"/>
          </a:xfrm>
          <a:prstGeom prst="rect">
            <a:avLst/>
          </a:prstGeom>
          <a:noFill/>
        </p:spPr>
        <p:txBody>
          <a:bodyPr wrap="square" rtlCol="0">
            <a:spAutoFit/>
          </a:bodyPr>
          <a:lstStyle/>
          <a:p>
            <a:r>
              <a:rPr lang="pt-BR" sz="1600" i="1" dirty="0">
                <a:solidFill>
                  <a:schemeClr val="bg1">
                    <a:lumMod val="50000"/>
                  </a:schemeClr>
                </a:solidFill>
              </a:rPr>
              <a:t>*Período: Até novembro de 2017</a:t>
            </a:r>
          </a:p>
        </p:txBody>
      </p:sp>
      <p:pic>
        <p:nvPicPr>
          <p:cNvPr id="10" name="Imagem 9" descr="Dados Abertos - Google Chrome"/>
          <p:cNvPicPr>
            <a:picLocks noChangeAspect="1"/>
          </p:cNvPicPr>
          <p:nvPr/>
        </p:nvPicPr>
        <p:blipFill rotWithShape="1">
          <a:blip r:embed="rId2">
            <a:extLst>
              <a:ext uri="{28A0092B-C50C-407E-A947-70E740481C1C}">
                <a14:useLocalDpi xmlns:a14="http://schemas.microsoft.com/office/drawing/2010/main" val="0"/>
              </a:ext>
            </a:extLst>
          </a:blip>
          <a:srcRect r="6107"/>
          <a:stretch/>
        </p:blipFill>
        <p:spPr>
          <a:xfrm>
            <a:off x="258897" y="2389048"/>
            <a:ext cx="5139159" cy="3078819"/>
          </a:xfrm>
          <a:prstGeom prst="rect">
            <a:avLst/>
          </a:prstGeom>
        </p:spPr>
      </p:pic>
      <p:sp>
        <p:nvSpPr>
          <p:cNvPr id="11" name="CaixaDeTexto 10"/>
          <p:cNvSpPr txBox="1"/>
          <p:nvPr/>
        </p:nvSpPr>
        <p:spPr>
          <a:xfrm>
            <a:off x="655871" y="5467867"/>
            <a:ext cx="4819588" cy="400110"/>
          </a:xfrm>
          <a:prstGeom prst="rect">
            <a:avLst/>
          </a:prstGeom>
          <a:noFill/>
        </p:spPr>
        <p:txBody>
          <a:bodyPr wrap="square" rtlCol="0">
            <a:spAutoFit/>
          </a:bodyPr>
          <a:lstStyle/>
          <a:p>
            <a:r>
              <a:rPr lang="pt-BR" sz="2000" b="1" i="1" dirty="0">
                <a:solidFill>
                  <a:schemeClr val="tx1">
                    <a:lumMod val="75000"/>
                    <a:lumOff val="25000"/>
                  </a:schemeClr>
                </a:solidFill>
              </a:rPr>
              <a:t>Paineis.cgu.gov.br/</a:t>
            </a:r>
            <a:r>
              <a:rPr lang="pt-BR" sz="2000" b="1" i="1" dirty="0" err="1">
                <a:solidFill>
                  <a:schemeClr val="tx1">
                    <a:lumMod val="75000"/>
                    <a:lumOff val="25000"/>
                  </a:schemeClr>
                </a:solidFill>
              </a:rPr>
              <a:t>dadosabertos</a:t>
            </a:r>
            <a:endParaRPr lang="pt-BR" sz="2000" b="1" i="1" dirty="0">
              <a:solidFill>
                <a:schemeClr val="tx1">
                  <a:lumMod val="75000"/>
                  <a:lumOff val="25000"/>
                </a:schemeClr>
              </a:solidFill>
            </a:endParaRPr>
          </a:p>
        </p:txBody>
      </p:sp>
    </p:spTree>
    <p:extLst>
      <p:ext uri="{BB962C8B-B14F-4D97-AF65-F5344CB8AC3E}">
        <p14:creationId xmlns:p14="http://schemas.microsoft.com/office/powerpoint/2010/main" val="537190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7" name="Subtítulo 2"/>
          <p:cNvSpPr txBox="1">
            <a:spLocks/>
          </p:cNvSpPr>
          <p:nvPr/>
        </p:nvSpPr>
        <p:spPr>
          <a:xfrm>
            <a:off x="667105" y="1137224"/>
            <a:ext cx="11132799" cy="69537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50000"/>
              </a:lnSpc>
            </a:pPr>
            <a:r>
              <a:rPr lang="pt-BR" sz="2800" b="1" dirty="0">
                <a:solidFill>
                  <a:schemeClr val="tx1">
                    <a:lumMod val="75000"/>
                    <a:lumOff val="25000"/>
                  </a:schemeClr>
                </a:solidFill>
              </a:rPr>
              <a:t>PROMOÇÃO DA TRANSPARÊNCIA</a:t>
            </a:r>
          </a:p>
        </p:txBody>
      </p:sp>
      <p:pic>
        <p:nvPicPr>
          <p:cNvPr id="12" name="Imagem 11">
            <a:extLst>
              <a:ext uri="{FF2B5EF4-FFF2-40B4-BE49-F238E27FC236}">
                <a16:creationId xmlns:a16="http://schemas.microsoft.com/office/drawing/2014/main" id="{E1029751-DE10-4337-B711-80F7983D6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167" y="1832596"/>
            <a:ext cx="6890677" cy="4333187"/>
          </a:xfrm>
          <a:prstGeom prst="rect">
            <a:avLst/>
          </a:prstGeom>
        </p:spPr>
      </p:pic>
    </p:spTree>
    <p:extLst>
      <p:ext uri="{BB962C8B-B14F-4D97-AF65-F5344CB8AC3E}">
        <p14:creationId xmlns:p14="http://schemas.microsoft.com/office/powerpoint/2010/main" val="371280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3"/>
          <p:cNvSpPr>
            <a:spLocks noChangeShapeType="1"/>
          </p:cNvSpPr>
          <p:nvPr/>
        </p:nvSpPr>
        <p:spPr bwMode="auto">
          <a:xfrm>
            <a:off x="8856142" y="4000325"/>
            <a:ext cx="0" cy="404813"/>
          </a:xfrm>
          <a:prstGeom prst="line">
            <a:avLst/>
          </a:prstGeom>
          <a:noFill/>
          <a:ln w="25400">
            <a:solidFill>
              <a:schemeClr val="tx1"/>
            </a:solidFill>
            <a:bevel/>
            <a:headEnd/>
            <a:tailEnd/>
          </a:ln>
          <a:extLst>
            <a:ext uri="{909E8E84-426E-40DD-AFC4-6F175D3DCCD1}">
              <a14:hiddenFill xmlns:a14="http://schemas.microsoft.com/office/drawing/2010/main">
                <a:noFill/>
              </a14:hiddenFill>
            </a:ext>
          </a:extLst>
        </p:spPr>
        <p:txBody>
          <a:bodyPr/>
          <a:lstStyle/>
          <a:p>
            <a:endParaRPr lang="pt-BR"/>
          </a:p>
        </p:txBody>
      </p:sp>
      <p:sp>
        <p:nvSpPr>
          <p:cNvPr id="8" name="Line 5"/>
          <p:cNvSpPr>
            <a:spLocks noChangeShapeType="1"/>
          </p:cNvSpPr>
          <p:nvPr/>
        </p:nvSpPr>
        <p:spPr bwMode="auto">
          <a:xfrm>
            <a:off x="3904353" y="3991163"/>
            <a:ext cx="0" cy="390935"/>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9" name="Text Box 8"/>
          <p:cNvSpPr txBox="1">
            <a:spLocks noChangeArrowheads="1"/>
          </p:cNvSpPr>
          <p:nvPr/>
        </p:nvSpPr>
        <p:spPr bwMode="auto">
          <a:xfrm>
            <a:off x="3393051" y="1306655"/>
            <a:ext cx="4562069" cy="371513"/>
          </a:xfrm>
          <a:prstGeom prst="rect">
            <a:avLst/>
          </a:prstGeom>
          <a:noFill/>
          <a:ln w="5724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buFont typeface="Wingdings" panose="05000000000000000000" pitchFamily="2" charset="2"/>
              <a:buNone/>
            </a:pPr>
            <a:r>
              <a:rPr lang="pt-BR" altLang="pt-BR" sz="1800" dirty="0">
                <a:solidFill>
                  <a:schemeClr val="tx1"/>
                </a:solidFill>
                <a:cs typeface="Times New Roman" panose="02020603050405020304" pitchFamily="18" charset="0"/>
              </a:rPr>
              <a:t>Controladoria-Geral da União - CGU</a:t>
            </a:r>
          </a:p>
        </p:txBody>
      </p:sp>
      <p:sp>
        <p:nvSpPr>
          <p:cNvPr id="10" name="Text Box 9"/>
          <p:cNvSpPr txBox="1">
            <a:spLocks noChangeArrowheads="1"/>
          </p:cNvSpPr>
          <p:nvPr/>
        </p:nvSpPr>
        <p:spPr bwMode="auto">
          <a:xfrm>
            <a:off x="4447742" y="3418357"/>
            <a:ext cx="2452687" cy="371475"/>
          </a:xfrm>
          <a:prstGeom prst="rect">
            <a:avLst/>
          </a:prstGeom>
          <a:noFill/>
          <a:ln w="5724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buFont typeface="Wingdings" panose="05000000000000000000" pitchFamily="2" charset="2"/>
              <a:buNone/>
            </a:pPr>
            <a:r>
              <a:rPr lang="pt-BR" altLang="pt-BR" sz="1800" dirty="0">
                <a:solidFill>
                  <a:schemeClr val="tx1"/>
                </a:solidFill>
                <a:cs typeface="Times New Roman" panose="02020603050405020304" pitchFamily="18" charset="0"/>
              </a:rPr>
              <a:t>Secretaria-Executiva</a:t>
            </a:r>
          </a:p>
        </p:txBody>
      </p:sp>
      <p:sp>
        <p:nvSpPr>
          <p:cNvPr id="11" name="Text Box 10"/>
          <p:cNvSpPr txBox="1">
            <a:spLocks noChangeArrowheads="1"/>
          </p:cNvSpPr>
          <p:nvPr/>
        </p:nvSpPr>
        <p:spPr bwMode="auto">
          <a:xfrm>
            <a:off x="563552" y="4374160"/>
            <a:ext cx="2090341" cy="1479509"/>
          </a:xfrm>
          <a:prstGeom prst="rect">
            <a:avLst/>
          </a:prstGeom>
          <a:solidFill>
            <a:schemeClr val="bg2">
              <a:lumMod val="90000"/>
            </a:schemeClr>
          </a:solidFill>
          <a:ln w="44450">
            <a:solidFill>
              <a:schemeClr val="tx1"/>
            </a:solidFill>
            <a:miter lim="800000"/>
            <a:headEnd/>
            <a:tailEnd/>
          </a:ln>
          <a:extLst/>
        </p:spPr>
        <p:txBody>
          <a:bodyPr wrap="square" lIns="90000" tIns="46800" rIns="90000" bIns="46800" anchor="t">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pPr>
            <a:r>
              <a:rPr lang="pt-BR" altLang="pt-BR" sz="1800" dirty="0">
                <a:solidFill>
                  <a:schemeClr val="tx1"/>
                </a:solidFill>
                <a:latin typeface="Arial"/>
                <a:cs typeface="Arial"/>
              </a:rPr>
              <a:t>Secretaria Federal de Controle Interno  SFC</a:t>
            </a:r>
            <a:endParaRPr lang="en-US">
              <a:solidFill>
                <a:schemeClr val="tx1"/>
              </a:solidFill>
              <a:latin typeface="Arial"/>
              <a:cs typeface="Arial"/>
            </a:endParaRPr>
          </a:p>
          <a:p>
            <a:pPr algn="ctr" eaLnBrk="1" hangingPunct="1">
              <a:buClr>
                <a:srgbClr val="FFFF00"/>
              </a:buClr>
              <a:buSzPct val="100000"/>
              <a:buFont typeface="Wingdings" panose="05000000000000000000" pitchFamily="2" charset="2"/>
              <a:buNone/>
            </a:pPr>
            <a:endParaRPr lang="pt-BR" altLang="pt-BR" sz="1800" dirty="0">
              <a:solidFill>
                <a:schemeClr val="tx1"/>
              </a:solidFill>
              <a:cs typeface="Arial"/>
            </a:endParaRPr>
          </a:p>
        </p:txBody>
      </p:sp>
      <p:sp>
        <p:nvSpPr>
          <p:cNvPr id="12" name="Text Box 11"/>
          <p:cNvSpPr txBox="1">
            <a:spLocks noChangeArrowheads="1"/>
          </p:cNvSpPr>
          <p:nvPr/>
        </p:nvSpPr>
        <p:spPr bwMode="auto">
          <a:xfrm>
            <a:off x="2908299" y="4383825"/>
            <a:ext cx="2306776" cy="1479509"/>
          </a:xfrm>
          <a:prstGeom prst="rect">
            <a:avLst/>
          </a:prstGeom>
          <a:solidFill>
            <a:schemeClr val="bg2">
              <a:lumMod val="90000"/>
            </a:schemeClr>
          </a:solidFill>
          <a:ln w="44450">
            <a:solidFill>
              <a:schemeClr val="tx1"/>
            </a:solidFill>
            <a:miter lim="800000"/>
            <a:headEnd/>
            <a:tailEnd/>
          </a:ln>
          <a:extLst/>
        </p:spPr>
        <p:txBody>
          <a:bodyPr wrap="square" lIns="90000" tIns="46800" rIns="90000" bIns="46800" anchor="t">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buFont typeface="Wingdings" panose="05000000000000000000" pitchFamily="2" charset="2"/>
              <a:buNone/>
            </a:pPr>
            <a:r>
              <a:rPr lang="pt-BR" altLang="pt-BR" sz="1800" dirty="0">
                <a:solidFill>
                  <a:schemeClr val="tx1"/>
                </a:solidFill>
                <a:cs typeface="Times New Roman" panose="02020603050405020304" pitchFamily="18" charset="0"/>
              </a:rPr>
              <a:t>Secretaria de Transparência e Prevenção da Corrupção - STPC</a:t>
            </a:r>
          </a:p>
          <a:p>
            <a:pPr algn="ctr" eaLnBrk="1" hangingPunct="1">
              <a:buClr>
                <a:srgbClr val="FFFF00"/>
              </a:buClr>
              <a:buSzPct val="100000"/>
            </a:pPr>
            <a:endParaRPr lang="pt-BR" altLang="pt-BR" sz="1800" dirty="0">
              <a:solidFill>
                <a:schemeClr val="tx1"/>
              </a:solidFill>
              <a:cs typeface="Arial"/>
            </a:endParaRPr>
          </a:p>
        </p:txBody>
      </p:sp>
      <p:sp>
        <p:nvSpPr>
          <p:cNvPr id="13" name="Text Box 12"/>
          <p:cNvSpPr txBox="1">
            <a:spLocks noChangeArrowheads="1"/>
          </p:cNvSpPr>
          <p:nvPr/>
        </p:nvSpPr>
        <p:spPr bwMode="auto">
          <a:xfrm>
            <a:off x="5836735" y="4405138"/>
            <a:ext cx="1820187" cy="1479509"/>
          </a:xfrm>
          <a:prstGeom prst="rect">
            <a:avLst/>
          </a:prstGeom>
          <a:solidFill>
            <a:schemeClr val="bg2">
              <a:lumMod val="90000"/>
            </a:schemeClr>
          </a:solidFill>
          <a:ln w="44450">
            <a:solidFill>
              <a:schemeClr val="tx1"/>
            </a:solidFill>
            <a:miter lim="800000"/>
            <a:headEnd/>
            <a:tailEnd/>
          </a:ln>
          <a:extLst/>
        </p:spPr>
        <p:txBody>
          <a:bodyPr wrap="square" lIns="90000" tIns="46800" rIns="90000" bIns="46800" anchor="t">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pPr>
            <a:endParaRPr lang="pt-BR" altLang="pt-BR" sz="1800" dirty="0">
              <a:solidFill>
                <a:schemeClr val="tx1"/>
              </a:solidFill>
              <a:latin typeface="Arial"/>
              <a:cs typeface="Arial"/>
            </a:endParaRPr>
          </a:p>
          <a:p>
            <a:pPr algn="ctr" eaLnBrk="1" hangingPunct="1">
              <a:buClr>
                <a:srgbClr val="FFFF00"/>
              </a:buClr>
              <a:buSzPct val="100000"/>
              <a:buFont typeface="Wingdings" panose="05000000000000000000" pitchFamily="2" charset="2"/>
              <a:buNone/>
            </a:pPr>
            <a:r>
              <a:rPr lang="pt-BR" altLang="pt-BR" sz="1800" dirty="0">
                <a:solidFill>
                  <a:schemeClr val="tx1"/>
                </a:solidFill>
                <a:latin typeface="Arial"/>
                <a:cs typeface="Arial"/>
              </a:rPr>
              <a:t>Corregedoria-Geral da União</a:t>
            </a:r>
            <a:endParaRPr lang="pt-BR" dirty="0">
              <a:solidFill>
                <a:schemeClr val="tx1"/>
              </a:solidFill>
              <a:latin typeface="Arial"/>
              <a:cs typeface="Arial"/>
            </a:endParaRPr>
          </a:p>
          <a:p>
            <a:pPr algn="ctr" eaLnBrk="1" hangingPunct="1">
              <a:buClr>
                <a:srgbClr val="FFFF00"/>
              </a:buClr>
              <a:buSzPct val="100000"/>
              <a:buFont typeface="Wingdings" panose="05000000000000000000" pitchFamily="2" charset="2"/>
              <a:buNone/>
            </a:pPr>
            <a:r>
              <a:rPr lang="pt-BR" altLang="pt-BR" sz="1800" dirty="0">
                <a:solidFill>
                  <a:schemeClr val="tx1"/>
                </a:solidFill>
                <a:cs typeface="Times New Roman" panose="02020603050405020304" pitchFamily="18" charset="0"/>
              </a:rPr>
              <a:t>CRG</a:t>
            </a:r>
          </a:p>
          <a:p>
            <a:pPr algn="ctr" eaLnBrk="1" hangingPunct="1">
              <a:buClr>
                <a:srgbClr val="FFFF00"/>
              </a:buClr>
              <a:buSzPct val="100000"/>
            </a:pPr>
            <a:endParaRPr lang="pt-BR" altLang="pt-BR" sz="1800" dirty="0">
              <a:solidFill>
                <a:schemeClr val="tx1"/>
              </a:solidFill>
              <a:cs typeface="Arial"/>
            </a:endParaRPr>
          </a:p>
        </p:txBody>
      </p:sp>
      <p:sp>
        <p:nvSpPr>
          <p:cNvPr id="14" name="Text Box 13"/>
          <p:cNvSpPr txBox="1">
            <a:spLocks noChangeArrowheads="1"/>
          </p:cNvSpPr>
          <p:nvPr/>
        </p:nvSpPr>
        <p:spPr bwMode="auto">
          <a:xfrm>
            <a:off x="7882322" y="4405911"/>
            <a:ext cx="1938337" cy="1479509"/>
          </a:xfrm>
          <a:prstGeom prst="rect">
            <a:avLst/>
          </a:prstGeom>
          <a:solidFill>
            <a:schemeClr val="bg2">
              <a:lumMod val="90000"/>
            </a:schemeClr>
          </a:solidFill>
          <a:ln w="44450">
            <a:solidFill>
              <a:schemeClr val="tx1"/>
            </a:solidFill>
            <a:miter lim="800000"/>
            <a:headEnd/>
            <a:tailEnd/>
          </a:ln>
          <a:extLst/>
        </p:spPr>
        <p:txBody>
          <a:bodyPr wrap="square" lIns="90000" tIns="46800" rIns="90000" bIns="46800" anchor="t">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pPr>
            <a:endParaRPr lang="pt-BR" altLang="pt-BR" sz="1800" dirty="0">
              <a:solidFill>
                <a:schemeClr val="tx1"/>
              </a:solidFill>
              <a:latin typeface="Arial"/>
              <a:cs typeface="Arial"/>
            </a:endParaRPr>
          </a:p>
          <a:p>
            <a:pPr algn="ctr" eaLnBrk="1" hangingPunct="1">
              <a:buClr>
                <a:srgbClr val="FFFF00"/>
              </a:buClr>
              <a:buSzPct val="100000"/>
              <a:buFont typeface="Wingdings" panose="05000000000000000000" pitchFamily="2" charset="2"/>
              <a:buNone/>
            </a:pPr>
            <a:r>
              <a:rPr lang="pt-BR" altLang="pt-BR" sz="1800" dirty="0" err="1">
                <a:solidFill>
                  <a:schemeClr val="tx1"/>
                </a:solidFill>
                <a:latin typeface="Arial"/>
                <a:cs typeface="Arial"/>
              </a:rPr>
              <a:t>Ouvidoria-Geral</a:t>
            </a:r>
            <a:r>
              <a:rPr lang="pt-BR" altLang="pt-BR" sz="1800" dirty="0">
                <a:solidFill>
                  <a:schemeClr val="tx1"/>
                </a:solidFill>
                <a:latin typeface="Arial"/>
                <a:cs typeface="Arial"/>
              </a:rPr>
              <a:t> da União</a:t>
            </a:r>
            <a:endParaRPr lang="pt-BR">
              <a:solidFill>
                <a:schemeClr val="tx1"/>
              </a:solidFill>
              <a:latin typeface="Arial"/>
              <a:cs typeface="Arial"/>
            </a:endParaRPr>
          </a:p>
          <a:p>
            <a:pPr algn="ctr" eaLnBrk="1" hangingPunct="1">
              <a:buClr>
                <a:srgbClr val="FFFF00"/>
              </a:buClr>
              <a:buSzPct val="100000"/>
              <a:buFont typeface="Wingdings" panose="05000000000000000000" pitchFamily="2" charset="2"/>
              <a:buNone/>
            </a:pPr>
            <a:r>
              <a:rPr lang="pt-BR" altLang="pt-BR" sz="1800" dirty="0">
                <a:solidFill>
                  <a:schemeClr val="tx1"/>
                </a:solidFill>
                <a:cs typeface="Times New Roman" panose="02020603050405020304" pitchFamily="18" charset="0"/>
              </a:rPr>
              <a:t>OGU</a:t>
            </a:r>
          </a:p>
          <a:p>
            <a:pPr algn="ctr" eaLnBrk="1" hangingPunct="1">
              <a:buClr>
                <a:srgbClr val="FFFF00"/>
              </a:buClr>
              <a:buSzPct val="100000"/>
            </a:pPr>
            <a:endParaRPr lang="pt-BR" altLang="pt-BR" sz="1800" dirty="0">
              <a:solidFill>
                <a:schemeClr val="tx1"/>
              </a:solidFill>
              <a:cs typeface="Arial"/>
            </a:endParaRPr>
          </a:p>
        </p:txBody>
      </p:sp>
      <p:sp>
        <p:nvSpPr>
          <p:cNvPr id="15" name="Line 14"/>
          <p:cNvSpPr>
            <a:spLocks noChangeShapeType="1"/>
          </p:cNvSpPr>
          <p:nvPr/>
        </p:nvSpPr>
        <p:spPr bwMode="auto">
          <a:xfrm flipV="1">
            <a:off x="5663671" y="1689325"/>
            <a:ext cx="2477" cy="1708072"/>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6" name="Text Box 15"/>
          <p:cNvSpPr txBox="1">
            <a:spLocks noChangeArrowheads="1"/>
          </p:cNvSpPr>
          <p:nvPr/>
        </p:nvSpPr>
        <p:spPr bwMode="auto">
          <a:xfrm>
            <a:off x="2987150" y="6199702"/>
            <a:ext cx="5581650" cy="35718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lnSpc>
                <a:spcPct val="95000"/>
              </a:lnSpc>
              <a:spcBef>
                <a:spcPts val="2000"/>
              </a:spcBef>
              <a:buClr>
                <a:srgbClr val="000000"/>
              </a:buClr>
              <a:buSzPct val="100000"/>
              <a:buFont typeface="Times New Roman" panose="02020603050405020304" pitchFamily="18" charset="0"/>
              <a:buNone/>
            </a:pPr>
            <a:r>
              <a:rPr lang="pt-BR" altLang="pt-BR" sz="1800" dirty="0">
                <a:solidFill>
                  <a:schemeClr val="tx1"/>
                </a:solidFill>
              </a:rPr>
              <a:t>Controladorias Regionais nos 26 Estados</a:t>
            </a:r>
          </a:p>
        </p:txBody>
      </p:sp>
      <p:sp>
        <p:nvSpPr>
          <p:cNvPr id="17" name="Line 16"/>
          <p:cNvSpPr>
            <a:spLocks noChangeShapeType="1"/>
          </p:cNvSpPr>
          <p:nvPr/>
        </p:nvSpPr>
        <p:spPr bwMode="auto">
          <a:xfrm flipH="1" flipV="1">
            <a:off x="5666149" y="3800989"/>
            <a:ext cx="7937" cy="2398713"/>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8" name="Line 17"/>
          <p:cNvSpPr>
            <a:spLocks noChangeShapeType="1"/>
          </p:cNvSpPr>
          <p:nvPr/>
        </p:nvSpPr>
        <p:spPr bwMode="auto">
          <a:xfrm>
            <a:off x="2587361" y="3177585"/>
            <a:ext cx="7591744" cy="584"/>
          </a:xfrm>
          <a:prstGeom prst="line">
            <a:avLst/>
          </a:prstGeom>
          <a:noFill/>
          <a:ln w="19050">
            <a:solidFill>
              <a:schemeClr val="tx1"/>
            </a:solidFill>
            <a:prstDash val="sysDot"/>
            <a:bevel/>
            <a:headEnd/>
            <a:tailEnd/>
          </a:ln>
          <a:extLst>
            <a:ext uri="{909E8E84-426E-40DD-AFC4-6F175D3DCCD1}">
              <a14:hiddenFill xmlns:a14="http://schemas.microsoft.com/office/drawing/2010/main">
                <a:noFill/>
              </a14:hiddenFill>
            </a:ext>
          </a:extLst>
        </p:spPr>
        <p:txBody>
          <a:bodyPr/>
          <a:lstStyle/>
          <a:p>
            <a:endParaRPr lang="pt-BR" dirty="0"/>
          </a:p>
        </p:txBody>
      </p:sp>
      <p:sp>
        <p:nvSpPr>
          <p:cNvPr id="24" name="Text Box 18"/>
          <p:cNvSpPr txBox="1">
            <a:spLocks noChangeArrowheads="1"/>
          </p:cNvSpPr>
          <p:nvPr/>
        </p:nvSpPr>
        <p:spPr bwMode="auto">
          <a:xfrm>
            <a:off x="1104785" y="2165134"/>
            <a:ext cx="2965155" cy="833178"/>
          </a:xfrm>
          <a:prstGeom prst="rect">
            <a:avLst/>
          </a:prstGeom>
          <a:noFill/>
          <a:ln w="1905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buFont typeface="Wingdings" panose="05000000000000000000" pitchFamily="2" charset="2"/>
              <a:buNone/>
            </a:pPr>
            <a:r>
              <a:rPr lang="pt-BR" altLang="pt-BR" sz="1600" dirty="0">
                <a:solidFill>
                  <a:schemeClr val="tx1"/>
                </a:solidFill>
                <a:cs typeface="Times New Roman" panose="02020603050405020304" pitchFamily="18" charset="0"/>
              </a:rPr>
              <a:t>Conselho da Transparência Pública e Combate à Corrupção</a:t>
            </a:r>
          </a:p>
        </p:txBody>
      </p:sp>
      <p:sp>
        <p:nvSpPr>
          <p:cNvPr id="25" name="Line 5"/>
          <p:cNvSpPr>
            <a:spLocks noChangeShapeType="1"/>
          </p:cNvSpPr>
          <p:nvPr/>
        </p:nvSpPr>
        <p:spPr bwMode="auto">
          <a:xfrm>
            <a:off x="1516481" y="3975220"/>
            <a:ext cx="0" cy="406878"/>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28" name="Text Box 18"/>
          <p:cNvSpPr txBox="1">
            <a:spLocks noChangeArrowheads="1"/>
          </p:cNvSpPr>
          <p:nvPr/>
        </p:nvSpPr>
        <p:spPr bwMode="auto">
          <a:xfrm>
            <a:off x="6383233" y="2165673"/>
            <a:ext cx="1783612" cy="833178"/>
          </a:xfrm>
          <a:prstGeom prst="rect">
            <a:avLst/>
          </a:prstGeom>
          <a:noFill/>
          <a:ln w="1905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buFont typeface="Wingdings" panose="05000000000000000000" pitchFamily="2" charset="2"/>
              <a:buNone/>
            </a:pPr>
            <a:r>
              <a:rPr lang="pt-BR" altLang="pt-BR" sz="1600" dirty="0">
                <a:solidFill>
                  <a:schemeClr val="tx1"/>
                </a:solidFill>
                <a:cs typeface="Times New Roman" panose="02020603050405020304" pitchFamily="18" charset="0"/>
              </a:rPr>
              <a:t>Comissão de Coordenação de Correição</a:t>
            </a:r>
          </a:p>
        </p:txBody>
      </p:sp>
      <p:sp>
        <p:nvSpPr>
          <p:cNvPr id="29" name="Text Box 18"/>
          <p:cNvSpPr txBox="1">
            <a:spLocks noChangeArrowheads="1"/>
          </p:cNvSpPr>
          <p:nvPr/>
        </p:nvSpPr>
        <p:spPr bwMode="auto">
          <a:xfrm>
            <a:off x="9152823" y="2201875"/>
            <a:ext cx="2052563" cy="833178"/>
          </a:xfrm>
          <a:prstGeom prst="rect">
            <a:avLst/>
          </a:prstGeom>
          <a:noFill/>
          <a:ln w="1905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buFont typeface="Wingdings" panose="05000000000000000000" pitchFamily="2" charset="2"/>
              <a:buNone/>
            </a:pPr>
            <a:r>
              <a:rPr lang="pt-BR" altLang="pt-BR" sz="1600" dirty="0">
                <a:solidFill>
                  <a:schemeClr val="tx1"/>
                </a:solidFill>
                <a:cs typeface="Times New Roman" panose="02020603050405020304" pitchFamily="18" charset="0"/>
              </a:rPr>
              <a:t>Comissão de Coordenação Controle Interno</a:t>
            </a:r>
          </a:p>
        </p:txBody>
      </p:sp>
      <p:sp>
        <p:nvSpPr>
          <p:cNvPr id="30" name="Line 17"/>
          <p:cNvSpPr>
            <a:spLocks noChangeShapeType="1"/>
          </p:cNvSpPr>
          <p:nvPr/>
        </p:nvSpPr>
        <p:spPr bwMode="auto">
          <a:xfrm flipH="1" flipV="1">
            <a:off x="2610935" y="3029702"/>
            <a:ext cx="886" cy="141302"/>
          </a:xfrm>
          <a:prstGeom prst="line">
            <a:avLst/>
          </a:prstGeom>
          <a:noFill/>
          <a:ln w="22225">
            <a:solidFill>
              <a:schemeClr val="tx1"/>
            </a:solidFill>
            <a:prstDash val="sysDot"/>
            <a:bevel/>
            <a:headEnd/>
            <a:tailEnd/>
          </a:ln>
          <a:extLst>
            <a:ext uri="{909E8E84-426E-40DD-AFC4-6F175D3DCCD1}">
              <a14:hiddenFill xmlns:a14="http://schemas.microsoft.com/office/drawing/2010/main">
                <a:noFill/>
              </a14:hiddenFill>
            </a:ext>
          </a:extLst>
        </p:spPr>
        <p:txBody>
          <a:bodyPr/>
          <a:lstStyle/>
          <a:p>
            <a:endParaRPr lang="pt-BR"/>
          </a:p>
        </p:txBody>
      </p:sp>
      <p:sp>
        <p:nvSpPr>
          <p:cNvPr id="31" name="Line 17"/>
          <p:cNvSpPr>
            <a:spLocks noChangeShapeType="1"/>
          </p:cNvSpPr>
          <p:nvPr/>
        </p:nvSpPr>
        <p:spPr bwMode="auto">
          <a:xfrm>
            <a:off x="1509653" y="3970056"/>
            <a:ext cx="9513041" cy="20614"/>
          </a:xfrm>
          <a:prstGeom prst="line">
            <a:avLst/>
          </a:prstGeom>
          <a:noFill/>
          <a:ln w="19050">
            <a:solidFill>
              <a:schemeClr val="tx1"/>
            </a:solidFill>
            <a:prstDash val="sysDot"/>
            <a:bevel/>
            <a:headEnd/>
            <a:tailEnd/>
          </a:ln>
          <a:extLst>
            <a:ext uri="{909E8E84-426E-40DD-AFC4-6F175D3DCCD1}">
              <a14:hiddenFill xmlns:a14="http://schemas.microsoft.com/office/drawing/2010/main">
                <a:noFill/>
              </a14:hiddenFill>
            </a:ext>
          </a:extLst>
        </p:spPr>
        <p:txBody>
          <a:bodyPr/>
          <a:lstStyle/>
          <a:p>
            <a:endParaRPr lang="pt-BR"/>
          </a:p>
        </p:txBody>
      </p:sp>
      <p:sp>
        <p:nvSpPr>
          <p:cNvPr id="32" name="Line 17"/>
          <p:cNvSpPr>
            <a:spLocks noChangeShapeType="1"/>
          </p:cNvSpPr>
          <p:nvPr/>
        </p:nvSpPr>
        <p:spPr bwMode="auto">
          <a:xfrm flipH="1" flipV="1">
            <a:off x="10179105" y="3059695"/>
            <a:ext cx="886" cy="141302"/>
          </a:xfrm>
          <a:prstGeom prst="line">
            <a:avLst/>
          </a:prstGeom>
          <a:noFill/>
          <a:ln w="22225">
            <a:solidFill>
              <a:schemeClr val="tx1"/>
            </a:solidFill>
            <a:prstDash val="sysDot"/>
            <a:bevel/>
            <a:headEnd/>
            <a:tailEnd/>
          </a:ln>
          <a:extLst>
            <a:ext uri="{909E8E84-426E-40DD-AFC4-6F175D3DCCD1}">
              <a14:hiddenFill xmlns:a14="http://schemas.microsoft.com/office/drawing/2010/main">
                <a:noFill/>
              </a14:hiddenFill>
            </a:ext>
          </a:extLst>
        </p:spPr>
        <p:txBody>
          <a:bodyPr/>
          <a:lstStyle/>
          <a:p>
            <a:endParaRPr lang="pt-BR"/>
          </a:p>
        </p:txBody>
      </p:sp>
      <p:sp>
        <p:nvSpPr>
          <p:cNvPr id="27" name="Text Box 13">
            <a:extLst>
              <a:ext uri="{FF2B5EF4-FFF2-40B4-BE49-F238E27FC236}">
                <a16:creationId xmlns:a16="http://schemas.microsoft.com/office/drawing/2014/main" id="{208ADC57-87F9-4E1C-9385-E8EC2054BF59}"/>
              </a:ext>
            </a:extLst>
          </p:cNvPr>
          <p:cNvSpPr txBox="1">
            <a:spLocks noChangeArrowheads="1"/>
          </p:cNvSpPr>
          <p:nvPr/>
        </p:nvSpPr>
        <p:spPr bwMode="auto">
          <a:xfrm>
            <a:off x="10055363" y="4405138"/>
            <a:ext cx="1938337" cy="1479509"/>
          </a:xfrm>
          <a:prstGeom prst="rect">
            <a:avLst/>
          </a:prstGeom>
          <a:solidFill>
            <a:schemeClr val="bg2">
              <a:lumMod val="90000"/>
            </a:schemeClr>
          </a:solidFill>
          <a:ln w="44450">
            <a:solidFill>
              <a:schemeClr val="tx1"/>
            </a:solidFill>
            <a:miter lim="800000"/>
            <a:headEnd/>
            <a:tailEnd/>
          </a:ln>
          <a:extLst/>
        </p:spPr>
        <p:txBody>
          <a:bodyPr wrap="square" lIns="90000" tIns="46800" rIns="90000" bIns="46800" anchor="t">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eaLnBrk="1" hangingPunct="1">
              <a:buClr>
                <a:srgbClr val="FFFF00"/>
              </a:buClr>
              <a:buSzPct val="100000"/>
            </a:pPr>
            <a:endParaRPr lang="pt-BR" altLang="pt-BR" sz="1800" dirty="0">
              <a:solidFill>
                <a:schemeClr val="tx1"/>
              </a:solidFill>
              <a:latin typeface="Arial"/>
              <a:cs typeface="Arial"/>
            </a:endParaRPr>
          </a:p>
          <a:p>
            <a:pPr algn="ctr" eaLnBrk="1" hangingPunct="1">
              <a:buClr>
                <a:srgbClr val="FFFF00"/>
              </a:buClr>
              <a:buSzPct val="100000"/>
              <a:buFont typeface="Wingdings" panose="05000000000000000000" pitchFamily="2" charset="2"/>
              <a:buNone/>
            </a:pPr>
            <a:r>
              <a:rPr lang="pt-BR" altLang="pt-BR" sz="1800" dirty="0">
                <a:solidFill>
                  <a:schemeClr val="tx1"/>
                </a:solidFill>
                <a:latin typeface="Arial"/>
                <a:cs typeface="Arial"/>
              </a:rPr>
              <a:t>Secretaria de Combate à Corrupção</a:t>
            </a:r>
            <a:endParaRPr lang="pt-BR">
              <a:solidFill>
                <a:schemeClr val="tx1"/>
              </a:solidFill>
              <a:latin typeface="Arial"/>
              <a:cs typeface="Arial"/>
            </a:endParaRPr>
          </a:p>
          <a:p>
            <a:pPr algn="ctr" eaLnBrk="1" hangingPunct="1">
              <a:buClr>
                <a:srgbClr val="FFFF00"/>
              </a:buClr>
              <a:buSzPct val="100000"/>
              <a:buFont typeface="Wingdings" panose="05000000000000000000" pitchFamily="2" charset="2"/>
              <a:buNone/>
            </a:pPr>
            <a:r>
              <a:rPr lang="pt-BR" altLang="pt-BR" sz="1800" dirty="0">
                <a:solidFill>
                  <a:schemeClr val="tx1"/>
                </a:solidFill>
                <a:cs typeface="Times New Roman" panose="02020603050405020304" pitchFamily="18" charset="0"/>
              </a:rPr>
              <a:t>SCC</a:t>
            </a:r>
          </a:p>
        </p:txBody>
      </p:sp>
      <p:sp>
        <p:nvSpPr>
          <p:cNvPr id="34" name="Line 17">
            <a:extLst>
              <a:ext uri="{FF2B5EF4-FFF2-40B4-BE49-F238E27FC236}">
                <a16:creationId xmlns:a16="http://schemas.microsoft.com/office/drawing/2014/main" id="{A83485B9-E929-49E9-A089-D1EE95F3C0A8}"/>
              </a:ext>
            </a:extLst>
          </p:cNvPr>
          <p:cNvSpPr>
            <a:spLocks noChangeShapeType="1"/>
          </p:cNvSpPr>
          <p:nvPr/>
        </p:nvSpPr>
        <p:spPr bwMode="auto">
          <a:xfrm flipH="1" flipV="1">
            <a:off x="7261865" y="3032332"/>
            <a:ext cx="3908" cy="145253"/>
          </a:xfrm>
          <a:prstGeom prst="line">
            <a:avLst/>
          </a:prstGeom>
          <a:noFill/>
          <a:ln w="22225">
            <a:solidFill>
              <a:schemeClr val="tx1"/>
            </a:solidFill>
            <a:prstDash val="sysDot"/>
            <a:bevel/>
            <a:headEnd/>
            <a:tailEnd/>
          </a:ln>
          <a:extLst>
            <a:ext uri="{909E8E84-426E-40DD-AFC4-6F175D3DCCD1}">
              <a14:hiddenFill xmlns:a14="http://schemas.microsoft.com/office/drawing/2010/main">
                <a:noFill/>
              </a14:hiddenFill>
            </a:ext>
          </a:extLst>
        </p:spPr>
        <p:txBody>
          <a:bodyPr/>
          <a:lstStyle/>
          <a:p>
            <a:endParaRPr lang="pt-BR"/>
          </a:p>
        </p:txBody>
      </p:sp>
      <p:sp>
        <p:nvSpPr>
          <p:cNvPr id="35" name="Line 3">
            <a:extLst>
              <a:ext uri="{FF2B5EF4-FFF2-40B4-BE49-F238E27FC236}">
                <a16:creationId xmlns:a16="http://schemas.microsoft.com/office/drawing/2014/main" id="{7C1A118A-F103-4859-914A-E09D6D029580}"/>
              </a:ext>
            </a:extLst>
          </p:cNvPr>
          <p:cNvSpPr>
            <a:spLocks noChangeShapeType="1"/>
          </p:cNvSpPr>
          <p:nvPr/>
        </p:nvSpPr>
        <p:spPr bwMode="auto">
          <a:xfrm>
            <a:off x="11022694" y="3980232"/>
            <a:ext cx="0" cy="404813"/>
          </a:xfrm>
          <a:prstGeom prst="line">
            <a:avLst/>
          </a:prstGeom>
          <a:noFill/>
          <a:ln w="25400">
            <a:solidFill>
              <a:schemeClr val="tx1"/>
            </a:solidFill>
            <a:bevel/>
            <a:headEnd/>
            <a:tailEnd/>
          </a:ln>
          <a:extLst>
            <a:ext uri="{909E8E84-426E-40DD-AFC4-6F175D3DCCD1}">
              <a14:hiddenFill xmlns:a14="http://schemas.microsoft.com/office/drawing/2010/main">
                <a:noFill/>
              </a14:hiddenFill>
            </a:ext>
          </a:extLst>
        </p:spPr>
        <p:txBody>
          <a:bodyPr/>
          <a:lstStyle/>
          <a:p>
            <a:endParaRPr lang="pt-BR"/>
          </a:p>
        </p:txBody>
      </p:sp>
      <p:sp>
        <p:nvSpPr>
          <p:cNvPr id="36" name="Line 3">
            <a:extLst>
              <a:ext uri="{FF2B5EF4-FFF2-40B4-BE49-F238E27FC236}">
                <a16:creationId xmlns:a16="http://schemas.microsoft.com/office/drawing/2014/main" id="{F2E0E7E5-8DB1-42EE-AD6E-6D995D8242FB}"/>
              </a:ext>
            </a:extLst>
          </p:cNvPr>
          <p:cNvSpPr>
            <a:spLocks noChangeShapeType="1"/>
          </p:cNvSpPr>
          <p:nvPr/>
        </p:nvSpPr>
        <p:spPr bwMode="auto">
          <a:xfrm>
            <a:off x="6747256" y="4016973"/>
            <a:ext cx="0" cy="404813"/>
          </a:xfrm>
          <a:prstGeom prst="line">
            <a:avLst/>
          </a:prstGeom>
          <a:noFill/>
          <a:ln w="25400">
            <a:solidFill>
              <a:schemeClr val="tx1"/>
            </a:solidFill>
            <a:bevel/>
            <a:headEnd/>
            <a:tailEnd/>
          </a:ln>
          <a:extLst>
            <a:ext uri="{909E8E84-426E-40DD-AFC4-6F175D3DCCD1}">
              <a14:hiddenFill xmlns:a14="http://schemas.microsoft.com/office/drawing/2010/main">
                <a:noFill/>
              </a14:hiddenFill>
            </a:ext>
          </a:extLst>
        </p:spPr>
        <p:txBody>
          <a:bodyPr/>
          <a:lstStyle/>
          <a:p>
            <a:endParaRPr lang="pt-BR"/>
          </a:p>
        </p:txBody>
      </p:sp>
    </p:spTree>
    <p:extLst>
      <p:ext uri="{BB962C8B-B14F-4D97-AF65-F5344CB8AC3E}">
        <p14:creationId xmlns:p14="http://schemas.microsoft.com/office/powerpoint/2010/main" val="3404651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CaixaDeTexto 4">
            <a:extLst>
              <a:ext uri="{FF2B5EF4-FFF2-40B4-BE49-F238E27FC236}">
                <a16:creationId xmlns:a16="http://schemas.microsoft.com/office/drawing/2014/main" id="{2781F84C-5970-43F2-93AA-29FCB325B3A7}"/>
              </a:ext>
            </a:extLst>
          </p:cNvPr>
          <p:cNvSpPr txBox="1"/>
          <p:nvPr/>
        </p:nvSpPr>
        <p:spPr>
          <a:xfrm>
            <a:off x="591452" y="1075643"/>
            <a:ext cx="6673687" cy="424732"/>
          </a:xfrm>
          <a:prstGeom prst="rect">
            <a:avLst/>
          </a:prstGeom>
          <a:noFill/>
        </p:spPr>
        <p:txBody>
          <a:bodyPr wrap="square" rtlCol="0">
            <a:spAutoFit/>
          </a:bodyPr>
          <a:lstStyle/>
          <a:p>
            <a:pPr>
              <a:lnSpc>
                <a:spcPct val="90000"/>
              </a:lnSpc>
              <a:spcBef>
                <a:spcPct val="0"/>
              </a:spcBef>
              <a:defRPr/>
            </a:pPr>
            <a:r>
              <a:rPr lang="pt-BR" sz="2400" b="1" dirty="0">
                <a:solidFill>
                  <a:srgbClr val="4472C4">
                    <a:lumMod val="50000"/>
                  </a:srgbClr>
                </a:solidFill>
                <a:latin typeface="Calibri" panose="020F0502020204030204"/>
              </a:rPr>
              <a:t>Lei de Acesso à Informação - LAI</a:t>
            </a:r>
          </a:p>
        </p:txBody>
      </p:sp>
      <p:sp>
        <p:nvSpPr>
          <p:cNvPr id="7" name="CaixaDeTexto 6">
            <a:extLst>
              <a:ext uri="{FF2B5EF4-FFF2-40B4-BE49-F238E27FC236}">
                <a16:creationId xmlns:a16="http://schemas.microsoft.com/office/drawing/2014/main" id="{17D7BD34-3ED6-4CCB-ACCE-9E585C58DECD}"/>
              </a:ext>
            </a:extLst>
          </p:cNvPr>
          <p:cNvSpPr txBox="1"/>
          <p:nvPr/>
        </p:nvSpPr>
        <p:spPr>
          <a:xfrm>
            <a:off x="619716" y="1562196"/>
            <a:ext cx="7486496" cy="400110"/>
          </a:xfrm>
          <a:prstGeom prst="rect">
            <a:avLst/>
          </a:prstGeom>
          <a:noFill/>
        </p:spPr>
        <p:txBody>
          <a:bodyPr wrap="square" rtlCol="0">
            <a:spAutoFit/>
          </a:bodyPr>
          <a:lstStyle/>
          <a:p>
            <a:r>
              <a:rPr lang="pt-BR" sz="2000" dirty="0">
                <a:solidFill>
                  <a:srgbClr val="002060"/>
                </a:solidFill>
              </a:rPr>
              <a:t>Dados gerais sobre pedidos e respostas – Governo Federal*</a:t>
            </a:r>
          </a:p>
        </p:txBody>
      </p:sp>
      <p:sp>
        <p:nvSpPr>
          <p:cNvPr id="9" name="CaixaDeTexto 8">
            <a:extLst>
              <a:ext uri="{FF2B5EF4-FFF2-40B4-BE49-F238E27FC236}">
                <a16:creationId xmlns:a16="http://schemas.microsoft.com/office/drawing/2014/main" id="{CC126478-CDDA-4B8C-9597-80E23BD9DB1C}"/>
              </a:ext>
            </a:extLst>
          </p:cNvPr>
          <p:cNvSpPr txBox="1"/>
          <p:nvPr/>
        </p:nvSpPr>
        <p:spPr>
          <a:xfrm>
            <a:off x="6483451" y="2446557"/>
            <a:ext cx="4840865" cy="707886"/>
          </a:xfrm>
          <a:prstGeom prst="rect">
            <a:avLst/>
          </a:prstGeom>
          <a:noFill/>
        </p:spPr>
        <p:txBody>
          <a:bodyPr wrap="square" rtlCol="0">
            <a:spAutoFit/>
          </a:bodyPr>
          <a:lstStyle/>
          <a:p>
            <a:r>
              <a:rPr lang="pt-BR" sz="4000" b="1" dirty="0">
                <a:solidFill>
                  <a:schemeClr val="accent2"/>
                </a:solidFill>
              </a:rPr>
              <a:t>560 mil</a:t>
            </a:r>
            <a:r>
              <a:rPr lang="pt-BR" sz="1400" b="1" dirty="0">
                <a:solidFill>
                  <a:schemeClr val="accent2"/>
                </a:solidFill>
              </a:rPr>
              <a:t> </a:t>
            </a:r>
            <a:r>
              <a:rPr lang="pt-BR" b="1" dirty="0">
                <a:solidFill>
                  <a:schemeClr val="bg1">
                    <a:lumMod val="65000"/>
                  </a:schemeClr>
                </a:solidFill>
              </a:rPr>
              <a:t>pedidos recebidos</a:t>
            </a:r>
          </a:p>
        </p:txBody>
      </p:sp>
      <p:sp>
        <p:nvSpPr>
          <p:cNvPr id="10" name="CaixaDeTexto 9">
            <a:extLst>
              <a:ext uri="{FF2B5EF4-FFF2-40B4-BE49-F238E27FC236}">
                <a16:creationId xmlns:a16="http://schemas.microsoft.com/office/drawing/2014/main" id="{7636081E-53D8-41B5-881A-EC4ADB1ABBEE}"/>
              </a:ext>
            </a:extLst>
          </p:cNvPr>
          <p:cNvSpPr txBox="1"/>
          <p:nvPr/>
        </p:nvSpPr>
        <p:spPr>
          <a:xfrm>
            <a:off x="6483450" y="3480561"/>
            <a:ext cx="5465395" cy="707886"/>
          </a:xfrm>
          <a:prstGeom prst="rect">
            <a:avLst/>
          </a:prstGeom>
          <a:noFill/>
        </p:spPr>
        <p:txBody>
          <a:bodyPr wrap="square" rtlCol="0">
            <a:spAutoFit/>
          </a:bodyPr>
          <a:lstStyle/>
          <a:p>
            <a:r>
              <a:rPr lang="pt-BR" sz="4000" b="1" dirty="0">
                <a:solidFill>
                  <a:schemeClr val="accent2"/>
                </a:solidFill>
              </a:rPr>
              <a:t>559 mil (99%)</a:t>
            </a:r>
            <a:r>
              <a:rPr lang="pt-BR" sz="1400" b="1" dirty="0">
                <a:solidFill>
                  <a:schemeClr val="accent2"/>
                </a:solidFill>
              </a:rPr>
              <a:t> </a:t>
            </a:r>
            <a:r>
              <a:rPr lang="pt-BR" b="1" dirty="0">
                <a:solidFill>
                  <a:schemeClr val="bg1">
                    <a:lumMod val="65000"/>
                  </a:schemeClr>
                </a:solidFill>
              </a:rPr>
              <a:t>pedidos respondidos</a:t>
            </a:r>
          </a:p>
        </p:txBody>
      </p:sp>
      <p:sp>
        <p:nvSpPr>
          <p:cNvPr id="11" name="CaixaDeTexto 10">
            <a:extLst>
              <a:ext uri="{FF2B5EF4-FFF2-40B4-BE49-F238E27FC236}">
                <a16:creationId xmlns:a16="http://schemas.microsoft.com/office/drawing/2014/main" id="{FEE75D18-A2F6-41D5-8395-F0AE98F4FA3B}"/>
              </a:ext>
            </a:extLst>
          </p:cNvPr>
          <p:cNvSpPr txBox="1"/>
          <p:nvPr/>
        </p:nvSpPr>
        <p:spPr>
          <a:xfrm>
            <a:off x="6483450" y="4460020"/>
            <a:ext cx="5213637" cy="707886"/>
          </a:xfrm>
          <a:prstGeom prst="rect">
            <a:avLst/>
          </a:prstGeom>
          <a:noFill/>
        </p:spPr>
        <p:txBody>
          <a:bodyPr wrap="square" rtlCol="0">
            <a:spAutoFit/>
          </a:bodyPr>
          <a:lstStyle/>
          <a:p>
            <a:r>
              <a:rPr lang="pt-BR" sz="4000" b="1" dirty="0">
                <a:solidFill>
                  <a:schemeClr val="accent2"/>
                </a:solidFill>
              </a:rPr>
              <a:t>14 dias </a:t>
            </a:r>
            <a:r>
              <a:rPr lang="pt-BR" b="1" dirty="0">
                <a:solidFill>
                  <a:schemeClr val="bg1">
                    <a:lumMod val="65000"/>
                  </a:schemeClr>
                </a:solidFill>
              </a:rPr>
              <a:t>em média para resposta</a:t>
            </a:r>
          </a:p>
        </p:txBody>
      </p:sp>
      <p:sp>
        <p:nvSpPr>
          <p:cNvPr id="12" name="CaixaDeTexto 11">
            <a:extLst>
              <a:ext uri="{FF2B5EF4-FFF2-40B4-BE49-F238E27FC236}">
                <a16:creationId xmlns:a16="http://schemas.microsoft.com/office/drawing/2014/main" id="{3F011134-2E7D-4C00-818B-CA02938F8032}"/>
              </a:ext>
            </a:extLst>
          </p:cNvPr>
          <p:cNvSpPr txBox="1"/>
          <p:nvPr/>
        </p:nvSpPr>
        <p:spPr>
          <a:xfrm>
            <a:off x="6483451" y="5283378"/>
            <a:ext cx="4740116" cy="707886"/>
          </a:xfrm>
          <a:prstGeom prst="rect">
            <a:avLst/>
          </a:prstGeom>
          <a:noFill/>
        </p:spPr>
        <p:txBody>
          <a:bodyPr wrap="square" rtlCol="0">
            <a:spAutoFit/>
          </a:bodyPr>
          <a:lstStyle/>
          <a:p>
            <a:r>
              <a:rPr lang="pt-BR" sz="4000" b="1" dirty="0">
                <a:solidFill>
                  <a:schemeClr val="accent2"/>
                </a:solidFill>
              </a:rPr>
              <a:t>8 mil </a:t>
            </a:r>
            <a:r>
              <a:rPr lang="pt-BR" b="1" dirty="0">
                <a:solidFill>
                  <a:schemeClr val="bg1">
                    <a:lumMod val="65000"/>
                  </a:schemeClr>
                </a:solidFill>
              </a:rPr>
              <a:t>recursos encaminhados à CGU</a:t>
            </a:r>
          </a:p>
        </p:txBody>
      </p:sp>
      <p:pic>
        <p:nvPicPr>
          <p:cNvPr id="13" name="Imagem 12">
            <a:extLst>
              <a:ext uri="{FF2B5EF4-FFF2-40B4-BE49-F238E27FC236}">
                <a16:creationId xmlns:a16="http://schemas.microsoft.com/office/drawing/2014/main" id="{B2B0F728-7EB2-4849-BD0D-74D43A5638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2621" y="2553811"/>
            <a:ext cx="640012" cy="503212"/>
          </a:xfrm>
          <a:prstGeom prst="rect">
            <a:avLst/>
          </a:prstGeom>
        </p:spPr>
      </p:pic>
      <p:pic>
        <p:nvPicPr>
          <p:cNvPr id="14" name="Imagem 13">
            <a:extLst>
              <a:ext uri="{FF2B5EF4-FFF2-40B4-BE49-F238E27FC236}">
                <a16:creationId xmlns:a16="http://schemas.microsoft.com/office/drawing/2014/main" id="{E64B3E13-D103-4708-B33C-DB24E91EF6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0258" y="3526959"/>
            <a:ext cx="590680" cy="595094"/>
          </a:xfrm>
          <a:prstGeom prst="rect">
            <a:avLst/>
          </a:prstGeom>
        </p:spPr>
      </p:pic>
      <p:pic>
        <p:nvPicPr>
          <p:cNvPr id="15" name="Imagem 14">
            <a:extLst>
              <a:ext uri="{FF2B5EF4-FFF2-40B4-BE49-F238E27FC236}">
                <a16:creationId xmlns:a16="http://schemas.microsoft.com/office/drawing/2014/main" id="{72AE7B7E-DA71-4A38-BD88-D1D4F04A3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575" y="4622524"/>
            <a:ext cx="324160" cy="464692"/>
          </a:xfrm>
          <a:prstGeom prst="rect">
            <a:avLst/>
          </a:prstGeom>
        </p:spPr>
      </p:pic>
      <p:pic>
        <p:nvPicPr>
          <p:cNvPr id="16" name="Imagem 15">
            <a:extLst>
              <a:ext uri="{FF2B5EF4-FFF2-40B4-BE49-F238E27FC236}">
                <a16:creationId xmlns:a16="http://schemas.microsoft.com/office/drawing/2014/main" id="{309EEA45-079C-4E29-AE8E-5CD0BB72D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0258" y="5370910"/>
            <a:ext cx="631681" cy="543410"/>
          </a:xfrm>
          <a:prstGeom prst="rect">
            <a:avLst/>
          </a:prstGeom>
        </p:spPr>
      </p:pic>
      <p:sp>
        <p:nvSpPr>
          <p:cNvPr id="17" name="CaixaDeTexto 16">
            <a:extLst>
              <a:ext uri="{FF2B5EF4-FFF2-40B4-BE49-F238E27FC236}">
                <a16:creationId xmlns:a16="http://schemas.microsoft.com/office/drawing/2014/main" id="{D307D198-242E-4FF6-B9E7-987D781CFEAC}"/>
              </a:ext>
            </a:extLst>
          </p:cNvPr>
          <p:cNvSpPr txBox="1"/>
          <p:nvPr/>
        </p:nvSpPr>
        <p:spPr>
          <a:xfrm>
            <a:off x="5580273" y="6165280"/>
            <a:ext cx="4214183" cy="338554"/>
          </a:xfrm>
          <a:prstGeom prst="rect">
            <a:avLst/>
          </a:prstGeom>
          <a:noFill/>
        </p:spPr>
        <p:txBody>
          <a:bodyPr wrap="square" rtlCol="0">
            <a:spAutoFit/>
          </a:bodyPr>
          <a:lstStyle/>
          <a:p>
            <a:r>
              <a:rPr lang="pt-BR" sz="1600" i="1" dirty="0">
                <a:solidFill>
                  <a:schemeClr val="bg1">
                    <a:lumMod val="50000"/>
                  </a:schemeClr>
                </a:solidFill>
              </a:rPr>
              <a:t>*Período: maio de 2012 até novembro de 2017</a:t>
            </a:r>
          </a:p>
        </p:txBody>
      </p:sp>
      <p:pic>
        <p:nvPicPr>
          <p:cNvPr id="18" name="Imagem 17" descr="e-SIC - Sistema Eletrônico do Serviço de Informação ao Cidadão - Google Chrome"/>
          <p:cNvPicPr>
            <a:picLocks noChangeAspect="1"/>
          </p:cNvPicPr>
          <p:nvPr/>
        </p:nvPicPr>
        <p:blipFill rotWithShape="1">
          <a:blip r:embed="rId6">
            <a:extLst>
              <a:ext uri="{28A0092B-C50C-407E-A947-70E740481C1C}">
                <a14:useLocalDpi xmlns:a14="http://schemas.microsoft.com/office/drawing/2010/main" val="0"/>
              </a:ext>
            </a:extLst>
          </a:blip>
          <a:srcRect l="18536" t="5013" r="17926" b="16071"/>
          <a:stretch/>
        </p:blipFill>
        <p:spPr>
          <a:xfrm>
            <a:off x="409154" y="2116475"/>
            <a:ext cx="5059848" cy="4048805"/>
          </a:xfrm>
          <a:prstGeom prst="rect">
            <a:avLst/>
          </a:prstGeom>
        </p:spPr>
      </p:pic>
    </p:spTree>
    <p:extLst>
      <p:ext uri="{BB962C8B-B14F-4D97-AF65-F5344CB8AC3E}">
        <p14:creationId xmlns:p14="http://schemas.microsoft.com/office/powerpoint/2010/main" val="1368187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5" name="Oval 4"/>
          <p:cNvSpPr/>
          <p:nvPr/>
        </p:nvSpPr>
        <p:spPr>
          <a:xfrm>
            <a:off x="4006474" y="1659817"/>
            <a:ext cx="3883632" cy="380097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800" b="1">
              <a:solidFill>
                <a:schemeClr val="bg1"/>
              </a:solidFill>
            </a:endParaRPr>
          </a:p>
        </p:txBody>
      </p:sp>
      <p:sp>
        <p:nvSpPr>
          <p:cNvPr id="6" name="CaixaDeTexto 5"/>
          <p:cNvSpPr txBox="1"/>
          <p:nvPr/>
        </p:nvSpPr>
        <p:spPr>
          <a:xfrm>
            <a:off x="4007515" y="2785777"/>
            <a:ext cx="3918660" cy="1569660"/>
          </a:xfrm>
          <a:prstGeom prst="rect">
            <a:avLst/>
          </a:prstGeom>
          <a:noFill/>
          <a:ln>
            <a:noFill/>
          </a:ln>
        </p:spPr>
        <p:txBody>
          <a:bodyPr wrap="square" rtlCol="0">
            <a:spAutoFit/>
          </a:bodyPr>
          <a:lstStyle/>
          <a:p>
            <a:pPr algn="ctr"/>
            <a:r>
              <a:rPr lang="pt-BR" sz="4800" b="1" dirty="0">
                <a:solidFill>
                  <a:schemeClr val="bg1"/>
                </a:solidFill>
              </a:rPr>
              <a:t>INTEGRIDADE PÚBLICA</a:t>
            </a:r>
          </a:p>
        </p:txBody>
      </p:sp>
    </p:spTree>
    <p:extLst>
      <p:ext uri="{BB962C8B-B14F-4D97-AF65-F5344CB8AC3E}">
        <p14:creationId xmlns:p14="http://schemas.microsoft.com/office/powerpoint/2010/main" val="4200829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C7E4F44-2BBD-4089-A25C-060C97D89265}"/>
              </a:ext>
            </a:extLst>
          </p:cNvPr>
          <p:cNvSpPr txBox="1">
            <a:spLocks/>
          </p:cNvSpPr>
          <p:nvPr/>
        </p:nvSpPr>
        <p:spPr>
          <a:xfrm>
            <a:off x="636997" y="812710"/>
            <a:ext cx="10515600" cy="4762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pt-BR" sz="2400" b="1" dirty="0">
                <a:solidFill>
                  <a:srgbClr val="4472C4">
                    <a:lumMod val="50000"/>
                  </a:srgbClr>
                </a:solidFill>
                <a:latin typeface="Calibri" panose="020F0502020204030204"/>
                <a:ea typeface="+mn-ea"/>
                <a:cs typeface="+mn-cs"/>
              </a:rPr>
              <a:t>Governança Pública - Decreto nº 9.203/2017</a:t>
            </a:r>
          </a:p>
        </p:txBody>
      </p:sp>
      <p:sp>
        <p:nvSpPr>
          <p:cNvPr id="5" name="Espaço Reservado para Conteúdo 2">
            <a:extLst>
              <a:ext uri="{FF2B5EF4-FFF2-40B4-BE49-F238E27FC236}">
                <a16:creationId xmlns:a16="http://schemas.microsoft.com/office/drawing/2014/main" id="{4F45033A-11E8-44CE-9F28-8847C79670AC}"/>
              </a:ext>
            </a:extLst>
          </p:cNvPr>
          <p:cNvSpPr txBox="1">
            <a:spLocks/>
          </p:cNvSpPr>
          <p:nvPr/>
        </p:nvSpPr>
        <p:spPr>
          <a:xfrm>
            <a:off x="636997" y="1507628"/>
            <a:ext cx="11186704" cy="6135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000" b="1" dirty="0">
                <a:solidFill>
                  <a:srgbClr val="002060"/>
                </a:solidFill>
              </a:rPr>
              <a:t>Coordenação da Implementação dos Programas de Integridade</a:t>
            </a:r>
            <a:r>
              <a:rPr lang="pt-BR" sz="2000" dirty="0">
                <a:solidFill>
                  <a:srgbClr val="002060"/>
                </a:solidFill>
              </a:rPr>
              <a:t> do Governo Federal </a:t>
            </a:r>
            <a:r>
              <a:rPr lang="mr-IN" sz="2000" dirty="0">
                <a:solidFill>
                  <a:srgbClr val="002060"/>
                </a:solidFill>
              </a:rPr>
              <a:t>–</a:t>
            </a:r>
            <a:r>
              <a:rPr lang="pt-BR" sz="2000" dirty="0">
                <a:solidFill>
                  <a:srgbClr val="002060"/>
                </a:solidFill>
              </a:rPr>
              <a:t> 347 Órgãos da </a:t>
            </a:r>
            <a:r>
              <a:rPr lang="pt-BR" sz="2000" dirty="0" err="1">
                <a:solidFill>
                  <a:srgbClr val="002060"/>
                </a:solidFill>
              </a:rPr>
              <a:t>Adm</a:t>
            </a:r>
            <a:r>
              <a:rPr lang="pt-BR" sz="2000" dirty="0">
                <a:solidFill>
                  <a:srgbClr val="002060"/>
                </a:solidFill>
              </a:rPr>
              <a:t> Direta, autárquica e Fundacional.</a:t>
            </a:r>
          </a:p>
          <a:p>
            <a:pPr algn="just"/>
            <a:endParaRPr lang="pt-BR" b="1" dirty="0">
              <a:solidFill>
                <a:srgbClr val="002060"/>
              </a:solidFill>
            </a:endParaRPr>
          </a:p>
          <a:p>
            <a:pPr marL="0" indent="0" algn="just">
              <a:buFont typeface="Arial" panose="020B0604020202020204" pitchFamily="34" charset="0"/>
              <a:buNone/>
            </a:pPr>
            <a:endParaRPr lang="pt-BR" dirty="0"/>
          </a:p>
        </p:txBody>
      </p:sp>
      <p:sp>
        <p:nvSpPr>
          <p:cNvPr id="6" name="Oval 5"/>
          <p:cNvSpPr/>
          <p:nvPr/>
        </p:nvSpPr>
        <p:spPr>
          <a:xfrm>
            <a:off x="1594342" y="2416145"/>
            <a:ext cx="2042848" cy="201202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7" name="CaixaDeTexto 6"/>
          <p:cNvSpPr txBox="1"/>
          <p:nvPr/>
        </p:nvSpPr>
        <p:spPr>
          <a:xfrm>
            <a:off x="1539599" y="2979177"/>
            <a:ext cx="2127122" cy="830997"/>
          </a:xfrm>
          <a:prstGeom prst="rect">
            <a:avLst/>
          </a:prstGeom>
          <a:noFill/>
          <a:ln>
            <a:noFill/>
          </a:ln>
        </p:spPr>
        <p:txBody>
          <a:bodyPr wrap="square" rtlCol="0">
            <a:spAutoFit/>
          </a:bodyPr>
          <a:lstStyle/>
          <a:p>
            <a:pPr algn="ctr"/>
            <a:r>
              <a:rPr lang="pt-BR" sz="2400" b="1" dirty="0">
                <a:solidFill>
                  <a:schemeClr val="bg1"/>
                </a:solidFill>
              </a:rPr>
              <a:t>ESTRUTURAS</a:t>
            </a:r>
          </a:p>
          <a:p>
            <a:pPr algn="ctr"/>
            <a:r>
              <a:rPr lang="pt-BR" sz="2400" b="1" dirty="0">
                <a:solidFill>
                  <a:schemeClr val="bg1"/>
                </a:solidFill>
              </a:rPr>
              <a:t>BÁSICAS</a:t>
            </a:r>
          </a:p>
        </p:txBody>
      </p:sp>
      <p:sp>
        <p:nvSpPr>
          <p:cNvPr id="8" name="Oval 7"/>
          <p:cNvSpPr/>
          <p:nvPr/>
        </p:nvSpPr>
        <p:spPr>
          <a:xfrm>
            <a:off x="6759081" y="2388665"/>
            <a:ext cx="2233838" cy="201202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9" name="CaixaDeTexto 8"/>
          <p:cNvSpPr txBox="1"/>
          <p:nvPr/>
        </p:nvSpPr>
        <p:spPr>
          <a:xfrm>
            <a:off x="6759081" y="3099176"/>
            <a:ext cx="2324048" cy="461665"/>
          </a:xfrm>
          <a:prstGeom prst="rect">
            <a:avLst/>
          </a:prstGeom>
          <a:noFill/>
          <a:ln>
            <a:noFill/>
          </a:ln>
        </p:spPr>
        <p:txBody>
          <a:bodyPr wrap="square" rtlCol="0">
            <a:spAutoFit/>
          </a:bodyPr>
          <a:lstStyle/>
          <a:p>
            <a:pPr algn="ctr"/>
            <a:r>
              <a:rPr lang="pt-BR" sz="2400" b="1" dirty="0">
                <a:solidFill>
                  <a:schemeClr val="bg1"/>
                </a:solidFill>
              </a:rPr>
              <a:t>TREINAMENTOS</a:t>
            </a:r>
          </a:p>
        </p:txBody>
      </p:sp>
      <p:sp>
        <p:nvSpPr>
          <p:cNvPr id="12" name="Oval 11"/>
          <p:cNvSpPr/>
          <p:nvPr/>
        </p:nvSpPr>
        <p:spPr>
          <a:xfrm>
            <a:off x="4191477" y="2388665"/>
            <a:ext cx="2042848" cy="201202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13" name="CaixaDeTexto 12"/>
          <p:cNvSpPr txBox="1"/>
          <p:nvPr/>
        </p:nvSpPr>
        <p:spPr>
          <a:xfrm>
            <a:off x="4255812" y="2934618"/>
            <a:ext cx="1750495" cy="830997"/>
          </a:xfrm>
          <a:prstGeom prst="rect">
            <a:avLst/>
          </a:prstGeom>
          <a:noFill/>
          <a:ln>
            <a:noFill/>
          </a:ln>
        </p:spPr>
        <p:txBody>
          <a:bodyPr wrap="square" rtlCol="0">
            <a:spAutoFit/>
          </a:bodyPr>
          <a:lstStyle/>
          <a:p>
            <a:pPr algn="ctr"/>
            <a:r>
              <a:rPr lang="pt-BR" sz="2400" b="1" dirty="0">
                <a:solidFill>
                  <a:schemeClr val="bg1"/>
                </a:solidFill>
              </a:rPr>
              <a:t>GESTÃO DE RISCOS</a:t>
            </a:r>
          </a:p>
        </p:txBody>
      </p:sp>
      <p:sp>
        <p:nvSpPr>
          <p:cNvPr id="2" name="Retângulo 1"/>
          <p:cNvSpPr/>
          <p:nvPr/>
        </p:nvSpPr>
        <p:spPr>
          <a:xfrm>
            <a:off x="799815" y="4592553"/>
            <a:ext cx="2837375" cy="32877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Canais de Denúncia </a:t>
            </a:r>
            <a:r>
              <a:rPr lang="mr-IN" b="1" dirty="0"/>
              <a:t>–</a:t>
            </a:r>
            <a:r>
              <a:rPr lang="pt-BR" b="1" dirty="0"/>
              <a:t> E </a:t>
            </a:r>
            <a:r>
              <a:rPr lang="pt-BR" b="1" dirty="0" err="1"/>
              <a:t>ouv</a:t>
            </a:r>
            <a:endParaRPr lang="pt-BR" b="1" dirty="0"/>
          </a:p>
        </p:txBody>
      </p:sp>
      <p:sp>
        <p:nvSpPr>
          <p:cNvPr id="14" name="Retângulo 13"/>
          <p:cNvSpPr/>
          <p:nvPr/>
        </p:nvSpPr>
        <p:spPr>
          <a:xfrm>
            <a:off x="787248" y="4991199"/>
            <a:ext cx="2837375" cy="32877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Acesso a Informação </a:t>
            </a:r>
            <a:r>
              <a:rPr lang="mr-IN" b="1" dirty="0"/>
              <a:t>–</a:t>
            </a:r>
            <a:r>
              <a:rPr lang="pt-BR" b="1" dirty="0"/>
              <a:t> E sic</a:t>
            </a:r>
          </a:p>
        </p:txBody>
      </p:sp>
      <p:sp>
        <p:nvSpPr>
          <p:cNvPr id="15" name="Retângulo 14"/>
          <p:cNvSpPr/>
          <p:nvPr/>
        </p:nvSpPr>
        <p:spPr>
          <a:xfrm>
            <a:off x="787247" y="5389845"/>
            <a:ext cx="2837375" cy="32877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Conflito de Interesse - </a:t>
            </a:r>
            <a:r>
              <a:rPr lang="pt-BR" b="1" dirty="0" err="1"/>
              <a:t>SeCi</a:t>
            </a:r>
            <a:endParaRPr lang="pt-BR" b="1" dirty="0"/>
          </a:p>
        </p:txBody>
      </p:sp>
      <p:sp>
        <p:nvSpPr>
          <p:cNvPr id="16" name="Retângulo 15"/>
          <p:cNvSpPr/>
          <p:nvPr/>
        </p:nvSpPr>
        <p:spPr>
          <a:xfrm>
            <a:off x="787246" y="6271707"/>
            <a:ext cx="2837375" cy="32877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Conselho de Ética</a:t>
            </a:r>
          </a:p>
        </p:txBody>
      </p:sp>
      <p:sp>
        <p:nvSpPr>
          <p:cNvPr id="17" name="Retângulo 16"/>
          <p:cNvSpPr/>
          <p:nvPr/>
        </p:nvSpPr>
        <p:spPr>
          <a:xfrm>
            <a:off x="787247" y="5830776"/>
            <a:ext cx="2837375" cy="32877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Comitê de Integridade</a:t>
            </a:r>
          </a:p>
        </p:txBody>
      </p:sp>
      <p:sp>
        <p:nvSpPr>
          <p:cNvPr id="18" name="Oval 17"/>
          <p:cNvSpPr/>
          <p:nvPr/>
        </p:nvSpPr>
        <p:spPr>
          <a:xfrm>
            <a:off x="9454539" y="2388665"/>
            <a:ext cx="2042848" cy="201202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bg1"/>
              </a:solidFill>
            </a:endParaRPr>
          </a:p>
        </p:txBody>
      </p:sp>
      <p:sp>
        <p:nvSpPr>
          <p:cNvPr id="19" name="CaixaDeTexto 18"/>
          <p:cNvSpPr txBox="1"/>
          <p:nvPr/>
        </p:nvSpPr>
        <p:spPr>
          <a:xfrm>
            <a:off x="9313939" y="2913386"/>
            <a:ext cx="2324048" cy="830997"/>
          </a:xfrm>
          <a:prstGeom prst="rect">
            <a:avLst/>
          </a:prstGeom>
          <a:noFill/>
          <a:ln>
            <a:noFill/>
          </a:ln>
        </p:spPr>
        <p:txBody>
          <a:bodyPr wrap="square" rtlCol="0">
            <a:spAutoFit/>
          </a:bodyPr>
          <a:lstStyle/>
          <a:p>
            <a:pPr algn="ctr"/>
            <a:r>
              <a:rPr lang="pt-BR" sz="2400" b="1" dirty="0">
                <a:solidFill>
                  <a:schemeClr val="bg1"/>
                </a:solidFill>
              </a:rPr>
              <a:t>CÓDIGOS DE CONDUTA</a:t>
            </a:r>
          </a:p>
        </p:txBody>
      </p:sp>
      <p:sp>
        <p:nvSpPr>
          <p:cNvPr id="20" name="Retângulo 19"/>
          <p:cNvSpPr/>
          <p:nvPr/>
        </p:nvSpPr>
        <p:spPr>
          <a:xfrm>
            <a:off x="6234325" y="5025494"/>
            <a:ext cx="4625458" cy="15174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PLANO </a:t>
            </a:r>
            <a:r>
              <a:rPr lang="pt-BR" sz="2800" b="1"/>
              <a:t>DE INTEGRIDADE DO GOVERNO FEDERAL</a:t>
            </a:r>
          </a:p>
        </p:txBody>
      </p:sp>
    </p:spTree>
    <p:extLst>
      <p:ext uri="{BB962C8B-B14F-4D97-AF65-F5344CB8AC3E}">
        <p14:creationId xmlns:p14="http://schemas.microsoft.com/office/powerpoint/2010/main" val="136501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5" name="Título 1">
            <a:extLst>
              <a:ext uri="{FF2B5EF4-FFF2-40B4-BE49-F238E27FC236}">
                <a16:creationId xmlns:a16="http://schemas.microsoft.com/office/drawing/2014/main" id="{349BA2D0-E918-4A16-8844-7BE4832548C4}"/>
              </a:ext>
            </a:extLst>
          </p:cNvPr>
          <p:cNvSpPr txBox="1">
            <a:spLocks/>
          </p:cNvSpPr>
          <p:nvPr/>
        </p:nvSpPr>
        <p:spPr>
          <a:xfrm>
            <a:off x="962342" y="880409"/>
            <a:ext cx="10317145" cy="565226"/>
          </a:xfrm>
          <a:prstGeom prst="rect">
            <a:avLst/>
          </a:prstGeom>
          <a:no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800" b="1" dirty="0">
                <a:solidFill>
                  <a:srgbClr val="4472C4">
                    <a:lumMod val="50000"/>
                  </a:srgbClr>
                </a:solidFill>
                <a:latin typeface="Calibri" panose="020F0502020204030204"/>
                <a:ea typeface="+mn-ea"/>
                <a:cs typeface="+mn-cs"/>
              </a:rPr>
              <a:t>Avaliação da integridade nas empresas estatais </a:t>
            </a:r>
          </a:p>
        </p:txBody>
      </p:sp>
      <p:sp>
        <p:nvSpPr>
          <p:cNvPr id="6" name="CaixaDeTexto 51">
            <a:extLst>
              <a:ext uri="{FF2B5EF4-FFF2-40B4-BE49-F238E27FC236}">
                <a16:creationId xmlns:a16="http://schemas.microsoft.com/office/drawing/2014/main" id="{260FCD21-03E0-4A1F-BAE9-EF8E83C732D3}"/>
              </a:ext>
            </a:extLst>
          </p:cNvPr>
          <p:cNvSpPr txBox="1">
            <a:spLocks noChangeArrowheads="1"/>
          </p:cNvSpPr>
          <p:nvPr/>
        </p:nvSpPr>
        <p:spPr bwMode="auto">
          <a:xfrm>
            <a:off x="1163876" y="1516198"/>
            <a:ext cx="9328864" cy="150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171450" indent="-171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lvl="1" indent="0">
              <a:spcAft>
                <a:spcPts val="450"/>
              </a:spcAft>
              <a:buClr>
                <a:srgbClr val="ED7D31"/>
              </a:buClr>
            </a:pPr>
            <a:r>
              <a:rPr lang="pt-BR" sz="2400" b="1" dirty="0">
                <a:solidFill>
                  <a:srgbClr val="002060"/>
                </a:solidFill>
                <a:latin typeface="Calibri" panose="020F0502020204030204"/>
              </a:rPr>
              <a:t>2016 e 2017</a:t>
            </a:r>
            <a:r>
              <a:rPr lang="pt-BR" sz="2400" dirty="0">
                <a:solidFill>
                  <a:srgbClr val="002060"/>
                </a:solidFill>
                <a:latin typeface="Calibri" panose="020F0502020204030204"/>
              </a:rPr>
              <a:t>: 28 estatais avaliadas (grau de maturidade das políticas)</a:t>
            </a:r>
            <a:endParaRPr lang="pt-BR" dirty="0">
              <a:solidFill>
                <a:srgbClr val="002060"/>
              </a:solidFill>
            </a:endParaRPr>
          </a:p>
          <a:p>
            <a:pPr lvl="1"/>
            <a:endParaRPr lang="pt-BR" sz="1350" dirty="0">
              <a:solidFill>
                <a:srgbClr val="002060"/>
              </a:solidFill>
            </a:endParaRPr>
          </a:p>
          <a:p>
            <a:pPr marL="342900" lvl="1" indent="0">
              <a:spcAft>
                <a:spcPts val="450"/>
              </a:spcAft>
              <a:buClr>
                <a:srgbClr val="ED7D31"/>
              </a:buClr>
            </a:pPr>
            <a:endParaRPr lang="pt-BR" sz="2400" b="1" dirty="0">
              <a:solidFill>
                <a:srgbClr val="002060"/>
              </a:solidFill>
              <a:latin typeface="Calibri" panose="020F0502020204030204"/>
            </a:endParaRPr>
          </a:p>
          <a:p>
            <a:pPr marL="342900" lvl="1" indent="0">
              <a:spcAft>
                <a:spcPts val="450"/>
              </a:spcAft>
              <a:buClr>
                <a:srgbClr val="ED7D31"/>
              </a:buClr>
            </a:pPr>
            <a:endParaRPr lang="pt-BR" sz="2200" b="1" dirty="0">
              <a:solidFill>
                <a:srgbClr val="002060"/>
              </a:solidFill>
              <a:latin typeface="Calibri" panose="020F0502020204030204"/>
            </a:endParaRPr>
          </a:p>
        </p:txBody>
      </p:sp>
      <p:pic>
        <p:nvPicPr>
          <p:cNvPr id="7" name="Imagem 6">
            <a:extLst>
              <a:ext uri="{FF2B5EF4-FFF2-40B4-BE49-F238E27FC236}">
                <a16:creationId xmlns:a16="http://schemas.microsoft.com/office/drawing/2014/main" id="{2F4404B6-A2B5-428A-AAE1-EB95E4B8A9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769" y="1529885"/>
            <a:ext cx="456214" cy="445566"/>
          </a:xfrm>
          <a:prstGeom prst="rect">
            <a:avLst/>
          </a:prstGeom>
        </p:spPr>
      </p:pic>
      <p:sp>
        <p:nvSpPr>
          <p:cNvPr id="8" name="CaixaDeTexto 7">
            <a:extLst>
              <a:ext uri="{FF2B5EF4-FFF2-40B4-BE49-F238E27FC236}">
                <a16:creationId xmlns:a16="http://schemas.microsoft.com/office/drawing/2014/main" id="{8432840F-8A9D-43E4-B285-FD69EAA0496F}"/>
              </a:ext>
            </a:extLst>
          </p:cNvPr>
          <p:cNvSpPr txBox="1"/>
          <p:nvPr/>
        </p:nvSpPr>
        <p:spPr>
          <a:xfrm>
            <a:off x="549163" y="2203852"/>
            <a:ext cx="2562446" cy="4170372"/>
          </a:xfrm>
          <a:prstGeom prst="rect">
            <a:avLst/>
          </a:prstGeom>
          <a:noFill/>
        </p:spPr>
        <p:txBody>
          <a:bodyPr wrap="square" rtlCol="0" anchor="t">
            <a:spAutoFit/>
          </a:bodyPr>
          <a:lstStyle/>
          <a:p>
            <a:pPr marL="1200150" lvl="2" indent="-285750">
              <a:spcAft>
                <a:spcPts val="600"/>
              </a:spcAft>
              <a:buClr>
                <a:srgbClr val="ED7D31"/>
              </a:buClr>
              <a:buFont typeface="Arial" panose="020B0604020202020204" pitchFamily="34" charset="0"/>
              <a:buChar char="•"/>
            </a:pPr>
            <a:r>
              <a:rPr lang="pt-BR" sz="2200" dirty="0"/>
              <a:t>BASA</a:t>
            </a:r>
          </a:p>
          <a:p>
            <a:pPr marL="1200150" lvl="2" indent="-285750">
              <a:spcAft>
                <a:spcPts val="600"/>
              </a:spcAft>
              <a:buClr>
                <a:srgbClr val="ED7D31"/>
              </a:buClr>
              <a:buFont typeface="Arial" panose="020B0604020202020204" pitchFamily="34" charset="0"/>
              <a:buChar char="•"/>
            </a:pPr>
            <a:r>
              <a:rPr lang="pt-BR" sz="2200" dirty="0"/>
              <a:t>BNB</a:t>
            </a:r>
          </a:p>
          <a:p>
            <a:pPr marL="1200150" lvl="2" indent="-285750">
              <a:spcAft>
                <a:spcPts val="600"/>
              </a:spcAft>
              <a:buClr>
                <a:srgbClr val="ED7D31"/>
              </a:buClr>
              <a:buFont typeface="Arial" panose="020B0604020202020204" pitchFamily="34" charset="0"/>
              <a:buChar char="•"/>
            </a:pPr>
            <a:r>
              <a:rPr lang="pt-BR" sz="2200" dirty="0"/>
              <a:t>Caixa</a:t>
            </a:r>
          </a:p>
          <a:p>
            <a:pPr marL="1200150" lvl="2" indent="-285750">
              <a:spcAft>
                <a:spcPts val="600"/>
              </a:spcAft>
              <a:buClr>
                <a:srgbClr val="ED7D31"/>
              </a:buClr>
              <a:buFont typeface="Arial" panose="020B0604020202020204" pitchFamily="34" charset="0"/>
              <a:buChar char="•"/>
            </a:pPr>
            <a:r>
              <a:rPr lang="pt-BR" sz="2200" dirty="0"/>
              <a:t>Ceagesp</a:t>
            </a:r>
          </a:p>
          <a:p>
            <a:pPr marL="1200150" lvl="2" indent="-285750">
              <a:spcAft>
                <a:spcPts val="600"/>
              </a:spcAft>
              <a:buClr>
                <a:srgbClr val="ED7D31"/>
              </a:buClr>
              <a:buFont typeface="Arial" panose="020B0604020202020204" pitchFamily="34" charset="0"/>
              <a:buChar char="•"/>
            </a:pPr>
            <a:r>
              <a:rPr lang="pt-BR" sz="2200" dirty="0"/>
              <a:t>CEAL</a:t>
            </a:r>
          </a:p>
          <a:p>
            <a:pPr marL="1200150" lvl="2" indent="-285750">
              <a:spcAft>
                <a:spcPts val="600"/>
              </a:spcAft>
              <a:buClr>
                <a:srgbClr val="ED7D31"/>
              </a:buClr>
              <a:buFont typeface="Arial" panose="020B0604020202020204" pitchFamily="34" charset="0"/>
              <a:buChar char="•"/>
            </a:pPr>
            <a:r>
              <a:rPr lang="pt-BR" sz="2200" dirty="0"/>
              <a:t>CEAM</a:t>
            </a:r>
          </a:p>
          <a:p>
            <a:pPr marL="1200150" lvl="2" indent="-285750">
              <a:spcAft>
                <a:spcPts val="600"/>
              </a:spcAft>
              <a:buClr>
                <a:srgbClr val="ED7D31"/>
              </a:buClr>
              <a:buFont typeface="Arial" panose="020B0604020202020204" pitchFamily="34" charset="0"/>
              <a:buChar char="•"/>
            </a:pPr>
            <a:r>
              <a:rPr lang="pt-BR" sz="2200" dirty="0"/>
              <a:t>CEITEC</a:t>
            </a:r>
          </a:p>
          <a:p>
            <a:pPr marL="1200150" lvl="2" indent="-285750">
              <a:spcAft>
                <a:spcPts val="600"/>
              </a:spcAft>
              <a:buClr>
                <a:srgbClr val="ED7D31"/>
              </a:buClr>
              <a:buFont typeface="Arial" panose="020B0604020202020204" pitchFamily="34" charset="0"/>
              <a:buChar char="•"/>
            </a:pPr>
            <a:r>
              <a:rPr lang="pt-BR" sz="2200" dirty="0"/>
              <a:t>CEPISA</a:t>
            </a:r>
          </a:p>
          <a:p>
            <a:pPr marL="1200150" lvl="2" indent="-285750">
              <a:spcAft>
                <a:spcPts val="600"/>
              </a:spcAft>
              <a:buClr>
                <a:srgbClr val="ED7D31"/>
              </a:buClr>
              <a:buFont typeface="Arial" panose="020B0604020202020204" pitchFamily="34" charset="0"/>
              <a:buChar char="•"/>
            </a:pPr>
            <a:r>
              <a:rPr lang="pt-BR" sz="2200" dirty="0"/>
              <a:t>CGTEE</a:t>
            </a:r>
          </a:p>
          <a:p>
            <a:pPr marL="171450" indent="-171450">
              <a:buFont typeface="Arial" panose="020B0604020202020204" pitchFamily="34" charset="0"/>
              <a:buChar char="•"/>
            </a:pPr>
            <a:endParaRPr lang="pt-BR" sz="2200" dirty="0"/>
          </a:p>
        </p:txBody>
      </p:sp>
      <p:sp>
        <p:nvSpPr>
          <p:cNvPr id="9" name="CaixaDeTexto 8">
            <a:extLst>
              <a:ext uri="{FF2B5EF4-FFF2-40B4-BE49-F238E27FC236}">
                <a16:creationId xmlns:a16="http://schemas.microsoft.com/office/drawing/2014/main" id="{6A7BD586-1E6F-402E-B6DC-C46D1BEBE190}"/>
              </a:ext>
            </a:extLst>
          </p:cNvPr>
          <p:cNvSpPr txBox="1"/>
          <p:nvPr/>
        </p:nvSpPr>
        <p:spPr>
          <a:xfrm>
            <a:off x="2748899" y="2192765"/>
            <a:ext cx="4352397" cy="4170372"/>
          </a:xfrm>
          <a:prstGeom prst="rect">
            <a:avLst/>
          </a:prstGeom>
          <a:noFill/>
        </p:spPr>
        <p:txBody>
          <a:bodyPr wrap="square" rtlCol="0" anchor="t">
            <a:spAutoFit/>
          </a:bodyPr>
          <a:lstStyle/>
          <a:p>
            <a:pPr marL="1200150" lvl="2" indent="-285750">
              <a:spcAft>
                <a:spcPts val="600"/>
              </a:spcAft>
              <a:buClr>
                <a:srgbClr val="ED7D31"/>
              </a:buClr>
              <a:buFont typeface="Arial" panose="020B0604020202020204" pitchFamily="34" charset="0"/>
              <a:buChar char="•"/>
            </a:pPr>
            <a:r>
              <a:rPr lang="pt-BR" sz="2200" dirty="0"/>
              <a:t>CHESF</a:t>
            </a:r>
          </a:p>
          <a:p>
            <a:pPr marL="1200150" lvl="2" indent="-285750">
              <a:spcAft>
                <a:spcPts val="600"/>
              </a:spcAft>
              <a:buClr>
                <a:srgbClr val="ED7D31"/>
              </a:buClr>
              <a:buFont typeface="Arial" panose="020B0604020202020204" pitchFamily="34" charset="0"/>
              <a:buChar char="•"/>
            </a:pPr>
            <a:r>
              <a:rPr lang="pt-BR" sz="2200" dirty="0"/>
              <a:t>CODEVASF</a:t>
            </a:r>
          </a:p>
          <a:p>
            <a:pPr marL="1200150" lvl="2" indent="-285750">
              <a:spcAft>
                <a:spcPts val="600"/>
              </a:spcAft>
              <a:buClr>
                <a:srgbClr val="ED7D31"/>
              </a:buClr>
              <a:buFont typeface="Arial" panose="020B0604020202020204" pitchFamily="34" charset="0"/>
              <a:buChar char="•"/>
            </a:pPr>
            <a:r>
              <a:rPr lang="pt-BR" sz="2200" dirty="0"/>
              <a:t>CONAB</a:t>
            </a:r>
          </a:p>
          <a:p>
            <a:pPr marL="1200150" lvl="2" indent="-285750">
              <a:spcAft>
                <a:spcPts val="600"/>
              </a:spcAft>
              <a:buClr>
                <a:srgbClr val="ED7D31"/>
              </a:buClr>
              <a:buFont typeface="Arial" panose="020B0604020202020204" pitchFamily="34" charset="0"/>
              <a:buChar char="•"/>
            </a:pPr>
            <a:r>
              <a:rPr lang="pt-BR" sz="2200" dirty="0"/>
              <a:t>Correios</a:t>
            </a:r>
          </a:p>
          <a:p>
            <a:pPr marL="1200150" lvl="2" indent="-285750">
              <a:spcAft>
                <a:spcPts val="600"/>
              </a:spcAft>
              <a:buClr>
                <a:srgbClr val="ED7D31"/>
              </a:buClr>
              <a:buFont typeface="Arial" panose="020B0604020202020204" pitchFamily="34" charset="0"/>
              <a:buChar char="•"/>
            </a:pPr>
            <a:r>
              <a:rPr lang="pt-BR" sz="2200" dirty="0"/>
              <a:t>DATAPREV</a:t>
            </a:r>
          </a:p>
          <a:p>
            <a:pPr marL="1200150" lvl="2" indent="-285750">
              <a:spcAft>
                <a:spcPts val="600"/>
              </a:spcAft>
              <a:buClr>
                <a:srgbClr val="ED7D31"/>
              </a:buClr>
              <a:buFont typeface="Arial" panose="020B0604020202020204" pitchFamily="34" charset="0"/>
              <a:buChar char="•"/>
            </a:pPr>
            <a:r>
              <a:rPr lang="pt-BR" sz="2200" dirty="0" err="1"/>
              <a:t>Ebserh</a:t>
            </a:r>
            <a:endParaRPr lang="pt-BR" sz="2200" dirty="0"/>
          </a:p>
          <a:p>
            <a:pPr marL="1200150" lvl="2" indent="-285750">
              <a:spcAft>
                <a:spcPts val="600"/>
              </a:spcAft>
              <a:buClr>
                <a:srgbClr val="ED7D31"/>
              </a:buClr>
              <a:buFont typeface="Arial" panose="020B0604020202020204" pitchFamily="34" charset="0"/>
              <a:buChar char="•"/>
            </a:pPr>
            <a:r>
              <a:rPr lang="pt-BR" sz="2200" dirty="0" err="1"/>
              <a:t>Eletroacre</a:t>
            </a:r>
            <a:endParaRPr lang="pt-BR" sz="2200" dirty="0"/>
          </a:p>
          <a:p>
            <a:pPr marL="1200150" lvl="2" indent="-285750">
              <a:spcAft>
                <a:spcPts val="600"/>
              </a:spcAft>
              <a:buClr>
                <a:srgbClr val="ED7D31"/>
              </a:buClr>
              <a:buFont typeface="Arial" panose="020B0604020202020204" pitchFamily="34" charset="0"/>
              <a:buChar char="•"/>
            </a:pPr>
            <a:r>
              <a:rPr lang="pt-BR" sz="2200" dirty="0" err="1"/>
              <a:t>Eletrobras</a:t>
            </a:r>
            <a:endParaRPr lang="pt-BR" sz="2200" dirty="0"/>
          </a:p>
          <a:p>
            <a:pPr marL="1200150" lvl="2" indent="-285750">
              <a:spcAft>
                <a:spcPts val="600"/>
              </a:spcAft>
              <a:buClr>
                <a:srgbClr val="ED7D31"/>
              </a:buClr>
              <a:buFont typeface="Arial" panose="020B0604020202020204" pitchFamily="34" charset="0"/>
              <a:buChar char="•"/>
            </a:pPr>
            <a:r>
              <a:rPr lang="pt-BR" sz="2200" dirty="0"/>
              <a:t>Eletrobrás </a:t>
            </a:r>
            <a:r>
              <a:rPr lang="pt-BR" sz="2200" dirty="0" err="1"/>
              <a:t>Dist</a:t>
            </a:r>
            <a:r>
              <a:rPr lang="pt-BR" sz="2200" dirty="0"/>
              <a:t>. Roraima</a:t>
            </a:r>
          </a:p>
          <a:p>
            <a:pPr marL="1200150" lvl="2" indent="-285750">
              <a:spcAft>
                <a:spcPts val="600"/>
              </a:spcAft>
              <a:buClr>
                <a:srgbClr val="ED7D31"/>
              </a:buClr>
              <a:buFont typeface="Arial" panose="020B0604020202020204" pitchFamily="34" charset="0"/>
              <a:buChar char="•"/>
            </a:pPr>
            <a:r>
              <a:rPr lang="pt-BR" sz="2200" dirty="0"/>
              <a:t>Eletronuclear</a:t>
            </a:r>
          </a:p>
        </p:txBody>
      </p:sp>
      <p:sp>
        <p:nvSpPr>
          <p:cNvPr id="10" name="CaixaDeTexto 9">
            <a:extLst>
              <a:ext uri="{FF2B5EF4-FFF2-40B4-BE49-F238E27FC236}">
                <a16:creationId xmlns:a16="http://schemas.microsoft.com/office/drawing/2014/main" id="{EFB9AE7E-5CA8-4067-986A-654023751B87}"/>
              </a:ext>
            </a:extLst>
          </p:cNvPr>
          <p:cNvSpPr txBox="1"/>
          <p:nvPr/>
        </p:nvSpPr>
        <p:spPr>
          <a:xfrm>
            <a:off x="6806581" y="2181678"/>
            <a:ext cx="3909236" cy="4170372"/>
          </a:xfrm>
          <a:prstGeom prst="rect">
            <a:avLst/>
          </a:prstGeom>
          <a:noFill/>
        </p:spPr>
        <p:txBody>
          <a:bodyPr wrap="square" rtlCol="0" anchor="t">
            <a:spAutoFit/>
          </a:bodyPr>
          <a:lstStyle/>
          <a:p>
            <a:pPr marL="1200150" lvl="2" indent="-285750">
              <a:spcAft>
                <a:spcPts val="600"/>
              </a:spcAft>
              <a:buClr>
                <a:srgbClr val="ED7D31"/>
              </a:buClr>
              <a:buFont typeface="Arial" panose="020B0604020202020204" pitchFamily="34" charset="0"/>
              <a:buChar char="•"/>
            </a:pPr>
            <a:r>
              <a:rPr lang="pt-BR" sz="2200" dirty="0"/>
              <a:t>Eletronorte</a:t>
            </a:r>
          </a:p>
          <a:p>
            <a:pPr marL="1200150" lvl="2" indent="-285750">
              <a:spcAft>
                <a:spcPts val="600"/>
              </a:spcAft>
              <a:buClr>
                <a:srgbClr val="ED7D31"/>
              </a:buClr>
              <a:buFont typeface="Arial" panose="020B0604020202020204" pitchFamily="34" charset="0"/>
              <a:buChar char="•"/>
            </a:pPr>
            <a:r>
              <a:rPr lang="pt-BR" sz="2200" dirty="0" err="1"/>
              <a:t>Eletrosul</a:t>
            </a:r>
            <a:endParaRPr lang="pt-BR" sz="2200" dirty="0"/>
          </a:p>
          <a:p>
            <a:pPr marL="1200150" lvl="2" indent="-285750">
              <a:spcAft>
                <a:spcPts val="600"/>
              </a:spcAft>
              <a:buClr>
                <a:srgbClr val="ED7D31"/>
              </a:buClr>
              <a:buFont typeface="Arial" panose="020B0604020202020204" pitchFamily="34" charset="0"/>
              <a:buChar char="•"/>
            </a:pPr>
            <a:r>
              <a:rPr lang="pt-BR" sz="2200" dirty="0"/>
              <a:t>Embrapa</a:t>
            </a:r>
          </a:p>
          <a:p>
            <a:pPr marL="1200150" lvl="2" indent="-285750">
              <a:spcAft>
                <a:spcPts val="600"/>
              </a:spcAft>
              <a:buClr>
                <a:srgbClr val="ED7D31"/>
              </a:buClr>
              <a:buFont typeface="Arial" panose="020B0604020202020204" pitchFamily="34" charset="0"/>
              <a:buChar char="•"/>
            </a:pPr>
            <a:r>
              <a:rPr lang="pt-BR" sz="2200" dirty="0"/>
              <a:t>EPL</a:t>
            </a:r>
          </a:p>
          <a:p>
            <a:pPr marL="1200150" lvl="2" indent="-285750">
              <a:spcAft>
                <a:spcPts val="600"/>
              </a:spcAft>
              <a:buClr>
                <a:srgbClr val="ED7D31"/>
              </a:buClr>
              <a:buFont typeface="Arial" panose="020B0604020202020204" pitchFamily="34" charset="0"/>
              <a:buChar char="•"/>
            </a:pPr>
            <a:r>
              <a:rPr lang="pt-BR" sz="2200" dirty="0"/>
              <a:t>FINEP</a:t>
            </a:r>
          </a:p>
          <a:p>
            <a:pPr marL="1200150" lvl="2" indent="-285750">
              <a:spcAft>
                <a:spcPts val="600"/>
              </a:spcAft>
              <a:buClr>
                <a:srgbClr val="ED7D31"/>
              </a:buClr>
              <a:buFont typeface="Arial" panose="020B0604020202020204" pitchFamily="34" charset="0"/>
              <a:buChar char="•"/>
            </a:pPr>
            <a:r>
              <a:rPr lang="pt-BR" sz="2200" dirty="0"/>
              <a:t>Furnas</a:t>
            </a:r>
          </a:p>
          <a:p>
            <a:pPr marL="1200150" lvl="2" indent="-285750">
              <a:spcAft>
                <a:spcPts val="600"/>
              </a:spcAft>
              <a:buClr>
                <a:srgbClr val="ED7D31"/>
              </a:buClr>
              <a:buFont typeface="Arial" panose="020B0604020202020204" pitchFamily="34" charset="0"/>
              <a:buChar char="•"/>
            </a:pPr>
            <a:r>
              <a:rPr lang="pt-BR" sz="2200" dirty="0"/>
              <a:t>Serpro</a:t>
            </a:r>
          </a:p>
          <a:p>
            <a:pPr marL="1200150" lvl="2" indent="-285750">
              <a:spcAft>
                <a:spcPts val="600"/>
              </a:spcAft>
              <a:buClr>
                <a:srgbClr val="ED7D31"/>
              </a:buClr>
              <a:buFont typeface="Arial" panose="020B0604020202020204" pitchFamily="34" charset="0"/>
              <a:buChar char="•"/>
            </a:pPr>
            <a:r>
              <a:rPr lang="pt-BR" sz="2200" dirty="0" err="1"/>
              <a:t>Telebras</a:t>
            </a:r>
            <a:endParaRPr lang="pt-BR" sz="2200" dirty="0"/>
          </a:p>
          <a:p>
            <a:pPr marL="1200150" lvl="2" indent="-285750">
              <a:spcAft>
                <a:spcPts val="600"/>
              </a:spcAft>
              <a:buClr>
                <a:srgbClr val="ED7D31"/>
              </a:buClr>
              <a:buFont typeface="Arial" panose="020B0604020202020204" pitchFamily="34" charset="0"/>
              <a:buChar char="•"/>
            </a:pPr>
            <a:r>
              <a:rPr lang="pt-BR" sz="2200" dirty="0"/>
              <a:t>TRENSURB</a:t>
            </a:r>
          </a:p>
          <a:p>
            <a:pPr lvl="2">
              <a:spcAft>
                <a:spcPts val="600"/>
              </a:spcAft>
              <a:buClr>
                <a:srgbClr val="ED7D31"/>
              </a:buClr>
            </a:pPr>
            <a:endParaRPr lang="pt-BR" sz="2200" dirty="0"/>
          </a:p>
        </p:txBody>
      </p:sp>
    </p:spTree>
    <p:extLst>
      <p:ext uri="{BB962C8B-B14F-4D97-AF65-F5344CB8AC3E}">
        <p14:creationId xmlns:p14="http://schemas.microsoft.com/office/powerpoint/2010/main" val="2460252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hlinkClick r:id="rId2" action="ppaction://hlinksldjump"/>
            <a:extLst>
              <a:ext uri="{FF2B5EF4-FFF2-40B4-BE49-F238E27FC236}">
                <a16:creationId xmlns:a16="http://schemas.microsoft.com/office/drawing/2014/main" id="{2DE5220A-1936-4385-B311-9FBE66EC15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631"/>
          <a:stretch/>
        </p:blipFill>
        <p:spPr>
          <a:xfrm>
            <a:off x="1199456" y="921153"/>
            <a:ext cx="2021121" cy="2126137"/>
          </a:xfrm>
          <a:prstGeom prst="rect">
            <a:avLst/>
          </a:prstGeom>
        </p:spPr>
      </p:pic>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5" name="Oval 4"/>
          <p:cNvSpPr/>
          <p:nvPr/>
        </p:nvSpPr>
        <p:spPr>
          <a:xfrm>
            <a:off x="3688422" y="1408026"/>
            <a:ext cx="3883632" cy="380097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800" b="1">
              <a:solidFill>
                <a:schemeClr val="bg1"/>
              </a:solidFill>
            </a:endParaRPr>
          </a:p>
        </p:txBody>
      </p:sp>
      <p:sp>
        <p:nvSpPr>
          <p:cNvPr id="6" name="CaixaDeTexto 5"/>
          <p:cNvSpPr txBox="1"/>
          <p:nvPr/>
        </p:nvSpPr>
        <p:spPr>
          <a:xfrm>
            <a:off x="3689463" y="2533986"/>
            <a:ext cx="3918660" cy="1569660"/>
          </a:xfrm>
          <a:prstGeom prst="rect">
            <a:avLst/>
          </a:prstGeom>
          <a:noFill/>
          <a:ln>
            <a:noFill/>
          </a:ln>
        </p:spPr>
        <p:txBody>
          <a:bodyPr wrap="square" rtlCol="0">
            <a:spAutoFit/>
          </a:bodyPr>
          <a:lstStyle/>
          <a:p>
            <a:pPr algn="ctr"/>
            <a:r>
              <a:rPr lang="pt-BR" sz="4800" b="1">
                <a:solidFill>
                  <a:schemeClr val="bg1"/>
                </a:solidFill>
              </a:rPr>
              <a:t>INTEGRIDADE PRIVADA</a:t>
            </a:r>
            <a:endParaRPr lang="pt-BR" sz="4800" b="1" dirty="0">
              <a:solidFill>
                <a:schemeClr val="bg1"/>
              </a:solidFill>
            </a:endParaRPr>
          </a:p>
        </p:txBody>
      </p:sp>
      <p:pic>
        <p:nvPicPr>
          <p:cNvPr id="7" name="Imagem 6">
            <a:hlinkClick r:id="rId4" action="ppaction://hlinksldjump"/>
            <a:extLst>
              <a:ext uri="{FF2B5EF4-FFF2-40B4-BE49-F238E27FC236}">
                <a16:creationId xmlns:a16="http://schemas.microsoft.com/office/drawing/2014/main" id="{A027707F-F6A6-4BE7-9FB2-A46B4FE5B482}"/>
              </a:ext>
            </a:extLst>
          </p:cNvPr>
          <p:cNvPicPr>
            <a:picLocks noChangeAspect="1"/>
          </p:cNvPicPr>
          <p:nvPr/>
        </p:nvPicPr>
        <p:blipFill>
          <a:blip r:embed="rId5"/>
          <a:stretch>
            <a:fillRect/>
          </a:stretch>
        </p:blipFill>
        <p:spPr>
          <a:xfrm>
            <a:off x="1356220" y="3357124"/>
            <a:ext cx="1864357" cy="3314412"/>
          </a:xfrm>
          <a:prstGeom prst="rect">
            <a:avLst/>
          </a:prstGeom>
        </p:spPr>
      </p:pic>
      <p:pic>
        <p:nvPicPr>
          <p:cNvPr id="8" name="Picture 2" descr="Imagem relacionada">
            <a:extLst>
              <a:ext uri="{FF2B5EF4-FFF2-40B4-BE49-F238E27FC236}">
                <a16:creationId xmlns:a16="http://schemas.microsoft.com/office/drawing/2014/main" id="{16165763-6EBA-46DE-A0BB-6B28DDEB60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2409" y="1772197"/>
            <a:ext cx="3242651" cy="307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438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3" name="Retângulo 2">
            <a:extLst>
              <a:ext uri="{FF2B5EF4-FFF2-40B4-BE49-F238E27FC236}">
                <a16:creationId xmlns:a16="http://schemas.microsoft.com/office/drawing/2014/main" id="{19B99369-B656-4709-874E-659ED239C91F}"/>
              </a:ext>
            </a:extLst>
          </p:cNvPr>
          <p:cNvSpPr/>
          <p:nvPr/>
        </p:nvSpPr>
        <p:spPr>
          <a:xfrm>
            <a:off x="681742" y="1088216"/>
            <a:ext cx="3886705" cy="18287"/>
          </a:xfrm>
          <a:prstGeom prst="rect">
            <a:avLst/>
          </a:prstGeom>
        </p:spPr>
        <p:txBody>
          <a:bodyPr wrap="none">
            <a:spAutoFit/>
          </a:bodyPr>
          <a:lstStyle/>
          <a:p>
            <a:pPr>
              <a:lnSpc>
                <a:spcPct val="90000"/>
              </a:lnSpc>
              <a:spcBef>
                <a:spcPct val="0"/>
              </a:spcBef>
              <a:defRPr/>
            </a:pPr>
            <a:r>
              <a:rPr lang="pt-BR" sz="2400" b="1" dirty="0">
                <a:solidFill>
                  <a:srgbClr val="4472C4">
                    <a:lumMod val="50000"/>
                  </a:srgbClr>
                </a:solidFill>
                <a:latin typeface="Calibri" panose="020F0502020204030204"/>
              </a:rPr>
              <a:t>Parceria </a:t>
            </a:r>
            <a:r>
              <a:rPr lang="pt-BR" sz="2400" b="1" i="1" dirty="0">
                <a:solidFill>
                  <a:srgbClr val="4472C4">
                    <a:lumMod val="50000"/>
                  </a:srgbClr>
                </a:solidFill>
                <a:latin typeface="Calibri" panose="020F0502020204030204"/>
              </a:rPr>
              <a:t>Alliance for </a:t>
            </a:r>
            <a:r>
              <a:rPr lang="pt-BR" sz="2400" b="1" i="1" dirty="0" err="1">
                <a:solidFill>
                  <a:srgbClr val="4472C4">
                    <a:lumMod val="50000"/>
                  </a:srgbClr>
                </a:solidFill>
                <a:latin typeface="Calibri" panose="020F0502020204030204"/>
              </a:rPr>
              <a:t>Integrity</a:t>
            </a:r>
            <a:endParaRPr lang="pt-BR" sz="2400" b="1" i="1" dirty="0">
              <a:solidFill>
                <a:srgbClr val="4472C4">
                  <a:lumMod val="50000"/>
                </a:srgbClr>
              </a:solidFill>
              <a:latin typeface="Calibri" panose="020F0502020204030204"/>
            </a:endParaRPr>
          </a:p>
        </p:txBody>
      </p:sp>
      <p:sp>
        <p:nvSpPr>
          <p:cNvPr id="5" name="Retângulo 4">
            <a:extLst>
              <a:ext uri="{FF2B5EF4-FFF2-40B4-BE49-F238E27FC236}">
                <a16:creationId xmlns:a16="http://schemas.microsoft.com/office/drawing/2014/main" id="{85F890A6-9DEF-498A-9177-08E25EED0EE4}"/>
              </a:ext>
            </a:extLst>
          </p:cNvPr>
          <p:cNvSpPr/>
          <p:nvPr/>
        </p:nvSpPr>
        <p:spPr>
          <a:xfrm>
            <a:off x="681742" y="1632541"/>
            <a:ext cx="9119774" cy="400110"/>
          </a:xfrm>
          <a:prstGeom prst="rect">
            <a:avLst/>
          </a:prstGeom>
        </p:spPr>
        <p:txBody>
          <a:bodyPr wrap="square">
            <a:spAutoFit/>
          </a:bodyPr>
          <a:lstStyle/>
          <a:p>
            <a:r>
              <a:rPr lang="pt-BR" sz="2000" dirty="0">
                <a:solidFill>
                  <a:srgbClr val="002060"/>
                </a:solidFill>
              </a:rPr>
              <a:t>Parceria Internacional que leva integridade para pequenas e médias empresas - </a:t>
            </a:r>
            <a:r>
              <a:rPr lang="pt-BR" sz="2000" dirty="0" err="1">
                <a:solidFill>
                  <a:srgbClr val="002060"/>
                </a:solidFill>
              </a:rPr>
              <a:t>PMEs</a:t>
            </a:r>
            <a:r>
              <a:rPr lang="pt-BR" sz="2000" dirty="0">
                <a:solidFill>
                  <a:srgbClr val="002060"/>
                </a:solidFill>
              </a:rPr>
              <a:t> </a:t>
            </a:r>
          </a:p>
        </p:txBody>
      </p:sp>
      <p:pic>
        <p:nvPicPr>
          <p:cNvPr id="7" name="Imagem 6">
            <a:extLst>
              <a:ext uri="{FF2B5EF4-FFF2-40B4-BE49-F238E27FC236}">
                <a16:creationId xmlns:a16="http://schemas.microsoft.com/office/drawing/2014/main" id="{9D414172-FCED-4F08-8CB4-07F2E4F8A554}"/>
              </a:ext>
            </a:extLst>
          </p:cNvPr>
          <p:cNvPicPr>
            <a:picLocks noChangeAspect="1"/>
          </p:cNvPicPr>
          <p:nvPr/>
        </p:nvPicPr>
        <p:blipFill>
          <a:blip r:embed="rId3"/>
          <a:stretch>
            <a:fillRect/>
          </a:stretch>
        </p:blipFill>
        <p:spPr>
          <a:xfrm>
            <a:off x="950816" y="2442921"/>
            <a:ext cx="1864357" cy="3314412"/>
          </a:xfrm>
          <a:prstGeom prst="rect">
            <a:avLst/>
          </a:prstGeom>
        </p:spPr>
      </p:pic>
      <p:sp>
        <p:nvSpPr>
          <p:cNvPr id="8" name="CaixaDeTexto 7">
            <a:extLst>
              <a:ext uri="{FF2B5EF4-FFF2-40B4-BE49-F238E27FC236}">
                <a16:creationId xmlns:a16="http://schemas.microsoft.com/office/drawing/2014/main" id="{F45E54F8-27FF-4B28-9D72-9C6D546DA8D7}"/>
              </a:ext>
            </a:extLst>
          </p:cNvPr>
          <p:cNvSpPr txBox="1"/>
          <p:nvPr/>
        </p:nvSpPr>
        <p:spPr>
          <a:xfrm>
            <a:off x="3005251" y="2365387"/>
            <a:ext cx="2669823" cy="1631216"/>
          </a:xfrm>
          <a:prstGeom prst="rect">
            <a:avLst/>
          </a:prstGeom>
          <a:noFill/>
        </p:spPr>
        <p:txBody>
          <a:bodyPr wrap="square" rtlCol="0" anchor="t">
            <a:spAutoFit/>
          </a:bodyPr>
          <a:lstStyle/>
          <a:p>
            <a:r>
              <a:rPr lang="pt-BR" sz="2000" dirty="0"/>
              <a:t>Lançamento do </a:t>
            </a:r>
            <a:r>
              <a:rPr lang="pt-BR" sz="2000" i="1" dirty="0"/>
              <a:t>The </a:t>
            </a:r>
            <a:r>
              <a:rPr lang="pt-BR" sz="2000" i="1" dirty="0" err="1"/>
              <a:t>Integrity</a:t>
            </a:r>
            <a:r>
              <a:rPr lang="pt-BR" sz="2000" i="1" dirty="0"/>
              <a:t> App </a:t>
            </a:r>
            <a:r>
              <a:rPr lang="pt-BR" sz="2000" dirty="0"/>
              <a:t>para micros e pequenas empresas avaliarem os planos de integridade</a:t>
            </a:r>
          </a:p>
        </p:txBody>
      </p:sp>
      <p:pic>
        <p:nvPicPr>
          <p:cNvPr id="9" name="Picture 2" descr="Imagem relacionada">
            <a:extLst>
              <a:ext uri="{FF2B5EF4-FFF2-40B4-BE49-F238E27FC236}">
                <a16:creationId xmlns:a16="http://schemas.microsoft.com/office/drawing/2014/main" id="{EB7494AF-393F-47CA-8754-B36432DDF1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5074" y="2481682"/>
            <a:ext cx="3242651" cy="3072629"/>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907E47F5-BE91-4575-82A2-6071F5C05C7B}"/>
              </a:ext>
            </a:extLst>
          </p:cNvPr>
          <p:cNvSpPr txBox="1"/>
          <p:nvPr/>
        </p:nvSpPr>
        <p:spPr>
          <a:xfrm>
            <a:off x="8985698" y="2365387"/>
            <a:ext cx="2791928" cy="1323439"/>
          </a:xfrm>
          <a:prstGeom prst="rect">
            <a:avLst/>
          </a:prstGeom>
          <a:noFill/>
        </p:spPr>
        <p:txBody>
          <a:bodyPr wrap="square" rtlCol="0" anchor="t">
            <a:spAutoFit/>
          </a:bodyPr>
          <a:lstStyle/>
          <a:p>
            <a:r>
              <a:rPr lang="pt-BR" sz="2000" dirty="0"/>
              <a:t>Capacitações presenciais (DEPE – De Empresas para Empresas), webinars, Debates</a:t>
            </a:r>
          </a:p>
        </p:txBody>
      </p:sp>
    </p:spTree>
    <p:extLst>
      <p:ext uri="{BB962C8B-B14F-4D97-AF65-F5344CB8AC3E}">
        <p14:creationId xmlns:p14="http://schemas.microsoft.com/office/powerpoint/2010/main" val="2951542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graphicFrame>
        <p:nvGraphicFramePr>
          <p:cNvPr id="5" name="Gráfico 4">
            <a:extLst>
              <a:ext uri="{FF2B5EF4-FFF2-40B4-BE49-F238E27FC236}">
                <a16:creationId xmlns:a16="http://schemas.microsoft.com/office/drawing/2014/main" id="{8820DEB5-4297-4E1B-AD39-0683EC615697}"/>
              </a:ext>
            </a:extLst>
          </p:cNvPr>
          <p:cNvGraphicFramePr>
            <a:graphicFrameLocks/>
          </p:cNvGraphicFramePr>
          <p:nvPr>
            <p:extLst/>
          </p:nvPr>
        </p:nvGraphicFramePr>
        <p:xfrm>
          <a:off x="226154" y="1990491"/>
          <a:ext cx="11631945" cy="4454914"/>
        </p:xfrm>
        <a:graphic>
          <a:graphicData uri="http://schemas.openxmlformats.org/drawingml/2006/chart">
            <c:chart xmlns:c="http://schemas.openxmlformats.org/drawingml/2006/chart" xmlns:r="http://schemas.openxmlformats.org/officeDocument/2006/relationships" r:id="rId3"/>
          </a:graphicData>
        </a:graphic>
      </p:graphicFrame>
      <p:pic>
        <p:nvPicPr>
          <p:cNvPr id="6" name="Imagem 5">
            <a:extLst>
              <a:ext uri="{FF2B5EF4-FFF2-40B4-BE49-F238E27FC236}">
                <a16:creationId xmlns:a16="http://schemas.microsoft.com/office/drawing/2014/main" id="{EA45A131-EF00-4768-B252-3A3433B825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631"/>
          <a:stretch/>
        </p:blipFill>
        <p:spPr>
          <a:xfrm>
            <a:off x="1250092" y="1232587"/>
            <a:ext cx="2185087" cy="2407954"/>
          </a:xfrm>
          <a:prstGeom prst="rect">
            <a:avLst/>
          </a:prstGeom>
        </p:spPr>
      </p:pic>
    </p:spTree>
    <p:extLst>
      <p:ext uri="{BB962C8B-B14F-4D97-AF65-F5344CB8AC3E}">
        <p14:creationId xmlns:p14="http://schemas.microsoft.com/office/powerpoint/2010/main" val="3467285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3" name="Retângulo 2">
            <a:extLst>
              <a:ext uri="{FF2B5EF4-FFF2-40B4-BE49-F238E27FC236}">
                <a16:creationId xmlns:a16="http://schemas.microsoft.com/office/drawing/2014/main" id="{114EEA56-14BD-4CAD-BD65-EB5E1F16A6E6}"/>
              </a:ext>
            </a:extLst>
          </p:cNvPr>
          <p:cNvSpPr/>
          <p:nvPr/>
        </p:nvSpPr>
        <p:spPr>
          <a:xfrm>
            <a:off x="699820" y="983293"/>
            <a:ext cx="3450816" cy="424732"/>
          </a:xfrm>
          <a:prstGeom prst="rect">
            <a:avLst/>
          </a:prstGeom>
        </p:spPr>
        <p:txBody>
          <a:bodyPr wrap="none">
            <a:spAutoFit/>
          </a:bodyPr>
          <a:lstStyle/>
          <a:p>
            <a:pPr>
              <a:lnSpc>
                <a:spcPct val="90000"/>
              </a:lnSpc>
              <a:spcBef>
                <a:spcPct val="0"/>
              </a:spcBef>
              <a:defRPr/>
            </a:pPr>
            <a:r>
              <a:rPr lang="pt-BR" sz="2400" b="1" dirty="0">
                <a:solidFill>
                  <a:srgbClr val="4472C4">
                    <a:lumMod val="50000"/>
                  </a:srgbClr>
                </a:solidFill>
                <a:latin typeface="Calibri" panose="020F0502020204030204"/>
              </a:rPr>
              <a:t>Cooperação internacional</a:t>
            </a:r>
          </a:p>
        </p:txBody>
      </p:sp>
      <p:sp>
        <p:nvSpPr>
          <p:cNvPr id="6" name="Título 1">
            <a:extLst>
              <a:ext uri="{FF2B5EF4-FFF2-40B4-BE49-F238E27FC236}">
                <a16:creationId xmlns:a16="http://schemas.microsoft.com/office/drawing/2014/main" id="{B20FE5E3-4E1D-4C73-80C4-CAFBC9AE17C1}"/>
              </a:ext>
            </a:extLst>
          </p:cNvPr>
          <p:cNvSpPr txBox="1">
            <a:spLocks/>
          </p:cNvSpPr>
          <p:nvPr/>
        </p:nvSpPr>
        <p:spPr>
          <a:xfrm>
            <a:off x="699820" y="1408026"/>
            <a:ext cx="3935762" cy="1217370"/>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b="1" dirty="0">
                <a:solidFill>
                  <a:schemeClr val="tx2">
                    <a:lumMod val="75000"/>
                  </a:schemeClr>
                </a:solidFill>
                <a:latin typeface="+mn-lt"/>
              </a:rPr>
              <a:t>GRUPO DE TRABALHO DO G-20 ANTICORRUPÇÃO</a:t>
            </a:r>
          </a:p>
          <a:p>
            <a:r>
              <a:rPr lang="pt-BR" sz="1800" dirty="0" err="1">
                <a:solidFill>
                  <a:schemeClr val="tx2">
                    <a:lumMod val="75000"/>
                  </a:schemeClr>
                </a:solidFill>
                <a:latin typeface="+mn-lt"/>
              </a:rPr>
              <a:t>Co-presidência</a:t>
            </a:r>
            <a:r>
              <a:rPr lang="pt-BR" sz="1800" dirty="0">
                <a:solidFill>
                  <a:schemeClr val="tx2">
                    <a:lumMod val="75000"/>
                  </a:schemeClr>
                </a:solidFill>
                <a:latin typeface="+mn-lt"/>
              </a:rPr>
              <a:t> Brasil - 2017 </a:t>
            </a:r>
          </a:p>
        </p:txBody>
      </p:sp>
      <p:pic>
        <p:nvPicPr>
          <p:cNvPr id="7" name="Imagem 6">
            <a:extLst>
              <a:ext uri="{FF2B5EF4-FFF2-40B4-BE49-F238E27FC236}">
                <a16:creationId xmlns:a16="http://schemas.microsoft.com/office/drawing/2014/main" id="{5FCB8E09-8AA8-467F-80F4-952AF9A2C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5334" y="2257168"/>
            <a:ext cx="1597664" cy="1002878"/>
          </a:xfrm>
          <a:prstGeom prst="rect">
            <a:avLst/>
          </a:prstGeom>
        </p:spPr>
      </p:pic>
      <p:sp>
        <p:nvSpPr>
          <p:cNvPr id="9" name="Retângulo 8">
            <a:extLst>
              <a:ext uri="{FF2B5EF4-FFF2-40B4-BE49-F238E27FC236}">
                <a16:creationId xmlns:a16="http://schemas.microsoft.com/office/drawing/2014/main" id="{4236FA04-9765-45C6-B23F-22714F553F9C}"/>
              </a:ext>
            </a:extLst>
          </p:cNvPr>
          <p:cNvSpPr/>
          <p:nvPr/>
        </p:nvSpPr>
        <p:spPr>
          <a:xfrm>
            <a:off x="699820" y="2497055"/>
            <a:ext cx="3056142" cy="1631216"/>
          </a:xfrm>
          <a:prstGeom prst="rect">
            <a:avLst/>
          </a:prstGeom>
        </p:spPr>
        <p:txBody>
          <a:bodyPr wrap="square" anchor="t">
            <a:spAutoFit/>
          </a:bodyPr>
          <a:lstStyle/>
          <a:p>
            <a:r>
              <a:rPr lang="pt-BR" sz="2000" dirty="0"/>
              <a:t>Elaboração de </a:t>
            </a:r>
            <a:r>
              <a:rPr lang="pt-BR" sz="2000" b="1" dirty="0"/>
              <a:t>guia</a:t>
            </a:r>
            <a:r>
              <a:rPr lang="pt-BR" sz="2000" dirty="0"/>
              <a:t> sobre assistência técnica para implementação da Convenção da ONU</a:t>
            </a:r>
          </a:p>
          <a:p>
            <a:endParaRPr lang="pt-BR" sz="2000" dirty="0"/>
          </a:p>
        </p:txBody>
      </p:sp>
      <p:sp>
        <p:nvSpPr>
          <p:cNvPr id="10" name="Título 1">
            <a:extLst>
              <a:ext uri="{FF2B5EF4-FFF2-40B4-BE49-F238E27FC236}">
                <a16:creationId xmlns:a16="http://schemas.microsoft.com/office/drawing/2014/main" id="{98C6EF2D-4A08-4B01-94C3-9FCE76433C11}"/>
              </a:ext>
            </a:extLst>
          </p:cNvPr>
          <p:cNvSpPr txBox="1">
            <a:spLocks/>
          </p:cNvSpPr>
          <p:nvPr/>
        </p:nvSpPr>
        <p:spPr>
          <a:xfrm>
            <a:off x="1415480" y="5922131"/>
            <a:ext cx="2069025" cy="265206"/>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chemeClr val="tx2">
                    <a:lumMod val="75000"/>
                  </a:schemeClr>
                </a:solidFill>
                <a:latin typeface="+mn-lt"/>
              </a:rPr>
              <a:t>CONVENÇÕES</a:t>
            </a:r>
            <a:endParaRPr lang="pt-BR" sz="2000" dirty="0">
              <a:solidFill>
                <a:schemeClr val="tx2">
                  <a:lumMod val="75000"/>
                </a:schemeClr>
              </a:solidFill>
              <a:latin typeface="+mn-lt"/>
            </a:endParaRPr>
          </a:p>
        </p:txBody>
      </p:sp>
      <p:pic>
        <p:nvPicPr>
          <p:cNvPr id="12" name="Picture 8" descr="Resultado de imagem para OEA LOGO">
            <a:extLst>
              <a:ext uri="{FF2B5EF4-FFF2-40B4-BE49-F238E27FC236}">
                <a16:creationId xmlns:a16="http://schemas.microsoft.com/office/drawing/2014/main" id="{FEC3EB1D-9151-4D68-A6C5-6FFA44A9D0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946" y="5579745"/>
            <a:ext cx="971380" cy="12151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m para ONU LOGO">
            <a:extLst>
              <a:ext uri="{FF2B5EF4-FFF2-40B4-BE49-F238E27FC236}">
                <a16:creationId xmlns:a16="http://schemas.microsoft.com/office/drawing/2014/main" id="{6D043657-1DEE-46B5-990E-FFA4CAFEE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7207" y="5624901"/>
            <a:ext cx="1199312" cy="10174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m para OECD">
            <a:extLst>
              <a:ext uri="{FF2B5EF4-FFF2-40B4-BE49-F238E27FC236}">
                <a16:creationId xmlns:a16="http://schemas.microsoft.com/office/drawing/2014/main" id="{5E1B2723-CF63-42E8-A97C-67BAF78235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7400" y="5786429"/>
            <a:ext cx="2249946" cy="694428"/>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a:extLst>
              <a:ext uri="{FF2B5EF4-FFF2-40B4-BE49-F238E27FC236}">
                <a16:creationId xmlns:a16="http://schemas.microsoft.com/office/drawing/2014/main" id="{8AA89081-4232-4BF4-B861-012F5DD7C4E8}"/>
              </a:ext>
            </a:extLst>
          </p:cNvPr>
          <p:cNvSpPr txBox="1">
            <a:spLocks/>
          </p:cNvSpPr>
          <p:nvPr/>
        </p:nvSpPr>
        <p:spPr>
          <a:xfrm>
            <a:off x="7678016" y="1212158"/>
            <a:ext cx="4608671" cy="127103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b="1" dirty="0">
                <a:solidFill>
                  <a:schemeClr val="tx2">
                    <a:lumMod val="75000"/>
                  </a:schemeClr>
                </a:solidFill>
                <a:latin typeface="+mn-lt"/>
              </a:rPr>
              <a:t>PROCEDIMENTOS ADMINISTRATIVOS - ANTICORRUPÇÃO</a:t>
            </a:r>
          </a:p>
          <a:p>
            <a:r>
              <a:rPr lang="pt-BR" sz="1800" dirty="0">
                <a:solidFill>
                  <a:schemeClr val="tx2">
                    <a:lumMod val="75000"/>
                  </a:schemeClr>
                </a:solidFill>
                <a:latin typeface="+mn-lt"/>
              </a:rPr>
              <a:t>Investigação e sanção de pessoas jurídicas na esfera administrativa</a:t>
            </a:r>
          </a:p>
          <a:p>
            <a:endParaRPr lang="pt-BR" sz="2000" b="1" dirty="0">
              <a:solidFill>
                <a:schemeClr val="tx2">
                  <a:lumMod val="75000"/>
                </a:schemeClr>
              </a:solidFill>
              <a:latin typeface="+mn-lt"/>
            </a:endParaRPr>
          </a:p>
          <a:p>
            <a:endParaRPr lang="pt-BR" sz="2000" b="1" dirty="0">
              <a:solidFill>
                <a:schemeClr val="tx2">
                  <a:lumMod val="75000"/>
                </a:schemeClr>
              </a:solidFill>
              <a:latin typeface="+mn-lt"/>
            </a:endParaRPr>
          </a:p>
        </p:txBody>
      </p:sp>
      <p:sp>
        <p:nvSpPr>
          <p:cNvPr id="17" name="Retângulo 16">
            <a:extLst>
              <a:ext uri="{FF2B5EF4-FFF2-40B4-BE49-F238E27FC236}">
                <a16:creationId xmlns:a16="http://schemas.microsoft.com/office/drawing/2014/main" id="{56E17B06-49BF-482A-A456-E64E09C610E8}"/>
              </a:ext>
            </a:extLst>
          </p:cNvPr>
          <p:cNvSpPr/>
          <p:nvPr/>
        </p:nvSpPr>
        <p:spPr>
          <a:xfrm>
            <a:off x="7660201" y="2517531"/>
            <a:ext cx="4338035" cy="646331"/>
          </a:xfrm>
          <a:prstGeom prst="rect">
            <a:avLst/>
          </a:prstGeom>
        </p:spPr>
        <p:txBody>
          <a:bodyPr wrap="square">
            <a:spAutoFit/>
          </a:bodyPr>
          <a:lstStyle/>
          <a:p>
            <a:r>
              <a:rPr lang="pt-BR" dirty="0">
                <a:solidFill>
                  <a:srgbClr val="575656"/>
                </a:solidFill>
              </a:rPr>
              <a:t>Acordos bilaterais na </a:t>
            </a:r>
            <a:r>
              <a:rPr lang="pt-BR" b="1" dirty="0">
                <a:solidFill>
                  <a:srgbClr val="575656"/>
                </a:solidFill>
              </a:rPr>
              <a:t>América Latina</a:t>
            </a:r>
            <a:r>
              <a:rPr lang="pt-BR" dirty="0">
                <a:solidFill>
                  <a:srgbClr val="575656"/>
                </a:solidFill>
              </a:rPr>
              <a:t> para intercâmbio de informações</a:t>
            </a:r>
            <a:endParaRPr lang="pt-BR" dirty="0">
              <a:solidFill>
                <a:srgbClr val="002060"/>
              </a:solidFill>
            </a:endParaRPr>
          </a:p>
        </p:txBody>
      </p:sp>
      <p:sp>
        <p:nvSpPr>
          <p:cNvPr id="18" name="Oval 4">
            <a:extLst>
              <a:ext uri="{FF2B5EF4-FFF2-40B4-BE49-F238E27FC236}">
                <a16:creationId xmlns:a16="http://schemas.microsoft.com/office/drawing/2014/main" id="{04BBD12F-0262-4DF6-AC94-87F9BA92BC60}"/>
              </a:ext>
            </a:extLst>
          </p:cNvPr>
          <p:cNvSpPr/>
          <p:nvPr/>
        </p:nvSpPr>
        <p:spPr>
          <a:xfrm>
            <a:off x="3688422" y="1408026"/>
            <a:ext cx="3883632" cy="380097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800" b="1">
              <a:solidFill>
                <a:schemeClr val="bg1"/>
              </a:solidFill>
            </a:endParaRPr>
          </a:p>
        </p:txBody>
      </p:sp>
      <p:sp>
        <p:nvSpPr>
          <p:cNvPr id="19" name="CaixaDeTexto 18">
            <a:extLst>
              <a:ext uri="{FF2B5EF4-FFF2-40B4-BE49-F238E27FC236}">
                <a16:creationId xmlns:a16="http://schemas.microsoft.com/office/drawing/2014/main" id="{0446418F-5A91-47E8-AF88-4A55E5FA8453}"/>
              </a:ext>
            </a:extLst>
          </p:cNvPr>
          <p:cNvSpPr txBox="1"/>
          <p:nvPr/>
        </p:nvSpPr>
        <p:spPr>
          <a:xfrm>
            <a:off x="3689463" y="2533986"/>
            <a:ext cx="3918660" cy="1323439"/>
          </a:xfrm>
          <a:prstGeom prst="rect">
            <a:avLst/>
          </a:prstGeom>
          <a:noFill/>
          <a:ln>
            <a:noFill/>
          </a:ln>
        </p:spPr>
        <p:txBody>
          <a:bodyPr wrap="square" rtlCol="0">
            <a:spAutoFit/>
          </a:bodyPr>
          <a:lstStyle/>
          <a:p>
            <a:pPr algn="ctr"/>
            <a:r>
              <a:rPr lang="pt-BR" sz="4000" b="1" dirty="0">
                <a:solidFill>
                  <a:schemeClr val="bg1"/>
                </a:solidFill>
              </a:rPr>
              <a:t>COOPERAÇÃO INTERNACIONAL</a:t>
            </a:r>
          </a:p>
        </p:txBody>
      </p:sp>
      <p:cxnSp>
        <p:nvCxnSpPr>
          <p:cNvPr id="5" name="Conector reto 4">
            <a:extLst>
              <a:ext uri="{FF2B5EF4-FFF2-40B4-BE49-F238E27FC236}">
                <a16:creationId xmlns:a16="http://schemas.microsoft.com/office/drawing/2014/main" id="{9C3EFD77-640D-49AC-BB1F-BC077C58AD64}"/>
              </a:ext>
            </a:extLst>
          </p:cNvPr>
          <p:cNvCxnSpPr/>
          <p:nvPr/>
        </p:nvCxnSpPr>
        <p:spPr>
          <a:xfrm>
            <a:off x="3505909" y="5579745"/>
            <a:ext cx="0" cy="1062640"/>
          </a:xfrm>
          <a:prstGeom prst="line">
            <a:avLst/>
          </a:prstGeom>
          <a:ln w="1587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42702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hlinkClick r:id="rId3" action="ppaction://hlinksldjump"/>
            <a:extLst>
              <a:ext uri="{FF2B5EF4-FFF2-40B4-BE49-F238E27FC236}">
                <a16:creationId xmlns:a16="http://schemas.microsoft.com/office/drawing/2014/main" id="{0F8B3E6C-B83D-47B9-86C6-4FCAEDCBD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509" y="1372866"/>
            <a:ext cx="4255320" cy="2956685"/>
          </a:xfrm>
          <a:prstGeom prst="rect">
            <a:avLst/>
          </a:prstGeom>
        </p:spPr>
      </p:pic>
      <p:pic>
        <p:nvPicPr>
          <p:cNvPr id="10" name="Imagem 9">
            <a:hlinkClick r:id="rId5" action="ppaction://hlinksldjump"/>
            <a:extLst>
              <a:ext uri="{FF2B5EF4-FFF2-40B4-BE49-F238E27FC236}">
                <a16:creationId xmlns:a16="http://schemas.microsoft.com/office/drawing/2014/main" id="{5153FD2B-E9DB-4675-B0F8-9DA659D379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507" y="3580606"/>
            <a:ext cx="5256584" cy="2956685"/>
          </a:xfrm>
          <a:prstGeom prst="rect">
            <a:avLst/>
          </a:prstGeom>
        </p:spPr>
      </p:pic>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5" name="Oval 4"/>
          <p:cNvSpPr/>
          <p:nvPr/>
        </p:nvSpPr>
        <p:spPr>
          <a:xfrm>
            <a:off x="4264710" y="1408026"/>
            <a:ext cx="3883632" cy="380097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800" b="1">
              <a:solidFill>
                <a:schemeClr val="bg1"/>
              </a:solidFill>
            </a:endParaRPr>
          </a:p>
        </p:txBody>
      </p:sp>
      <p:sp>
        <p:nvSpPr>
          <p:cNvPr id="6" name="CaixaDeTexto 5"/>
          <p:cNvSpPr txBox="1"/>
          <p:nvPr/>
        </p:nvSpPr>
        <p:spPr>
          <a:xfrm>
            <a:off x="4367807" y="2257167"/>
            <a:ext cx="3672409" cy="1323439"/>
          </a:xfrm>
          <a:prstGeom prst="rect">
            <a:avLst/>
          </a:prstGeom>
          <a:noFill/>
          <a:ln>
            <a:noFill/>
          </a:ln>
        </p:spPr>
        <p:txBody>
          <a:bodyPr wrap="square" rtlCol="0">
            <a:spAutoFit/>
          </a:bodyPr>
          <a:lstStyle/>
          <a:p>
            <a:pPr algn="ctr"/>
            <a:r>
              <a:rPr lang="pt-BR" sz="4000" b="1" dirty="0">
                <a:solidFill>
                  <a:schemeClr val="bg1"/>
                </a:solidFill>
              </a:rPr>
              <a:t>TREINAMENTOS</a:t>
            </a:r>
          </a:p>
          <a:p>
            <a:pPr algn="ctr"/>
            <a:r>
              <a:rPr lang="pt-BR" sz="4000" b="1" dirty="0">
                <a:solidFill>
                  <a:schemeClr val="bg1"/>
                </a:solidFill>
              </a:rPr>
              <a:t>e</a:t>
            </a:r>
          </a:p>
        </p:txBody>
      </p:sp>
      <p:sp>
        <p:nvSpPr>
          <p:cNvPr id="8" name="CaixaDeTexto 7"/>
          <p:cNvSpPr txBox="1"/>
          <p:nvPr/>
        </p:nvSpPr>
        <p:spPr>
          <a:xfrm>
            <a:off x="4302302" y="3580606"/>
            <a:ext cx="3918660" cy="1323439"/>
          </a:xfrm>
          <a:prstGeom prst="rect">
            <a:avLst/>
          </a:prstGeom>
          <a:noFill/>
          <a:ln>
            <a:noFill/>
          </a:ln>
        </p:spPr>
        <p:txBody>
          <a:bodyPr wrap="square" rtlCol="0">
            <a:spAutoFit/>
          </a:bodyPr>
          <a:lstStyle/>
          <a:p>
            <a:pPr algn="ctr"/>
            <a:r>
              <a:rPr lang="pt-BR" sz="4000" b="1" dirty="0">
                <a:solidFill>
                  <a:schemeClr val="bg1"/>
                </a:solidFill>
              </a:rPr>
              <a:t>EDUCAÇÃO CIDADÃ</a:t>
            </a:r>
          </a:p>
        </p:txBody>
      </p:sp>
      <p:pic>
        <p:nvPicPr>
          <p:cNvPr id="11" name="Imagem 10">
            <a:hlinkClick r:id="rId7" action="ppaction://hlinksldjump"/>
            <a:extLst>
              <a:ext uri="{FF2B5EF4-FFF2-40B4-BE49-F238E27FC236}">
                <a16:creationId xmlns:a16="http://schemas.microsoft.com/office/drawing/2014/main" id="{677767F0-505A-46AC-921F-859AB13D51ED}"/>
              </a:ext>
            </a:extLst>
          </p:cNvPr>
          <p:cNvPicPr>
            <a:picLocks noChangeAspect="1"/>
          </p:cNvPicPr>
          <p:nvPr/>
        </p:nvPicPr>
        <p:blipFill rotWithShape="1">
          <a:blip r:embed="rId8"/>
          <a:srcRect l="25333" t="8243" r="23769" b="1087"/>
          <a:stretch/>
        </p:blipFill>
        <p:spPr>
          <a:xfrm>
            <a:off x="1361385" y="736636"/>
            <a:ext cx="2611927" cy="2520280"/>
          </a:xfrm>
          <a:prstGeom prst="rect">
            <a:avLst/>
          </a:prstGeom>
        </p:spPr>
      </p:pic>
    </p:spTree>
    <p:extLst>
      <p:ext uri="{BB962C8B-B14F-4D97-AF65-F5344CB8AC3E}">
        <p14:creationId xmlns:p14="http://schemas.microsoft.com/office/powerpoint/2010/main" val="3024108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pic>
        <p:nvPicPr>
          <p:cNvPr id="5" name="Imagem 4">
            <a:extLst>
              <a:ext uri="{FF2B5EF4-FFF2-40B4-BE49-F238E27FC236}">
                <a16:creationId xmlns:a16="http://schemas.microsoft.com/office/drawing/2014/main" id="{63D095BD-3168-446B-A25F-B3A8D293F786}"/>
              </a:ext>
            </a:extLst>
          </p:cNvPr>
          <p:cNvPicPr>
            <a:picLocks noChangeAspect="1"/>
          </p:cNvPicPr>
          <p:nvPr/>
        </p:nvPicPr>
        <p:blipFill rotWithShape="1">
          <a:blip r:embed="rId2"/>
          <a:srcRect l="25333" t="8243" r="23769" b="1087"/>
          <a:stretch/>
        </p:blipFill>
        <p:spPr>
          <a:xfrm>
            <a:off x="670492" y="1176989"/>
            <a:ext cx="1657630" cy="1599467"/>
          </a:xfrm>
          <a:prstGeom prst="rect">
            <a:avLst/>
          </a:prstGeom>
        </p:spPr>
      </p:pic>
      <p:sp>
        <p:nvSpPr>
          <p:cNvPr id="6" name="Título 1">
            <a:extLst>
              <a:ext uri="{FF2B5EF4-FFF2-40B4-BE49-F238E27FC236}">
                <a16:creationId xmlns:a16="http://schemas.microsoft.com/office/drawing/2014/main" id="{70DFB27F-D942-4A32-84E5-FE35BD80F9C1}"/>
              </a:ext>
            </a:extLst>
          </p:cNvPr>
          <p:cNvSpPr txBox="1">
            <a:spLocks/>
          </p:cNvSpPr>
          <p:nvPr/>
        </p:nvSpPr>
        <p:spPr>
          <a:xfrm>
            <a:off x="2328122" y="1553418"/>
            <a:ext cx="9647551" cy="565226"/>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400" b="1" dirty="0">
                <a:solidFill>
                  <a:srgbClr val="002060"/>
                </a:solidFill>
                <a:latin typeface="+mn-lt"/>
              </a:rPr>
              <a:t>PROGRAMA UM POR TODOS</a:t>
            </a:r>
          </a:p>
          <a:p>
            <a:r>
              <a:rPr lang="pt-BR" sz="3400" b="1" dirty="0">
                <a:solidFill>
                  <a:srgbClr val="002060"/>
                </a:solidFill>
                <a:latin typeface="+mn-lt"/>
              </a:rPr>
              <a:t>E TODOS POR UM!</a:t>
            </a:r>
          </a:p>
        </p:txBody>
      </p:sp>
      <p:pic>
        <p:nvPicPr>
          <p:cNvPr id="7" name="Imagem 6">
            <a:extLst>
              <a:ext uri="{FF2B5EF4-FFF2-40B4-BE49-F238E27FC236}">
                <a16:creationId xmlns:a16="http://schemas.microsoft.com/office/drawing/2014/main" id="{54B76F1B-A2B7-41AC-9A8B-BEA08222E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495" y="3203160"/>
            <a:ext cx="5198004" cy="3129352"/>
          </a:xfrm>
          <a:prstGeom prst="rect">
            <a:avLst/>
          </a:prstGeom>
        </p:spPr>
      </p:pic>
      <p:sp>
        <p:nvSpPr>
          <p:cNvPr id="8" name="Retângulo 7">
            <a:extLst>
              <a:ext uri="{FF2B5EF4-FFF2-40B4-BE49-F238E27FC236}">
                <a16:creationId xmlns:a16="http://schemas.microsoft.com/office/drawing/2014/main" id="{3B68B4EE-382C-4768-96FA-E911FFBD81CA}"/>
              </a:ext>
            </a:extLst>
          </p:cNvPr>
          <p:cNvSpPr/>
          <p:nvPr/>
        </p:nvSpPr>
        <p:spPr>
          <a:xfrm>
            <a:off x="6344355" y="3203159"/>
            <a:ext cx="5936395" cy="4524315"/>
          </a:xfrm>
          <a:prstGeom prst="rect">
            <a:avLst/>
          </a:prstGeom>
          <a:effectLst/>
        </p:spPr>
        <p:txBody>
          <a:bodyPr wrap="square">
            <a:spAutoFit/>
          </a:bodyPr>
          <a:lstStyle/>
          <a:p>
            <a:r>
              <a:rPr lang="pt-BR" sz="2400" dirty="0">
                <a:ln w="0"/>
                <a:solidFill>
                  <a:schemeClr val="bg1">
                    <a:lumMod val="50000"/>
                  </a:schemeClr>
                </a:solidFill>
              </a:rPr>
              <a:t>Desde sua primeira execução em 2009, o programa já envolveu:</a:t>
            </a:r>
            <a:endParaRPr lang="pt-BR" sz="3200" dirty="0">
              <a:ln w="0"/>
              <a:solidFill>
                <a:schemeClr val="bg1">
                  <a:lumMod val="50000"/>
                </a:schemeClr>
              </a:solidFill>
            </a:endParaRPr>
          </a:p>
          <a:p>
            <a:r>
              <a:rPr lang="pt-BR" sz="4800" b="1" dirty="0">
                <a:solidFill>
                  <a:srgbClr val="C00000"/>
                </a:solidFill>
              </a:rPr>
              <a:t>750</a:t>
            </a:r>
            <a:r>
              <a:rPr lang="pt-BR" sz="5200" b="1" dirty="0">
                <a:solidFill>
                  <a:schemeClr val="accent6"/>
                </a:solidFill>
              </a:rPr>
              <a:t> </a:t>
            </a:r>
            <a:r>
              <a:rPr lang="pt-BR" sz="4800" b="1" dirty="0">
                <a:solidFill>
                  <a:srgbClr val="C00000"/>
                </a:solidFill>
              </a:rPr>
              <a:t>mil</a:t>
            </a:r>
            <a:r>
              <a:rPr lang="pt-BR" sz="2300" b="1" dirty="0">
                <a:solidFill>
                  <a:schemeClr val="bg1">
                    <a:lumMod val="65000"/>
                  </a:schemeClr>
                </a:solidFill>
              </a:rPr>
              <a:t> alunos</a:t>
            </a:r>
          </a:p>
          <a:p>
            <a:r>
              <a:rPr lang="pt-BR" sz="4800" b="1" dirty="0">
                <a:solidFill>
                  <a:srgbClr val="C00000"/>
                </a:solidFill>
              </a:rPr>
              <a:t>28 mil </a:t>
            </a:r>
            <a:r>
              <a:rPr lang="pt-BR" sz="2300" b="1" dirty="0">
                <a:solidFill>
                  <a:schemeClr val="bg1">
                    <a:lumMod val="65000"/>
                  </a:schemeClr>
                </a:solidFill>
              </a:rPr>
              <a:t>professores</a:t>
            </a:r>
          </a:p>
          <a:p>
            <a:r>
              <a:rPr lang="pt-BR" sz="4800" b="1" dirty="0">
                <a:solidFill>
                  <a:srgbClr val="C00000"/>
                </a:solidFill>
              </a:rPr>
              <a:t>4.500</a:t>
            </a:r>
            <a:r>
              <a:rPr lang="pt-BR" sz="2800" b="1" dirty="0">
                <a:ln w="0"/>
                <a:solidFill>
                  <a:srgbClr val="002060"/>
                </a:solidFill>
              </a:rPr>
              <a:t> </a:t>
            </a:r>
            <a:r>
              <a:rPr lang="pt-BR" sz="2300" b="1" dirty="0">
                <a:solidFill>
                  <a:schemeClr val="bg1">
                    <a:lumMod val="65000"/>
                  </a:schemeClr>
                </a:solidFill>
              </a:rPr>
              <a:t>escolas</a:t>
            </a:r>
          </a:p>
          <a:p>
            <a:pPr marL="457200" indent="-457200">
              <a:buFont typeface="Arial" panose="020B0604020202020204" pitchFamily="34" charset="0"/>
              <a:buChar char="•"/>
            </a:pPr>
            <a:endParaRPr lang="pt-BR" sz="2800" dirty="0">
              <a:ln w="0"/>
              <a:solidFill>
                <a:srgbClr val="002060"/>
              </a:solidFill>
            </a:endParaRPr>
          </a:p>
          <a:p>
            <a:pPr marL="457200" indent="-457200">
              <a:buFont typeface="Arial" panose="020B0604020202020204" pitchFamily="34" charset="0"/>
              <a:buChar char="•"/>
            </a:pPr>
            <a:endParaRPr lang="pt-BR" sz="2800" dirty="0">
              <a:ln w="0"/>
              <a:solidFill>
                <a:srgbClr val="002060"/>
              </a:solidFill>
            </a:endParaRPr>
          </a:p>
          <a:p>
            <a:pPr marL="457200" indent="-457200">
              <a:buFont typeface="Arial" panose="020B0604020202020204" pitchFamily="34" charset="0"/>
              <a:buChar char="•"/>
            </a:pPr>
            <a:endParaRPr lang="pt-BR" sz="2800" dirty="0">
              <a:ln w="0"/>
              <a:solidFill>
                <a:srgbClr val="002060"/>
              </a:solidFill>
            </a:endParaRPr>
          </a:p>
        </p:txBody>
      </p:sp>
    </p:spTree>
    <p:extLst>
      <p:ext uri="{BB962C8B-B14F-4D97-AF65-F5344CB8AC3E}">
        <p14:creationId xmlns:p14="http://schemas.microsoft.com/office/powerpoint/2010/main" val="4123482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7CBD1E5-EE75-5B44-8B34-ADCDB4C2F4BF}"/>
              </a:ext>
            </a:extLst>
          </p:cNvPr>
          <p:cNvSpPr txBox="1"/>
          <p:nvPr/>
        </p:nvSpPr>
        <p:spPr>
          <a:xfrm>
            <a:off x="4189389" y="1462508"/>
            <a:ext cx="4298100" cy="535531"/>
          </a:xfrm>
          <a:prstGeom prst="rect">
            <a:avLst/>
          </a:prstGeom>
          <a:noFill/>
        </p:spPr>
        <p:txBody>
          <a:bodyPr wrap="none" rtlCol="0">
            <a:spAutoFit/>
          </a:bodyPr>
          <a:lstStyle/>
          <a:p>
            <a:pPr>
              <a:lnSpc>
                <a:spcPct val="90000"/>
              </a:lnSpc>
              <a:spcBef>
                <a:spcPct val="0"/>
              </a:spcBef>
            </a:pPr>
            <a:r>
              <a:rPr lang="es-ES_tradnl" sz="3200" b="1" dirty="0">
                <a:solidFill>
                  <a:srgbClr val="002060"/>
                </a:solidFill>
                <a:ea typeface="+mj-ea"/>
                <a:cs typeface="+mj-cs"/>
              </a:rPr>
              <a:t>GRANDES MISSÕES CGU</a:t>
            </a:r>
          </a:p>
        </p:txBody>
      </p:sp>
      <p:sp>
        <p:nvSpPr>
          <p:cNvPr id="8" name="CaixaDeTexto 7">
            <a:extLst>
              <a:ext uri="{FF2B5EF4-FFF2-40B4-BE49-F238E27FC236}">
                <a16:creationId xmlns:a16="http://schemas.microsoft.com/office/drawing/2014/main" id="{E63ED85C-C449-2D41-B3F2-CDF0DE6598DD}"/>
              </a:ext>
            </a:extLst>
          </p:cNvPr>
          <p:cNvSpPr txBox="1"/>
          <p:nvPr/>
        </p:nvSpPr>
        <p:spPr>
          <a:xfrm>
            <a:off x="804586" y="2512257"/>
            <a:ext cx="5190509" cy="830997"/>
          </a:xfrm>
          <a:prstGeom prst="rect">
            <a:avLst/>
          </a:prstGeom>
          <a:solidFill>
            <a:schemeClr val="accent1">
              <a:lumMod val="40000"/>
              <a:lumOff val="60000"/>
            </a:schemeClr>
          </a:solidFill>
        </p:spPr>
        <p:txBody>
          <a:bodyPr wrap="square" rtlCol="0">
            <a:spAutoFit/>
          </a:bodyPr>
          <a:lstStyle/>
          <a:p>
            <a:pPr algn="ctr"/>
            <a:r>
              <a:rPr lang="pt-PT" sz="2400" dirty="0"/>
              <a:t>Apoiar o Gestor público na melhoria da Gestão</a:t>
            </a:r>
          </a:p>
        </p:txBody>
      </p:sp>
      <p:sp>
        <p:nvSpPr>
          <p:cNvPr id="9" name="CaixaDeTexto 8">
            <a:extLst>
              <a:ext uri="{FF2B5EF4-FFF2-40B4-BE49-F238E27FC236}">
                <a16:creationId xmlns:a16="http://schemas.microsoft.com/office/drawing/2014/main" id="{B734F8BB-E435-1F48-83FB-0847D203D389}"/>
              </a:ext>
            </a:extLst>
          </p:cNvPr>
          <p:cNvSpPr txBox="1"/>
          <p:nvPr/>
        </p:nvSpPr>
        <p:spPr>
          <a:xfrm>
            <a:off x="6225436" y="2499889"/>
            <a:ext cx="5190509" cy="830997"/>
          </a:xfrm>
          <a:prstGeom prst="rect">
            <a:avLst/>
          </a:prstGeom>
          <a:solidFill>
            <a:schemeClr val="accent1">
              <a:lumMod val="40000"/>
              <a:lumOff val="60000"/>
            </a:schemeClr>
          </a:solidFill>
        </p:spPr>
        <p:txBody>
          <a:bodyPr wrap="square" rtlCol="0">
            <a:spAutoFit/>
          </a:bodyPr>
          <a:lstStyle/>
          <a:p>
            <a:pPr algn="ctr"/>
            <a:r>
              <a:rPr lang="pt-PT" sz="2400"/>
              <a:t>Lutar contra a corrupção</a:t>
            </a:r>
          </a:p>
          <a:p>
            <a:pPr algn="ctr"/>
            <a:endParaRPr lang="pt-PT" sz="2400"/>
          </a:p>
        </p:txBody>
      </p:sp>
      <p:pic>
        <p:nvPicPr>
          <p:cNvPr id="10" name="Imagem 9">
            <a:extLst>
              <a:ext uri="{FF2B5EF4-FFF2-40B4-BE49-F238E27FC236}">
                <a16:creationId xmlns:a16="http://schemas.microsoft.com/office/drawing/2014/main" id="{389EA3D9-3AF3-134A-BDE6-57EFA18FD6ED}"/>
              </a:ext>
            </a:extLst>
          </p:cNvPr>
          <p:cNvPicPr>
            <a:picLocks noChangeAspect="1"/>
          </p:cNvPicPr>
          <p:nvPr/>
        </p:nvPicPr>
        <p:blipFill>
          <a:blip r:embed="rId2"/>
          <a:stretch>
            <a:fillRect/>
          </a:stretch>
        </p:blipFill>
        <p:spPr>
          <a:xfrm>
            <a:off x="1755190" y="3781322"/>
            <a:ext cx="3289300" cy="2476500"/>
          </a:xfrm>
          <a:prstGeom prst="rect">
            <a:avLst/>
          </a:prstGeom>
        </p:spPr>
      </p:pic>
      <p:pic>
        <p:nvPicPr>
          <p:cNvPr id="11" name="Imagem 10">
            <a:extLst>
              <a:ext uri="{FF2B5EF4-FFF2-40B4-BE49-F238E27FC236}">
                <a16:creationId xmlns:a16="http://schemas.microsoft.com/office/drawing/2014/main" id="{94A05D0E-7C7B-EE43-800C-6B0A7E74A1BD}"/>
              </a:ext>
            </a:extLst>
          </p:cNvPr>
          <p:cNvPicPr>
            <a:picLocks noChangeAspect="1"/>
          </p:cNvPicPr>
          <p:nvPr/>
        </p:nvPicPr>
        <p:blipFill>
          <a:blip r:embed="rId3"/>
          <a:stretch>
            <a:fillRect/>
          </a:stretch>
        </p:blipFill>
        <p:spPr>
          <a:xfrm>
            <a:off x="6852190" y="3782961"/>
            <a:ext cx="3937000" cy="2476500"/>
          </a:xfrm>
          <a:prstGeom prst="rect">
            <a:avLst/>
          </a:prstGeom>
        </p:spPr>
      </p:pic>
    </p:spTree>
    <p:extLst>
      <p:ext uri="{BB962C8B-B14F-4D97-AF65-F5344CB8AC3E}">
        <p14:creationId xmlns:p14="http://schemas.microsoft.com/office/powerpoint/2010/main" val="2397322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D44F59BB-6FBA-40C6-A95E-75FE7F85A180}"/>
              </a:ext>
            </a:extLst>
          </p:cNvPr>
          <p:cNvSpPr txBox="1"/>
          <p:nvPr/>
        </p:nvSpPr>
        <p:spPr>
          <a:xfrm>
            <a:off x="494460" y="1268760"/>
            <a:ext cx="7602952" cy="584775"/>
          </a:xfrm>
          <a:prstGeom prst="rect">
            <a:avLst/>
          </a:prstGeom>
          <a:noFill/>
        </p:spPr>
        <p:txBody>
          <a:bodyPr wrap="square" rtlCol="0">
            <a:spAutoFit/>
          </a:bodyPr>
          <a:lstStyle/>
          <a:p>
            <a:r>
              <a:rPr lang="pt-BR" sz="3200" b="1" dirty="0">
                <a:solidFill>
                  <a:schemeClr val="accent5">
                    <a:lumMod val="50000"/>
                  </a:schemeClr>
                </a:solidFill>
                <a:latin typeface="+mj-lt"/>
              </a:rPr>
              <a:t>2018-2021: Universalização do Programa</a:t>
            </a:r>
          </a:p>
        </p:txBody>
      </p:sp>
      <p:sp>
        <p:nvSpPr>
          <p:cNvPr id="5" name="CaixaDeTexto 4">
            <a:extLst>
              <a:ext uri="{FF2B5EF4-FFF2-40B4-BE49-F238E27FC236}">
                <a16:creationId xmlns:a16="http://schemas.microsoft.com/office/drawing/2014/main" id="{F10437A7-54F0-4400-909F-C7697A427C66}"/>
              </a:ext>
            </a:extLst>
          </p:cNvPr>
          <p:cNvSpPr txBox="1"/>
          <p:nvPr/>
        </p:nvSpPr>
        <p:spPr>
          <a:xfrm>
            <a:off x="510639" y="2183398"/>
            <a:ext cx="7212334" cy="3970318"/>
          </a:xfrm>
          <a:prstGeom prst="rect">
            <a:avLst/>
          </a:prstGeom>
          <a:noFill/>
        </p:spPr>
        <p:txBody>
          <a:bodyPr wrap="square" rtlCol="0">
            <a:spAutoFit/>
          </a:bodyPr>
          <a:lstStyle/>
          <a:p>
            <a:pPr marL="457200" indent="-457200">
              <a:lnSpc>
                <a:spcPct val="150000"/>
              </a:lnSpc>
              <a:buSzPct val="80000"/>
              <a:buFont typeface="Wingdings" panose="05000000000000000000" pitchFamily="2" charset="2"/>
              <a:buChar char="ü"/>
            </a:pPr>
            <a:r>
              <a:rPr lang="pt-BR" sz="2400" dirty="0">
                <a:solidFill>
                  <a:schemeClr val="tx1">
                    <a:lumMod val="75000"/>
                    <a:lumOff val="25000"/>
                  </a:schemeClr>
                </a:solidFill>
              </a:rPr>
              <a:t>Parceria com o MEC</a:t>
            </a:r>
          </a:p>
          <a:p>
            <a:pPr marL="457200" indent="-457200">
              <a:lnSpc>
                <a:spcPct val="150000"/>
              </a:lnSpc>
              <a:buSzPct val="80000"/>
              <a:buFont typeface="Wingdings" panose="05000000000000000000" pitchFamily="2" charset="2"/>
              <a:buChar char="ü"/>
            </a:pPr>
            <a:r>
              <a:rPr lang="pt-BR" sz="2400" dirty="0">
                <a:solidFill>
                  <a:schemeClr val="tx1">
                    <a:lumMod val="75000"/>
                    <a:lumOff val="25000"/>
                  </a:schemeClr>
                </a:solidFill>
              </a:rPr>
              <a:t>Recursos educacionais digitais (online e offline) e impressos para todas as escolas</a:t>
            </a:r>
          </a:p>
          <a:p>
            <a:pPr marL="457200" indent="-457200">
              <a:lnSpc>
                <a:spcPct val="150000"/>
              </a:lnSpc>
              <a:buSzPct val="80000"/>
              <a:buFont typeface="Wingdings" panose="05000000000000000000" pitchFamily="2" charset="2"/>
              <a:buChar char="ü"/>
            </a:pPr>
            <a:r>
              <a:rPr lang="pt-BR" sz="2400" dirty="0">
                <a:solidFill>
                  <a:schemeClr val="tx1">
                    <a:lumMod val="75000"/>
                    <a:lumOff val="25000"/>
                  </a:schemeClr>
                </a:solidFill>
              </a:rPr>
              <a:t>Gibis, planos de aula, exercícios, vídeos, aplicativos e muito mais</a:t>
            </a:r>
          </a:p>
          <a:p>
            <a:pPr marL="457200" indent="-457200">
              <a:lnSpc>
                <a:spcPct val="150000"/>
              </a:lnSpc>
              <a:buSzPct val="80000"/>
              <a:buFont typeface="Wingdings" panose="05000000000000000000" pitchFamily="2" charset="2"/>
              <a:buChar char="ü"/>
            </a:pPr>
            <a:r>
              <a:rPr lang="pt-BR" sz="2400" dirty="0">
                <a:solidFill>
                  <a:schemeClr val="tx1">
                    <a:lumMod val="75000"/>
                    <a:lumOff val="25000"/>
                  </a:schemeClr>
                </a:solidFill>
              </a:rPr>
              <a:t>Aplicação para alunos de todos os anos do ensino básico: 48,6 milhões de alunos!</a:t>
            </a:r>
          </a:p>
        </p:txBody>
      </p:sp>
      <p:pic>
        <p:nvPicPr>
          <p:cNvPr id="3" name="Imagem 2" descr="Revista_Um_por_todos_CGU_MEC_visu2 (002).pdf - Adobe Reader">
            <a:extLst>
              <a:ext uri="{FF2B5EF4-FFF2-40B4-BE49-F238E27FC236}">
                <a16:creationId xmlns:a16="http://schemas.microsoft.com/office/drawing/2014/main" id="{54BC7804-2FD6-4B52-ADFF-15A2678160B7}"/>
              </a:ext>
            </a:extLst>
          </p:cNvPr>
          <p:cNvPicPr>
            <a:picLocks noChangeAspect="1"/>
          </p:cNvPicPr>
          <p:nvPr/>
        </p:nvPicPr>
        <p:blipFill rotWithShape="1">
          <a:blip r:embed="rId2">
            <a:extLst>
              <a:ext uri="{28A0092B-C50C-407E-A947-70E740481C1C}">
                <a14:useLocalDpi xmlns:a14="http://schemas.microsoft.com/office/drawing/2010/main" val="0"/>
              </a:ext>
            </a:extLst>
          </a:blip>
          <a:srcRect l="25743" t="11250" r="40912" b="1257"/>
          <a:stretch/>
        </p:blipFill>
        <p:spPr>
          <a:xfrm>
            <a:off x="8097412" y="1561147"/>
            <a:ext cx="3402907" cy="4799237"/>
          </a:xfrm>
          <a:prstGeom prst="rect">
            <a:avLst/>
          </a:prstGeom>
        </p:spPr>
      </p:pic>
    </p:spTree>
    <p:extLst>
      <p:ext uri="{BB962C8B-B14F-4D97-AF65-F5344CB8AC3E}">
        <p14:creationId xmlns:p14="http://schemas.microsoft.com/office/powerpoint/2010/main" val="568857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76850934-32A5-4B28-A89D-93F414E825C4}"/>
              </a:ext>
            </a:extLst>
          </p:cNvPr>
          <p:cNvSpPr/>
          <p:nvPr/>
        </p:nvSpPr>
        <p:spPr>
          <a:xfrm>
            <a:off x="4983564" y="881221"/>
            <a:ext cx="2416367" cy="574901"/>
          </a:xfrm>
          <a:prstGeom prst="rect">
            <a:avLst/>
          </a:prstGeom>
        </p:spPr>
        <p:txBody>
          <a:bodyPr wrap="none" anchor="t">
            <a:spAutoFit/>
          </a:bodyPr>
          <a:lstStyle/>
          <a:p>
            <a:pPr algn="ctr">
              <a:lnSpc>
                <a:spcPct val="120000"/>
              </a:lnSpc>
            </a:pPr>
            <a:r>
              <a:rPr lang="pt-BR" sz="2800" b="1" dirty="0">
                <a:solidFill>
                  <a:srgbClr val="002060"/>
                </a:solidFill>
              </a:rPr>
              <a:t>Controle Social</a:t>
            </a:r>
          </a:p>
        </p:txBody>
      </p:sp>
      <p:sp>
        <p:nvSpPr>
          <p:cNvPr id="6" name="Retângulo 5">
            <a:extLst>
              <a:ext uri="{FF2B5EF4-FFF2-40B4-BE49-F238E27FC236}">
                <a16:creationId xmlns:a16="http://schemas.microsoft.com/office/drawing/2014/main" id="{70EEFCDE-AFB1-4D42-9EAB-D49829358EF9}"/>
              </a:ext>
            </a:extLst>
          </p:cNvPr>
          <p:cNvSpPr/>
          <p:nvPr/>
        </p:nvSpPr>
        <p:spPr>
          <a:xfrm>
            <a:off x="1631861" y="1310065"/>
            <a:ext cx="9119774" cy="400110"/>
          </a:xfrm>
          <a:prstGeom prst="rect">
            <a:avLst/>
          </a:prstGeom>
        </p:spPr>
        <p:txBody>
          <a:bodyPr wrap="square">
            <a:spAutoFit/>
          </a:bodyPr>
          <a:lstStyle/>
          <a:p>
            <a:pPr algn="ctr"/>
            <a:r>
              <a:rPr lang="pt-BR" sz="2000" dirty="0">
                <a:solidFill>
                  <a:srgbClr val="002060"/>
                </a:solidFill>
              </a:rPr>
              <a:t>Orientação de prefeitos e gestores municipais </a:t>
            </a:r>
          </a:p>
        </p:txBody>
      </p:sp>
      <p:pic>
        <p:nvPicPr>
          <p:cNvPr id="8" name="Imagem 7">
            <a:extLst>
              <a:ext uri="{FF2B5EF4-FFF2-40B4-BE49-F238E27FC236}">
                <a16:creationId xmlns:a16="http://schemas.microsoft.com/office/drawing/2014/main" id="{9452BA18-2CA2-4FC6-B800-2B5BA21E0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383" y="1808136"/>
            <a:ext cx="7782731" cy="4711771"/>
          </a:xfrm>
          <a:prstGeom prst="rect">
            <a:avLst/>
          </a:prstGeom>
        </p:spPr>
      </p:pic>
    </p:spTree>
    <p:extLst>
      <p:ext uri="{BB962C8B-B14F-4D97-AF65-F5344CB8AC3E}">
        <p14:creationId xmlns:p14="http://schemas.microsoft.com/office/powerpoint/2010/main" val="943160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7F980EDA-6B95-4A77-A14B-8AC5740C96DE}"/>
              </a:ext>
            </a:extLst>
          </p:cNvPr>
          <p:cNvSpPr/>
          <p:nvPr/>
        </p:nvSpPr>
        <p:spPr>
          <a:xfrm>
            <a:off x="671512" y="1138687"/>
            <a:ext cx="6099683" cy="609398"/>
          </a:xfrm>
          <a:prstGeom prst="rect">
            <a:avLst/>
          </a:prstGeom>
        </p:spPr>
        <p:txBody>
          <a:bodyPr wrap="none">
            <a:spAutoFit/>
          </a:bodyPr>
          <a:lstStyle/>
          <a:p>
            <a:pPr>
              <a:lnSpc>
                <a:spcPct val="120000"/>
              </a:lnSpc>
            </a:pPr>
            <a:r>
              <a:rPr lang="pt-BR" sz="2800" b="1" dirty="0">
                <a:solidFill>
                  <a:srgbClr val="002060"/>
                </a:solidFill>
              </a:rPr>
              <a:t>ENCONTRO MUNICÍPIO TRANSPARENTE</a:t>
            </a:r>
          </a:p>
        </p:txBody>
      </p:sp>
      <p:sp>
        <p:nvSpPr>
          <p:cNvPr id="6" name="Retângulo 5">
            <a:extLst>
              <a:ext uri="{FF2B5EF4-FFF2-40B4-BE49-F238E27FC236}">
                <a16:creationId xmlns:a16="http://schemas.microsoft.com/office/drawing/2014/main" id="{01378EAE-D537-4182-AE83-F87E55DE93E4}"/>
              </a:ext>
            </a:extLst>
          </p:cNvPr>
          <p:cNvSpPr/>
          <p:nvPr/>
        </p:nvSpPr>
        <p:spPr>
          <a:xfrm>
            <a:off x="671512" y="1631695"/>
            <a:ext cx="9119774" cy="400110"/>
          </a:xfrm>
          <a:prstGeom prst="rect">
            <a:avLst/>
          </a:prstGeom>
        </p:spPr>
        <p:txBody>
          <a:bodyPr wrap="square">
            <a:spAutoFit/>
          </a:bodyPr>
          <a:lstStyle/>
          <a:p>
            <a:r>
              <a:rPr lang="pt-BR" sz="2000" dirty="0">
                <a:solidFill>
                  <a:srgbClr val="002060"/>
                </a:solidFill>
              </a:rPr>
              <a:t>Orientação de prefeitos e gestores municipais </a:t>
            </a:r>
          </a:p>
        </p:txBody>
      </p:sp>
      <p:pic>
        <p:nvPicPr>
          <p:cNvPr id="7" name="Imagem 6">
            <a:extLst>
              <a:ext uri="{FF2B5EF4-FFF2-40B4-BE49-F238E27FC236}">
                <a16:creationId xmlns:a16="http://schemas.microsoft.com/office/drawing/2014/main" id="{3E51DA7C-31C5-4C00-9439-C2791A171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19" y="2688124"/>
            <a:ext cx="5706318" cy="3209648"/>
          </a:xfrm>
          <a:prstGeom prst="rect">
            <a:avLst/>
          </a:prstGeom>
        </p:spPr>
      </p:pic>
      <p:sp>
        <p:nvSpPr>
          <p:cNvPr id="8" name="CaixaDeTexto 7">
            <a:extLst>
              <a:ext uri="{FF2B5EF4-FFF2-40B4-BE49-F238E27FC236}">
                <a16:creationId xmlns:a16="http://schemas.microsoft.com/office/drawing/2014/main" id="{5DD792EE-0283-4BDA-8578-43B24B53D7B7}"/>
              </a:ext>
            </a:extLst>
          </p:cNvPr>
          <p:cNvSpPr txBox="1">
            <a:spLocks noChangeArrowheads="1"/>
          </p:cNvSpPr>
          <p:nvPr/>
        </p:nvSpPr>
        <p:spPr bwMode="auto">
          <a:xfrm>
            <a:off x="6895171" y="2524813"/>
            <a:ext cx="5296829" cy="3046988"/>
          </a:xfrm>
          <a:prstGeom prst="rect">
            <a:avLst/>
          </a:prstGeom>
          <a:noFill/>
          <a:ln w="9525">
            <a:noFill/>
            <a:miter lim="800000"/>
            <a:headEnd/>
            <a:tailEnd/>
          </a:ln>
          <a:extLst/>
        </p:spPr>
        <p:txBody>
          <a:bodyPr wrap="square">
            <a:spAutoFit/>
          </a:bodyPr>
          <a:lstStyle>
            <a:lvl1pPr algn="l" eaLnBrk="0" hangingPunct="0">
              <a:spcBef>
                <a:spcPct val="20000"/>
              </a:spcBef>
              <a:buChar char="•"/>
              <a:defRPr sz="1600">
                <a:solidFill>
                  <a:schemeClr val="tx1"/>
                </a:solidFill>
                <a:latin typeface="Humanst521 BT" pitchFamily="34" charset="0"/>
              </a:defRPr>
            </a:lvl1pPr>
            <a:lvl2pPr marL="742950" indent="-285750" algn="l" eaLnBrk="0" hangingPunct="0">
              <a:spcBef>
                <a:spcPct val="20000"/>
              </a:spcBef>
              <a:buChar char="–"/>
              <a:defRPr sz="1600">
                <a:solidFill>
                  <a:schemeClr val="tx1"/>
                </a:solidFill>
                <a:latin typeface="Humanst521 BT" pitchFamily="34" charset="0"/>
              </a:defRPr>
            </a:lvl2pPr>
            <a:lvl3pPr marL="1143000" indent="-228600" algn="l" eaLnBrk="0" hangingPunct="0">
              <a:spcBef>
                <a:spcPct val="20000"/>
              </a:spcBef>
              <a:buChar char="•"/>
              <a:defRPr sz="1600">
                <a:solidFill>
                  <a:schemeClr val="tx1"/>
                </a:solidFill>
                <a:latin typeface="Humanst521 BT" pitchFamily="34" charset="0"/>
              </a:defRPr>
            </a:lvl3pPr>
            <a:lvl4pPr marL="1600200" indent="-228600" algn="l" eaLnBrk="0" hangingPunct="0">
              <a:spcBef>
                <a:spcPct val="20000"/>
              </a:spcBef>
              <a:buChar char="–"/>
              <a:defRPr sz="1600">
                <a:solidFill>
                  <a:schemeClr val="tx1"/>
                </a:solidFill>
                <a:latin typeface="Humanst521 BT" pitchFamily="34" charset="0"/>
              </a:defRPr>
            </a:lvl4pPr>
            <a:lvl5pPr marL="2057400" indent="-228600" algn="l" eaLnBrk="0" hangingPunct="0">
              <a:spcBef>
                <a:spcPct val="20000"/>
              </a:spcBef>
              <a:buChar char="»"/>
              <a:defRPr sz="1600">
                <a:solidFill>
                  <a:schemeClr val="tx1"/>
                </a:solidFill>
                <a:latin typeface="Humanst521 BT" pitchFamily="34" charset="0"/>
              </a:defRPr>
            </a:lvl5pPr>
            <a:lvl6pPr marL="2514600" indent="-228600" defTabSz="449263" eaLnBrk="0" fontAlgn="base" hangingPunct="0">
              <a:spcBef>
                <a:spcPct val="20000"/>
              </a:spcBef>
              <a:spcAft>
                <a:spcPct val="0"/>
              </a:spcAft>
              <a:buChar char="»"/>
              <a:defRPr sz="1600">
                <a:solidFill>
                  <a:schemeClr val="tx1"/>
                </a:solidFill>
                <a:latin typeface="Humanst521 BT" pitchFamily="34" charset="0"/>
              </a:defRPr>
            </a:lvl6pPr>
            <a:lvl7pPr marL="2971800" indent="-228600" defTabSz="449263" eaLnBrk="0" fontAlgn="base" hangingPunct="0">
              <a:spcBef>
                <a:spcPct val="20000"/>
              </a:spcBef>
              <a:spcAft>
                <a:spcPct val="0"/>
              </a:spcAft>
              <a:buChar char="»"/>
              <a:defRPr sz="1600">
                <a:solidFill>
                  <a:schemeClr val="tx1"/>
                </a:solidFill>
                <a:latin typeface="Humanst521 BT" pitchFamily="34" charset="0"/>
              </a:defRPr>
            </a:lvl7pPr>
            <a:lvl8pPr marL="3429000" indent="-228600" defTabSz="449263" eaLnBrk="0" fontAlgn="base" hangingPunct="0">
              <a:spcBef>
                <a:spcPct val="20000"/>
              </a:spcBef>
              <a:spcAft>
                <a:spcPct val="0"/>
              </a:spcAft>
              <a:buChar char="»"/>
              <a:defRPr sz="1600">
                <a:solidFill>
                  <a:schemeClr val="tx1"/>
                </a:solidFill>
                <a:latin typeface="Humanst521 BT" pitchFamily="34" charset="0"/>
              </a:defRPr>
            </a:lvl8pPr>
            <a:lvl9pPr marL="3886200" indent="-228600" defTabSz="449263" eaLnBrk="0" fontAlgn="base" hangingPunct="0">
              <a:spcBef>
                <a:spcPct val="20000"/>
              </a:spcBef>
              <a:spcAft>
                <a:spcPct val="0"/>
              </a:spcAft>
              <a:buChar char="»"/>
              <a:defRPr sz="1600">
                <a:solidFill>
                  <a:schemeClr val="tx1"/>
                </a:solidFill>
                <a:latin typeface="Humanst521 BT" pitchFamily="34" charset="0"/>
              </a:defRPr>
            </a:lvl9pPr>
          </a:lstStyle>
          <a:p>
            <a:pPr eaLnBrk="1" hangingPunct="1">
              <a:spcBef>
                <a:spcPct val="0"/>
              </a:spcBef>
              <a:buSzTx/>
              <a:buFontTx/>
              <a:buNone/>
            </a:pPr>
            <a:r>
              <a:rPr lang="pt-BR" altLang="pt-BR" sz="4800" b="1" dirty="0">
                <a:solidFill>
                  <a:schemeClr val="accent6"/>
                </a:solidFill>
                <a:latin typeface="+mn-lt"/>
              </a:rPr>
              <a:t>5 mil</a:t>
            </a:r>
            <a:r>
              <a:rPr lang="pt-BR" altLang="pt-BR" sz="2400" b="1" dirty="0">
                <a:solidFill>
                  <a:schemeClr val="accent6"/>
                </a:solidFill>
                <a:latin typeface="+mn-lt"/>
              </a:rPr>
              <a:t> </a:t>
            </a:r>
            <a:r>
              <a:rPr lang="pt-BR" altLang="pt-BR" sz="2400" b="1" dirty="0">
                <a:solidFill>
                  <a:schemeClr val="bg1">
                    <a:lumMod val="65000"/>
                  </a:schemeClr>
                </a:solidFill>
                <a:latin typeface="+mn-lt"/>
              </a:rPr>
              <a:t>participantes</a:t>
            </a:r>
          </a:p>
          <a:p>
            <a:pPr eaLnBrk="1" hangingPunct="1">
              <a:spcBef>
                <a:spcPct val="0"/>
              </a:spcBef>
              <a:buNone/>
            </a:pPr>
            <a:r>
              <a:rPr lang="pt-BR" altLang="pt-BR" sz="4800" b="1" dirty="0">
                <a:solidFill>
                  <a:schemeClr val="accent6"/>
                </a:solidFill>
                <a:latin typeface="+mn-lt"/>
              </a:rPr>
              <a:t>1 mil</a:t>
            </a:r>
            <a:r>
              <a:rPr lang="pt-BR" altLang="pt-BR" sz="2400" b="1" dirty="0">
                <a:solidFill>
                  <a:schemeClr val="accent6"/>
                </a:solidFill>
                <a:latin typeface="+mn-lt"/>
              </a:rPr>
              <a:t> </a:t>
            </a:r>
            <a:r>
              <a:rPr lang="pt-BR" altLang="pt-BR" sz="2400" b="1" dirty="0">
                <a:solidFill>
                  <a:schemeClr val="bg1">
                    <a:lumMod val="65000"/>
                  </a:schemeClr>
                </a:solidFill>
                <a:latin typeface="+mn-lt"/>
              </a:rPr>
              <a:t>prefeitos</a:t>
            </a:r>
          </a:p>
          <a:p>
            <a:pPr eaLnBrk="1" hangingPunct="1">
              <a:spcBef>
                <a:spcPct val="0"/>
              </a:spcBef>
              <a:buNone/>
            </a:pPr>
            <a:r>
              <a:rPr lang="pt-BR" altLang="pt-BR" sz="4800" b="1" dirty="0">
                <a:solidFill>
                  <a:schemeClr val="accent6"/>
                </a:solidFill>
                <a:latin typeface="+mn-lt"/>
              </a:rPr>
              <a:t>2 mil</a:t>
            </a:r>
            <a:r>
              <a:rPr lang="pt-BR" altLang="pt-BR" sz="2400" b="1" dirty="0">
                <a:solidFill>
                  <a:schemeClr val="accent6"/>
                </a:solidFill>
                <a:latin typeface="+mn-lt"/>
              </a:rPr>
              <a:t> </a:t>
            </a:r>
            <a:r>
              <a:rPr lang="pt-BR" altLang="pt-BR" sz="2400" b="1" dirty="0">
                <a:solidFill>
                  <a:schemeClr val="bg1">
                    <a:lumMod val="65000"/>
                  </a:schemeClr>
                </a:solidFill>
                <a:latin typeface="+mn-lt"/>
              </a:rPr>
              <a:t>municípios representados</a:t>
            </a:r>
          </a:p>
          <a:p>
            <a:pPr eaLnBrk="1" hangingPunct="1">
              <a:spcBef>
                <a:spcPct val="0"/>
              </a:spcBef>
              <a:buNone/>
            </a:pPr>
            <a:br>
              <a:rPr lang="pt-BR" altLang="pt-BR" sz="2400" b="1" dirty="0">
                <a:solidFill>
                  <a:schemeClr val="bg1">
                    <a:lumMod val="65000"/>
                  </a:schemeClr>
                </a:solidFill>
                <a:latin typeface="+mn-lt"/>
              </a:rPr>
            </a:br>
            <a:endParaRPr lang="pt-BR" altLang="pt-BR" sz="2400" b="1" dirty="0">
              <a:solidFill>
                <a:schemeClr val="accent6"/>
              </a:solidFill>
              <a:latin typeface="+mn-lt"/>
            </a:endParaRPr>
          </a:p>
        </p:txBody>
      </p:sp>
      <p:sp>
        <p:nvSpPr>
          <p:cNvPr id="9" name="Retângulo 8">
            <a:extLst>
              <a:ext uri="{FF2B5EF4-FFF2-40B4-BE49-F238E27FC236}">
                <a16:creationId xmlns:a16="http://schemas.microsoft.com/office/drawing/2014/main" id="{B3CB7317-6998-44C6-AC6A-982B65ED2F0F}"/>
              </a:ext>
            </a:extLst>
          </p:cNvPr>
          <p:cNvSpPr/>
          <p:nvPr/>
        </p:nvSpPr>
        <p:spPr>
          <a:xfrm>
            <a:off x="6895171" y="4983372"/>
            <a:ext cx="4224449" cy="1017792"/>
          </a:xfrm>
          <a:prstGeom prst="rect">
            <a:avLst/>
          </a:prstGeom>
        </p:spPr>
        <p:txBody>
          <a:bodyPr wrap="square">
            <a:spAutoFit/>
          </a:bodyPr>
          <a:lstStyle/>
          <a:p>
            <a:r>
              <a:rPr lang="pt-BR" sz="2000" b="1" dirty="0">
                <a:solidFill>
                  <a:schemeClr val="bg1">
                    <a:lumMod val="65000"/>
                  </a:schemeClr>
                </a:solidFill>
                <a:latin typeface="Humanst521 BT" pitchFamily="34" charset="0"/>
              </a:rPr>
              <a:t>Orientações sobre medidas de aperfeiçoamento da gestão, de prevenção e combate à corrupção</a:t>
            </a:r>
          </a:p>
        </p:txBody>
      </p:sp>
    </p:spTree>
    <p:extLst>
      <p:ext uri="{BB962C8B-B14F-4D97-AF65-F5344CB8AC3E}">
        <p14:creationId xmlns:p14="http://schemas.microsoft.com/office/powerpoint/2010/main" val="1335124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9" name="CaixaDeTexto 8"/>
          <p:cNvSpPr txBox="1"/>
          <p:nvPr/>
        </p:nvSpPr>
        <p:spPr>
          <a:xfrm>
            <a:off x="724519" y="1315675"/>
            <a:ext cx="7332140" cy="574901"/>
          </a:xfrm>
          <a:prstGeom prst="rect">
            <a:avLst/>
          </a:prstGeom>
          <a:noFill/>
        </p:spPr>
        <p:txBody>
          <a:bodyPr wrap="square" rtlCol="0">
            <a:spAutoFit/>
          </a:bodyPr>
          <a:lstStyle/>
          <a:p>
            <a:pPr>
              <a:lnSpc>
                <a:spcPct val="120000"/>
              </a:lnSpc>
            </a:pPr>
            <a:r>
              <a:rPr lang="pt-BR" sz="2800" b="1" dirty="0">
                <a:solidFill>
                  <a:schemeClr val="accent5">
                    <a:lumMod val="50000"/>
                  </a:schemeClr>
                </a:solidFill>
              </a:rPr>
              <a:t>CONTROLE SOCIAL</a:t>
            </a:r>
          </a:p>
        </p:txBody>
      </p:sp>
      <p:sp>
        <p:nvSpPr>
          <p:cNvPr id="10" name="CaixaDeTexto 9"/>
          <p:cNvSpPr txBox="1"/>
          <p:nvPr/>
        </p:nvSpPr>
        <p:spPr>
          <a:xfrm>
            <a:off x="753285" y="2057112"/>
            <a:ext cx="9083128" cy="400110"/>
          </a:xfrm>
          <a:prstGeom prst="rect">
            <a:avLst/>
          </a:prstGeom>
          <a:noFill/>
        </p:spPr>
        <p:txBody>
          <a:bodyPr wrap="none" rtlCol="0">
            <a:spAutoFit/>
          </a:bodyPr>
          <a:lstStyle/>
          <a:p>
            <a:r>
              <a:rPr lang="pt-BR" sz="2000" i="1" dirty="0">
                <a:solidFill>
                  <a:schemeClr val="bg2">
                    <a:lumMod val="25000"/>
                  </a:schemeClr>
                </a:solidFill>
              </a:rPr>
              <a:t>Fomento ao engajamento de cidadãos e organizações para fiscalizar recursos públicos</a:t>
            </a:r>
          </a:p>
        </p:txBody>
      </p:sp>
      <p:sp>
        <p:nvSpPr>
          <p:cNvPr id="11" name="CaixaDeTexto 10"/>
          <p:cNvSpPr txBox="1"/>
          <p:nvPr/>
        </p:nvSpPr>
        <p:spPr>
          <a:xfrm>
            <a:off x="950225" y="2976469"/>
            <a:ext cx="4075283" cy="461665"/>
          </a:xfrm>
          <a:prstGeom prst="rect">
            <a:avLst/>
          </a:prstGeom>
          <a:noFill/>
        </p:spPr>
        <p:txBody>
          <a:bodyPr wrap="none" rtlCol="0">
            <a:spAutoFit/>
          </a:bodyPr>
          <a:lstStyle/>
          <a:p>
            <a:r>
              <a:rPr lang="pt-BR" sz="2400" i="1" dirty="0">
                <a:solidFill>
                  <a:schemeClr val="tx1">
                    <a:lumMod val="75000"/>
                    <a:lumOff val="25000"/>
                  </a:schemeClr>
                </a:solidFill>
              </a:rPr>
              <a:t>Mais de 400 eventos realizados</a:t>
            </a:r>
          </a:p>
        </p:txBody>
      </p:sp>
      <p:sp>
        <p:nvSpPr>
          <p:cNvPr id="12" name="CaixaDeTexto 11"/>
          <p:cNvSpPr txBox="1"/>
          <p:nvPr/>
        </p:nvSpPr>
        <p:spPr>
          <a:xfrm>
            <a:off x="950224" y="3586530"/>
            <a:ext cx="3440365" cy="461665"/>
          </a:xfrm>
          <a:prstGeom prst="rect">
            <a:avLst/>
          </a:prstGeom>
          <a:noFill/>
        </p:spPr>
        <p:txBody>
          <a:bodyPr wrap="none" rtlCol="0">
            <a:spAutoFit/>
          </a:bodyPr>
          <a:lstStyle/>
          <a:p>
            <a:r>
              <a:rPr lang="pt-BR" sz="2400" i="1" dirty="0">
                <a:solidFill>
                  <a:schemeClr val="tx1">
                    <a:lumMod val="75000"/>
                    <a:lumOff val="25000"/>
                  </a:schemeClr>
                </a:solidFill>
              </a:rPr>
              <a:t>2688 municípios atingidos</a:t>
            </a:r>
          </a:p>
        </p:txBody>
      </p:sp>
      <p:sp>
        <p:nvSpPr>
          <p:cNvPr id="13" name="CaixaDeTexto 12"/>
          <p:cNvSpPr txBox="1"/>
          <p:nvPr/>
        </p:nvSpPr>
        <p:spPr>
          <a:xfrm>
            <a:off x="950224" y="4180917"/>
            <a:ext cx="5895525" cy="461665"/>
          </a:xfrm>
          <a:prstGeom prst="rect">
            <a:avLst/>
          </a:prstGeom>
          <a:noFill/>
        </p:spPr>
        <p:txBody>
          <a:bodyPr wrap="none" rtlCol="0">
            <a:spAutoFit/>
          </a:bodyPr>
          <a:lstStyle/>
          <a:p>
            <a:r>
              <a:rPr lang="pt-BR" sz="2400" i="1" dirty="0">
                <a:solidFill>
                  <a:schemeClr val="tx1">
                    <a:lumMod val="75000"/>
                    <a:lumOff val="25000"/>
                  </a:schemeClr>
                </a:solidFill>
              </a:rPr>
              <a:t>Mais de 50 mil participantes nas capacitações</a:t>
            </a:r>
          </a:p>
        </p:txBody>
      </p:sp>
      <p:sp>
        <p:nvSpPr>
          <p:cNvPr id="14" name="CaixaDeTexto 13"/>
          <p:cNvSpPr txBox="1"/>
          <p:nvPr/>
        </p:nvSpPr>
        <p:spPr>
          <a:xfrm>
            <a:off x="950224" y="4775305"/>
            <a:ext cx="7293856" cy="461665"/>
          </a:xfrm>
          <a:prstGeom prst="rect">
            <a:avLst/>
          </a:prstGeom>
          <a:noFill/>
        </p:spPr>
        <p:txBody>
          <a:bodyPr wrap="none" rtlCol="0">
            <a:spAutoFit/>
          </a:bodyPr>
          <a:lstStyle/>
          <a:p>
            <a:r>
              <a:rPr lang="pt-BR" sz="2400" i="1" dirty="0">
                <a:solidFill>
                  <a:schemeClr val="tx1">
                    <a:lumMod val="75000"/>
                    <a:lumOff val="25000"/>
                  </a:schemeClr>
                </a:solidFill>
              </a:rPr>
              <a:t>Mais de 150 mil pessoas na conferência de controle social</a:t>
            </a:r>
          </a:p>
        </p:txBody>
      </p:sp>
      <p:sp>
        <p:nvSpPr>
          <p:cNvPr id="15" name="CaixaDeTexto 14"/>
          <p:cNvSpPr txBox="1"/>
          <p:nvPr/>
        </p:nvSpPr>
        <p:spPr>
          <a:xfrm>
            <a:off x="950224" y="5369693"/>
            <a:ext cx="5182124" cy="461665"/>
          </a:xfrm>
          <a:prstGeom prst="rect">
            <a:avLst/>
          </a:prstGeom>
          <a:noFill/>
        </p:spPr>
        <p:txBody>
          <a:bodyPr wrap="none" rtlCol="0">
            <a:spAutoFit/>
          </a:bodyPr>
          <a:lstStyle/>
          <a:p>
            <a:r>
              <a:rPr lang="pt-BR" sz="2400" i="1" dirty="0">
                <a:solidFill>
                  <a:schemeClr val="tx1">
                    <a:lumMod val="75000"/>
                    <a:lumOff val="25000"/>
                  </a:schemeClr>
                </a:solidFill>
              </a:rPr>
              <a:t>Mais de 18 mil conselheiros capacitados</a:t>
            </a:r>
          </a:p>
        </p:txBody>
      </p:sp>
    </p:spTree>
    <p:extLst>
      <p:ext uri="{BB962C8B-B14F-4D97-AF65-F5344CB8AC3E}">
        <p14:creationId xmlns:p14="http://schemas.microsoft.com/office/powerpoint/2010/main" val="556240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3">
            <a:hlinkClick r:id="rId2" action="ppaction://hlinksldjump"/>
            <a:extLst>
              <a:ext uri="{FF2B5EF4-FFF2-40B4-BE49-F238E27FC236}">
                <a16:creationId xmlns:a16="http://schemas.microsoft.com/office/drawing/2014/main" id="{68B21BD3-74C3-4602-A876-4E09DCB4807E}"/>
              </a:ext>
            </a:extLst>
          </p:cNvPr>
          <p:cNvPicPr>
            <a:picLocks noChangeAspect="1"/>
          </p:cNvPicPr>
          <p:nvPr/>
        </p:nvPicPr>
        <p:blipFill>
          <a:blip r:embed="rId3"/>
          <a:stretch>
            <a:fillRect/>
          </a:stretch>
        </p:blipFill>
        <p:spPr>
          <a:xfrm>
            <a:off x="3739731" y="904460"/>
            <a:ext cx="4581221" cy="1708037"/>
          </a:xfrm>
          <a:prstGeom prst="rect">
            <a:avLst/>
          </a:prstGeom>
        </p:spPr>
      </p:pic>
      <p:pic>
        <p:nvPicPr>
          <p:cNvPr id="13" name="Imagem 16">
            <a:hlinkClick r:id="rId4" action="ppaction://hlinksldjump"/>
            <a:extLst>
              <a:ext uri="{FF2B5EF4-FFF2-40B4-BE49-F238E27FC236}">
                <a16:creationId xmlns:a16="http://schemas.microsoft.com/office/drawing/2014/main" id="{BCD23BF6-9CF9-48FC-A68B-B9AF17E63F23}"/>
              </a:ext>
            </a:extLst>
          </p:cNvPr>
          <p:cNvPicPr>
            <a:picLocks noChangeAspect="1"/>
          </p:cNvPicPr>
          <p:nvPr/>
        </p:nvPicPr>
        <p:blipFill>
          <a:blip r:embed="rId5"/>
          <a:stretch>
            <a:fillRect/>
          </a:stretch>
        </p:blipFill>
        <p:spPr>
          <a:xfrm>
            <a:off x="4589758" y="5748511"/>
            <a:ext cx="806004" cy="942405"/>
          </a:xfrm>
          <a:prstGeom prst="rect">
            <a:avLst/>
          </a:prstGeom>
        </p:spPr>
      </p:pic>
      <p:pic>
        <p:nvPicPr>
          <p:cNvPr id="7" name="Imagem 2">
            <a:extLst>
              <a:ext uri="{FF2B5EF4-FFF2-40B4-BE49-F238E27FC236}">
                <a16:creationId xmlns:a16="http://schemas.microsoft.com/office/drawing/2014/main" id="{ECF11668-1A35-41F1-B016-E89D4398F01C}"/>
              </a:ext>
            </a:extLst>
          </p:cNvPr>
          <p:cNvPicPr>
            <a:picLocks noChangeAspect="1"/>
          </p:cNvPicPr>
          <p:nvPr/>
        </p:nvPicPr>
        <p:blipFill rotWithShape="1">
          <a:blip r:embed="rId6"/>
          <a:srcRect l="33835" t="12918" r="29323" b="51215"/>
          <a:stretch/>
        </p:blipFill>
        <p:spPr>
          <a:xfrm>
            <a:off x="663486" y="1174653"/>
            <a:ext cx="2716965" cy="2273379"/>
          </a:xfrm>
          <a:prstGeom prst="rect">
            <a:avLst/>
          </a:prstGeom>
        </p:spPr>
      </p:pic>
      <p:sp>
        <p:nvSpPr>
          <p:cNvPr id="4" name="Título 4"/>
          <p:cNvSpPr txBox="1">
            <a:spLocks/>
          </p:cNvSpPr>
          <p:nvPr/>
        </p:nvSpPr>
        <p:spPr>
          <a:xfrm>
            <a:off x="187410" y="1457453"/>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6" name="CaixaDeTexto 5"/>
          <p:cNvSpPr txBox="1"/>
          <p:nvPr/>
        </p:nvSpPr>
        <p:spPr>
          <a:xfrm>
            <a:off x="4430743" y="3765005"/>
            <a:ext cx="3291478" cy="830997"/>
          </a:xfrm>
          <a:prstGeom prst="rect">
            <a:avLst/>
          </a:prstGeom>
          <a:noFill/>
          <a:ln>
            <a:noFill/>
          </a:ln>
        </p:spPr>
        <p:txBody>
          <a:bodyPr wrap="square" rtlCol="0">
            <a:spAutoFit/>
          </a:bodyPr>
          <a:lstStyle/>
          <a:p>
            <a:pPr algn="r"/>
            <a:r>
              <a:rPr lang="pt-BR" sz="4800" b="1" dirty="0">
                <a:solidFill>
                  <a:schemeClr val="accent1">
                    <a:lumMod val="50000"/>
                  </a:schemeClr>
                </a:solidFill>
              </a:rPr>
              <a:t>OUVIDORIA</a:t>
            </a:r>
          </a:p>
        </p:txBody>
      </p:sp>
      <p:pic>
        <p:nvPicPr>
          <p:cNvPr id="8" name="Imagem 7">
            <a:hlinkClick r:id="rId7" action="ppaction://hlinksldjump"/>
            <a:extLst>
              <a:ext uri="{FF2B5EF4-FFF2-40B4-BE49-F238E27FC236}">
                <a16:creationId xmlns:a16="http://schemas.microsoft.com/office/drawing/2014/main" id="{163747D6-5106-4ECA-9EA6-5093012B72C8}"/>
              </a:ext>
            </a:extLst>
          </p:cNvPr>
          <p:cNvPicPr>
            <a:picLocks noChangeAspect="1"/>
          </p:cNvPicPr>
          <p:nvPr/>
        </p:nvPicPr>
        <p:blipFill>
          <a:blip r:embed="rId8"/>
          <a:stretch>
            <a:fillRect/>
          </a:stretch>
        </p:blipFill>
        <p:spPr>
          <a:xfrm>
            <a:off x="8822053" y="1258203"/>
            <a:ext cx="1392347" cy="1192342"/>
          </a:xfrm>
          <a:prstGeom prst="rect">
            <a:avLst/>
          </a:prstGeom>
        </p:spPr>
      </p:pic>
      <p:pic>
        <p:nvPicPr>
          <p:cNvPr id="9" name="Imagem 8">
            <a:hlinkClick r:id="rId7" action="ppaction://hlinksldjump"/>
            <a:extLst>
              <a:ext uri="{FF2B5EF4-FFF2-40B4-BE49-F238E27FC236}">
                <a16:creationId xmlns:a16="http://schemas.microsoft.com/office/drawing/2014/main" id="{36E97DCB-BC17-44A6-9E02-B8DE6025773D}"/>
              </a:ext>
            </a:extLst>
          </p:cNvPr>
          <p:cNvPicPr>
            <a:picLocks noChangeAspect="1"/>
          </p:cNvPicPr>
          <p:nvPr/>
        </p:nvPicPr>
        <p:blipFill>
          <a:blip r:embed="rId9"/>
          <a:stretch>
            <a:fillRect/>
          </a:stretch>
        </p:blipFill>
        <p:spPr>
          <a:xfrm>
            <a:off x="8822053" y="2642118"/>
            <a:ext cx="1392347" cy="1192342"/>
          </a:xfrm>
          <a:prstGeom prst="rect">
            <a:avLst/>
          </a:prstGeom>
        </p:spPr>
      </p:pic>
      <p:pic>
        <p:nvPicPr>
          <p:cNvPr id="10" name="Imagem 9">
            <a:hlinkClick r:id="rId7" action="ppaction://hlinksldjump"/>
            <a:extLst>
              <a:ext uri="{FF2B5EF4-FFF2-40B4-BE49-F238E27FC236}">
                <a16:creationId xmlns:a16="http://schemas.microsoft.com/office/drawing/2014/main" id="{258ED437-03CC-4DD5-B4AC-51A5F8336049}"/>
              </a:ext>
            </a:extLst>
          </p:cNvPr>
          <p:cNvPicPr>
            <a:picLocks noChangeAspect="1"/>
          </p:cNvPicPr>
          <p:nvPr/>
        </p:nvPicPr>
        <p:blipFill>
          <a:blip r:embed="rId10"/>
          <a:stretch>
            <a:fillRect/>
          </a:stretch>
        </p:blipFill>
        <p:spPr>
          <a:xfrm>
            <a:off x="8822053" y="4025554"/>
            <a:ext cx="1392347" cy="1192342"/>
          </a:xfrm>
          <a:prstGeom prst="rect">
            <a:avLst/>
          </a:prstGeom>
        </p:spPr>
      </p:pic>
      <p:pic>
        <p:nvPicPr>
          <p:cNvPr id="11" name="Imagem 10">
            <a:hlinkClick r:id="rId7" action="ppaction://hlinksldjump"/>
            <a:extLst>
              <a:ext uri="{FF2B5EF4-FFF2-40B4-BE49-F238E27FC236}">
                <a16:creationId xmlns:a16="http://schemas.microsoft.com/office/drawing/2014/main" id="{EB317C7B-AB04-435B-873E-BB3B72FB6EBA}"/>
              </a:ext>
            </a:extLst>
          </p:cNvPr>
          <p:cNvPicPr>
            <a:picLocks noChangeAspect="1"/>
          </p:cNvPicPr>
          <p:nvPr/>
        </p:nvPicPr>
        <p:blipFill>
          <a:blip r:embed="rId11"/>
          <a:stretch>
            <a:fillRect/>
          </a:stretch>
        </p:blipFill>
        <p:spPr>
          <a:xfrm>
            <a:off x="8832834" y="5394888"/>
            <a:ext cx="1376294" cy="1178594"/>
          </a:xfrm>
          <a:prstGeom prst="rect">
            <a:avLst/>
          </a:prstGeom>
        </p:spPr>
      </p:pic>
      <p:pic>
        <p:nvPicPr>
          <p:cNvPr id="12" name="Imagem 4">
            <a:extLst>
              <a:ext uri="{FF2B5EF4-FFF2-40B4-BE49-F238E27FC236}">
                <a16:creationId xmlns:a16="http://schemas.microsoft.com/office/drawing/2014/main" id="{37201F9F-21B6-4B12-812D-9A33FBD0BD43}"/>
              </a:ext>
            </a:extLst>
          </p:cNvPr>
          <p:cNvPicPr>
            <a:picLocks noChangeAspect="1"/>
          </p:cNvPicPr>
          <p:nvPr/>
        </p:nvPicPr>
        <p:blipFill rotWithShape="1">
          <a:blip r:embed="rId12"/>
          <a:srcRect r="49676"/>
          <a:stretch/>
        </p:blipFill>
        <p:spPr>
          <a:xfrm>
            <a:off x="1157707" y="3765005"/>
            <a:ext cx="2417421" cy="2840173"/>
          </a:xfrm>
          <a:prstGeom prst="rect">
            <a:avLst/>
          </a:prstGeom>
        </p:spPr>
      </p:pic>
      <p:sp>
        <p:nvSpPr>
          <p:cNvPr id="14" name="CaixaDeTexto 13">
            <a:hlinkClick r:id="rId4" action="ppaction://hlinksldjump"/>
            <a:extLst>
              <a:ext uri="{FF2B5EF4-FFF2-40B4-BE49-F238E27FC236}">
                <a16:creationId xmlns:a16="http://schemas.microsoft.com/office/drawing/2014/main" id="{3E9DC288-FE9E-41E1-B8E0-F2B72D6B75B5}"/>
              </a:ext>
            </a:extLst>
          </p:cNvPr>
          <p:cNvSpPr txBox="1"/>
          <p:nvPr/>
        </p:nvSpPr>
        <p:spPr>
          <a:xfrm>
            <a:off x="4871833" y="5865771"/>
            <a:ext cx="2664296"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dirty="0">
                <a:solidFill>
                  <a:srgbClr val="002060"/>
                </a:solidFill>
              </a:rPr>
              <a:t>Monitorando a Merenda</a:t>
            </a:r>
          </a:p>
        </p:txBody>
      </p:sp>
      <p:sp>
        <p:nvSpPr>
          <p:cNvPr id="2" name="Elipse 1">
            <a:extLst>
              <a:ext uri="{FF2B5EF4-FFF2-40B4-BE49-F238E27FC236}">
                <a16:creationId xmlns:a16="http://schemas.microsoft.com/office/drawing/2014/main" id="{BBB88890-9A55-4541-AF48-2ADE1049A4E1}"/>
              </a:ext>
            </a:extLst>
          </p:cNvPr>
          <p:cNvSpPr/>
          <p:nvPr/>
        </p:nvSpPr>
        <p:spPr>
          <a:xfrm>
            <a:off x="4388361" y="2413925"/>
            <a:ext cx="3482894" cy="3482894"/>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24040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Título 1">
            <a:extLst>
              <a:ext uri="{FF2B5EF4-FFF2-40B4-BE49-F238E27FC236}">
                <a16:creationId xmlns:a16="http://schemas.microsoft.com/office/drawing/2014/main" id="{64203CCD-DD5C-4940-97DD-8FB3710A67D8}"/>
              </a:ext>
            </a:extLst>
          </p:cNvPr>
          <p:cNvSpPr txBox="1">
            <a:spLocks/>
          </p:cNvSpPr>
          <p:nvPr/>
        </p:nvSpPr>
        <p:spPr>
          <a:xfrm>
            <a:off x="3885080" y="1408026"/>
            <a:ext cx="4162875" cy="565226"/>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200" b="1" dirty="0">
                <a:solidFill>
                  <a:srgbClr val="002060"/>
                </a:solidFill>
                <a:latin typeface="+mn-lt"/>
              </a:rPr>
              <a:t>AÇÕES DE OUVIDORIA</a:t>
            </a:r>
          </a:p>
        </p:txBody>
      </p:sp>
      <p:pic>
        <p:nvPicPr>
          <p:cNvPr id="6" name="Picture 4" descr="https://image.freepik.com/free-icon/talk-symbol-of-speech-bubbles_318-53280.png">
            <a:extLst>
              <a:ext uri="{FF2B5EF4-FFF2-40B4-BE49-F238E27FC236}">
                <a16:creationId xmlns:a16="http://schemas.microsoft.com/office/drawing/2014/main" id="{C226C396-53FC-400B-99BE-0044B9B5102D}"/>
              </a:ext>
            </a:extLst>
          </p:cNvPr>
          <p:cNvPicPr>
            <a:picLocks noChangeAspect="1" noChangeArrowheads="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73163" y1="72204" x2="73163" y2="72204"/>
                      </a14:backgroundRemoval>
                    </a14:imgEffect>
                  </a14:imgLayer>
                </a14:imgProps>
              </a:ext>
              <a:ext uri="{28A0092B-C50C-407E-A947-70E740481C1C}">
                <a14:useLocalDpi xmlns:a14="http://schemas.microsoft.com/office/drawing/2010/main" val="0"/>
              </a:ext>
            </a:extLst>
          </a:blip>
          <a:srcRect/>
          <a:stretch>
            <a:fillRect/>
          </a:stretch>
        </p:blipFill>
        <p:spPr bwMode="auto">
          <a:xfrm>
            <a:off x="2795535" y="2686309"/>
            <a:ext cx="920398" cy="920398"/>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845E732D-6EFC-4142-A846-C5368EFC79F3}"/>
              </a:ext>
            </a:extLst>
          </p:cNvPr>
          <p:cNvSpPr/>
          <p:nvPr/>
        </p:nvSpPr>
        <p:spPr>
          <a:xfrm>
            <a:off x="1826760" y="3665875"/>
            <a:ext cx="2497776" cy="646331"/>
          </a:xfrm>
          <a:prstGeom prst="rect">
            <a:avLst/>
          </a:prstGeom>
        </p:spPr>
        <p:txBody>
          <a:bodyPr wrap="square" anchor="t">
            <a:spAutoFit/>
          </a:bodyPr>
          <a:lstStyle/>
          <a:p>
            <a:pPr algn="ctr"/>
            <a:r>
              <a:rPr lang="pt-BR" sz="3600" b="1" dirty="0">
                <a:solidFill>
                  <a:schemeClr val="accent2"/>
                </a:solidFill>
              </a:rPr>
              <a:t>+ de 80 mil</a:t>
            </a:r>
            <a:endParaRPr lang="pt-BR" sz="1600" b="1" dirty="0">
              <a:solidFill>
                <a:schemeClr val="accent2"/>
              </a:solidFill>
            </a:endParaRPr>
          </a:p>
        </p:txBody>
      </p:sp>
      <p:sp>
        <p:nvSpPr>
          <p:cNvPr id="8" name="Retângulo 7">
            <a:extLst>
              <a:ext uri="{FF2B5EF4-FFF2-40B4-BE49-F238E27FC236}">
                <a16:creationId xmlns:a16="http://schemas.microsoft.com/office/drawing/2014/main" id="{A702DB2C-29DE-410B-AD9C-AA505EF456BE}"/>
              </a:ext>
            </a:extLst>
          </p:cNvPr>
          <p:cNvSpPr/>
          <p:nvPr/>
        </p:nvSpPr>
        <p:spPr>
          <a:xfrm>
            <a:off x="2247639" y="4287858"/>
            <a:ext cx="1858145" cy="1015663"/>
          </a:xfrm>
          <a:prstGeom prst="rect">
            <a:avLst/>
          </a:prstGeom>
        </p:spPr>
        <p:txBody>
          <a:bodyPr wrap="square" anchor="t">
            <a:spAutoFit/>
          </a:bodyPr>
          <a:lstStyle/>
          <a:p>
            <a:pPr algn="ctr">
              <a:spcAft>
                <a:spcPts val="600"/>
              </a:spcAft>
            </a:pPr>
            <a:r>
              <a:rPr lang="pt-BR" sz="2000" b="1" dirty="0">
                <a:solidFill>
                  <a:schemeClr val="bg1">
                    <a:lumMod val="50000"/>
                  </a:schemeClr>
                </a:solidFill>
              </a:rPr>
              <a:t>Manifestações registradas no e-</a:t>
            </a:r>
            <a:r>
              <a:rPr lang="pt-BR" sz="2000" b="1" dirty="0" err="1">
                <a:solidFill>
                  <a:schemeClr val="bg1">
                    <a:lumMod val="50000"/>
                  </a:schemeClr>
                </a:solidFill>
              </a:rPr>
              <a:t>Ouv</a:t>
            </a:r>
            <a:r>
              <a:rPr lang="pt-BR" sz="2000" b="1" dirty="0">
                <a:solidFill>
                  <a:schemeClr val="bg1">
                    <a:lumMod val="50000"/>
                  </a:schemeClr>
                </a:solidFill>
              </a:rPr>
              <a:t> em 2017</a:t>
            </a:r>
          </a:p>
        </p:txBody>
      </p:sp>
      <p:pic>
        <p:nvPicPr>
          <p:cNvPr id="9" name="Picture 6" descr="https://cdn2.iconfinder.com/data/icons/windows-8-metro-style/512/clock.png">
            <a:extLst>
              <a:ext uri="{FF2B5EF4-FFF2-40B4-BE49-F238E27FC236}">
                <a16:creationId xmlns:a16="http://schemas.microsoft.com/office/drawing/2014/main" id="{6A921AAC-9A0C-4676-A09D-ACB739E7B168}"/>
              </a:ext>
            </a:extLst>
          </p:cNvPr>
          <p:cNvPicPr>
            <a:picLocks noChangeAspect="1" noChangeArrowheads="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09206" y="2810854"/>
            <a:ext cx="744511" cy="744511"/>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0297B6C7-E606-42FF-8B0E-5FC9F6934A3B}"/>
              </a:ext>
            </a:extLst>
          </p:cNvPr>
          <p:cNvSpPr/>
          <p:nvPr/>
        </p:nvSpPr>
        <p:spPr>
          <a:xfrm>
            <a:off x="4732388" y="3665875"/>
            <a:ext cx="2497776" cy="646331"/>
          </a:xfrm>
          <a:prstGeom prst="rect">
            <a:avLst/>
          </a:prstGeom>
        </p:spPr>
        <p:txBody>
          <a:bodyPr wrap="square" anchor="t">
            <a:spAutoFit/>
          </a:bodyPr>
          <a:lstStyle/>
          <a:p>
            <a:pPr algn="ctr"/>
            <a:r>
              <a:rPr lang="pt-BR" sz="3600" b="1" dirty="0">
                <a:solidFill>
                  <a:schemeClr val="accent2"/>
                </a:solidFill>
              </a:rPr>
              <a:t>17 dias</a:t>
            </a:r>
          </a:p>
        </p:txBody>
      </p:sp>
      <p:sp>
        <p:nvSpPr>
          <p:cNvPr id="11" name="Retângulo 10">
            <a:extLst>
              <a:ext uri="{FF2B5EF4-FFF2-40B4-BE49-F238E27FC236}">
                <a16:creationId xmlns:a16="http://schemas.microsoft.com/office/drawing/2014/main" id="{8E3105ED-9BA4-4AE1-9B5C-C474EF75C05B}"/>
              </a:ext>
            </a:extLst>
          </p:cNvPr>
          <p:cNvSpPr/>
          <p:nvPr/>
        </p:nvSpPr>
        <p:spPr>
          <a:xfrm>
            <a:off x="4684488" y="4287858"/>
            <a:ext cx="2497776" cy="707886"/>
          </a:xfrm>
          <a:prstGeom prst="rect">
            <a:avLst/>
          </a:prstGeom>
        </p:spPr>
        <p:txBody>
          <a:bodyPr wrap="square" anchor="t">
            <a:spAutoFit/>
          </a:bodyPr>
          <a:lstStyle/>
          <a:p>
            <a:pPr algn="ctr">
              <a:spcAft>
                <a:spcPts val="600"/>
              </a:spcAft>
            </a:pPr>
            <a:r>
              <a:rPr lang="pt-BR" sz="2000" b="1" dirty="0">
                <a:solidFill>
                  <a:schemeClr val="bg1">
                    <a:lumMod val="50000"/>
                  </a:schemeClr>
                </a:solidFill>
              </a:rPr>
              <a:t>Tempo médio de atendimento na CGU</a:t>
            </a:r>
          </a:p>
        </p:txBody>
      </p:sp>
      <p:pic>
        <p:nvPicPr>
          <p:cNvPr id="12" name="Picture 4" descr="https://d30y9cdsu7xlg0.cloudfront.net/png/38881-200.png">
            <a:extLst>
              <a:ext uri="{FF2B5EF4-FFF2-40B4-BE49-F238E27FC236}">
                <a16:creationId xmlns:a16="http://schemas.microsoft.com/office/drawing/2014/main" id="{CF85D6AE-564A-44D9-9ABA-5AA8DC33D3A7}"/>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46990" y="265812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7357BB82-54D3-4C64-88C0-6742899D8BC2}"/>
              </a:ext>
            </a:extLst>
          </p:cNvPr>
          <p:cNvSpPr/>
          <p:nvPr/>
        </p:nvSpPr>
        <p:spPr>
          <a:xfrm>
            <a:off x="7315692" y="3665875"/>
            <a:ext cx="2497776" cy="646331"/>
          </a:xfrm>
          <a:prstGeom prst="rect">
            <a:avLst/>
          </a:prstGeom>
        </p:spPr>
        <p:txBody>
          <a:bodyPr wrap="square" anchor="t">
            <a:spAutoFit/>
          </a:bodyPr>
          <a:lstStyle/>
          <a:p>
            <a:pPr algn="ctr"/>
            <a:r>
              <a:rPr lang="pt-BR" sz="3600" b="1" dirty="0">
                <a:solidFill>
                  <a:schemeClr val="accent2"/>
                </a:solidFill>
              </a:rPr>
              <a:t>+ de 15 mil</a:t>
            </a:r>
            <a:endParaRPr lang="pt-BR" sz="1600" b="1" dirty="0">
              <a:solidFill>
                <a:schemeClr val="accent2"/>
              </a:solidFill>
            </a:endParaRPr>
          </a:p>
        </p:txBody>
      </p:sp>
      <p:sp>
        <p:nvSpPr>
          <p:cNvPr id="14" name="Retângulo 13">
            <a:extLst>
              <a:ext uri="{FF2B5EF4-FFF2-40B4-BE49-F238E27FC236}">
                <a16:creationId xmlns:a16="http://schemas.microsoft.com/office/drawing/2014/main" id="{D110FDC2-B30A-43A0-9564-DBF1A2EDABB4}"/>
              </a:ext>
            </a:extLst>
          </p:cNvPr>
          <p:cNvSpPr/>
          <p:nvPr/>
        </p:nvSpPr>
        <p:spPr>
          <a:xfrm>
            <a:off x="7845933" y="4287858"/>
            <a:ext cx="1754614" cy="1015663"/>
          </a:xfrm>
          <a:prstGeom prst="rect">
            <a:avLst/>
          </a:prstGeom>
        </p:spPr>
        <p:txBody>
          <a:bodyPr wrap="square">
            <a:spAutoFit/>
          </a:bodyPr>
          <a:lstStyle/>
          <a:p>
            <a:pPr algn="ctr">
              <a:spcAft>
                <a:spcPts val="600"/>
              </a:spcAft>
            </a:pPr>
            <a:r>
              <a:rPr lang="pt-BR" sz="2000" b="1" dirty="0">
                <a:solidFill>
                  <a:schemeClr val="bg1">
                    <a:lumMod val="50000"/>
                  </a:schemeClr>
                </a:solidFill>
              </a:rPr>
              <a:t>Denúncias registradas em 2017</a:t>
            </a:r>
          </a:p>
        </p:txBody>
      </p:sp>
    </p:spTree>
    <p:extLst>
      <p:ext uri="{BB962C8B-B14F-4D97-AF65-F5344CB8AC3E}">
        <p14:creationId xmlns:p14="http://schemas.microsoft.com/office/powerpoint/2010/main" val="3463910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pic>
        <p:nvPicPr>
          <p:cNvPr id="5" name="Imagem 2">
            <a:extLst>
              <a:ext uri="{FF2B5EF4-FFF2-40B4-BE49-F238E27FC236}">
                <a16:creationId xmlns:a16="http://schemas.microsoft.com/office/drawing/2014/main" id="{65CAFCAD-9B69-44B5-A10E-160AA6B5B414}"/>
              </a:ext>
            </a:extLst>
          </p:cNvPr>
          <p:cNvPicPr>
            <a:picLocks noChangeAspect="1"/>
          </p:cNvPicPr>
          <p:nvPr/>
        </p:nvPicPr>
        <p:blipFill rotWithShape="1">
          <a:blip r:embed="rId2"/>
          <a:srcRect t="53095"/>
          <a:stretch/>
        </p:blipFill>
        <p:spPr>
          <a:xfrm>
            <a:off x="1637984" y="1148193"/>
            <a:ext cx="3776942" cy="1523882"/>
          </a:xfrm>
          <a:prstGeom prst="rect">
            <a:avLst/>
          </a:prstGeom>
        </p:spPr>
      </p:pic>
      <p:sp>
        <p:nvSpPr>
          <p:cNvPr id="8" name="CaixaDeTexto 7">
            <a:extLst>
              <a:ext uri="{FF2B5EF4-FFF2-40B4-BE49-F238E27FC236}">
                <a16:creationId xmlns:a16="http://schemas.microsoft.com/office/drawing/2014/main" id="{6BEC0836-FA67-457A-AE62-CBA9B6108985}"/>
              </a:ext>
            </a:extLst>
          </p:cNvPr>
          <p:cNvSpPr txBox="1"/>
          <p:nvPr/>
        </p:nvSpPr>
        <p:spPr>
          <a:xfrm>
            <a:off x="1903269" y="2409848"/>
            <a:ext cx="7330889"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pt-BR" dirty="0">
                <a:solidFill>
                  <a:srgbClr val="000000"/>
                </a:solidFill>
              </a:rPr>
              <a:t>Sistema web desenvolvido para receber as solicitações de simplificação de serviços prestados ao usuário (cidadão)</a:t>
            </a:r>
          </a:p>
          <a:p>
            <a:pPr marL="285750" indent="-285750">
              <a:buFont typeface="Arial" panose="020B0604020202020204" pitchFamily="34" charset="0"/>
              <a:buChar char="•"/>
            </a:pPr>
            <a:r>
              <a:rPr lang="pt-BR" dirty="0">
                <a:solidFill>
                  <a:srgbClr val="000000"/>
                </a:solidFill>
              </a:rPr>
              <a:t>Obrigatório para toda a Administração Pública Federal</a:t>
            </a:r>
          </a:p>
          <a:p>
            <a:pPr marL="285750" indent="-285750">
              <a:buFont typeface="Arial" panose="020B0604020202020204" pitchFamily="34" charset="0"/>
              <a:buChar char="•"/>
            </a:pPr>
            <a:r>
              <a:rPr lang="pt-BR" dirty="0">
                <a:solidFill>
                  <a:srgbClr val="000000"/>
                </a:solidFill>
              </a:rPr>
              <a:t>Gerido pelas ouvidorias</a:t>
            </a:r>
          </a:p>
          <a:p>
            <a:pPr marL="285750" indent="-285750">
              <a:buFont typeface="Arial" panose="020B0604020202020204" pitchFamily="34" charset="0"/>
              <a:buChar char="•"/>
            </a:pPr>
            <a:r>
              <a:rPr lang="pt-BR" dirty="0">
                <a:solidFill>
                  <a:srgbClr val="000000"/>
                </a:solidFill>
              </a:rPr>
              <a:t>Com mecanismo de monitoramento dos compromissos de simplificação assumidos pela gestão</a:t>
            </a:r>
          </a:p>
        </p:txBody>
      </p:sp>
      <p:pic>
        <p:nvPicPr>
          <p:cNvPr id="9" name="Imagem 2">
            <a:extLst>
              <a:ext uri="{FF2B5EF4-FFF2-40B4-BE49-F238E27FC236}">
                <a16:creationId xmlns:a16="http://schemas.microsoft.com/office/drawing/2014/main" id="{6D8FCA2F-F050-42A5-9BF1-EAB5A14A60CA}"/>
              </a:ext>
            </a:extLst>
          </p:cNvPr>
          <p:cNvPicPr>
            <a:picLocks noChangeAspect="1"/>
          </p:cNvPicPr>
          <p:nvPr/>
        </p:nvPicPr>
        <p:blipFill rotWithShape="1">
          <a:blip r:embed="rId2"/>
          <a:srcRect t="5044" b="43018"/>
          <a:stretch/>
        </p:blipFill>
        <p:spPr>
          <a:xfrm>
            <a:off x="544010" y="4402395"/>
            <a:ext cx="4345073" cy="1939616"/>
          </a:xfrm>
          <a:prstGeom prst="rect">
            <a:avLst/>
          </a:prstGeom>
        </p:spPr>
      </p:pic>
      <p:sp>
        <p:nvSpPr>
          <p:cNvPr id="10" name="CaixaDeTexto 9">
            <a:extLst>
              <a:ext uri="{FF2B5EF4-FFF2-40B4-BE49-F238E27FC236}">
                <a16:creationId xmlns:a16="http://schemas.microsoft.com/office/drawing/2014/main" id="{3B8F71A2-5086-4CF2-BBA6-3780720230DE}"/>
              </a:ext>
            </a:extLst>
          </p:cNvPr>
          <p:cNvSpPr txBox="1"/>
          <p:nvPr/>
        </p:nvSpPr>
        <p:spPr>
          <a:xfrm>
            <a:off x="3747317" y="4772038"/>
            <a:ext cx="518481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400" b="1" dirty="0">
                <a:solidFill>
                  <a:schemeClr val="bg1">
                    <a:lumMod val="50000"/>
                  </a:schemeClr>
                </a:solidFill>
              </a:rPr>
              <a:t>O E-OUV GANHOU UM </a:t>
            </a:r>
            <a:r>
              <a:rPr lang="pt-BR" sz="2400" b="1" dirty="0">
                <a:solidFill>
                  <a:srgbClr val="0E68A3"/>
                </a:solidFill>
              </a:rPr>
              <a:t>NOVO BOTÃO </a:t>
            </a:r>
            <a:r>
              <a:rPr lang="pt-BR" sz="2400" b="1" dirty="0">
                <a:solidFill>
                  <a:schemeClr val="bg1">
                    <a:lumMod val="50000"/>
                  </a:schemeClr>
                </a:solidFill>
              </a:rPr>
              <a:t>PARA SOLICITAÇÕES DE SIMPLIFICAÇÃO DE SERVIÇOS PÚBLICOS FEDERAIS</a:t>
            </a:r>
          </a:p>
        </p:txBody>
      </p:sp>
    </p:spTree>
    <p:extLst>
      <p:ext uri="{BB962C8B-B14F-4D97-AF65-F5344CB8AC3E}">
        <p14:creationId xmlns:p14="http://schemas.microsoft.com/office/powerpoint/2010/main" val="690777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1BC7C04C-509F-4855-BA4F-8A117EAF108C}"/>
              </a:ext>
            </a:extLst>
          </p:cNvPr>
          <p:cNvSpPr/>
          <p:nvPr/>
        </p:nvSpPr>
        <p:spPr>
          <a:xfrm>
            <a:off x="570470" y="1281651"/>
            <a:ext cx="8922589" cy="461963"/>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PROGRAMA DE </a:t>
            </a:r>
            <a:r>
              <a:rPr lang="pt-BR" sz="2400" b="1" dirty="0">
                <a:solidFill>
                  <a:srgbClr val="4472C4">
                    <a:lumMod val="50000"/>
                  </a:srgbClr>
                </a:solidFill>
                <a:latin typeface="Calibri" panose="020F0502020204030204"/>
              </a:rPr>
              <a:t>FORTALECIMENTO DE OUVIDORIAS - PROFORT</a:t>
            </a:r>
            <a:endParaRPr lang="pt-BR" dirty="0"/>
          </a:p>
        </p:txBody>
      </p:sp>
      <p:pic>
        <p:nvPicPr>
          <p:cNvPr id="6" name="Imagem 2">
            <a:extLst>
              <a:ext uri="{FF2B5EF4-FFF2-40B4-BE49-F238E27FC236}">
                <a16:creationId xmlns:a16="http://schemas.microsoft.com/office/drawing/2014/main" id="{160B0153-A9DB-40B4-A5AC-BD1729D47E08}"/>
              </a:ext>
            </a:extLst>
          </p:cNvPr>
          <p:cNvPicPr>
            <a:picLocks noChangeAspect="1"/>
          </p:cNvPicPr>
          <p:nvPr/>
        </p:nvPicPr>
        <p:blipFill>
          <a:blip r:embed="rId3"/>
          <a:stretch>
            <a:fillRect/>
          </a:stretch>
        </p:blipFill>
        <p:spPr>
          <a:xfrm>
            <a:off x="9338958" y="1160394"/>
            <a:ext cx="2202388" cy="1338813"/>
          </a:xfrm>
          <a:prstGeom prst="rect">
            <a:avLst/>
          </a:prstGeom>
        </p:spPr>
      </p:pic>
      <p:pic>
        <p:nvPicPr>
          <p:cNvPr id="7" name="Imagem 4">
            <a:extLst>
              <a:ext uri="{FF2B5EF4-FFF2-40B4-BE49-F238E27FC236}">
                <a16:creationId xmlns:a16="http://schemas.microsoft.com/office/drawing/2014/main" id="{A78F6DAB-15A7-4930-BD29-7BA60D604DA7}"/>
              </a:ext>
            </a:extLst>
          </p:cNvPr>
          <p:cNvPicPr>
            <a:picLocks noChangeAspect="1"/>
          </p:cNvPicPr>
          <p:nvPr/>
        </p:nvPicPr>
        <p:blipFill rotWithShape="1">
          <a:blip r:embed="rId4"/>
          <a:srcRect r="49676"/>
          <a:stretch/>
        </p:blipFill>
        <p:spPr>
          <a:xfrm>
            <a:off x="698499" y="2877089"/>
            <a:ext cx="2771149" cy="3294506"/>
          </a:xfrm>
          <a:prstGeom prst="rect">
            <a:avLst/>
          </a:prstGeom>
        </p:spPr>
      </p:pic>
      <p:pic>
        <p:nvPicPr>
          <p:cNvPr id="8" name="Imagem 2">
            <a:extLst>
              <a:ext uri="{FF2B5EF4-FFF2-40B4-BE49-F238E27FC236}">
                <a16:creationId xmlns:a16="http://schemas.microsoft.com/office/drawing/2014/main" id="{66B41DDC-5DAF-43BC-8F01-AF6A4117EE7C}"/>
              </a:ext>
            </a:extLst>
          </p:cNvPr>
          <p:cNvPicPr>
            <a:picLocks noChangeAspect="1"/>
          </p:cNvPicPr>
          <p:nvPr/>
        </p:nvPicPr>
        <p:blipFill rotWithShape="1">
          <a:blip r:embed="rId5"/>
          <a:srcRect l="53722" t="52750" r="26860" b="16875"/>
          <a:stretch/>
        </p:blipFill>
        <p:spPr>
          <a:xfrm>
            <a:off x="3620760" y="2901244"/>
            <a:ext cx="3228502" cy="3270351"/>
          </a:xfrm>
          <a:prstGeom prst="rect">
            <a:avLst/>
          </a:prstGeom>
        </p:spPr>
      </p:pic>
      <p:sp>
        <p:nvSpPr>
          <p:cNvPr id="9" name="CaixaDeTexto 8">
            <a:extLst>
              <a:ext uri="{FF2B5EF4-FFF2-40B4-BE49-F238E27FC236}">
                <a16:creationId xmlns:a16="http://schemas.microsoft.com/office/drawing/2014/main" id="{035B509F-C6CF-454D-B60D-63B057D4BE2A}"/>
              </a:ext>
            </a:extLst>
          </p:cNvPr>
          <p:cNvSpPr txBox="1"/>
          <p:nvPr/>
        </p:nvSpPr>
        <p:spPr>
          <a:xfrm>
            <a:off x="7151485" y="2735426"/>
            <a:ext cx="4645404"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3600" b="1" dirty="0">
                <a:solidFill>
                  <a:srgbClr val="29AF8C"/>
                </a:solidFill>
              </a:rPr>
              <a:t>+ de 170</a:t>
            </a:r>
            <a:r>
              <a:rPr lang="pt-BR" sz="2800" b="1" dirty="0">
                <a:solidFill>
                  <a:srgbClr val="29AF8C"/>
                </a:solidFill>
              </a:rPr>
              <a:t> </a:t>
            </a:r>
            <a:endParaRPr lang="pt-BR" dirty="0">
              <a:solidFill>
                <a:srgbClr val="000000"/>
              </a:solidFill>
            </a:endParaRPr>
          </a:p>
          <a:p>
            <a:r>
              <a:rPr lang="pt-BR" b="1" dirty="0">
                <a:solidFill>
                  <a:srgbClr val="000000"/>
                </a:solidFill>
              </a:rPr>
              <a:t>Entes federados aderiram em menos de 3 meses, todos conectados entre si e com a CGU</a:t>
            </a:r>
            <a:endParaRPr lang="pt-BR" dirty="0">
              <a:solidFill>
                <a:srgbClr val="000000"/>
              </a:solidFill>
            </a:endParaRPr>
          </a:p>
        </p:txBody>
      </p:sp>
      <p:cxnSp>
        <p:nvCxnSpPr>
          <p:cNvPr id="10" name="Conector de Seta Reta 9">
            <a:extLst>
              <a:ext uri="{FF2B5EF4-FFF2-40B4-BE49-F238E27FC236}">
                <a16:creationId xmlns:a16="http://schemas.microsoft.com/office/drawing/2014/main" id="{FC111EE4-5ED9-47D7-B5EA-8530A6752835}"/>
              </a:ext>
            </a:extLst>
          </p:cNvPr>
          <p:cNvCxnSpPr>
            <a:cxnSpLocks/>
          </p:cNvCxnSpPr>
          <p:nvPr/>
        </p:nvCxnSpPr>
        <p:spPr>
          <a:xfrm flipV="1">
            <a:off x="6541816" y="4248261"/>
            <a:ext cx="2929562" cy="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D24E53A7-C8B8-4BD5-8EB0-9E9A21629914}"/>
              </a:ext>
            </a:extLst>
          </p:cNvPr>
          <p:cNvSpPr txBox="1"/>
          <p:nvPr/>
        </p:nvSpPr>
        <p:spPr>
          <a:xfrm>
            <a:off x="6963181" y="4218846"/>
            <a:ext cx="2743200"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b="1" dirty="0">
                <a:solidFill>
                  <a:schemeClr val="bg1">
                    <a:lumMod val="50000"/>
                  </a:schemeClr>
                </a:solidFill>
              </a:rPr>
              <a:t>19% </a:t>
            </a:r>
            <a:r>
              <a:rPr lang="pt-BR" sz="1600" b="1" dirty="0">
                <a:solidFill>
                  <a:schemeClr val="bg1">
                    <a:lumMod val="50000"/>
                  </a:schemeClr>
                </a:solidFill>
              </a:rPr>
              <a:t>dos municípios de SE</a:t>
            </a:r>
          </a:p>
        </p:txBody>
      </p:sp>
      <p:cxnSp>
        <p:nvCxnSpPr>
          <p:cNvPr id="13" name="Conector de Seta Reta 12">
            <a:extLst>
              <a:ext uri="{FF2B5EF4-FFF2-40B4-BE49-F238E27FC236}">
                <a16:creationId xmlns:a16="http://schemas.microsoft.com/office/drawing/2014/main" id="{B3BDAF3F-975F-4D87-9473-F3FF50DC8C0F}"/>
              </a:ext>
            </a:extLst>
          </p:cNvPr>
          <p:cNvCxnSpPr>
            <a:cxnSpLocks/>
          </p:cNvCxnSpPr>
          <p:nvPr/>
        </p:nvCxnSpPr>
        <p:spPr>
          <a:xfrm flipV="1">
            <a:off x="5709085" y="5413189"/>
            <a:ext cx="3629873" cy="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2029DFBF-9DA3-4F08-9126-BB3A73797CD8}"/>
              </a:ext>
            </a:extLst>
          </p:cNvPr>
          <p:cNvSpPr txBox="1"/>
          <p:nvPr/>
        </p:nvSpPr>
        <p:spPr>
          <a:xfrm>
            <a:off x="6899338" y="5382011"/>
            <a:ext cx="2743200"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b="1" dirty="0">
                <a:solidFill>
                  <a:schemeClr val="bg1">
                    <a:lumMod val="50000"/>
                  </a:schemeClr>
                </a:solidFill>
              </a:rPr>
              <a:t>33</a:t>
            </a:r>
            <a:r>
              <a:rPr lang="pt-BR" sz="1600" b="1" dirty="0">
                <a:solidFill>
                  <a:schemeClr val="bg1">
                    <a:lumMod val="50000"/>
                  </a:schemeClr>
                </a:solidFill>
              </a:rPr>
              <a:t> dos municípios de SC</a:t>
            </a:r>
          </a:p>
        </p:txBody>
      </p:sp>
    </p:spTree>
    <p:extLst>
      <p:ext uri="{BB962C8B-B14F-4D97-AF65-F5344CB8AC3E}">
        <p14:creationId xmlns:p14="http://schemas.microsoft.com/office/powerpoint/2010/main" val="4051470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2D1524D1-55B9-4FE7-8739-C77405459963}"/>
              </a:ext>
            </a:extLst>
          </p:cNvPr>
          <p:cNvSpPr/>
          <p:nvPr/>
        </p:nvSpPr>
        <p:spPr>
          <a:xfrm>
            <a:off x="642792" y="1377659"/>
            <a:ext cx="8922589" cy="461963"/>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PROGRAMA DE </a:t>
            </a:r>
            <a:r>
              <a:rPr lang="pt-BR" sz="2400" b="1" dirty="0">
                <a:solidFill>
                  <a:srgbClr val="4472C4">
                    <a:lumMod val="50000"/>
                  </a:srgbClr>
                </a:solidFill>
                <a:latin typeface="Calibri" panose="020F0502020204030204"/>
              </a:rPr>
              <a:t>FORTALECIMENTO DE OUVIDORIAS - PROFORT</a:t>
            </a:r>
            <a:endParaRPr lang="pt-BR" dirty="0"/>
          </a:p>
        </p:txBody>
      </p:sp>
      <p:sp>
        <p:nvSpPr>
          <p:cNvPr id="6" name="CaixaDeTexto 5">
            <a:extLst>
              <a:ext uri="{FF2B5EF4-FFF2-40B4-BE49-F238E27FC236}">
                <a16:creationId xmlns:a16="http://schemas.microsoft.com/office/drawing/2014/main" id="{4D56267C-E32E-44F2-8C08-C81DB6230BF2}"/>
              </a:ext>
            </a:extLst>
          </p:cNvPr>
          <p:cNvSpPr txBox="1"/>
          <p:nvPr/>
        </p:nvSpPr>
        <p:spPr>
          <a:xfrm>
            <a:off x="690100" y="1920134"/>
            <a:ext cx="671409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dirty="0">
                <a:solidFill>
                  <a:srgbClr val="002060"/>
                </a:solidFill>
              </a:rPr>
              <a:t>Todos os Entes e Poderes trabalhando juntos para a garantia dos direitos dos usuários de serviços públicos e para a defesa do Estado </a:t>
            </a:r>
          </a:p>
        </p:txBody>
      </p:sp>
      <p:pic>
        <p:nvPicPr>
          <p:cNvPr id="7" name="Imagem 2">
            <a:extLst>
              <a:ext uri="{FF2B5EF4-FFF2-40B4-BE49-F238E27FC236}">
                <a16:creationId xmlns:a16="http://schemas.microsoft.com/office/drawing/2014/main" id="{01FE2733-38BC-4343-9E6C-E00FDFE55C9C}"/>
              </a:ext>
            </a:extLst>
          </p:cNvPr>
          <p:cNvPicPr>
            <a:picLocks noChangeAspect="1"/>
          </p:cNvPicPr>
          <p:nvPr/>
        </p:nvPicPr>
        <p:blipFill>
          <a:blip r:embed="rId3"/>
          <a:stretch>
            <a:fillRect/>
          </a:stretch>
        </p:blipFill>
        <p:spPr>
          <a:xfrm>
            <a:off x="9338958" y="1160394"/>
            <a:ext cx="2202388" cy="1338813"/>
          </a:xfrm>
          <a:prstGeom prst="rect">
            <a:avLst/>
          </a:prstGeom>
        </p:spPr>
      </p:pic>
      <p:pic>
        <p:nvPicPr>
          <p:cNvPr id="8" name="Imagem 2">
            <a:extLst>
              <a:ext uri="{FF2B5EF4-FFF2-40B4-BE49-F238E27FC236}">
                <a16:creationId xmlns:a16="http://schemas.microsoft.com/office/drawing/2014/main" id="{4F4991D6-8477-4341-91D1-3C1308112DDC}"/>
              </a:ext>
            </a:extLst>
          </p:cNvPr>
          <p:cNvPicPr>
            <a:picLocks noChangeAspect="1"/>
          </p:cNvPicPr>
          <p:nvPr/>
        </p:nvPicPr>
        <p:blipFill>
          <a:blip r:embed="rId4"/>
          <a:stretch>
            <a:fillRect/>
          </a:stretch>
        </p:blipFill>
        <p:spPr>
          <a:xfrm>
            <a:off x="787400" y="2646977"/>
            <a:ext cx="10753946" cy="3165611"/>
          </a:xfrm>
          <a:prstGeom prst="rect">
            <a:avLst/>
          </a:prstGeom>
        </p:spPr>
      </p:pic>
      <p:sp>
        <p:nvSpPr>
          <p:cNvPr id="9" name="CaixaDeTexto 8">
            <a:extLst>
              <a:ext uri="{FF2B5EF4-FFF2-40B4-BE49-F238E27FC236}">
                <a16:creationId xmlns:a16="http://schemas.microsoft.com/office/drawing/2014/main" id="{2DD979FC-1D72-46E1-BE77-3D3B3132DD5F}"/>
              </a:ext>
            </a:extLst>
          </p:cNvPr>
          <p:cNvSpPr txBox="1"/>
          <p:nvPr/>
        </p:nvSpPr>
        <p:spPr>
          <a:xfrm>
            <a:off x="504883" y="5990166"/>
            <a:ext cx="27432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800" b="1" dirty="0">
                <a:solidFill>
                  <a:srgbClr val="C00000"/>
                </a:solidFill>
              </a:rPr>
              <a:t>178</a:t>
            </a:r>
            <a:r>
              <a:rPr lang="pt-BR" dirty="0">
                <a:solidFill>
                  <a:srgbClr val="000000"/>
                </a:solidFill>
              </a:rPr>
              <a:t> </a:t>
            </a:r>
            <a:r>
              <a:rPr lang="pt-BR" sz="2000" b="1" dirty="0">
                <a:solidFill>
                  <a:schemeClr val="bg1">
                    <a:lumMod val="50000"/>
                  </a:schemeClr>
                </a:solidFill>
              </a:rPr>
              <a:t>municípios</a:t>
            </a:r>
          </a:p>
        </p:txBody>
      </p:sp>
      <p:sp>
        <p:nvSpPr>
          <p:cNvPr id="10" name="CaixaDeTexto 9">
            <a:extLst>
              <a:ext uri="{FF2B5EF4-FFF2-40B4-BE49-F238E27FC236}">
                <a16:creationId xmlns:a16="http://schemas.microsoft.com/office/drawing/2014/main" id="{C7D24701-296D-494F-A9A9-A111C91E503C}"/>
              </a:ext>
            </a:extLst>
          </p:cNvPr>
          <p:cNvSpPr txBox="1"/>
          <p:nvPr/>
        </p:nvSpPr>
        <p:spPr>
          <a:xfrm>
            <a:off x="4047149" y="5990166"/>
            <a:ext cx="27432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800" b="1" dirty="0">
                <a:solidFill>
                  <a:srgbClr val="C00000"/>
                </a:solidFill>
              </a:rPr>
              <a:t>18</a:t>
            </a:r>
            <a:r>
              <a:rPr lang="pt-BR" dirty="0">
                <a:solidFill>
                  <a:srgbClr val="000000"/>
                </a:solidFill>
              </a:rPr>
              <a:t> </a:t>
            </a:r>
            <a:r>
              <a:rPr lang="pt-BR" sz="2000" b="1" dirty="0">
                <a:solidFill>
                  <a:schemeClr val="bg1">
                    <a:lumMod val="50000"/>
                  </a:schemeClr>
                </a:solidFill>
              </a:rPr>
              <a:t>Estados e DF</a:t>
            </a:r>
          </a:p>
        </p:txBody>
      </p:sp>
      <p:sp>
        <p:nvSpPr>
          <p:cNvPr id="11" name="CaixaDeTexto 10">
            <a:extLst>
              <a:ext uri="{FF2B5EF4-FFF2-40B4-BE49-F238E27FC236}">
                <a16:creationId xmlns:a16="http://schemas.microsoft.com/office/drawing/2014/main" id="{1916116F-D011-4CDC-A51A-C8C696C62F28}"/>
              </a:ext>
            </a:extLst>
          </p:cNvPr>
          <p:cNvSpPr txBox="1"/>
          <p:nvPr/>
        </p:nvSpPr>
        <p:spPr>
          <a:xfrm>
            <a:off x="7589416" y="5964950"/>
            <a:ext cx="395193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800" b="1" dirty="0">
                <a:solidFill>
                  <a:srgbClr val="C00000"/>
                </a:solidFill>
              </a:rPr>
              <a:t>58 </a:t>
            </a:r>
            <a:r>
              <a:rPr lang="pt-BR" sz="2000" b="1" dirty="0">
                <a:solidFill>
                  <a:schemeClr val="bg1">
                    <a:lumMod val="50000"/>
                  </a:schemeClr>
                </a:solidFill>
              </a:rPr>
              <a:t>Tribunais, Câmaras e Conselhos</a:t>
            </a:r>
          </a:p>
        </p:txBody>
      </p:sp>
    </p:spTree>
    <p:extLst>
      <p:ext uri="{BB962C8B-B14F-4D97-AF65-F5344CB8AC3E}">
        <p14:creationId xmlns:p14="http://schemas.microsoft.com/office/powerpoint/2010/main" val="841556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BD433366-F03B-4689-9C9D-ED7B066FFD2F}"/>
              </a:ext>
            </a:extLst>
          </p:cNvPr>
          <p:cNvSpPr/>
          <p:nvPr/>
        </p:nvSpPr>
        <p:spPr>
          <a:xfrm>
            <a:off x="683038" y="1138512"/>
            <a:ext cx="10574806" cy="461665"/>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PROGRAMA DE </a:t>
            </a:r>
            <a:r>
              <a:rPr lang="pt-BR" sz="2400" b="1" dirty="0">
                <a:solidFill>
                  <a:srgbClr val="4472C4">
                    <a:lumMod val="50000"/>
                  </a:srgbClr>
                </a:solidFill>
                <a:latin typeface="Calibri" panose="020F0502020204030204"/>
              </a:rPr>
              <a:t>AVALIAÇÃO CIDADÃ DE SERVIÇOS E POLÍTICAS PÚBLICAS - PROCID</a:t>
            </a:r>
            <a:endParaRPr lang="pt-BR" dirty="0"/>
          </a:p>
        </p:txBody>
      </p:sp>
      <p:sp>
        <p:nvSpPr>
          <p:cNvPr id="6" name="CaixaDeTexto 12">
            <a:extLst>
              <a:ext uri="{FF2B5EF4-FFF2-40B4-BE49-F238E27FC236}">
                <a16:creationId xmlns:a16="http://schemas.microsoft.com/office/drawing/2014/main" id="{039B0622-93F5-4FC6-A081-1F04865E462A}"/>
              </a:ext>
            </a:extLst>
          </p:cNvPr>
          <p:cNvSpPr txBox="1"/>
          <p:nvPr/>
        </p:nvSpPr>
        <p:spPr>
          <a:xfrm>
            <a:off x="683038" y="1878357"/>
            <a:ext cx="6907288" cy="338554"/>
          </a:xfrm>
          <a:prstGeom prst="rect">
            <a:avLst/>
          </a:prstGeom>
          <a:noFill/>
        </p:spPr>
        <p:txBody>
          <a:bodyPr wrap="square"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pt-BR" sz="1600" b="1" i="0" u="none" strike="noStrike" kern="1200" cap="none" spc="0" normalizeH="0" baseline="0" noProof="0" dirty="0">
                <a:ln>
                  <a:noFill/>
                </a:ln>
                <a:solidFill>
                  <a:srgbClr val="162759"/>
                </a:solidFill>
                <a:effectLst/>
                <a:uLnTx/>
                <a:uFillTx/>
                <a:latin typeface="Calibri" panose="020F0502020204030204"/>
                <a:ea typeface="+mn-ea"/>
                <a:cs typeface="+mn-cs"/>
              </a:rPr>
              <a:t>Ouvidoria como uma</a:t>
            </a:r>
            <a:r>
              <a:rPr lang="pt-BR" sz="1600" b="1" dirty="0">
                <a:solidFill>
                  <a:srgbClr val="162759"/>
                </a:solidFill>
                <a:latin typeface="Calibri" panose="020F0502020204030204"/>
              </a:rPr>
              <a:t> </a:t>
            </a:r>
            <a:r>
              <a:rPr kumimoji="0" lang="pt-BR" sz="1600" b="1" i="0" u="none" strike="noStrike" kern="1200" cap="none" spc="0" normalizeH="0" baseline="0" noProof="0" dirty="0">
                <a:ln>
                  <a:noFill/>
                </a:ln>
                <a:solidFill>
                  <a:srgbClr val="162759"/>
                </a:solidFill>
                <a:effectLst/>
                <a:uLnTx/>
                <a:uFillTx/>
                <a:latin typeface="Calibri" panose="020F0502020204030204"/>
              </a:rPr>
              <a:t>Plataforma para envio de dados pela sociedade</a:t>
            </a:r>
            <a:endParaRPr lang="es-ES_tradnl" sz="1600" b="1" i="0" u="none" strike="noStrike" cap="none" baseline="0" noProof="0" dirty="0">
              <a:solidFill>
                <a:srgbClr val="162759"/>
              </a:solidFill>
              <a:latin typeface="Calibri" panose="020F0502020204030204"/>
            </a:endParaRPr>
          </a:p>
        </p:txBody>
      </p:sp>
      <p:sp>
        <p:nvSpPr>
          <p:cNvPr id="7" name="CaixaDeTexto 12">
            <a:extLst>
              <a:ext uri="{FF2B5EF4-FFF2-40B4-BE49-F238E27FC236}">
                <a16:creationId xmlns:a16="http://schemas.microsoft.com/office/drawing/2014/main" id="{5D641587-89AB-4D69-BC95-F9CBFBA32A76}"/>
              </a:ext>
            </a:extLst>
          </p:cNvPr>
          <p:cNvSpPr txBox="1"/>
          <p:nvPr/>
        </p:nvSpPr>
        <p:spPr>
          <a:xfrm>
            <a:off x="683038" y="2495091"/>
            <a:ext cx="7945810" cy="830997"/>
          </a:xfrm>
          <a:prstGeom prst="rect">
            <a:avLst/>
          </a:prstGeom>
          <a:noFill/>
        </p:spPr>
        <p:txBody>
          <a:bodyPr wrap="square"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600" dirty="0">
                <a:latin typeface="Calibri" panose="020F0502020204030204"/>
              </a:rPr>
              <a:t>Intensificação</a:t>
            </a:r>
            <a:r>
              <a:rPr lang="pt-BR" sz="1600" dirty="0"/>
              <a:t> dos mecanismos de coleta proativa e passiva de dados junto à sociedade:</a:t>
            </a:r>
          </a:p>
          <a:p>
            <a:pPr marL="285750" indent="-285750">
              <a:buFont typeface="Arial"/>
              <a:buChar char="•"/>
              <a:defRPr/>
            </a:pPr>
            <a:r>
              <a:rPr lang="pt-BR" sz="1600" dirty="0"/>
              <a:t>Criação do </a:t>
            </a:r>
            <a:r>
              <a:rPr lang="pt-BR" sz="1600" b="1" dirty="0"/>
              <a:t>e-</a:t>
            </a:r>
            <a:r>
              <a:rPr lang="pt-BR" sz="1600" b="1" dirty="0" err="1"/>
              <a:t>Ouv</a:t>
            </a:r>
            <a:r>
              <a:rPr lang="pt-BR" sz="1600" b="1" dirty="0"/>
              <a:t> Municípios </a:t>
            </a:r>
            <a:r>
              <a:rPr lang="pt-BR" sz="1600" dirty="0"/>
              <a:t>integrado ao e-</a:t>
            </a:r>
            <a:r>
              <a:rPr lang="pt-BR" sz="1600" dirty="0" err="1"/>
              <a:t>Ouv</a:t>
            </a:r>
            <a:r>
              <a:rPr lang="pt-BR" sz="1600" dirty="0"/>
              <a:t> federal</a:t>
            </a:r>
          </a:p>
          <a:p>
            <a:pPr marL="285750" indent="-285750">
              <a:buFont typeface="Arial"/>
              <a:buChar char="•"/>
              <a:defRPr/>
            </a:pPr>
            <a:r>
              <a:rPr lang="pt-BR" sz="1600" dirty="0"/>
              <a:t>Criação do procedimento </a:t>
            </a:r>
            <a:r>
              <a:rPr lang="pt-BR" sz="1600" b="1" dirty="0" err="1"/>
              <a:t>Me-Ouv</a:t>
            </a:r>
            <a:r>
              <a:rPr lang="pt-BR" sz="1600" dirty="0"/>
              <a:t> para conexão de aplicativos cívicos às APIs do e-</a:t>
            </a:r>
            <a:r>
              <a:rPr lang="pt-BR" sz="1600" dirty="0" err="1"/>
              <a:t>Ouv</a:t>
            </a:r>
            <a:endParaRPr lang="pt-BR" sz="1600" dirty="0"/>
          </a:p>
        </p:txBody>
      </p:sp>
      <p:pic>
        <p:nvPicPr>
          <p:cNvPr id="8" name="Imagem 13">
            <a:extLst>
              <a:ext uri="{FF2B5EF4-FFF2-40B4-BE49-F238E27FC236}">
                <a16:creationId xmlns:a16="http://schemas.microsoft.com/office/drawing/2014/main" id="{3EF8E981-5A13-4518-9FE3-9A3C82E016E6}"/>
              </a:ext>
            </a:extLst>
          </p:cNvPr>
          <p:cNvPicPr>
            <a:picLocks noChangeAspect="1"/>
          </p:cNvPicPr>
          <p:nvPr/>
        </p:nvPicPr>
        <p:blipFill>
          <a:blip r:embed="rId3"/>
          <a:stretch>
            <a:fillRect/>
          </a:stretch>
        </p:blipFill>
        <p:spPr>
          <a:xfrm>
            <a:off x="1477876" y="3381907"/>
            <a:ext cx="9219773" cy="3171293"/>
          </a:xfrm>
          <a:prstGeom prst="rect">
            <a:avLst/>
          </a:prstGeom>
        </p:spPr>
      </p:pic>
    </p:spTree>
    <p:extLst>
      <p:ext uri="{BB962C8B-B14F-4D97-AF65-F5344CB8AC3E}">
        <p14:creationId xmlns:p14="http://schemas.microsoft.com/office/powerpoint/2010/main" val="2862618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E63ED85C-C449-2D41-B3F2-CDF0DE6598DD}"/>
              </a:ext>
            </a:extLst>
          </p:cNvPr>
          <p:cNvSpPr txBox="1"/>
          <p:nvPr/>
        </p:nvSpPr>
        <p:spPr>
          <a:xfrm>
            <a:off x="642257" y="4525347"/>
            <a:ext cx="6939722" cy="1737360"/>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5600" dirty="0">
                <a:latin typeface="+mj-lt"/>
                <a:ea typeface="+mj-ea"/>
                <a:cs typeface="+mj-cs"/>
              </a:rPr>
              <a:t>1. </a:t>
            </a:r>
            <a:r>
              <a:rPr lang="en-US" sz="5600" dirty="0" err="1">
                <a:latin typeface="+mj-lt"/>
                <a:ea typeface="+mj-ea"/>
                <a:cs typeface="+mj-cs"/>
              </a:rPr>
              <a:t>Apoiar</a:t>
            </a:r>
            <a:r>
              <a:rPr lang="en-US" sz="5600" dirty="0">
                <a:latin typeface="+mj-lt"/>
                <a:ea typeface="+mj-ea"/>
                <a:cs typeface="+mj-cs"/>
              </a:rPr>
              <a:t> o Gestor </a:t>
            </a:r>
            <a:r>
              <a:rPr lang="en-US" sz="5600" dirty="0" err="1">
                <a:latin typeface="+mj-lt"/>
                <a:ea typeface="+mj-ea"/>
                <a:cs typeface="+mj-cs"/>
              </a:rPr>
              <a:t>público</a:t>
            </a:r>
            <a:r>
              <a:rPr lang="en-US" sz="5600" dirty="0">
                <a:latin typeface="+mj-lt"/>
                <a:ea typeface="+mj-ea"/>
                <a:cs typeface="+mj-cs"/>
              </a:rPr>
              <a:t> </a:t>
            </a:r>
            <a:r>
              <a:rPr lang="en-US" sz="5600" dirty="0" err="1">
                <a:latin typeface="+mj-lt"/>
                <a:ea typeface="+mj-ea"/>
                <a:cs typeface="+mj-cs"/>
              </a:rPr>
              <a:t>na</a:t>
            </a:r>
            <a:r>
              <a:rPr lang="en-US" sz="5600" dirty="0">
                <a:latin typeface="+mj-lt"/>
                <a:ea typeface="+mj-ea"/>
                <a:cs typeface="+mj-cs"/>
              </a:rPr>
              <a:t> </a:t>
            </a:r>
            <a:r>
              <a:rPr lang="en-US" sz="5600" dirty="0" err="1">
                <a:latin typeface="+mj-lt"/>
                <a:ea typeface="+mj-ea"/>
                <a:cs typeface="+mj-cs"/>
              </a:rPr>
              <a:t>melhoria</a:t>
            </a:r>
            <a:r>
              <a:rPr lang="en-US" sz="5600" dirty="0">
                <a:latin typeface="+mj-lt"/>
                <a:ea typeface="+mj-ea"/>
                <a:cs typeface="+mj-cs"/>
              </a:rPr>
              <a:t> da </a:t>
            </a:r>
            <a:r>
              <a:rPr lang="en-US" sz="5600" dirty="0" err="1">
                <a:latin typeface="+mj-lt"/>
                <a:ea typeface="+mj-ea"/>
                <a:cs typeface="+mj-cs"/>
              </a:rPr>
              <a:t>Gestão</a:t>
            </a:r>
            <a:endParaRPr lang="en-US" sz="5600" dirty="0">
              <a:latin typeface="+mj-lt"/>
              <a:ea typeface="+mj-ea"/>
              <a:cs typeface="+mj-cs"/>
            </a:endParaRPr>
          </a:p>
        </p:txBody>
      </p:sp>
      <p:pic>
        <p:nvPicPr>
          <p:cNvPr id="10" name="Imagem 9">
            <a:extLst>
              <a:ext uri="{FF2B5EF4-FFF2-40B4-BE49-F238E27FC236}">
                <a16:creationId xmlns:a16="http://schemas.microsoft.com/office/drawing/2014/main" id="{389EA3D9-3AF3-134A-BDE6-57EFA18FD6ED}"/>
              </a:ext>
            </a:extLst>
          </p:cNvPr>
          <p:cNvPicPr>
            <a:picLocks noChangeAspect="1"/>
          </p:cNvPicPr>
          <p:nvPr/>
        </p:nvPicPr>
        <p:blipFill rotWithShape="1">
          <a:blip r:embed="rId2"/>
          <a:srcRect r="2" b="5363"/>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extLst>
      <p:ext uri="{BB962C8B-B14F-4D97-AF65-F5344CB8AC3E}">
        <p14:creationId xmlns:p14="http://schemas.microsoft.com/office/powerpoint/2010/main" val="2655212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A59008D2-4958-4296-9553-4BD1281726F7}"/>
              </a:ext>
            </a:extLst>
          </p:cNvPr>
          <p:cNvSpPr/>
          <p:nvPr/>
        </p:nvSpPr>
        <p:spPr>
          <a:xfrm>
            <a:off x="733838" y="1362627"/>
            <a:ext cx="10574806" cy="461665"/>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PROGRAMA DE </a:t>
            </a:r>
            <a:r>
              <a:rPr lang="pt-BR" sz="2400" b="1" dirty="0">
                <a:solidFill>
                  <a:srgbClr val="4472C4">
                    <a:lumMod val="50000"/>
                  </a:srgbClr>
                </a:solidFill>
                <a:latin typeface="Calibri" panose="020F0502020204030204"/>
              </a:rPr>
              <a:t>AVALIAÇÃO CIDADÃ DE SERVIÇOS E POLÍTICAS PÚBLICAS - PROCID</a:t>
            </a:r>
            <a:endParaRPr lang="pt-BR" dirty="0"/>
          </a:p>
        </p:txBody>
      </p:sp>
      <p:sp>
        <p:nvSpPr>
          <p:cNvPr id="6" name="CaixaDeTexto 5">
            <a:extLst>
              <a:ext uri="{FF2B5EF4-FFF2-40B4-BE49-F238E27FC236}">
                <a16:creationId xmlns:a16="http://schemas.microsoft.com/office/drawing/2014/main" id="{868FE64A-1C23-407F-9287-79CF265A2965}"/>
              </a:ext>
            </a:extLst>
          </p:cNvPr>
          <p:cNvSpPr txBox="1"/>
          <p:nvPr/>
        </p:nvSpPr>
        <p:spPr>
          <a:xfrm>
            <a:off x="733838" y="1846849"/>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u="none" strike="noStrike" kern="1200" cap="none" spc="0" normalizeH="0" baseline="0" noProof="0" dirty="0">
                <a:ln>
                  <a:noFill/>
                </a:ln>
                <a:effectLst/>
                <a:uLnTx/>
                <a:uFillTx/>
                <a:latin typeface="Calibri" panose="020F0502020204030204"/>
                <a:ea typeface="+mn-ea"/>
                <a:cs typeface="+mn-cs"/>
              </a:rPr>
              <a:t>Coleta de dados: a Ouvidoria como Plataforma de participação e controle social</a:t>
            </a:r>
            <a:endParaRPr kumimoji="0" lang="es-ES_tradnl" sz="1800" b="0" u="none" strike="noStrike" kern="1200" cap="none" spc="0" normalizeH="0" baseline="0" noProof="0" dirty="0">
              <a:ln>
                <a:noFill/>
              </a:ln>
              <a:effectLst/>
              <a:uLnTx/>
              <a:uFillTx/>
              <a:latin typeface="Calibri" panose="020F0502020204030204"/>
              <a:ea typeface="+mn-ea"/>
              <a:cs typeface="+mn-cs"/>
            </a:endParaRPr>
          </a:p>
        </p:txBody>
      </p:sp>
      <p:pic>
        <p:nvPicPr>
          <p:cNvPr id="7" name="Imagem 14">
            <a:extLst>
              <a:ext uri="{FF2B5EF4-FFF2-40B4-BE49-F238E27FC236}">
                <a16:creationId xmlns:a16="http://schemas.microsoft.com/office/drawing/2014/main" id="{318E7810-8C3F-43BA-ABB0-D06F4A8F789A}"/>
              </a:ext>
            </a:extLst>
          </p:cNvPr>
          <p:cNvPicPr>
            <a:picLocks noChangeAspect="1"/>
          </p:cNvPicPr>
          <p:nvPr/>
        </p:nvPicPr>
        <p:blipFill>
          <a:blip r:embed="rId3"/>
          <a:stretch>
            <a:fillRect/>
          </a:stretch>
        </p:blipFill>
        <p:spPr>
          <a:xfrm>
            <a:off x="773874" y="2364335"/>
            <a:ext cx="1657350" cy="314325"/>
          </a:xfrm>
          <a:prstGeom prst="rect">
            <a:avLst/>
          </a:prstGeom>
        </p:spPr>
      </p:pic>
      <p:sp>
        <p:nvSpPr>
          <p:cNvPr id="8" name="CaixaDeTexto 7">
            <a:extLst>
              <a:ext uri="{FF2B5EF4-FFF2-40B4-BE49-F238E27FC236}">
                <a16:creationId xmlns:a16="http://schemas.microsoft.com/office/drawing/2014/main" id="{64A2B99A-DE13-403F-969D-924711CB14AC}"/>
              </a:ext>
            </a:extLst>
          </p:cNvPr>
          <p:cNvSpPr txBox="1"/>
          <p:nvPr/>
        </p:nvSpPr>
        <p:spPr>
          <a:xfrm>
            <a:off x="733838" y="2823421"/>
            <a:ext cx="4319213"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dirty="0">
                <a:solidFill>
                  <a:srgbClr val="002060"/>
                </a:solidFill>
              </a:rPr>
              <a:t>Projeto "Tá de Pé?" monitora a construção de creches em parceria com a Transparência Brasil</a:t>
            </a:r>
          </a:p>
        </p:txBody>
      </p:sp>
      <p:pic>
        <p:nvPicPr>
          <p:cNvPr id="9" name="Imagem 8">
            <a:extLst>
              <a:ext uri="{FF2B5EF4-FFF2-40B4-BE49-F238E27FC236}">
                <a16:creationId xmlns:a16="http://schemas.microsoft.com/office/drawing/2014/main" id="{580EC785-29CF-4FC3-BD54-5F6B413D57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93"/>
          <a:stretch/>
        </p:blipFill>
        <p:spPr>
          <a:xfrm>
            <a:off x="876300" y="3501785"/>
            <a:ext cx="3467100" cy="2401659"/>
          </a:xfrm>
          <a:prstGeom prst="rect">
            <a:avLst/>
          </a:prstGeom>
        </p:spPr>
      </p:pic>
      <p:pic>
        <p:nvPicPr>
          <p:cNvPr id="10" name="Imagem 9">
            <a:extLst>
              <a:ext uri="{FF2B5EF4-FFF2-40B4-BE49-F238E27FC236}">
                <a16:creationId xmlns:a16="http://schemas.microsoft.com/office/drawing/2014/main" id="{A28D1D28-BD9B-47A9-8944-184B3AF10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3504561"/>
            <a:ext cx="1638300" cy="2410209"/>
          </a:xfrm>
          <a:prstGeom prst="rect">
            <a:avLst/>
          </a:prstGeom>
        </p:spPr>
      </p:pic>
      <p:pic>
        <p:nvPicPr>
          <p:cNvPr id="11" name="Imagem 16">
            <a:extLst>
              <a:ext uri="{FF2B5EF4-FFF2-40B4-BE49-F238E27FC236}">
                <a16:creationId xmlns:a16="http://schemas.microsoft.com/office/drawing/2014/main" id="{3691DAA2-05C8-4D92-AC2D-E43244D6E325}"/>
              </a:ext>
            </a:extLst>
          </p:cNvPr>
          <p:cNvPicPr>
            <a:picLocks noChangeAspect="1"/>
          </p:cNvPicPr>
          <p:nvPr/>
        </p:nvPicPr>
        <p:blipFill>
          <a:blip r:embed="rId6"/>
          <a:stretch>
            <a:fillRect/>
          </a:stretch>
        </p:blipFill>
        <p:spPr>
          <a:xfrm>
            <a:off x="6355645" y="2349789"/>
            <a:ext cx="806004" cy="942405"/>
          </a:xfrm>
          <a:prstGeom prst="rect">
            <a:avLst/>
          </a:prstGeom>
        </p:spPr>
      </p:pic>
      <p:sp>
        <p:nvSpPr>
          <p:cNvPr id="12" name="CaixaDeTexto 11">
            <a:extLst>
              <a:ext uri="{FF2B5EF4-FFF2-40B4-BE49-F238E27FC236}">
                <a16:creationId xmlns:a16="http://schemas.microsoft.com/office/drawing/2014/main" id="{4452DBBB-62A8-4248-849F-A209351107F8}"/>
              </a:ext>
            </a:extLst>
          </p:cNvPr>
          <p:cNvSpPr txBox="1"/>
          <p:nvPr/>
        </p:nvSpPr>
        <p:spPr>
          <a:xfrm>
            <a:off x="7093917" y="2514543"/>
            <a:ext cx="4761111"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dirty="0">
                <a:solidFill>
                  <a:srgbClr val="002060"/>
                </a:solidFill>
              </a:rPr>
              <a:t>"Monitorando a Merenda" </a:t>
            </a:r>
          </a:p>
          <a:p>
            <a:r>
              <a:rPr lang="pt-BR" sz="1600" dirty="0">
                <a:solidFill>
                  <a:srgbClr val="002060"/>
                </a:solidFill>
              </a:rPr>
              <a:t>Estudantes avaliam a qualidade da merenda escolar com o apoio das organizações da sociedade </a:t>
            </a:r>
            <a:r>
              <a:rPr lang="pt-BR" sz="1600" dirty="0" err="1">
                <a:solidFill>
                  <a:srgbClr val="002060"/>
                </a:solidFill>
              </a:rPr>
              <a:t>civi</a:t>
            </a:r>
            <a:endParaRPr lang="pt-BR" sz="1600" dirty="0">
              <a:solidFill>
                <a:srgbClr val="002060"/>
              </a:solidFill>
            </a:endParaRPr>
          </a:p>
        </p:txBody>
      </p:sp>
      <p:pic>
        <p:nvPicPr>
          <p:cNvPr id="13" name="Imagem 12">
            <a:extLst>
              <a:ext uri="{FF2B5EF4-FFF2-40B4-BE49-F238E27FC236}">
                <a16:creationId xmlns:a16="http://schemas.microsoft.com/office/drawing/2014/main" id="{27C90E77-3ABE-4F51-8E9F-FDADD44896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8691" y="3501785"/>
            <a:ext cx="1706767" cy="2420516"/>
          </a:xfrm>
          <a:prstGeom prst="rect">
            <a:avLst/>
          </a:prstGeom>
        </p:spPr>
      </p:pic>
      <p:pic>
        <p:nvPicPr>
          <p:cNvPr id="14" name="Imagem 13">
            <a:extLst>
              <a:ext uri="{FF2B5EF4-FFF2-40B4-BE49-F238E27FC236}">
                <a16:creationId xmlns:a16="http://schemas.microsoft.com/office/drawing/2014/main" id="{1F1A9CA3-D521-46C9-AC02-2E882CC5A7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5458" y="3501785"/>
            <a:ext cx="1585442" cy="2420516"/>
          </a:xfrm>
          <a:prstGeom prst="rect">
            <a:avLst/>
          </a:prstGeom>
        </p:spPr>
      </p:pic>
      <p:pic>
        <p:nvPicPr>
          <p:cNvPr id="15" name="Imagem 14">
            <a:extLst>
              <a:ext uri="{FF2B5EF4-FFF2-40B4-BE49-F238E27FC236}">
                <a16:creationId xmlns:a16="http://schemas.microsoft.com/office/drawing/2014/main" id="{8594C841-B67B-4935-A212-67D6E83DF8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40900" y="3501785"/>
            <a:ext cx="1651000" cy="2420516"/>
          </a:xfrm>
          <a:prstGeom prst="rect">
            <a:avLst/>
          </a:prstGeom>
        </p:spPr>
      </p:pic>
      <p:sp>
        <p:nvSpPr>
          <p:cNvPr id="16" name="CaixaDeTexto 15">
            <a:extLst>
              <a:ext uri="{FF2B5EF4-FFF2-40B4-BE49-F238E27FC236}">
                <a16:creationId xmlns:a16="http://schemas.microsoft.com/office/drawing/2014/main" id="{16D4E93F-4E3B-49B6-A1F5-688B0D2C381E}"/>
              </a:ext>
            </a:extLst>
          </p:cNvPr>
          <p:cNvSpPr txBox="1"/>
          <p:nvPr/>
        </p:nvSpPr>
        <p:spPr>
          <a:xfrm>
            <a:off x="455837" y="6157574"/>
            <a:ext cx="9846727" cy="338554"/>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Imagens coletadas pelos usuários dos serviços públicos para subsídio dos trabalhos da CGU por meio da Ouvidoria</a:t>
            </a:r>
            <a:endParaRPr kumimoji="0" lang="es-ES_tradnl" sz="16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530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72E121EC-8C26-4264-B02A-3BB0E7A1C286}"/>
              </a:ext>
            </a:extLst>
          </p:cNvPr>
          <p:cNvSpPr/>
          <p:nvPr/>
        </p:nvSpPr>
        <p:spPr>
          <a:xfrm>
            <a:off x="454438" y="1377659"/>
            <a:ext cx="10574806" cy="461665"/>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PROGRAMA DE </a:t>
            </a:r>
            <a:r>
              <a:rPr lang="pt-BR" sz="2400" b="1" dirty="0">
                <a:solidFill>
                  <a:srgbClr val="4472C4">
                    <a:lumMod val="50000"/>
                  </a:srgbClr>
                </a:solidFill>
                <a:latin typeface="Calibri" panose="020F0502020204030204"/>
              </a:rPr>
              <a:t>AVALIAÇÃO CIDADÃ DE SERVIÇOS E POLÍTICAS PÚBLICAS - PROCID</a:t>
            </a:r>
            <a:endParaRPr lang="pt-BR" dirty="0"/>
          </a:p>
        </p:txBody>
      </p:sp>
      <p:sp>
        <p:nvSpPr>
          <p:cNvPr id="6" name="CaixaDeTexto 5">
            <a:extLst>
              <a:ext uri="{FF2B5EF4-FFF2-40B4-BE49-F238E27FC236}">
                <a16:creationId xmlns:a16="http://schemas.microsoft.com/office/drawing/2014/main" id="{655CDAAF-6E1D-45C7-BFA9-0A34AC666977}"/>
              </a:ext>
            </a:extLst>
          </p:cNvPr>
          <p:cNvSpPr txBox="1"/>
          <p:nvPr/>
        </p:nvSpPr>
        <p:spPr>
          <a:xfrm>
            <a:off x="446097" y="1824292"/>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u="none" strike="noStrike" kern="1200" cap="none" spc="0" normalizeH="0" baseline="0" noProof="0" dirty="0">
                <a:ln>
                  <a:noFill/>
                </a:ln>
                <a:effectLst/>
                <a:uLnTx/>
                <a:uFillTx/>
                <a:latin typeface="Calibri" panose="020F0502020204030204"/>
                <a:ea typeface="+mn-ea"/>
                <a:cs typeface="+mn-cs"/>
              </a:rPr>
              <a:t>Coleta de dados: a Ouvidoria como Plataforma de participação e controle social</a:t>
            </a:r>
            <a:endParaRPr kumimoji="0" lang="es-ES_tradnl" sz="1800" b="0" u="none" strike="noStrike" kern="1200" cap="none" spc="0" normalizeH="0" baseline="0" noProof="0" dirty="0">
              <a:ln>
                <a:noFill/>
              </a:ln>
              <a:effectLst/>
              <a:uLnTx/>
              <a:uFillTx/>
              <a:latin typeface="Calibri" panose="020F0502020204030204"/>
              <a:ea typeface="+mn-ea"/>
              <a:cs typeface="+mn-cs"/>
            </a:endParaRPr>
          </a:p>
        </p:txBody>
      </p:sp>
      <p:pic>
        <p:nvPicPr>
          <p:cNvPr id="7" name="Picture 4" descr="https://image.freepik.com/free-icon/talk-symbol-of-speech-bubbles_318-53280.png">
            <a:extLst>
              <a:ext uri="{FF2B5EF4-FFF2-40B4-BE49-F238E27FC236}">
                <a16:creationId xmlns:a16="http://schemas.microsoft.com/office/drawing/2014/main" id="{636D3565-FA19-4A1F-A290-766DEE27165C}"/>
              </a:ext>
            </a:extLst>
          </p:cNvPr>
          <p:cNvPicPr>
            <a:picLocks noChangeAspect="1" noChangeArrowheads="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73163" y1="72204" x2="73163" y2="72204"/>
                      </a14:backgroundRemoval>
                    </a14:imgEffect>
                  </a14:imgLayer>
                </a14:imgProps>
              </a:ext>
              <a:ext uri="{28A0092B-C50C-407E-A947-70E740481C1C}">
                <a14:useLocalDpi xmlns:a14="http://schemas.microsoft.com/office/drawing/2010/main" val="0"/>
              </a:ext>
            </a:extLst>
          </a:blip>
          <a:srcRect/>
          <a:stretch>
            <a:fillRect/>
          </a:stretch>
        </p:blipFill>
        <p:spPr bwMode="auto">
          <a:xfrm>
            <a:off x="1614125" y="2912921"/>
            <a:ext cx="1001483" cy="1001483"/>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67DAEA1D-CBE8-4710-A90C-8BAF7DB3BD07}"/>
              </a:ext>
            </a:extLst>
          </p:cNvPr>
          <p:cNvSpPr/>
          <p:nvPr/>
        </p:nvSpPr>
        <p:spPr>
          <a:xfrm>
            <a:off x="865978" y="3960715"/>
            <a:ext cx="2497776" cy="646331"/>
          </a:xfrm>
          <a:prstGeom prst="rect">
            <a:avLst/>
          </a:prstGeom>
        </p:spPr>
        <p:txBody>
          <a:bodyPr wrap="square" anchor="t">
            <a:spAutoFit/>
          </a:bodyPr>
          <a:lstStyle/>
          <a:p>
            <a:pPr algn="ctr"/>
            <a:r>
              <a:rPr lang="pt-BR" sz="3600" b="1" dirty="0">
                <a:solidFill>
                  <a:srgbClr val="002060"/>
                </a:solidFill>
              </a:rPr>
              <a:t>+ 140 mil</a:t>
            </a:r>
            <a:endParaRPr lang="pt-BR" sz="1600" b="1" dirty="0">
              <a:solidFill>
                <a:srgbClr val="002060"/>
              </a:solidFill>
            </a:endParaRPr>
          </a:p>
        </p:txBody>
      </p:sp>
      <p:sp>
        <p:nvSpPr>
          <p:cNvPr id="9" name="Retângulo 8">
            <a:extLst>
              <a:ext uri="{FF2B5EF4-FFF2-40B4-BE49-F238E27FC236}">
                <a16:creationId xmlns:a16="http://schemas.microsoft.com/office/drawing/2014/main" id="{7E6F9BC4-6229-4D9D-BD53-B9A68DB3EDAB}"/>
              </a:ext>
            </a:extLst>
          </p:cNvPr>
          <p:cNvSpPr/>
          <p:nvPr/>
        </p:nvSpPr>
        <p:spPr>
          <a:xfrm>
            <a:off x="751112" y="4607045"/>
            <a:ext cx="2727508" cy="646331"/>
          </a:xfrm>
          <a:prstGeom prst="rect">
            <a:avLst/>
          </a:prstGeom>
        </p:spPr>
        <p:txBody>
          <a:bodyPr wrap="square">
            <a:spAutoFit/>
          </a:bodyPr>
          <a:lstStyle/>
          <a:p>
            <a:pPr algn="ctr">
              <a:spcAft>
                <a:spcPts val="600"/>
              </a:spcAft>
            </a:pPr>
            <a:r>
              <a:rPr lang="pt-BR" b="1" dirty="0">
                <a:solidFill>
                  <a:srgbClr val="002060"/>
                </a:solidFill>
              </a:rPr>
              <a:t>Manifestações de cidadãos analisadas</a:t>
            </a:r>
            <a:endParaRPr lang="pt-BR" dirty="0">
              <a:solidFill>
                <a:srgbClr val="002060"/>
              </a:solidFill>
            </a:endParaRPr>
          </a:p>
        </p:txBody>
      </p:sp>
      <p:pic>
        <p:nvPicPr>
          <p:cNvPr id="10" name="Picture 2" descr="Resultado de imagem para evaluation icon">
            <a:extLst>
              <a:ext uri="{FF2B5EF4-FFF2-40B4-BE49-F238E27FC236}">
                <a16:creationId xmlns:a16="http://schemas.microsoft.com/office/drawing/2014/main" id="{912CB6C6-BF29-4130-B3E2-505702378C4C}"/>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5663" y="2847975"/>
            <a:ext cx="1112740" cy="111274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02270E18-E3ED-4A0B-8C75-AA5FCBB14D7B}"/>
              </a:ext>
            </a:extLst>
          </p:cNvPr>
          <p:cNvSpPr/>
          <p:nvPr/>
        </p:nvSpPr>
        <p:spPr>
          <a:xfrm>
            <a:off x="3811544" y="3960715"/>
            <a:ext cx="2497776" cy="646331"/>
          </a:xfrm>
          <a:prstGeom prst="rect">
            <a:avLst/>
          </a:prstGeom>
        </p:spPr>
        <p:txBody>
          <a:bodyPr wrap="square" anchor="t">
            <a:spAutoFit/>
          </a:bodyPr>
          <a:lstStyle/>
          <a:p>
            <a:pPr algn="ctr"/>
            <a:r>
              <a:rPr lang="pt-BR" sz="3600" b="1" dirty="0">
                <a:solidFill>
                  <a:srgbClr val="002060"/>
                </a:solidFill>
              </a:rPr>
              <a:t>7</a:t>
            </a:r>
            <a:endParaRPr lang="pt-BR" sz="1600" b="1" dirty="0">
              <a:solidFill>
                <a:srgbClr val="002060"/>
              </a:solidFill>
            </a:endParaRPr>
          </a:p>
        </p:txBody>
      </p:sp>
      <p:sp>
        <p:nvSpPr>
          <p:cNvPr id="12" name="Retângulo 11">
            <a:extLst>
              <a:ext uri="{FF2B5EF4-FFF2-40B4-BE49-F238E27FC236}">
                <a16:creationId xmlns:a16="http://schemas.microsoft.com/office/drawing/2014/main" id="{F28067D7-55BB-4E5E-A298-B9EF708431C4}"/>
              </a:ext>
            </a:extLst>
          </p:cNvPr>
          <p:cNvSpPr/>
          <p:nvPr/>
        </p:nvSpPr>
        <p:spPr>
          <a:xfrm>
            <a:off x="3553109" y="4607045"/>
            <a:ext cx="3014647" cy="646331"/>
          </a:xfrm>
          <a:prstGeom prst="rect">
            <a:avLst/>
          </a:prstGeom>
        </p:spPr>
        <p:txBody>
          <a:bodyPr wrap="square" anchor="t">
            <a:spAutoFit/>
          </a:bodyPr>
          <a:lstStyle/>
          <a:p>
            <a:pPr algn="ctr"/>
            <a:r>
              <a:rPr lang="pt-BR" b="1" dirty="0">
                <a:solidFill>
                  <a:srgbClr val="002060"/>
                </a:solidFill>
              </a:rPr>
              <a:t>Relatórios de avaliação cidadã de políticas e serviços</a:t>
            </a:r>
            <a:endParaRPr lang="pt-BR" dirty="0">
              <a:solidFill>
                <a:srgbClr val="002060"/>
              </a:solidFill>
            </a:endParaRPr>
          </a:p>
        </p:txBody>
      </p:sp>
      <p:pic>
        <p:nvPicPr>
          <p:cNvPr id="13" name="Imagem 3">
            <a:extLst>
              <a:ext uri="{FF2B5EF4-FFF2-40B4-BE49-F238E27FC236}">
                <a16:creationId xmlns:a16="http://schemas.microsoft.com/office/drawing/2014/main" id="{4C350806-0F52-4CDA-9FEE-DBAFBDD420C7}"/>
              </a:ext>
            </a:extLst>
          </p:cNvPr>
          <p:cNvPicPr>
            <a:picLocks noChangeAspect="1"/>
          </p:cNvPicPr>
          <p:nvPr/>
        </p:nvPicPr>
        <p:blipFill>
          <a:blip r:embed="rId5"/>
          <a:stretch>
            <a:fillRect/>
          </a:stretch>
        </p:blipFill>
        <p:spPr>
          <a:xfrm>
            <a:off x="6650801" y="2255590"/>
            <a:ext cx="4550135" cy="4602409"/>
          </a:xfrm>
          <a:prstGeom prst="rect">
            <a:avLst/>
          </a:prstGeom>
        </p:spPr>
      </p:pic>
      <p:pic>
        <p:nvPicPr>
          <p:cNvPr id="14" name="Imagem 3">
            <a:extLst>
              <a:ext uri="{FF2B5EF4-FFF2-40B4-BE49-F238E27FC236}">
                <a16:creationId xmlns:a16="http://schemas.microsoft.com/office/drawing/2014/main" id="{A4A3E055-7EB0-42E7-83C4-1B2B1BBDD04F}"/>
              </a:ext>
            </a:extLst>
          </p:cNvPr>
          <p:cNvPicPr>
            <a:picLocks noChangeAspect="1"/>
          </p:cNvPicPr>
          <p:nvPr/>
        </p:nvPicPr>
        <p:blipFill>
          <a:blip r:embed="rId5"/>
          <a:stretch>
            <a:fillRect/>
          </a:stretch>
        </p:blipFill>
        <p:spPr>
          <a:xfrm>
            <a:off x="6727198" y="2458405"/>
            <a:ext cx="4433361" cy="4134306"/>
          </a:xfrm>
          <a:prstGeom prst="rect">
            <a:avLst/>
          </a:prstGeom>
        </p:spPr>
      </p:pic>
      <p:sp>
        <p:nvSpPr>
          <p:cNvPr id="2" name="Retângulo 1">
            <a:extLst>
              <a:ext uri="{FF2B5EF4-FFF2-40B4-BE49-F238E27FC236}">
                <a16:creationId xmlns:a16="http://schemas.microsoft.com/office/drawing/2014/main" id="{C0A3A6F7-58DF-4B40-A66F-9BF59FF4E5D7}"/>
              </a:ext>
            </a:extLst>
          </p:cNvPr>
          <p:cNvSpPr/>
          <p:nvPr/>
        </p:nvSpPr>
        <p:spPr>
          <a:xfrm>
            <a:off x="5464801" y="3244334"/>
            <a:ext cx="1262397" cy="369332"/>
          </a:xfrm>
          <a:prstGeom prst="rect">
            <a:avLst/>
          </a:prstGeom>
        </p:spPr>
        <p:txBody>
          <a:bodyPr wrap="none">
            <a:spAutoFit/>
          </a:bodyPr>
          <a:lstStyle/>
          <a:p>
            <a:r>
              <a:rPr lang="es-ES_tradnl" dirty="0"/>
              <a:t>10DEVOLTA</a:t>
            </a:r>
          </a:p>
        </p:txBody>
      </p:sp>
    </p:spTree>
    <p:extLst>
      <p:ext uri="{BB962C8B-B14F-4D97-AF65-F5344CB8AC3E}">
        <p14:creationId xmlns:p14="http://schemas.microsoft.com/office/powerpoint/2010/main" val="879485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2F43283B-B0E0-4E2F-9D81-F9D7D88A4438}"/>
              </a:ext>
            </a:extLst>
          </p:cNvPr>
          <p:cNvSpPr/>
          <p:nvPr/>
        </p:nvSpPr>
        <p:spPr>
          <a:xfrm>
            <a:off x="758131" y="1275143"/>
            <a:ext cx="10574806" cy="830997"/>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RESULTADOS</a:t>
            </a:r>
          </a:p>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CONCRETOS</a:t>
            </a:r>
            <a:endParaRPr lang="pt-BR" dirty="0"/>
          </a:p>
        </p:txBody>
      </p:sp>
      <p:sp>
        <p:nvSpPr>
          <p:cNvPr id="6" name="CaixaDeTexto 5">
            <a:extLst>
              <a:ext uri="{FF2B5EF4-FFF2-40B4-BE49-F238E27FC236}">
                <a16:creationId xmlns:a16="http://schemas.microsoft.com/office/drawing/2014/main" id="{BEA88ACC-6DE5-45D8-A2F9-93B75CB251CE}"/>
              </a:ext>
            </a:extLst>
          </p:cNvPr>
          <p:cNvSpPr txBox="1"/>
          <p:nvPr/>
        </p:nvSpPr>
        <p:spPr>
          <a:xfrm>
            <a:off x="655343" y="2246514"/>
            <a:ext cx="2875784" cy="34778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b="1" dirty="0" err="1">
                <a:solidFill>
                  <a:srgbClr val="44546A"/>
                </a:solidFill>
              </a:rPr>
              <a:t>Latinobarômetro</a:t>
            </a:r>
            <a:r>
              <a:rPr lang="pt-BR" sz="2000" dirty="0">
                <a:solidFill>
                  <a:srgbClr val="44546A"/>
                </a:solidFill>
              </a:rPr>
              <a:t> e </a:t>
            </a:r>
            <a:r>
              <a:rPr lang="pt-BR" sz="2000" b="1" dirty="0">
                <a:solidFill>
                  <a:srgbClr val="44546A"/>
                </a:solidFill>
              </a:rPr>
              <a:t>Barômetro Global da Corrupção</a:t>
            </a:r>
            <a:r>
              <a:rPr lang="pt-BR" sz="2000" dirty="0">
                <a:solidFill>
                  <a:srgbClr val="44546A"/>
                </a:solidFill>
              </a:rPr>
              <a:t> apontam o </a:t>
            </a:r>
            <a:r>
              <a:rPr lang="pt-BR" sz="2000" b="1" dirty="0">
                <a:solidFill>
                  <a:srgbClr val="44546A"/>
                </a:solidFill>
              </a:rPr>
              <a:t>Brasil</a:t>
            </a:r>
            <a:r>
              <a:rPr lang="pt-BR" sz="2000" dirty="0">
                <a:solidFill>
                  <a:srgbClr val="44546A"/>
                </a:solidFill>
              </a:rPr>
              <a:t> como país em que a </a:t>
            </a:r>
            <a:r>
              <a:rPr lang="pt-BR" sz="2000" b="1" dirty="0">
                <a:solidFill>
                  <a:srgbClr val="44546A"/>
                </a:solidFill>
              </a:rPr>
              <a:t>população mais acredita na força do engajamento individual e dos mecanismos de denúncia</a:t>
            </a:r>
            <a:r>
              <a:rPr lang="pt-BR" sz="2000" dirty="0">
                <a:solidFill>
                  <a:srgbClr val="44546A"/>
                </a:solidFill>
              </a:rPr>
              <a:t> como instrumentos de combate à corrupção </a:t>
            </a:r>
            <a:r>
              <a:rPr lang="pt-BR" sz="2000" b="1" dirty="0">
                <a:solidFill>
                  <a:srgbClr val="44546A"/>
                </a:solidFill>
              </a:rPr>
              <a:t>(83%)</a:t>
            </a:r>
            <a:r>
              <a:rPr lang="pt-BR" sz="2000" dirty="0">
                <a:solidFill>
                  <a:srgbClr val="44546A"/>
                </a:solidFill>
              </a:rPr>
              <a:t>.</a:t>
            </a:r>
            <a:endParaRPr lang="pt-BR" sz="2000" dirty="0"/>
          </a:p>
        </p:txBody>
      </p:sp>
      <p:pic>
        <p:nvPicPr>
          <p:cNvPr id="7" name="Imagem 12">
            <a:extLst>
              <a:ext uri="{FF2B5EF4-FFF2-40B4-BE49-F238E27FC236}">
                <a16:creationId xmlns:a16="http://schemas.microsoft.com/office/drawing/2014/main" id="{201F3FEC-CF20-429D-9534-3FB85642FDAA}"/>
              </a:ext>
            </a:extLst>
          </p:cNvPr>
          <p:cNvPicPr>
            <a:picLocks noChangeAspect="1"/>
          </p:cNvPicPr>
          <p:nvPr/>
        </p:nvPicPr>
        <p:blipFill rotWithShape="1">
          <a:blip r:embed="rId3"/>
          <a:srcRect l="2444" t="7667" r="66795" b="21723"/>
          <a:stretch/>
        </p:blipFill>
        <p:spPr>
          <a:xfrm>
            <a:off x="3702587" y="1275143"/>
            <a:ext cx="1715245" cy="2513382"/>
          </a:xfrm>
          <a:prstGeom prst="rect">
            <a:avLst/>
          </a:prstGeom>
        </p:spPr>
      </p:pic>
      <p:pic>
        <p:nvPicPr>
          <p:cNvPr id="8" name="Imagem 10">
            <a:extLst>
              <a:ext uri="{FF2B5EF4-FFF2-40B4-BE49-F238E27FC236}">
                <a16:creationId xmlns:a16="http://schemas.microsoft.com/office/drawing/2014/main" id="{0D2DB8F2-B5DD-4940-B86F-5123AB26D777}"/>
              </a:ext>
            </a:extLst>
          </p:cNvPr>
          <p:cNvPicPr>
            <a:picLocks noChangeAspect="1"/>
          </p:cNvPicPr>
          <p:nvPr/>
        </p:nvPicPr>
        <p:blipFill rotWithShape="1">
          <a:blip r:embed="rId4"/>
          <a:srcRect l="1880" t="8627" r="66541" b="22353"/>
          <a:stretch/>
        </p:blipFill>
        <p:spPr>
          <a:xfrm>
            <a:off x="3702587" y="4044817"/>
            <a:ext cx="1715245" cy="2390322"/>
          </a:xfrm>
          <a:prstGeom prst="rect">
            <a:avLst/>
          </a:prstGeom>
        </p:spPr>
      </p:pic>
      <p:pic>
        <p:nvPicPr>
          <p:cNvPr id="9" name="Imagem 14">
            <a:extLst>
              <a:ext uri="{FF2B5EF4-FFF2-40B4-BE49-F238E27FC236}">
                <a16:creationId xmlns:a16="http://schemas.microsoft.com/office/drawing/2014/main" id="{EC66EE15-6301-45CF-99E3-051E69B17E01}"/>
              </a:ext>
            </a:extLst>
          </p:cNvPr>
          <p:cNvPicPr>
            <a:picLocks noChangeAspect="1"/>
          </p:cNvPicPr>
          <p:nvPr/>
        </p:nvPicPr>
        <p:blipFill rotWithShape="1">
          <a:blip r:embed="rId5"/>
          <a:srcRect l="11442" t="41901" r="70522" b="49758"/>
          <a:stretch/>
        </p:blipFill>
        <p:spPr>
          <a:xfrm>
            <a:off x="5589292" y="1176692"/>
            <a:ext cx="6285208" cy="2410865"/>
          </a:xfrm>
          <a:prstGeom prst="rect">
            <a:avLst/>
          </a:prstGeom>
        </p:spPr>
      </p:pic>
      <p:pic>
        <p:nvPicPr>
          <p:cNvPr id="10" name="Imagem 7">
            <a:extLst>
              <a:ext uri="{FF2B5EF4-FFF2-40B4-BE49-F238E27FC236}">
                <a16:creationId xmlns:a16="http://schemas.microsoft.com/office/drawing/2014/main" id="{8973556A-D670-4938-B14A-D554EEF180CA}"/>
              </a:ext>
            </a:extLst>
          </p:cNvPr>
          <p:cNvPicPr>
            <a:picLocks noChangeAspect="1"/>
          </p:cNvPicPr>
          <p:nvPr/>
        </p:nvPicPr>
        <p:blipFill rotWithShape="1">
          <a:blip r:embed="rId6"/>
          <a:srcRect l="48879" t="20729" r="4631" b="35145"/>
          <a:stretch/>
        </p:blipFill>
        <p:spPr>
          <a:xfrm>
            <a:off x="5969000" y="3887757"/>
            <a:ext cx="5117070" cy="2645227"/>
          </a:xfrm>
          <a:prstGeom prst="rect">
            <a:avLst/>
          </a:prstGeom>
        </p:spPr>
      </p:pic>
    </p:spTree>
    <p:extLst>
      <p:ext uri="{BB962C8B-B14F-4D97-AF65-F5344CB8AC3E}">
        <p14:creationId xmlns:p14="http://schemas.microsoft.com/office/powerpoint/2010/main" val="1082162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id="{72E121EC-8C26-4264-B02A-3BB0E7A1C286}"/>
              </a:ext>
            </a:extLst>
          </p:cNvPr>
          <p:cNvSpPr/>
          <p:nvPr/>
        </p:nvSpPr>
        <p:spPr>
          <a:xfrm>
            <a:off x="454438" y="1377659"/>
            <a:ext cx="10574806" cy="461665"/>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PROGRAMA DE </a:t>
            </a:r>
            <a:r>
              <a:rPr lang="pt-BR" sz="2400" b="1" dirty="0">
                <a:solidFill>
                  <a:srgbClr val="4472C4">
                    <a:lumMod val="50000"/>
                  </a:srgbClr>
                </a:solidFill>
                <a:latin typeface="Calibri" panose="020F0502020204030204"/>
              </a:rPr>
              <a:t>AVALIAÇÃO CIDADÃ DE SERVIÇOS E POLÍTICAS PÚBLICAS - PROCID</a:t>
            </a:r>
            <a:endParaRPr lang="pt-BR" dirty="0"/>
          </a:p>
        </p:txBody>
      </p:sp>
      <p:sp>
        <p:nvSpPr>
          <p:cNvPr id="6" name="CaixaDeTexto 5">
            <a:extLst>
              <a:ext uri="{FF2B5EF4-FFF2-40B4-BE49-F238E27FC236}">
                <a16:creationId xmlns:a16="http://schemas.microsoft.com/office/drawing/2014/main" id="{655CDAAF-6E1D-45C7-BFA9-0A34AC666977}"/>
              </a:ext>
            </a:extLst>
          </p:cNvPr>
          <p:cNvSpPr txBox="1"/>
          <p:nvPr/>
        </p:nvSpPr>
        <p:spPr>
          <a:xfrm>
            <a:off x="446097" y="1824292"/>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u="none" strike="noStrike" kern="1200" cap="none" spc="0" normalizeH="0" baseline="0" noProof="0" dirty="0">
                <a:ln>
                  <a:noFill/>
                </a:ln>
                <a:effectLst/>
                <a:uLnTx/>
                <a:uFillTx/>
                <a:latin typeface="Calibri" panose="020F0502020204030204"/>
                <a:ea typeface="+mn-ea"/>
                <a:cs typeface="+mn-cs"/>
              </a:rPr>
              <a:t>Coleta de dados: a Ouvidoria como Plataforma de participação e controle social</a:t>
            </a:r>
            <a:endParaRPr kumimoji="0" lang="es-ES_tradnl" sz="1800" b="0" u="none" strike="noStrike" kern="1200" cap="none" spc="0" normalizeH="0" baseline="0" noProof="0" dirty="0">
              <a:ln>
                <a:noFill/>
              </a:ln>
              <a:effectLst/>
              <a:uLnTx/>
              <a:uFillTx/>
              <a:latin typeface="Calibri" panose="020F0502020204030204"/>
              <a:ea typeface="+mn-ea"/>
              <a:cs typeface="+mn-cs"/>
            </a:endParaRPr>
          </a:p>
        </p:txBody>
      </p:sp>
      <p:pic>
        <p:nvPicPr>
          <p:cNvPr id="7" name="Picture 4" descr="https://image.freepik.com/free-icon/talk-symbol-of-speech-bubbles_318-53280.png">
            <a:extLst>
              <a:ext uri="{FF2B5EF4-FFF2-40B4-BE49-F238E27FC236}">
                <a16:creationId xmlns:a16="http://schemas.microsoft.com/office/drawing/2014/main" id="{636D3565-FA19-4A1F-A290-766DEE27165C}"/>
              </a:ext>
            </a:extLst>
          </p:cNvPr>
          <p:cNvPicPr>
            <a:picLocks noChangeAspect="1" noChangeArrowheads="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73163" y1="72204" x2="73163" y2="72204"/>
                      </a14:backgroundRemoval>
                    </a14:imgEffect>
                  </a14:imgLayer>
                </a14:imgProps>
              </a:ext>
              <a:ext uri="{28A0092B-C50C-407E-A947-70E740481C1C}">
                <a14:useLocalDpi xmlns:a14="http://schemas.microsoft.com/office/drawing/2010/main" val="0"/>
              </a:ext>
            </a:extLst>
          </a:blip>
          <a:srcRect/>
          <a:stretch>
            <a:fillRect/>
          </a:stretch>
        </p:blipFill>
        <p:spPr bwMode="auto">
          <a:xfrm>
            <a:off x="1614125" y="2912921"/>
            <a:ext cx="1001483" cy="1001483"/>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67DAEA1D-CBE8-4710-A90C-8BAF7DB3BD07}"/>
              </a:ext>
            </a:extLst>
          </p:cNvPr>
          <p:cNvSpPr/>
          <p:nvPr/>
        </p:nvSpPr>
        <p:spPr>
          <a:xfrm>
            <a:off x="865978" y="3960715"/>
            <a:ext cx="2497776" cy="646331"/>
          </a:xfrm>
          <a:prstGeom prst="rect">
            <a:avLst/>
          </a:prstGeom>
        </p:spPr>
        <p:txBody>
          <a:bodyPr wrap="square" anchor="t">
            <a:spAutoFit/>
          </a:bodyPr>
          <a:lstStyle/>
          <a:p>
            <a:pPr algn="ctr"/>
            <a:r>
              <a:rPr lang="pt-BR" sz="3600" b="1" dirty="0">
                <a:solidFill>
                  <a:srgbClr val="002060"/>
                </a:solidFill>
              </a:rPr>
              <a:t>+ 140 mil</a:t>
            </a:r>
            <a:endParaRPr lang="pt-BR" sz="1600" b="1" dirty="0">
              <a:solidFill>
                <a:srgbClr val="002060"/>
              </a:solidFill>
            </a:endParaRPr>
          </a:p>
        </p:txBody>
      </p:sp>
      <p:sp>
        <p:nvSpPr>
          <p:cNvPr id="9" name="Retângulo 8">
            <a:extLst>
              <a:ext uri="{FF2B5EF4-FFF2-40B4-BE49-F238E27FC236}">
                <a16:creationId xmlns:a16="http://schemas.microsoft.com/office/drawing/2014/main" id="{7E6F9BC4-6229-4D9D-BD53-B9A68DB3EDAB}"/>
              </a:ext>
            </a:extLst>
          </p:cNvPr>
          <p:cNvSpPr/>
          <p:nvPr/>
        </p:nvSpPr>
        <p:spPr>
          <a:xfrm>
            <a:off x="751112" y="4607045"/>
            <a:ext cx="2727508" cy="646331"/>
          </a:xfrm>
          <a:prstGeom prst="rect">
            <a:avLst/>
          </a:prstGeom>
        </p:spPr>
        <p:txBody>
          <a:bodyPr wrap="square">
            <a:spAutoFit/>
          </a:bodyPr>
          <a:lstStyle/>
          <a:p>
            <a:pPr algn="ctr">
              <a:spcAft>
                <a:spcPts val="600"/>
              </a:spcAft>
            </a:pPr>
            <a:r>
              <a:rPr lang="pt-BR" b="1" dirty="0">
                <a:solidFill>
                  <a:srgbClr val="002060"/>
                </a:solidFill>
              </a:rPr>
              <a:t>Manifestações de cidadãos analisadas</a:t>
            </a:r>
            <a:endParaRPr lang="pt-BR" dirty="0">
              <a:solidFill>
                <a:srgbClr val="002060"/>
              </a:solidFill>
            </a:endParaRPr>
          </a:p>
        </p:txBody>
      </p:sp>
      <p:pic>
        <p:nvPicPr>
          <p:cNvPr id="10" name="Picture 2" descr="Resultado de imagem para evaluation icon">
            <a:extLst>
              <a:ext uri="{FF2B5EF4-FFF2-40B4-BE49-F238E27FC236}">
                <a16:creationId xmlns:a16="http://schemas.microsoft.com/office/drawing/2014/main" id="{912CB6C6-BF29-4130-B3E2-505702378C4C}"/>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5663" y="2847975"/>
            <a:ext cx="1112740" cy="111274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02270E18-E3ED-4A0B-8C75-AA5FCBB14D7B}"/>
              </a:ext>
            </a:extLst>
          </p:cNvPr>
          <p:cNvSpPr/>
          <p:nvPr/>
        </p:nvSpPr>
        <p:spPr>
          <a:xfrm>
            <a:off x="3811544" y="3960715"/>
            <a:ext cx="2497776" cy="646331"/>
          </a:xfrm>
          <a:prstGeom prst="rect">
            <a:avLst/>
          </a:prstGeom>
        </p:spPr>
        <p:txBody>
          <a:bodyPr wrap="square" anchor="t">
            <a:spAutoFit/>
          </a:bodyPr>
          <a:lstStyle/>
          <a:p>
            <a:pPr algn="ctr"/>
            <a:r>
              <a:rPr lang="pt-BR" sz="3600" b="1" dirty="0">
                <a:solidFill>
                  <a:srgbClr val="002060"/>
                </a:solidFill>
              </a:rPr>
              <a:t>7</a:t>
            </a:r>
            <a:endParaRPr lang="pt-BR" sz="1600" b="1" dirty="0">
              <a:solidFill>
                <a:srgbClr val="002060"/>
              </a:solidFill>
            </a:endParaRPr>
          </a:p>
        </p:txBody>
      </p:sp>
      <p:sp>
        <p:nvSpPr>
          <p:cNvPr id="12" name="Retângulo 11">
            <a:extLst>
              <a:ext uri="{FF2B5EF4-FFF2-40B4-BE49-F238E27FC236}">
                <a16:creationId xmlns:a16="http://schemas.microsoft.com/office/drawing/2014/main" id="{F28067D7-55BB-4E5E-A298-B9EF708431C4}"/>
              </a:ext>
            </a:extLst>
          </p:cNvPr>
          <p:cNvSpPr/>
          <p:nvPr/>
        </p:nvSpPr>
        <p:spPr>
          <a:xfrm>
            <a:off x="3553109" y="4607045"/>
            <a:ext cx="3014647" cy="646331"/>
          </a:xfrm>
          <a:prstGeom prst="rect">
            <a:avLst/>
          </a:prstGeom>
        </p:spPr>
        <p:txBody>
          <a:bodyPr wrap="square" anchor="t">
            <a:spAutoFit/>
          </a:bodyPr>
          <a:lstStyle/>
          <a:p>
            <a:pPr algn="ctr"/>
            <a:r>
              <a:rPr lang="pt-BR" b="1" dirty="0">
                <a:solidFill>
                  <a:srgbClr val="002060"/>
                </a:solidFill>
              </a:rPr>
              <a:t>Relatórios de avaliação cidadã de políticas e serviços</a:t>
            </a:r>
            <a:endParaRPr lang="pt-BR" dirty="0">
              <a:solidFill>
                <a:srgbClr val="002060"/>
              </a:solidFill>
            </a:endParaRPr>
          </a:p>
        </p:txBody>
      </p:sp>
      <p:pic>
        <p:nvPicPr>
          <p:cNvPr id="13" name="Imagem 3">
            <a:extLst>
              <a:ext uri="{FF2B5EF4-FFF2-40B4-BE49-F238E27FC236}">
                <a16:creationId xmlns:a16="http://schemas.microsoft.com/office/drawing/2014/main" id="{4C350806-0F52-4CDA-9FEE-DBAFBDD420C7}"/>
              </a:ext>
            </a:extLst>
          </p:cNvPr>
          <p:cNvPicPr>
            <a:picLocks noChangeAspect="1"/>
          </p:cNvPicPr>
          <p:nvPr/>
        </p:nvPicPr>
        <p:blipFill>
          <a:blip r:embed="rId5"/>
          <a:stretch>
            <a:fillRect/>
          </a:stretch>
        </p:blipFill>
        <p:spPr>
          <a:xfrm>
            <a:off x="6650801" y="2255590"/>
            <a:ext cx="5487608" cy="4602409"/>
          </a:xfrm>
          <a:prstGeom prst="rect">
            <a:avLst/>
          </a:prstGeom>
        </p:spPr>
      </p:pic>
      <p:pic>
        <p:nvPicPr>
          <p:cNvPr id="14" name="Imagem 3">
            <a:extLst>
              <a:ext uri="{FF2B5EF4-FFF2-40B4-BE49-F238E27FC236}">
                <a16:creationId xmlns:a16="http://schemas.microsoft.com/office/drawing/2014/main" id="{A4A3E055-7EB0-42E7-83C4-1B2B1BBDD04F}"/>
              </a:ext>
            </a:extLst>
          </p:cNvPr>
          <p:cNvPicPr>
            <a:picLocks noChangeAspect="1"/>
          </p:cNvPicPr>
          <p:nvPr/>
        </p:nvPicPr>
        <p:blipFill>
          <a:blip r:embed="rId5"/>
          <a:stretch>
            <a:fillRect/>
          </a:stretch>
        </p:blipFill>
        <p:spPr>
          <a:xfrm>
            <a:off x="6865808" y="2458405"/>
            <a:ext cx="4692428" cy="4134306"/>
          </a:xfrm>
          <a:prstGeom prst="rect">
            <a:avLst/>
          </a:prstGeom>
        </p:spPr>
      </p:pic>
      <p:sp>
        <p:nvSpPr>
          <p:cNvPr id="2" name="Retângulo 1">
            <a:extLst>
              <a:ext uri="{FF2B5EF4-FFF2-40B4-BE49-F238E27FC236}">
                <a16:creationId xmlns:a16="http://schemas.microsoft.com/office/drawing/2014/main" id="{C0A3A6F7-58DF-4B40-A66F-9BF59FF4E5D7}"/>
              </a:ext>
            </a:extLst>
          </p:cNvPr>
          <p:cNvSpPr/>
          <p:nvPr/>
        </p:nvSpPr>
        <p:spPr>
          <a:xfrm>
            <a:off x="5464801" y="3244334"/>
            <a:ext cx="1262397" cy="369332"/>
          </a:xfrm>
          <a:prstGeom prst="rect">
            <a:avLst/>
          </a:prstGeom>
        </p:spPr>
        <p:txBody>
          <a:bodyPr wrap="none">
            <a:spAutoFit/>
          </a:bodyPr>
          <a:lstStyle/>
          <a:p>
            <a:r>
              <a:rPr lang="es-ES_tradnl" dirty="0"/>
              <a:t>10DEVOLTA</a:t>
            </a:r>
          </a:p>
        </p:txBody>
      </p:sp>
    </p:spTree>
    <p:extLst>
      <p:ext uri="{BB962C8B-B14F-4D97-AF65-F5344CB8AC3E}">
        <p14:creationId xmlns:p14="http://schemas.microsoft.com/office/powerpoint/2010/main" val="3303667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E63ED85C-C449-2D41-B3F2-CDF0DE6598DD}"/>
              </a:ext>
            </a:extLst>
          </p:cNvPr>
          <p:cNvSpPr txBox="1"/>
          <p:nvPr/>
        </p:nvSpPr>
        <p:spPr>
          <a:xfrm>
            <a:off x="6443536" y="1039660"/>
            <a:ext cx="5506294" cy="4722313"/>
          </a:xfrm>
          <a:prstGeom prst="ellipse">
            <a:avLst/>
          </a:prstGeom>
        </p:spPr>
        <p:txBody>
          <a:bodyPr vert="horz" lIns="91440" tIns="45720" rIns="91440" bIns="45720" rtlCol="0" anchor="b">
            <a:normAutofit/>
          </a:bodyPr>
          <a:lstStyle/>
          <a:p>
            <a:pPr algn="ctr">
              <a:lnSpc>
                <a:spcPct val="90000"/>
              </a:lnSpc>
              <a:spcBef>
                <a:spcPct val="0"/>
              </a:spcBef>
              <a:spcAft>
                <a:spcPts val="600"/>
              </a:spcAft>
            </a:pPr>
            <a:r>
              <a:rPr lang="en-US" sz="2800" kern="1200" dirty="0">
                <a:solidFill>
                  <a:schemeClr val="bg1"/>
                </a:solidFill>
                <a:latin typeface="+mj-lt"/>
                <a:ea typeface="+mj-ea"/>
                <a:cs typeface="+mj-cs"/>
              </a:rPr>
              <a:t>SECRETARIA FEDERAL DE CONTROLE </a:t>
            </a:r>
            <a:r>
              <a:rPr lang="en-US" sz="2800" dirty="0">
                <a:solidFill>
                  <a:schemeClr val="bg1"/>
                </a:solidFill>
                <a:latin typeface="+mj-lt"/>
                <a:ea typeface="+mj-ea"/>
                <a:cs typeface="+mj-cs"/>
              </a:rPr>
              <a:t>INTERNO</a:t>
            </a:r>
            <a:endParaRPr lang="en-US" sz="2800" kern="1200" dirty="0">
              <a:solidFill>
                <a:schemeClr val="bg1"/>
              </a:solidFill>
              <a:latin typeface="+mj-lt"/>
              <a:ea typeface="+mj-ea"/>
              <a:cs typeface="+mj-cs"/>
            </a:endParaRPr>
          </a:p>
          <a:p>
            <a:pPr algn="ctr">
              <a:lnSpc>
                <a:spcPct val="90000"/>
              </a:lnSpc>
              <a:spcBef>
                <a:spcPct val="0"/>
              </a:spcBef>
              <a:spcAft>
                <a:spcPts val="600"/>
              </a:spcAft>
            </a:pPr>
            <a:endParaRPr lang="en-US" sz="2800" dirty="0">
              <a:solidFill>
                <a:schemeClr val="bg1"/>
              </a:solidFill>
              <a:latin typeface="+mj-lt"/>
              <a:ea typeface="+mj-ea"/>
              <a:cs typeface="+mj-cs"/>
            </a:endParaRPr>
          </a:p>
          <a:p>
            <a:pPr algn="ctr">
              <a:lnSpc>
                <a:spcPct val="90000"/>
              </a:lnSpc>
              <a:spcBef>
                <a:spcPct val="0"/>
              </a:spcBef>
              <a:spcAft>
                <a:spcPts val="600"/>
              </a:spcAft>
            </a:pPr>
            <a:r>
              <a:rPr lang="en-US" sz="2800" kern="1200" dirty="0">
                <a:solidFill>
                  <a:schemeClr val="bg1"/>
                </a:solidFill>
                <a:latin typeface="+mj-lt"/>
                <a:ea typeface="+mj-ea"/>
                <a:cs typeface="+mj-cs"/>
              </a:rPr>
              <a:t> LUTA CONTRA A CORRUPÇÃO</a:t>
            </a:r>
          </a:p>
          <a:p>
            <a:pPr algn="ctr">
              <a:lnSpc>
                <a:spcPct val="90000"/>
              </a:lnSpc>
              <a:spcBef>
                <a:spcPct val="0"/>
              </a:spcBef>
              <a:spcAft>
                <a:spcPts val="600"/>
              </a:spcAft>
            </a:pPr>
            <a:endParaRPr lang="en-US" sz="2800" dirty="0">
              <a:solidFill>
                <a:schemeClr val="bg1"/>
              </a:solidFill>
              <a:latin typeface="+mj-lt"/>
              <a:ea typeface="+mj-ea"/>
              <a:cs typeface="+mj-cs"/>
            </a:endParaRPr>
          </a:p>
          <a:p>
            <a:pPr algn="ctr">
              <a:lnSpc>
                <a:spcPct val="90000"/>
              </a:lnSpc>
              <a:spcBef>
                <a:spcPct val="0"/>
              </a:spcBef>
              <a:spcAft>
                <a:spcPts val="600"/>
              </a:spcAft>
            </a:pPr>
            <a:r>
              <a:rPr lang="en-US" sz="2800" kern="1200" dirty="0">
                <a:solidFill>
                  <a:schemeClr val="bg1"/>
                </a:solidFill>
                <a:latin typeface="+mj-lt"/>
                <a:ea typeface="+mj-ea"/>
                <a:cs typeface="+mj-cs"/>
              </a:rPr>
              <a:t>DETECÇÃO</a:t>
            </a:r>
          </a:p>
        </p:txBody>
      </p:sp>
      <p:pic>
        <p:nvPicPr>
          <p:cNvPr id="2" name="Imagem 1">
            <a:extLst>
              <a:ext uri="{FF2B5EF4-FFF2-40B4-BE49-F238E27FC236}">
                <a16:creationId xmlns:a16="http://schemas.microsoft.com/office/drawing/2014/main" id="{447AA858-4A97-6748-B7A4-03EA7729B2B1}"/>
              </a:ext>
            </a:extLst>
          </p:cNvPr>
          <p:cNvPicPr>
            <a:picLocks noChangeAspect="1"/>
          </p:cNvPicPr>
          <p:nvPr/>
        </p:nvPicPr>
        <p:blipFill>
          <a:blip r:embed="rId2"/>
          <a:stretch>
            <a:fillRect/>
          </a:stretch>
        </p:blipFill>
        <p:spPr>
          <a:xfrm>
            <a:off x="876582" y="1405079"/>
            <a:ext cx="4047843" cy="2023921"/>
          </a:xfrm>
          <a:prstGeom prst="rect">
            <a:avLst/>
          </a:prstGeom>
        </p:spPr>
      </p:pic>
    </p:spTree>
    <p:extLst>
      <p:ext uri="{BB962C8B-B14F-4D97-AF65-F5344CB8AC3E}">
        <p14:creationId xmlns:p14="http://schemas.microsoft.com/office/powerpoint/2010/main" val="1941123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3" name="Título 1">
            <a:extLst>
              <a:ext uri="{FF2B5EF4-FFF2-40B4-BE49-F238E27FC236}">
                <a16:creationId xmlns:a16="http://schemas.microsoft.com/office/drawing/2014/main"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endParaRPr lang="pt-BR" sz="5400" b="1" dirty="0">
              <a:solidFill>
                <a:srgbClr val="002060"/>
              </a:solidFill>
              <a:latin typeface="+mn-lt"/>
              <a:ea typeface="+mn-ea"/>
              <a:cs typeface="+mn-cs"/>
            </a:endParaRPr>
          </a:p>
        </p:txBody>
      </p:sp>
      <p:sp>
        <p:nvSpPr>
          <p:cNvPr id="5" name="Título 1">
            <a:extLst>
              <a:ext uri="{FF2B5EF4-FFF2-40B4-BE49-F238E27FC236}">
                <a16:creationId xmlns:a16="http://schemas.microsoft.com/office/drawing/2014/main" id="{4772CAF2-FCEB-4455-B916-23AD6F686113}"/>
              </a:ext>
            </a:extLst>
          </p:cNvPr>
          <p:cNvSpPr txBox="1">
            <a:spLocks/>
          </p:cNvSpPr>
          <p:nvPr/>
        </p:nvSpPr>
        <p:spPr>
          <a:xfrm>
            <a:off x="989101" y="1853869"/>
            <a:ext cx="5504163" cy="132556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pt-BR" sz="5400" b="1" dirty="0">
                <a:solidFill>
                  <a:srgbClr val="002060"/>
                </a:solidFill>
                <a:latin typeface="+mn-lt"/>
                <a:ea typeface="+mn-ea"/>
                <a:cs typeface="+mn-cs"/>
              </a:rPr>
              <a:t>Auditoria e Fiscalização</a:t>
            </a:r>
          </a:p>
        </p:txBody>
      </p:sp>
      <p:pic>
        <p:nvPicPr>
          <p:cNvPr id="6" name="Picture 2">
            <a:extLst>
              <a:ext uri="{FF2B5EF4-FFF2-40B4-BE49-F238E27FC236}">
                <a16:creationId xmlns:a16="http://schemas.microsoft.com/office/drawing/2014/main" id="{2213904E-FF47-480D-8C9C-CACF803C2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3576223"/>
            <a:ext cx="3341540" cy="2245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08EF1AC3-C75E-4996-BC25-BD32E0087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823" y="3570514"/>
            <a:ext cx="3417241" cy="2250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Imagem 7">
            <a:extLst>
              <a:ext uri="{FF2B5EF4-FFF2-40B4-BE49-F238E27FC236}">
                <a16:creationId xmlns:a16="http://schemas.microsoft.com/office/drawing/2014/main" id="{F2E3CFFB-DFC8-40C1-A46B-B8C80ACCB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064" y="3570514"/>
            <a:ext cx="3382315" cy="2250777"/>
          </a:xfrm>
          <a:prstGeom prst="rect">
            <a:avLst/>
          </a:prstGeom>
        </p:spPr>
      </p:pic>
      <p:pic>
        <p:nvPicPr>
          <p:cNvPr id="9" name="Espaço Reservado para Conteúdo 3">
            <a:extLst>
              <a:ext uri="{FF2B5EF4-FFF2-40B4-BE49-F238E27FC236}">
                <a16:creationId xmlns:a16="http://schemas.microsoft.com/office/drawing/2014/main" id="{5ADB02B5-4DEE-4F62-9697-559DE5505C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8225">
            <a:off x="7058427" y="1339854"/>
            <a:ext cx="4817350" cy="4994023"/>
          </a:xfrm>
          <a:prstGeom prst="rect">
            <a:avLst/>
          </a:prstGeom>
        </p:spPr>
      </p:pic>
      <p:pic>
        <p:nvPicPr>
          <p:cNvPr id="10" name="Imagem 9">
            <a:extLst>
              <a:ext uri="{FF2B5EF4-FFF2-40B4-BE49-F238E27FC236}">
                <a16:creationId xmlns:a16="http://schemas.microsoft.com/office/drawing/2014/main" id="{C9323421-E341-455F-9682-271D8E43B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2946" y="2539155"/>
            <a:ext cx="2062717" cy="2062717"/>
          </a:xfrm>
          <a:prstGeom prst="rect">
            <a:avLst/>
          </a:prstGeom>
          <a:effectLst>
            <a:outerShdw blurRad="203200" dist="76200" dir="5400000" sx="97000" sy="97000" algn="t" rotWithShape="0">
              <a:prstClr val="black">
                <a:alpha val="97000"/>
              </a:prstClr>
            </a:outerShdw>
          </a:effectLst>
        </p:spPr>
      </p:pic>
    </p:spTree>
    <p:extLst>
      <p:ext uri="{BB962C8B-B14F-4D97-AF65-F5344CB8AC3E}">
        <p14:creationId xmlns:p14="http://schemas.microsoft.com/office/powerpoint/2010/main" val="2675773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033660" y="3620321"/>
            <a:ext cx="9158340" cy="2785398"/>
          </a:xfrm>
          <a:prstGeom prst="rect">
            <a:avLst/>
          </a:prstGeom>
          <a:solidFill>
            <a:srgbClr val="B3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l="19238" r="7517"/>
          <a:stretch/>
        </p:blipFill>
        <p:spPr>
          <a:xfrm>
            <a:off x="0" y="3620321"/>
            <a:ext cx="3033660" cy="2785398"/>
          </a:xfrm>
          <a:prstGeom prst="rect">
            <a:avLst/>
          </a:prstGeom>
          <a:effectLst>
            <a:glow rad="63500">
              <a:schemeClr val="accent3">
                <a:lumMod val="20000"/>
                <a:lumOff val="80000"/>
                <a:alpha val="0"/>
              </a:schemeClr>
            </a:glow>
          </a:effectLst>
        </p:spPr>
      </p:pic>
      <p:sp>
        <p:nvSpPr>
          <p:cNvPr id="3" name="CaixaDeTexto 2"/>
          <p:cNvSpPr txBox="1">
            <a:spLocks noChangeArrowheads="1"/>
          </p:cNvSpPr>
          <p:nvPr/>
        </p:nvSpPr>
        <p:spPr bwMode="auto">
          <a:xfrm>
            <a:off x="454438" y="2068103"/>
            <a:ext cx="5690789" cy="1323439"/>
          </a:xfrm>
          <a:prstGeom prst="rect">
            <a:avLst/>
          </a:prstGeom>
          <a:noFill/>
          <a:ln w="9525">
            <a:noFill/>
            <a:miter lim="800000"/>
            <a:headEnd/>
            <a:tailEnd/>
          </a:ln>
          <a:extLst/>
        </p:spPr>
        <p:txBody>
          <a:bodyPr wrap="none">
            <a:spAutoFit/>
          </a:bodyPr>
          <a:lstStyle>
            <a:lvl1pPr algn="l" eaLnBrk="0" hangingPunct="0">
              <a:spcBef>
                <a:spcPct val="20000"/>
              </a:spcBef>
              <a:buChar char="•"/>
              <a:defRPr sz="1600">
                <a:solidFill>
                  <a:schemeClr val="tx1"/>
                </a:solidFill>
                <a:latin typeface="Humanst521 BT" pitchFamily="34" charset="0"/>
              </a:defRPr>
            </a:lvl1pPr>
            <a:lvl2pPr marL="742950" indent="-285750" algn="l" eaLnBrk="0" hangingPunct="0">
              <a:spcBef>
                <a:spcPct val="20000"/>
              </a:spcBef>
              <a:buChar char="–"/>
              <a:defRPr sz="1600">
                <a:solidFill>
                  <a:schemeClr val="tx1"/>
                </a:solidFill>
                <a:latin typeface="Humanst521 BT" pitchFamily="34" charset="0"/>
              </a:defRPr>
            </a:lvl2pPr>
            <a:lvl3pPr marL="1143000" indent="-228600" algn="l" eaLnBrk="0" hangingPunct="0">
              <a:spcBef>
                <a:spcPct val="20000"/>
              </a:spcBef>
              <a:buChar char="•"/>
              <a:defRPr sz="1600">
                <a:solidFill>
                  <a:schemeClr val="tx1"/>
                </a:solidFill>
                <a:latin typeface="Humanst521 BT" pitchFamily="34" charset="0"/>
              </a:defRPr>
            </a:lvl3pPr>
            <a:lvl4pPr marL="1600200" indent="-228600" algn="l" eaLnBrk="0" hangingPunct="0">
              <a:spcBef>
                <a:spcPct val="20000"/>
              </a:spcBef>
              <a:buChar char="–"/>
              <a:defRPr sz="1600">
                <a:solidFill>
                  <a:schemeClr val="tx1"/>
                </a:solidFill>
                <a:latin typeface="Humanst521 BT" pitchFamily="34" charset="0"/>
              </a:defRPr>
            </a:lvl4pPr>
            <a:lvl5pPr marL="2057400" indent="-228600" algn="l" eaLnBrk="0" hangingPunct="0">
              <a:spcBef>
                <a:spcPct val="20000"/>
              </a:spcBef>
              <a:buChar char="»"/>
              <a:defRPr sz="1600">
                <a:solidFill>
                  <a:schemeClr val="tx1"/>
                </a:solidFill>
                <a:latin typeface="Humanst521 BT" pitchFamily="34" charset="0"/>
              </a:defRPr>
            </a:lvl5pPr>
            <a:lvl6pPr marL="2514600" indent="-228600" defTabSz="449263" eaLnBrk="0" fontAlgn="base" hangingPunct="0">
              <a:spcBef>
                <a:spcPct val="20000"/>
              </a:spcBef>
              <a:spcAft>
                <a:spcPct val="0"/>
              </a:spcAft>
              <a:buChar char="»"/>
              <a:defRPr sz="1600">
                <a:solidFill>
                  <a:schemeClr val="tx1"/>
                </a:solidFill>
                <a:latin typeface="Humanst521 BT" pitchFamily="34" charset="0"/>
              </a:defRPr>
            </a:lvl6pPr>
            <a:lvl7pPr marL="2971800" indent="-228600" defTabSz="449263" eaLnBrk="0" fontAlgn="base" hangingPunct="0">
              <a:spcBef>
                <a:spcPct val="20000"/>
              </a:spcBef>
              <a:spcAft>
                <a:spcPct val="0"/>
              </a:spcAft>
              <a:buChar char="»"/>
              <a:defRPr sz="1600">
                <a:solidFill>
                  <a:schemeClr val="tx1"/>
                </a:solidFill>
                <a:latin typeface="Humanst521 BT" pitchFamily="34" charset="0"/>
              </a:defRPr>
            </a:lvl7pPr>
            <a:lvl8pPr marL="3429000" indent="-228600" defTabSz="449263" eaLnBrk="0" fontAlgn="base" hangingPunct="0">
              <a:spcBef>
                <a:spcPct val="20000"/>
              </a:spcBef>
              <a:spcAft>
                <a:spcPct val="0"/>
              </a:spcAft>
              <a:buChar char="»"/>
              <a:defRPr sz="1600">
                <a:solidFill>
                  <a:schemeClr val="tx1"/>
                </a:solidFill>
                <a:latin typeface="Humanst521 BT" pitchFamily="34" charset="0"/>
              </a:defRPr>
            </a:lvl8pPr>
            <a:lvl9pPr marL="3886200" indent="-228600" defTabSz="449263" eaLnBrk="0" fontAlgn="base" hangingPunct="0">
              <a:spcBef>
                <a:spcPct val="20000"/>
              </a:spcBef>
              <a:spcAft>
                <a:spcPct val="0"/>
              </a:spcAft>
              <a:buChar char="»"/>
              <a:defRPr sz="1600">
                <a:solidFill>
                  <a:schemeClr val="tx1"/>
                </a:solidFill>
                <a:latin typeface="Humanst521 BT" pitchFamily="34" charset="0"/>
              </a:defRPr>
            </a:lvl9pPr>
          </a:lstStyle>
          <a:p>
            <a:pPr eaLnBrk="1" hangingPunct="1">
              <a:spcBef>
                <a:spcPct val="0"/>
              </a:spcBef>
              <a:buSzTx/>
              <a:buFontTx/>
              <a:buNone/>
            </a:pPr>
            <a:r>
              <a:rPr lang="pt-BR" altLang="pt-BR" sz="4000" b="1" dirty="0">
                <a:solidFill>
                  <a:srgbClr val="C00000"/>
                </a:solidFill>
                <a:latin typeface="+mn-lt"/>
              </a:rPr>
              <a:t>39</a:t>
            </a:r>
            <a:r>
              <a:rPr lang="pt-BR" altLang="pt-BR" sz="4000" b="1" dirty="0">
                <a:solidFill>
                  <a:schemeClr val="bg1">
                    <a:lumMod val="50000"/>
                  </a:schemeClr>
                </a:solidFill>
                <a:latin typeface="+mn-lt"/>
              </a:rPr>
              <a:t> </a:t>
            </a:r>
            <a:r>
              <a:rPr lang="pt-BR" altLang="pt-BR" sz="2400" b="1" dirty="0">
                <a:solidFill>
                  <a:schemeClr val="bg1">
                    <a:lumMod val="50000"/>
                  </a:schemeClr>
                </a:solidFill>
                <a:latin typeface="+mn-lt"/>
              </a:rPr>
              <a:t>operações deflagradas </a:t>
            </a:r>
          </a:p>
          <a:p>
            <a:pPr eaLnBrk="1" hangingPunct="1">
              <a:spcBef>
                <a:spcPct val="0"/>
              </a:spcBef>
              <a:buSzTx/>
              <a:buFontTx/>
              <a:buNone/>
            </a:pPr>
            <a:r>
              <a:rPr lang="pt-BR" altLang="pt-BR" sz="4000" b="1" dirty="0">
                <a:solidFill>
                  <a:srgbClr val="C00000"/>
                </a:solidFill>
                <a:latin typeface="+mn-lt"/>
              </a:rPr>
              <a:t>R$ 394</a:t>
            </a:r>
            <a:r>
              <a:rPr lang="pt-BR" altLang="pt-BR" sz="3200" b="1" dirty="0">
                <a:solidFill>
                  <a:srgbClr val="C00000"/>
                </a:solidFill>
                <a:latin typeface="+mn-lt"/>
              </a:rPr>
              <a:t> MILHÕES</a:t>
            </a:r>
            <a:r>
              <a:rPr lang="pt-BR" altLang="pt-BR" sz="4000" b="1" dirty="0">
                <a:solidFill>
                  <a:schemeClr val="bg1">
                    <a:lumMod val="50000"/>
                  </a:schemeClr>
                </a:solidFill>
                <a:latin typeface="+mn-lt"/>
              </a:rPr>
              <a:t> </a:t>
            </a:r>
            <a:r>
              <a:rPr lang="pt-BR" altLang="pt-BR" sz="2400" b="1" dirty="0">
                <a:solidFill>
                  <a:schemeClr val="bg1">
                    <a:lumMod val="50000"/>
                  </a:schemeClr>
                </a:solidFill>
                <a:latin typeface="+mn-lt"/>
              </a:rPr>
              <a:t>prejuízo estimado</a:t>
            </a:r>
          </a:p>
        </p:txBody>
      </p:sp>
      <p:graphicFrame>
        <p:nvGraphicFramePr>
          <p:cNvPr id="6" name="Gráfico 5">
            <a:extLst>
              <a:ext uri="{FF2B5EF4-FFF2-40B4-BE49-F238E27FC236}">
                <a16:creationId xmlns:a16="http://schemas.microsoft.com/office/drawing/2014/main" id="{82DE763E-B743-4DF7-A2B2-596D2909BAC9}"/>
              </a:ext>
            </a:extLst>
          </p:cNvPr>
          <p:cNvGraphicFramePr>
            <a:graphicFrameLocks/>
          </p:cNvGraphicFramePr>
          <p:nvPr>
            <p:extLst/>
          </p:nvPr>
        </p:nvGraphicFramePr>
        <p:xfrm>
          <a:off x="2176514" y="3661409"/>
          <a:ext cx="10502529" cy="2738438"/>
        </p:xfrm>
        <a:graphic>
          <a:graphicData uri="http://schemas.openxmlformats.org/drawingml/2006/chart">
            <c:chart xmlns:c="http://schemas.openxmlformats.org/drawingml/2006/chart" xmlns:r="http://schemas.openxmlformats.org/officeDocument/2006/relationships" r:id="rId3"/>
          </a:graphicData>
        </a:graphic>
      </p:graphicFrame>
      <p:sp>
        <p:nvSpPr>
          <p:cNvPr id="7" name="Retângulo 6">
            <a:extLst>
              <a:ext uri="{FF2B5EF4-FFF2-40B4-BE49-F238E27FC236}">
                <a16:creationId xmlns:a16="http://schemas.microsoft.com/office/drawing/2014/main" id="{99E8DE2B-FECC-41FF-8043-121F564B9FF0}"/>
              </a:ext>
            </a:extLst>
          </p:cNvPr>
          <p:cNvSpPr/>
          <p:nvPr/>
        </p:nvSpPr>
        <p:spPr>
          <a:xfrm>
            <a:off x="454438" y="1377659"/>
            <a:ext cx="10574806" cy="461665"/>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AUDITORIA E FISCALIZAÇÃO - OPERAÇÕES ESPECIAIS (CGU, PF E MPF)</a:t>
            </a:r>
            <a:endParaRPr lang="pt-BR" dirty="0"/>
          </a:p>
        </p:txBody>
      </p:sp>
      <p:sp>
        <p:nvSpPr>
          <p:cNvPr id="8" name="CaixaDeTexto 7">
            <a:extLst>
              <a:ext uri="{FF2B5EF4-FFF2-40B4-BE49-F238E27FC236}">
                <a16:creationId xmlns:a16="http://schemas.microsoft.com/office/drawing/2014/main" id="{00BCBD5E-C199-4857-A934-3236924B957E}"/>
              </a:ext>
            </a:extLst>
          </p:cNvPr>
          <p:cNvSpPr txBox="1">
            <a:spLocks noChangeArrowheads="1"/>
          </p:cNvSpPr>
          <p:nvPr/>
        </p:nvSpPr>
        <p:spPr bwMode="auto">
          <a:xfrm>
            <a:off x="6316262" y="2068102"/>
            <a:ext cx="5718040" cy="1323439"/>
          </a:xfrm>
          <a:prstGeom prst="rect">
            <a:avLst/>
          </a:prstGeom>
          <a:noFill/>
          <a:ln w="9525">
            <a:noFill/>
            <a:miter lim="800000"/>
            <a:headEnd/>
            <a:tailEnd/>
          </a:ln>
          <a:extLst/>
        </p:spPr>
        <p:txBody>
          <a:bodyPr wrap="none">
            <a:spAutoFit/>
          </a:bodyPr>
          <a:lstStyle>
            <a:lvl1pPr algn="l" eaLnBrk="0" hangingPunct="0">
              <a:spcBef>
                <a:spcPct val="20000"/>
              </a:spcBef>
              <a:buChar char="•"/>
              <a:defRPr sz="1600">
                <a:solidFill>
                  <a:schemeClr val="tx1"/>
                </a:solidFill>
                <a:latin typeface="Humanst521 BT" pitchFamily="34" charset="0"/>
              </a:defRPr>
            </a:lvl1pPr>
            <a:lvl2pPr marL="742950" indent="-285750" algn="l" eaLnBrk="0" hangingPunct="0">
              <a:spcBef>
                <a:spcPct val="20000"/>
              </a:spcBef>
              <a:buChar char="–"/>
              <a:defRPr sz="1600">
                <a:solidFill>
                  <a:schemeClr val="tx1"/>
                </a:solidFill>
                <a:latin typeface="Humanst521 BT" pitchFamily="34" charset="0"/>
              </a:defRPr>
            </a:lvl2pPr>
            <a:lvl3pPr marL="1143000" indent="-228600" algn="l" eaLnBrk="0" hangingPunct="0">
              <a:spcBef>
                <a:spcPct val="20000"/>
              </a:spcBef>
              <a:buChar char="•"/>
              <a:defRPr sz="1600">
                <a:solidFill>
                  <a:schemeClr val="tx1"/>
                </a:solidFill>
                <a:latin typeface="Humanst521 BT" pitchFamily="34" charset="0"/>
              </a:defRPr>
            </a:lvl3pPr>
            <a:lvl4pPr marL="1600200" indent="-228600" algn="l" eaLnBrk="0" hangingPunct="0">
              <a:spcBef>
                <a:spcPct val="20000"/>
              </a:spcBef>
              <a:buChar char="–"/>
              <a:defRPr sz="1600">
                <a:solidFill>
                  <a:schemeClr val="tx1"/>
                </a:solidFill>
                <a:latin typeface="Humanst521 BT" pitchFamily="34" charset="0"/>
              </a:defRPr>
            </a:lvl4pPr>
            <a:lvl5pPr marL="2057400" indent="-228600" algn="l" eaLnBrk="0" hangingPunct="0">
              <a:spcBef>
                <a:spcPct val="20000"/>
              </a:spcBef>
              <a:buChar char="»"/>
              <a:defRPr sz="1600">
                <a:solidFill>
                  <a:schemeClr val="tx1"/>
                </a:solidFill>
                <a:latin typeface="Humanst521 BT" pitchFamily="34" charset="0"/>
              </a:defRPr>
            </a:lvl5pPr>
            <a:lvl6pPr marL="2514600" indent="-228600" defTabSz="449263" eaLnBrk="0" fontAlgn="base" hangingPunct="0">
              <a:spcBef>
                <a:spcPct val="20000"/>
              </a:spcBef>
              <a:spcAft>
                <a:spcPct val="0"/>
              </a:spcAft>
              <a:buChar char="»"/>
              <a:defRPr sz="1600">
                <a:solidFill>
                  <a:schemeClr val="tx1"/>
                </a:solidFill>
                <a:latin typeface="Humanst521 BT" pitchFamily="34" charset="0"/>
              </a:defRPr>
            </a:lvl6pPr>
            <a:lvl7pPr marL="2971800" indent="-228600" defTabSz="449263" eaLnBrk="0" fontAlgn="base" hangingPunct="0">
              <a:spcBef>
                <a:spcPct val="20000"/>
              </a:spcBef>
              <a:spcAft>
                <a:spcPct val="0"/>
              </a:spcAft>
              <a:buChar char="»"/>
              <a:defRPr sz="1600">
                <a:solidFill>
                  <a:schemeClr val="tx1"/>
                </a:solidFill>
                <a:latin typeface="Humanst521 BT" pitchFamily="34" charset="0"/>
              </a:defRPr>
            </a:lvl7pPr>
            <a:lvl8pPr marL="3429000" indent="-228600" defTabSz="449263" eaLnBrk="0" fontAlgn="base" hangingPunct="0">
              <a:spcBef>
                <a:spcPct val="20000"/>
              </a:spcBef>
              <a:spcAft>
                <a:spcPct val="0"/>
              </a:spcAft>
              <a:buChar char="»"/>
              <a:defRPr sz="1600">
                <a:solidFill>
                  <a:schemeClr val="tx1"/>
                </a:solidFill>
                <a:latin typeface="Humanst521 BT" pitchFamily="34" charset="0"/>
              </a:defRPr>
            </a:lvl8pPr>
            <a:lvl9pPr marL="3886200" indent="-228600" defTabSz="449263" eaLnBrk="0" fontAlgn="base" hangingPunct="0">
              <a:spcBef>
                <a:spcPct val="20000"/>
              </a:spcBef>
              <a:spcAft>
                <a:spcPct val="0"/>
              </a:spcAft>
              <a:buChar char="»"/>
              <a:defRPr sz="1600">
                <a:solidFill>
                  <a:schemeClr val="tx1"/>
                </a:solidFill>
                <a:latin typeface="Humanst521 BT" pitchFamily="34" charset="0"/>
              </a:defRPr>
            </a:lvl9pPr>
          </a:lstStyle>
          <a:p>
            <a:pPr eaLnBrk="1" hangingPunct="1">
              <a:spcBef>
                <a:spcPct val="0"/>
              </a:spcBef>
              <a:buSzTx/>
              <a:buFontTx/>
              <a:buNone/>
            </a:pPr>
            <a:r>
              <a:rPr lang="pt-BR" altLang="pt-BR" sz="4000" b="1" dirty="0">
                <a:solidFill>
                  <a:srgbClr val="C00000"/>
                </a:solidFill>
                <a:latin typeface="+mn-lt"/>
              </a:rPr>
              <a:t>359 </a:t>
            </a:r>
            <a:r>
              <a:rPr lang="pt-BR" altLang="pt-BR" sz="2400" b="1" dirty="0">
                <a:solidFill>
                  <a:schemeClr val="bg1">
                    <a:lumMod val="50000"/>
                  </a:schemeClr>
                </a:solidFill>
                <a:latin typeface="+mn-lt"/>
              </a:rPr>
              <a:t>operações deflagradas</a:t>
            </a:r>
          </a:p>
          <a:p>
            <a:pPr eaLnBrk="1" hangingPunct="1">
              <a:spcBef>
                <a:spcPct val="0"/>
              </a:spcBef>
              <a:buSzTx/>
              <a:buFontTx/>
              <a:buNone/>
            </a:pPr>
            <a:r>
              <a:rPr lang="pt-BR" altLang="pt-BR" sz="4000" b="1" dirty="0">
                <a:solidFill>
                  <a:srgbClr val="C00000"/>
                </a:solidFill>
                <a:latin typeface="+mn-lt"/>
              </a:rPr>
              <a:t>R$ 5,03 </a:t>
            </a:r>
            <a:r>
              <a:rPr lang="pt-BR" altLang="pt-BR" sz="3200" b="1" dirty="0">
                <a:solidFill>
                  <a:srgbClr val="C00000"/>
                </a:solidFill>
                <a:latin typeface="+mn-lt"/>
              </a:rPr>
              <a:t>BILHÕES</a:t>
            </a:r>
            <a:r>
              <a:rPr lang="pt-BR" altLang="pt-BR" sz="4000" b="1" dirty="0">
                <a:solidFill>
                  <a:schemeClr val="bg1">
                    <a:lumMod val="50000"/>
                  </a:schemeClr>
                </a:solidFill>
                <a:latin typeface="+mn-lt"/>
              </a:rPr>
              <a:t> </a:t>
            </a:r>
            <a:r>
              <a:rPr lang="pt-BR" altLang="pt-BR" sz="2400" b="1" dirty="0">
                <a:solidFill>
                  <a:schemeClr val="bg1">
                    <a:lumMod val="50000"/>
                  </a:schemeClr>
                </a:solidFill>
                <a:latin typeface="+mn-lt"/>
              </a:rPr>
              <a:t>prejuízo estimado</a:t>
            </a:r>
          </a:p>
        </p:txBody>
      </p:sp>
      <p:graphicFrame>
        <p:nvGraphicFramePr>
          <p:cNvPr id="9" name="Gráfico 8">
            <a:extLst>
              <a:ext uri="{FF2B5EF4-FFF2-40B4-BE49-F238E27FC236}">
                <a16:creationId xmlns:a16="http://schemas.microsoft.com/office/drawing/2014/main" id="{00000000-0008-0000-0800-000009000000}"/>
              </a:ext>
            </a:extLst>
          </p:cNvPr>
          <p:cNvGraphicFramePr>
            <a:graphicFrameLocks/>
          </p:cNvGraphicFramePr>
          <p:nvPr>
            <p:extLst/>
          </p:nvPr>
        </p:nvGraphicFramePr>
        <p:xfrm>
          <a:off x="2844800" y="3655537"/>
          <a:ext cx="9087556" cy="2738438"/>
        </p:xfrm>
        <a:graphic>
          <a:graphicData uri="http://schemas.openxmlformats.org/drawingml/2006/chart">
            <c:chart xmlns:c="http://schemas.openxmlformats.org/drawingml/2006/chart" xmlns:r="http://schemas.openxmlformats.org/officeDocument/2006/relationships" r:id="rId4"/>
          </a:graphicData>
        </a:graphic>
      </p:graphicFrame>
      <p:sp>
        <p:nvSpPr>
          <p:cNvPr id="4" name="CaixaDeTexto 3">
            <a:extLst>
              <a:ext uri="{FF2B5EF4-FFF2-40B4-BE49-F238E27FC236}">
                <a16:creationId xmlns:a16="http://schemas.microsoft.com/office/drawing/2014/main" id="{262A5187-D26F-4AED-86F1-015C27CDC541}"/>
              </a:ext>
            </a:extLst>
          </p:cNvPr>
          <p:cNvSpPr txBox="1"/>
          <p:nvPr/>
        </p:nvSpPr>
        <p:spPr>
          <a:xfrm>
            <a:off x="1620455" y="1783940"/>
            <a:ext cx="1597306" cy="461665"/>
          </a:xfrm>
          <a:prstGeom prst="rect">
            <a:avLst/>
          </a:prstGeom>
          <a:noFill/>
        </p:spPr>
        <p:txBody>
          <a:bodyPr wrap="square" rtlCol="0">
            <a:spAutoFit/>
          </a:bodyPr>
          <a:lstStyle/>
          <a:p>
            <a:r>
              <a:rPr lang="pt-BR" sz="2400" b="1" dirty="0"/>
              <a:t>Em 2018</a:t>
            </a:r>
          </a:p>
        </p:txBody>
      </p:sp>
      <p:sp>
        <p:nvSpPr>
          <p:cNvPr id="11" name="Retângulo 10">
            <a:extLst>
              <a:ext uri="{FF2B5EF4-FFF2-40B4-BE49-F238E27FC236}">
                <a16:creationId xmlns:a16="http://schemas.microsoft.com/office/drawing/2014/main" id="{F7B14BCB-E5AE-4712-866E-2D8D697C25B1}"/>
              </a:ext>
            </a:extLst>
          </p:cNvPr>
          <p:cNvSpPr/>
          <p:nvPr/>
        </p:nvSpPr>
        <p:spPr>
          <a:xfrm>
            <a:off x="7612830" y="1815616"/>
            <a:ext cx="2192619" cy="461665"/>
          </a:xfrm>
          <a:prstGeom prst="rect">
            <a:avLst/>
          </a:prstGeom>
        </p:spPr>
        <p:txBody>
          <a:bodyPr wrap="square">
            <a:spAutoFit/>
          </a:bodyPr>
          <a:lstStyle/>
          <a:p>
            <a:pPr algn="ctr"/>
            <a:r>
              <a:rPr lang="pt-BR" sz="2400" b="1" dirty="0"/>
              <a:t>De 2003 a 2018</a:t>
            </a:r>
          </a:p>
        </p:txBody>
      </p:sp>
    </p:spTree>
    <p:extLst>
      <p:ext uri="{BB962C8B-B14F-4D97-AF65-F5344CB8AC3E}">
        <p14:creationId xmlns:p14="http://schemas.microsoft.com/office/powerpoint/2010/main" val="109700904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524000" y="836712"/>
            <a:ext cx="9144000"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pt-BR" sz="2800" b="1">
              <a:solidFill>
                <a:srgbClr val="002060"/>
              </a:solidFill>
              <a:latin typeface="Calibri Light" panose="020F0302020204030204"/>
            </a:endParaRPr>
          </a:p>
        </p:txBody>
      </p:sp>
      <p:sp>
        <p:nvSpPr>
          <p:cNvPr id="16" name="Título 1">
            <a:extLst>
              <a:ext uri="{FF2B5EF4-FFF2-40B4-BE49-F238E27FC236}">
                <a16:creationId xmlns:a16="http://schemas.microsoft.com/office/drawing/2014/main" id="{442CE507-426A-424D-9A37-F337F0DFA7FA}"/>
              </a:ext>
            </a:extLst>
          </p:cNvPr>
          <p:cNvSpPr txBox="1">
            <a:spLocks/>
          </p:cNvSpPr>
          <p:nvPr/>
        </p:nvSpPr>
        <p:spPr>
          <a:xfrm>
            <a:off x="1606112" y="798510"/>
            <a:ext cx="8507288"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b="1" dirty="0">
                <a:solidFill>
                  <a:srgbClr val="0967A4"/>
                </a:solidFill>
                <a:latin typeface="Calibri" panose="020F0502020204030204"/>
              </a:rPr>
              <a:t>Principais Resultados</a:t>
            </a:r>
          </a:p>
        </p:txBody>
      </p:sp>
      <p:sp>
        <p:nvSpPr>
          <p:cNvPr id="2" name="CaixaDeTexto 1">
            <a:extLst>
              <a:ext uri="{FF2B5EF4-FFF2-40B4-BE49-F238E27FC236}">
                <a16:creationId xmlns:a16="http://schemas.microsoft.com/office/drawing/2014/main" id="{56D0796A-BE0C-43D3-A85E-96982706590C}"/>
              </a:ext>
            </a:extLst>
          </p:cNvPr>
          <p:cNvSpPr txBox="1"/>
          <p:nvPr/>
        </p:nvSpPr>
        <p:spPr>
          <a:xfrm>
            <a:off x="4374969" y="1453533"/>
            <a:ext cx="7208875" cy="646331"/>
          </a:xfrm>
          <a:prstGeom prst="rect">
            <a:avLst/>
          </a:prstGeom>
          <a:noFill/>
        </p:spPr>
        <p:txBody>
          <a:bodyPr wrap="square" rtlCol="0">
            <a:spAutoFit/>
          </a:bodyPr>
          <a:lstStyle/>
          <a:p>
            <a:pPr defTabSz="914400"/>
            <a:r>
              <a:rPr lang="pt-BR" dirty="0">
                <a:solidFill>
                  <a:prstClr val="black"/>
                </a:solidFill>
                <a:latin typeface="Calibri" panose="020F0502020204030204"/>
              </a:rPr>
              <a:t>Conjunto de slides trazendo os principais resultados por função de governo: educação, saúde, saneamento, etc...</a:t>
            </a:r>
          </a:p>
        </p:txBody>
      </p:sp>
      <p:sp>
        <p:nvSpPr>
          <p:cNvPr id="3" name="CaixaDeTexto 2">
            <a:extLst>
              <a:ext uri="{FF2B5EF4-FFF2-40B4-BE49-F238E27FC236}">
                <a16:creationId xmlns:a16="http://schemas.microsoft.com/office/drawing/2014/main" id="{91CAB432-D2E3-41A3-A4E9-884D2AFAB123}"/>
              </a:ext>
            </a:extLst>
          </p:cNvPr>
          <p:cNvSpPr txBox="1"/>
          <p:nvPr/>
        </p:nvSpPr>
        <p:spPr>
          <a:xfrm>
            <a:off x="4721658" y="3200399"/>
            <a:ext cx="2743200"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dirty="0"/>
              <a:t>CASHBACK (AM)</a:t>
            </a:r>
          </a:p>
          <a:p>
            <a:pPr algn="ctr"/>
            <a:r>
              <a:rPr lang="pt-BR" dirty="0"/>
              <a:t>CATABIU (AL)</a:t>
            </a:r>
          </a:p>
          <a:p>
            <a:pPr algn="ctr"/>
            <a:r>
              <a:rPr lang="pt-BR" dirty="0"/>
              <a:t>OFFERUS (BA)</a:t>
            </a:r>
          </a:p>
          <a:p>
            <a:pPr algn="ctr"/>
            <a:r>
              <a:rPr lang="pt-BR" dirty="0"/>
              <a:t>CARTA DE FORAL (PA)</a:t>
            </a:r>
          </a:p>
          <a:p>
            <a:pPr algn="ctr"/>
            <a:r>
              <a:rPr lang="pt-BR" dirty="0"/>
              <a:t>TOPIQUE (PI)</a:t>
            </a:r>
          </a:p>
          <a:p>
            <a:pPr algn="ctr"/>
            <a:r>
              <a:rPr lang="pt-BR" dirty="0"/>
              <a:t>MARCHA RÉ (SE)</a:t>
            </a:r>
          </a:p>
          <a:p>
            <a:pPr algn="ctr"/>
            <a:r>
              <a:rPr lang="pt-BR" dirty="0"/>
              <a:t>PRATO FEITO (SP)</a:t>
            </a:r>
          </a:p>
          <a:p>
            <a:pPr algn="ctr"/>
            <a:r>
              <a:rPr lang="pt-BR" dirty="0"/>
              <a:t>TRITÃO (SP)</a:t>
            </a:r>
          </a:p>
        </p:txBody>
      </p:sp>
      <p:sp>
        <p:nvSpPr>
          <p:cNvPr id="6" name="Retângulo 5">
            <a:extLst>
              <a:ext uri="{FF2B5EF4-FFF2-40B4-BE49-F238E27FC236}">
                <a16:creationId xmlns:a16="http://schemas.microsoft.com/office/drawing/2014/main" id="{AC8B3C94-7E8F-4B43-AD59-B6083A7651C7}"/>
              </a:ext>
            </a:extLst>
          </p:cNvPr>
          <p:cNvSpPr/>
          <p:nvPr/>
        </p:nvSpPr>
        <p:spPr>
          <a:xfrm>
            <a:off x="9075873" y="2917917"/>
            <a:ext cx="1860697" cy="19819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DA081A75-70DA-4DE1-A341-C3E842DD2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421"/>
          <a:stretch/>
        </p:blipFill>
        <p:spPr>
          <a:xfrm>
            <a:off x="0" y="4121543"/>
            <a:ext cx="3703116" cy="2125863"/>
          </a:xfrm>
          <a:prstGeom prst="rect">
            <a:avLst/>
          </a:prstGeom>
        </p:spPr>
      </p:pic>
      <p:pic>
        <p:nvPicPr>
          <p:cNvPr id="8" name="Imagem 7">
            <a:extLst>
              <a:ext uri="{FF2B5EF4-FFF2-40B4-BE49-F238E27FC236}">
                <a16:creationId xmlns:a16="http://schemas.microsoft.com/office/drawing/2014/main" id="{8FCF6997-17A1-4028-8B44-00345C9A0CA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colorTemperature colorTemp="6481"/>
                    </a14:imgEffect>
                    <a14:imgEffect>
                      <a14:saturation sat="60000"/>
                    </a14:imgEffect>
                    <a14:imgEffect>
                      <a14:brightnessContrast bright="-20000" contrast="-15000"/>
                    </a14:imgEffect>
                  </a14:imgLayer>
                </a14:imgProps>
              </a:ext>
              <a:ext uri="{28A0092B-C50C-407E-A947-70E740481C1C}">
                <a14:useLocalDpi xmlns:a14="http://schemas.microsoft.com/office/drawing/2010/main" val="0"/>
              </a:ext>
            </a:extLst>
          </a:blip>
          <a:stretch>
            <a:fillRect/>
          </a:stretch>
        </p:blipFill>
        <p:spPr>
          <a:xfrm>
            <a:off x="0" y="1998712"/>
            <a:ext cx="3703117" cy="2125863"/>
          </a:xfrm>
          <a:prstGeom prst="rect">
            <a:avLst/>
          </a:prstGeom>
        </p:spPr>
      </p:pic>
      <p:sp>
        <p:nvSpPr>
          <p:cNvPr id="9" name="Título 1">
            <a:extLst>
              <a:ext uri="{FF2B5EF4-FFF2-40B4-BE49-F238E27FC236}">
                <a16:creationId xmlns:a16="http://schemas.microsoft.com/office/drawing/2014/main" id="{F3A987C9-F452-47B7-877C-BD097EF0267C}"/>
              </a:ext>
            </a:extLst>
          </p:cNvPr>
          <p:cNvSpPr txBox="1">
            <a:spLocks/>
          </p:cNvSpPr>
          <p:nvPr/>
        </p:nvSpPr>
        <p:spPr>
          <a:xfrm>
            <a:off x="4141025" y="2314676"/>
            <a:ext cx="7589442" cy="93833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rgbClr val="C00000"/>
                </a:solidFill>
                <a:latin typeface="+mn-lt"/>
              </a:rPr>
              <a:t>OPERAÇÕES MAIS RELEVANTES DE 2018</a:t>
            </a:r>
            <a:endParaRPr lang="pt-BR" sz="3200" b="1" dirty="0">
              <a:solidFill>
                <a:srgbClr val="C00000"/>
              </a:solidFill>
              <a:highlight>
                <a:srgbClr val="FFFF00"/>
              </a:highlight>
              <a:latin typeface="+mn-lt"/>
            </a:endParaRPr>
          </a:p>
        </p:txBody>
      </p:sp>
      <p:sp>
        <p:nvSpPr>
          <p:cNvPr id="10" name="CaixaDeTexto 9">
            <a:extLst>
              <a:ext uri="{FF2B5EF4-FFF2-40B4-BE49-F238E27FC236}">
                <a16:creationId xmlns:a16="http://schemas.microsoft.com/office/drawing/2014/main" id="{61168A82-962B-4E3A-8047-E9E11B63D879}"/>
              </a:ext>
            </a:extLst>
          </p:cNvPr>
          <p:cNvSpPr txBox="1"/>
          <p:nvPr/>
        </p:nvSpPr>
        <p:spPr>
          <a:xfrm>
            <a:off x="9192798" y="3110703"/>
            <a:ext cx="1626845" cy="584775"/>
          </a:xfrm>
          <a:prstGeom prst="rect">
            <a:avLst/>
          </a:prstGeom>
          <a:noFill/>
        </p:spPr>
        <p:txBody>
          <a:bodyPr wrap="square" rtlCol="0">
            <a:spAutoFit/>
          </a:bodyPr>
          <a:lstStyle/>
          <a:p>
            <a:pPr algn="ctr"/>
            <a:r>
              <a:rPr lang="pt-BR" sz="1600" b="1" dirty="0">
                <a:solidFill>
                  <a:schemeClr val="bg1"/>
                </a:solidFill>
              </a:rPr>
              <a:t>PREJUÍZO</a:t>
            </a:r>
          </a:p>
          <a:p>
            <a:pPr algn="ctr"/>
            <a:r>
              <a:rPr lang="pt-BR" sz="1600" b="1" dirty="0">
                <a:solidFill>
                  <a:schemeClr val="bg1"/>
                </a:solidFill>
              </a:rPr>
              <a:t>ESTIMADO</a:t>
            </a:r>
          </a:p>
        </p:txBody>
      </p:sp>
      <p:cxnSp>
        <p:nvCxnSpPr>
          <p:cNvPr id="11" name="Conector reto 10">
            <a:extLst>
              <a:ext uri="{FF2B5EF4-FFF2-40B4-BE49-F238E27FC236}">
                <a16:creationId xmlns:a16="http://schemas.microsoft.com/office/drawing/2014/main" id="{53B76A40-1910-43A7-BEB7-E8473C554556}"/>
              </a:ext>
            </a:extLst>
          </p:cNvPr>
          <p:cNvCxnSpPr/>
          <p:nvPr/>
        </p:nvCxnSpPr>
        <p:spPr>
          <a:xfrm>
            <a:off x="4248691" y="2917918"/>
            <a:ext cx="668787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FDF4C842-DC30-47FD-A96B-88339FD65547}"/>
              </a:ext>
            </a:extLst>
          </p:cNvPr>
          <p:cNvSpPr txBox="1"/>
          <p:nvPr/>
        </p:nvSpPr>
        <p:spPr>
          <a:xfrm>
            <a:off x="9309725" y="3738182"/>
            <a:ext cx="1477989" cy="1015663"/>
          </a:xfrm>
          <a:prstGeom prst="rect">
            <a:avLst/>
          </a:prstGeom>
          <a:noFill/>
        </p:spPr>
        <p:txBody>
          <a:bodyPr wrap="square" rtlCol="0">
            <a:spAutoFit/>
          </a:bodyPr>
          <a:lstStyle/>
          <a:p>
            <a:pPr algn="ctr"/>
            <a:r>
              <a:rPr lang="pt-BR" sz="3200" b="1" dirty="0">
                <a:solidFill>
                  <a:schemeClr val="bg1"/>
                </a:solidFill>
              </a:rPr>
              <a:t>R$ 394</a:t>
            </a:r>
          </a:p>
          <a:p>
            <a:pPr algn="ctr"/>
            <a:r>
              <a:rPr lang="pt-BR" sz="2800" b="1" dirty="0">
                <a:solidFill>
                  <a:schemeClr val="bg1"/>
                </a:solidFill>
              </a:rPr>
              <a:t>milhões</a:t>
            </a:r>
          </a:p>
        </p:txBody>
      </p:sp>
      <p:sp>
        <p:nvSpPr>
          <p:cNvPr id="14" name="Retângulo 13">
            <a:extLst>
              <a:ext uri="{FF2B5EF4-FFF2-40B4-BE49-F238E27FC236}">
                <a16:creationId xmlns:a16="http://schemas.microsoft.com/office/drawing/2014/main" id="{58820CC4-19D3-4AC1-B661-EBD45AC98E19}"/>
              </a:ext>
            </a:extLst>
          </p:cNvPr>
          <p:cNvSpPr/>
          <p:nvPr/>
        </p:nvSpPr>
        <p:spPr>
          <a:xfrm>
            <a:off x="454438" y="1377659"/>
            <a:ext cx="10574806" cy="461665"/>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AUDITORIA E FISCALIZAÇÃO</a:t>
            </a:r>
            <a:endParaRPr lang="pt-BR" dirty="0"/>
          </a:p>
        </p:txBody>
      </p:sp>
    </p:spTree>
    <p:extLst>
      <p:ext uri="{BB962C8B-B14F-4D97-AF65-F5344CB8AC3E}">
        <p14:creationId xmlns:p14="http://schemas.microsoft.com/office/powerpoint/2010/main" val="341868225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129968" y="2842813"/>
            <a:ext cx="4090617" cy="1569660"/>
          </a:xfrm>
          <a:prstGeom prst="rect">
            <a:avLst/>
          </a:prstGeom>
          <a:noFill/>
          <a:ln>
            <a:noFill/>
          </a:ln>
        </p:spPr>
        <p:txBody>
          <a:bodyPr wrap="square" rtlCol="0">
            <a:spAutoFit/>
          </a:bodyPr>
          <a:lstStyle/>
          <a:p>
            <a:r>
              <a:rPr lang="pt-BR" sz="3200" b="1" dirty="0">
                <a:solidFill>
                  <a:schemeClr val="bg1">
                    <a:lumMod val="50000"/>
                  </a:schemeClr>
                </a:solidFill>
              </a:rPr>
              <a:t>PRINCIPAIS POLÍTICAS PÚBLICAS AFETADAS NAS OPERAÇÕES (%)</a:t>
            </a:r>
          </a:p>
        </p:txBody>
      </p:sp>
      <p:sp>
        <p:nvSpPr>
          <p:cNvPr id="6" name="Retângulo 5">
            <a:extLst>
              <a:ext uri="{FF2B5EF4-FFF2-40B4-BE49-F238E27FC236}">
                <a16:creationId xmlns:a16="http://schemas.microsoft.com/office/drawing/2014/main" id="{7B12E4B7-A183-4B78-88B7-B998E56238C7}"/>
              </a:ext>
            </a:extLst>
          </p:cNvPr>
          <p:cNvSpPr/>
          <p:nvPr/>
        </p:nvSpPr>
        <p:spPr>
          <a:xfrm>
            <a:off x="998135" y="1377660"/>
            <a:ext cx="10574806" cy="461665"/>
          </a:xfrm>
          <a:prstGeom prst="rect">
            <a:avLst/>
          </a:prstGeom>
        </p:spPr>
        <p:txBody>
          <a:bodyPr wrap="square" anchor="t">
            <a:spAutoFit/>
          </a:bodyPr>
          <a:lstStyle/>
          <a:p>
            <a:pPr defTabSz="914400">
              <a:defRPr/>
            </a:pP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AUDITORIA E FISCALIZAÇÃO</a:t>
            </a:r>
            <a:endParaRPr lang="pt-BR" dirty="0"/>
          </a:p>
        </p:txBody>
      </p:sp>
      <p:graphicFrame>
        <p:nvGraphicFramePr>
          <p:cNvPr id="7" name="Gráfico 6">
            <a:extLst>
              <a:ext uri="{FF2B5EF4-FFF2-40B4-BE49-F238E27FC236}">
                <a16:creationId xmlns:a16="http://schemas.microsoft.com/office/drawing/2014/main" id="{00000000-0008-0000-0500-000007000000}"/>
              </a:ext>
            </a:extLst>
          </p:cNvPr>
          <p:cNvGraphicFramePr>
            <a:graphicFrameLocks/>
          </p:cNvGraphicFramePr>
          <p:nvPr>
            <p:extLst/>
          </p:nvPr>
        </p:nvGraphicFramePr>
        <p:xfrm>
          <a:off x="5220585" y="1839325"/>
          <a:ext cx="6180478" cy="4804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08581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txBox="1">
            <a:spLocks/>
          </p:cNvSpPr>
          <p:nvPr/>
        </p:nvSpPr>
        <p:spPr>
          <a:xfrm>
            <a:off x="1524000" y="836712"/>
            <a:ext cx="9144000"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pt-BR" sz="2800" b="1">
              <a:solidFill>
                <a:srgbClr val="002060"/>
              </a:solidFill>
              <a:latin typeface="Calibri Light" panose="020F0302020204030204"/>
            </a:endParaRPr>
          </a:p>
        </p:txBody>
      </p:sp>
      <p:pic>
        <p:nvPicPr>
          <p:cNvPr id="19" name="Image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477">
            <a:off x="4821565" y="1498979"/>
            <a:ext cx="4058282" cy="4206043"/>
          </a:xfrm>
          <a:prstGeom prst="rect">
            <a:avLst/>
          </a:prstGeom>
        </p:spPr>
      </p:pic>
      <p:sp>
        <p:nvSpPr>
          <p:cNvPr id="20" name="Elipse 19">
            <a:hlinkClick r:id="rId4" action="ppaction://hlinksldjump"/>
          </p:cNvPr>
          <p:cNvSpPr/>
          <p:nvPr/>
        </p:nvSpPr>
        <p:spPr>
          <a:xfrm>
            <a:off x="7551300" y="2411406"/>
            <a:ext cx="1512169" cy="936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Nordeste</a:t>
            </a:r>
          </a:p>
        </p:txBody>
      </p:sp>
      <p:sp>
        <p:nvSpPr>
          <p:cNvPr id="21" name="Elipse 20">
            <a:hlinkClick r:id="" action="ppaction://noaction"/>
          </p:cNvPr>
          <p:cNvSpPr/>
          <p:nvPr/>
        </p:nvSpPr>
        <p:spPr>
          <a:xfrm>
            <a:off x="5420673" y="2061327"/>
            <a:ext cx="1656184" cy="79290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Norte</a:t>
            </a:r>
          </a:p>
        </p:txBody>
      </p:sp>
      <p:sp>
        <p:nvSpPr>
          <p:cNvPr id="22" name="Elipse 21">
            <a:hlinkClick r:id="" action="ppaction://noaction"/>
          </p:cNvPr>
          <p:cNvSpPr/>
          <p:nvPr/>
        </p:nvSpPr>
        <p:spPr>
          <a:xfrm>
            <a:off x="6309407" y="3202983"/>
            <a:ext cx="1368152" cy="936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Centro</a:t>
            </a:r>
          </a:p>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Oeste</a:t>
            </a:r>
          </a:p>
        </p:txBody>
      </p:sp>
      <p:sp>
        <p:nvSpPr>
          <p:cNvPr id="23" name="Botão de ação: Personalizar 22">
            <a:hlinkClick r:id="" action="ppaction://noaction" highlightClick="1"/>
          </p:cNvPr>
          <p:cNvSpPr/>
          <p:nvPr/>
        </p:nvSpPr>
        <p:spPr>
          <a:xfrm>
            <a:off x="7437570" y="3696263"/>
            <a:ext cx="1080120" cy="72008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Sudeste</a:t>
            </a:r>
            <a:endParaRPr lang="pt-BR" sz="1600" dirty="0">
              <a:solidFill>
                <a:prstClr val="white"/>
              </a:solidFill>
              <a:effectLst>
                <a:outerShdw blurRad="38100" dist="38100" dir="2700000" algn="tl">
                  <a:srgbClr val="000000">
                    <a:alpha val="43137"/>
                  </a:srgbClr>
                </a:outerShdw>
              </a:effectLst>
              <a:latin typeface="Calibri" panose="020F0502020204030204"/>
            </a:endParaRPr>
          </a:p>
        </p:txBody>
      </p:sp>
      <p:sp>
        <p:nvSpPr>
          <p:cNvPr id="24" name="Botão de ação: Personalizar 23">
            <a:hlinkClick r:id="" action="ppaction://noaction" highlightClick="1"/>
          </p:cNvPr>
          <p:cNvSpPr/>
          <p:nvPr/>
        </p:nvSpPr>
        <p:spPr>
          <a:xfrm>
            <a:off x="6838277" y="4720761"/>
            <a:ext cx="720080" cy="79208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pt-BR" sz="1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a:rPr>
              <a:t>Sul</a:t>
            </a:r>
            <a:endParaRPr lang="pt-BR" sz="1600" dirty="0">
              <a:solidFill>
                <a:prstClr val="white"/>
              </a:solidFill>
              <a:effectLst>
                <a:outerShdw blurRad="38100" dist="38100" dir="2700000" algn="tl">
                  <a:srgbClr val="000000">
                    <a:alpha val="43137"/>
                  </a:srgbClr>
                </a:outerShdw>
              </a:effectLst>
              <a:latin typeface="Calibri" panose="020F0502020204030204"/>
            </a:endParaRPr>
          </a:p>
        </p:txBody>
      </p:sp>
      <p:sp>
        <p:nvSpPr>
          <p:cNvPr id="28" name="CaixaDeTexto 27">
            <a:hlinkClick r:id="rId5" action="ppaction://hlinksldjump"/>
          </p:cNvPr>
          <p:cNvSpPr txBox="1"/>
          <p:nvPr/>
        </p:nvSpPr>
        <p:spPr>
          <a:xfrm>
            <a:off x="3186770" y="2241519"/>
            <a:ext cx="2405127" cy="923330"/>
          </a:xfrm>
          <a:prstGeom prst="rect">
            <a:avLst/>
          </a:prstGeom>
          <a:noFill/>
        </p:spPr>
        <p:txBody>
          <a:bodyPr wrap="square" rtlCol="0">
            <a:spAutoFit/>
          </a:bodyPr>
          <a:lstStyle/>
          <a:p>
            <a:pPr defTabSz="914400"/>
            <a:r>
              <a:rPr lang="pt-BR" b="1" dirty="0">
                <a:solidFill>
                  <a:srgbClr val="0B8E36"/>
                </a:solidFill>
                <a:latin typeface="Calibri" panose="020F0502020204030204"/>
              </a:rPr>
              <a:t>7 Municípios</a:t>
            </a:r>
          </a:p>
          <a:p>
            <a:pPr defTabSz="914400"/>
            <a:r>
              <a:rPr lang="pt-BR" b="1" dirty="0">
                <a:solidFill>
                  <a:srgbClr val="0B8E36"/>
                </a:solidFill>
                <a:latin typeface="Calibri" panose="020F0502020204030204"/>
              </a:rPr>
              <a:t>52 Fiscalizações</a:t>
            </a:r>
          </a:p>
          <a:p>
            <a:pPr defTabSz="914400"/>
            <a:r>
              <a:rPr lang="pt-BR" b="1" dirty="0">
                <a:solidFill>
                  <a:srgbClr val="0B8E36"/>
                </a:solidFill>
                <a:latin typeface="Calibri" panose="020F0502020204030204"/>
              </a:rPr>
              <a:t>R$ 586 milhões </a:t>
            </a:r>
          </a:p>
        </p:txBody>
      </p:sp>
      <p:sp>
        <p:nvSpPr>
          <p:cNvPr id="29" name="CaixaDeTexto 28">
            <a:hlinkClick r:id="" action="ppaction://noaction"/>
          </p:cNvPr>
          <p:cNvSpPr txBox="1"/>
          <p:nvPr/>
        </p:nvSpPr>
        <p:spPr>
          <a:xfrm>
            <a:off x="8614345" y="1552036"/>
            <a:ext cx="2359652" cy="923330"/>
          </a:xfrm>
          <a:prstGeom prst="rect">
            <a:avLst/>
          </a:prstGeom>
          <a:noFill/>
        </p:spPr>
        <p:txBody>
          <a:bodyPr wrap="square" rtlCol="0">
            <a:spAutoFit/>
          </a:bodyPr>
          <a:lstStyle/>
          <a:p>
            <a:pPr defTabSz="914400"/>
            <a:r>
              <a:rPr lang="pt-BR" b="1" dirty="0">
                <a:solidFill>
                  <a:srgbClr val="F9B233"/>
                </a:solidFill>
                <a:latin typeface="Calibri" panose="020F0502020204030204"/>
              </a:rPr>
              <a:t>16 Municípios</a:t>
            </a:r>
          </a:p>
          <a:p>
            <a:pPr defTabSz="914400"/>
            <a:r>
              <a:rPr lang="pt-BR" b="1" dirty="0">
                <a:solidFill>
                  <a:srgbClr val="F9B233"/>
                </a:solidFill>
                <a:latin typeface="Calibri" panose="020F0502020204030204"/>
              </a:rPr>
              <a:t>133 Fiscalizações</a:t>
            </a:r>
          </a:p>
          <a:p>
            <a:pPr defTabSz="914400"/>
            <a:r>
              <a:rPr lang="pt-BR" b="1" dirty="0">
                <a:solidFill>
                  <a:srgbClr val="F9B233"/>
                </a:solidFill>
                <a:latin typeface="Calibri" panose="020F0502020204030204"/>
              </a:rPr>
              <a:t>R$ 513 milhões</a:t>
            </a:r>
          </a:p>
        </p:txBody>
      </p:sp>
      <p:sp>
        <p:nvSpPr>
          <p:cNvPr id="30" name="CaixaDeTexto 29">
            <a:hlinkClick r:id="" action="ppaction://noaction"/>
          </p:cNvPr>
          <p:cNvSpPr txBox="1"/>
          <p:nvPr/>
        </p:nvSpPr>
        <p:spPr>
          <a:xfrm>
            <a:off x="8583969" y="3791001"/>
            <a:ext cx="2175737" cy="923330"/>
          </a:xfrm>
          <a:prstGeom prst="rect">
            <a:avLst/>
          </a:prstGeom>
          <a:noFill/>
        </p:spPr>
        <p:txBody>
          <a:bodyPr wrap="square" rtlCol="0">
            <a:spAutoFit/>
          </a:bodyPr>
          <a:lstStyle/>
          <a:p>
            <a:pPr defTabSz="914400"/>
            <a:r>
              <a:rPr lang="pt-BR" b="1" dirty="0">
                <a:solidFill>
                  <a:srgbClr val="E94E1B"/>
                </a:solidFill>
                <a:latin typeface="Calibri" panose="020F0502020204030204"/>
              </a:rPr>
              <a:t>16 Municípios</a:t>
            </a:r>
          </a:p>
          <a:p>
            <a:pPr defTabSz="914400"/>
            <a:r>
              <a:rPr lang="pt-BR" b="1" dirty="0">
                <a:solidFill>
                  <a:srgbClr val="E94E1B"/>
                </a:solidFill>
                <a:latin typeface="Calibri" panose="020F0502020204030204"/>
              </a:rPr>
              <a:t>113 Fiscalizações</a:t>
            </a:r>
          </a:p>
          <a:p>
            <a:pPr defTabSz="914400"/>
            <a:r>
              <a:rPr lang="pt-BR" b="1" dirty="0">
                <a:solidFill>
                  <a:srgbClr val="E94E1B"/>
                </a:solidFill>
                <a:latin typeface="Calibri" panose="020F0502020204030204"/>
              </a:rPr>
              <a:t>R$ 4 bilhões </a:t>
            </a:r>
          </a:p>
        </p:txBody>
      </p:sp>
      <p:sp>
        <p:nvSpPr>
          <p:cNvPr id="31" name="CaixaDeTexto 30">
            <a:hlinkClick r:id="" action="ppaction://noaction"/>
          </p:cNvPr>
          <p:cNvSpPr txBox="1"/>
          <p:nvPr/>
        </p:nvSpPr>
        <p:spPr>
          <a:xfrm>
            <a:off x="4850795" y="3807103"/>
            <a:ext cx="2226062" cy="1200329"/>
          </a:xfrm>
          <a:prstGeom prst="rect">
            <a:avLst/>
          </a:prstGeom>
          <a:noFill/>
        </p:spPr>
        <p:txBody>
          <a:bodyPr wrap="square" rtlCol="0">
            <a:spAutoFit/>
          </a:bodyPr>
          <a:lstStyle/>
          <a:p>
            <a:pPr defTabSz="914400"/>
            <a:r>
              <a:rPr lang="pt-BR" b="1" dirty="0">
                <a:solidFill>
                  <a:srgbClr val="0967A4"/>
                </a:solidFill>
                <a:latin typeface="Calibri" panose="020F0502020204030204"/>
              </a:rPr>
              <a:t>3 Municípios</a:t>
            </a:r>
          </a:p>
          <a:p>
            <a:pPr defTabSz="914400"/>
            <a:r>
              <a:rPr lang="pt-BR" b="1" dirty="0">
                <a:solidFill>
                  <a:srgbClr val="0967A4"/>
                </a:solidFill>
                <a:latin typeface="Calibri" panose="020F0502020204030204"/>
              </a:rPr>
              <a:t>19 Fiscalizações</a:t>
            </a:r>
          </a:p>
          <a:p>
            <a:pPr defTabSz="914400"/>
            <a:r>
              <a:rPr lang="pt-BR" b="1" dirty="0">
                <a:solidFill>
                  <a:srgbClr val="0967A4"/>
                </a:solidFill>
                <a:latin typeface="Calibri" panose="020F0502020204030204"/>
              </a:rPr>
              <a:t>R$ 347 milhões </a:t>
            </a:r>
          </a:p>
          <a:p>
            <a:pPr defTabSz="914400"/>
            <a:endParaRPr lang="pt-BR" b="1" dirty="0">
              <a:solidFill>
                <a:srgbClr val="0967A4"/>
              </a:solidFill>
              <a:latin typeface="Calibri" panose="020F0502020204030204"/>
            </a:endParaRPr>
          </a:p>
        </p:txBody>
      </p:sp>
      <p:sp>
        <p:nvSpPr>
          <p:cNvPr id="32" name="CaixaDeTexto 31">
            <a:hlinkClick r:id="" action="ppaction://noaction"/>
          </p:cNvPr>
          <p:cNvSpPr txBox="1"/>
          <p:nvPr/>
        </p:nvSpPr>
        <p:spPr>
          <a:xfrm>
            <a:off x="7651317" y="4859834"/>
            <a:ext cx="2304256" cy="923330"/>
          </a:xfrm>
          <a:prstGeom prst="rect">
            <a:avLst/>
          </a:prstGeom>
          <a:noFill/>
        </p:spPr>
        <p:txBody>
          <a:bodyPr wrap="square" rtlCol="0">
            <a:spAutoFit/>
          </a:bodyPr>
          <a:lstStyle/>
          <a:p>
            <a:pPr defTabSz="914400"/>
            <a:r>
              <a:rPr lang="pt-BR" b="1" dirty="0">
                <a:solidFill>
                  <a:srgbClr val="432A19"/>
                </a:solidFill>
                <a:latin typeface="Calibri" panose="020F0502020204030204"/>
              </a:rPr>
              <a:t>7 Municípios</a:t>
            </a:r>
          </a:p>
          <a:p>
            <a:pPr defTabSz="914400"/>
            <a:r>
              <a:rPr lang="pt-BR" b="1" dirty="0">
                <a:solidFill>
                  <a:srgbClr val="432A19"/>
                </a:solidFill>
                <a:latin typeface="Calibri" panose="020F0502020204030204"/>
              </a:rPr>
              <a:t>52 Fiscalizações</a:t>
            </a:r>
          </a:p>
          <a:p>
            <a:pPr defTabSz="914400"/>
            <a:r>
              <a:rPr lang="pt-BR" b="1" dirty="0">
                <a:solidFill>
                  <a:srgbClr val="432A19"/>
                </a:solidFill>
                <a:latin typeface="Calibri" panose="020F0502020204030204"/>
              </a:rPr>
              <a:t>R$ 382 milhões</a:t>
            </a:r>
          </a:p>
        </p:txBody>
      </p:sp>
      <p:sp>
        <p:nvSpPr>
          <p:cNvPr id="18" name="Retângulo 17">
            <a:extLst>
              <a:ext uri="{FF2B5EF4-FFF2-40B4-BE49-F238E27FC236}">
                <a16:creationId xmlns:a16="http://schemas.microsoft.com/office/drawing/2014/main" id="{E26833FA-34B8-4318-9BF2-A2CE9A75583B}"/>
              </a:ext>
            </a:extLst>
          </p:cNvPr>
          <p:cNvSpPr/>
          <p:nvPr/>
        </p:nvSpPr>
        <p:spPr>
          <a:xfrm>
            <a:off x="961362" y="1242000"/>
            <a:ext cx="10574806" cy="461665"/>
          </a:xfrm>
          <a:prstGeom prst="rect">
            <a:avLst/>
          </a:prstGeom>
        </p:spPr>
        <p:txBody>
          <a:bodyPr wrap="square" anchor="t">
            <a:spAutoFit/>
          </a:bodyPr>
          <a:lstStyle/>
          <a:p>
            <a:pPr defTabSz="914400">
              <a:defRPr/>
            </a:pPr>
            <a:r>
              <a:rPr lang="pt-BR" sz="2400" b="1" dirty="0">
                <a:solidFill>
                  <a:srgbClr val="4472C4">
                    <a:lumMod val="50000"/>
                  </a:srgbClr>
                </a:solidFill>
                <a:latin typeface="Calibri" panose="020F0502020204030204"/>
              </a:rPr>
              <a:t>5</a:t>
            </a:r>
            <a:r>
              <a:rPr kumimoji="0" lang="pt-B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º CICLO DE FISCALIZAÇÃO</a:t>
            </a:r>
            <a:endParaRPr lang="pt-BR" dirty="0"/>
          </a:p>
        </p:txBody>
      </p:sp>
      <p:sp>
        <p:nvSpPr>
          <p:cNvPr id="2" name="CaixaDeTexto 1">
            <a:extLst>
              <a:ext uri="{FF2B5EF4-FFF2-40B4-BE49-F238E27FC236}">
                <a16:creationId xmlns:a16="http://schemas.microsoft.com/office/drawing/2014/main" id="{E228CE5B-5384-4A41-8E28-0F48D634EBE0}"/>
              </a:ext>
            </a:extLst>
          </p:cNvPr>
          <p:cNvSpPr txBox="1"/>
          <p:nvPr/>
        </p:nvSpPr>
        <p:spPr>
          <a:xfrm>
            <a:off x="454438" y="5116805"/>
            <a:ext cx="6684843" cy="1323439"/>
          </a:xfrm>
          <a:prstGeom prst="rect">
            <a:avLst/>
          </a:prstGeom>
          <a:noFill/>
        </p:spPr>
        <p:txBody>
          <a:bodyPr wrap="none" rtlCol="0">
            <a:spAutoFit/>
          </a:bodyPr>
          <a:lstStyle/>
          <a:p>
            <a:r>
              <a:rPr lang="pt-BR" sz="4000" b="1" dirty="0">
                <a:solidFill>
                  <a:srgbClr val="C00000"/>
                </a:solidFill>
              </a:rPr>
              <a:t>49</a:t>
            </a:r>
            <a:r>
              <a:rPr lang="pt-BR" dirty="0"/>
              <a:t> </a:t>
            </a:r>
            <a:r>
              <a:rPr lang="pt-BR" sz="2400" b="1" dirty="0">
                <a:solidFill>
                  <a:schemeClr val="bg1">
                    <a:lumMod val="50000"/>
                  </a:schemeClr>
                </a:solidFill>
              </a:rPr>
              <a:t>municípios fiscalizados</a:t>
            </a:r>
          </a:p>
          <a:p>
            <a:r>
              <a:rPr lang="pt-BR" sz="4000" b="1" dirty="0">
                <a:solidFill>
                  <a:srgbClr val="C00000"/>
                </a:solidFill>
              </a:rPr>
              <a:t>R</a:t>
            </a:r>
            <a:r>
              <a:rPr lang="pt-BR" sz="4000" b="1">
                <a:solidFill>
                  <a:srgbClr val="C00000"/>
                </a:solidFill>
              </a:rPr>
              <a:t>$ 5,8 </a:t>
            </a:r>
            <a:r>
              <a:rPr lang="pt-BR" sz="3200" b="1" dirty="0">
                <a:solidFill>
                  <a:srgbClr val="C00000"/>
                </a:solidFill>
              </a:rPr>
              <a:t>bilhões</a:t>
            </a:r>
            <a:r>
              <a:rPr lang="pt-BR" sz="2400" b="1" dirty="0">
                <a:solidFill>
                  <a:schemeClr val="bg1">
                    <a:lumMod val="50000"/>
                  </a:schemeClr>
                </a:solidFill>
              </a:rPr>
              <a:t> em recursos públicos federais</a:t>
            </a:r>
          </a:p>
        </p:txBody>
      </p:sp>
    </p:spTree>
    <p:extLst>
      <p:ext uri="{BB962C8B-B14F-4D97-AF65-F5344CB8AC3E}">
        <p14:creationId xmlns:p14="http://schemas.microsoft.com/office/powerpoint/2010/main" val="3491270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p:cNvSpPr txBox="1">
            <a:spLocks/>
          </p:cNvSpPr>
          <p:nvPr/>
        </p:nvSpPr>
        <p:spPr>
          <a:xfrm>
            <a:off x="2062271" y="858565"/>
            <a:ext cx="8405756" cy="7911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rgbClr val="002060"/>
                </a:solidFill>
                <a:latin typeface="+mn-lt"/>
              </a:rPr>
              <a:t>Planejamento Anual das Auditorias da CGU</a:t>
            </a:r>
          </a:p>
        </p:txBody>
      </p:sp>
      <p:graphicFrame>
        <p:nvGraphicFramePr>
          <p:cNvPr id="7" name="Diagrama 6"/>
          <p:cNvGraphicFramePr/>
          <p:nvPr>
            <p:extLst>
              <p:ext uri="{D42A27DB-BD31-4B8C-83A1-F6EECF244321}">
                <p14:modId xmlns:p14="http://schemas.microsoft.com/office/powerpoint/2010/main" val="2700980048"/>
              </p:ext>
            </p:extLst>
          </p:nvPr>
        </p:nvGraphicFramePr>
        <p:xfrm>
          <a:off x="228600" y="2380045"/>
          <a:ext cx="11709400" cy="3474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ixaDeTexto 7"/>
          <p:cNvSpPr txBox="1"/>
          <p:nvPr/>
        </p:nvSpPr>
        <p:spPr>
          <a:xfrm>
            <a:off x="228600" y="1799427"/>
            <a:ext cx="12192000" cy="430887"/>
          </a:xfrm>
          <a:prstGeom prst="rect">
            <a:avLst/>
          </a:prstGeom>
          <a:noFill/>
        </p:spPr>
        <p:txBody>
          <a:bodyPr wrap="square" rtlCol="0">
            <a:spAutoFit/>
          </a:bodyPr>
          <a:lstStyle/>
          <a:p>
            <a:r>
              <a:rPr lang="pt-BR" sz="2200" dirty="0">
                <a:solidFill>
                  <a:srgbClr val="002060"/>
                </a:solidFill>
              </a:rPr>
              <a:t>Construído em etapas:</a:t>
            </a:r>
            <a:endParaRPr lang="pt-BR" sz="2200" dirty="0"/>
          </a:p>
        </p:txBody>
      </p:sp>
    </p:spTree>
    <p:extLst>
      <p:ext uri="{BB962C8B-B14F-4D97-AF65-F5344CB8AC3E}">
        <p14:creationId xmlns:p14="http://schemas.microsoft.com/office/powerpoint/2010/main" val="2587269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eta à esquerda, à direita e acima 6"/>
          <p:cNvSpPr/>
          <p:nvPr/>
        </p:nvSpPr>
        <p:spPr bwMode="auto">
          <a:xfrm>
            <a:off x="5591176" y="3716338"/>
            <a:ext cx="1217613" cy="850900"/>
          </a:xfrm>
          <a:prstGeom prst="leftRightUpArrow">
            <a:avLst/>
          </a:prstGeom>
          <a:noFill/>
          <a:ln w="9525" cap="flat" cmpd="sng" algn="ctr">
            <a:noFill/>
            <a:prstDash val="solid"/>
            <a:round/>
            <a:headEnd type="none" w="med" len="med"/>
            <a:tailEnd type="none" w="med" len="med"/>
          </a:ln>
          <a:effectLst/>
        </p:spPr>
        <p:txBody>
          <a:bodyPr anchor="ctr"/>
          <a:lstStyle/>
          <a:p>
            <a:pPr algn="r" eaLnBrk="1" hangingPunct="1">
              <a:lnSpc>
                <a:spcPct val="95000"/>
              </a:lnSpc>
              <a:buClr>
                <a:srgbClr val="000000"/>
              </a:buClr>
              <a:buSzPct val="100000"/>
              <a:buFont typeface="Times New Roman" pitchFamily="18" charset="0"/>
              <a:buNone/>
              <a:defRPr/>
            </a:pPr>
            <a:endParaRPr lang="pt-BR" sz="2400">
              <a:effectLst>
                <a:outerShdw blurRad="38100" dist="38100" dir="2700000" algn="tl">
                  <a:srgbClr val="000000">
                    <a:alpha val="43137"/>
                  </a:srgbClr>
                </a:outerShdw>
              </a:effectLst>
              <a:ea typeface="Lucida Sans Unicode" pitchFamily="34" charset="0"/>
              <a:cs typeface="Lucida Sans Unicode" pitchFamily="34" charset="0"/>
            </a:endParaRPr>
          </a:p>
        </p:txBody>
      </p:sp>
      <p:pic>
        <p:nvPicPr>
          <p:cNvPr id="2" name="Polícia calcula que fraude no Sest e Senat seja de R$ 100 milhõ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46" y="975436"/>
            <a:ext cx="10128375" cy="5697212"/>
          </a:xfrm>
          <a:prstGeom prst="rect">
            <a:avLst/>
          </a:prstGeom>
        </p:spPr>
      </p:pic>
    </p:spTree>
    <p:extLst>
      <p:ext uri="{BB962C8B-B14F-4D97-AF65-F5344CB8AC3E}">
        <p14:creationId xmlns:p14="http://schemas.microsoft.com/office/powerpoint/2010/main" val="599418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upo 3"/>
          <p:cNvGrpSpPr/>
          <p:nvPr/>
        </p:nvGrpSpPr>
        <p:grpSpPr>
          <a:xfrm>
            <a:off x="5924849" y="3246932"/>
            <a:ext cx="5085382" cy="2346573"/>
            <a:chOff x="566737" y="1514475"/>
            <a:chExt cx="8010525" cy="3829050"/>
          </a:xfrm>
        </p:grpSpPr>
        <p:pic>
          <p:nvPicPr>
            <p:cNvPr id="9" name="Imagem 8"/>
            <p:cNvPicPr>
              <a:picLocks noChangeAspect="1"/>
            </p:cNvPicPr>
            <p:nvPr/>
          </p:nvPicPr>
          <p:blipFill>
            <a:blip r:embed="rId3"/>
            <a:stretch>
              <a:fillRect/>
            </a:stretch>
          </p:blipFill>
          <p:spPr>
            <a:xfrm>
              <a:off x="566737" y="1514475"/>
              <a:ext cx="8010525" cy="3829050"/>
            </a:xfrm>
            <a:prstGeom prst="rect">
              <a:avLst/>
            </a:prstGeom>
          </p:spPr>
        </p:pic>
        <p:sp>
          <p:nvSpPr>
            <p:cNvPr id="10" name="Retângulo 9"/>
            <p:cNvSpPr/>
            <p:nvPr/>
          </p:nvSpPr>
          <p:spPr bwMode="auto">
            <a:xfrm>
              <a:off x="7043132" y="3068960"/>
              <a:ext cx="576064" cy="8640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pt-BR"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11" name="Imagem 10"/>
          <p:cNvPicPr>
            <a:picLocks noChangeAspect="1"/>
          </p:cNvPicPr>
          <p:nvPr/>
        </p:nvPicPr>
        <p:blipFill>
          <a:blip r:embed="rId4"/>
          <a:stretch>
            <a:fillRect/>
          </a:stretch>
        </p:blipFill>
        <p:spPr>
          <a:xfrm>
            <a:off x="1763791" y="4782313"/>
            <a:ext cx="4774109" cy="1622383"/>
          </a:xfrm>
          <a:prstGeom prst="rect">
            <a:avLst/>
          </a:prstGeom>
        </p:spPr>
      </p:pic>
      <p:pic>
        <p:nvPicPr>
          <p:cNvPr id="13" name="Imagem 12"/>
          <p:cNvPicPr>
            <a:picLocks noChangeAspect="1"/>
          </p:cNvPicPr>
          <p:nvPr/>
        </p:nvPicPr>
        <p:blipFill>
          <a:blip r:embed="rId5"/>
          <a:stretch>
            <a:fillRect/>
          </a:stretch>
        </p:blipFill>
        <p:spPr>
          <a:xfrm>
            <a:off x="1712592" y="1776886"/>
            <a:ext cx="4781264" cy="1673924"/>
          </a:xfrm>
          <a:prstGeom prst="rect">
            <a:avLst/>
          </a:prstGeom>
        </p:spPr>
      </p:pic>
      <p:sp>
        <p:nvSpPr>
          <p:cNvPr id="14" name="TextBox 3"/>
          <p:cNvSpPr txBox="1"/>
          <p:nvPr/>
        </p:nvSpPr>
        <p:spPr>
          <a:xfrm>
            <a:off x="1763791" y="1142396"/>
            <a:ext cx="8640959" cy="523220"/>
          </a:xfrm>
          <a:prstGeom prst="rect">
            <a:avLst/>
          </a:prstGeom>
          <a:gradFill rotWithShape="1">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rgbClr val="1B587C">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1" indent="0" algn="ctr" defTabSz="914400" rtl="0" eaLnBrk="0" fontAlgn="base" latinLnBrk="0" hangingPunct="0">
              <a:lnSpc>
                <a:spcPct val="100000"/>
              </a:lnSpc>
              <a:spcBef>
                <a:spcPct val="0"/>
              </a:spcBef>
              <a:spcAft>
                <a:spcPct val="0"/>
              </a:spcAft>
              <a:buClr>
                <a:srgbClr val="FFFFFF"/>
              </a:buClr>
              <a:buSzTx/>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2800" b="0" i="0" u="none" strike="noStrike" kern="0" cap="none" spc="0" normalizeH="0" baseline="0" noProof="0" dirty="0" err="1">
                <a:ln>
                  <a:noFill/>
                </a:ln>
                <a:solidFill>
                  <a:prstClr val="white"/>
                </a:solidFill>
                <a:effectLst/>
                <a:uLnTx/>
                <a:uFillTx/>
                <a:latin typeface="Arial"/>
                <a:ea typeface="+mn-ea"/>
                <a:cs typeface="Lucida Sans Unicode"/>
              </a:rPr>
              <a:t>Rede</a:t>
            </a:r>
            <a:r>
              <a:rPr kumimoji="0" lang="en-GB" sz="2800" b="0" i="0" u="none" strike="noStrike" kern="0" cap="none" spc="0" normalizeH="0" baseline="0" noProof="0" dirty="0">
                <a:ln>
                  <a:noFill/>
                </a:ln>
                <a:solidFill>
                  <a:prstClr val="white"/>
                </a:solidFill>
                <a:effectLst/>
                <a:uLnTx/>
                <a:uFillTx/>
                <a:latin typeface="Arial"/>
                <a:ea typeface="+mn-ea"/>
                <a:cs typeface="Lucida Sans Unicode"/>
              </a:rPr>
              <a:t> ODP</a:t>
            </a:r>
            <a:endParaRPr kumimoji="0" lang="en-GB" sz="2800" b="0" i="1" u="none" strike="noStrike" kern="0" cap="none" spc="0" normalizeH="0" baseline="0" noProof="0" dirty="0">
              <a:ln>
                <a:noFill/>
              </a:ln>
              <a:solidFill>
                <a:prstClr val="white"/>
              </a:solidFill>
              <a:effectLst/>
              <a:uLnTx/>
              <a:uFillTx/>
              <a:latin typeface="Arial"/>
              <a:ea typeface="+mn-ea"/>
              <a:cs typeface="Lucida Sans Unicode"/>
            </a:endParaRPr>
          </a:p>
        </p:txBody>
      </p:sp>
    </p:spTree>
    <p:extLst>
      <p:ext uri="{BB962C8B-B14F-4D97-AF65-F5344CB8AC3E}">
        <p14:creationId xmlns:p14="http://schemas.microsoft.com/office/powerpoint/2010/main" val="9597617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5"/>
          <p:cNvSpPr txBox="1"/>
          <p:nvPr/>
        </p:nvSpPr>
        <p:spPr>
          <a:xfrm>
            <a:off x="1968793" y="3943109"/>
            <a:ext cx="8278546" cy="1323439"/>
          </a:xfrm>
          <a:prstGeom prst="rect">
            <a:avLst/>
          </a:prstGeom>
          <a:gradFill rotWithShape="1">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ln w="9525" cap="flat" cmpd="sng" algn="ctr">
            <a:solidFill>
              <a:srgbClr val="1B587C">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just" defTabSz="914400" rtl="0" eaLnBrk="1" fontAlgn="base" latinLnBrk="0" hangingPunct="1">
              <a:lnSpc>
                <a:spcPct val="100000"/>
              </a:lnSpc>
              <a:spcBef>
                <a:spcPct val="0"/>
              </a:spcBef>
              <a:spcAft>
                <a:spcPts val="1000"/>
              </a:spcAft>
              <a:buClrTx/>
              <a:buSzTx/>
              <a:buFont typeface="Wingdings" pitchFamily="2" charset="2"/>
              <a:buChar char="v"/>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en-GB" sz="2000" b="1"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1" i="0" u="none" strike="noStrike" kern="0" cap="none" spc="0" normalizeH="0" baseline="0" noProof="0" dirty="0" err="1">
                <a:ln>
                  <a:noFill/>
                </a:ln>
                <a:solidFill>
                  <a:prstClr val="black"/>
                </a:solidFill>
                <a:effectLst/>
                <a:uLnTx/>
                <a:uFillTx/>
                <a:latin typeface="Arial"/>
                <a:ea typeface="+mn-ea"/>
                <a:cs typeface="Lucida Sans Unicode"/>
              </a:rPr>
              <a:t>Objetivo</a:t>
            </a:r>
            <a:r>
              <a:rPr kumimoji="0" lang="en-GB" sz="2000" b="1"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Disponibilizar</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em</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rede</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informações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indicadores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gerenciais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de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desempenho</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e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identificação</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de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situações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atípicas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ocorridas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na</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execução</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dos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gastos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públicos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contribuindo</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para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uma</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melhor</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gestão</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e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monitoramento</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dos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recursos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governamentais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a:t>
            </a:r>
          </a:p>
        </p:txBody>
      </p:sp>
      <p:grpSp>
        <p:nvGrpSpPr>
          <p:cNvPr id="12" name="Grupo 2"/>
          <p:cNvGrpSpPr/>
          <p:nvPr/>
        </p:nvGrpSpPr>
        <p:grpSpPr>
          <a:xfrm>
            <a:off x="1952763" y="1062789"/>
            <a:ext cx="8294576" cy="2232248"/>
            <a:chOff x="381880" y="998607"/>
            <a:chExt cx="8294576" cy="2232248"/>
          </a:xfrm>
        </p:grpSpPr>
        <p:sp>
          <p:nvSpPr>
            <p:cNvPr id="15" name="TextBox 5"/>
            <p:cNvSpPr txBox="1"/>
            <p:nvPr/>
          </p:nvSpPr>
          <p:spPr>
            <a:xfrm>
              <a:off x="381880" y="2215192"/>
              <a:ext cx="8294576" cy="1015663"/>
            </a:xfrm>
            <a:prstGeom prst="rect">
              <a:avLst/>
            </a:prstGeom>
            <a:gradFill rotWithShape="1">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ln w="9525" cap="flat" cmpd="sng" algn="ctr">
              <a:solidFill>
                <a:srgbClr val="1B587C">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342900" marR="0" lvl="0" indent="-342900" algn="just" defTabSz="914400" rtl="0" eaLnBrk="1" fontAlgn="base" latinLnBrk="0" hangingPunct="1">
                <a:lnSpc>
                  <a:spcPct val="100000"/>
                </a:lnSpc>
                <a:spcBef>
                  <a:spcPct val="0"/>
                </a:spcBef>
                <a:spcAft>
                  <a:spcPts val="1000"/>
                </a:spcAft>
                <a:buClrTx/>
                <a:buSzTx/>
                <a:buFont typeface="Wingdings" pitchFamily="2" charset="2"/>
                <a:buChar char="v"/>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en-GB" sz="2000" b="1" i="0" u="none" strike="noStrike" kern="0" cap="none" spc="0" normalizeH="0" baseline="0" noProof="0" dirty="0" err="1">
                  <a:ln>
                    <a:noFill/>
                  </a:ln>
                  <a:solidFill>
                    <a:prstClr val="black"/>
                  </a:solidFill>
                  <a:effectLst/>
                  <a:uLnTx/>
                  <a:uFillTx/>
                  <a:latin typeface="Arial"/>
                  <a:ea typeface="+mn-ea"/>
                  <a:cs typeface="Lucida Sans Unicode"/>
                </a:rPr>
                <a:t>Objetivo</a:t>
              </a:r>
              <a:r>
                <a:rPr kumimoji="0" lang="en-GB" sz="2000" b="1" i="0" u="none" strike="noStrike" kern="0" cap="none" spc="0" normalizeH="0" baseline="0" noProof="0" dirty="0">
                  <a:ln>
                    <a:noFill/>
                  </a:ln>
                  <a:solidFill>
                    <a:prstClr val="black"/>
                  </a:solidFill>
                  <a:effectLst/>
                  <a:uLnTx/>
                  <a:uFillTx/>
                  <a:latin typeface="Arial"/>
                  <a:ea typeface="+mn-ea"/>
                  <a:cs typeface="Lucida Sans Unicode"/>
                </a:rPr>
                <a:t> Geral: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Replicar</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as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Unidades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do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Observatório</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da Despesa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Pública</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 ODP,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nos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controles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internos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estaduais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e a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metodologia</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ODP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nos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controles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externos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 </a:t>
              </a:r>
              <a:r>
                <a:rPr kumimoji="0" lang="en-GB" sz="2000" b="0" i="0" u="none" strike="noStrike" kern="0" cap="none" spc="0" normalizeH="0" baseline="0" noProof="0" dirty="0" err="1">
                  <a:ln>
                    <a:noFill/>
                  </a:ln>
                  <a:solidFill>
                    <a:prstClr val="black"/>
                  </a:solidFill>
                  <a:effectLst/>
                  <a:uLnTx/>
                  <a:uFillTx/>
                  <a:latin typeface="Arial"/>
                  <a:ea typeface="+mn-ea"/>
                  <a:cs typeface="Lucida Sans Unicode"/>
                </a:rPr>
                <a:t>estaduais</a:t>
              </a:r>
              <a:r>
                <a:rPr kumimoji="0" lang="en-GB" sz="2000" b="0" i="0" u="none" strike="noStrike" kern="0" cap="none" spc="0" normalizeH="0" baseline="0" noProof="0" dirty="0">
                  <a:ln>
                    <a:noFill/>
                  </a:ln>
                  <a:solidFill>
                    <a:prstClr val="black"/>
                  </a:solidFill>
                  <a:effectLst/>
                  <a:uLnTx/>
                  <a:uFillTx/>
                  <a:latin typeface="Arial"/>
                  <a:ea typeface="+mn-ea"/>
                  <a:cs typeface="Lucida Sans Unicode"/>
                </a:rPr>
                <a:t>.</a:t>
              </a:r>
            </a:p>
          </p:txBody>
        </p:sp>
        <p:sp>
          <p:nvSpPr>
            <p:cNvPr id="16" name="TextBox 3"/>
            <p:cNvSpPr txBox="1"/>
            <p:nvPr/>
          </p:nvSpPr>
          <p:spPr>
            <a:xfrm>
              <a:off x="409390" y="998607"/>
              <a:ext cx="8267066" cy="523220"/>
            </a:xfrm>
            <a:prstGeom prst="rect">
              <a:avLst/>
            </a:prstGeom>
            <a:gradFill rotWithShape="1">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rgbClr val="1B587C">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1" indent="0" algn="ctr" defTabSz="914400" rtl="0" eaLnBrk="0" fontAlgn="base" latinLnBrk="0" hangingPunct="0">
                <a:lnSpc>
                  <a:spcPct val="100000"/>
                </a:lnSpc>
                <a:spcBef>
                  <a:spcPct val="0"/>
                </a:spcBef>
                <a:spcAft>
                  <a:spcPct val="0"/>
                </a:spcAft>
                <a:buClr>
                  <a:srgbClr val="FFFFFF"/>
                </a:buClr>
                <a:buSzTx/>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2800" b="0" i="0" u="none" strike="noStrike" kern="0" cap="none" spc="0" normalizeH="0" baseline="0" noProof="0" dirty="0" err="1">
                  <a:ln>
                    <a:noFill/>
                  </a:ln>
                  <a:solidFill>
                    <a:prstClr val="white"/>
                  </a:solidFill>
                  <a:effectLst/>
                  <a:uLnTx/>
                  <a:uFillTx/>
                  <a:latin typeface="Arial"/>
                  <a:ea typeface="+mn-ea"/>
                  <a:cs typeface="Lucida Sans Unicode"/>
                </a:rPr>
                <a:t>Estratégia</a:t>
              </a:r>
              <a:r>
                <a:rPr kumimoji="0" lang="en-GB" sz="2800" b="0" i="0" u="none" strike="noStrike" kern="0" cap="none" spc="0" normalizeH="0" baseline="0" noProof="0" dirty="0">
                  <a:ln>
                    <a:noFill/>
                  </a:ln>
                  <a:solidFill>
                    <a:prstClr val="white"/>
                  </a:solidFill>
                  <a:effectLst/>
                  <a:uLnTx/>
                  <a:uFillTx/>
                  <a:latin typeface="Arial"/>
                  <a:ea typeface="+mn-ea"/>
                  <a:cs typeface="Lucida Sans Unicode"/>
                </a:rPr>
                <a:t> </a:t>
              </a:r>
              <a:r>
                <a:rPr kumimoji="0" lang="en-GB" sz="2800" b="0" i="0" u="none" strike="noStrike" kern="0" cap="none" spc="0" normalizeH="0" baseline="0" noProof="0" dirty="0" err="1">
                  <a:ln>
                    <a:noFill/>
                  </a:ln>
                  <a:solidFill>
                    <a:prstClr val="white"/>
                  </a:solidFill>
                  <a:effectLst/>
                  <a:uLnTx/>
                  <a:uFillTx/>
                  <a:latin typeface="Arial"/>
                  <a:ea typeface="+mn-ea"/>
                  <a:cs typeface="Lucida Sans Unicode"/>
                </a:rPr>
                <a:t>Implantação</a:t>
              </a:r>
              <a:r>
                <a:rPr kumimoji="0" lang="en-GB" sz="2800" b="0" i="0" u="none" strike="noStrike" kern="0" cap="none" spc="0" normalizeH="0" baseline="0" noProof="0" dirty="0">
                  <a:ln>
                    <a:noFill/>
                  </a:ln>
                  <a:solidFill>
                    <a:prstClr val="white"/>
                  </a:solidFill>
                  <a:effectLst/>
                  <a:uLnTx/>
                  <a:uFillTx/>
                  <a:latin typeface="Arial"/>
                  <a:ea typeface="+mn-ea"/>
                  <a:cs typeface="Lucida Sans Unicode"/>
                </a:rPr>
                <a:t> </a:t>
              </a:r>
              <a:r>
                <a:rPr kumimoji="0" lang="en-GB" sz="2800" b="0" i="0" u="none" strike="noStrike" kern="0" cap="none" spc="0" normalizeH="0" baseline="0" noProof="0" dirty="0" err="1">
                  <a:ln>
                    <a:noFill/>
                  </a:ln>
                  <a:solidFill>
                    <a:prstClr val="white"/>
                  </a:solidFill>
                  <a:effectLst/>
                  <a:uLnTx/>
                  <a:uFillTx/>
                  <a:latin typeface="Arial"/>
                  <a:ea typeface="+mn-ea"/>
                  <a:cs typeface="Lucida Sans Unicode"/>
                </a:rPr>
                <a:t>Rede</a:t>
              </a:r>
              <a:r>
                <a:rPr kumimoji="0" lang="en-GB" sz="2800" b="0" i="0" u="none" strike="noStrike" kern="0" cap="none" spc="0" normalizeH="0" baseline="0" noProof="0" dirty="0">
                  <a:ln>
                    <a:noFill/>
                  </a:ln>
                  <a:solidFill>
                    <a:prstClr val="white"/>
                  </a:solidFill>
                  <a:effectLst/>
                  <a:uLnTx/>
                  <a:uFillTx/>
                  <a:latin typeface="Arial"/>
                  <a:ea typeface="+mn-ea"/>
                  <a:cs typeface="Lucida Sans Unicode"/>
                </a:rPr>
                <a:t> ODP</a:t>
              </a:r>
              <a:endParaRPr kumimoji="0" lang="en-GB" sz="2800" b="0" i="1" u="none" strike="noStrike" kern="0" cap="none" spc="0" normalizeH="0" baseline="0" noProof="0" dirty="0">
                <a:ln>
                  <a:noFill/>
                </a:ln>
                <a:solidFill>
                  <a:prstClr val="white"/>
                </a:solidFill>
                <a:effectLst/>
                <a:uLnTx/>
                <a:uFillTx/>
                <a:latin typeface="Arial"/>
                <a:ea typeface="+mn-ea"/>
                <a:cs typeface="Lucida Sans Unicode"/>
              </a:endParaRPr>
            </a:p>
          </p:txBody>
        </p:sp>
      </p:grpSp>
    </p:spTree>
    <p:extLst>
      <p:ext uri="{BB962C8B-B14F-4D97-AF65-F5344CB8AC3E}">
        <p14:creationId xmlns:p14="http://schemas.microsoft.com/office/powerpoint/2010/main" val="264807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upo 1"/>
          <p:cNvGrpSpPr/>
          <p:nvPr/>
        </p:nvGrpSpPr>
        <p:grpSpPr>
          <a:xfrm>
            <a:off x="5111239" y="1066553"/>
            <a:ext cx="1966306" cy="1317719"/>
            <a:chOff x="2531995" y="-23226"/>
            <a:chExt cx="2652585" cy="2073226"/>
          </a:xfrm>
        </p:grpSpPr>
        <p:sp>
          <p:nvSpPr>
            <p:cNvPr id="4" name="Elipse 3"/>
            <p:cNvSpPr/>
            <p:nvPr/>
          </p:nvSpPr>
          <p:spPr>
            <a:xfrm>
              <a:off x="2531995" y="-23226"/>
              <a:ext cx="2652585" cy="2073226"/>
            </a:xfrm>
            <a:prstGeom prst="ellipse">
              <a:avLst/>
            </a:prstGeom>
            <a:solidFill>
              <a:srgbClr val="004F8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5" name="Elipse 4"/>
            <p:cNvSpPr/>
            <p:nvPr/>
          </p:nvSpPr>
          <p:spPr>
            <a:xfrm>
              <a:off x="2920457" y="278795"/>
              <a:ext cx="1875660" cy="1465992"/>
            </a:xfrm>
            <a:prstGeom prst="rect">
              <a:avLst/>
            </a:prstGeom>
            <a:noFill/>
            <a:ln>
              <a:noFill/>
            </a:ln>
            <a:effectLst/>
          </p:spPr>
          <p:txBody>
            <a:bodyPr spcFirstLastPara="0" vert="horz" wrap="square" lIns="19050" tIns="19050" rIns="19050" bIns="19050" numCol="1" spcCol="1270" anchor="ctr" anchorCtr="0">
              <a:noAutofit/>
            </a:bodyPr>
            <a:lstStyle/>
            <a:p>
              <a:pPr marL="0" marR="0" lvl="0" indent="0" algn="ctr" defTabSz="666750" rtl="0" eaLnBrk="1" fontAlgn="base" latinLnBrk="0" hangingPunct="1">
                <a:lnSpc>
                  <a:spcPct val="90000"/>
                </a:lnSpc>
                <a:spcBef>
                  <a:spcPct val="0"/>
                </a:spcBef>
                <a:spcAft>
                  <a:spcPct val="35000"/>
                </a:spcAft>
                <a:buClrTx/>
                <a:buSzTx/>
                <a:buFontTx/>
                <a:buNone/>
                <a:tabLst/>
                <a:defRPr/>
              </a:pPr>
              <a:r>
                <a:rPr kumimoji="0" lang="es-ES" sz="1500" b="1" i="0" u="none" strike="noStrike" kern="0" cap="none" spc="0" normalizeH="0" baseline="0" noProof="0" dirty="0">
                  <a:ln>
                    <a:noFill/>
                  </a:ln>
                  <a:solidFill>
                    <a:prstClr val="white"/>
                  </a:solidFill>
                  <a:effectLst/>
                  <a:uLnTx/>
                  <a:uFillTx/>
                  <a:latin typeface="Arial"/>
                  <a:ea typeface="+mn-ea"/>
                  <a:cs typeface="Lucida Sans Unicode"/>
                </a:rPr>
                <a:t>Controle Interno Poder Executivo Federal</a:t>
              </a:r>
            </a:p>
            <a:p>
              <a:pPr marL="0" marR="0" lvl="0" indent="0" algn="ctr" defTabSz="666750" rtl="0" eaLnBrk="1" fontAlgn="base" latinLnBrk="0" hangingPunct="1">
                <a:lnSpc>
                  <a:spcPct val="90000"/>
                </a:lnSpc>
                <a:spcBef>
                  <a:spcPct val="0"/>
                </a:spcBef>
                <a:spcAft>
                  <a:spcPct val="35000"/>
                </a:spcAft>
                <a:buClrTx/>
                <a:buSzTx/>
                <a:buFontTx/>
                <a:buNone/>
                <a:tabLst/>
                <a:defRPr/>
              </a:pPr>
              <a:r>
                <a:rPr kumimoji="0" lang="es-ES" sz="1500" b="1" i="0" u="none" strike="noStrike" kern="0" cap="none" spc="0" normalizeH="0" baseline="0" noProof="0" dirty="0">
                  <a:ln>
                    <a:noFill/>
                  </a:ln>
                  <a:solidFill>
                    <a:prstClr val="white"/>
                  </a:solidFill>
                  <a:effectLst/>
                  <a:uLnTx/>
                  <a:uFillTx/>
                  <a:latin typeface="Arial"/>
                  <a:ea typeface="+mn-ea"/>
                  <a:cs typeface="Lucida Sans Unicode"/>
                </a:rPr>
                <a:t>CGODP</a:t>
              </a:r>
              <a:endParaRPr kumimoji="0" lang="en-US" sz="1500" b="1" i="0" u="none" strike="noStrike" kern="0" cap="none" spc="0" normalizeH="0" baseline="0" noProof="0" dirty="0">
                <a:ln>
                  <a:noFill/>
                </a:ln>
                <a:solidFill>
                  <a:prstClr val="white"/>
                </a:solidFill>
                <a:effectLst/>
                <a:uLnTx/>
                <a:uFillTx/>
                <a:latin typeface="Arial"/>
                <a:ea typeface="+mn-ea"/>
                <a:cs typeface="Lucida Sans Unicode"/>
              </a:endParaRPr>
            </a:p>
          </p:txBody>
        </p:sp>
      </p:grpSp>
      <p:grpSp>
        <p:nvGrpSpPr>
          <p:cNvPr id="6" name="Grupo 5"/>
          <p:cNvGrpSpPr/>
          <p:nvPr/>
        </p:nvGrpSpPr>
        <p:grpSpPr>
          <a:xfrm>
            <a:off x="3198218" y="3488866"/>
            <a:ext cx="5688632" cy="1978391"/>
            <a:chOff x="1635156" y="4753743"/>
            <a:chExt cx="6269291" cy="2344525"/>
          </a:xfrm>
        </p:grpSpPr>
        <p:sp>
          <p:nvSpPr>
            <p:cNvPr id="7" name="Forma livre 8"/>
            <p:cNvSpPr/>
            <p:nvPr/>
          </p:nvSpPr>
          <p:spPr>
            <a:xfrm>
              <a:off x="5706638" y="4753743"/>
              <a:ext cx="2197809" cy="2344525"/>
            </a:xfrm>
            <a:custGeom>
              <a:avLst/>
              <a:gdLst>
                <a:gd name="connsiteX0" fmla="*/ 0 w 2110075"/>
                <a:gd name="connsiteY0" fmla="*/ 989512 h 1979024"/>
                <a:gd name="connsiteX1" fmla="*/ 1055038 w 2110075"/>
                <a:gd name="connsiteY1" fmla="*/ 0 h 1979024"/>
                <a:gd name="connsiteX2" fmla="*/ 2110076 w 2110075"/>
                <a:gd name="connsiteY2" fmla="*/ 989512 h 1979024"/>
                <a:gd name="connsiteX3" fmla="*/ 1055038 w 2110075"/>
                <a:gd name="connsiteY3" fmla="*/ 1979024 h 1979024"/>
                <a:gd name="connsiteX4" fmla="*/ 0 w 2110075"/>
                <a:gd name="connsiteY4" fmla="*/ 989512 h 197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075" h="1979024">
                  <a:moveTo>
                    <a:pt x="0" y="989512"/>
                  </a:moveTo>
                  <a:cubicBezTo>
                    <a:pt x="0" y="443020"/>
                    <a:pt x="472357" y="0"/>
                    <a:pt x="1055038" y="0"/>
                  </a:cubicBezTo>
                  <a:cubicBezTo>
                    <a:pt x="1637719" y="0"/>
                    <a:pt x="2110076" y="443020"/>
                    <a:pt x="2110076" y="989512"/>
                  </a:cubicBezTo>
                  <a:cubicBezTo>
                    <a:pt x="2110076" y="1536004"/>
                    <a:pt x="1637719" y="1979024"/>
                    <a:pt x="1055038" y="1979024"/>
                  </a:cubicBezTo>
                  <a:cubicBezTo>
                    <a:pt x="472357" y="1979024"/>
                    <a:pt x="0" y="1536004"/>
                    <a:pt x="0" y="989512"/>
                  </a:cubicBezTo>
                  <a:close/>
                </a:path>
              </a:pathLst>
            </a:custGeom>
            <a:solidFill>
              <a:srgbClr val="004F8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326793" tIns="307601" rIns="326793" bIns="307601"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endParaRPr kumimoji="0" lang="pt-BR" sz="1400" b="1" i="0" u="none" strike="noStrike" kern="0" cap="none" spc="0" normalizeH="0" baseline="0" noProof="0" dirty="0">
                <a:ln>
                  <a:noFill/>
                </a:ln>
                <a:solidFill>
                  <a:prstClr val="white"/>
                </a:solidFill>
                <a:effectLst/>
                <a:uLnTx/>
                <a:uFillTx/>
                <a:latin typeface="Arial"/>
                <a:ea typeface="+mn-ea"/>
                <a:cs typeface="Lucida Sans Unicode"/>
              </a:endParaRPr>
            </a:p>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Lucida Sans Unicode"/>
                </a:rPr>
                <a:t>Controle Externo</a:t>
              </a:r>
            </a:p>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Lucida Sans Unicode"/>
                </a:rPr>
                <a:t>Estadual, DF e Municipal</a:t>
              </a:r>
            </a:p>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Lucida Sans Unicode"/>
                </a:rPr>
                <a:t>ODP.</a:t>
              </a:r>
              <a:r>
                <a:rPr kumimoji="0" lang="pt-BR" sz="1400" b="1" i="1" u="none" strike="noStrike" kern="0" cap="none" spc="0" normalizeH="0" baseline="0" noProof="0" dirty="0">
                  <a:ln>
                    <a:noFill/>
                  </a:ln>
                  <a:solidFill>
                    <a:prstClr val="white"/>
                  </a:solidFill>
                  <a:effectLst/>
                  <a:uLnTx/>
                  <a:uFillTx/>
                  <a:latin typeface="Arial"/>
                  <a:ea typeface="+mn-ea"/>
                  <a:cs typeface="Lucida Sans Unicode"/>
                </a:rPr>
                <a:t>TC</a:t>
              </a:r>
            </a:p>
            <a:p>
              <a:pPr marL="0" marR="0" lvl="0" indent="0" algn="ctr" defTabSz="622300" rtl="0" eaLnBrk="1" fontAlgn="base" latinLnBrk="0" hangingPunct="1">
                <a:lnSpc>
                  <a:spcPct val="90000"/>
                </a:lnSpc>
                <a:spcBef>
                  <a:spcPct val="0"/>
                </a:spcBef>
                <a:spcAft>
                  <a:spcPct val="35000"/>
                </a:spcAft>
                <a:buClrTx/>
                <a:buSzTx/>
                <a:buFontTx/>
                <a:buNone/>
                <a:tabLst/>
                <a:defRPr/>
              </a:pPr>
              <a:endParaRPr kumimoji="0" lang="pt-BR" sz="1400" b="1" i="0" u="none" strike="noStrike" kern="0" cap="none" spc="0" normalizeH="0" baseline="0" noProof="0" dirty="0">
                <a:ln>
                  <a:noFill/>
                </a:ln>
                <a:solidFill>
                  <a:prstClr val="white"/>
                </a:solidFill>
                <a:effectLst/>
                <a:uLnTx/>
                <a:uFillTx/>
                <a:latin typeface="Arial"/>
                <a:ea typeface="+mn-ea"/>
                <a:cs typeface="Lucida Sans Unicode"/>
              </a:endParaRPr>
            </a:p>
          </p:txBody>
        </p:sp>
        <p:sp>
          <p:nvSpPr>
            <p:cNvPr id="8" name="Forma livre 10"/>
            <p:cNvSpPr/>
            <p:nvPr/>
          </p:nvSpPr>
          <p:spPr>
            <a:xfrm>
              <a:off x="1635156" y="4816260"/>
              <a:ext cx="2411184" cy="2282007"/>
            </a:xfrm>
            <a:custGeom>
              <a:avLst/>
              <a:gdLst>
                <a:gd name="connsiteX0" fmla="*/ 0 w 2150566"/>
                <a:gd name="connsiteY0" fmla="*/ 989512 h 1979024"/>
                <a:gd name="connsiteX1" fmla="*/ 1075283 w 2150566"/>
                <a:gd name="connsiteY1" fmla="*/ 0 h 1979024"/>
                <a:gd name="connsiteX2" fmla="*/ 2150566 w 2150566"/>
                <a:gd name="connsiteY2" fmla="*/ 989512 h 1979024"/>
                <a:gd name="connsiteX3" fmla="*/ 1075283 w 2150566"/>
                <a:gd name="connsiteY3" fmla="*/ 1979024 h 1979024"/>
                <a:gd name="connsiteX4" fmla="*/ 0 w 2150566"/>
                <a:gd name="connsiteY4" fmla="*/ 989512 h 197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566" h="1979024">
                  <a:moveTo>
                    <a:pt x="0" y="989512"/>
                  </a:moveTo>
                  <a:cubicBezTo>
                    <a:pt x="0" y="443020"/>
                    <a:pt x="481421" y="0"/>
                    <a:pt x="1075283" y="0"/>
                  </a:cubicBezTo>
                  <a:cubicBezTo>
                    <a:pt x="1669145" y="0"/>
                    <a:pt x="2150566" y="443020"/>
                    <a:pt x="2150566" y="989512"/>
                  </a:cubicBezTo>
                  <a:cubicBezTo>
                    <a:pt x="2150566" y="1536004"/>
                    <a:pt x="1669145" y="1979024"/>
                    <a:pt x="1075283" y="1979024"/>
                  </a:cubicBezTo>
                  <a:cubicBezTo>
                    <a:pt x="481421" y="1979024"/>
                    <a:pt x="0" y="1536004"/>
                    <a:pt x="0" y="989512"/>
                  </a:cubicBezTo>
                  <a:close/>
                </a:path>
              </a:pathLst>
            </a:custGeom>
            <a:solidFill>
              <a:srgbClr val="004F8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332723" tIns="307601" rIns="332723" bIns="307601"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Arial"/>
                <a:ea typeface="+mn-ea"/>
                <a:cs typeface="Lucida Sans Unicode"/>
              </a:endParaRPr>
            </a:p>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Arial"/>
                  <a:ea typeface="+mn-ea"/>
                  <a:cs typeface="Lucida Sans Unicode"/>
                </a:rPr>
                <a:t>Controle</a:t>
              </a:r>
              <a:r>
                <a:rPr kumimoji="0" lang="en-US" sz="1400" b="1" i="0" u="none" strike="noStrike" kern="0" cap="none" spc="0" normalizeH="0" baseline="0" noProof="0" dirty="0">
                  <a:ln>
                    <a:noFill/>
                  </a:ln>
                  <a:solidFill>
                    <a:prstClr val="white"/>
                  </a:solidFill>
                  <a:effectLst/>
                  <a:uLnTx/>
                  <a:uFillTx/>
                  <a:latin typeface="Arial"/>
                  <a:ea typeface="+mn-ea"/>
                  <a:cs typeface="Lucida Sans Unicode"/>
                </a:rPr>
                <a:t> </a:t>
              </a:r>
              <a:r>
                <a:rPr kumimoji="0" lang="en-US" sz="1400" b="1" i="0" u="none" strike="noStrike" kern="0" cap="none" spc="0" normalizeH="0" baseline="0" noProof="0" dirty="0" err="1">
                  <a:ln>
                    <a:noFill/>
                  </a:ln>
                  <a:solidFill>
                    <a:prstClr val="white"/>
                  </a:solidFill>
                  <a:effectLst/>
                  <a:uLnTx/>
                  <a:uFillTx/>
                  <a:latin typeface="Arial"/>
                  <a:ea typeface="+mn-ea"/>
                  <a:cs typeface="Lucida Sans Unicode"/>
                </a:rPr>
                <a:t>Interno</a:t>
              </a:r>
              <a:r>
                <a:rPr kumimoji="0" lang="en-US" sz="1400" b="1" i="0" u="none" strike="noStrike" kern="0" cap="none" spc="0" normalizeH="0" baseline="0" noProof="0" dirty="0">
                  <a:ln>
                    <a:noFill/>
                  </a:ln>
                  <a:solidFill>
                    <a:prstClr val="white"/>
                  </a:solidFill>
                  <a:effectLst/>
                  <a:uLnTx/>
                  <a:uFillTx/>
                  <a:latin typeface="Arial"/>
                  <a:ea typeface="+mn-ea"/>
                  <a:cs typeface="Lucida Sans Unicode"/>
                </a:rPr>
                <a:t> </a:t>
              </a:r>
              <a:r>
                <a:rPr kumimoji="0" lang="en-US" sz="1400" b="1" i="0" u="none" strike="noStrike" kern="0" cap="none" spc="0" normalizeH="0" baseline="0" noProof="0" dirty="0" err="1">
                  <a:ln>
                    <a:noFill/>
                  </a:ln>
                  <a:solidFill>
                    <a:prstClr val="white"/>
                  </a:solidFill>
                  <a:effectLst/>
                  <a:uLnTx/>
                  <a:uFillTx/>
                  <a:latin typeface="Arial"/>
                  <a:ea typeface="+mn-ea"/>
                  <a:cs typeface="Lucida Sans Unicode"/>
                </a:rPr>
                <a:t>Poder</a:t>
              </a:r>
              <a:r>
                <a:rPr kumimoji="0" lang="en-US" sz="1400" b="1" i="0" u="none" strike="noStrike" kern="0" cap="none" spc="0" normalizeH="0" baseline="0" noProof="0" dirty="0">
                  <a:ln>
                    <a:noFill/>
                  </a:ln>
                  <a:solidFill>
                    <a:prstClr val="white"/>
                  </a:solidFill>
                  <a:effectLst/>
                  <a:uLnTx/>
                  <a:uFillTx/>
                  <a:latin typeface="Arial"/>
                  <a:ea typeface="+mn-ea"/>
                  <a:cs typeface="Lucida Sans Unicode"/>
                </a:rPr>
                <a:t> </a:t>
              </a:r>
              <a:r>
                <a:rPr kumimoji="0" lang="en-US" sz="1400" b="1" i="0" u="none" strike="noStrike" kern="0" cap="none" spc="0" normalizeH="0" baseline="0" noProof="0" dirty="0" err="1">
                  <a:ln>
                    <a:noFill/>
                  </a:ln>
                  <a:solidFill>
                    <a:prstClr val="white"/>
                  </a:solidFill>
                  <a:effectLst/>
                  <a:uLnTx/>
                  <a:uFillTx/>
                  <a:latin typeface="Arial"/>
                  <a:ea typeface="+mn-ea"/>
                  <a:cs typeface="Lucida Sans Unicode"/>
                </a:rPr>
                <a:t>Executivo</a:t>
              </a:r>
              <a:r>
                <a:rPr kumimoji="0" lang="en-US" sz="1400" b="1" i="0" u="none" strike="noStrike" kern="0" cap="none" spc="0" normalizeH="0" baseline="0" noProof="0" dirty="0">
                  <a:ln>
                    <a:noFill/>
                  </a:ln>
                  <a:solidFill>
                    <a:prstClr val="white"/>
                  </a:solidFill>
                  <a:effectLst/>
                  <a:uLnTx/>
                  <a:uFillTx/>
                  <a:latin typeface="Arial"/>
                  <a:ea typeface="+mn-ea"/>
                  <a:cs typeface="Lucida Sans Unicode"/>
                </a:rPr>
                <a:t> </a:t>
              </a:r>
              <a:r>
                <a:rPr kumimoji="0" lang="en-US" sz="1400" b="1" i="0" u="none" strike="noStrike" kern="0" cap="none" spc="0" normalizeH="0" baseline="0" noProof="0" dirty="0" err="1">
                  <a:ln>
                    <a:noFill/>
                  </a:ln>
                  <a:solidFill>
                    <a:prstClr val="white"/>
                  </a:solidFill>
                  <a:effectLst/>
                  <a:uLnTx/>
                  <a:uFillTx/>
                  <a:latin typeface="Arial"/>
                  <a:ea typeface="+mn-ea"/>
                  <a:cs typeface="Lucida Sans Unicode"/>
                </a:rPr>
                <a:t>Estadual</a:t>
              </a:r>
              <a:r>
                <a:rPr kumimoji="0" lang="en-US" sz="1400" b="1" i="0" u="none" strike="noStrike" kern="0" cap="none" spc="0" normalizeH="0" baseline="0" noProof="0" dirty="0">
                  <a:ln>
                    <a:noFill/>
                  </a:ln>
                  <a:solidFill>
                    <a:prstClr val="white"/>
                  </a:solidFill>
                  <a:effectLst/>
                  <a:uLnTx/>
                  <a:uFillTx/>
                  <a:latin typeface="Arial"/>
                  <a:ea typeface="+mn-ea"/>
                  <a:cs typeface="Lucida Sans Unicode"/>
                </a:rPr>
                <a:t> e Municipal</a:t>
              </a:r>
            </a:p>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Arial"/>
                  <a:ea typeface="+mn-ea"/>
                  <a:cs typeface="Lucida Sans Unicode"/>
                </a:rPr>
                <a:t>ODP.</a:t>
              </a:r>
              <a:r>
                <a:rPr kumimoji="0" lang="en-US" sz="1400" b="1" i="1" u="none" strike="noStrike" kern="0" cap="none" spc="0" normalizeH="0" baseline="0" noProof="0" dirty="0" err="1">
                  <a:ln>
                    <a:noFill/>
                  </a:ln>
                  <a:solidFill>
                    <a:prstClr val="white"/>
                  </a:solidFill>
                  <a:effectLst/>
                  <a:uLnTx/>
                  <a:uFillTx/>
                  <a:latin typeface="Arial"/>
                  <a:ea typeface="+mn-ea"/>
                  <a:cs typeface="Lucida Sans Unicode"/>
                </a:rPr>
                <a:t>estadual</a:t>
              </a:r>
              <a:endParaRPr kumimoji="0" lang="en-US" sz="1400" b="1" i="1" u="none" strike="noStrike" kern="0" cap="none" spc="0" normalizeH="0" baseline="0" noProof="0" dirty="0">
                <a:ln>
                  <a:noFill/>
                </a:ln>
                <a:solidFill>
                  <a:prstClr val="white"/>
                </a:solidFill>
                <a:effectLst/>
                <a:uLnTx/>
                <a:uFillTx/>
                <a:latin typeface="Arial"/>
                <a:ea typeface="+mn-ea"/>
                <a:cs typeface="Lucida Sans Unicode"/>
              </a:endParaRPr>
            </a:p>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Arial"/>
                  <a:ea typeface="+mn-ea"/>
                  <a:cs typeface="Lucida Sans Unicode"/>
                </a:rPr>
                <a:t>ODP</a:t>
              </a:r>
              <a:r>
                <a:rPr kumimoji="0" lang="en-US" sz="1400" b="1" i="1" u="none" strike="noStrike" kern="0" cap="none" spc="0" normalizeH="0" baseline="0" noProof="0" dirty="0" err="1">
                  <a:ln>
                    <a:noFill/>
                  </a:ln>
                  <a:solidFill>
                    <a:prstClr val="white"/>
                  </a:solidFill>
                  <a:effectLst/>
                  <a:uLnTx/>
                  <a:uFillTx/>
                  <a:latin typeface="Arial"/>
                  <a:ea typeface="+mn-ea"/>
                  <a:cs typeface="Lucida Sans Unicode"/>
                </a:rPr>
                <a:t>.municipal</a:t>
              </a:r>
              <a:endParaRPr kumimoji="0" lang="en-US" sz="1400" b="1" i="1" u="none" strike="noStrike" kern="0" cap="none" spc="0" normalizeH="0" baseline="0" noProof="0" dirty="0">
                <a:ln>
                  <a:noFill/>
                </a:ln>
                <a:solidFill>
                  <a:prstClr val="white"/>
                </a:solidFill>
                <a:effectLst/>
                <a:uLnTx/>
                <a:uFillTx/>
                <a:latin typeface="Arial"/>
                <a:ea typeface="+mn-ea"/>
                <a:cs typeface="Lucida Sans Unicode"/>
              </a:endParaRPr>
            </a:p>
            <a:p>
              <a:pPr marL="0" marR="0" lvl="0" indent="0" algn="ctr" defTabSz="622300" rtl="0" eaLnBrk="1" fontAlgn="base" latinLnBrk="0" hangingPunct="1">
                <a:lnSpc>
                  <a:spcPct val="90000"/>
                </a:lnSpc>
                <a:spcBef>
                  <a:spcPct val="0"/>
                </a:spcBef>
                <a:spcAft>
                  <a:spcPct val="3500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Arial"/>
                <a:ea typeface="+mn-ea"/>
                <a:cs typeface="Lucida Sans Unicode"/>
              </a:endParaRPr>
            </a:p>
          </p:txBody>
        </p:sp>
      </p:grpSp>
      <p:sp>
        <p:nvSpPr>
          <p:cNvPr id="9" name="Seta para a esquerda e para a direita 22"/>
          <p:cNvSpPr/>
          <p:nvPr/>
        </p:nvSpPr>
        <p:spPr bwMode="auto">
          <a:xfrm rot="3247941">
            <a:off x="6240221" y="2770938"/>
            <a:ext cx="1338864" cy="418177"/>
          </a:xfrm>
          <a:prstGeom prst="leftRightArrow">
            <a:avLst/>
          </a:prstGeom>
          <a:gradFill rotWithShape="1">
            <a:gsLst>
              <a:gs pos="0">
                <a:srgbClr val="F07F09">
                  <a:tint val="60000"/>
                  <a:hueOff val="0"/>
                  <a:satOff val="0"/>
                  <a:lumOff val="0"/>
                  <a:alphaOff val="0"/>
                  <a:shade val="51000"/>
                  <a:satMod val="130000"/>
                </a:srgbClr>
              </a:gs>
              <a:gs pos="80000">
                <a:srgbClr val="F07F09">
                  <a:tint val="60000"/>
                  <a:hueOff val="0"/>
                  <a:satOff val="0"/>
                  <a:lumOff val="0"/>
                  <a:alphaOff val="0"/>
                  <a:shade val="93000"/>
                  <a:satMod val="130000"/>
                </a:srgbClr>
              </a:gs>
              <a:gs pos="100000">
                <a:srgbClr val="F07F09">
                  <a:tint val="6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spcFirstLastPara="0" vert="horz" wrap="square" lIns="-1" tIns="133583" rIns="137784" bIns="133584" numCol="1" spcCol="1270" anchor="ctr" anchorCtr="0">
            <a:noAutofit/>
          </a:bodyPr>
          <a:lstStyle/>
          <a:p>
            <a:pPr marL="0" marR="0" lvl="0" indent="0" algn="ctr" defTabSz="466725" rtl="0" eaLnBrk="1" fontAlgn="base" latinLnBrk="0" hangingPunct="1">
              <a:lnSpc>
                <a:spcPct val="90000"/>
              </a:lnSpc>
              <a:spcBef>
                <a:spcPct val="0"/>
              </a:spcBef>
              <a:spcAft>
                <a:spcPct val="35000"/>
              </a:spcAft>
              <a:buClrTx/>
              <a:buSzTx/>
              <a:buFontTx/>
              <a:buNone/>
              <a:tabLst/>
              <a:defRPr/>
            </a:pPr>
            <a:endParaRPr kumimoji="0" lang="pt-BR" sz="1050" b="1" i="0" u="none" strike="noStrike" kern="0" cap="none" spc="0" normalizeH="0" baseline="0" noProof="0">
              <a:ln>
                <a:noFill/>
              </a:ln>
              <a:solidFill>
                <a:prstClr val="black">
                  <a:hueOff val="0"/>
                  <a:satOff val="0"/>
                  <a:lumOff val="0"/>
                  <a:alphaOff val="0"/>
                </a:prstClr>
              </a:solidFill>
              <a:effectLst/>
              <a:uLnTx/>
              <a:uFillTx/>
              <a:latin typeface="Arial"/>
              <a:ea typeface="+mn-ea"/>
              <a:cs typeface="Lucida Sans Unicode"/>
            </a:endParaRPr>
          </a:p>
        </p:txBody>
      </p:sp>
      <p:sp>
        <p:nvSpPr>
          <p:cNvPr id="10" name="TextBox 5"/>
          <p:cNvSpPr txBox="1"/>
          <p:nvPr/>
        </p:nvSpPr>
        <p:spPr>
          <a:xfrm>
            <a:off x="1860442" y="5661248"/>
            <a:ext cx="8078105" cy="830997"/>
          </a:xfrm>
          <a:prstGeom prst="rect">
            <a:avLst/>
          </a:prstGeom>
          <a:gradFill rotWithShape="1">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ln w="9525" cap="flat" cmpd="sng" algn="ctr">
            <a:solidFill>
              <a:srgbClr val="1B587C">
                <a:shade val="95000"/>
                <a:satMod val="105000"/>
              </a:srgb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wrap="square" rtlCol="0">
            <a:spAutoFit/>
          </a:bodyPr>
          <a:lstStyle/>
          <a:p>
            <a:pPr marL="414726" marR="0" lvl="1" indent="0" algn="l" defTabSz="914400" rtl="0" eaLnBrk="1" fontAlgn="base" latinLnBrk="0" hangingPunct="1">
              <a:lnSpc>
                <a:spcPct val="100000"/>
              </a:lnSpc>
              <a:spcBef>
                <a:spcPct val="20000"/>
              </a:spcBef>
              <a:spcAft>
                <a:spcPct val="0"/>
              </a:spcAft>
              <a:buClrTx/>
              <a:buSzTx/>
              <a:buFontTx/>
              <a:buNone/>
              <a:tabLst>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kumimoji="0" lang="pt-BR" sz="1600" b="0" i="0" u="none" strike="noStrike" kern="0" cap="none" spc="0" normalizeH="0" baseline="0" noProof="0" dirty="0">
                <a:ln>
                  <a:noFill/>
                </a:ln>
                <a:solidFill>
                  <a:prstClr val="black"/>
                </a:solidFill>
                <a:effectLst/>
                <a:uLnTx/>
                <a:uFillTx/>
                <a:latin typeface="Arial"/>
                <a:ea typeface="+mn-ea"/>
                <a:cs typeface="Lucida Sans Unicode"/>
              </a:rPr>
              <a:t>Nas informações pertinentes, haverá a troca de informações entre o Controle Externo e Interno, porém</a:t>
            </a:r>
            <a:r>
              <a:rPr kumimoji="0" lang="pt-BR"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Lucida Sans Unicode"/>
              </a:rPr>
              <a:t> </a:t>
            </a:r>
            <a:r>
              <a:rPr kumimoji="0" lang="pt-BR" sz="1600" b="0" i="0" u="sng"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Lucida Sans Unicode"/>
              </a:rPr>
              <a:t>respeitando os limites legais e as atribuições de cada parte envolvida</a:t>
            </a:r>
            <a:r>
              <a:rPr kumimoji="0" lang="pt-BR" sz="1600" b="0" i="0" u="sng" strike="noStrike" kern="0" cap="none" spc="0" normalizeH="0" baseline="0" noProof="0" dirty="0">
                <a:ln>
                  <a:noFill/>
                </a:ln>
                <a:solidFill>
                  <a:prstClr val="black"/>
                </a:solidFill>
                <a:effectLst/>
                <a:uLnTx/>
                <a:uFillTx/>
                <a:latin typeface="Arial"/>
                <a:ea typeface="+mn-ea"/>
                <a:cs typeface="Lucida Sans Unicode"/>
              </a:rPr>
              <a:t>.</a:t>
            </a:r>
          </a:p>
        </p:txBody>
      </p:sp>
      <p:sp>
        <p:nvSpPr>
          <p:cNvPr id="11" name="Seta para a esquerda e para a direita 16"/>
          <p:cNvSpPr/>
          <p:nvPr/>
        </p:nvSpPr>
        <p:spPr bwMode="auto">
          <a:xfrm>
            <a:off x="5677468" y="4124480"/>
            <a:ext cx="833849" cy="390435"/>
          </a:xfrm>
          <a:prstGeom prst="leftRightArrow">
            <a:avLst/>
          </a:prstGeom>
          <a:gradFill rotWithShape="1">
            <a:gsLst>
              <a:gs pos="0">
                <a:srgbClr val="F07F09">
                  <a:tint val="60000"/>
                  <a:hueOff val="0"/>
                  <a:satOff val="0"/>
                  <a:lumOff val="0"/>
                  <a:alphaOff val="0"/>
                  <a:shade val="51000"/>
                  <a:satMod val="130000"/>
                </a:srgbClr>
              </a:gs>
              <a:gs pos="80000">
                <a:srgbClr val="F07F09">
                  <a:tint val="60000"/>
                  <a:hueOff val="0"/>
                  <a:satOff val="0"/>
                  <a:lumOff val="0"/>
                  <a:alphaOff val="0"/>
                  <a:shade val="93000"/>
                  <a:satMod val="130000"/>
                </a:srgbClr>
              </a:gs>
              <a:gs pos="100000">
                <a:srgbClr val="F07F09">
                  <a:tint val="6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spcFirstLastPara="0" vert="horz" wrap="square" lIns="-1" tIns="133583" rIns="137784" bIns="133584" numCol="1" spcCol="1270" anchor="ctr" anchorCtr="0">
            <a:noAutofit/>
          </a:bodyPr>
          <a:lstStyle/>
          <a:p>
            <a:pPr marL="0" marR="0" lvl="0" indent="0" algn="ctr" defTabSz="466725" rtl="0" eaLnBrk="1" fontAlgn="base" latinLnBrk="0" hangingPunct="1">
              <a:lnSpc>
                <a:spcPct val="90000"/>
              </a:lnSpc>
              <a:spcBef>
                <a:spcPct val="0"/>
              </a:spcBef>
              <a:spcAft>
                <a:spcPct val="35000"/>
              </a:spcAft>
              <a:buClrTx/>
              <a:buSzTx/>
              <a:buFontTx/>
              <a:buNone/>
              <a:tabLst/>
              <a:defRPr/>
            </a:pPr>
            <a:endParaRPr kumimoji="0" lang="pt-BR" sz="1050" b="1" i="0" u="none" strike="noStrike" kern="0" cap="none" spc="0" normalizeH="0" baseline="0" noProof="0">
              <a:ln>
                <a:noFill/>
              </a:ln>
              <a:solidFill>
                <a:prstClr val="black">
                  <a:hueOff val="0"/>
                  <a:satOff val="0"/>
                  <a:lumOff val="0"/>
                  <a:alphaOff val="0"/>
                </a:prstClr>
              </a:solidFill>
              <a:effectLst/>
              <a:uLnTx/>
              <a:uFillTx/>
              <a:latin typeface="Arial"/>
              <a:ea typeface="+mn-ea"/>
              <a:cs typeface="Lucida Sans Unicode"/>
            </a:endParaRPr>
          </a:p>
        </p:txBody>
      </p:sp>
      <p:pic>
        <p:nvPicPr>
          <p:cNvPr id="12" name="Picture 2" descr="Conceito da globalizaçã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1311" y="1628238"/>
            <a:ext cx="1579183" cy="1512068"/>
          </a:xfrm>
          <a:prstGeom prst="rect">
            <a:avLst/>
          </a:prstGeom>
          <a:noFill/>
          <a:extLst>
            <a:ext uri="{909E8E84-426E-40DD-AFC4-6F175D3DCCD1}">
              <a14:hiddenFill xmlns:a14="http://schemas.microsoft.com/office/drawing/2010/main">
                <a:solidFill>
                  <a:srgbClr val="FFFFFF"/>
                </a:solidFill>
              </a14:hiddenFill>
            </a:ext>
          </a:extLst>
        </p:spPr>
      </p:pic>
      <p:sp>
        <p:nvSpPr>
          <p:cNvPr id="13" name="Seta para a esquerda e para a direita 22"/>
          <p:cNvSpPr/>
          <p:nvPr/>
        </p:nvSpPr>
        <p:spPr bwMode="auto">
          <a:xfrm rot="18260338">
            <a:off x="4451304" y="2748559"/>
            <a:ext cx="1338864" cy="418177"/>
          </a:xfrm>
          <a:prstGeom prst="leftRightArrow">
            <a:avLst/>
          </a:prstGeom>
          <a:gradFill rotWithShape="1">
            <a:gsLst>
              <a:gs pos="0">
                <a:srgbClr val="F07F09">
                  <a:tint val="60000"/>
                  <a:hueOff val="0"/>
                  <a:satOff val="0"/>
                  <a:lumOff val="0"/>
                  <a:alphaOff val="0"/>
                  <a:shade val="51000"/>
                  <a:satMod val="130000"/>
                </a:srgbClr>
              </a:gs>
              <a:gs pos="80000">
                <a:srgbClr val="F07F09">
                  <a:tint val="60000"/>
                  <a:hueOff val="0"/>
                  <a:satOff val="0"/>
                  <a:lumOff val="0"/>
                  <a:alphaOff val="0"/>
                  <a:shade val="93000"/>
                  <a:satMod val="130000"/>
                </a:srgbClr>
              </a:gs>
              <a:gs pos="100000">
                <a:srgbClr val="F07F09">
                  <a:tint val="6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spcFirstLastPara="0" vert="horz" wrap="square" lIns="-1" tIns="133583" rIns="137784" bIns="133584" numCol="1" spcCol="1270" anchor="ctr" anchorCtr="0">
            <a:noAutofit/>
          </a:bodyPr>
          <a:lstStyle/>
          <a:p>
            <a:pPr marL="0" marR="0" lvl="0" indent="0" algn="ctr" defTabSz="466725" rtl="0" eaLnBrk="1" fontAlgn="base" latinLnBrk="0" hangingPunct="1">
              <a:lnSpc>
                <a:spcPct val="90000"/>
              </a:lnSpc>
              <a:spcBef>
                <a:spcPct val="0"/>
              </a:spcBef>
              <a:spcAft>
                <a:spcPct val="35000"/>
              </a:spcAft>
              <a:buClrTx/>
              <a:buSzTx/>
              <a:buFontTx/>
              <a:buNone/>
              <a:tabLst/>
              <a:defRPr/>
            </a:pPr>
            <a:endParaRPr kumimoji="0" lang="pt-BR" sz="1050" b="1" i="0" u="none" strike="noStrike" kern="0" cap="none" spc="0" normalizeH="0" baseline="0" noProof="0">
              <a:ln>
                <a:noFill/>
              </a:ln>
              <a:solidFill>
                <a:prstClr val="black">
                  <a:hueOff val="0"/>
                  <a:satOff val="0"/>
                  <a:lumOff val="0"/>
                  <a:alphaOff val="0"/>
                </a:prstClr>
              </a:solidFill>
              <a:effectLst/>
              <a:uLnTx/>
              <a:uFillTx/>
              <a:latin typeface="Arial"/>
              <a:ea typeface="+mn-ea"/>
              <a:cs typeface="Lucida Sans Unicode"/>
            </a:endParaRPr>
          </a:p>
        </p:txBody>
      </p:sp>
      <p:sp>
        <p:nvSpPr>
          <p:cNvPr id="2" name="Retângulo 1"/>
          <p:cNvSpPr/>
          <p:nvPr/>
        </p:nvSpPr>
        <p:spPr>
          <a:xfrm rot="18241724">
            <a:off x="4055412" y="2444553"/>
            <a:ext cx="1473200" cy="578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Integração</a:t>
            </a:r>
          </a:p>
        </p:txBody>
      </p:sp>
      <p:sp>
        <p:nvSpPr>
          <p:cNvPr id="14" name="Retângulo 13"/>
          <p:cNvSpPr/>
          <p:nvPr/>
        </p:nvSpPr>
        <p:spPr>
          <a:xfrm rot="3138656">
            <a:off x="6468412" y="2482653"/>
            <a:ext cx="1473200" cy="578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Integração</a:t>
            </a:r>
          </a:p>
        </p:txBody>
      </p:sp>
      <p:sp>
        <p:nvSpPr>
          <p:cNvPr id="15" name="Retângulo 14"/>
          <p:cNvSpPr/>
          <p:nvPr/>
        </p:nvSpPr>
        <p:spPr>
          <a:xfrm>
            <a:off x="5363512" y="4374953"/>
            <a:ext cx="1473200" cy="578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Integração</a:t>
            </a:r>
          </a:p>
        </p:txBody>
      </p:sp>
    </p:spTree>
    <p:extLst>
      <p:ext uri="{BB962C8B-B14F-4D97-AF65-F5344CB8AC3E}">
        <p14:creationId xmlns:p14="http://schemas.microsoft.com/office/powerpoint/2010/main" val="11338838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upo 2"/>
          <p:cNvGrpSpPr/>
          <p:nvPr/>
        </p:nvGrpSpPr>
        <p:grpSpPr>
          <a:xfrm>
            <a:off x="1931498" y="968960"/>
            <a:ext cx="8294576" cy="4721997"/>
            <a:chOff x="381880" y="1378806"/>
            <a:chExt cx="8294576" cy="4248110"/>
          </a:xfrm>
        </p:grpSpPr>
        <p:sp>
          <p:nvSpPr>
            <p:cNvPr id="4" name="TextBox 5"/>
            <p:cNvSpPr txBox="1"/>
            <p:nvPr/>
          </p:nvSpPr>
          <p:spPr>
            <a:xfrm>
              <a:off x="381880" y="2026516"/>
              <a:ext cx="8294576" cy="3600400"/>
            </a:xfrm>
            <a:prstGeom prst="rect">
              <a:avLst/>
            </a:prstGeom>
            <a:gradFill rotWithShape="1">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ln w="9525" cap="flat" cmpd="sng" algn="ctr">
              <a:solidFill>
                <a:srgbClr val="1B587C">
                  <a:shade val="95000"/>
                  <a:satMod val="105000"/>
                </a:srgbClr>
              </a:solidFill>
              <a:prstDash val="solid"/>
            </a:ln>
            <a:effectLst>
              <a:outerShdw blurRad="40000" dist="20000" dir="5400000" rotWithShape="0">
                <a:srgbClr val="000000">
                  <a:alpha val="38000"/>
                </a:srgbClr>
              </a:outerShdw>
            </a:effectLst>
          </p:spPr>
          <p:txBody>
            <a:bodyPr wrap="square" rtlCol="0">
              <a:noAutofit/>
            </a:bodyPr>
            <a:lstStyle/>
            <a:p>
              <a:pPr marL="342900" marR="0" lvl="0" indent="-342900" algn="just" defTabSz="914400" rtl="0" eaLnBrk="1" fontAlgn="base" latinLnBrk="0" hangingPunct="1">
                <a:lnSpc>
                  <a:spcPct val="100000"/>
                </a:lnSpc>
                <a:spcBef>
                  <a:spcPct val="0"/>
                </a:spcBef>
                <a:spcAft>
                  <a:spcPts val="1000"/>
                </a:spcAft>
                <a:buClrTx/>
                <a:buSzTx/>
                <a:buFont typeface="Wingdings" pitchFamily="2" charset="2"/>
                <a:buChar char="v"/>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en-GB" sz="2000" b="0" i="0" u="none" strike="noStrike" kern="0" cap="none" spc="0" normalizeH="0" baseline="0" noProof="0" dirty="0">
                <a:ln>
                  <a:noFill/>
                </a:ln>
                <a:solidFill>
                  <a:prstClr val="black"/>
                </a:solidFill>
                <a:effectLst/>
                <a:uLnTx/>
                <a:uFillTx/>
                <a:latin typeface="Arial"/>
                <a:ea typeface="+mn-ea"/>
                <a:cs typeface="Lucida Sans Unicode"/>
              </a:endParaRPr>
            </a:p>
            <a:p>
              <a:pPr marL="342900" marR="0" lvl="0" indent="-342900" algn="just" defTabSz="914400" rtl="0" eaLnBrk="1" fontAlgn="base" latinLnBrk="0" hangingPunct="1">
                <a:lnSpc>
                  <a:spcPct val="100000"/>
                </a:lnSpc>
                <a:spcBef>
                  <a:spcPct val="0"/>
                </a:spcBef>
                <a:spcAft>
                  <a:spcPts val="1000"/>
                </a:spcAft>
                <a:buClrTx/>
                <a:buSzTx/>
                <a:buFont typeface="Wingdings" pitchFamily="2" charset="2"/>
                <a:buChar char="v"/>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en-GB" sz="2000" b="0" i="0" u="none" strike="noStrike" kern="0" cap="none" spc="0" normalizeH="0" baseline="0" noProof="0" dirty="0">
                <a:ln>
                  <a:noFill/>
                </a:ln>
                <a:solidFill>
                  <a:prstClr val="black"/>
                </a:solidFill>
                <a:effectLst/>
                <a:uLnTx/>
                <a:uFillTx/>
                <a:latin typeface="Arial"/>
                <a:ea typeface="+mn-ea"/>
                <a:cs typeface="Lucida Sans Unicode"/>
              </a:endParaRPr>
            </a:p>
            <a:p>
              <a:pPr marL="0" marR="0" lvl="0" indent="0" algn="just" defTabSz="914400" rtl="0" eaLnBrk="1" fontAlgn="base" latinLnBrk="0" hangingPunct="1">
                <a:lnSpc>
                  <a:spcPct val="100000"/>
                </a:lnSpc>
                <a:spcBef>
                  <a:spcPct val="0"/>
                </a:spcBef>
                <a:spcAft>
                  <a:spcPts val="1000"/>
                </a:spcAft>
                <a:buClrTx/>
                <a:buSzTx/>
                <a:buFontTx/>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en-GB" sz="2000" b="0" i="0" u="none" strike="noStrike" kern="0" cap="none" spc="0" normalizeH="0" baseline="0" noProof="0" dirty="0">
                <a:ln>
                  <a:noFill/>
                </a:ln>
                <a:solidFill>
                  <a:prstClr val="black"/>
                </a:solidFill>
                <a:effectLst/>
                <a:uLnTx/>
                <a:uFillTx/>
                <a:latin typeface="Arial"/>
                <a:ea typeface="+mn-ea"/>
                <a:cs typeface="Lucida Sans Unicode"/>
              </a:endParaRPr>
            </a:p>
            <a:p>
              <a:pPr marL="0" marR="0" lvl="0" indent="0" algn="just" defTabSz="914400" rtl="0" eaLnBrk="1" fontAlgn="base" latinLnBrk="0" hangingPunct="1">
                <a:lnSpc>
                  <a:spcPct val="100000"/>
                </a:lnSpc>
                <a:spcBef>
                  <a:spcPct val="0"/>
                </a:spcBef>
                <a:spcAft>
                  <a:spcPts val="1000"/>
                </a:spcAft>
                <a:buClrTx/>
                <a:buSzTx/>
                <a:buFontTx/>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en-GB" sz="2000" b="0" i="0" u="none" strike="noStrike" kern="0" cap="none" spc="0" normalizeH="0" baseline="0" noProof="0" dirty="0">
                <a:ln>
                  <a:noFill/>
                </a:ln>
                <a:solidFill>
                  <a:prstClr val="black"/>
                </a:solidFill>
                <a:effectLst/>
                <a:uLnTx/>
                <a:uFillTx/>
                <a:latin typeface="Arial"/>
                <a:ea typeface="+mn-ea"/>
                <a:cs typeface="Lucida Sans Unicode"/>
              </a:endParaRPr>
            </a:p>
          </p:txBody>
        </p:sp>
        <p:sp>
          <p:nvSpPr>
            <p:cNvPr id="5" name="TextBox 3"/>
            <p:cNvSpPr txBox="1"/>
            <p:nvPr/>
          </p:nvSpPr>
          <p:spPr>
            <a:xfrm>
              <a:off x="409390" y="1378806"/>
              <a:ext cx="8267066" cy="470711"/>
            </a:xfrm>
            <a:prstGeom prst="rect">
              <a:avLst/>
            </a:prstGeom>
            <a:gradFill rotWithShape="1">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rgbClr val="1B587C">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1" indent="0" algn="ctr" defTabSz="914400" rtl="0" eaLnBrk="0" fontAlgn="base" latinLnBrk="0" hangingPunct="0">
                <a:lnSpc>
                  <a:spcPct val="100000"/>
                </a:lnSpc>
                <a:spcBef>
                  <a:spcPct val="0"/>
                </a:spcBef>
                <a:spcAft>
                  <a:spcPct val="0"/>
                </a:spcAft>
                <a:buClr>
                  <a:srgbClr val="FFFFFF"/>
                </a:buClr>
                <a:buSzTx/>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2800" b="0" i="0" u="none" strike="noStrike" kern="0" cap="none" spc="0" normalizeH="0" baseline="0" noProof="0" dirty="0" err="1">
                  <a:ln>
                    <a:noFill/>
                  </a:ln>
                  <a:solidFill>
                    <a:prstClr val="white"/>
                  </a:solidFill>
                  <a:effectLst/>
                  <a:uLnTx/>
                  <a:uFillTx/>
                  <a:latin typeface="Arial"/>
                  <a:ea typeface="+mn-ea"/>
                  <a:cs typeface="Lucida Sans Unicode"/>
                </a:rPr>
                <a:t>Fases</a:t>
              </a:r>
              <a:r>
                <a:rPr kumimoji="0" lang="en-GB" sz="2800" b="0" i="0" u="none" strike="noStrike" kern="0" cap="none" spc="0" normalizeH="0" baseline="0" noProof="0" dirty="0">
                  <a:ln>
                    <a:noFill/>
                  </a:ln>
                  <a:solidFill>
                    <a:prstClr val="white"/>
                  </a:solidFill>
                  <a:effectLst/>
                  <a:uLnTx/>
                  <a:uFillTx/>
                  <a:latin typeface="Arial"/>
                  <a:ea typeface="+mn-ea"/>
                  <a:cs typeface="Lucida Sans Unicode"/>
                </a:rPr>
                <a:t> de </a:t>
              </a:r>
              <a:r>
                <a:rPr kumimoji="0" lang="en-GB" sz="2800" b="0" i="0" u="none" strike="noStrike" kern="0" cap="none" spc="0" normalizeH="0" baseline="0" noProof="0" dirty="0" err="1">
                  <a:ln>
                    <a:noFill/>
                  </a:ln>
                  <a:solidFill>
                    <a:prstClr val="white"/>
                  </a:solidFill>
                  <a:effectLst/>
                  <a:uLnTx/>
                  <a:uFillTx/>
                  <a:latin typeface="Arial"/>
                  <a:ea typeface="+mn-ea"/>
                  <a:cs typeface="Lucida Sans Unicode"/>
                </a:rPr>
                <a:t>Implantação</a:t>
              </a:r>
              <a:r>
                <a:rPr kumimoji="0" lang="en-GB" sz="2800" b="0" i="0" u="none" strike="noStrike" kern="0" cap="none" spc="0" normalizeH="0" baseline="0" noProof="0" dirty="0">
                  <a:ln>
                    <a:noFill/>
                  </a:ln>
                  <a:solidFill>
                    <a:prstClr val="white"/>
                  </a:solidFill>
                  <a:effectLst/>
                  <a:uLnTx/>
                  <a:uFillTx/>
                  <a:latin typeface="Arial"/>
                  <a:ea typeface="+mn-ea"/>
                  <a:cs typeface="Lucida Sans Unicode"/>
                </a:rPr>
                <a:t> da Rede ODP</a:t>
              </a:r>
              <a:endParaRPr kumimoji="0" lang="en-GB" sz="2800" b="0" i="1" u="none" strike="noStrike" kern="0" cap="none" spc="0" normalizeH="0" baseline="0" noProof="0" dirty="0">
                <a:ln>
                  <a:noFill/>
                </a:ln>
                <a:solidFill>
                  <a:prstClr val="white"/>
                </a:solidFill>
                <a:effectLst/>
                <a:uLnTx/>
                <a:uFillTx/>
                <a:latin typeface="Arial"/>
                <a:ea typeface="+mn-ea"/>
                <a:cs typeface="Lucida Sans Unicode"/>
              </a:endParaRPr>
            </a:p>
          </p:txBody>
        </p:sp>
      </p:grpSp>
      <p:grpSp>
        <p:nvGrpSpPr>
          <p:cNvPr id="6" name="Agrupar 5"/>
          <p:cNvGrpSpPr/>
          <p:nvPr/>
        </p:nvGrpSpPr>
        <p:grpSpPr>
          <a:xfrm>
            <a:off x="1940261" y="1687621"/>
            <a:ext cx="8294576" cy="510635"/>
            <a:chOff x="310760" y="4509120"/>
            <a:chExt cx="8294576" cy="510635"/>
          </a:xfrm>
        </p:grpSpPr>
        <p:sp>
          <p:nvSpPr>
            <p:cNvPr id="7" name="Retângulo 6"/>
            <p:cNvSpPr/>
            <p:nvPr/>
          </p:nvSpPr>
          <p:spPr bwMode="auto">
            <a:xfrm>
              <a:off x="310760" y="4509120"/>
              <a:ext cx="8294576" cy="504056"/>
            </a:xfrm>
            <a:prstGeom prst="rect">
              <a:avLst/>
            </a:prstGeom>
            <a:solidFill>
              <a:srgbClr val="0D425F"/>
            </a:solidFill>
            <a:ln w="9525" cap="flat" cmpd="sng" algn="ctr">
              <a:solidFill>
                <a:sysClr val="windowText" lastClr="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pt-BR" sz="1800" b="0" i="0" u="none" strike="noStrike" kern="0" cap="none" spc="0" normalizeH="0" baseline="0" noProof="0">
                <a:ln>
                  <a:noFill/>
                </a:ln>
                <a:solidFill>
                  <a:prstClr val="black"/>
                </a:solidFill>
                <a:effectLst/>
                <a:uLnTx/>
                <a:uFillTx/>
                <a:latin typeface="Arial" charset="0"/>
                <a:ea typeface="+mn-ea"/>
                <a:cs typeface="Arial" charset="0"/>
              </a:endParaRPr>
            </a:p>
          </p:txBody>
        </p:sp>
        <p:cxnSp>
          <p:nvCxnSpPr>
            <p:cNvPr id="8" name="Conector reto 7"/>
            <p:cNvCxnSpPr/>
            <p:nvPr/>
          </p:nvCxnSpPr>
          <p:spPr bwMode="auto">
            <a:xfrm>
              <a:off x="3132728" y="4513589"/>
              <a:ext cx="0" cy="506166"/>
            </a:xfrm>
            <a:prstGeom prst="line">
              <a:avLst/>
            </a:prstGeom>
            <a:solidFill>
              <a:srgbClr val="00B8FF"/>
            </a:solidFill>
            <a:ln w="19050" cap="flat" cmpd="sng" algn="ctr">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ector reto 8"/>
            <p:cNvCxnSpPr/>
            <p:nvPr/>
          </p:nvCxnSpPr>
          <p:spPr bwMode="auto">
            <a:xfrm>
              <a:off x="5869032" y="4509120"/>
              <a:ext cx="0" cy="506166"/>
            </a:xfrm>
            <a:prstGeom prst="line">
              <a:avLst/>
            </a:prstGeom>
            <a:solidFill>
              <a:srgbClr val="00B8FF"/>
            </a:solidFill>
            <a:ln w="19050" cap="flat" cmpd="sng" algn="ctr">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tângulo 9"/>
            <p:cNvSpPr/>
            <p:nvPr/>
          </p:nvSpPr>
          <p:spPr bwMode="auto">
            <a:xfrm>
              <a:off x="1331640" y="4602336"/>
              <a:ext cx="1224136" cy="36004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pt-BR" sz="1600" b="0" i="0" u="none" strike="noStrike" kern="0" cap="none" spc="0" normalizeH="0" baseline="0" noProof="0" dirty="0">
                  <a:ln>
                    <a:noFill/>
                  </a:ln>
                  <a:solidFill>
                    <a:prstClr val="white"/>
                  </a:solidFill>
                  <a:effectLst/>
                  <a:uLnTx/>
                  <a:uFillTx/>
                  <a:latin typeface="Arial" charset="0"/>
                  <a:ea typeface="+mn-ea"/>
                  <a:cs typeface="Arial" charset="0"/>
                </a:rPr>
                <a:t>2013-2016</a:t>
              </a:r>
            </a:p>
          </p:txBody>
        </p:sp>
        <p:sp>
          <p:nvSpPr>
            <p:cNvPr id="11" name="Retângulo 10"/>
            <p:cNvSpPr/>
            <p:nvPr/>
          </p:nvSpPr>
          <p:spPr bwMode="auto">
            <a:xfrm>
              <a:off x="3982280" y="4601448"/>
              <a:ext cx="1165784" cy="36004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pt-BR" sz="1600" b="0" i="0" u="none" strike="noStrike" kern="0" cap="none" spc="0" normalizeH="0" baseline="0" noProof="0" dirty="0">
                  <a:ln>
                    <a:noFill/>
                  </a:ln>
                  <a:solidFill>
                    <a:prstClr val="white"/>
                  </a:solidFill>
                  <a:effectLst/>
                  <a:uLnTx/>
                  <a:uFillTx/>
                  <a:latin typeface="Arial" charset="0"/>
                  <a:ea typeface="+mn-ea"/>
                  <a:cs typeface="Arial" charset="0"/>
                </a:rPr>
                <a:t>2015-2017</a:t>
              </a:r>
            </a:p>
          </p:txBody>
        </p:sp>
        <p:sp>
          <p:nvSpPr>
            <p:cNvPr id="12" name="Retângulo 11"/>
            <p:cNvSpPr/>
            <p:nvPr/>
          </p:nvSpPr>
          <p:spPr bwMode="auto">
            <a:xfrm>
              <a:off x="6302029" y="4601448"/>
              <a:ext cx="1418004" cy="36004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pt-BR" sz="1600" b="0" i="0" u="none" strike="noStrike" kern="0" cap="none" spc="0" normalizeH="0" baseline="0" noProof="0" dirty="0">
                  <a:ln>
                    <a:noFill/>
                  </a:ln>
                  <a:solidFill>
                    <a:prstClr val="white"/>
                  </a:solidFill>
                  <a:effectLst/>
                  <a:uLnTx/>
                  <a:uFillTx/>
                  <a:latin typeface="Arial" charset="0"/>
                  <a:ea typeface="+mn-ea"/>
                  <a:cs typeface="Arial" charset="0"/>
                </a:rPr>
                <a:t>2017-2018</a:t>
              </a:r>
            </a:p>
          </p:txBody>
        </p:sp>
      </p:grpSp>
      <p:sp>
        <p:nvSpPr>
          <p:cNvPr id="13" name="Retângulo 12"/>
          <p:cNvSpPr/>
          <p:nvPr/>
        </p:nvSpPr>
        <p:spPr bwMode="auto">
          <a:xfrm>
            <a:off x="3331341" y="4528486"/>
            <a:ext cx="2217484" cy="907466"/>
          </a:xfrm>
          <a:prstGeom prst="rect">
            <a:avLst/>
          </a:prstGeom>
          <a:gradFill>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ysClr val="windowText" lastClr="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pt-BR" sz="1400" b="0" i="0" u="none" strike="noStrike" kern="0" cap="none" spc="0" normalizeH="0" baseline="0" noProof="0" dirty="0">
                <a:ln>
                  <a:noFill/>
                </a:ln>
                <a:solidFill>
                  <a:prstClr val="white"/>
                </a:solidFill>
                <a:effectLst/>
                <a:uLnTx/>
                <a:uFillTx/>
                <a:latin typeface="Arial" charset="0"/>
                <a:ea typeface="+mn-ea"/>
                <a:cs typeface="Arial" charset="0"/>
              </a:rPr>
              <a:t>Fase 1:</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pt-BR" sz="1400" b="0" i="0" u="none" strike="noStrike" kern="0" cap="none" spc="0" normalizeH="0" baseline="0" noProof="0" dirty="0">
                <a:ln>
                  <a:noFill/>
                </a:ln>
                <a:solidFill>
                  <a:prstClr val="white"/>
                </a:solidFill>
                <a:effectLst/>
                <a:uLnTx/>
                <a:uFillTx/>
                <a:latin typeface="Arial" charset="0"/>
                <a:ea typeface="+mn-ea"/>
                <a:cs typeface="Arial" charset="0"/>
              </a:rPr>
              <a:t>Preparação do canal físico   (pessoal e infraestrutura)</a:t>
            </a:r>
          </a:p>
        </p:txBody>
      </p:sp>
      <p:sp>
        <p:nvSpPr>
          <p:cNvPr id="15" name="Retângulo 14"/>
          <p:cNvSpPr/>
          <p:nvPr/>
        </p:nvSpPr>
        <p:spPr bwMode="auto">
          <a:xfrm>
            <a:off x="6048306" y="3669798"/>
            <a:ext cx="1800200" cy="792088"/>
          </a:xfrm>
          <a:prstGeom prst="rect">
            <a:avLst/>
          </a:prstGeom>
          <a:gradFill>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ysClr val="windowText" lastClr="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pt-BR" sz="1200" b="0" i="0" u="none" strike="noStrike" kern="0" cap="none" spc="0" normalizeH="0" baseline="0" noProof="0" dirty="0">
                <a:ln>
                  <a:noFill/>
                </a:ln>
                <a:solidFill>
                  <a:prstClr val="white"/>
                </a:solidFill>
                <a:effectLst/>
                <a:uLnTx/>
                <a:uFillTx/>
                <a:latin typeface="Arial" charset="0"/>
                <a:ea typeface="+mn-ea"/>
                <a:cs typeface="Arial" charset="0"/>
              </a:rPr>
              <a:t>Fase 2:</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pt-BR" sz="1200" b="0" i="0" u="none" strike="noStrike" kern="0" cap="none" spc="0" normalizeH="0" baseline="0" noProof="0" dirty="0">
                <a:ln>
                  <a:noFill/>
                </a:ln>
                <a:solidFill>
                  <a:prstClr val="white"/>
                </a:solidFill>
                <a:effectLst/>
                <a:uLnTx/>
                <a:uFillTx/>
                <a:latin typeface="Arial" charset="0"/>
                <a:ea typeface="+mn-ea"/>
                <a:cs typeface="Arial" charset="0"/>
              </a:rPr>
              <a:t>Estudos de Compras Governamentais (entes parceiros)</a:t>
            </a:r>
          </a:p>
        </p:txBody>
      </p:sp>
      <p:sp>
        <p:nvSpPr>
          <p:cNvPr id="16" name="Retângulo 15"/>
          <p:cNvSpPr/>
          <p:nvPr/>
        </p:nvSpPr>
        <p:spPr bwMode="auto">
          <a:xfrm>
            <a:off x="8109533" y="2850720"/>
            <a:ext cx="1836384" cy="938319"/>
          </a:xfrm>
          <a:prstGeom prst="rect">
            <a:avLst/>
          </a:prstGeom>
          <a:gradFill>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ysClr val="windowText" lastClr="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pt-BR" sz="1400" b="0" i="0" u="none" strike="noStrike" kern="0" cap="none" spc="0" normalizeH="0" baseline="0" noProof="0" dirty="0">
                <a:ln>
                  <a:noFill/>
                </a:ln>
                <a:solidFill>
                  <a:prstClr val="white"/>
                </a:solidFill>
                <a:effectLst/>
                <a:uLnTx/>
                <a:uFillTx/>
                <a:latin typeface="Arial" charset="0"/>
                <a:ea typeface="+mn-ea"/>
                <a:cs typeface="Arial" charset="0"/>
              </a:rPr>
              <a:t>Fase 3:</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pt-BR" sz="1400" b="0" i="0" u="none" strike="noStrike" kern="0" cap="none" spc="0" normalizeH="0" baseline="0" noProof="0" dirty="0">
                <a:ln>
                  <a:noFill/>
                </a:ln>
                <a:solidFill>
                  <a:prstClr val="white"/>
                </a:solidFill>
                <a:effectLst/>
                <a:uLnTx/>
                <a:uFillTx/>
                <a:latin typeface="Arial" charset="0"/>
                <a:ea typeface="+mn-ea"/>
                <a:cs typeface="Arial" charset="0"/>
              </a:rPr>
              <a:t>Estudos em conjunto </a:t>
            </a:r>
            <a:r>
              <a:rPr kumimoji="0" lang="pt-BR" sz="1400" b="0" i="0" u="none" strike="noStrike" kern="0" cap="none" spc="0" normalizeH="0" baseline="0" noProof="0" dirty="0" err="1">
                <a:ln>
                  <a:noFill/>
                </a:ln>
                <a:solidFill>
                  <a:prstClr val="white"/>
                </a:solidFill>
                <a:effectLst/>
                <a:uLnTx/>
                <a:uFillTx/>
                <a:latin typeface="Arial" charset="0"/>
                <a:ea typeface="+mn-ea"/>
                <a:cs typeface="Arial" charset="0"/>
              </a:rPr>
              <a:t>CGEs</a:t>
            </a:r>
            <a:r>
              <a:rPr kumimoji="0" lang="pt-BR" sz="1400" b="0" i="0" u="none" strike="noStrike" kern="0" cap="none" spc="0" normalizeH="0" baseline="0" noProof="0" dirty="0">
                <a:ln>
                  <a:noFill/>
                </a:ln>
                <a:solidFill>
                  <a:prstClr val="white"/>
                </a:solidFill>
                <a:effectLst/>
                <a:uLnTx/>
                <a:uFillTx/>
                <a:latin typeface="Arial" charset="0"/>
                <a:ea typeface="+mn-ea"/>
                <a:cs typeface="Arial" charset="0"/>
              </a:rPr>
              <a:t>/</a:t>
            </a:r>
            <a:r>
              <a:rPr kumimoji="0" lang="pt-BR" sz="1400" b="0" i="0" u="none" strike="noStrike" kern="0" cap="none" spc="0" normalizeH="0" baseline="0" noProof="0" dirty="0" err="1">
                <a:ln>
                  <a:noFill/>
                </a:ln>
                <a:solidFill>
                  <a:prstClr val="white"/>
                </a:solidFill>
                <a:effectLst/>
                <a:uLnTx/>
                <a:uFillTx/>
                <a:latin typeface="Arial" charset="0"/>
                <a:ea typeface="+mn-ea"/>
                <a:cs typeface="Arial" charset="0"/>
              </a:rPr>
              <a:t>TCs</a:t>
            </a:r>
            <a:r>
              <a:rPr kumimoji="0" lang="pt-BR" sz="1400" b="0" i="0" u="none" strike="noStrike" kern="0" cap="none" spc="0" normalizeH="0" baseline="0" noProof="0" dirty="0">
                <a:ln>
                  <a:noFill/>
                </a:ln>
                <a:solidFill>
                  <a:prstClr val="white"/>
                </a:solidFill>
                <a:effectLst/>
                <a:uLnTx/>
                <a:uFillTx/>
                <a:latin typeface="Arial" charset="0"/>
                <a:ea typeface="+mn-ea"/>
                <a:cs typeface="Arial" charset="0"/>
              </a:rPr>
              <a:t>/CGU</a:t>
            </a:r>
          </a:p>
        </p:txBody>
      </p:sp>
      <p:grpSp>
        <p:nvGrpSpPr>
          <p:cNvPr id="17" name="Agrupar 16"/>
          <p:cNvGrpSpPr/>
          <p:nvPr/>
        </p:nvGrpSpPr>
        <p:grpSpPr>
          <a:xfrm>
            <a:off x="3321181" y="2244250"/>
            <a:ext cx="10160" cy="2283326"/>
            <a:chOff x="2409984" y="2493609"/>
            <a:chExt cx="10160" cy="2338063"/>
          </a:xfrm>
        </p:grpSpPr>
        <p:cxnSp>
          <p:nvCxnSpPr>
            <p:cNvPr id="18" name="Conector reto 17"/>
            <p:cNvCxnSpPr/>
            <p:nvPr/>
          </p:nvCxnSpPr>
          <p:spPr bwMode="auto">
            <a:xfrm>
              <a:off x="2409984" y="3033655"/>
              <a:ext cx="10160" cy="1798017"/>
            </a:xfrm>
            <a:prstGeom prst="line">
              <a:avLst/>
            </a:prstGeom>
            <a:solidFill>
              <a:srgbClr val="00B8FF"/>
            </a:solidFill>
            <a:ln w="25400" cap="flat" cmpd="sng" algn="ctr">
              <a:solidFill>
                <a:sysClr val="windowText" lastClr="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ector reto 18"/>
            <p:cNvCxnSpPr/>
            <p:nvPr/>
          </p:nvCxnSpPr>
          <p:spPr bwMode="auto">
            <a:xfrm>
              <a:off x="2420144" y="2493609"/>
              <a:ext cx="0" cy="315647"/>
            </a:xfrm>
            <a:prstGeom prst="line">
              <a:avLst/>
            </a:prstGeom>
            <a:solidFill>
              <a:srgbClr val="00B8FF"/>
            </a:solidFill>
            <a:ln w="25400" cap="flat" cmpd="sng" algn="ctr">
              <a:solidFill>
                <a:sysClr val="windowText" lastClr="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 name="Agrupar 19"/>
          <p:cNvGrpSpPr/>
          <p:nvPr/>
        </p:nvGrpSpPr>
        <p:grpSpPr>
          <a:xfrm>
            <a:off x="6081389" y="2203255"/>
            <a:ext cx="10160" cy="1444977"/>
            <a:chOff x="2399824" y="2476424"/>
            <a:chExt cx="10160" cy="912947"/>
          </a:xfrm>
        </p:grpSpPr>
        <p:cxnSp>
          <p:nvCxnSpPr>
            <p:cNvPr id="21" name="Conector reto 20"/>
            <p:cNvCxnSpPr/>
            <p:nvPr/>
          </p:nvCxnSpPr>
          <p:spPr bwMode="auto">
            <a:xfrm>
              <a:off x="2399824" y="2808021"/>
              <a:ext cx="9768" cy="581350"/>
            </a:xfrm>
            <a:prstGeom prst="line">
              <a:avLst/>
            </a:prstGeom>
            <a:solidFill>
              <a:srgbClr val="00B8FF"/>
            </a:solidFill>
            <a:ln w="25400" cap="flat" cmpd="sng" algn="ctr">
              <a:solidFill>
                <a:sysClr val="windowText" lastClr="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Conector reto 21"/>
            <p:cNvCxnSpPr/>
            <p:nvPr/>
          </p:nvCxnSpPr>
          <p:spPr bwMode="auto">
            <a:xfrm>
              <a:off x="2409984" y="2476424"/>
              <a:ext cx="0" cy="195781"/>
            </a:xfrm>
            <a:prstGeom prst="line">
              <a:avLst/>
            </a:prstGeom>
            <a:solidFill>
              <a:srgbClr val="00B8FF"/>
            </a:solidFill>
            <a:ln w="25400" cap="flat" cmpd="sng" algn="ctr">
              <a:solidFill>
                <a:sysClr val="windowText" lastClr="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Agrupar 22"/>
          <p:cNvGrpSpPr/>
          <p:nvPr/>
        </p:nvGrpSpPr>
        <p:grpSpPr>
          <a:xfrm>
            <a:off x="8158497" y="2225151"/>
            <a:ext cx="10160" cy="626661"/>
            <a:chOff x="2409984" y="2538133"/>
            <a:chExt cx="10160" cy="626661"/>
          </a:xfrm>
        </p:grpSpPr>
        <p:cxnSp>
          <p:nvCxnSpPr>
            <p:cNvPr id="24" name="Conector reto 23"/>
            <p:cNvCxnSpPr/>
            <p:nvPr/>
          </p:nvCxnSpPr>
          <p:spPr bwMode="auto">
            <a:xfrm>
              <a:off x="2409984" y="3002128"/>
              <a:ext cx="9768" cy="162666"/>
            </a:xfrm>
            <a:prstGeom prst="line">
              <a:avLst/>
            </a:prstGeom>
            <a:solidFill>
              <a:srgbClr val="00B8FF"/>
            </a:solidFill>
            <a:ln w="25400" cap="flat" cmpd="sng" algn="ctr">
              <a:solidFill>
                <a:sysClr val="windowText" lastClr="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onector reto 24"/>
            <p:cNvCxnSpPr/>
            <p:nvPr/>
          </p:nvCxnSpPr>
          <p:spPr bwMode="auto">
            <a:xfrm>
              <a:off x="2420144" y="2538133"/>
              <a:ext cx="0" cy="269191"/>
            </a:xfrm>
            <a:prstGeom prst="line">
              <a:avLst/>
            </a:prstGeom>
            <a:solidFill>
              <a:srgbClr val="00B8FF"/>
            </a:solidFill>
            <a:ln w="25400" cap="flat" cmpd="sng" algn="ctr">
              <a:solidFill>
                <a:sysClr val="windowText" lastClr="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4252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 name="Agrupar 15"/>
          <p:cNvGrpSpPr/>
          <p:nvPr/>
        </p:nvGrpSpPr>
        <p:grpSpPr>
          <a:xfrm>
            <a:off x="3004641" y="1161246"/>
            <a:ext cx="5224254" cy="5258322"/>
            <a:chOff x="3995116" y="1847050"/>
            <a:chExt cx="4958384" cy="5026479"/>
          </a:xfrm>
        </p:grpSpPr>
        <p:pic>
          <p:nvPicPr>
            <p:cNvPr id="17" name="Imagem 16"/>
            <p:cNvPicPr>
              <a:picLocks noChangeAspect="1"/>
            </p:cNvPicPr>
            <p:nvPr/>
          </p:nvPicPr>
          <p:blipFill>
            <a:blip r:embed="rId2"/>
            <a:stretch>
              <a:fillRect/>
            </a:stretch>
          </p:blipFill>
          <p:spPr>
            <a:xfrm>
              <a:off x="4210050" y="2296100"/>
              <a:ext cx="4743450" cy="4577429"/>
            </a:xfrm>
            <a:prstGeom prst="rect">
              <a:avLst/>
            </a:prstGeom>
          </p:spPr>
        </p:pic>
        <p:pic>
          <p:nvPicPr>
            <p:cNvPr id="18" name="Imagem 17"/>
            <p:cNvPicPr>
              <a:picLocks noChangeAspect="1"/>
            </p:cNvPicPr>
            <p:nvPr/>
          </p:nvPicPr>
          <p:blipFill>
            <a:blip r:embed="rId3"/>
            <a:stretch>
              <a:fillRect/>
            </a:stretch>
          </p:blipFill>
          <p:spPr>
            <a:xfrm>
              <a:off x="3995116" y="1847050"/>
              <a:ext cx="4953000" cy="457200"/>
            </a:xfrm>
            <a:prstGeom prst="rect">
              <a:avLst/>
            </a:prstGeom>
          </p:spPr>
        </p:pic>
      </p:grpSp>
      <p:sp>
        <p:nvSpPr>
          <p:cNvPr id="24" name="Elipse 23"/>
          <p:cNvSpPr/>
          <p:nvPr/>
        </p:nvSpPr>
        <p:spPr>
          <a:xfrm>
            <a:off x="9458667" y="3573014"/>
            <a:ext cx="1966306" cy="1317719"/>
          </a:xfrm>
          <a:prstGeom prst="ellipse">
            <a:avLst/>
          </a:prstGeom>
          <a:solidFill>
            <a:srgbClr val="004F8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5" name="Elipse 4"/>
          <p:cNvSpPr/>
          <p:nvPr/>
        </p:nvSpPr>
        <p:spPr>
          <a:xfrm>
            <a:off x="9746626" y="3764975"/>
            <a:ext cx="1390388" cy="931768"/>
          </a:xfrm>
          <a:prstGeom prst="rect">
            <a:avLst/>
          </a:prstGeom>
          <a:noFill/>
          <a:ln>
            <a:noFill/>
          </a:ln>
          <a:effectLst/>
        </p:spPr>
        <p:txBody>
          <a:bodyPr spcFirstLastPara="0" vert="horz" wrap="square" lIns="19050" tIns="19050" rIns="19050" bIns="19050" numCol="1" spcCol="1270" anchor="ctr" anchorCtr="0">
            <a:noAutofit/>
          </a:bodyPr>
          <a:lstStyle/>
          <a:p>
            <a:pPr marL="0" marR="0" lvl="0" indent="0" algn="ctr" defTabSz="666750" rtl="0" eaLnBrk="1" fontAlgn="base"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err="1">
                <a:ln>
                  <a:noFill/>
                </a:ln>
                <a:solidFill>
                  <a:prstClr val="white"/>
                </a:solidFill>
                <a:effectLst/>
                <a:uLnTx/>
                <a:uFillTx/>
                <a:latin typeface="Arial"/>
                <a:ea typeface="+mn-ea"/>
                <a:cs typeface="Lucida Sans Unicode"/>
              </a:rPr>
              <a:t>Interação</a:t>
            </a:r>
            <a:r>
              <a:rPr kumimoji="0" lang="en-US" sz="1500" b="1" i="0" u="none" strike="noStrike" kern="0" cap="none" spc="0" normalizeH="0" baseline="0" noProof="0" dirty="0">
                <a:ln>
                  <a:noFill/>
                </a:ln>
                <a:solidFill>
                  <a:prstClr val="white"/>
                </a:solidFill>
                <a:effectLst/>
                <a:uLnTx/>
                <a:uFillTx/>
                <a:latin typeface="Arial"/>
                <a:ea typeface="+mn-ea"/>
                <a:cs typeface="Lucida Sans Unicode"/>
              </a:rPr>
              <a:t> entre </a:t>
            </a:r>
            <a:r>
              <a:rPr kumimoji="0" lang="en-US" sz="1500" b="1" i="0" u="none" strike="noStrike" kern="0" cap="none" spc="0" normalizeH="0" baseline="0" noProof="0" dirty="0" err="1">
                <a:ln>
                  <a:noFill/>
                </a:ln>
                <a:solidFill>
                  <a:prstClr val="white"/>
                </a:solidFill>
                <a:effectLst/>
                <a:uLnTx/>
                <a:uFillTx/>
                <a:latin typeface="Arial"/>
                <a:ea typeface="+mn-ea"/>
                <a:cs typeface="Lucida Sans Unicode"/>
              </a:rPr>
              <a:t>os</a:t>
            </a:r>
            <a:r>
              <a:rPr kumimoji="0" lang="en-US" sz="1500" b="1" i="0" u="none" strike="noStrike" kern="0" cap="none" spc="0" normalizeH="0" baseline="0" noProof="0" dirty="0">
                <a:ln>
                  <a:noFill/>
                </a:ln>
                <a:solidFill>
                  <a:prstClr val="white"/>
                </a:solidFill>
                <a:effectLst/>
                <a:uLnTx/>
                <a:uFillTx/>
                <a:latin typeface="Arial"/>
                <a:ea typeface="+mn-ea"/>
                <a:cs typeface="Lucida Sans Unicode"/>
              </a:rPr>
              <a:t> </a:t>
            </a:r>
            <a:r>
              <a:rPr kumimoji="0" lang="en-US" sz="1500" b="1" i="0" u="none" strike="noStrike" kern="0" cap="none" spc="0" normalizeH="0" baseline="0" noProof="0" dirty="0" err="1">
                <a:ln>
                  <a:noFill/>
                </a:ln>
                <a:solidFill>
                  <a:prstClr val="white"/>
                </a:solidFill>
                <a:effectLst/>
                <a:uLnTx/>
                <a:uFillTx/>
                <a:latin typeface="Arial"/>
                <a:ea typeface="+mn-ea"/>
                <a:cs typeface="Lucida Sans Unicode"/>
              </a:rPr>
              <a:t>integrantes</a:t>
            </a:r>
            <a:r>
              <a:rPr kumimoji="0" lang="en-US" sz="1500" b="1" i="0" u="none" strike="noStrike" kern="0" cap="none" spc="0" normalizeH="0" baseline="0" noProof="0" dirty="0">
                <a:ln>
                  <a:noFill/>
                </a:ln>
                <a:solidFill>
                  <a:prstClr val="white"/>
                </a:solidFill>
                <a:effectLst/>
                <a:uLnTx/>
                <a:uFillTx/>
                <a:latin typeface="Arial"/>
                <a:ea typeface="+mn-ea"/>
                <a:cs typeface="Lucida Sans Unicode"/>
              </a:rPr>
              <a:t> da </a:t>
            </a:r>
            <a:r>
              <a:rPr kumimoji="0" lang="en-US" sz="1500" b="1" i="0" u="none" strike="noStrike" kern="0" cap="none" spc="0" normalizeH="0" baseline="0" noProof="0" dirty="0" err="1">
                <a:ln>
                  <a:noFill/>
                </a:ln>
                <a:solidFill>
                  <a:prstClr val="white"/>
                </a:solidFill>
                <a:effectLst/>
                <a:uLnTx/>
                <a:uFillTx/>
                <a:latin typeface="Arial"/>
                <a:ea typeface="+mn-ea"/>
                <a:cs typeface="Lucida Sans Unicode"/>
              </a:rPr>
              <a:t>Rede</a:t>
            </a:r>
            <a:r>
              <a:rPr kumimoji="0" lang="en-US" sz="1500" b="1" i="0" u="none" strike="noStrike" kern="0" cap="none" spc="0" normalizeH="0" baseline="0" noProof="0" dirty="0">
                <a:ln>
                  <a:noFill/>
                </a:ln>
                <a:solidFill>
                  <a:prstClr val="white"/>
                </a:solidFill>
                <a:effectLst/>
                <a:uLnTx/>
                <a:uFillTx/>
                <a:latin typeface="Arial"/>
                <a:ea typeface="+mn-ea"/>
                <a:cs typeface="Lucida Sans Unicode"/>
              </a:rPr>
              <a:t> ODP</a:t>
            </a:r>
          </a:p>
        </p:txBody>
      </p:sp>
      <p:sp>
        <p:nvSpPr>
          <p:cNvPr id="26" name="Seta em Curva para a Esquerda 25"/>
          <p:cNvSpPr/>
          <p:nvPr/>
        </p:nvSpPr>
        <p:spPr bwMode="auto">
          <a:xfrm rot="17164226">
            <a:off x="8294651" y="1031260"/>
            <a:ext cx="717931" cy="3247342"/>
          </a:xfrm>
          <a:prstGeom prst="curvedLeftArrow">
            <a:avLst>
              <a:gd name="adj1" fmla="val 25000"/>
              <a:gd name="adj2" fmla="val 51634"/>
              <a:gd name="adj3" fmla="val 25000"/>
            </a:avLst>
          </a:prstGeom>
          <a:solidFill>
            <a:srgbClr val="0070C0"/>
          </a:solidFill>
          <a:ln w="9525" cap="flat" cmpd="sng" algn="ctr">
            <a:solidFill>
              <a:sysClr val="windowText" lastClr="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pt-BR"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7" name="Seta em Curva para Cima 26"/>
          <p:cNvSpPr/>
          <p:nvPr/>
        </p:nvSpPr>
        <p:spPr bwMode="auto">
          <a:xfrm>
            <a:off x="7298428" y="5014415"/>
            <a:ext cx="3014780" cy="731520"/>
          </a:xfrm>
          <a:prstGeom prst="curvedUpArrow">
            <a:avLst/>
          </a:prstGeom>
          <a:solidFill>
            <a:srgbClr val="0070C0"/>
          </a:solidFill>
          <a:ln w="9525" cap="flat" cmpd="sng" algn="ctr">
            <a:solidFill>
              <a:sysClr val="windowText" lastClr="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pt-BR"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8" name="Seta em Curva para a Esquerda 27"/>
          <p:cNvSpPr/>
          <p:nvPr/>
        </p:nvSpPr>
        <p:spPr bwMode="auto">
          <a:xfrm rot="5400000">
            <a:off x="8290633" y="3571379"/>
            <a:ext cx="364627" cy="1916992"/>
          </a:xfrm>
          <a:prstGeom prst="curvedLeftArrow">
            <a:avLst/>
          </a:prstGeom>
          <a:solidFill>
            <a:srgbClr val="0070C0"/>
          </a:solidFill>
          <a:ln w="9525" cap="flat" cmpd="sng" algn="ctr">
            <a:solidFill>
              <a:sysClr val="windowText" lastClr="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pt-BR"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9" name="Seta em Curva para a Direita 28"/>
          <p:cNvSpPr/>
          <p:nvPr/>
        </p:nvSpPr>
        <p:spPr bwMode="auto">
          <a:xfrm rot="5600490">
            <a:off x="8683952" y="2504514"/>
            <a:ext cx="466572" cy="1668825"/>
          </a:xfrm>
          <a:prstGeom prst="curvedRightArrow">
            <a:avLst>
              <a:gd name="adj1" fmla="val 15135"/>
              <a:gd name="adj2" fmla="val 50000"/>
              <a:gd name="adj3" fmla="val 25000"/>
            </a:avLst>
          </a:prstGeom>
          <a:solidFill>
            <a:srgbClr val="0070C0"/>
          </a:solidFill>
          <a:ln w="9525" cap="flat" cmpd="sng" algn="ctr">
            <a:solidFill>
              <a:sysClr val="windowText" lastClr="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pt-BR"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1" name="TextBox 5"/>
          <p:cNvSpPr txBox="1"/>
          <p:nvPr/>
        </p:nvSpPr>
        <p:spPr>
          <a:xfrm>
            <a:off x="2540000" y="6435948"/>
            <a:ext cx="6337299" cy="338554"/>
          </a:xfrm>
          <a:prstGeom prst="rect">
            <a:avLst/>
          </a:prstGeom>
          <a:gradFill rotWithShape="1">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ln w="9525" cap="flat" cmpd="sng" algn="ctr">
            <a:solidFill>
              <a:srgbClr val="1B587C">
                <a:shade val="95000"/>
                <a:satMod val="105000"/>
              </a:srgb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wrap="square" rtlCol="0">
            <a:spAutoFit/>
          </a:bodyPr>
          <a:lstStyle/>
          <a:p>
            <a:pPr marL="414726" marR="0" lvl="1" indent="0" algn="l" defTabSz="914400" rtl="0" eaLnBrk="1" fontAlgn="base" latinLnBrk="0" hangingPunct="1">
              <a:lnSpc>
                <a:spcPct val="100000"/>
              </a:lnSpc>
              <a:spcBef>
                <a:spcPct val="20000"/>
              </a:spcBef>
              <a:spcAft>
                <a:spcPct val="0"/>
              </a:spcAft>
              <a:buClrTx/>
              <a:buSzTx/>
              <a:buFontTx/>
              <a:buNone/>
              <a:tabLst>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kumimoji="0" lang="pt-BR" sz="1600" b="0" i="0" u="none" strike="noStrike" kern="0" cap="none" spc="0" normalizeH="0" baseline="0" noProof="0" dirty="0">
                <a:ln>
                  <a:noFill/>
                </a:ln>
                <a:solidFill>
                  <a:prstClr val="black"/>
                </a:solidFill>
                <a:effectLst/>
                <a:uLnTx/>
                <a:uFillTx/>
                <a:latin typeface="Arial"/>
                <a:ea typeface="+mn-ea"/>
                <a:cs typeface="Lucida Sans Unicode"/>
              </a:rPr>
              <a:t>Total de 51 Unidades integrantes da Rede ODP (quadro atual)</a:t>
            </a:r>
            <a:endParaRPr kumimoji="0" lang="pt-BR" sz="1600" b="0" i="0" u="sng" strike="noStrike" kern="0" cap="none" spc="0" normalizeH="0" baseline="0" noProof="0" dirty="0">
              <a:ln>
                <a:noFill/>
              </a:ln>
              <a:solidFill>
                <a:prstClr val="black"/>
              </a:solidFill>
              <a:effectLst/>
              <a:uLnTx/>
              <a:uFillTx/>
              <a:latin typeface="Arial"/>
              <a:ea typeface="+mn-ea"/>
              <a:cs typeface="Lucida Sans Unicode"/>
            </a:endParaRPr>
          </a:p>
        </p:txBody>
      </p:sp>
    </p:spTree>
    <p:extLst>
      <p:ext uri="{BB962C8B-B14F-4D97-AF65-F5344CB8AC3E}">
        <p14:creationId xmlns:p14="http://schemas.microsoft.com/office/powerpoint/2010/main" val="116847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P spid="29"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3"/>
          <p:cNvSpPr txBox="1"/>
          <p:nvPr/>
        </p:nvSpPr>
        <p:spPr>
          <a:xfrm>
            <a:off x="1763791" y="1142396"/>
            <a:ext cx="8640959" cy="523220"/>
          </a:xfrm>
          <a:prstGeom prst="rect">
            <a:avLst/>
          </a:prstGeom>
          <a:gradFill rotWithShape="1">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rgbClr val="1B587C">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1" indent="0" algn="ctr" defTabSz="914400" rtl="0" eaLnBrk="0" fontAlgn="base" latinLnBrk="0" hangingPunct="0">
              <a:lnSpc>
                <a:spcPct val="100000"/>
              </a:lnSpc>
              <a:spcBef>
                <a:spcPct val="0"/>
              </a:spcBef>
              <a:spcAft>
                <a:spcPct val="0"/>
              </a:spcAft>
              <a:buClr>
                <a:srgbClr val="FFFFFF"/>
              </a:buClr>
              <a:buSzTx/>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2800" b="0" i="0" u="none" strike="noStrike" kern="0" cap="none" spc="0" normalizeH="0" baseline="0" noProof="0" dirty="0" err="1">
                <a:ln>
                  <a:noFill/>
                </a:ln>
                <a:solidFill>
                  <a:prstClr val="white"/>
                </a:solidFill>
                <a:effectLst/>
                <a:uLnTx/>
                <a:uFillTx/>
                <a:latin typeface="Arial"/>
                <a:ea typeface="+mn-ea"/>
                <a:cs typeface="Lucida Sans Unicode"/>
              </a:rPr>
              <a:t>Capacitação</a:t>
            </a:r>
            <a:r>
              <a:rPr kumimoji="0" lang="en-GB" sz="2800" b="0" i="0" u="none" strike="noStrike" kern="0" cap="none" spc="0" normalizeH="0" baseline="0" noProof="0" dirty="0">
                <a:ln>
                  <a:noFill/>
                </a:ln>
                <a:solidFill>
                  <a:prstClr val="white"/>
                </a:solidFill>
                <a:effectLst/>
                <a:uLnTx/>
                <a:uFillTx/>
                <a:latin typeface="Arial"/>
                <a:ea typeface="+mn-ea"/>
                <a:cs typeface="Lucida Sans Unicode"/>
              </a:rPr>
              <a:t> da </a:t>
            </a:r>
            <a:r>
              <a:rPr kumimoji="0" lang="en-GB" sz="2800" b="0" i="0" u="none" strike="noStrike" kern="0" cap="none" spc="0" normalizeH="0" baseline="0" noProof="0" dirty="0" err="1">
                <a:ln>
                  <a:noFill/>
                </a:ln>
                <a:solidFill>
                  <a:prstClr val="white"/>
                </a:solidFill>
                <a:effectLst/>
                <a:uLnTx/>
                <a:uFillTx/>
                <a:latin typeface="Arial"/>
                <a:ea typeface="+mn-ea"/>
                <a:cs typeface="Lucida Sans Unicode"/>
              </a:rPr>
              <a:t>Rede</a:t>
            </a:r>
            <a:r>
              <a:rPr kumimoji="0" lang="en-GB" sz="2800" b="0" i="0" u="none" strike="noStrike" kern="0" cap="none" spc="0" normalizeH="0" baseline="0" noProof="0" dirty="0">
                <a:ln>
                  <a:noFill/>
                </a:ln>
                <a:solidFill>
                  <a:prstClr val="white"/>
                </a:solidFill>
                <a:effectLst/>
                <a:uLnTx/>
                <a:uFillTx/>
                <a:latin typeface="Arial"/>
                <a:ea typeface="+mn-ea"/>
                <a:cs typeface="Lucida Sans Unicode"/>
              </a:rPr>
              <a:t> ODP</a:t>
            </a:r>
            <a:endParaRPr kumimoji="0" lang="en-GB" sz="2800" b="0" i="1" u="none" strike="noStrike" kern="0" cap="none" spc="0" normalizeH="0" baseline="0" noProof="0" dirty="0">
              <a:ln>
                <a:noFill/>
              </a:ln>
              <a:solidFill>
                <a:prstClr val="white"/>
              </a:solidFill>
              <a:effectLst/>
              <a:uLnTx/>
              <a:uFillTx/>
              <a:latin typeface="Arial"/>
              <a:ea typeface="+mn-ea"/>
              <a:cs typeface="Lucida Sans Unicode"/>
            </a:endParaRPr>
          </a:p>
        </p:txBody>
      </p:sp>
      <p:sp>
        <p:nvSpPr>
          <p:cNvPr id="5" name="Retângulo 4"/>
          <p:cNvSpPr/>
          <p:nvPr/>
        </p:nvSpPr>
        <p:spPr bwMode="auto">
          <a:xfrm>
            <a:off x="4637345" y="3114125"/>
            <a:ext cx="266713" cy="36616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pt-BR"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Imagem 6"/>
          <p:cNvPicPr>
            <a:picLocks noChangeAspect="1"/>
          </p:cNvPicPr>
          <p:nvPr/>
        </p:nvPicPr>
        <p:blipFill>
          <a:blip r:embed="rId2"/>
          <a:stretch>
            <a:fillRect/>
          </a:stretch>
        </p:blipFill>
        <p:spPr>
          <a:xfrm>
            <a:off x="298939" y="2613122"/>
            <a:ext cx="2694475" cy="1967069"/>
          </a:xfrm>
          <a:prstGeom prst="rect">
            <a:avLst/>
          </a:prstGeom>
        </p:spPr>
      </p:pic>
      <p:sp>
        <p:nvSpPr>
          <p:cNvPr id="8" name="Retângulo 7"/>
          <p:cNvSpPr/>
          <p:nvPr/>
        </p:nvSpPr>
        <p:spPr>
          <a:xfrm>
            <a:off x="3669583" y="2012362"/>
            <a:ext cx="6735167" cy="430887"/>
          </a:xfrm>
          <a:prstGeom prst="rect">
            <a:avLst/>
          </a:prstGeom>
          <a:gradFill rotWithShape="1">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rgbClr val="1B587C">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err="1">
                <a:ln>
                  <a:noFill/>
                </a:ln>
                <a:solidFill>
                  <a:prstClr val="white"/>
                </a:solidFill>
                <a:effectLst/>
                <a:uLnTx/>
                <a:uFillTx/>
                <a:latin typeface="Calibri" panose="020F0502020204030204"/>
                <a:ea typeface="+mn-ea"/>
                <a:cs typeface="+mn-cs"/>
              </a:rPr>
              <a:t>ODP.</a:t>
            </a:r>
            <a:r>
              <a:rPr kumimoji="0" lang="pt-BR" sz="2200" b="0" i="1" u="none" strike="noStrike" kern="1200" cap="none" spc="0" normalizeH="0" baseline="0" noProof="0" dirty="0" err="1">
                <a:ln>
                  <a:noFill/>
                </a:ln>
                <a:solidFill>
                  <a:prstClr val="white"/>
                </a:solidFill>
                <a:effectLst/>
                <a:uLnTx/>
                <a:uFillTx/>
                <a:latin typeface="Calibri" panose="020F0502020204030204"/>
                <a:ea typeface="+mn-ea"/>
                <a:cs typeface="+mn-cs"/>
              </a:rPr>
              <a:t>estadual</a:t>
            </a:r>
            <a:r>
              <a:rPr kumimoji="0" lang="pt-BR" sz="2200" b="0" i="0" u="none" strike="noStrike" kern="1200" cap="none" spc="0" normalizeH="0" baseline="0" noProof="0" dirty="0">
                <a:ln>
                  <a:noFill/>
                </a:ln>
                <a:solidFill>
                  <a:prstClr val="white"/>
                </a:solidFill>
                <a:effectLst/>
                <a:uLnTx/>
                <a:uFillTx/>
                <a:latin typeface="Calibri" panose="020F0502020204030204"/>
                <a:ea typeface="+mn-ea"/>
                <a:cs typeface="+mn-cs"/>
              </a:rPr>
              <a:t> = 31 servidores dos estados capacitados</a:t>
            </a:r>
            <a:endParaRPr kumimoji="0" lang="pt-BR" sz="2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tângulo 9"/>
          <p:cNvSpPr/>
          <p:nvPr/>
        </p:nvSpPr>
        <p:spPr>
          <a:xfrm>
            <a:off x="3657600" y="2746114"/>
            <a:ext cx="6747150" cy="769441"/>
          </a:xfrm>
          <a:prstGeom prst="rect">
            <a:avLst/>
          </a:prstGeom>
          <a:gradFill rotWithShape="1">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rgbClr val="1B587C">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Calibri" panose="020F0502020204030204"/>
                <a:ea typeface="+mn-ea"/>
                <a:cs typeface="+mn-cs"/>
              </a:rPr>
              <a:t>ODP.TC = 66 servidores dos tribunais de contas capacitados</a:t>
            </a:r>
          </a:p>
        </p:txBody>
      </p:sp>
      <p:sp>
        <p:nvSpPr>
          <p:cNvPr id="9" name="Retângulo 8"/>
          <p:cNvSpPr/>
          <p:nvPr/>
        </p:nvSpPr>
        <p:spPr bwMode="auto">
          <a:xfrm>
            <a:off x="4621965" y="4238251"/>
            <a:ext cx="266713" cy="36616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pt-B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Retângulo 10"/>
          <p:cNvSpPr/>
          <p:nvPr/>
        </p:nvSpPr>
        <p:spPr>
          <a:xfrm>
            <a:off x="3642220" y="3870240"/>
            <a:ext cx="6747150" cy="769441"/>
          </a:xfrm>
          <a:prstGeom prst="rect">
            <a:avLst/>
          </a:prstGeom>
          <a:gradFill rotWithShape="1">
            <a:gsLst>
              <a:gs pos="0">
                <a:srgbClr val="1B587C">
                  <a:shade val="51000"/>
                  <a:satMod val="130000"/>
                </a:srgbClr>
              </a:gs>
              <a:gs pos="80000">
                <a:srgbClr val="1B587C">
                  <a:shade val="93000"/>
                  <a:satMod val="130000"/>
                </a:srgbClr>
              </a:gs>
              <a:gs pos="100000">
                <a:srgbClr val="1B587C">
                  <a:shade val="94000"/>
                  <a:satMod val="135000"/>
                </a:srgbClr>
              </a:gs>
            </a:gsLst>
            <a:lin ang="16200000" scaled="0"/>
          </a:gradFill>
          <a:ln w="9525" cap="flat" cmpd="sng" algn="ctr">
            <a:solidFill>
              <a:srgbClr val="1B587C">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err="1">
                <a:ln>
                  <a:noFill/>
                </a:ln>
                <a:solidFill>
                  <a:prstClr val="white"/>
                </a:solidFill>
                <a:effectLst/>
                <a:uLnTx/>
                <a:uFillTx/>
                <a:latin typeface="Calibri" panose="020F0502020204030204"/>
                <a:ea typeface="+mn-ea"/>
                <a:cs typeface="+mn-cs"/>
              </a:rPr>
              <a:t>ODP.municipal</a:t>
            </a:r>
            <a:r>
              <a:rPr kumimoji="0" lang="pt-BR" sz="2200" b="0" i="0" u="none" strike="noStrike" kern="1200" cap="none" spc="0" normalizeH="0" baseline="0" noProof="0" dirty="0">
                <a:ln>
                  <a:noFill/>
                </a:ln>
                <a:solidFill>
                  <a:prstClr val="white"/>
                </a:solidFill>
                <a:effectLst/>
                <a:uLnTx/>
                <a:uFillTx/>
                <a:latin typeface="Calibri" panose="020F0502020204030204"/>
                <a:ea typeface="+mn-ea"/>
                <a:cs typeface="+mn-cs"/>
              </a:rPr>
              <a:t> = expectativa de 108 servidores dos municípios*</a:t>
            </a:r>
          </a:p>
        </p:txBody>
      </p:sp>
      <p:sp>
        <p:nvSpPr>
          <p:cNvPr id="2" name="CaixaDeTexto 1"/>
          <p:cNvSpPr txBox="1"/>
          <p:nvPr/>
        </p:nvSpPr>
        <p:spPr>
          <a:xfrm>
            <a:off x="-88900" y="6299200"/>
            <a:ext cx="6908800" cy="276999"/>
          </a:xfrm>
          <a:prstGeom prst="rect">
            <a:avLst/>
          </a:prstGeom>
          <a:noFill/>
        </p:spPr>
        <p:txBody>
          <a:bodyPr wrap="square" rtlCol="0">
            <a:spAutoFit/>
          </a:bodyPr>
          <a:lstStyle/>
          <a:p>
            <a:pPr marL="414726" marR="0" lvl="1" indent="0" algn="l" defTabSz="914400" rtl="0" eaLnBrk="1" fontAlgn="base" latinLnBrk="0" hangingPunct="1">
              <a:lnSpc>
                <a:spcPct val="100000"/>
              </a:lnSpc>
              <a:spcBef>
                <a:spcPct val="20000"/>
              </a:spcBef>
              <a:spcAft>
                <a:spcPct val="0"/>
              </a:spcAft>
              <a:buClrTx/>
              <a:buSzTx/>
              <a:buFontTx/>
              <a:buNone/>
              <a:tabLst>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kumimoji="0" lang="pt-BR" sz="1200" b="0" i="0" u="none" strike="noStrike" kern="0" cap="none" spc="0" normalizeH="0" baseline="0" noProof="0" dirty="0">
                <a:ln>
                  <a:noFill/>
                </a:ln>
                <a:solidFill>
                  <a:prstClr val="black"/>
                </a:solidFill>
                <a:effectLst/>
                <a:uLnTx/>
                <a:uFillTx/>
                <a:latin typeface="Arial"/>
                <a:ea typeface="+mn-ea"/>
                <a:cs typeface="Lucida Sans Unicode"/>
              </a:rPr>
              <a:t>*Considerando o ingresso de 36 municípios à Rede ODP até 2018, conforme planejado.</a:t>
            </a:r>
            <a:endParaRPr kumimoji="0" lang="pt-BR" sz="1200" b="0" i="0" u="sng" strike="noStrike" kern="0" cap="none" spc="0" normalizeH="0" baseline="0" noProof="0" dirty="0">
              <a:ln>
                <a:noFill/>
              </a:ln>
              <a:solidFill>
                <a:prstClr val="black"/>
              </a:solidFill>
              <a:effectLst/>
              <a:uLnTx/>
              <a:uFillTx/>
              <a:latin typeface="Arial"/>
              <a:ea typeface="+mn-ea"/>
              <a:cs typeface="Lucida Sans Unicode"/>
            </a:endParaRPr>
          </a:p>
        </p:txBody>
      </p:sp>
      <p:sp>
        <p:nvSpPr>
          <p:cNvPr id="13" name="TextBox 5"/>
          <p:cNvSpPr txBox="1"/>
          <p:nvPr/>
        </p:nvSpPr>
        <p:spPr>
          <a:xfrm>
            <a:off x="3642220" y="5236292"/>
            <a:ext cx="6731770" cy="430887"/>
          </a:xfrm>
          <a:prstGeom prst="rect">
            <a:avLst/>
          </a:prstGeom>
          <a:gradFill rotWithShape="1">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ln w="9525" cap="flat" cmpd="sng" algn="ctr">
            <a:solidFill>
              <a:srgbClr val="1B587C">
                <a:shade val="95000"/>
                <a:satMod val="105000"/>
              </a:srgb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wrap="square" rtlCol="0">
            <a:spAutoFit/>
          </a:bodyPr>
          <a:lstStyle/>
          <a:p>
            <a:pPr marL="414726" marR="0" lvl="1" indent="0" algn="l" defTabSz="914400" rtl="0" eaLnBrk="1" fontAlgn="base" latinLnBrk="0" hangingPunct="1">
              <a:lnSpc>
                <a:spcPct val="100000"/>
              </a:lnSpc>
              <a:spcBef>
                <a:spcPct val="20000"/>
              </a:spcBef>
              <a:spcAft>
                <a:spcPct val="0"/>
              </a:spcAft>
              <a:buClrTx/>
              <a:buSzTx/>
              <a:buFontTx/>
              <a:buNone/>
              <a:tabLst>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kumimoji="0" lang="pt-BR" sz="2200" b="1" i="0" u="none" strike="noStrike" kern="0" cap="none" spc="0" normalizeH="0" baseline="0" noProof="0" dirty="0">
                <a:ln>
                  <a:noFill/>
                </a:ln>
                <a:solidFill>
                  <a:prstClr val="black"/>
                </a:solidFill>
                <a:effectLst/>
                <a:uLnTx/>
                <a:uFillTx/>
                <a:latin typeface="Arial"/>
                <a:ea typeface="+mn-ea"/>
                <a:cs typeface="Lucida Sans Unicode"/>
              </a:rPr>
              <a:t>Total de 205 servidores capacitados</a:t>
            </a:r>
            <a:endParaRPr kumimoji="0" lang="pt-BR" sz="2200" b="1" i="0" u="sng" strike="noStrike" kern="0" cap="none" spc="0" normalizeH="0" baseline="0" noProof="0" dirty="0">
              <a:ln>
                <a:noFill/>
              </a:ln>
              <a:solidFill>
                <a:prstClr val="black"/>
              </a:solidFill>
              <a:effectLst/>
              <a:uLnTx/>
              <a:uFillTx/>
              <a:latin typeface="Arial"/>
              <a:ea typeface="+mn-ea"/>
              <a:cs typeface="Lucida Sans Unicode"/>
            </a:endParaRPr>
          </a:p>
        </p:txBody>
      </p:sp>
    </p:spTree>
    <p:extLst>
      <p:ext uri="{BB962C8B-B14F-4D97-AF65-F5344CB8AC3E}">
        <p14:creationId xmlns:p14="http://schemas.microsoft.com/office/powerpoint/2010/main" val="3829828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Agrupar 16">
            <a:extLst/>
          </p:cNvPr>
          <p:cNvGrpSpPr/>
          <p:nvPr/>
        </p:nvGrpSpPr>
        <p:grpSpPr>
          <a:xfrm>
            <a:off x="2034086" y="980728"/>
            <a:ext cx="8150004" cy="1283810"/>
            <a:chOff x="498366" y="980728"/>
            <a:chExt cx="8150004" cy="1283810"/>
          </a:xfrm>
        </p:grpSpPr>
        <p:sp>
          <p:nvSpPr>
            <p:cNvPr id="18" name="Title 1"/>
            <p:cNvSpPr txBox="1">
              <a:spLocks/>
            </p:cNvSpPr>
            <p:nvPr/>
          </p:nvSpPr>
          <p:spPr bwMode="auto">
            <a:xfrm>
              <a:off x="498374" y="980728"/>
              <a:ext cx="8144073" cy="648072"/>
            </a:xfrm>
            <a:prstGeom prst="rect">
              <a:avLst/>
            </a:prstGeom>
            <a:gradFill flip="none" rotWithShape="1">
              <a:gsLst>
                <a:gs pos="0">
                  <a:srgbClr val="1B587C">
                    <a:lumMod val="67000"/>
                  </a:srgbClr>
                </a:gs>
                <a:gs pos="48000">
                  <a:srgbClr val="1B587C">
                    <a:lumMod val="97000"/>
                    <a:lumOff val="3000"/>
                  </a:srgbClr>
                </a:gs>
                <a:gs pos="100000">
                  <a:srgbClr val="1B587C">
                    <a:lumMod val="60000"/>
                    <a:lumOff val="40000"/>
                  </a:srgbClr>
                </a:gs>
              </a:gsLst>
              <a:lin ang="16200000" scaled="1"/>
              <a:tileRect/>
            </a:gradFill>
            <a:ln w="9525">
              <a:noFill/>
              <a:miter lim="800000"/>
              <a:headEnd/>
              <a:tailEnd/>
            </a:ln>
            <a:effectLst>
              <a:reflection blurRad="6350" stA="52000" endA="300" endPos="35000" dir="5400000" sy="-100000" algn="bl" rotWithShape="0"/>
            </a:effectLst>
          </p:spPr>
          <p:txBody>
            <a:bodyPr vert="horz" wrap="square" lIns="0" tIns="0" rIns="0" bIns="0" numCol="1" anchor="ctr" anchorCtr="0" compatLnSpc="1">
              <a:prstTxWarp prst="textNoShape">
                <a:avLst/>
              </a:prstTxWarp>
            </a:bodyPr>
            <a:lstStyle>
              <a:lvl1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2pPr>
              <a:lvl3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3pPr>
              <a:lvl4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4pPr>
              <a:lvl5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5pPr>
              <a:lvl6pPr marL="2280994"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6pPr>
              <a:lvl7pPr marL="2695720"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7pPr>
              <a:lvl8pPr marL="3110446"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8pPr>
              <a:lvl9pPr marL="3525172"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9pPr>
            </a:lstStyle>
            <a:p>
              <a:pPr marL="0" marR="0" lvl="0" indent="0" algn="ctr" defTabSz="406400" rtl="0" eaLnBrk="1" fontAlgn="base" latinLnBrk="0" hangingPunct="1">
                <a:lnSpc>
                  <a:spcPct val="93000"/>
                </a:lnSpc>
                <a:spcBef>
                  <a:spcPct val="0"/>
                </a:spcBef>
                <a:spcAft>
                  <a:spcPct val="0"/>
                </a:spcAft>
                <a:buClr>
                  <a:srgbClr val="000000"/>
                </a:buClr>
                <a:buSzPct val="100000"/>
                <a:buFont typeface="Times New Roman" pitchFamily="18" charset="0"/>
                <a:buNone/>
                <a:tabLst/>
                <a:defRPr/>
              </a:pPr>
              <a:r>
                <a:rPr kumimoji="0" lang="pt-BR" sz="2800" b="1" i="0" u="none" strike="noStrike" kern="0" cap="none" spc="0" normalizeH="0" baseline="0" noProof="0" dirty="0">
                  <a:ln>
                    <a:noFill/>
                  </a:ln>
                  <a:solidFill>
                    <a:prstClr val="white"/>
                  </a:solidFill>
                  <a:effectLst/>
                  <a:uLnTx/>
                  <a:uFillTx/>
                  <a:latin typeface="Arial"/>
                  <a:ea typeface="+mj-ea"/>
                  <a:cs typeface="Lucida Sans Unicode"/>
                </a:rPr>
                <a:t>Estudo de Compras </a:t>
              </a:r>
              <a:r>
                <a:rPr kumimoji="0" lang="pt-BR" sz="2800" b="1" i="0" u="none" strike="noStrike" kern="0" cap="none" spc="0" normalizeH="0" baseline="0" noProof="0" dirty="0" err="1">
                  <a:ln>
                    <a:noFill/>
                  </a:ln>
                  <a:solidFill>
                    <a:prstClr val="white"/>
                  </a:solidFill>
                  <a:effectLst/>
                  <a:uLnTx/>
                  <a:uFillTx/>
                  <a:latin typeface="Arial"/>
                  <a:ea typeface="+mj-ea"/>
                  <a:cs typeface="Lucida Sans Unicode"/>
                </a:rPr>
                <a:t>ODPs</a:t>
              </a:r>
              <a:r>
                <a:rPr kumimoji="0" lang="pt-BR" sz="2800" b="1" i="0" u="none" strike="noStrike" kern="0" cap="none" spc="0" normalizeH="0" baseline="0" noProof="0" dirty="0">
                  <a:ln>
                    <a:noFill/>
                  </a:ln>
                  <a:solidFill>
                    <a:prstClr val="white"/>
                  </a:solidFill>
                  <a:effectLst/>
                  <a:uLnTx/>
                  <a:uFillTx/>
                  <a:latin typeface="Arial"/>
                  <a:ea typeface="+mj-ea"/>
                  <a:cs typeface="Lucida Sans Unicode"/>
                </a:rPr>
                <a:t> Estaduais</a:t>
              </a:r>
            </a:p>
          </p:txBody>
        </p:sp>
        <p:sp>
          <p:nvSpPr>
            <p:cNvPr id="19" name="Title 1">
              <a:extLst/>
            </p:cNvPr>
            <p:cNvSpPr txBox="1">
              <a:spLocks/>
            </p:cNvSpPr>
            <p:nvPr/>
          </p:nvSpPr>
          <p:spPr bwMode="auto">
            <a:xfrm rot="10800000" flipV="1">
              <a:off x="498366" y="1894135"/>
              <a:ext cx="3030379" cy="370401"/>
            </a:xfrm>
            <a:prstGeom prst="rect">
              <a:avLst/>
            </a:prstGeom>
            <a:gradFill flip="none" rotWithShape="1">
              <a:gsLst>
                <a:gs pos="0">
                  <a:srgbClr val="1B587C">
                    <a:lumMod val="67000"/>
                  </a:srgbClr>
                </a:gs>
                <a:gs pos="48000">
                  <a:srgbClr val="1B587C">
                    <a:lumMod val="97000"/>
                    <a:lumOff val="3000"/>
                  </a:srgbClr>
                </a:gs>
                <a:gs pos="100000">
                  <a:srgbClr val="1B587C">
                    <a:lumMod val="60000"/>
                    <a:lumOff val="40000"/>
                  </a:srgbClr>
                </a:gs>
              </a:gsLst>
              <a:lin ang="16200000" scaled="1"/>
              <a:tileRect/>
            </a:gradFill>
            <a:ln w="9525">
              <a:noFill/>
              <a:miter lim="800000"/>
              <a:headEnd/>
              <a:tailEnd/>
            </a:ln>
            <a:effectLst>
              <a:reflection blurRad="6350" stA="52000" endA="300" endPos="35000" dir="5400000" sy="-100000" algn="bl" rotWithShape="0"/>
            </a:effectLst>
          </p:spPr>
          <p:txBody>
            <a:bodyPr vert="horz" wrap="square" lIns="0" tIns="0" rIns="0" bIns="0" numCol="1" anchor="ctr" anchorCtr="0" compatLnSpc="1">
              <a:prstTxWarp prst="textNoShape">
                <a:avLst/>
              </a:prstTxWarp>
            </a:bodyPr>
            <a:lstStyle>
              <a:lvl1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2pPr>
              <a:lvl3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3pPr>
              <a:lvl4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4pPr>
              <a:lvl5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5pPr>
              <a:lvl6pPr marL="2280994"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6pPr>
              <a:lvl7pPr marL="2695720"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7pPr>
              <a:lvl8pPr marL="3110446"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8pPr>
              <a:lvl9pPr marL="3525172"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9pPr>
            </a:lstStyle>
            <a:p>
              <a:pPr marL="0" marR="0" lvl="0" indent="0" algn="ctr" defTabSz="829452" rtl="0" eaLnBrk="1" fontAlgn="b" latinLnBrk="0" hangingPunct="1">
                <a:lnSpc>
                  <a:spcPct val="100000"/>
                </a:lnSpc>
                <a:spcBef>
                  <a:spcPts val="0"/>
                </a:spcBef>
                <a:spcAft>
                  <a:spcPts val="0"/>
                </a:spcAft>
                <a:buClrTx/>
                <a:buSzTx/>
                <a:buFont typeface="Times New Roman" pitchFamily="18" charset="0"/>
                <a:buNone/>
                <a:tabLst/>
                <a:defRPr/>
              </a:pPr>
              <a:r>
                <a:rPr kumimoji="0" lang="pt-BR" sz="1600" b="1" i="0" u="none" strike="noStrike" kern="0" cap="none" spc="0" normalizeH="0" baseline="0" noProof="0" dirty="0">
                  <a:ln>
                    <a:noFill/>
                  </a:ln>
                  <a:solidFill>
                    <a:prstClr val="white"/>
                  </a:solidFill>
                  <a:effectLst/>
                  <a:uLnTx/>
                  <a:uFillTx/>
                  <a:latin typeface="Arial" panose="020B0604020202020204" pitchFamily="34" charset="0"/>
                  <a:ea typeface="+mj-ea"/>
                  <a:cs typeface="Lucida Sans Unicode"/>
                </a:rPr>
                <a:t>Trilhas Aplicadas</a:t>
              </a:r>
            </a:p>
          </p:txBody>
        </p:sp>
        <p:sp>
          <p:nvSpPr>
            <p:cNvPr id="20" name="Title 1">
              <a:extLst/>
            </p:cNvPr>
            <p:cNvSpPr txBox="1">
              <a:spLocks/>
            </p:cNvSpPr>
            <p:nvPr/>
          </p:nvSpPr>
          <p:spPr bwMode="auto">
            <a:xfrm rot="10800000" flipV="1">
              <a:off x="3528752" y="1894136"/>
              <a:ext cx="1409211" cy="370401"/>
            </a:xfrm>
            <a:prstGeom prst="rect">
              <a:avLst/>
            </a:prstGeom>
            <a:gradFill flip="none" rotWithShape="1">
              <a:gsLst>
                <a:gs pos="0">
                  <a:srgbClr val="1B587C">
                    <a:lumMod val="67000"/>
                  </a:srgbClr>
                </a:gs>
                <a:gs pos="48000">
                  <a:srgbClr val="1B587C">
                    <a:lumMod val="97000"/>
                    <a:lumOff val="3000"/>
                  </a:srgbClr>
                </a:gs>
                <a:gs pos="100000">
                  <a:srgbClr val="1B587C">
                    <a:lumMod val="60000"/>
                    <a:lumOff val="40000"/>
                  </a:srgbClr>
                </a:gs>
              </a:gsLst>
              <a:lin ang="16200000" scaled="1"/>
              <a:tileRect/>
            </a:gradFill>
            <a:ln w="9525">
              <a:noFill/>
              <a:miter lim="800000"/>
              <a:headEnd/>
              <a:tailEnd/>
            </a:ln>
            <a:effectLst>
              <a:reflection blurRad="6350" stA="52000" endA="300" endPos="35000" dir="5400000" sy="-100000" algn="bl" rotWithShape="0"/>
            </a:effectLst>
          </p:spPr>
          <p:txBody>
            <a:bodyPr vert="horz" wrap="square" lIns="0" tIns="0" rIns="0" bIns="0" numCol="1" anchor="ctr" anchorCtr="0" compatLnSpc="1">
              <a:prstTxWarp prst="textNoShape">
                <a:avLst/>
              </a:prstTxWarp>
            </a:bodyPr>
            <a:lstStyle>
              <a:lvl1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2pPr>
              <a:lvl3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3pPr>
              <a:lvl4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4pPr>
              <a:lvl5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5pPr>
              <a:lvl6pPr marL="2280994"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6pPr>
              <a:lvl7pPr marL="2695720"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7pPr>
              <a:lvl8pPr marL="3110446"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8pPr>
              <a:lvl9pPr marL="3525172"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9pPr>
            </a:lstStyle>
            <a:p>
              <a:pPr marL="0" marR="0" lvl="0" indent="0" algn="ctr" defTabSz="829452" rtl="0" eaLnBrk="1" fontAlgn="b" latinLnBrk="0" hangingPunct="1">
                <a:lnSpc>
                  <a:spcPct val="100000"/>
                </a:lnSpc>
                <a:spcBef>
                  <a:spcPts val="0"/>
                </a:spcBef>
                <a:spcAft>
                  <a:spcPts val="0"/>
                </a:spcAft>
                <a:buClrTx/>
                <a:buSzTx/>
                <a:buFont typeface="Times New Roman" pitchFamily="18" charset="0"/>
                <a:buNone/>
                <a:tabLst/>
                <a:defRPr/>
              </a:pPr>
              <a:r>
                <a:rPr kumimoji="0" lang="pt-BR" sz="1600" b="1" i="0" u="none" strike="noStrike" kern="0" cap="none" spc="0" normalizeH="0" baseline="0" noProof="0" dirty="0">
                  <a:ln>
                    <a:noFill/>
                  </a:ln>
                  <a:solidFill>
                    <a:prstClr val="white"/>
                  </a:solidFill>
                  <a:effectLst/>
                  <a:uLnTx/>
                  <a:uFillTx/>
                  <a:latin typeface="Arial" panose="020B0604020202020204" pitchFamily="34" charset="0"/>
                  <a:ea typeface="+mj-ea"/>
                  <a:cs typeface="Lucida Sans Unicode"/>
                </a:rPr>
                <a:t>Valor (R$)</a:t>
              </a:r>
            </a:p>
          </p:txBody>
        </p:sp>
        <p:sp>
          <p:nvSpPr>
            <p:cNvPr id="21" name="Title 1">
              <a:extLst/>
            </p:cNvPr>
            <p:cNvSpPr txBox="1">
              <a:spLocks/>
            </p:cNvSpPr>
            <p:nvPr/>
          </p:nvSpPr>
          <p:spPr bwMode="auto">
            <a:xfrm rot="10800000" flipV="1">
              <a:off x="4937963" y="1894138"/>
              <a:ext cx="3710407" cy="370400"/>
            </a:xfrm>
            <a:prstGeom prst="rect">
              <a:avLst/>
            </a:prstGeom>
            <a:gradFill flip="none" rotWithShape="1">
              <a:gsLst>
                <a:gs pos="0">
                  <a:srgbClr val="1B587C">
                    <a:lumMod val="67000"/>
                  </a:srgbClr>
                </a:gs>
                <a:gs pos="48000">
                  <a:srgbClr val="1B587C">
                    <a:lumMod val="97000"/>
                    <a:lumOff val="3000"/>
                  </a:srgbClr>
                </a:gs>
                <a:gs pos="100000">
                  <a:srgbClr val="1B587C">
                    <a:lumMod val="60000"/>
                    <a:lumOff val="40000"/>
                  </a:srgbClr>
                </a:gs>
              </a:gsLst>
              <a:lin ang="16200000" scaled="1"/>
              <a:tileRect/>
            </a:gradFill>
            <a:ln w="9525">
              <a:noFill/>
              <a:miter lim="800000"/>
              <a:headEnd/>
              <a:tailEnd/>
            </a:ln>
            <a:effectLst>
              <a:reflection blurRad="6350" stA="52000" endA="300" endPos="35000" dir="5400000" sy="-100000" algn="bl" rotWithShape="0"/>
            </a:effectLst>
          </p:spPr>
          <p:txBody>
            <a:bodyPr vert="horz" wrap="square" lIns="0" tIns="0" rIns="0" bIns="0" numCol="1" anchor="ctr" anchorCtr="0" compatLnSpc="1">
              <a:prstTxWarp prst="textNoShape">
                <a:avLst/>
              </a:prstTxWarp>
            </a:bodyPr>
            <a:lstStyle>
              <a:lvl1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2pPr>
              <a:lvl3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3pPr>
              <a:lvl4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4pPr>
              <a:lvl5pPr algn="ctr" defTabSz="406400" rtl="0" fontAlgn="base">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Lucida Sans Unicode" charset="0"/>
                  <a:cs typeface="Lucida Sans Unicode" charset="0"/>
                </a:defRPr>
              </a:lvl5pPr>
              <a:lvl6pPr marL="2280994"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6pPr>
              <a:lvl7pPr marL="2695720"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7pPr>
              <a:lvl8pPr marL="3110446"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8pPr>
              <a:lvl9pPr marL="3525172" indent="-207363" algn="ctr" defTabSz="407526" rtl="0" eaLnBrk="1" fontAlgn="base" hangingPunct="1">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9pPr>
            </a:lstStyle>
            <a:p>
              <a:pPr marL="0" marR="0" lvl="0" indent="0" algn="ctr" defTabSz="829452" rtl="0" eaLnBrk="1" fontAlgn="b" latinLnBrk="0" hangingPunct="1">
                <a:lnSpc>
                  <a:spcPct val="100000"/>
                </a:lnSpc>
                <a:spcBef>
                  <a:spcPts val="0"/>
                </a:spcBef>
                <a:spcAft>
                  <a:spcPts val="0"/>
                </a:spcAft>
                <a:buClrTx/>
                <a:buSzTx/>
                <a:buFont typeface="Times New Roman" pitchFamily="18" charset="0"/>
                <a:buNone/>
                <a:tabLst/>
                <a:defRPr/>
              </a:pPr>
              <a:r>
                <a:rPr kumimoji="0" lang="pt-BR" sz="1600" b="1" i="0" u="none" strike="noStrike" kern="0" cap="none" spc="0" normalizeH="0" baseline="0" noProof="0" dirty="0">
                  <a:ln>
                    <a:noFill/>
                  </a:ln>
                  <a:solidFill>
                    <a:prstClr val="white"/>
                  </a:solidFill>
                  <a:effectLst/>
                  <a:uLnTx/>
                  <a:uFillTx/>
                  <a:latin typeface="Arial" panose="020B0604020202020204" pitchFamily="34" charset="0"/>
                  <a:ea typeface="+mj-ea"/>
                  <a:cs typeface="Lucida Sans Unicode"/>
                </a:rPr>
                <a:t>Observações</a:t>
              </a:r>
            </a:p>
          </p:txBody>
        </p:sp>
      </p:grpSp>
      <p:graphicFrame>
        <p:nvGraphicFramePr>
          <p:cNvPr id="22" name="Tabela 21">
            <a:extLst/>
          </p:cNvPr>
          <p:cNvGraphicFramePr>
            <a:graphicFrameLocks noGrp="1"/>
          </p:cNvGraphicFramePr>
          <p:nvPr>
            <p:extLst/>
          </p:nvPr>
        </p:nvGraphicFramePr>
        <p:xfrm>
          <a:off x="2034090" y="2343831"/>
          <a:ext cx="8144073" cy="457200"/>
        </p:xfrm>
        <a:graphic>
          <a:graphicData uri="http://schemas.openxmlformats.org/drawingml/2006/table">
            <a:tbl>
              <a:tblPr>
                <a:effectLst>
                  <a:reflection blurRad="6350" stA="52000" endA="300" endPos="35000" dir="5400000" sy="-100000" algn="bl" rotWithShape="0"/>
                </a:effectLst>
              </a:tblPr>
              <a:tblGrid>
                <a:gridCol w="2993510">
                  <a:extLst>
                    <a:ext uri="{9D8B030D-6E8A-4147-A177-3AD203B41FA5}">
                      <a16:colId xmlns:a16="http://schemas.microsoft.com/office/drawing/2014/main" val="930467892"/>
                    </a:ext>
                  </a:extLst>
                </a:gridCol>
                <a:gridCol w="1440157">
                  <a:extLst>
                    <a:ext uri="{9D8B030D-6E8A-4147-A177-3AD203B41FA5}">
                      <a16:colId xmlns:a16="http://schemas.microsoft.com/office/drawing/2014/main" val="2035316012"/>
                    </a:ext>
                  </a:extLst>
                </a:gridCol>
                <a:gridCol w="3710406">
                  <a:extLst>
                    <a:ext uri="{9D8B030D-6E8A-4147-A177-3AD203B41FA5}">
                      <a16:colId xmlns:a16="http://schemas.microsoft.com/office/drawing/2014/main" val="3268707557"/>
                    </a:ext>
                  </a:extLst>
                </a:gridCol>
              </a:tblGrid>
              <a:tr h="457200">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algn="just" fontAlgn="ctr"/>
                      <a:r>
                        <a:rPr lang="pt-BR" sz="1400" b="0" i="0" u="none" strike="noStrike" dirty="0">
                          <a:solidFill>
                            <a:srgbClr val="000000"/>
                          </a:solidFill>
                          <a:effectLst/>
                          <a:latin typeface="Arial" panose="020B0604020202020204" pitchFamily="34" charset="0"/>
                        </a:rPr>
                        <a:t>Licitantes com o mesmo endereço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algn="ctr" fontAlgn="b"/>
                      <a:r>
                        <a:rPr lang="pt-BR" sz="1400" b="1" i="0" u="none" strike="noStrike" dirty="0">
                          <a:solidFill>
                            <a:srgbClr val="000000"/>
                          </a:solidFill>
                          <a:effectLst/>
                          <a:latin typeface="Arial" panose="020B0604020202020204" pitchFamily="34" charset="0"/>
                        </a:rPr>
                        <a:t>R$ 18 milhões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algn="just" fontAlgn="ctr"/>
                      <a:r>
                        <a:rPr lang="pt-BR" sz="1200" b="0" i="0" u="none" strike="noStrike" dirty="0">
                          <a:solidFill>
                            <a:srgbClr val="000000"/>
                          </a:solidFill>
                          <a:effectLst/>
                          <a:latin typeface="Arial" panose="020B0604020202020204" pitchFamily="34" charset="0"/>
                        </a:rPr>
                        <a:t>Situação para 20 empresas vencedoras, envolvendo 150 processos de compras.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extLst>
                  <a:ext uri="{0D108BD9-81ED-4DB2-BD59-A6C34878D82A}">
                    <a16:rowId xmlns:a16="http://schemas.microsoft.com/office/drawing/2014/main" val="2318945693"/>
                  </a:ext>
                </a:extLst>
              </a:tr>
            </a:tbl>
          </a:graphicData>
        </a:graphic>
      </p:graphicFrame>
      <p:graphicFrame>
        <p:nvGraphicFramePr>
          <p:cNvPr id="23" name="Tabela 22">
            <a:extLst/>
          </p:cNvPr>
          <p:cNvGraphicFramePr>
            <a:graphicFrameLocks noGrp="1"/>
          </p:cNvGraphicFramePr>
          <p:nvPr>
            <p:extLst/>
          </p:nvPr>
        </p:nvGraphicFramePr>
        <p:xfrm>
          <a:off x="2034088" y="2912978"/>
          <a:ext cx="8144073" cy="457200"/>
        </p:xfrm>
        <a:graphic>
          <a:graphicData uri="http://schemas.openxmlformats.org/drawingml/2006/table">
            <a:tbl>
              <a:tblPr>
                <a:effectLst>
                  <a:reflection blurRad="6350" stA="52000" endA="300" endPos="35000" dir="5400000" sy="-100000" algn="bl" rotWithShape="0"/>
                </a:effectLst>
              </a:tblPr>
              <a:tblGrid>
                <a:gridCol w="2993508">
                  <a:extLst>
                    <a:ext uri="{9D8B030D-6E8A-4147-A177-3AD203B41FA5}">
                      <a16:colId xmlns:a16="http://schemas.microsoft.com/office/drawing/2014/main" val="2429571633"/>
                    </a:ext>
                  </a:extLst>
                </a:gridCol>
                <a:gridCol w="1440160">
                  <a:extLst>
                    <a:ext uri="{9D8B030D-6E8A-4147-A177-3AD203B41FA5}">
                      <a16:colId xmlns:a16="http://schemas.microsoft.com/office/drawing/2014/main" val="4234539755"/>
                    </a:ext>
                  </a:extLst>
                </a:gridCol>
                <a:gridCol w="3710405">
                  <a:extLst>
                    <a:ext uri="{9D8B030D-6E8A-4147-A177-3AD203B41FA5}">
                      <a16:colId xmlns:a16="http://schemas.microsoft.com/office/drawing/2014/main" val="3189983254"/>
                    </a:ext>
                  </a:extLst>
                </a:gridCol>
              </a:tblGrid>
              <a:tr h="457200">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just" defTabSz="829452" rtl="0" eaLnBrk="1" fontAlgn="ctr" latinLnBrk="0" hangingPunct="1"/>
                      <a:r>
                        <a:rPr lang="pt-BR" sz="1400" b="0" i="0" u="none" strike="noStrike" kern="1200" dirty="0">
                          <a:solidFill>
                            <a:srgbClr val="000000"/>
                          </a:solidFill>
                          <a:effectLst/>
                          <a:latin typeface="Arial" panose="020B0604020202020204" pitchFamily="34" charset="0"/>
                          <a:ea typeface="+mn-ea"/>
                          <a:cs typeface="+mn-cs"/>
                        </a:rPr>
                        <a:t>Licitantes utilizando o mesmo IP</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ctr" defTabSz="829452" rtl="0" eaLnBrk="1" fontAlgn="b" latinLnBrk="0" hangingPunct="1"/>
                      <a:r>
                        <a:rPr lang="pt-BR" sz="1400" b="1" i="0" u="none" strike="noStrike" kern="1200" dirty="0">
                          <a:solidFill>
                            <a:srgbClr val="000000"/>
                          </a:solidFill>
                          <a:effectLst/>
                          <a:latin typeface="Arial" panose="020B0604020202020204" pitchFamily="34" charset="0"/>
                          <a:ea typeface="+mn-ea"/>
                          <a:cs typeface="+mn-cs"/>
                        </a:rPr>
                        <a:t>R$  3 milhões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just" defTabSz="829452" rtl="0" eaLnBrk="1" fontAlgn="ctr" latinLnBrk="0" hangingPunct="1"/>
                      <a:r>
                        <a:rPr lang="pt-BR" sz="1200" b="0" i="0" u="none" strike="noStrike" kern="1200" dirty="0">
                          <a:solidFill>
                            <a:srgbClr val="000000"/>
                          </a:solidFill>
                          <a:effectLst/>
                          <a:latin typeface="Arial" panose="020B0604020202020204" pitchFamily="34" charset="0"/>
                          <a:ea typeface="+mn-ea"/>
                          <a:cs typeface="+mn-cs"/>
                        </a:rPr>
                        <a:t>Situação encontrada em aproximadamente 4 órgãos e 30 lotes.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extLst>
                  <a:ext uri="{0D108BD9-81ED-4DB2-BD59-A6C34878D82A}">
                    <a16:rowId xmlns:a16="http://schemas.microsoft.com/office/drawing/2014/main" val="2137824956"/>
                  </a:ext>
                </a:extLst>
              </a:tr>
            </a:tbl>
          </a:graphicData>
        </a:graphic>
      </p:graphicFrame>
      <p:graphicFrame>
        <p:nvGraphicFramePr>
          <p:cNvPr id="24" name="Tabela 23">
            <a:extLst/>
          </p:cNvPr>
          <p:cNvGraphicFramePr>
            <a:graphicFrameLocks noGrp="1"/>
          </p:cNvGraphicFramePr>
          <p:nvPr>
            <p:extLst/>
          </p:nvPr>
        </p:nvGraphicFramePr>
        <p:xfrm>
          <a:off x="2034088" y="3482125"/>
          <a:ext cx="8144073" cy="457200"/>
        </p:xfrm>
        <a:graphic>
          <a:graphicData uri="http://schemas.openxmlformats.org/drawingml/2006/table">
            <a:tbl>
              <a:tblPr>
                <a:effectLst>
                  <a:reflection blurRad="6350" stA="52000" endA="300" endPos="35000" dir="5400000" sy="-100000" algn="bl" rotWithShape="0"/>
                </a:effectLst>
              </a:tblPr>
              <a:tblGrid>
                <a:gridCol w="2993509">
                  <a:extLst>
                    <a:ext uri="{9D8B030D-6E8A-4147-A177-3AD203B41FA5}">
                      <a16:colId xmlns:a16="http://schemas.microsoft.com/office/drawing/2014/main" val="212889635"/>
                    </a:ext>
                  </a:extLst>
                </a:gridCol>
                <a:gridCol w="1440160">
                  <a:extLst>
                    <a:ext uri="{9D8B030D-6E8A-4147-A177-3AD203B41FA5}">
                      <a16:colId xmlns:a16="http://schemas.microsoft.com/office/drawing/2014/main" val="2861426573"/>
                    </a:ext>
                  </a:extLst>
                </a:gridCol>
                <a:gridCol w="3710404">
                  <a:extLst>
                    <a:ext uri="{9D8B030D-6E8A-4147-A177-3AD203B41FA5}">
                      <a16:colId xmlns:a16="http://schemas.microsoft.com/office/drawing/2014/main" val="2461370822"/>
                    </a:ext>
                  </a:extLst>
                </a:gridCol>
              </a:tblGrid>
              <a:tr h="457200">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algn="l" fontAlgn="ctr"/>
                      <a:r>
                        <a:rPr lang="pt-BR" sz="1400" b="0" i="0" u="none" strike="noStrike" dirty="0">
                          <a:solidFill>
                            <a:srgbClr val="000000"/>
                          </a:solidFill>
                          <a:effectLst/>
                          <a:latin typeface="Arial" panose="020B0604020202020204" pitchFamily="34" charset="0"/>
                        </a:rPr>
                        <a:t>Vínculo societário entre licitantes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ctr" defTabSz="829452" rtl="0" eaLnBrk="1" fontAlgn="b" latinLnBrk="0" hangingPunct="1"/>
                      <a:r>
                        <a:rPr lang="pt-BR" sz="1400" b="1" i="0" u="none" strike="noStrike" kern="1200" dirty="0">
                          <a:solidFill>
                            <a:srgbClr val="000000"/>
                          </a:solidFill>
                          <a:effectLst/>
                          <a:latin typeface="Arial" panose="020B0604020202020204" pitchFamily="34" charset="0"/>
                          <a:ea typeface="+mn-ea"/>
                          <a:cs typeface="+mn-cs"/>
                        </a:rPr>
                        <a:t>R$ 4 milhões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just" defTabSz="829452" rtl="0" eaLnBrk="1" fontAlgn="ctr" latinLnBrk="0" hangingPunct="1"/>
                      <a:r>
                        <a:rPr lang="pt-BR" sz="1200" b="0" i="0" u="none" strike="noStrike" kern="1200" dirty="0">
                          <a:solidFill>
                            <a:srgbClr val="000000"/>
                          </a:solidFill>
                          <a:effectLst/>
                          <a:latin typeface="Arial" panose="020B0604020202020204" pitchFamily="34" charset="0"/>
                          <a:ea typeface="+mn-ea"/>
                          <a:cs typeface="+mn-cs"/>
                        </a:rPr>
                        <a:t>Situação encontrada em 30 processos de compras e em 10 empresas vencedoras.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extLst>
                  <a:ext uri="{0D108BD9-81ED-4DB2-BD59-A6C34878D82A}">
                    <a16:rowId xmlns:a16="http://schemas.microsoft.com/office/drawing/2014/main" val="2307831232"/>
                  </a:ext>
                </a:extLst>
              </a:tr>
            </a:tbl>
          </a:graphicData>
        </a:graphic>
      </p:graphicFrame>
      <p:graphicFrame>
        <p:nvGraphicFramePr>
          <p:cNvPr id="25" name="Tabela 24">
            <a:extLst/>
          </p:cNvPr>
          <p:cNvGraphicFramePr>
            <a:graphicFrameLocks noGrp="1"/>
          </p:cNvGraphicFramePr>
          <p:nvPr>
            <p:extLst/>
          </p:nvPr>
        </p:nvGraphicFramePr>
        <p:xfrm>
          <a:off x="2034087" y="4037217"/>
          <a:ext cx="8144073" cy="481965"/>
        </p:xfrm>
        <a:graphic>
          <a:graphicData uri="http://schemas.openxmlformats.org/drawingml/2006/table">
            <a:tbl>
              <a:tblPr>
                <a:effectLst>
                  <a:reflection blurRad="6350" stA="52000" endA="300" endPos="35000" dir="5400000" sy="-100000" algn="bl" rotWithShape="0"/>
                </a:effectLst>
              </a:tblPr>
              <a:tblGrid>
                <a:gridCol w="2993511">
                  <a:extLst>
                    <a:ext uri="{9D8B030D-6E8A-4147-A177-3AD203B41FA5}">
                      <a16:colId xmlns:a16="http://schemas.microsoft.com/office/drawing/2014/main" val="2947301642"/>
                    </a:ext>
                  </a:extLst>
                </a:gridCol>
                <a:gridCol w="1440160">
                  <a:extLst>
                    <a:ext uri="{9D8B030D-6E8A-4147-A177-3AD203B41FA5}">
                      <a16:colId xmlns:a16="http://schemas.microsoft.com/office/drawing/2014/main" val="3635118324"/>
                    </a:ext>
                  </a:extLst>
                </a:gridCol>
                <a:gridCol w="3710402">
                  <a:extLst>
                    <a:ext uri="{9D8B030D-6E8A-4147-A177-3AD203B41FA5}">
                      <a16:colId xmlns:a16="http://schemas.microsoft.com/office/drawing/2014/main" val="929862875"/>
                    </a:ext>
                  </a:extLst>
                </a:gridCol>
              </a:tblGrid>
              <a:tr h="471318">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algn="just" fontAlgn="ctr"/>
                      <a:r>
                        <a:rPr lang="pt-BR" sz="1400" b="0" i="0" u="none" strike="noStrike" dirty="0">
                          <a:solidFill>
                            <a:srgbClr val="000000"/>
                          </a:solidFill>
                          <a:effectLst/>
                          <a:latin typeface="Arial" panose="020B0604020202020204" pitchFamily="34" charset="0"/>
                        </a:rPr>
                        <a:t>Licitantes que possuem sócio servidor público estadual</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ctr" defTabSz="829452" rtl="0" eaLnBrk="1" fontAlgn="b" latinLnBrk="0" hangingPunct="1"/>
                      <a:r>
                        <a:rPr lang="pt-BR" sz="1400" b="1" i="0" u="none" strike="noStrike" kern="1200" dirty="0">
                          <a:solidFill>
                            <a:srgbClr val="000000"/>
                          </a:solidFill>
                          <a:effectLst/>
                          <a:latin typeface="Arial" panose="020B0604020202020204" pitchFamily="34" charset="0"/>
                          <a:ea typeface="+mn-ea"/>
                          <a:cs typeface="+mn-cs"/>
                        </a:rPr>
                        <a:t>R$ 14 milhões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just" defTabSz="829452" rtl="0" eaLnBrk="1" fontAlgn="ctr" latinLnBrk="0" hangingPunct="1"/>
                      <a:r>
                        <a:rPr lang="pt-BR" sz="1200" b="0" i="0" u="none" strike="noStrike" kern="1200" dirty="0">
                          <a:solidFill>
                            <a:srgbClr val="000000"/>
                          </a:solidFill>
                          <a:effectLst/>
                          <a:latin typeface="Arial" panose="020B0604020202020204" pitchFamily="34" charset="0"/>
                          <a:ea typeface="+mn-ea"/>
                          <a:cs typeface="+mn-cs"/>
                        </a:rPr>
                        <a:t>Situação encontrada em 100 processos de Compras e 50 servidores envolvidos.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extLst>
                  <a:ext uri="{0D108BD9-81ED-4DB2-BD59-A6C34878D82A}">
                    <a16:rowId xmlns:a16="http://schemas.microsoft.com/office/drawing/2014/main" val="2386170904"/>
                  </a:ext>
                </a:extLst>
              </a:tr>
            </a:tbl>
          </a:graphicData>
        </a:graphic>
      </p:graphicFrame>
      <p:graphicFrame>
        <p:nvGraphicFramePr>
          <p:cNvPr id="26" name="Tabela 25">
            <a:extLst/>
          </p:cNvPr>
          <p:cNvGraphicFramePr>
            <a:graphicFrameLocks noGrp="1"/>
          </p:cNvGraphicFramePr>
          <p:nvPr>
            <p:extLst/>
          </p:nvPr>
        </p:nvGraphicFramePr>
        <p:xfrm>
          <a:off x="2034086" y="4606364"/>
          <a:ext cx="8144073" cy="481965"/>
        </p:xfrm>
        <a:graphic>
          <a:graphicData uri="http://schemas.openxmlformats.org/drawingml/2006/table">
            <a:tbl>
              <a:tblPr>
                <a:effectLst>
                  <a:reflection blurRad="6350" stA="52000" endA="300" endPos="35000" dir="5400000" sy="-100000" algn="bl" rotWithShape="0"/>
                </a:effectLst>
              </a:tblPr>
              <a:tblGrid>
                <a:gridCol w="2993514">
                  <a:extLst>
                    <a:ext uri="{9D8B030D-6E8A-4147-A177-3AD203B41FA5}">
                      <a16:colId xmlns:a16="http://schemas.microsoft.com/office/drawing/2014/main" val="2132242112"/>
                    </a:ext>
                  </a:extLst>
                </a:gridCol>
                <a:gridCol w="1440160">
                  <a:extLst>
                    <a:ext uri="{9D8B030D-6E8A-4147-A177-3AD203B41FA5}">
                      <a16:colId xmlns:a16="http://schemas.microsoft.com/office/drawing/2014/main" val="3803893806"/>
                    </a:ext>
                  </a:extLst>
                </a:gridCol>
                <a:gridCol w="3710399">
                  <a:extLst>
                    <a:ext uri="{9D8B030D-6E8A-4147-A177-3AD203B41FA5}">
                      <a16:colId xmlns:a16="http://schemas.microsoft.com/office/drawing/2014/main" val="1958837681"/>
                    </a:ext>
                  </a:extLst>
                </a:gridCol>
              </a:tblGrid>
              <a:tr h="478820">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algn="just" fontAlgn="ctr"/>
                      <a:r>
                        <a:rPr lang="pt-BR" sz="1400" b="0" i="0" u="none" strike="noStrike" dirty="0">
                          <a:solidFill>
                            <a:srgbClr val="000000"/>
                          </a:solidFill>
                          <a:effectLst/>
                          <a:latin typeface="Arial" panose="020B0604020202020204" pitchFamily="34" charset="0"/>
                        </a:rPr>
                        <a:t>Contratação de empresas inidôneas, suspensas ou proibidas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ctr" defTabSz="829452" rtl="0" eaLnBrk="1" fontAlgn="b" latinLnBrk="0" hangingPunct="1"/>
                      <a:r>
                        <a:rPr lang="pt-BR" sz="1400" b="1" i="0" u="none" strike="noStrike" kern="1200" dirty="0">
                          <a:solidFill>
                            <a:srgbClr val="000000"/>
                          </a:solidFill>
                          <a:effectLst/>
                          <a:latin typeface="Arial" panose="020B0604020202020204" pitchFamily="34" charset="0"/>
                          <a:ea typeface="+mn-ea"/>
                          <a:cs typeface="+mn-cs"/>
                        </a:rPr>
                        <a:t>R$ 19 milhões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just" defTabSz="829452" rtl="0" eaLnBrk="1" fontAlgn="ctr" latinLnBrk="0" hangingPunct="1"/>
                      <a:r>
                        <a:rPr lang="pt-BR" sz="1200" b="0" i="0" u="none" strike="noStrike" kern="1200" dirty="0">
                          <a:solidFill>
                            <a:srgbClr val="000000"/>
                          </a:solidFill>
                          <a:effectLst/>
                          <a:latin typeface="Arial" panose="020B0604020202020204" pitchFamily="34" charset="0"/>
                          <a:ea typeface="+mn-ea"/>
                          <a:cs typeface="+mn-cs"/>
                        </a:rPr>
                        <a:t>Situação encontrada em 4 contratos e 2 órgãos.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extLst>
                  <a:ext uri="{0D108BD9-81ED-4DB2-BD59-A6C34878D82A}">
                    <a16:rowId xmlns:a16="http://schemas.microsoft.com/office/drawing/2014/main" val="1141075331"/>
                  </a:ext>
                </a:extLst>
              </a:tr>
            </a:tbl>
          </a:graphicData>
        </a:graphic>
      </p:graphicFrame>
      <p:graphicFrame>
        <p:nvGraphicFramePr>
          <p:cNvPr id="27" name="Tabela 26">
            <a:extLst/>
          </p:cNvPr>
          <p:cNvGraphicFramePr>
            <a:graphicFrameLocks noGrp="1"/>
          </p:cNvGraphicFramePr>
          <p:nvPr>
            <p:extLst>
              <p:ext uri="{D42A27DB-BD31-4B8C-83A1-F6EECF244321}">
                <p14:modId xmlns:p14="http://schemas.microsoft.com/office/powerpoint/2010/main" val="1628624867"/>
              </p:ext>
            </p:extLst>
          </p:nvPr>
        </p:nvGraphicFramePr>
        <p:xfrm>
          <a:off x="2034085" y="5161456"/>
          <a:ext cx="8144074" cy="457200"/>
        </p:xfrm>
        <a:graphic>
          <a:graphicData uri="http://schemas.openxmlformats.org/drawingml/2006/table">
            <a:tbl>
              <a:tblPr>
                <a:effectLst>
                  <a:reflection blurRad="6350" stA="52000" endA="300" endPos="35000" dir="5400000" sy="-100000" algn="bl" rotWithShape="0"/>
                </a:effectLst>
              </a:tblPr>
              <a:tblGrid>
                <a:gridCol w="2993515">
                  <a:extLst>
                    <a:ext uri="{9D8B030D-6E8A-4147-A177-3AD203B41FA5}">
                      <a16:colId xmlns:a16="http://schemas.microsoft.com/office/drawing/2014/main" val="2647924946"/>
                    </a:ext>
                  </a:extLst>
                </a:gridCol>
                <a:gridCol w="1440160">
                  <a:extLst>
                    <a:ext uri="{9D8B030D-6E8A-4147-A177-3AD203B41FA5}">
                      <a16:colId xmlns:a16="http://schemas.microsoft.com/office/drawing/2014/main" val="1215791244"/>
                    </a:ext>
                  </a:extLst>
                </a:gridCol>
                <a:gridCol w="3710399">
                  <a:extLst>
                    <a:ext uri="{9D8B030D-6E8A-4147-A177-3AD203B41FA5}">
                      <a16:colId xmlns:a16="http://schemas.microsoft.com/office/drawing/2014/main" val="3189485513"/>
                    </a:ext>
                  </a:extLst>
                </a:gridCol>
              </a:tblGrid>
              <a:tr h="457200">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algn="l" fontAlgn="ctr"/>
                      <a:r>
                        <a:rPr lang="pt-BR" sz="1400" b="0" i="0" u="none" strike="noStrike" dirty="0">
                          <a:solidFill>
                            <a:srgbClr val="000000"/>
                          </a:solidFill>
                          <a:effectLst/>
                          <a:latin typeface="Arial" panose="020B0604020202020204" pitchFamily="34" charset="0"/>
                        </a:rPr>
                        <a:t>Dispensa</a:t>
                      </a:r>
                      <a:r>
                        <a:rPr lang="pt-BR" sz="1400" b="0" i="0" u="none" strike="noStrike" baseline="0" dirty="0">
                          <a:solidFill>
                            <a:srgbClr val="000000"/>
                          </a:solidFill>
                          <a:effectLst/>
                          <a:latin typeface="Arial" panose="020B0604020202020204" pitchFamily="34" charset="0"/>
                        </a:rPr>
                        <a:t> irregular de licitação</a:t>
                      </a:r>
                      <a:endParaRPr lang="pt-BR" sz="1400" b="0" i="0" u="none" strike="noStrike" dirty="0">
                        <a:solidFill>
                          <a:srgbClr val="000000"/>
                        </a:solidFill>
                        <a:effectLst/>
                        <a:latin typeface="Arial" panose="020B0604020202020204" pitchFamily="34" charset="0"/>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ctr" defTabSz="829452" rtl="0" eaLnBrk="1" fontAlgn="b" latinLnBrk="0" hangingPunct="1"/>
                      <a:r>
                        <a:rPr lang="pt-BR" sz="1400" b="1" i="0" u="none" strike="noStrike" kern="1200" dirty="0">
                          <a:solidFill>
                            <a:srgbClr val="000000"/>
                          </a:solidFill>
                          <a:effectLst/>
                          <a:latin typeface="Arial" panose="020B0604020202020204" pitchFamily="34" charset="0"/>
                          <a:ea typeface="+mn-ea"/>
                          <a:cs typeface="+mn-cs"/>
                        </a:rPr>
                        <a:t>R$ 8 milhões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tc>
                  <a:txBody>
                    <a:bodyPr/>
                    <a:lstStyle>
                      <a:lvl1pPr marL="0" algn="l" defTabSz="914400" rtl="0" eaLnBrk="1" latinLnBrk="0" hangingPunct="1">
                        <a:defRPr sz="1800" kern="1200">
                          <a:solidFill>
                            <a:schemeClr val="tx1"/>
                          </a:solidFill>
                          <a:latin typeface="Arial"/>
                          <a:ea typeface="Lucida Sans Unicode"/>
                          <a:cs typeface="Lucida Sans Unicode"/>
                        </a:defRPr>
                      </a:lvl1pPr>
                      <a:lvl2pPr marL="457200" algn="l" defTabSz="914400" rtl="0" eaLnBrk="1" latinLnBrk="0" hangingPunct="1">
                        <a:defRPr sz="1800" kern="1200">
                          <a:solidFill>
                            <a:schemeClr val="tx1"/>
                          </a:solidFill>
                          <a:latin typeface="Arial"/>
                          <a:ea typeface="Lucida Sans Unicode"/>
                          <a:cs typeface="Lucida Sans Unicode"/>
                        </a:defRPr>
                      </a:lvl2pPr>
                      <a:lvl3pPr marL="914400" algn="l" defTabSz="914400" rtl="0" eaLnBrk="1" latinLnBrk="0" hangingPunct="1">
                        <a:defRPr sz="1800" kern="1200">
                          <a:solidFill>
                            <a:schemeClr val="tx1"/>
                          </a:solidFill>
                          <a:latin typeface="Arial"/>
                          <a:ea typeface="Lucida Sans Unicode"/>
                          <a:cs typeface="Lucida Sans Unicode"/>
                        </a:defRPr>
                      </a:lvl3pPr>
                      <a:lvl4pPr marL="1371600" algn="l" defTabSz="914400" rtl="0" eaLnBrk="1" latinLnBrk="0" hangingPunct="1">
                        <a:defRPr sz="1800" kern="1200">
                          <a:solidFill>
                            <a:schemeClr val="tx1"/>
                          </a:solidFill>
                          <a:latin typeface="Arial"/>
                          <a:ea typeface="Lucida Sans Unicode"/>
                          <a:cs typeface="Lucida Sans Unicode"/>
                        </a:defRPr>
                      </a:lvl4pPr>
                      <a:lvl5pPr marL="1828800" algn="l" defTabSz="914400" rtl="0" eaLnBrk="1" latinLnBrk="0" hangingPunct="1">
                        <a:defRPr sz="1800" kern="1200">
                          <a:solidFill>
                            <a:schemeClr val="tx1"/>
                          </a:solidFill>
                          <a:latin typeface="Arial"/>
                          <a:ea typeface="Lucida Sans Unicode"/>
                          <a:cs typeface="Lucida Sans Unicode"/>
                        </a:defRPr>
                      </a:lvl5pPr>
                      <a:lvl6pPr marL="2286000" algn="l" defTabSz="914400" rtl="0" eaLnBrk="1" latinLnBrk="0" hangingPunct="1">
                        <a:defRPr sz="1800" kern="1200">
                          <a:solidFill>
                            <a:schemeClr val="tx1"/>
                          </a:solidFill>
                          <a:latin typeface="Arial"/>
                          <a:ea typeface="Lucida Sans Unicode"/>
                          <a:cs typeface="Lucida Sans Unicode"/>
                        </a:defRPr>
                      </a:lvl6pPr>
                      <a:lvl7pPr marL="2743200" algn="l" defTabSz="914400" rtl="0" eaLnBrk="1" latinLnBrk="0" hangingPunct="1">
                        <a:defRPr sz="1800" kern="1200">
                          <a:solidFill>
                            <a:schemeClr val="tx1"/>
                          </a:solidFill>
                          <a:latin typeface="Arial"/>
                          <a:ea typeface="Lucida Sans Unicode"/>
                          <a:cs typeface="Lucida Sans Unicode"/>
                        </a:defRPr>
                      </a:lvl7pPr>
                      <a:lvl8pPr marL="3200400" algn="l" defTabSz="914400" rtl="0" eaLnBrk="1" latinLnBrk="0" hangingPunct="1">
                        <a:defRPr sz="1800" kern="1200">
                          <a:solidFill>
                            <a:schemeClr val="tx1"/>
                          </a:solidFill>
                          <a:latin typeface="Arial"/>
                          <a:ea typeface="Lucida Sans Unicode"/>
                          <a:cs typeface="Lucida Sans Unicode"/>
                        </a:defRPr>
                      </a:lvl8pPr>
                      <a:lvl9pPr marL="3657600" algn="l" defTabSz="914400" rtl="0" eaLnBrk="1" latinLnBrk="0" hangingPunct="1">
                        <a:defRPr sz="1800" kern="1200">
                          <a:solidFill>
                            <a:schemeClr val="tx1"/>
                          </a:solidFill>
                          <a:latin typeface="Arial"/>
                          <a:ea typeface="Lucida Sans Unicode"/>
                          <a:cs typeface="Lucida Sans Unicode"/>
                        </a:defRPr>
                      </a:lvl9pPr>
                    </a:lstStyle>
                    <a:p>
                      <a:pPr marL="0" algn="just" defTabSz="829452" rtl="0" eaLnBrk="1" fontAlgn="ctr" latinLnBrk="0" hangingPunct="1"/>
                      <a:r>
                        <a:rPr lang="pt-BR" sz="1200" b="0" i="0" u="none" strike="noStrike" kern="1200" dirty="0">
                          <a:solidFill>
                            <a:srgbClr val="000000"/>
                          </a:solidFill>
                          <a:effectLst/>
                          <a:latin typeface="Arial" panose="020B0604020202020204" pitchFamily="34" charset="0"/>
                          <a:ea typeface="+mn-ea"/>
                          <a:cs typeface="+mn-cs"/>
                        </a:rPr>
                        <a:t>Situação encontrada em 20 órgãos e 40 processos.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tcPr>
                </a:tc>
                <a:extLst>
                  <a:ext uri="{0D108BD9-81ED-4DB2-BD59-A6C34878D82A}">
                    <a16:rowId xmlns:a16="http://schemas.microsoft.com/office/drawing/2014/main" val="3134278724"/>
                  </a:ext>
                </a:extLst>
              </a:tr>
            </a:tbl>
          </a:graphicData>
        </a:graphic>
      </p:graphicFrame>
      <p:graphicFrame>
        <p:nvGraphicFramePr>
          <p:cNvPr id="28" name="Tabela 27">
            <a:extLst/>
          </p:cNvPr>
          <p:cNvGraphicFramePr>
            <a:graphicFrameLocks noGrp="1"/>
          </p:cNvGraphicFramePr>
          <p:nvPr>
            <p:extLst/>
          </p:nvPr>
        </p:nvGraphicFramePr>
        <p:xfrm>
          <a:off x="5631290" y="6525344"/>
          <a:ext cx="4574495" cy="239649"/>
        </p:xfrm>
        <a:graphic>
          <a:graphicData uri="http://schemas.openxmlformats.org/drawingml/2006/table">
            <a:tbl>
              <a:tblPr>
                <a:effectLst>
                  <a:reflection blurRad="6350" stA="50000" endA="275" endPos="40000" dist="101600" dir="5400000" sy="-100000" algn="bl" rotWithShape="0"/>
                </a:effectLst>
              </a:tblPr>
              <a:tblGrid>
                <a:gridCol w="4574495">
                  <a:extLst>
                    <a:ext uri="{9D8B030D-6E8A-4147-A177-3AD203B41FA5}">
                      <a16:colId xmlns:a16="http://schemas.microsoft.com/office/drawing/2014/main" val="768975980"/>
                    </a:ext>
                  </a:extLst>
                </a:gridCol>
              </a:tblGrid>
              <a:tr h="239649">
                <a:tc>
                  <a:txBody>
                    <a:bodyPr/>
                    <a:lstStyle>
                      <a:lvl1pPr marL="0" algn="l" defTabSz="914400" rtl="0" eaLnBrk="1" latinLnBrk="0" hangingPunct="1">
                        <a:defRPr sz="1800" kern="1200">
                          <a:solidFill>
                            <a:schemeClr val="dk1"/>
                          </a:solidFill>
                          <a:latin typeface="Arial"/>
                          <a:ea typeface="Lucida Sans Unicode"/>
                          <a:cs typeface="Lucida Sans Unicode"/>
                        </a:defRPr>
                      </a:lvl1pPr>
                      <a:lvl2pPr marL="457200" algn="l" defTabSz="914400" rtl="0" eaLnBrk="1" latinLnBrk="0" hangingPunct="1">
                        <a:defRPr sz="1800" kern="1200">
                          <a:solidFill>
                            <a:schemeClr val="dk1"/>
                          </a:solidFill>
                          <a:latin typeface="Arial"/>
                          <a:ea typeface="Lucida Sans Unicode"/>
                          <a:cs typeface="Lucida Sans Unicode"/>
                        </a:defRPr>
                      </a:lvl2pPr>
                      <a:lvl3pPr marL="914400" algn="l" defTabSz="914400" rtl="0" eaLnBrk="1" latinLnBrk="0" hangingPunct="1">
                        <a:defRPr sz="1800" kern="1200">
                          <a:solidFill>
                            <a:schemeClr val="dk1"/>
                          </a:solidFill>
                          <a:latin typeface="Arial"/>
                          <a:ea typeface="Lucida Sans Unicode"/>
                          <a:cs typeface="Lucida Sans Unicode"/>
                        </a:defRPr>
                      </a:lvl3pPr>
                      <a:lvl4pPr marL="1371600" algn="l" defTabSz="914400" rtl="0" eaLnBrk="1" latinLnBrk="0" hangingPunct="1">
                        <a:defRPr sz="1800" kern="1200">
                          <a:solidFill>
                            <a:schemeClr val="dk1"/>
                          </a:solidFill>
                          <a:latin typeface="Arial"/>
                          <a:ea typeface="Lucida Sans Unicode"/>
                          <a:cs typeface="Lucida Sans Unicode"/>
                        </a:defRPr>
                      </a:lvl4pPr>
                      <a:lvl5pPr marL="1828800" algn="l" defTabSz="914400" rtl="0" eaLnBrk="1" latinLnBrk="0" hangingPunct="1">
                        <a:defRPr sz="1800" kern="1200">
                          <a:solidFill>
                            <a:schemeClr val="dk1"/>
                          </a:solidFill>
                          <a:latin typeface="Arial"/>
                          <a:ea typeface="Lucida Sans Unicode"/>
                          <a:cs typeface="Lucida Sans Unicode"/>
                        </a:defRPr>
                      </a:lvl5pPr>
                      <a:lvl6pPr marL="2286000" algn="l" defTabSz="914400" rtl="0" eaLnBrk="1" latinLnBrk="0" hangingPunct="1">
                        <a:defRPr sz="1800" kern="1200">
                          <a:solidFill>
                            <a:schemeClr val="dk1"/>
                          </a:solidFill>
                          <a:latin typeface="Arial"/>
                          <a:ea typeface="Lucida Sans Unicode"/>
                          <a:cs typeface="Lucida Sans Unicode"/>
                        </a:defRPr>
                      </a:lvl6pPr>
                      <a:lvl7pPr marL="2743200" algn="l" defTabSz="914400" rtl="0" eaLnBrk="1" latinLnBrk="0" hangingPunct="1">
                        <a:defRPr sz="1800" kern="1200">
                          <a:solidFill>
                            <a:schemeClr val="dk1"/>
                          </a:solidFill>
                          <a:latin typeface="Arial"/>
                          <a:ea typeface="Lucida Sans Unicode"/>
                          <a:cs typeface="Lucida Sans Unicode"/>
                        </a:defRPr>
                      </a:lvl7pPr>
                      <a:lvl8pPr marL="3200400" algn="l" defTabSz="914400" rtl="0" eaLnBrk="1" latinLnBrk="0" hangingPunct="1">
                        <a:defRPr sz="1800" kern="1200">
                          <a:solidFill>
                            <a:schemeClr val="dk1"/>
                          </a:solidFill>
                          <a:latin typeface="Arial"/>
                          <a:ea typeface="Lucida Sans Unicode"/>
                          <a:cs typeface="Lucida Sans Unicode"/>
                        </a:defRPr>
                      </a:lvl8pPr>
                      <a:lvl9pPr marL="3657600" algn="l" defTabSz="914400" rtl="0" eaLnBrk="1" latinLnBrk="0" hangingPunct="1">
                        <a:defRPr sz="1800" kern="1200">
                          <a:solidFill>
                            <a:schemeClr val="dk1"/>
                          </a:solidFill>
                          <a:latin typeface="Arial"/>
                          <a:ea typeface="Lucida Sans Unicode"/>
                          <a:cs typeface="Lucida Sans Unicode"/>
                        </a:defRPr>
                      </a:lvl9pPr>
                    </a:lstStyle>
                    <a:p>
                      <a:pPr algn="just" fontAlgn="b"/>
                      <a:r>
                        <a:rPr lang="pt-BR" sz="1050" b="1" u="none" strike="noStrike" dirty="0">
                          <a:effectLst/>
                        </a:rPr>
                        <a:t>Amostra do Estudo de Compras </a:t>
                      </a:r>
                      <a:r>
                        <a:rPr lang="pt-BR" sz="1050" b="1" u="none" strike="noStrike" dirty="0" err="1">
                          <a:effectLst/>
                        </a:rPr>
                        <a:t>ODP.</a:t>
                      </a:r>
                      <a:r>
                        <a:rPr lang="pt-BR" sz="1050" b="1" i="1" u="none" strike="noStrike" dirty="0" err="1">
                          <a:effectLst/>
                        </a:rPr>
                        <a:t>estadual</a:t>
                      </a:r>
                      <a:r>
                        <a:rPr lang="pt-BR" sz="1050" b="1" u="none" strike="noStrike" dirty="0">
                          <a:effectLst/>
                        </a:rPr>
                        <a:t> -  exercício de 2016</a:t>
                      </a:r>
                      <a:endParaRPr lang="pt-BR" sz="1050" b="1" i="0" u="none" strike="noStrike" dirty="0">
                        <a:solidFill>
                          <a:srgbClr val="000000"/>
                        </a:solidFill>
                        <a:effectLst/>
                        <a:latin typeface="Arial" panose="020B0604020202020204" pitchFamily="34" charset="0"/>
                      </a:endParaRPr>
                    </a:p>
                  </a:txBody>
                  <a:tcPr marL="9525" marR="9525" marT="952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276155236"/>
                  </a:ext>
                </a:extLst>
              </a:tr>
            </a:tbl>
          </a:graphicData>
        </a:graphic>
      </p:graphicFrame>
      <p:sp>
        <p:nvSpPr>
          <p:cNvPr id="29" name="TextBox 5"/>
          <p:cNvSpPr txBox="1"/>
          <p:nvPr/>
        </p:nvSpPr>
        <p:spPr>
          <a:xfrm>
            <a:off x="2105648" y="5898758"/>
            <a:ext cx="8078105" cy="338554"/>
          </a:xfrm>
          <a:prstGeom prst="rect">
            <a:avLst/>
          </a:prstGeom>
          <a:gradFill rotWithShape="1">
            <a:gsLst>
              <a:gs pos="0">
                <a:srgbClr val="1B587C">
                  <a:tint val="50000"/>
                  <a:satMod val="300000"/>
                </a:srgbClr>
              </a:gs>
              <a:gs pos="35000">
                <a:srgbClr val="1B587C">
                  <a:tint val="37000"/>
                  <a:satMod val="300000"/>
                </a:srgbClr>
              </a:gs>
              <a:gs pos="100000">
                <a:srgbClr val="1B587C">
                  <a:tint val="15000"/>
                  <a:satMod val="350000"/>
                </a:srgbClr>
              </a:gs>
            </a:gsLst>
            <a:lin ang="16200000" scaled="1"/>
          </a:gradFill>
          <a:ln w="9525" cap="flat" cmpd="sng" algn="ctr">
            <a:solidFill>
              <a:srgbClr val="1B587C">
                <a:shade val="95000"/>
                <a:satMod val="105000"/>
              </a:srgb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wrap="square" rtlCol="0">
            <a:spAutoFit/>
          </a:bodyPr>
          <a:lstStyle/>
          <a:p>
            <a:pPr marL="414726" marR="0" lvl="1" indent="0" algn="l" defTabSz="914400" rtl="0" eaLnBrk="1" fontAlgn="base" latinLnBrk="0" hangingPunct="1">
              <a:lnSpc>
                <a:spcPct val="100000"/>
              </a:lnSpc>
              <a:spcBef>
                <a:spcPct val="20000"/>
              </a:spcBef>
              <a:spcAft>
                <a:spcPct val="0"/>
              </a:spcAft>
              <a:buClrTx/>
              <a:buSzTx/>
              <a:buFontTx/>
              <a:buNone/>
              <a:tabLst>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kumimoji="0" lang="pt-BR" sz="1600" b="1" i="0" u="none" strike="noStrike" kern="0" cap="none" spc="0" normalizeH="0" baseline="0" noProof="0" dirty="0">
                <a:ln>
                  <a:noFill/>
                </a:ln>
                <a:solidFill>
                  <a:prstClr val="black"/>
                </a:solidFill>
                <a:effectLst/>
                <a:uLnTx/>
                <a:uFillTx/>
                <a:latin typeface="Arial"/>
                <a:ea typeface="+mn-ea"/>
                <a:cs typeface="Lucida Sans Unicode"/>
              </a:rPr>
              <a:t>Cada </a:t>
            </a:r>
            <a:r>
              <a:rPr kumimoji="0" lang="pt-BR" sz="1600" b="1" i="0" u="none" strike="noStrike" kern="0" cap="none" spc="0" normalizeH="0" baseline="0" noProof="0" dirty="0" err="1">
                <a:ln>
                  <a:noFill/>
                </a:ln>
                <a:solidFill>
                  <a:prstClr val="black"/>
                </a:solidFill>
                <a:effectLst/>
                <a:uLnTx/>
                <a:uFillTx/>
                <a:latin typeface="Arial"/>
                <a:ea typeface="+mn-ea"/>
                <a:cs typeface="Lucida Sans Unicode"/>
              </a:rPr>
              <a:t>ODP.</a:t>
            </a:r>
            <a:r>
              <a:rPr kumimoji="0" lang="pt-BR" sz="1600" b="1" i="1" u="none" strike="noStrike" kern="0" cap="none" spc="0" normalizeH="0" baseline="0" noProof="0" dirty="0" err="1">
                <a:ln>
                  <a:noFill/>
                </a:ln>
                <a:solidFill>
                  <a:prstClr val="black"/>
                </a:solidFill>
                <a:effectLst/>
                <a:uLnTx/>
                <a:uFillTx/>
                <a:latin typeface="Arial"/>
                <a:ea typeface="+mn-ea"/>
                <a:cs typeface="Lucida Sans Unicode"/>
              </a:rPr>
              <a:t>estadual</a:t>
            </a:r>
            <a:r>
              <a:rPr kumimoji="0" lang="pt-BR" sz="1600" b="1" i="1" u="none" strike="noStrike" kern="0" cap="none" spc="0" normalizeH="0" baseline="0" noProof="0" dirty="0">
                <a:ln>
                  <a:noFill/>
                </a:ln>
                <a:solidFill>
                  <a:prstClr val="black"/>
                </a:solidFill>
                <a:effectLst/>
                <a:uLnTx/>
                <a:uFillTx/>
                <a:latin typeface="Arial"/>
                <a:ea typeface="+mn-ea"/>
                <a:cs typeface="Lucida Sans Unicode"/>
              </a:rPr>
              <a:t>, </a:t>
            </a:r>
            <a:r>
              <a:rPr kumimoji="0" lang="pt-BR" sz="1600" b="1" i="0" u="none" strike="noStrike" kern="0" cap="none" spc="0" normalizeH="0" baseline="0" noProof="0" dirty="0">
                <a:ln>
                  <a:noFill/>
                </a:ln>
                <a:solidFill>
                  <a:prstClr val="black"/>
                </a:solidFill>
                <a:effectLst/>
                <a:uLnTx/>
                <a:uFillTx/>
                <a:latin typeface="Arial"/>
                <a:ea typeface="+mn-ea"/>
                <a:cs typeface="Lucida Sans Unicode"/>
              </a:rPr>
              <a:t>aplicou um grupo de TAG de acordo com sua realidade.</a:t>
            </a:r>
            <a:endParaRPr kumimoji="0" lang="pt-BR" sz="1600" b="1" i="0" u="sng" strike="noStrike" kern="0" cap="none" spc="0" normalizeH="0" baseline="0" noProof="0" dirty="0">
              <a:ln>
                <a:noFill/>
              </a:ln>
              <a:solidFill>
                <a:prstClr val="black"/>
              </a:solidFill>
              <a:effectLst/>
              <a:uLnTx/>
              <a:uFillTx/>
              <a:latin typeface="Arial"/>
              <a:ea typeface="+mn-ea"/>
              <a:cs typeface="Lucida Sans Unicode"/>
            </a:endParaRPr>
          </a:p>
        </p:txBody>
      </p:sp>
    </p:spTree>
    <p:extLst>
      <p:ext uri="{BB962C8B-B14F-4D97-AF65-F5344CB8AC3E}">
        <p14:creationId xmlns:p14="http://schemas.microsoft.com/office/powerpoint/2010/main" val="288429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tângulo 1"/>
          <p:cNvSpPr/>
          <p:nvPr/>
        </p:nvSpPr>
        <p:spPr>
          <a:xfrm>
            <a:off x="679621" y="2719681"/>
            <a:ext cx="10987848" cy="2677656"/>
          </a:xfrm>
          <a:prstGeom prst="rect">
            <a:avLst/>
          </a:prstGeom>
        </p:spPr>
        <p:txBody>
          <a:bodyPr wrap="square">
            <a:spAutoFit/>
          </a:bodyPr>
          <a:lstStyle/>
          <a:p>
            <a:pPr marL="342900" indent="-342900">
              <a:buFont typeface="Arial" panose="020B0604020202020204" pitchFamily="34" charset="0"/>
              <a:buChar char="•"/>
            </a:pPr>
            <a:endParaRPr lang="pt-BR" sz="2400" b="1" dirty="0">
              <a:solidFill>
                <a:srgbClr val="002060"/>
              </a:solidFill>
            </a:endParaRPr>
          </a:p>
          <a:p>
            <a:pPr marL="342900" indent="-342900">
              <a:buFont typeface="Arial" panose="020B0604020202020204" pitchFamily="34" charset="0"/>
              <a:buChar char="•"/>
            </a:pPr>
            <a:r>
              <a:rPr lang="pt-BR" sz="2400" b="1" dirty="0">
                <a:solidFill>
                  <a:srgbClr val="002060"/>
                </a:solidFill>
              </a:rPr>
              <a:t>Quais servidores têm maior risco de corrupção?</a:t>
            </a:r>
          </a:p>
          <a:p>
            <a:pPr marL="800100" lvl="1" indent="-342900">
              <a:buFont typeface="Arial" panose="020B0604020202020204" pitchFamily="34" charset="0"/>
              <a:buChar char="•"/>
            </a:pPr>
            <a:r>
              <a:rPr lang="pt-BR" sz="2400" dirty="0"/>
              <a:t>MARA – Modelo de Análise de Risco na Administração Pública.</a:t>
            </a:r>
          </a:p>
          <a:p>
            <a:pPr lvl="1"/>
            <a:endParaRPr lang="pt-BR" sz="2400" dirty="0"/>
          </a:p>
          <a:p>
            <a:pPr marL="342900" indent="-342900">
              <a:buFont typeface="Arial" panose="020B0604020202020204" pitchFamily="34" charset="0"/>
              <a:buChar char="•"/>
            </a:pPr>
            <a:r>
              <a:rPr lang="pt-BR" sz="2400" b="1" dirty="0">
                <a:solidFill>
                  <a:srgbClr val="002060"/>
                </a:solidFill>
              </a:rPr>
              <a:t>Quais contratos têm maior risco de terminar em problemas?</a:t>
            </a:r>
          </a:p>
          <a:p>
            <a:pPr marL="800100" lvl="1" indent="-342900">
              <a:buFont typeface="Arial" panose="020B0604020202020204" pitchFamily="34" charset="0"/>
              <a:buChar char="•"/>
            </a:pPr>
            <a:r>
              <a:rPr lang="pt-BR" sz="2400" dirty="0"/>
              <a:t>APC – Análise Prévia de Contratos.</a:t>
            </a:r>
          </a:p>
          <a:p>
            <a:pPr lvl="1"/>
            <a:endParaRPr lang="pt-BR" sz="2400" dirty="0"/>
          </a:p>
        </p:txBody>
      </p:sp>
      <p:sp>
        <p:nvSpPr>
          <p:cNvPr id="3" name="Título 4"/>
          <p:cNvSpPr txBox="1">
            <a:spLocks/>
          </p:cNvSpPr>
          <p:nvPr/>
        </p:nvSpPr>
        <p:spPr>
          <a:xfrm>
            <a:off x="679621" y="1763855"/>
            <a:ext cx="11207578" cy="1392865"/>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900" b="1" dirty="0"/>
              <a:t>Linhas de atuação da Diretoria de Pesquisas e Informações Estratégicas (DIE)</a:t>
            </a:r>
          </a:p>
          <a:p>
            <a:pPr algn="ctr"/>
            <a:endParaRPr lang="pt-BR" sz="5100" b="1" dirty="0">
              <a:solidFill>
                <a:srgbClr val="002060"/>
              </a:solidFill>
            </a:endParaRPr>
          </a:p>
          <a:p>
            <a:pPr algn="ctr"/>
            <a:r>
              <a:rPr lang="pt-BR" sz="5900" b="1" dirty="0">
                <a:solidFill>
                  <a:srgbClr val="002060"/>
                </a:solidFill>
              </a:rPr>
              <a:t>    </a:t>
            </a:r>
          </a:p>
          <a:p>
            <a:r>
              <a:rPr lang="pt-BR" sz="5900" b="1" dirty="0">
                <a:solidFill>
                  <a:srgbClr val="002060"/>
                </a:solidFill>
              </a:rPr>
              <a:t>Ciência de Dados:</a:t>
            </a:r>
          </a:p>
        </p:txBody>
      </p:sp>
    </p:spTree>
    <p:extLst>
      <p:ext uri="{BB962C8B-B14F-4D97-AF65-F5344CB8AC3E}">
        <p14:creationId xmlns:p14="http://schemas.microsoft.com/office/powerpoint/2010/main" val="55510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4"/>
          <p:cNvSpPr txBox="1">
            <a:spLocks/>
          </p:cNvSpPr>
          <p:nvPr/>
        </p:nvSpPr>
        <p:spPr>
          <a:xfrm>
            <a:off x="250356" y="1107320"/>
            <a:ext cx="10792518"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dirty="0">
                <a:solidFill>
                  <a:srgbClr val="002060"/>
                </a:solidFill>
              </a:rPr>
              <a:t>                          Ciência de Dados - (MARA)</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956461"/>
            <a:ext cx="9945594" cy="4619400"/>
          </a:xfrm>
          <a:prstGeom prst="rect">
            <a:avLst/>
          </a:prstGeom>
        </p:spPr>
      </p:pic>
    </p:spTree>
    <p:extLst>
      <p:ext uri="{BB962C8B-B14F-4D97-AF65-F5344CB8AC3E}">
        <p14:creationId xmlns:p14="http://schemas.microsoft.com/office/powerpoint/2010/main" val="475380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Texto 1">
            <a:extLst>
              <a:ext uri="{FF2B5EF4-FFF2-40B4-BE49-F238E27FC236}">
                <a16:creationId xmlns:a16="http://schemas.microsoft.com/office/drawing/2014/main" id="{EE058579-BE27-0D4A-B14A-7510A748E7B7}"/>
              </a:ext>
            </a:extLst>
          </p:cNvPr>
          <p:cNvSpPr txBox="1">
            <a:spLocks/>
          </p:cNvSpPr>
          <p:nvPr/>
        </p:nvSpPr>
        <p:spPr>
          <a:xfrm>
            <a:off x="-16937" y="654504"/>
            <a:ext cx="12192000" cy="1816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pt-BR" sz="4400" b="1" i="1" dirty="0">
              <a:solidFill>
                <a:schemeClr val="tx2">
                  <a:lumMod val="75000"/>
                </a:schemeClr>
              </a:solidFill>
              <a:latin typeface="Arial" panose="020B0604020202020204" pitchFamily="34" charset="0"/>
              <a:cs typeface="Arial" panose="020B0604020202020204" pitchFamily="34" charset="0"/>
            </a:endParaRPr>
          </a:p>
          <a:p>
            <a:pPr marL="0" indent="0" algn="ctr">
              <a:spcBef>
                <a:spcPct val="0"/>
              </a:spcBef>
              <a:buNone/>
            </a:pPr>
            <a:r>
              <a:rPr lang="pt-BR" sz="3200" b="1" dirty="0">
                <a:solidFill>
                  <a:srgbClr val="002060"/>
                </a:solidFill>
                <a:latin typeface="+mn-lt"/>
                <a:ea typeface="+mj-ea"/>
                <a:cs typeface="+mj-cs"/>
              </a:rPr>
              <a:t>AUDITORIA INTERNA GOVERNAMENTAL</a:t>
            </a:r>
          </a:p>
        </p:txBody>
      </p:sp>
      <p:sp>
        <p:nvSpPr>
          <p:cNvPr id="13" name="Retângulo: Cantos Arredondados 2">
            <a:extLst>
              <a:ext uri="{FF2B5EF4-FFF2-40B4-BE49-F238E27FC236}">
                <a16:creationId xmlns:a16="http://schemas.microsoft.com/office/drawing/2014/main" id="{5922132D-F2CE-0B4C-9F21-8BD60F1F056C}"/>
              </a:ext>
            </a:extLst>
          </p:cNvPr>
          <p:cNvSpPr/>
          <p:nvPr/>
        </p:nvSpPr>
        <p:spPr>
          <a:xfrm>
            <a:off x="1996966" y="3179942"/>
            <a:ext cx="3929834" cy="266121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Funções típicas</a:t>
            </a:r>
          </a:p>
          <a:p>
            <a:pPr algn="ctr"/>
            <a:endParaRPr lang="pt-BR" sz="1000" dirty="0"/>
          </a:p>
          <a:p>
            <a:pPr algn="ctr"/>
            <a:endParaRPr lang="pt-BR" sz="2800" dirty="0"/>
          </a:p>
          <a:p>
            <a:pPr algn="ctr"/>
            <a:endParaRPr lang="pt-BR" sz="2800" dirty="0"/>
          </a:p>
          <a:p>
            <a:pPr algn="ctr"/>
            <a:endParaRPr lang="pt-BR" sz="2800" dirty="0"/>
          </a:p>
          <a:p>
            <a:pPr algn="ctr"/>
            <a:endParaRPr lang="pt-BR" sz="2800" dirty="0"/>
          </a:p>
          <a:p>
            <a:pPr algn="ctr"/>
            <a:endParaRPr lang="pt-BR" dirty="0"/>
          </a:p>
        </p:txBody>
      </p:sp>
      <p:sp>
        <p:nvSpPr>
          <p:cNvPr id="14" name="Retângulo 13">
            <a:extLst>
              <a:ext uri="{FF2B5EF4-FFF2-40B4-BE49-F238E27FC236}">
                <a16:creationId xmlns:a16="http://schemas.microsoft.com/office/drawing/2014/main" id="{5C81459B-13EF-3144-9953-30D1AE982DC8}"/>
              </a:ext>
            </a:extLst>
          </p:cNvPr>
          <p:cNvSpPr/>
          <p:nvPr/>
        </p:nvSpPr>
        <p:spPr>
          <a:xfrm>
            <a:off x="2144112" y="3894732"/>
            <a:ext cx="3637186" cy="75910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2">
                    <a:lumMod val="75000"/>
                  </a:schemeClr>
                </a:solidFill>
              </a:rPr>
              <a:t>Avaliação</a:t>
            </a:r>
          </a:p>
        </p:txBody>
      </p:sp>
      <p:sp>
        <p:nvSpPr>
          <p:cNvPr id="15" name="Retângulo 14">
            <a:extLst>
              <a:ext uri="{FF2B5EF4-FFF2-40B4-BE49-F238E27FC236}">
                <a16:creationId xmlns:a16="http://schemas.microsoft.com/office/drawing/2014/main" id="{6F9C4ACD-B77A-D146-820A-ECBCA9F2E4FF}"/>
              </a:ext>
            </a:extLst>
          </p:cNvPr>
          <p:cNvSpPr/>
          <p:nvPr/>
        </p:nvSpPr>
        <p:spPr>
          <a:xfrm>
            <a:off x="2144111" y="4718108"/>
            <a:ext cx="3637186" cy="75910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2">
                    <a:lumMod val="75000"/>
                  </a:schemeClr>
                </a:solidFill>
              </a:rPr>
              <a:t>Consultoria</a:t>
            </a:r>
          </a:p>
        </p:txBody>
      </p:sp>
      <p:sp>
        <p:nvSpPr>
          <p:cNvPr id="16" name="Retângulo: Cantos Arredondados 6">
            <a:extLst>
              <a:ext uri="{FF2B5EF4-FFF2-40B4-BE49-F238E27FC236}">
                <a16:creationId xmlns:a16="http://schemas.microsoft.com/office/drawing/2014/main" id="{5509EC81-A21B-2D48-A836-EE2D2D4C7087}"/>
              </a:ext>
            </a:extLst>
          </p:cNvPr>
          <p:cNvSpPr/>
          <p:nvPr/>
        </p:nvSpPr>
        <p:spPr>
          <a:xfrm>
            <a:off x="6379780" y="3179942"/>
            <a:ext cx="3929834" cy="266121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Função Complementar</a:t>
            </a:r>
          </a:p>
          <a:p>
            <a:pPr algn="ctr"/>
            <a:endParaRPr lang="pt-BR" sz="1000" dirty="0"/>
          </a:p>
          <a:p>
            <a:pPr algn="ctr"/>
            <a:endParaRPr lang="pt-BR" sz="2800" dirty="0"/>
          </a:p>
          <a:p>
            <a:pPr algn="ctr"/>
            <a:endParaRPr lang="pt-BR" sz="2800" dirty="0"/>
          </a:p>
          <a:p>
            <a:pPr algn="ctr"/>
            <a:endParaRPr lang="pt-BR" sz="2800" dirty="0"/>
          </a:p>
          <a:p>
            <a:pPr algn="ctr"/>
            <a:endParaRPr lang="pt-BR" sz="2800" dirty="0"/>
          </a:p>
          <a:p>
            <a:pPr algn="ctr"/>
            <a:endParaRPr lang="pt-BR" dirty="0"/>
          </a:p>
        </p:txBody>
      </p:sp>
      <p:sp>
        <p:nvSpPr>
          <p:cNvPr id="17" name="Retângulo 16">
            <a:extLst>
              <a:ext uri="{FF2B5EF4-FFF2-40B4-BE49-F238E27FC236}">
                <a16:creationId xmlns:a16="http://schemas.microsoft.com/office/drawing/2014/main" id="{87569161-8803-534B-9C8E-AADA7B38E222}"/>
              </a:ext>
            </a:extLst>
          </p:cNvPr>
          <p:cNvSpPr/>
          <p:nvPr/>
        </p:nvSpPr>
        <p:spPr>
          <a:xfrm>
            <a:off x="6526925" y="3894732"/>
            <a:ext cx="3637186" cy="15782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2">
                    <a:lumMod val="75000"/>
                  </a:schemeClr>
                </a:solidFill>
              </a:rPr>
              <a:t>Apuração</a:t>
            </a:r>
          </a:p>
          <a:p>
            <a:pPr algn="ctr"/>
            <a:endParaRPr lang="pt-BR" sz="1000" b="1" dirty="0">
              <a:solidFill>
                <a:schemeClr val="tx2">
                  <a:lumMod val="75000"/>
                </a:schemeClr>
              </a:solidFill>
            </a:endParaRPr>
          </a:p>
          <a:p>
            <a:pPr algn="ctr"/>
            <a:r>
              <a:rPr lang="pt-BR" sz="2000" dirty="0">
                <a:solidFill>
                  <a:schemeClr val="tx2">
                    <a:lumMod val="75000"/>
                  </a:schemeClr>
                </a:solidFill>
              </a:rPr>
              <a:t>Respostas efetivas às violações de integridade.</a:t>
            </a:r>
          </a:p>
          <a:p>
            <a:pPr algn="ctr"/>
            <a:endParaRPr lang="pt-BR" sz="1000" b="1" dirty="0">
              <a:solidFill>
                <a:schemeClr val="tx2">
                  <a:lumMod val="75000"/>
                </a:schemeClr>
              </a:solidFill>
            </a:endParaRPr>
          </a:p>
          <a:p>
            <a:pPr algn="ctr"/>
            <a:r>
              <a:rPr lang="pt-BR" dirty="0">
                <a:solidFill>
                  <a:schemeClr val="tx2">
                    <a:lumMod val="75000"/>
                  </a:schemeClr>
                </a:solidFill>
              </a:rPr>
              <a:t>(Lei nº 10.180/2001)</a:t>
            </a:r>
          </a:p>
        </p:txBody>
      </p:sp>
      <p:sp>
        <p:nvSpPr>
          <p:cNvPr id="18" name="Retângulo 17">
            <a:extLst>
              <a:ext uri="{FF2B5EF4-FFF2-40B4-BE49-F238E27FC236}">
                <a16:creationId xmlns:a16="http://schemas.microsoft.com/office/drawing/2014/main" id="{535EAA22-C063-0345-83EA-832F41FCF332}"/>
              </a:ext>
            </a:extLst>
          </p:cNvPr>
          <p:cNvSpPr/>
          <p:nvPr/>
        </p:nvSpPr>
        <p:spPr>
          <a:xfrm>
            <a:off x="4166491" y="5976142"/>
            <a:ext cx="6143541" cy="307777"/>
          </a:xfrm>
          <a:prstGeom prst="rect">
            <a:avLst/>
          </a:prstGeom>
        </p:spPr>
        <p:txBody>
          <a:bodyPr wrap="none">
            <a:spAutoFit/>
          </a:bodyPr>
          <a:lstStyle/>
          <a:p>
            <a:r>
              <a:rPr lang="pt-BR" sz="1400" dirty="0">
                <a:solidFill>
                  <a:schemeClr val="accent1">
                    <a:lumMod val="75000"/>
                  </a:schemeClr>
                </a:solidFill>
              </a:rPr>
              <a:t>Fonte: Elaborada pelo autor, a partir do Manual aprovado pela IN SFC nº 08/2017.</a:t>
            </a:r>
          </a:p>
        </p:txBody>
      </p:sp>
      <p:sp>
        <p:nvSpPr>
          <p:cNvPr id="19" name="Retângulo 18">
            <a:extLst>
              <a:ext uri="{FF2B5EF4-FFF2-40B4-BE49-F238E27FC236}">
                <a16:creationId xmlns:a16="http://schemas.microsoft.com/office/drawing/2014/main" id="{FE350086-83D6-0048-AFD1-A0E16FEAECCE}"/>
              </a:ext>
            </a:extLst>
          </p:cNvPr>
          <p:cNvSpPr/>
          <p:nvPr/>
        </p:nvSpPr>
        <p:spPr>
          <a:xfrm>
            <a:off x="1902372" y="2540960"/>
            <a:ext cx="8534400" cy="461665"/>
          </a:xfrm>
          <a:prstGeom prst="rect">
            <a:avLst/>
          </a:prstGeom>
        </p:spPr>
        <p:txBody>
          <a:bodyPr wrap="square">
            <a:spAutoFit/>
          </a:bodyPr>
          <a:lstStyle/>
          <a:p>
            <a:r>
              <a:rPr lang="pt-BR" sz="2400" b="1" dirty="0">
                <a:solidFill>
                  <a:schemeClr val="tx2">
                    <a:lumMod val="75000"/>
                  </a:schemeClr>
                </a:solidFill>
              </a:rPr>
              <a:t>Vertentes de atuação:</a:t>
            </a:r>
            <a:endParaRPr lang="pt-BR" sz="2400" dirty="0">
              <a:solidFill>
                <a:schemeClr val="tx2">
                  <a:lumMod val="75000"/>
                </a:schemeClr>
              </a:solidFill>
            </a:endParaRPr>
          </a:p>
        </p:txBody>
      </p:sp>
      <p:sp>
        <p:nvSpPr>
          <p:cNvPr id="20" name="Retângulo: Cantos Arredondados 8">
            <a:extLst>
              <a:ext uri="{FF2B5EF4-FFF2-40B4-BE49-F238E27FC236}">
                <a16:creationId xmlns:a16="http://schemas.microsoft.com/office/drawing/2014/main" id="{35108974-1852-9149-880A-1C6DEA19B582}"/>
              </a:ext>
            </a:extLst>
          </p:cNvPr>
          <p:cNvSpPr/>
          <p:nvPr/>
        </p:nvSpPr>
        <p:spPr>
          <a:xfrm>
            <a:off x="1902372" y="3144592"/>
            <a:ext cx="8486768" cy="2792815"/>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Oval 1">
            <a:extLst>
              <a:ext uri="{FF2B5EF4-FFF2-40B4-BE49-F238E27FC236}">
                <a16:creationId xmlns:a16="http://schemas.microsoft.com/office/drawing/2014/main" id="{83D8BCB1-C38E-5F4B-8DAE-6FE27C787E01}"/>
              </a:ext>
            </a:extLst>
          </p:cNvPr>
          <p:cNvSpPr/>
          <p:nvPr/>
        </p:nvSpPr>
        <p:spPr>
          <a:xfrm>
            <a:off x="6379780" y="2794571"/>
            <a:ext cx="4076979" cy="30465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8343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4"/>
          <p:cNvSpPr txBox="1">
            <a:spLocks/>
          </p:cNvSpPr>
          <p:nvPr/>
        </p:nvSpPr>
        <p:spPr>
          <a:xfrm>
            <a:off x="250356" y="1107320"/>
            <a:ext cx="9602755"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dirty="0">
                <a:solidFill>
                  <a:srgbClr val="002060"/>
                </a:solidFill>
              </a:rPr>
              <a:t>                             Ciência de Dados - (APC)</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566" y="1956461"/>
            <a:ext cx="7392545" cy="4591416"/>
          </a:xfrm>
          <a:prstGeom prst="rect">
            <a:avLst/>
          </a:prstGeom>
        </p:spPr>
      </p:pic>
    </p:spTree>
    <p:extLst>
      <p:ext uri="{BB962C8B-B14F-4D97-AF65-F5344CB8AC3E}">
        <p14:creationId xmlns:p14="http://schemas.microsoft.com/office/powerpoint/2010/main" val="5111992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F96B41C-5D07-438A-B34F-040EFBE1A2FA}"/>
              </a:ext>
            </a:extLst>
          </p:cNvPr>
          <p:cNvSpPr txBox="1">
            <a:spLocks/>
          </p:cNvSpPr>
          <p:nvPr/>
        </p:nvSpPr>
        <p:spPr>
          <a:xfrm>
            <a:off x="275573" y="2187146"/>
            <a:ext cx="11699310" cy="2718486"/>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t> </a:t>
            </a:r>
          </a:p>
          <a:p>
            <a:pPr algn="ctr"/>
            <a:r>
              <a:rPr lang="pt-BR" b="1" dirty="0"/>
              <a:t>CONVENÇÕES INTERNACIONAIS </a:t>
            </a:r>
          </a:p>
          <a:p>
            <a:pPr algn="ctr"/>
            <a:r>
              <a:rPr lang="pt-BR" b="1" dirty="0"/>
              <a:t>- RECOMENDAÇÕES - </a:t>
            </a:r>
            <a:endParaRPr lang="pt-BR" b="1" dirty="0">
              <a:cs typeface="Calibri Light"/>
            </a:endParaRPr>
          </a:p>
        </p:txBody>
      </p:sp>
    </p:spTree>
    <p:extLst>
      <p:ext uri="{BB962C8B-B14F-4D97-AF65-F5344CB8AC3E}">
        <p14:creationId xmlns:p14="http://schemas.microsoft.com/office/powerpoint/2010/main" val="10123984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2">
            <a:extLst>
              <a:ext uri="{FF2B5EF4-FFF2-40B4-BE49-F238E27FC236}">
                <a16:creationId xmlns:a16="http://schemas.microsoft.com/office/drawing/2014/main" id="{21D25D6E-1EB3-4C61-AE96-1068476214A0}"/>
              </a:ext>
            </a:extLst>
          </p:cNvPr>
          <p:cNvSpPr txBox="1">
            <a:spLocks/>
          </p:cNvSpPr>
          <p:nvPr/>
        </p:nvSpPr>
        <p:spPr>
          <a:xfrm>
            <a:off x="816935" y="2367885"/>
            <a:ext cx="10515600" cy="435133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pt-BR" dirty="0"/>
              <a:t>Tipificar o delito de </a:t>
            </a:r>
            <a:r>
              <a:rPr lang="pt-BR" b="1" dirty="0"/>
              <a:t>sobre-preço e superfaturamento </a:t>
            </a:r>
            <a:r>
              <a:rPr lang="pt-BR" i="1" dirty="0"/>
              <a:t>(OEA)</a:t>
            </a:r>
          </a:p>
          <a:p>
            <a:pPr>
              <a:lnSpc>
                <a:spcPct val="100000"/>
              </a:lnSpc>
            </a:pPr>
            <a:endParaRPr lang="pt-BR" dirty="0"/>
          </a:p>
          <a:p>
            <a:pPr>
              <a:lnSpc>
                <a:spcPct val="100000"/>
              </a:lnSpc>
            </a:pPr>
            <a:r>
              <a:rPr lang="pt-BR" dirty="0"/>
              <a:t>Tipificar o delito de </a:t>
            </a:r>
            <a:r>
              <a:rPr lang="pt-BR" b="1" dirty="0"/>
              <a:t>enriquecimento ilícito </a:t>
            </a:r>
            <a:r>
              <a:rPr lang="pt-BR" i="1" dirty="0"/>
              <a:t>(OEA)</a:t>
            </a:r>
          </a:p>
          <a:p>
            <a:pPr>
              <a:lnSpc>
                <a:spcPct val="100000"/>
              </a:lnSpc>
            </a:pPr>
            <a:endParaRPr lang="pt-BR" dirty="0"/>
          </a:p>
          <a:p>
            <a:pPr>
              <a:lnSpc>
                <a:spcPct val="100000"/>
              </a:lnSpc>
            </a:pPr>
            <a:r>
              <a:rPr lang="pt-BR" dirty="0"/>
              <a:t>Criar sistema de </a:t>
            </a:r>
            <a:r>
              <a:rPr lang="pt-BR" b="1" dirty="0"/>
              <a:t>proteção ao denunciante de boa-fé </a:t>
            </a:r>
            <a:r>
              <a:rPr lang="pt-BR" i="1" dirty="0"/>
              <a:t>(OEA , ONU e OCDE)</a:t>
            </a:r>
          </a:p>
          <a:p>
            <a:pPr>
              <a:lnSpc>
                <a:spcPct val="100000"/>
              </a:lnSpc>
            </a:pPr>
            <a:endParaRPr lang="pt-BR" dirty="0"/>
          </a:p>
          <a:p>
            <a:pPr>
              <a:lnSpc>
                <a:spcPct val="100000"/>
              </a:lnSpc>
            </a:pPr>
            <a:r>
              <a:rPr lang="pt-BR" dirty="0"/>
              <a:t>Ampliar </a:t>
            </a:r>
            <a:r>
              <a:rPr lang="pt-BR" b="1" dirty="0"/>
              <a:t>prazos prescricionais </a:t>
            </a:r>
            <a:r>
              <a:rPr lang="pt-BR" dirty="0"/>
              <a:t>para investigar, processar, sancionar e concluir processos judiciais de casos de corrupção </a:t>
            </a:r>
            <a:r>
              <a:rPr lang="pt-BR" i="1" dirty="0"/>
              <a:t>(OEA , ONU e OCDE)</a:t>
            </a:r>
          </a:p>
          <a:p>
            <a:endParaRPr lang="pt-BR" b="1" dirty="0"/>
          </a:p>
          <a:p>
            <a:endParaRPr lang="pt-BR" dirty="0"/>
          </a:p>
          <a:p>
            <a:endParaRPr lang="pt-BR" dirty="0"/>
          </a:p>
          <a:p>
            <a:endParaRPr lang="pt-BR" dirty="0"/>
          </a:p>
        </p:txBody>
      </p:sp>
      <p:sp>
        <p:nvSpPr>
          <p:cNvPr id="4" name="Título 1">
            <a:extLst>
              <a:ext uri="{FF2B5EF4-FFF2-40B4-BE49-F238E27FC236}">
                <a16:creationId xmlns:a16="http://schemas.microsoft.com/office/drawing/2014/main" id="{D7C1F42C-F76D-B241-9CE5-A61242CAD76D}"/>
              </a:ext>
            </a:extLst>
          </p:cNvPr>
          <p:cNvSpPr txBox="1">
            <a:spLocks/>
          </p:cNvSpPr>
          <p:nvPr/>
        </p:nvSpPr>
        <p:spPr>
          <a:xfrm>
            <a:off x="275573" y="1083624"/>
            <a:ext cx="11699310" cy="932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t>RECOMENDAÇÕES </a:t>
            </a:r>
            <a:endParaRPr lang="pt-BR" dirty="0"/>
          </a:p>
        </p:txBody>
      </p:sp>
    </p:spTree>
    <p:extLst>
      <p:ext uri="{BB962C8B-B14F-4D97-AF65-F5344CB8AC3E}">
        <p14:creationId xmlns:p14="http://schemas.microsoft.com/office/powerpoint/2010/main" val="26916612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BDC55D-7DD1-41D4-8F23-3631E7F68AA3}"/>
              </a:ext>
            </a:extLst>
          </p:cNvPr>
          <p:cNvSpPr txBox="1">
            <a:spLocks/>
          </p:cNvSpPr>
          <p:nvPr/>
        </p:nvSpPr>
        <p:spPr>
          <a:xfrm>
            <a:off x="838200" y="960258"/>
            <a:ext cx="10515600" cy="932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t>RECOMENDAÇÕES - Fraude Contábil</a:t>
            </a:r>
            <a:endParaRPr lang="pt-BR" dirty="0"/>
          </a:p>
        </p:txBody>
      </p:sp>
      <p:sp>
        <p:nvSpPr>
          <p:cNvPr id="3" name="Espaço Reservado para Conteúdo 2">
            <a:extLst>
              <a:ext uri="{FF2B5EF4-FFF2-40B4-BE49-F238E27FC236}">
                <a16:creationId xmlns:a16="http://schemas.microsoft.com/office/drawing/2014/main" id="{871B80A5-2C46-4114-9D7C-E6763C46711C}"/>
              </a:ext>
            </a:extLst>
          </p:cNvPr>
          <p:cNvSpPr txBox="1">
            <a:spLocks/>
          </p:cNvSpPr>
          <p:nvPr/>
        </p:nvSpPr>
        <p:spPr>
          <a:xfrm>
            <a:off x="338203" y="1791222"/>
            <a:ext cx="10909271" cy="466536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pt-BR" sz="2400" dirty="0"/>
              <a:t>Assegurar que sejam </a:t>
            </a:r>
            <a:r>
              <a:rPr lang="pt-BR" sz="2400" b="1" dirty="0"/>
              <a:t>proibidos</a:t>
            </a:r>
            <a:r>
              <a:rPr lang="pt-BR" sz="2400" dirty="0"/>
              <a:t>: (i)</a:t>
            </a:r>
            <a:r>
              <a:rPr lang="pt-BR" sz="2400" b="1" dirty="0"/>
              <a:t> contas de caixa “dois</a:t>
            </a:r>
            <a:r>
              <a:rPr lang="pt-BR" sz="2400" dirty="0"/>
              <a:t>”; (</a:t>
            </a:r>
            <a:r>
              <a:rPr lang="pt-BR" sz="2400" dirty="0" err="1"/>
              <a:t>ii</a:t>
            </a:r>
            <a:r>
              <a:rPr lang="pt-BR" sz="2400" dirty="0"/>
              <a:t>) realização de </a:t>
            </a:r>
            <a:r>
              <a:rPr lang="pt-BR" sz="2400" b="1" dirty="0"/>
              <a:t>operações de caixa “dois” </a:t>
            </a:r>
            <a:r>
              <a:rPr lang="pt-BR" sz="2400" dirty="0"/>
              <a:t>ou </a:t>
            </a:r>
            <a:r>
              <a:rPr lang="pt-BR" sz="2400" b="1" dirty="0"/>
              <a:t>operações inadequadamente explicitadas</a:t>
            </a:r>
            <a:r>
              <a:rPr lang="pt-BR" sz="2400" dirty="0"/>
              <a:t>; (</a:t>
            </a:r>
            <a:r>
              <a:rPr lang="pt-BR" sz="2400" dirty="0" err="1"/>
              <a:t>iii</a:t>
            </a:r>
            <a:r>
              <a:rPr lang="pt-BR" sz="2400" dirty="0"/>
              <a:t>) </a:t>
            </a:r>
            <a:r>
              <a:rPr lang="pt-BR" sz="2400" b="1" dirty="0"/>
              <a:t>registro de despesas inexistentes; </a:t>
            </a:r>
            <a:r>
              <a:rPr lang="pt-BR" sz="2400" dirty="0"/>
              <a:t>(</a:t>
            </a:r>
            <a:r>
              <a:rPr lang="pt-BR" sz="2400" dirty="0" err="1"/>
              <a:t>iv</a:t>
            </a:r>
            <a:r>
              <a:rPr lang="pt-BR" sz="2400" dirty="0"/>
              <a:t>) </a:t>
            </a:r>
            <a:r>
              <a:rPr lang="pt-BR" sz="2400" b="1" dirty="0"/>
              <a:t>lançamento de obrigações com explicitação inadequada de seu objeto;</a:t>
            </a:r>
            <a:r>
              <a:rPr lang="pt-BR" sz="2400" dirty="0"/>
              <a:t> (v) </a:t>
            </a:r>
            <a:r>
              <a:rPr lang="pt-BR" sz="2400" b="1" dirty="0"/>
              <a:t>uso de documentos falsos</a:t>
            </a:r>
            <a:r>
              <a:rPr lang="pt-BR" sz="2400" dirty="0"/>
              <a:t> </a:t>
            </a:r>
            <a:r>
              <a:rPr lang="pt-BR" sz="2400" b="1" dirty="0"/>
              <a:t>com o propósito de corromper funcionários públicos estrangeiros ou ocultar tal corrupção </a:t>
            </a:r>
            <a:r>
              <a:rPr lang="pt-BR" sz="2400" i="1" dirty="0"/>
              <a:t>(OCDE)</a:t>
            </a:r>
          </a:p>
          <a:p>
            <a:pPr marL="0" indent="0" algn="just">
              <a:lnSpc>
                <a:spcPct val="100000"/>
              </a:lnSpc>
              <a:buNone/>
            </a:pPr>
            <a:endParaRPr lang="pt-BR" sz="2400" dirty="0"/>
          </a:p>
          <a:p>
            <a:pPr algn="just">
              <a:lnSpc>
                <a:spcPct val="100000"/>
              </a:lnSpc>
            </a:pPr>
            <a:r>
              <a:rPr lang="pt-BR" sz="2400" dirty="0"/>
              <a:t>Garantir que pessoas físicas e jurídicas sejam </a:t>
            </a:r>
            <a:r>
              <a:rPr lang="pt-BR" sz="2400" b="1" dirty="0"/>
              <a:t>responsabilizadas por falsa contabilidade </a:t>
            </a:r>
            <a:r>
              <a:rPr lang="pt-BR" sz="2400" i="1" dirty="0"/>
              <a:t>(OCDE)</a:t>
            </a:r>
          </a:p>
          <a:p>
            <a:pPr algn="just">
              <a:lnSpc>
                <a:spcPct val="100000"/>
              </a:lnSpc>
            </a:pPr>
            <a:endParaRPr lang="pt-BR" sz="2400" dirty="0"/>
          </a:p>
          <a:p>
            <a:pPr algn="just">
              <a:lnSpc>
                <a:spcPct val="100000"/>
              </a:lnSpc>
            </a:pPr>
            <a:r>
              <a:rPr lang="pt-BR" sz="2400" dirty="0"/>
              <a:t>Aumentar a </a:t>
            </a:r>
            <a:r>
              <a:rPr lang="pt-BR" sz="2400" b="1" dirty="0"/>
              <a:t>conscientização</a:t>
            </a:r>
            <a:r>
              <a:rPr lang="pt-BR" sz="2400" dirty="0"/>
              <a:t> sobre o delito de contabilidade falsa entre os profissionais de contabilidade e autoridades fiscalizadoras </a:t>
            </a:r>
            <a:r>
              <a:rPr lang="pt-BR" sz="2400" i="1" dirty="0"/>
              <a:t>(OCDE)</a:t>
            </a:r>
          </a:p>
          <a:p>
            <a:pPr algn="just">
              <a:lnSpc>
                <a:spcPct val="100000"/>
              </a:lnSpc>
            </a:pPr>
            <a:endParaRPr lang="pt-BR" sz="2400" dirty="0"/>
          </a:p>
          <a:p>
            <a:pPr algn="just">
              <a:lnSpc>
                <a:spcPct val="100000"/>
              </a:lnSpc>
            </a:pPr>
            <a:r>
              <a:rPr lang="pt-BR" sz="2400" dirty="0"/>
              <a:t>Garantir que a contabilidade falsa seja rigorosamente </a:t>
            </a:r>
            <a:r>
              <a:rPr lang="pt-BR" sz="2400" b="1" dirty="0"/>
              <a:t>investigada e processada</a:t>
            </a:r>
            <a:r>
              <a:rPr lang="pt-BR" sz="2400" dirty="0"/>
              <a:t>, quando for o caso </a:t>
            </a:r>
            <a:r>
              <a:rPr lang="pt-BR" sz="2400" i="1" dirty="0"/>
              <a:t>(OCDE)</a:t>
            </a:r>
          </a:p>
          <a:p>
            <a:pPr algn="just"/>
            <a:endParaRPr lang="pt-BR" sz="2400" b="1" dirty="0"/>
          </a:p>
          <a:p>
            <a:pPr algn="just"/>
            <a:endParaRPr lang="pt-BR" sz="2400" dirty="0"/>
          </a:p>
          <a:p>
            <a:pPr algn="just"/>
            <a:endParaRPr lang="pt-BR" sz="2400" dirty="0"/>
          </a:p>
          <a:p>
            <a:pPr algn="just"/>
            <a:endParaRPr lang="pt-BR" sz="2400" dirty="0"/>
          </a:p>
        </p:txBody>
      </p:sp>
    </p:spTree>
    <p:extLst>
      <p:ext uri="{BB962C8B-B14F-4D97-AF65-F5344CB8AC3E}">
        <p14:creationId xmlns:p14="http://schemas.microsoft.com/office/powerpoint/2010/main" val="3658891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FCD23FF-1F69-4FCD-B4C2-3988DC461446}"/>
              </a:ext>
            </a:extLst>
          </p:cNvPr>
          <p:cNvSpPr txBox="1">
            <a:spLocks/>
          </p:cNvSpPr>
          <p:nvPr/>
        </p:nvSpPr>
        <p:spPr>
          <a:xfrm>
            <a:off x="263048" y="2425820"/>
            <a:ext cx="11686782" cy="3757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pt-BR" sz="2800" dirty="0"/>
              <a:t>Levantamento de </a:t>
            </a:r>
            <a:r>
              <a:rPr lang="pt-BR" sz="2800" b="1" dirty="0"/>
              <a:t>dados/informações </a:t>
            </a:r>
            <a:r>
              <a:rPr lang="pt-BR" sz="2800" dirty="0"/>
              <a:t>(investigações, processos, sanções, resultados)</a:t>
            </a:r>
          </a:p>
          <a:p>
            <a:endParaRPr lang="pt-BR" sz="2800" dirty="0"/>
          </a:p>
          <a:p>
            <a:pPr marL="457200" indent="-457200">
              <a:buFont typeface="Arial" panose="020B0604020202020204" pitchFamily="34" charset="0"/>
              <a:buChar char="•"/>
            </a:pPr>
            <a:r>
              <a:rPr lang="pt-BR" sz="2800" b="1" dirty="0"/>
              <a:t>Compartilhamento</a:t>
            </a:r>
            <a:r>
              <a:rPr lang="pt-BR" sz="2800" dirty="0"/>
              <a:t> de informações e bases de dados sigilosas</a:t>
            </a:r>
          </a:p>
          <a:p>
            <a:endParaRPr lang="pt-BR" sz="2800" dirty="0"/>
          </a:p>
          <a:p>
            <a:pPr marL="457200" indent="-457200">
              <a:buFont typeface="Arial" panose="020B0604020202020204" pitchFamily="34" charset="0"/>
              <a:buChar char="•"/>
            </a:pPr>
            <a:r>
              <a:rPr lang="pt-BR" sz="2800" dirty="0"/>
              <a:t>Sistema de gestão de informação para </a:t>
            </a:r>
            <a:r>
              <a:rPr lang="pt-BR" sz="2800" b="1" dirty="0"/>
              <a:t>extradição e cooperação jurídica</a:t>
            </a:r>
          </a:p>
          <a:p>
            <a:endParaRPr lang="pt-BR" sz="2800" b="1" dirty="0"/>
          </a:p>
          <a:p>
            <a:pPr marL="457200" indent="-457200">
              <a:buFont typeface="Arial" panose="020B0604020202020204" pitchFamily="34" charset="0"/>
              <a:buChar char="•"/>
            </a:pPr>
            <a:r>
              <a:rPr lang="pt-BR" sz="2800" b="1" dirty="0"/>
              <a:t>Capacitações</a:t>
            </a:r>
            <a:r>
              <a:rPr lang="pt-BR" sz="2800" dirty="0"/>
              <a:t> e guias</a:t>
            </a:r>
          </a:p>
        </p:txBody>
      </p:sp>
      <p:sp>
        <p:nvSpPr>
          <p:cNvPr id="7" name="Título 1">
            <a:extLst>
              <a:ext uri="{FF2B5EF4-FFF2-40B4-BE49-F238E27FC236}">
                <a16:creationId xmlns:a16="http://schemas.microsoft.com/office/drawing/2014/main" id="{0742EB8A-678C-944C-8D6E-C1BA94F98276}"/>
              </a:ext>
            </a:extLst>
          </p:cNvPr>
          <p:cNvSpPr txBox="1">
            <a:spLocks/>
          </p:cNvSpPr>
          <p:nvPr/>
        </p:nvSpPr>
        <p:spPr>
          <a:xfrm>
            <a:off x="562628" y="1230725"/>
            <a:ext cx="11023948" cy="932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t>RECOMENDAÇÕES – Troca de Informações Internacionais</a:t>
            </a:r>
            <a:endParaRPr lang="pt-BR" dirty="0"/>
          </a:p>
        </p:txBody>
      </p:sp>
    </p:spTree>
    <p:extLst>
      <p:ext uri="{BB962C8B-B14F-4D97-AF65-F5344CB8AC3E}">
        <p14:creationId xmlns:p14="http://schemas.microsoft.com/office/powerpoint/2010/main" val="908320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p:cNvSpPr txBox="1">
            <a:spLocks/>
          </p:cNvSpPr>
          <p:nvPr/>
        </p:nvSpPr>
        <p:spPr>
          <a:xfrm>
            <a:off x="250356" y="1107320"/>
            <a:ext cx="10616118"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pt-BR" sz="4000" b="1" dirty="0">
              <a:solidFill>
                <a:srgbClr val="002060"/>
              </a:solidFill>
            </a:endParaRPr>
          </a:p>
        </p:txBody>
      </p:sp>
      <p:sp>
        <p:nvSpPr>
          <p:cNvPr id="4" name="CaixaDeTexto 3"/>
          <p:cNvSpPr txBox="1"/>
          <p:nvPr/>
        </p:nvSpPr>
        <p:spPr>
          <a:xfrm>
            <a:off x="2423108" y="2169513"/>
            <a:ext cx="7040984" cy="646331"/>
          </a:xfrm>
          <a:prstGeom prst="rect">
            <a:avLst/>
          </a:prstGeom>
          <a:noFill/>
          <a:ln>
            <a:noFill/>
          </a:ln>
        </p:spPr>
        <p:txBody>
          <a:bodyPr wrap="square" rtlCol="0">
            <a:spAutoFit/>
          </a:bodyPr>
          <a:lstStyle/>
          <a:p>
            <a:pPr algn="ctr"/>
            <a:r>
              <a:rPr lang="es-ES_tradnl" sz="3600" b="1" dirty="0" err="1"/>
              <a:t>Obrigado</a:t>
            </a:r>
            <a:r>
              <a:rPr lang="es-ES_tradnl" sz="3600" b="1" dirty="0"/>
              <a:t>!</a:t>
            </a:r>
          </a:p>
        </p:txBody>
      </p:sp>
      <p:sp>
        <p:nvSpPr>
          <p:cNvPr id="5" name="CaixaDeTexto 4"/>
          <p:cNvSpPr txBox="1"/>
          <p:nvPr/>
        </p:nvSpPr>
        <p:spPr>
          <a:xfrm>
            <a:off x="2171700" y="3028897"/>
            <a:ext cx="7543800" cy="1600438"/>
          </a:xfrm>
          <a:prstGeom prst="rect">
            <a:avLst/>
          </a:prstGeom>
          <a:noFill/>
        </p:spPr>
        <p:txBody>
          <a:bodyPr wrap="square" rtlCol="0">
            <a:spAutoFit/>
          </a:bodyPr>
          <a:lstStyle/>
          <a:p>
            <a:pPr algn="ctr"/>
            <a:r>
              <a:rPr lang="pt-BR" sz="2000" dirty="0"/>
              <a:t>Wagner de Campos Rosário</a:t>
            </a:r>
          </a:p>
          <a:p>
            <a:pPr algn="ctr"/>
            <a:r>
              <a:rPr lang="pt-BR" sz="2000" dirty="0"/>
              <a:t>Ministro da Transparência e Controladoria-Geral da União </a:t>
            </a:r>
          </a:p>
          <a:p>
            <a:pPr algn="ctr"/>
            <a:r>
              <a:rPr lang="pt-BR" sz="2000" dirty="0"/>
              <a:t>Correio Eletrônico: </a:t>
            </a:r>
            <a:r>
              <a:rPr lang="pt-BR" sz="2000" dirty="0">
                <a:hlinkClick r:id="rId3"/>
              </a:rPr>
              <a:t>cgugabin@cgu.gov.br</a:t>
            </a:r>
            <a:endParaRPr lang="pt-BR" sz="2000" dirty="0"/>
          </a:p>
          <a:p>
            <a:pPr algn="ctr"/>
            <a:r>
              <a:rPr lang="pt-BR" sz="2000" dirty="0"/>
              <a:t>Telefone: +55 (61) 2020-7241</a:t>
            </a:r>
          </a:p>
          <a:p>
            <a:pPr algn="just"/>
            <a:endParaRPr lang="pt-BR" dirty="0"/>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300" y="5359400"/>
            <a:ext cx="4800600" cy="977900"/>
          </a:xfrm>
          <a:prstGeom prst="rect">
            <a:avLst/>
          </a:prstGeom>
        </p:spPr>
      </p:pic>
    </p:spTree>
    <p:extLst>
      <p:ext uri="{BB962C8B-B14F-4D97-AF65-F5344CB8AC3E}">
        <p14:creationId xmlns:p14="http://schemas.microsoft.com/office/powerpoint/2010/main" val="2593744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F4DB95C-29B7-D541-AC9D-229741321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536" y="2892028"/>
            <a:ext cx="4972744" cy="1867161"/>
          </a:xfrm>
          <a:prstGeom prst="rect">
            <a:avLst/>
          </a:prstGeom>
        </p:spPr>
      </p:pic>
      <p:sp>
        <p:nvSpPr>
          <p:cNvPr id="3" name="Retângulo 2">
            <a:extLst>
              <a:ext uri="{FF2B5EF4-FFF2-40B4-BE49-F238E27FC236}">
                <a16:creationId xmlns:a16="http://schemas.microsoft.com/office/drawing/2014/main" id="{3C18BEC8-0694-1343-A067-B29E24881294}"/>
              </a:ext>
            </a:extLst>
          </p:cNvPr>
          <p:cNvSpPr/>
          <p:nvPr/>
        </p:nvSpPr>
        <p:spPr>
          <a:xfrm>
            <a:off x="7452484" y="5028603"/>
            <a:ext cx="2598788" cy="584775"/>
          </a:xfrm>
          <a:prstGeom prst="rect">
            <a:avLst/>
          </a:prstGeom>
        </p:spPr>
        <p:txBody>
          <a:bodyPr wrap="none">
            <a:spAutoFit/>
          </a:bodyPr>
          <a:lstStyle/>
          <a:p>
            <a:r>
              <a:rPr lang="pt-BR" sz="3200" b="1" i="1" dirty="0">
                <a:solidFill>
                  <a:schemeClr val="tx2">
                    <a:lumMod val="75000"/>
                  </a:schemeClr>
                </a:solidFill>
                <a:latin typeface="Arial" panose="020B0604020202020204" pitchFamily="34" charset="0"/>
                <a:cs typeface="Arial" panose="020B0604020202020204" pitchFamily="34" charset="0"/>
              </a:rPr>
              <a:t>100% Digital</a:t>
            </a:r>
            <a:endParaRPr lang="pt-BR" sz="3200" dirty="0"/>
          </a:p>
        </p:txBody>
      </p:sp>
      <p:sp>
        <p:nvSpPr>
          <p:cNvPr id="4" name="Retângulo 3">
            <a:extLst>
              <a:ext uri="{FF2B5EF4-FFF2-40B4-BE49-F238E27FC236}">
                <a16:creationId xmlns:a16="http://schemas.microsoft.com/office/drawing/2014/main" id="{EB5820C0-D93B-B342-BA14-65EF19921147}"/>
              </a:ext>
            </a:extLst>
          </p:cNvPr>
          <p:cNvSpPr/>
          <p:nvPr/>
        </p:nvSpPr>
        <p:spPr>
          <a:xfrm>
            <a:off x="1242530" y="2136173"/>
            <a:ext cx="1146468" cy="369332"/>
          </a:xfrm>
          <a:prstGeom prst="rect">
            <a:avLst/>
          </a:prstGeom>
        </p:spPr>
        <p:txBody>
          <a:bodyPr wrap="none">
            <a:spAutoFit/>
          </a:bodyPr>
          <a:lstStyle/>
          <a:p>
            <a:r>
              <a:rPr lang="pt-BR" b="1" i="1" dirty="0">
                <a:solidFill>
                  <a:srgbClr val="002060"/>
                </a:solidFill>
                <a:latin typeface="Arial" panose="020B0604020202020204" pitchFamily="34" charset="0"/>
                <a:ea typeface="Verdana" panose="020B0604030504040204" pitchFamily="34" charset="0"/>
                <a:cs typeface="Arial" panose="020B0604020202020204" pitchFamily="34" charset="0"/>
              </a:rPr>
              <a:t>Mai/2017</a:t>
            </a:r>
            <a:endParaRPr lang="pt-BR" dirty="0">
              <a:solidFill>
                <a:srgbClr val="002060"/>
              </a:solidFill>
            </a:endParaRPr>
          </a:p>
        </p:txBody>
      </p:sp>
      <p:sp>
        <p:nvSpPr>
          <p:cNvPr id="5" name="Retângulo 4">
            <a:extLst>
              <a:ext uri="{FF2B5EF4-FFF2-40B4-BE49-F238E27FC236}">
                <a16:creationId xmlns:a16="http://schemas.microsoft.com/office/drawing/2014/main" id="{330F52A8-C267-3D49-B00A-81567839DB45}"/>
              </a:ext>
            </a:extLst>
          </p:cNvPr>
          <p:cNvSpPr/>
          <p:nvPr/>
        </p:nvSpPr>
        <p:spPr>
          <a:xfrm>
            <a:off x="8053850" y="2129936"/>
            <a:ext cx="1172116" cy="369332"/>
          </a:xfrm>
          <a:prstGeom prst="rect">
            <a:avLst/>
          </a:prstGeom>
        </p:spPr>
        <p:txBody>
          <a:bodyPr wrap="none">
            <a:spAutoFit/>
          </a:bodyPr>
          <a:lstStyle/>
          <a:p>
            <a:r>
              <a:rPr lang="pt-BR" b="1" i="1" dirty="0" err="1">
                <a:solidFill>
                  <a:srgbClr val="002060"/>
                </a:solidFill>
                <a:latin typeface="Arial" panose="020B0604020202020204" pitchFamily="34" charset="0"/>
                <a:ea typeface="Verdana" panose="020B0604030504040204" pitchFamily="34" charset="0"/>
                <a:cs typeface="Arial" panose="020B0604020202020204" pitchFamily="34" charset="0"/>
              </a:rPr>
              <a:t>Jun</a:t>
            </a:r>
            <a:r>
              <a:rPr lang="pt-BR" b="1" i="1" dirty="0">
                <a:solidFill>
                  <a:srgbClr val="002060"/>
                </a:solidFill>
                <a:latin typeface="Arial" panose="020B0604020202020204" pitchFamily="34" charset="0"/>
                <a:ea typeface="Verdana" panose="020B0604030504040204" pitchFamily="34" charset="0"/>
                <a:cs typeface="Arial" panose="020B0604020202020204" pitchFamily="34" charset="0"/>
              </a:rPr>
              <a:t>/2018</a:t>
            </a:r>
            <a:endParaRPr lang="pt-BR" dirty="0">
              <a:solidFill>
                <a:srgbClr val="002060"/>
              </a:solidFill>
            </a:endParaRPr>
          </a:p>
        </p:txBody>
      </p:sp>
      <p:sp>
        <p:nvSpPr>
          <p:cNvPr id="6" name="Retângulo: Cantos Arredondados 13">
            <a:extLst>
              <a:ext uri="{FF2B5EF4-FFF2-40B4-BE49-F238E27FC236}">
                <a16:creationId xmlns:a16="http://schemas.microsoft.com/office/drawing/2014/main" id="{64E788C8-88CA-3C43-8C9B-20E2E59C2848}"/>
              </a:ext>
            </a:extLst>
          </p:cNvPr>
          <p:cNvSpPr/>
          <p:nvPr/>
        </p:nvSpPr>
        <p:spPr>
          <a:xfrm>
            <a:off x="749147" y="1685582"/>
            <a:ext cx="10540179" cy="460773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88B30701-E4AE-1C46-8D65-1A26D699F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644" y="1810834"/>
            <a:ext cx="3438332" cy="4448796"/>
          </a:xfrm>
          <a:prstGeom prst="rect">
            <a:avLst/>
          </a:prstGeom>
        </p:spPr>
      </p:pic>
      <p:sp>
        <p:nvSpPr>
          <p:cNvPr id="8" name="Retângulo 7">
            <a:extLst>
              <a:ext uri="{FF2B5EF4-FFF2-40B4-BE49-F238E27FC236}">
                <a16:creationId xmlns:a16="http://schemas.microsoft.com/office/drawing/2014/main" id="{CD7A4A49-7E39-F649-A60D-2A63D8073219}"/>
              </a:ext>
            </a:extLst>
          </p:cNvPr>
          <p:cNvSpPr/>
          <p:nvPr/>
        </p:nvSpPr>
        <p:spPr>
          <a:xfrm>
            <a:off x="864883" y="2994611"/>
            <a:ext cx="1890039" cy="1661993"/>
          </a:xfrm>
          <a:prstGeom prst="rect">
            <a:avLst/>
          </a:prstGeom>
        </p:spPr>
        <p:txBody>
          <a:bodyPr wrap="square">
            <a:spAutoFit/>
          </a:bodyPr>
          <a:lstStyle/>
          <a:p>
            <a:pPr algn="r"/>
            <a:endParaRPr lang="pt-BR" sz="2200" dirty="0">
              <a:solidFill>
                <a:srgbClr val="002060"/>
              </a:solidFill>
            </a:endParaRPr>
          </a:p>
          <a:p>
            <a:pPr algn="r"/>
            <a:r>
              <a:rPr lang="pt-BR" sz="2000" dirty="0">
                <a:solidFill>
                  <a:srgbClr val="002060"/>
                </a:solidFill>
              </a:rPr>
              <a:t>Avaliação da gestão e uso das informações do SICAF.</a:t>
            </a:r>
          </a:p>
        </p:txBody>
      </p:sp>
      <p:sp>
        <p:nvSpPr>
          <p:cNvPr id="9" name="CaixaDeTexto 8">
            <a:extLst>
              <a:ext uri="{FF2B5EF4-FFF2-40B4-BE49-F238E27FC236}">
                <a16:creationId xmlns:a16="http://schemas.microsoft.com/office/drawing/2014/main" id="{8D8CD417-7D89-E64C-98AE-94503055739B}"/>
              </a:ext>
            </a:extLst>
          </p:cNvPr>
          <p:cNvSpPr txBox="1"/>
          <p:nvPr/>
        </p:nvSpPr>
        <p:spPr>
          <a:xfrm>
            <a:off x="4946891" y="1002472"/>
            <a:ext cx="2144690" cy="535531"/>
          </a:xfrm>
          <a:prstGeom prst="rect">
            <a:avLst/>
          </a:prstGeom>
          <a:noFill/>
        </p:spPr>
        <p:txBody>
          <a:bodyPr wrap="none" rtlCol="0">
            <a:spAutoFit/>
          </a:bodyPr>
          <a:lstStyle/>
          <a:p>
            <a:pPr algn="ctr">
              <a:lnSpc>
                <a:spcPct val="90000"/>
              </a:lnSpc>
              <a:spcBef>
                <a:spcPct val="0"/>
              </a:spcBef>
            </a:pPr>
            <a:r>
              <a:rPr lang="es-ES_tradnl" sz="3200" b="1" dirty="0">
                <a:solidFill>
                  <a:srgbClr val="002060"/>
                </a:solidFill>
                <a:ea typeface="+mj-ea"/>
                <a:cs typeface="+mj-cs"/>
              </a:rPr>
              <a:t>AVALIAÇÃO</a:t>
            </a:r>
          </a:p>
        </p:txBody>
      </p:sp>
      <p:sp>
        <p:nvSpPr>
          <p:cNvPr id="10" name="CaixaDeTexto 9">
            <a:extLst>
              <a:ext uri="{FF2B5EF4-FFF2-40B4-BE49-F238E27FC236}">
                <a16:creationId xmlns:a16="http://schemas.microsoft.com/office/drawing/2014/main" id="{DB2D42C2-306D-7441-87BA-B6A4D4850012}"/>
              </a:ext>
            </a:extLst>
          </p:cNvPr>
          <p:cNvSpPr txBox="1"/>
          <p:nvPr/>
        </p:nvSpPr>
        <p:spPr>
          <a:xfrm>
            <a:off x="672947" y="1594142"/>
            <a:ext cx="6124093" cy="5262979"/>
          </a:xfrm>
          <a:prstGeom prst="rect">
            <a:avLst/>
          </a:prstGeom>
          <a:solidFill>
            <a:schemeClr val="bg1"/>
          </a:solidFill>
        </p:spPr>
        <p:txBody>
          <a:bodyPr wrap="square" rtlCol="0">
            <a:spAutoFit/>
          </a:bodyPr>
          <a:lstStyle/>
          <a:p>
            <a:pPr algn="just"/>
            <a:r>
              <a:rPr lang="pt-BR" sz="2400" dirty="0"/>
              <a:t>Em linhas gerais, o trabalho demonstrou que diversas informações constantes do SICAF são inseridas manualmente, se encontram desatualizadas, e divergem daquelas constantes de outras bases da administração pública. Ainda, foi observada a necessidade de os fornecedores prestarem a mesma informação para mais de um órgão público, indo de </a:t>
            </a:r>
            <a:r>
              <a:rPr lang="pt-BR" sz="2400" dirty="0" err="1"/>
              <a:t>encontró</a:t>
            </a:r>
            <a:r>
              <a:rPr lang="pt-BR" sz="2400" dirty="0"/>
              <a:t> ao que dispõe a legislaça6o. Desse modo, foram recomendadas mudanças no sistema e no </a:t>
            </a:r>
            <a:r>
              <a:rPr lang="pt-BR" sz="2400" dirty="0" err="1"/>
              <a:t>proceso</a:t>
            </a:r>
            <a:r>
              <a:rPr lang="pt-BR" sz="2400" dirty="0"/>
              <a:t> de obtenção dos dados, de modo a </a:t>
            </a:r>
            <a:r>
              <a:rPr lang="pt-BR" sz="2400" dirty="0" err="1"/>
              <a:t>reducir</a:t>
            </a:r>
            <a:r>
              <a:rPr lang="pt-BR" sz="2400" dirty="0"/>
              <a:t> a burocracia do </a:t>
            </a:r>
            <a:r>
              <a:rPr lang="pt-BR" sz="2400" dirty="0" err="1"/>
              <a:t>proceso</a:t>
            </a:r>
            <a:r>
              <a:rPr lang="pt-BR" sz="2400" dirty="0"/>
              <a:t> e os custos, tanto para o </a:t>
            </a:r>
            <a:r>
              <a:rPr lang="pt-BR" sz="2400" dirty="0" err="1"/>
              <a:t>fornecdor</a:t>
            </a:r>
            <a:r>
              <a:rPr lang="pt-BR" sz="2400" dirty="0"/>
              <a:t> quanto para a administração pública. </a:t>
            </a:r>
          </a:p>
        </p:txBody>
      </p:sp>
      <p:sp>
        <p:nvSpPr>
          <p:cNvPr id="11" name="CaixaDeTexto 10">
            <a:extLst>
              <a:ext uri="{FF2B5EF4-FFF2-40B4-BE49-F238E27FC236}">
                <a16:creationId xmlns:a16="http://schemas.microsoft.com/office/drawing/2014/main" id="{EB7CC1B1-3EDC-C84A-B352-10D414AFB53A}"/>
              </a:ext>
            </a:extLst>
          </p:cNvPr>
          <p:cNvSpPr txBox="1"/>
          <p:nvPr/>
        </p:nvSpPr>
        <p:spPr>
          <a:xfrm>
            <a:off x="182881" y="1700822"/>
            <a:ext cx="11993880" cy="5139869"/>
          </a:xfrm>
          <a:prstGeom prst="rect">
            <a:avLst/>
          </a:prstGeom>
          <a:solidFill>
            <a:schemeClr val="bg2">
              <a:lumMod val="90000"/>
            </a:schemeClr>
          </a:solidFill>
        </p:spPr>
        <p:txBody>
          <a:bodyPr wrap="square" rtlCol="0">
            <a:spAutoFit/>
          </a:bodyPr>
          <a:lstStyle/>
          <a:p>
            <a:r>
              <a:rPr lang="es-ES_tradnl" sz="4800" dirty="0"/>
              <a:t>Resultados</a:t>
            </a:r>
            <a:r>
              <a:rPr lang="es-ES_tradnl" sz="2800" dirty="0"/>
              <a:t>:</a:t>
            </a:r>
          </a:p>
          <a:p>
            <a:endParaRPr lang="es-ES_tradnl" sz="2800" dirty="0"/>
          </a:p>
          <a:p>
            <a:pPr marL="285750" indent="-285750">
              <a:buFont typeface="Arial" panose="020B0604020202020204" pitchFamily="34" charset="0"/>
              <a:buChar char="•"/>
            </a:pPr>
            <a:r>
              <a:rPr lang="es-ES_tradnl" sz="2800" dirty="0" err="1"/>
              <a:t>Desativação</a:t>
            </a:r>
            <a:r>
              <a:rPr lang="es-ES_tradnl" sz="2800" dirty="0"/>
              <a:t> de 1855 unidades </a:t>
            </a:r>
            <a:r>
              <a:rPr lang="es-ES_tradnl" sz="2800" dirty="0" err="1"/>
              <a:t>cadastradoras</a:t>
            </a:r>
            <a:r>
              <a:rPr lang="es-ES_tradnl" sz="2800" dirty="0"/>
              <a:t>;</a:t>
            </a:r>
          </a:p>
          <a:p>
            <a:endParaRPr lang="es-ES_tradnl" sz="2800" dirty="0"/>
          </a:p>
          <a:p>
            <a:pPr marL="285750" indent="-285750">
              <a:buFont typeface="Arial" panose="020B0604020202020204" pitchFamily="34" charset="0"/>
              <a:buChar char="•"/>
            </a:pPr>
            <a:r>
              <a:rPr lang="es-ES_tradnl" sz="2800" dirty="0" err="1"/>
              <a:t>Remanejamento</a:t>
            </a:r>
            <a:r>
              <a:rPr lang="es-ES_tradnl" sz="2800" dirty="0"/>
              <a:t> de 4000 servidores;</a:t>
            </a:r>
          </a:p>
          <a:p>
            <a:pPr marL="285750" indent="-285750">
              <a:buFont typeface="Arial" panose="020B0604020202020204" pitchFamily="34" charset="0"/>
              <a:buChar char="•"/>
            </a:pPr>
            <a:endParaRPr lang="es-ES_tradnl" sz="2800" dirty="0"/>
          </a:p>
          <a:p>
            <a:pPr marL="285750" indent="-285750">
              <a:buFont typeface="Arial" panose="020B0604020202020204" pitchFamily="34" charset="0"/>
              <a:buChar char="•"/>
            </a:pPr>
            <a:r>
              <a:rPr lang="es-ES_tradnl" sz="2800" dirty="0" err="1"/>
              <a:t>Economia</a:t>
            </a:r>
            <a:r>
              <a:rPr lang="es-ES_tradnl" sz="2800" dirty="0"/>
              <a:t> estimada de R$ 65 </a:t>
            </a:r>
            <a:r>
              <a:rPr lang="es-ES_tradnl" sz="2800" dirty="0" err="1"/>
              <a:t>milhões</a:t>
            </a:r>
            <a:r>
              <a:rPr lang="es-ES_tradnl" sz="2800" dirty="0"/>
              <a:t>/ano</a:t>
            </a:r>
          </a:p>
          <a:p>
            <a:pPr marL="285750" indent="-285750">
              <a:buFont typeface="Arial" panose="020B0604020202020204" pitchFamily="34" charset="0"/>
              <a:buChar char="•"/>
            </a:pPr>
            <a:endParaRPr lang="es-ES_tradnl" sz="2800" dirty="0"/>
          </a:p>
          <a:p>
            <a:pPr marL="285750" indent="-285750">
              <a:buFont typeface="Arial" panose="020B0604020202020204" pitchFamily="34" charset="0"/>
              <a:buChar char="•"/>
            </a:pPr>
            <a:endParaRPr lang="es-ES_tradnl" sz="2800" dirty="0"/>
          </a:p>
          <a:p>
            <a:pPr marL="285750" indent="-285750">
              <a:buFont typeface="Arial" panose="020B0604020202020204" pitchFamily="34" charset="0"/>
              <a:buChar char="•"/>
            </a:pPr>
            <a:endParaRPr lang="es-ES_tradnl" sz="2800" dirty="0"/>
          </a:p>
          <a:p>
            <a:pPr marL="285750" indent="-285750">
              <a:buFont typeface="Arial" panose="020B0604020202020204" pitchFamily="34" charset="0"/>
              <a:buChar char="•"/>
            </a:pPr>
            <a:endParaRPr lang="es-ES_tradnl" sz="2800" dirty="0"/>
          </a:p>
        </p:txBody>
      </p:sp>
      <p:pic>
        <p:nvPicPr>
          <p:cNvPr id="19" name="Imagem 18">
            <a:extLst>
              <a:ext uri="{FF2B5EF4-FFF2-40B4-BE49-F238E27FC236}">
                <a16:creationId xmlns:a16="http://schemas.microsoft.com/office/drawing/2014/main" id="{5B867708-4ED4-7C42-A7BE-DA9A6DEB750B}"/>
              </a:ext>
            </a:extLst>
          </p:cNvPr>
          <p:cNvPicPr>
            <a:picLocks noChangeAspect="1"/>
          </p:cNvPicPr>
          <p:nvPr/>
        </p:nvPicPr>
        <p:blipFill>
          <a:blip r:embed="rId4"/>
          <a:stretch>
            <a:fillRect/>
          </a:stretch>
        </p:blipFill>
        <p:spPr>
          <a:xfrm>
            <a:off x="7244080" y="3108960"/>
            <a:ext cx="4963160" cy="3722370"/>
          </a:xfrm>
          <a:prstGeom prst="rect">
            <a:avLst/>
          </a:prstGeom>
        </p:spPr>
      </p:pic>
    </p:spTree>
    <p:extLst>
      <p:ext uri="{BB962C8B-B14F-4D97-AF65-F5344CB8AC3E}">
        <p14:creationId xmlns:p14="http://schemas.microsoft.com/office/powerpoint/2010/main" val="1951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1473</TotalTime>
  <Words>4772</Words>
  <Application>Microsoft Office PowerPoint</Application>
  <PresentationFormat>Widescreen</PresentationFormat>
  <Paragraphs>695</Paragraphs>
  <Slides>85</Slides>
  <Notes>28</Notes>
  <HiddenSlides>26</HiddenSlides>
  <MMClips>1</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85</vt:i4>
      </vt:variant>
    </vt:vector>
  </HeadingPairs>
  <TitlesOfParts>
    <vt:vector size="97" baseType="lpstr">
      <vt:lpstr>Arial</vt:lpstr>
      <vt:lpstr>Calibri</vt:lpstr>
      <vt:lpstr>Calibri Ligh</vt:lpstr>
      <vt:lpstr>Calibri Light</vt:lpstr>
      <vt:lpstr>Humanst521 BT</vt:lpstr>
      <vt:lpstr>Lucida Sans Unicode</vt:lpstr>
      <vt:lpstr>Mangal</vt:lpstr>
      <vt:lpstr>Open Sans</vt:lpstr>
      <vt:lpstr>Times New Roman</vt:lpstr>
      <vt:lpstr>Verdana</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Microsoft Office User</dc:creator>
  <cp:lastModifiedBy>Antonio Carlos Romeiro Messias da Costa</cp:lastModifiedBy>
  <cp:revision>88</cp:revision>
  <dcterms:created xsi:type="dcterms:W3CDTF">2018-11-19T23:42:30Z</dcterms:created>
  <dcterms:modified xsi:type="dcterms:W3CDTF">2019-02-11T13:13:28Z</dcterms:modified>
</cp:coreProperties>
</file>