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7" r:id="rId2"/>
    <p:sldMasterId id="2147483720" r:id="rId3"/>
  </p:sldMasterIdLst>
  <p:notesMasterIdLst>
    <p:notesMasterId r:id="rId53"/>
  </p:notesMasterIdLst>
  <p:handoutMasterIdLst>
    <p:handoutMasterId r:id="rId54"/>
  </p:handoutMasterIdLst>
  <p:sldIdLst>
    <p:sldId id="529" r:id="rId4"/>
    <p:sldId id="584" r:id="rId5"/>
    <p:sldId id="530" r:id="rId6"/>
    <p:sldId id="579" r:id="rId7"/>
    <p:sldId id="578" r:id="rId8"/>
    <p:sldId id="580" r:id="rId9"/>
    <p:sldId id="581" r:id="rId10"/>
    <p:sldId id="582" r:id="rId11"/>
    <p:sldId id="583" r:id="rId12"/>
    <p:sldId id="539" r:id="rId13"/>
    <p:sldId id="545" r:id="rId14"/>
    <p:sldId id="544" r:id="rId15"/>
    <p:sldId id="546" r:id="rId16"/>
    <p:sldId id="547" r:id="rId17"/>
    <p:sldId id="587" r:id="rId18"/>
    <p:sldId id="589" r:id="rId19"/>
    <p:sldId id="588" r:id="rId20"/>
    <p:sldId id="585" r:id="rId21"/>
    <p:sldId id="586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65" r:id="rId40"/>
    <p:sldId id="566" r:id="rId41"/>
    <p:sldId id="567" r:id="rId42"/>
    <p:sldId id="568" r:id="rId43"/>
    <p:sldId id="569" r:id="rId44"/>
    <p:sldId id="570" r:id="rId45"/>
    <p:sldId id="571" r:id="rId46"/>
    <p:sldId id="572" r:id="rId47"/>
    <p:sldId id="573" r:id="rId48"/>
    <p:sldId id="574" r:id="rId49"/>
    <p:sldId id="575" r:id="rId50"/>
    <p:sldId id="576" r:id="rId51"/>
    <p:sldId id="577" r:id="rId52"/>
  </p:sldIdLst>
  <p:sldSz cx="10080625" cy="7559675"/>
  <p:notesSz cx="6797675" cy="9926638"/>
  <p:defaultTextStyle>
    <a:defPPr>
      <a:defRPr lang="pt-BR"/>
    </a:defPPr>
    <a:lvl1pPr marL="0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Alvares de Azevedo Oliveira" initials="PAdAO" lastIdx="2" clrIdx="0"/>
  <p:cmAuthor id="1" name="Renato Machado de Souza" initials="" lastIdx="0" clrIdx="1"/>
  <p:cmAuthor id="2" name="Renato Machado de Souza" initials="RMS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2"/>
    <a:srgbClr val="438FA4"/>
    <a:srgbClr val="F47F40"/>
    <a:srgbClr val="AEA49D"/>
    <a:srgbClr val="001237"/>
    <a:srgbClr val="4F81BD"/>
    <a:srgbClr val="0E1C1E"/>
    <a:srgbClr val="005F6D"/>
    <a:srgbClr val="998477"/>
    <a:srgbClr val="E28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7842" autoAdjust="0"/>
  </p:normalViewPr>
  <p:slideViewPr>
    <p:cSldViewPr snapToGrid="0">
      <p:cViewPr varScale="1">
        <p:scale>
          <a:sx n="113" d="100"/>
          <a:sy n="113" d="100"/>
        </p:scale>
        <p:origin x="1736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 snapToGrid="0">
      <p:cViewPr varScale="1">
        <p:scale>
          <a:sx n="56" d="100"/>
          <a:sy n="56" d="100"/>
        </p:scale>
        <p:origin x="-3234" y="-96"/>
      </p:cViewPr>
      <p:guideLst>
        <p:guide orient="horz" pos="3126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6B21-127A-4822-BB25-2CC094C2CA8F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26B45DE-2C6A-4847-B9D4-F78564F03DDC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b="1" dirty="0">
            <a:solidFill>
              <a:schemeClr val="bg1"/>
            </a:solidFill>
          </a:endParaRPr>
        </a:p>
      </dgm:t>
    </dgm:pt>
    <dgm:pt modelId="{F6A49D6E-D4B2-4E85-ACA8-82146F52B48B}" type="parTrans" cxnId="{60EAD2E3-B636-4D06-9299-8948C3F40BB1}">
      <dgm:prSet/>
      <dgm:spPr/>
      <dgm:t>
        <a:bodyPr/>
        <a:lstStyle/>
        <a:p>
          <a:endParaRPr lang="pt-BR"/>
        </a:p>
      </dgm:t>
    </dgm:pt>
    <dgm:pt modelId="{60C23426-7D8A-4A0B-BBA9-B1C1E987F869}" type="sibTrans" cxnId="{60EAD2E3-B636-4D06-9299-8948C3F40BB1}">
      <dgm:prSet/>
      <dgm:spPr/>
      <dgm:t>
        <a:bodyPr/>
        <a:lstStyle/>
        <a:p>
          <a:endParaRPr lang="pt-BR"/>
        </a:p>
      </dgm:t>
    </dgm:pt>
    <dgm:pt modelId="{BBF2AB4F-EA3E-4B52-A643-3DD2AD172689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gm:t>
    </dgm:pt>
    <dgm:pt modelId="{005949B8-280F-49E0-BEC5-DEAD6990AD50}" type="parTrans" cxnId="{6C532F94-C5F9-4364-860C-7D9B99B57B20}">
      <dgm:prSet/>
      <dgm:spPr/>
      <dgm:t>
        <a:bodyPr/>
        <a:lstStyle/>
        <a:p>
          <a:endParaRPr lang="pt-BR"/>
        </a:p>
      </dgm:t>
    </dgm:pt>
    <dgm:pt modelId="{CA1F5C9B-A145-4938-B890-CCC8C8DA2CFF}" type="sibTrans" cxnId="{6C532F94-C5F9-4364-860C-7D9B99B57B20}">
      <dgm:prSet/>
      <dgm:spPr/>
      <dgm:t>
        <a:bodyPr/>
        <a:lstStyle/>
        <a:p>
          <a:endParaRPr lang="pt-BR"/>
        </a:p>
      </dgm:t>
    </dgm:pt>
    <dgm:pt modelId="{0E79A692-DC5C-435B-8300-C8F2ED7F13A7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gm:t>
    </dgm:pt>
    <dgm:pt modelId="{EB5CBBEA-68AB-44AC-8DD4-701600C58FAF}" type="parTrans" cxnId="{340F9576-358A-4511-9827-536A8FD744DB}">
      <dgm:prSet/>
      <dgm:spPr/>
      <dgm:t>
        <a:bodyPr/>
        <a:lstStyle/>
        <a:p>
          <a:endParaRPr lang="pt-BR"/>
        </a:p>
      </dgm:t>
    </dgm:pt>
    <dgm:pt modelId="{06B6027D-590E-4DBD-BB2B-2332D9B06342}" type="sibTrans" cxnId="{340F9576-358A-4511-9827-536A8FD744DB}">
      <dgm:prSet/>
      <dgm:spPr/>
      <dgm:t>
        <a:bodyPr/>
        <a:lstStyle/>
        <a:p>
          <a:endParaRPr lang="pt-BR"/>
        </a:p>
      </dgm:t>
    </dgm:pt>
    <dgm:pt modelId="{48A3486D-FC6F-4F45-8601-8F4B26ECC33B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gm:t>
    </dgm:pt>
    <dgm:pt modelId="{D89311C3-891E-445C-A6FB-DC21485ECE41}" type="parTrans" cxnId="{95D64369-716A-42A3-B9A7-4534BCB6F3A6}">
      <dgm:prSet/>
      <dgm:spPr/>
      <dgm:t>
        <a:bodyPr/>
        <a:lstStyle/>
        <a:p>
          <a:endParaRPr lang="pt-BR"/>
        </a:p>
      </dgm:t>
    </dgm:pt>
    <dgm:pt modelId="{D069A84A-6E22-455B-BB73-1242FB0BDF8D}" type="sibTrans" cxnId="{95D64369-716A-42A3-B9A7-4534BCB6F3A6}">
      <dgm:prSet/>
      <dgm:spPr/>
      <dgm:t>
        <a:bodyPr/>
        <a:lstStyle/>
        <a:p>
          <a:endParaRPr lang="pt-BR"/>
        </a:p>
      </dgm:t>
    </dgm:pt>
    <dgm:pt modelId="{B9423AB4-2A71-49C0-B9F5-0CA09E15DBC3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gm:t>
    </dgm:pt>
    <dgm:pt modelId="{E5522BEA-F6B6-42BC-B00E-007FC29B0D70}" type="parTrans" cxnId="{D96B1B59-6AD1-4A0B-B6D0-2626D9C00151}">
      <dgm:prSet/>
      <dgm:spPr/>
      <dgm:t>
        <a:bodyPr/>
        <a:lstStyle/>
        <a:p>
          <a:endParaRPr lang="pt-BR"/>
        </a:p>
      </dgm:t>
    </dgm:pt>
    <dgm:pt modelId="{BE75A268-B1CF-4E08-82BD-5B8A5FF8DE31}" type="sibTrans" cxnId="{D96B1B59-6AD1-4A0B-B6D0-2626D9C00151}">
      <dgm:prSet/>
      <dgm:spPr/>
      <dgm:t>
        <a:bodyPr/>
        <a:lstStyle/>
        <a:p>
          <a:endParaRPr lang="pt-BR"/>
        </a:p>
      </dgm:t>
    </dgm:pt>
    <dgm:pt modelId="{11DE6920-5903-4C82-A5B5-04595571A22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gm:t>
    </dgm:pt>
    <dgm:pt modelId="{111C7234-D2AB-41E6-B08C-E1CB260E5BA7}" type="parTrans" cxnId="{699F2522-60F8-4EA7-83E2-CF49B986F3A8}">
      <dgm:prSet/>
      <dgm:spPr/>
      <dgm:t>
        <a:bodyPr/>
        <a:lstStyle/>
        <a:p>
          <a:endParaRPr lang="pt-BR"/>
        </a:p>
      </dgm:t>
    </dgm:pt>
    <dgm:pt modelId="{40E36F1B-F203-4AF5-B15C-8F08AB4C58E8}" type="sibTrans" cxnId="{699F2522-60F8-4EA7-83E2-CF49B986F3A8}">
      <dgm:prSet/>
      <dgm:spPr/>
      <dgm:t>
        <a:bodyPr/>
        <a:lstStyle/>
        <a:p>
          <a:endParaRPr lang="pt-BR"/>
        </a:p>
      </dgm:t>
    </dgm:pt>
    <dgm:pt modelId="{02502837-09FD-4AD6-9941-33EA05AC5DB6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gm:t>
    </dgm:pt>
    <dgm:pt modelId="{4DC9E3DF-5032-4435-8FFB-34F3283FE841}" type="parTrans" cxnId="{E3DC8D1F-4B17-4422-9569-0CB073DC8F10}">
      <dgm:prSet/>
      <dgm:spPr/>
      <dgm:t>
        <a:bodyPr/>
        <a:lstStyle/>
        <a:p>
          <a:endParaRPr lang="pt-BR"/>
        </a:p>
      </dgm:t>
    </dgm:pt>
    <dgm:pt modelId="{052D3389-44B6-452A-8B57-69F1BDBE3BD7}" type="sibTrans" cxnId="{E3DC8D1F-4B17-4422-9569-0CB073DC8F10}">
      <dgm:prSet/>
      <dgm:spPr/>
      <dgm:t>
        <a:bodyPr/>
        <a:lstStyle/>
        <a:p>
          <a:endParaRPr lang="pt-BR"/>
        </a:p>
      </dgm:t>
    </dgm:pt>
    <dgm:pt modelId="{C035E00A-9385-4220-BC5D-2C7264D359E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gm:t>
    </dgm:pt>
    <dgm:pt modelId="{C852E2DA-4837-4BA7-B14A-8889AA1EF9C8}" type="parTrans" cxnId="{A513E74F-6E12-43FF-A367-A627D7EDE7BA}">
      <dgm:prSet/>
      <dgm:spPr/>
      <dgm:t>
        <a:bodyPr/>
        <a:lstStyle/>
        <a:p>
          <a:endParaRPr lang="pt-BR"/>
        </a:p>
      </dgm:t>
    </dgm:pt>
    <dgm:pt modelId="{F74EE2B7-E313-41F5-AFDE-83CD5E5A5F28}" type="sibTrans" cxnId="{A513E74F-6E12-43FF-A367-A627D7EDE7BA}">
      <dgm:prSet/>
      <dgm:spPr/>
      <dgm:t>
        <a:bodyPr/>
        <a:lstStyle/>
        <a:p>
          <a:endParaRPr lang="pt-BR"/>
        </a:p>
      </dgm:t>
    </dgm:pt>
    <dgm:pt modelId="{3EDDBCED-D4E3-4A65-BE88-3A33EA17B0DE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gm:t>
    </dgm:pt>
    <dgm:pt modelId="{35D85C91-15F9-44D4-9B2D-4D3BE2D6E5BB}" type="parTrans" cxnId="{3A9561B9-C14F-451F-8BA6-A8A5BB67007E}">
      <dgm:prSet/>
      <dgm:spPr/>
      <dgm:t>
        <a:bodyPr/>
        <a:lstStyle/>
        <a:p>
          <a:endParaRPr lang="pt-BR"/>
        </a:p>
      </dgm:t>
    </dgm:pt>
    <dgm:pt modelId="{BDFC268D-FE7D-407B-A048-D29FDC7C5A39}" type="sibTrans" cxnId="{3A9561B9-C14F-451F-8BA6-A8A5BB67007E}">
      <dgm:prSet/>
      <dgm:spPr/>
      <dgm:t>
        <a:bodyPr/>
        <a:lstStyle/>
        <a:p>
          <a:endParaRPr lang="pt-BR"/>
        </a:p>
      </dgm:t>
    </dgm:pt>
    <dgm:pt modelId="{FD41D57B-56DD-49AF-B75A-53BF3DF31922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b="0" i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gm:t>
    </dgm:pt>
    <dgm:pt modelId="{67A9548D-31E3-440C-A2D5-E6DBA3A94F11}" type="parTrans" cxnId="{1C3A4BAA-D487-4F19-A26E-C320DF3E548D}">
      <dgm:prSet/>
      <dgm:spPr/>
      <dgm:t>
        <a:bodyPr/>
        <a:lstStyle/>
        <a:p>
          <a:endParaRPr lang="pt-BR"/>
        </a:p>
      </dgm:t>
    </dgm:pt>
    <dgm:pt modelId="{0933A900-DD34-41AD-A86F-4427B8BB2D26}" type="sibTrans" cxnId="{1C3A4BAA-D487-4F19-A26E-C320DF3E548D}">
      <dgm:prSet/>
      <dgm:spPr/>
      <dgm:t>
        <a:bodyPr/>
        <a:lstStyle/>
        <a:p>
          <a:endParaRPr lang="pt-BR"/>
        </a:p>
      </dgm:t>
    </dgm:pt>
    <dgm:pt modelId="{7771D0B2-C29F-48B3-B882-B657CBA68398}" type="pres">
      <dgm:prSet presAssocID="{78806B21-127A-4822-BB25-2CC094C2CA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C0E993-C035-47AB-930E-CAAF9B23D111}" type="pres">
      <dgm:prSet presAssocID="{78806B21-127A-4822-BB25-2CC094C2CA8F}" presName="radial" presStyleCnt="0">
        <dgm:presLayoutVars>
          <dgm:animLvl val="ctr"/>
        </dgm:presLayoutVars>
      </dgm:prSet>
      <dgm:spPr/>
    </dgm:pt>
    <dgm:pt modelId="{5448EAE3-560F-4A19-B43A-6276DCDD5AC1}" type="pres">
      <dgm:prSet presAssocID="{126B45DE-2C6A-4847-B9D4-F78564F03DDC}" presName="centerShape" presStyleLbl="vennNode1" presStyleIdx="0" presStyleCnt="10"/>
      <dgm:spPr/>
      <dgm:t>
        <a:bodyPr/>
        <a:lstStyle/>
        <a:p>
          <a:endParaRPr lang="pt-BR"/>
        </a:p>
      </dgm:t>
    </dgm:pt>
    <dgm:pt modelId="{FF6C0DA9-927E-4437-94C7-76711F0DEFA1}" type="pres">
      <dgm:prSet presAssocID="{BBF2AB4F-EA3E-4B52-A643-3DD2AD172689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6300C-355C-40B1-AF52-D9A3AD546444}" type="pres">
      <dgm:prSet presAssocID="{0E79A692-DC5C-435B-8300-C8F2ED7F13A7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5D0498-83D2-4683-B843-0578C7E91C67}" type="pres">
      <dgm:prSet presAssocID="{48A3486D-FC6F-4F45-8601-8F4B26ECC33B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207C0D-5FD6-48A6-A67B-F1A2CDF145C2}" type="pres">
      <dgm:prSet presAssocID="{B9423AB4-2A71-49C0-B9F5-0CA09E15DBC3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07235B-87BB-4F63-BF04-122EA486F74C}" type="pres">
      <dgm:prSet presAssocID="{11DE6920-5903-4C82-A5B5-04595571A22F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34391A-FEC5-4E6E-8F75-35359B6A8FDC}" type="pres">
      <dgm:prSet presAssocID="{02502837-09FD-4AD6-9941-33EA05AC5DB6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4629D5-2528-4C55-8C85-E474BCEB373F}" type="pres">
      <dgm:prSet presAssocID="{3EDDBCED-D4E3-4A65-BE88-3A33EA17B0DE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E719CC-9E85-4107-A835-5572E3EC8083}" type="pres">
      <dgm:prSet presAssocID="{FD41D57B-56DD-49AF-B75A-53BF3DF31922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25C5BB-A50A-4CD1-AC90-C568116761C8}" type="pres">
      <dgm:prSet presAssocID="{C035E00A-9385-4220-BC5D-2C7264D359EF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DB4250-F78A-4B77-81B4-5087D1742FCE}" type="presOf" srcId="{BBF2AB4F-EA3E-4B52-A643-3DD2AD172689}" destId="{FF6C0DA9-927E-4437-94C7-76711F0DEFA1}" srcOrd="0" destOrd="0" presId="urn:microsoft.com/office/officeart/2005/8/layout/radial3"/>
    <dgm:cxn modelId="{699F2522-60F8-4EA7-83E2-CF49B986F3A8}" srcId="{126B45DE-2C6A-4847-B9D4-F78564F03DDC}" destId="{11DE6920-5903-4C82-A5B5-04595571A22F}" srcOrd="4" destOrd="0" parTransId="{111C7234-D2AB-41E6-B08C-E1CB260E5BA7}" sibTransId="{40E36F1B-F203-4AF5-B15C-8F08AB4C58E8}"/>
    <dgm:cxn modelId="{6C532F94-C5F9-4364-860C-7D9B99B57B20}" srcId="{126B45DE-2C6A-4847-B9D4-F78564F03DDC}" destId="{BBF2AB4F-EA3E-4B52-A643-3DD2AD172689}" srcOrd="0" destOrd="0" parTransId="{005949B8-280F-49E0-BEC5-DEAD6990AD50}" sibTransId="{CA1F5C9B-A145-4938-B890-CCC8C8DA2CFF}"/>
    <dgm:cxn modelId="{F2BF71D8-CC17-4A66-9937-6C9E297B2F55}" type="presOf" srcId="{B9423AB4-2A71-49C0-B9F5-0CA09E15DBC3}" destId="{88207C0D-5FD6-48A6-A67B-F1A2CDF145C2}" srcOrd="0" destOrd="0" presId="urn:microsoft.com/office/officeart/2005/8/layout/radial3"/>
    <dgm:cxn modelId="{95D64369-716A-42A3-B9A7-4534BCB6F3A6}" srcId="{126B45DE-2C6A-4847-B9D4-F78564F03DDC}" destId="{48A3486D-FC6F-4F45-8601-8F4B26ECC33B}" srcOrd="2" destOrd="0" parTransId="{D89311C3-891E-445C-A6FB-DC21485ECE41}" sibTransId="{D069A84A-6E22-455B-BB73-1242FB0BDF8D}"/>
    <dgm:cxn modelId="{B0AD8369-5DBB-4473-833F-A47A22EE7442}" type="presOf" srcId="{0E79A692-DC5C-435B-8300-C8F2ED7F13A7}" destId="{3D86300C-355C-40B1-AF52-D9A3AD546444}" srcOrd="0" destOrd="0" presId="urn:microsoft.com/office/officeart/2005/8/layout/radial3"/>
    <dgm:cxn modelId="{F256A626-3BE6-4A88-839A-5A25C6974B31}" type="presOf" srcId="{11DE6920-5903-4C82-A5B5-04595571A22F}" destId="{2507235B-87BB-4F63-BF04-122EA486F74C}" srcOrd="0" destOrd="0" presId="urn:microsoft.com/office/officeart/2005/8/layout/radial3"/>
    <dgm:cxn modelId="{A2869D19-190E-499B-8286-939058CF6743}" type="presOf" srcId="{FD41D57B-56DD-49AF-B75A-53BF3DF31922}" destId="{5DE719CC-9E85-4107-A835-5572E3EC8083}" srcOrd="0" destOrd="0" presId="urn:microsoft.com/office/officeart/2005/8/layout/radial3"/>
    <dgm:cxn modelId="{FB7D200B-0DBC-48AB-A4CF-683723DA56CC}" type="presOf" srcId="{48A3486D-FC6F-4F45-8601-8F4B26ECC33B}" destId="{D65D0498-83D2-4683-B843-0578C7E91C67}" srcOrd="0" destOrd="0" presId="urn:microsoft.com/office/officeart/2005/8/layout/radial3"/>
    <dgm:cxn modelId="{342DC514-3452-4F3F-B1A2-0DE2663AD88A}" type="presOf" srcId="{126B45DE-2C6A-4847-B9D4-F78564F03DDC}" destId="{5448EAE3-560F-4A19-B43A-6276DCDD5AC1}" srcOrd="0" destOrd="0" presId="urn:microsoft.com/office/officeart/2005/8/layout/radial3"/>
    <dgm:cxn modelId="{21040993-C2F1-4580-8400-99DF99830D32}" type="presOf" srcId="{02502837-09FD-4AD6-9941-33EA05AC5DB6}" destId="{3A34391A-FEC5-4E6E-8F75-35359B6A8FDC}" srcOrd="0" destOrd="0" presId="urn:microsoft.com/office/officeart/2005/8/layout/radial3"/>
    <dgm:cxn modelId="{4D613125-41C1-420B-9694-CF54CC0A498A}" type="presOf" srcId="{C035E00A-9385-4220-BC5D-2C7264D359EF}" destId="{3925C5BB-A50A-4CD1-AC90-C568116761C8}" srcOrd="0" destOrd="0" presId="urn:microsoft.com/office/officeart/2005/8/layout/radial3"/>
    <dgm:cxn modelId="{E3DC8D1F-4B17-4422-9569-0CB073DC8F10}" srcId="{126B45DE-2C6A-4847-B9D4-F78564F03DDC}" destId="{02502837-09FD-4AD6-9941-33EA05AC5DB6}" srcOrd="5" destOrd="0" parTransId="{4DC9E3DF-5032-4435-8FFB-34F3283FE841}" sibTransId="{052D3389-44B6-452A-8B57-69F1BDBE3BD7}"/>
    <dgm:cxn modelId="{340F9576-358A-4511-9827-536A8FD744DB}" srcId="{126B45DE-2C6A-4847-B9D4-F78564F03DDC}" destId="{0E79A692-DC5C-435B-8300-C8F2ED7F13A7}" srcOrd="1" destOrd="0" parTransId="{EB5CBBEA-68AB-44AC-8DD4-701600C58FAF}" sibTransId="{06B6027D-590E-4DBD-BB2B-2332D9B06342}"/>
    <dgm:cxn modelId="{EBC0ED95-B625-415C-AC43-CCD577DCE56C}" type="presOf" srcId="{3EDDBCED-D4E3-4A65-BE88-3A33EA17B0DE}" destId="{634629D5-2528-4C55-8C85-E474BCEB373F}" srcOrd="0" destOrd="0" presId="urn:microsoft.com/office/officeart/2005/8/layout/radial3"/>
    <dgm:cxn modelId="{C57949CF-75BC-447F-9857-34181C4D4CD7}" type="presOf" srcId="{78806B21-127A-4822-BB25-2CC094C2CA8F}" destId="{7771D0B2-C29F-48B3-B882-B657CBA68398}" srcOrd="0" destOrd="0" presId="urn:microsoft.com/office/officeart/2005/8/layout/radial3"/>
    <dgm:cxn modelId="{A513E74F-6E12-43FF-A367-A627D7EDE7BA}" srcId="{126B45DE-2C6A-4847-B9D4-F78564F03DDC}" destId="{C035E00A-9385-4220-BC5D-2C7264D359EF}" srcOrd="8" destOrd="0" parTransId="{C852E2DA-4837-4BA7-B14A-8889AA1EF9C8}" sibTransId="{F74EE2B7-E313-41F5-AFDE-83CD5E5A5F28}"/>
    <dgm:cxn modelId="{60EAD2E3-B636-4D06-9299-8948C3F40BB1}" srcId="{78806B21-127A-4822-BB25-2CC094C2CA8F}" destId="{126B45DE-2C6A-4847-B9D4-F78564F03DDC}" srcOrd="0" destOrd="0" parTransId="{F6A49D6E-D4B2-4E85-ACA8-82146F52B48B}" sibTransId="{60C23426-7D8A-4A0B-BBA9-B1C1E987F869}"/>
    <dgm:cxn modelId="{D96B1B59-6AD1-4A0B-B6D0-2626D9C00151}" srcId="{126B45DE-2C6A-4847-B9D4-F78564F03DDC}" destId="{B9423AB4-2A71-49C0-B9F5-0CA09E15DBC3}" srcOrd="3" destOrd="0" parTransId="{E5522BEA-F6B6-42BC-B00E-007FC29B0D70}" sibTransId="{BE75A268-B1CF-4E08-82BD-5B8A5FF8DE31}"/>
    <dgm:cxn modelId="{3A9561B9-C14F-451F-8BA6-A8A5BB67007E}" srcId="{126B45DE-2C6A-4847-B9D4-F78564F03DDC}" destId="{3EDDBCED-D4E3-4A65-BE88-3A33EA17B0DE}" srcOrd="6" destOrd="0" parTransId="{35D85C91-15F9-44D4-9B2D-4D3BE2D6E5BB}" sibTransId="{BDFC268D-FE7D-407B-A048-D29FDC7C5A39}"/>
    <dgm:cxn modelId="{1C3A4BAA-D487-4F19-A26E-C320DF3E548D}" srcId="{126B45DE-2C6A-4847-B9D4-F78564F03DDC}" destId="{FD41D57B-56DD-49AF-B75A-53BF3DF31922}" srcOrd="7" destOrd="0" parTransId="{67A9548D-31E3-440C-A2D5-E6DBA3A94F11}" sibTransId="{0933A900-DD34-41AD-A86F-4427B8BB2D26}"/>
    <dgm:cxn modelId="{CBD6C3BC-81AF-4C26-BAC5-ECAA6ADA1F7C}" type="presParOf" srcId="{7771D0B2-C29F-48B3-B882-B657CBA68398}" destId="{44C0E993-C035-47AB-930E-CAAF9B23D111}" srcOrd="0" destOrd="0" presId="urn:microsoft.com/office/officeart/2005/8/layout/radial3"/>
    <dgm:cxn modelId="{FF0FC591-EAFF-4BD6-A47F-ECA346A7F490}" type="presParOf" srcId="{44C0E993-C035-47AB-930E-CAAF9B23D111}" destId="{5448EAE3-560F-4A19-B43A-6276DCDD5AC1}" srcOrd="0" destOrd="0" presId="urn:microsoft.com/office/officeart/2005/8/layout/radial3"/>
    <dgm:cxn modelId="{E982FF5F-5CFF-427C-ABE7-670E4038AB31}" type="presParOf" srcId="{44C0E993-C035-47AB-930E-CAAF9B23D111}" destId="{FF6C0DA9-927E-4437-94C7-76711F0DEFA1}" srcOrd="1" destOrd="0" presId="urn:microsoft.com/office/officeart/2005/8/layout/radial3"/>
    <dgm:cxn modelId="{186514ED-CAE6-4F10-AC52-60F48CEDBAE3}" type="presParOf" srcId="{44C0E993-C035-47AB-930E-CAAF9B23D111}" destId="{3D86300C-355C-40B1-AF52-D9A3AD546444}" srcOrd="2" destOrd="0" presId="urn:microsoft.com/office/officeart/2005/8/layout/radial3"/>
    <dgm:cxn modelId="{FECD8B0A-9C77-4925-98A3-06EDB5E75CC0}" type="presParOf" srcId="{44C0E993-C035-47AB-930E-CAAF9B23D111}" destId="{D65D0498-83D2-4683-B843-0578C7E91C67}" srcOrd="3" destOrd="0" presId="urn:microsoft.com/office/officeart/2005/8/layout/radial3"/>
    <dgm:cxn modelId="{CD09298F-AEC7-4BCA-A175-7D98DE116D54}" type="presParOf" srcId="{44C0E993-C035-47AB-930E-CAAF9B23D111}" destId="{88207C0D-5FD6-48A6-A67B-F1A2CDF145C2}" srcOrd="4" destOrd="0" presId="urn:microsoft.com/office/officeart/2005/8/layout/radial3"/>
    <dgm:cxn modelId="{9620DCA3-CA08-40A8-B6E7-1D7CC3E23B03}" type="presParOf" srcId="{44C0E993-C035-47AB-930E-CAAF9B23D111}" destId="{2507235B-87BB-4F63-BF04-122EA486F74C}" srcOrd="5" destOrd="0" presId="urn:microsoft.com/office/officeart/2005/8/layout/radial3"/>
    <dgm:cxn modelId="{8177A863-6BA3-4BE4-A1C3-B24CBEAC788E}" type="presParOf" srcId="{44C0E993-C035-47AB-930E-CAAF9B23D111}" destId="{3A34391A-FEC5-4E6E-8F75-35359B6A8FDC}" srcOrd="6" destOrd="0" presId="urn:microsoft.com/office/officeart/2005/8/layout/radial3"/>
    <dgm:cxn modelId="{1479E927-6A76-4455-AF35-474316D8E46E}" type="presParOf" srcId="{44C0E993-C035-47AB-930E-CAAF9B23D111}" destId="{634629D5-2528-4C55-8C85-E474BCEB373F}" srcOrd="7" destOrd="0" presId="urn:microsoft.com/office/officeart/2005/8/layout/radial3"/>
    <dgm:cxn modelId="{28291151-3309-4F50-A485-4A54F84E3A98}" type="presParOf" srcId="{44C0E993-C035-47AB-930E-CAAF9B23D111}" destId="{5DE719CC-9E85-4107-A835-5572E3EC8083}" srcOrd="8" destOrd="0" presId="urn:microsoft.com/office/officeart/2005/8/layout/radial3"/>
    <dgm:cxn modelId="{E5429764-CE8C-4301-9B3B-0BC62D40718E}" type="presParOf" srcId="{44C0E993-C035-47AB-930E-CAAF9B23D111}" destId="{3925C5BB-A50A-4CD1-AC90-C568116761C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EAE3-560F-4A19-B43A-6276DCDD5AC1}">
      <dsp:nvSpPr>
        <dsp:cNvPr id="0" name=""/>
        <dsp:cNvSpPr/>
      </dsp:nvSpPr>
      <dsp:spPr>
        <a:xfrm>
          <a:off x="3482504" y="1282072"/>
          <a:ext cx="3114557" cy="31145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sz="3200" b="1" kern="1200" dirty="0">
            <a:solidFill>
              <a:schemeClr val="bg1"/>
            </a:solidFill>
          </a:endParaRPr>
        </a:p>
      </dsp:txBody>
      <dsp:txXfrm>
        <a:off x="3938620" y="1738188"/>
        <a:ext cx="2202325" cy="2202325"/>
      </dsp:txXfrm>
    </dsp:sp>
    <dsp:sp modelId="{FF6C0DA9-927E-4437-94C7-76711F0DEFA1}">
      <dsp:nvSpPr>
        <dsp:cNvPr id="0" name=""/>
        <dsp:cNvSpPr/>
      </dsp:nvSpPr>
      <dsp:spPr>
        <a:xfrm>
          <a:off x="4261144" y="30795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sp:txBody>
      <dsp:txXfrm>
        <a:off x="4489202" y="258853"/>
        <a:ext cx="1101162" cy="1101162"/>
      </dsp:txXfrm>
    </dsp:sp>
    <dsp:sp modelId="{3D86300C-355C-40B1-AF52-D9A3AD546444}">
      <dsp:nvSpPr>
        <dsp:cNvPr id="0" name=""/>
        <dsp:cNvSpPr/>
      </dsp:nvSpPr>
      <dsp:spPr>
        <a:xfrm>
          <a:off x="5565949" y="505706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sp:txBody>
      <dsp:txXfrm>
        <a:off x="5794007" y="733764"/>
        <a:ext cx="1101162" cy="1101162"/>
      </dsp:txXfrm>
    </dsp:sp>
    <dsp:sp modelId="{D65D0498-83D2-4683-B843-0578C7E91C67}">
      <dsp:nvSpPr>
        <dsp:cNvPr id="0" name=""/>
        <dsp:cNvSpPr/>
      </dsp:nvSpPr>
      <dsp:spPr>
        <a:xfrm>
          <a:off x="6260221" y="1708220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sp:txBody>
      <dsp:txXfrm>
        <a:off x="6488279" y="1936278"/>
        <a:ext cx="1101162" cy="1101162"/>
      </dsp:txXfrm>
    </dsp:sp>
    <dsp:sp modelId="{88207C0D-5FD6-48A6-A67B-F1A2CDF145C2}">
      <dsp:nvSpPr>
        <dsp:cNvPr id="0" name=""/>
        <dsp:cNvSpPr/>
      </dsp:nvSpPr>
      <dsp:spPr>
        <a:xfrm>
          <a:off x="6019103" y="3075670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sp:txBody>
      <dsp:txXfrm>
        <a:off x="6247161" y="3303728"/>
        <a:ext cx="1101162" cy="1101162"/>
      </dsp:txXfrm>
    </dsp:sp>
    <dsp:sp modelId="{2507235B-87BB-4F63-BF04-122EA486F74C}">
      <dsp:nvSpPr>
        <dsp:cNvPr id="0" name=""/>
        <dsp:cNvSpPr/>
      </dsp:nvSpPr>
      <dsp:spPr>
        <a:xfrm>
          <a:off x="4955416" y="3968209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sp:txBody>
      <dsp:txXfrm>
        <a:off x="5183474" y="4196267"/>
        <a:ext cx="1101162" cy="1101162"/>
      </dsp:txXfrm>
    </dsp:sp>
    <dsp:sp modelId="{3A34391A-FEC5-4E6E-8F75-35359B6A8FDC}">
      <dsp:nvSpPr>
        <dsp:cNvPr id="0" name=""/>
        <dsp:cNvSpPr/>
      </dsp:nvSpPr>
      <dsp:spPr>
        <a:xfrm>
          <a:off x="3566871" y="3968209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sp:txBody>
      <dsp:txXfrm>
        <a:off x="3794929" y="4196267"/>
        <a:ext cx="1101162" cy="1101162"/>
      </dsp:txXfrm>
    </dsp:sp>
    <dsp:sp modelId="{634629D5-2528-4C55-8C85-E474BCEB373F}">
      <dsp:nvSpPr>
        <dsp:cNvPr id="0" name=""/>
        <dsp:cNvSpPr/>
      </dsp:nvSpPr>
      <dsp:spPr>
        <a:xfrm>
          <a:off x="2503185" y="3075670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sp:txBody>
      <dsp:txXfrm>
        <a:off x="2731243" y="3303728"/>
        <a:ext cx="1101162" cy="1101162"/>
      </dsp:txXfrm>
    </dsp:sp>
    <dsp:sp modelId="{5DE719CC-9E85-4107-A835-5572E3EC8083}">
      <dsp:nvSpPr>
        <dsp:cNvPr id="0" name=""/>
        <dsp:cNvSpPr/>
      </dsp:nvSpPr>
      <dsp:spPr>
        <a:xfrm>
          <a:off x="2262066" y="1708220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sz="1300" b="0" i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sp:txBody>
      <dsp:txXfrm>
        <a:off x="2490124" y="1936278"/>
        <a:ext cx="1101162" cy="1101162"/>
      </dsp:txXfrm>
    </dsp:sp>
    <dsp:sp modelId="{3925C5BB-A50A-4CD1-AC90-C568116761C8}">
      <dsp:nvSpPr>
        <dsp:cNvPr id="0" name=""/>
        <dsp:cNvSpPr/>
      </dsp:nvSpPr>
      <dsp:spPr>
        <a:xfrm>
          <a:off x="2956339" y="505706"/>
          <a:ext cx="1557278" cy="155727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sp:txBody>
      <dsp:txXfrm>
        <a:off x="3184397" y="733764"/>
        <a:ext cx="1101162" cy="1101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AB40-8707-4422-96D0-C0E10E944141}" type="datetimeFigureOut">
              <a:rPr lang="pt-BR" smtClean="0"/>
              <a:pPr/>
              <a:t>21/11/17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1D86-822E-4E6A-A8CC-16C652B23A33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84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25" cy="496702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24" y="1"/>
            <a:ext cx="2946325" cy="496702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D8FDF96-7BF8-4FE2-BA88-E0BF15C6CD45}" type="datetimeFigureOut">
              <a:rPr lang="pt-BR" smtClean="0"/>
              <a:pPr/>
              <a:t>21/11/17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83" y="4714970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24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E195B3D0-BAD4-404C-9295-8ABE4EC63137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72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3564A9-A1DF-4B36-8ED6-34086245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AC39231-CBC2-4C46-B4F6-D32DE07F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DD734C1-035B-4515-B9D1-0CB794AB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C9E3BFEC-EF12-48EB-92E7-3554672C0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A975A2B-D9C8-4945-877D-195ACFF7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22B357A5-E6AC-4D22-B077-D1DB844D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B9A0AAA-F4B6-4E23-B8E5-AC12FB8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B8F6B814-BC10-46EF-A62D-8D206CB7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6C1C4C-2ABF-4DC4-9160-28AFED18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983FC244-59D5-4570-A86E-20832BC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4434FF22-A998-4F58-83A8-02147572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23C6D5A-8643-4785-B845-9CF7C8A2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4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377E3971-88F0-48B2-B5D3-5324A006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D66D848-0FA9-4178-9ACE-007ED22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EED48ACE-A9F3-4AB7-94DE-45C8F6A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1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EA5B62-0357-4452-896B-85465B2C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2922FC1-F812-4A01-8796-7B4D76B6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9052134-AD1F-45BB-B31C-583DEC74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54B2F0B-A8ED-4EA7-9097-CB039EB1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0D82413-78A2-4341-9D98-ED359ED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C2E19D0-6880-40A7-9ECB-43B1740B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09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5F2828-1904-4D35-BA2A-75BF4D45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32DDA8F7-2D84-4C47-B8F8-DA0012A61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7ED9880-A763-468F-B9C6-5986153B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7E67946-8ACC-4930-8D2B-F23220F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49317BD-425A-4EEF-99AC-AAB233F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BE72253-EC90-4A32-BBE4-66D0753A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46E199-4CB6-41FC-9232-7E783BE5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8732C69-92FC-4645-BC79-C38DFEC3C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B9D0BE3-6E18-46E6-A4D4-353D4E0C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AABC246-3BFA-45D8-B8E7-E5F46B1A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9613ADF-F121-48EE-8FC1-58B34F96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5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A90DCB7-025C-48F5-A180-41F282756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235A5B66-C01D-48D0-81A7-7C6D332E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EC2C631-EB5C-4B47-AAD2-FC685256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D585300-DF50-4E2F-8F09-0C33D910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61BB0F0-2693-4EB7-809A-F52AAA2B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77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13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35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919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27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6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11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6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713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92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"/>
            <a:ext cx="10082214" cy="75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7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DB35-312E-410D-AB95-CBB7E19108BF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54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9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2" y="-69457"/>
            <a:ext cx="10166132" cy="76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2FFCA0-7367-4F65-B28D-7BEE2E86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AE45D25-3B62-4D96-9344-36E46D4AF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D30311A-F07F-4D4A-866A-3EDDED4C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26EC158-C927-4E29-8AD3-A0368CF7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B6AEDB1-B625-403F-B787-1817FA4E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0C940D-F156-4401-AAC3-DBCE2CE0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07DC20-206F-477C-BE91-6C2C82A1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D794AF9-9E77-43CE-81D8-B5CA4A7F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40FD984-16B6-4B17-8C04-2CA7D0FB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C85888C-F2A1-4288-94FB-D9DD9471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24975A-1509-49A5-9C67-6AC5EB0C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FC67DE6-6E72-4D3D-B016-69328341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FEDDAE4-E52E-4E0B-9C8A-A3F9AD42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1B5EF65-88FC-4460-B5FB-19644685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5BB1C7E-C6C2-476C-BC7D-0A489A78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CE109F-89AC-490B-9D5C-C6BDC92B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646DFD-1D8A-4EBA-82C2-041BE1C4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62BEA10-AED8-4896-A5A6-6ACBFAE0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21C1642-CC58-4413-A49F-F3B4B07B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A7E800B-AAC7-41BC-B2BC-C16276C2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23A0C21-204E-4FB3-9B72-BEC30CF1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6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070212" cy="10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705" r:id="rId3"/>
    <p:sldLayoutId id="2147483706" r:id="rId4"/>
    <p:sldLayoutId id="214748371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3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22EB-79E3-453A-B82D-80738A15E9C7}" type="datetimeFigureOut">
              <a:rPr lang="pt-BR" smtClean="0"/>
              <a:t>21/11/17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A5B9-B814-4C04-AFDF-2466BE979D1A}" type="slidenum">
              <a:rPr lang="pt-BR" smtClean="0"/>
              <a:t>‹n.º›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"/>
            <a:ext cx="10082214" cy="75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tiff"/><Relationship Id="rId3" Type="http://schemas.openxmlformats.org/officeDocument/2006/relationships/image" Target="../media/image31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8.xml"/><Relationship Id="rId2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4.tiff"/><Relationship Id="rId3" Type="http://schemas.openxmlformats.org/officeDocument/2006/relationships/image" Target="../media/image35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mailto:gm.agenda@cgu.gov.br" TargetMode="Externa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tiff"/><Relationship Id="rId3" Type="http://schemas.openxmlformats.org/officeDocument/2006/relationships/hyperlink" Target="http://pesquisa.in.gov.br/imprensa/jsp/visualiza/index.jsp?jornal=1&amp;pagina=57&amp;data=04/09/20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6">
            <a:extLst>
              <a:ext uri="{FF2B5EF4-FFF2-40B4-BE49-F238E27FC236}">
                <a16:creationId xmlns="" xmlns:a16="http://schemas.microsoft.com/office/drawing/2014/main" id="{DCDE2602-CE3D-4AB0-A0F7-D9854A6DA8D2}"/>
              </a:ext>
            </a:extLst>
          </p:cNvPr>
          <p:cNvSpPr txBox="1">
            <a:spLocks/>
          </p:cNvSpPr>
          <p:nvPr/>
        </p:nvSpPr>
        <p:spPr>
          <a:xfrm>
            <a:off x="764275" y="1575122"/>
            <a:ext cx="8682113" cy="5684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9006" indent="-189006" algn="l" defTabSz="756026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19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045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058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marL="0" indent="0" algn="ctr">
              <a:buNone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experiência da CGU no fomento à integridade e na aplicação da Lei Anticorrupção </a:t>
            </a:r>
          </a:p>
          <a:p>
            <a:pPr marL="0" indent="0" algn="ctr">
              <a:buNone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Realização: </a:t>
            </a:r>
            <a:r>
              <a:rPr lang="pt-B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Subcontroladoria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Transparência e Prevenção da Corrupção</a:t>
            </a: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pt-BR" sz="2000" dirty="0">
                <a:latin typeface="+mj-lt"/>
              </a:rPr>
              <a:t>Belo Horizonte, 22 de novembro de 2017</a:t>
            </a: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63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E5892F5-C5FD-466D-9850-4BDFDB40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5248"/>
            <a:ext cx="10080626" cy="67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889" y="2797335"/>
            <a:ext cx="941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IMPLEMENTAÇÃO DA LEI 12.846 </a:t>
            </a:r>
            <a:r>
              <a:rPr lang="mr-IN" sz="5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 LEI ANTI-CORRUPÇÃO</a:t>
            </a:r>
            <a:endParaRPr lang="pt-B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6259" y="899305"/>
            <a:ext cx="7867824" cy="6195434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defRPr/>
            </a:pPr>
            <a:endParaRPr lang="pt-BR" sz="1984" kern="0">
              <a:solidFill>
                <a:sysClr val="windowText" lastClr="0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1706542" y="1501790"/>
            <a:ext cx="8875012" cy="60086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529" y="2621824"/>
            <a:ext cx="4881032" cy="49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838223" y="2007226"/>
            <a:ext cx="6107288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Estrutura Normativa;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Responsabilização da PJ </a:t>
            </a:r>
            <a:r>
              <a:rPr lang="mr-IN" altLang="pt-BR" sz="3600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 Sanções;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PAR;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Responsabilização Judicial;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Acordo de </a:t>
            </a:r>
            <a:r>
              <a:rPr lang="pt-BR" altLang="pt-BR" sz="3600" dirty="0" smtClean="0">
                <a:solidFill>
                  <a:schemeClr val="bg1"/>
                </a:solidFill>
                <a:cs typeface="Arial" pitchFamily="34" charset="0"/>
              </a:rPr>
              <a:t>Leniência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2344022-1FC6-431D-AD2A-A913594F316B}"/>
              </a:ext>
            </a:extLst>
          </p:cNvPr>
          <p:cNvSpPr txBox="1"/>
          <p:nvPr/>
        </p:nvSpPr>
        <p:spPr>
          <a:xfrm>
            <a:off x="771181" y="1145754"/>
            <a:ext cx="726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LEI 12.846</a:t>
            </a: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941543"/>
            <a:ext cx="9286932" cy="695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968" dirty="0">
                <a:solidFill>
                  <a:schemeClr val="tx2"/>
                </a:solidFill>
              </a:rPr>
              <a:t>Estrutura Normativa - </a:t>
            </a:r>
            <a:r>
              <a:rPr lang="en-GB" altLang="pt-BR" sz="3968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</a:p>
          <a:p>
            <a:r>
              <a:rPr lang="en-GB" altLang="pt-BR" sz="1984" b="1" dirty="0">
                <a:solidFill>
                  <a:schemeClr val="tx2"/>
                </a:solidFill>
                <a:latin typeface="Calibri" pitchFamily="34" charset="0"/>
              </a:rPr>
              <a:t>Entrada </a:t>
            </a:r>
            <a:r>
              <a:rPr lang="en-GB" altLang="pt-BR" sz="1984" b="1" dirty="0" err="1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GB" altLang="pt-BR" sz="1984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altLang="pt-BR" sz="1984" b="1" dirty="0" err="1">
                <a:solidFill>
                  <a:schemeClr val="tx2"/>
                </a:solidFill>
                <a:latin typeface="Calibri" pitchFamily="34" charset="0"/>
              </a:rPr>
              <a:t>vigor</a:t>
            </a:r>
            <a:r>
              <a:rPr lang="en-GB" altLang="pt-BR" sz="1984" b="1" dirty="0">
                <a:solidFill>
                  <a:schemeClr val="tx2"/>
                </a:solidFill>
                <a:latin typeface="Calibri" pitchFamily="34" charset="0"/>
              </a:rPr>
              <a:t> - 29/01/2014</a:t>
            </a:r>
            <a:endParaRPr lang="en-GB" altLang="pt-BR" sz="1764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altLang="pt-BR" sz="3968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3968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5285" y="1458264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6534" y="2112952"/>
            <a:ext cx="8890054" cy="408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92"/>
              </a:spcAft>
              <a:buFont typeface="Wingdings" pitchFamily="2" charset="2"/>
              <a:buChar char="w"/>
              <a:defRPr/>
            </a:pPr>
            <a:r>
              <a:rPr lang="pt-BR" altLang="pt-BR" sz="2205" b="1" dirty="0">
                <a:latin typeface="Calibri" pitchFamily="34" charset="0"/>
              </a:rPr>
              <a:t>PRIORIDADE NA RESPONSABILIZAÇÃO DA PESSOA JURÍDICA (Lei 8666/93)</a:t>
            </a: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spcAft>
                <a:spcPts val="992"/>
              </a:spcAft>
              <a:buFont typeface="Wingdings" pitchFamily="2" charset="2"/>
              <a:buChar char="w"/>
              <a:defRPr/>
            </a:pPr>
            <a:r>
              <a:rPr lang="pt-BR" altLang="pt-BR" sz="2205" b="1" dirty="0">
                <a:latin typeface="Calibri" pitchFamily="34" charset="0"/>
              </a:rPr>
              <a:t>FOCO NO VIÉS ECONÔMICO E FINANCEIRO DA CORRUPÇÃO</a:t>
            </a: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205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spcAft>
                <a:spcPts val="992"/>
              </a:spcAft>
              <a:buFont typeface="Wingdings" pitchFamily="2" charset="2"/>
              <a:buChar char="w"/>
              <a:defRPr/>
            </a:pPr>
            <a:r>
              <a:rPr lang="pt-BR" altLang="pt-BR" sz="2205" b="1" dirty="0">
                <a:latin typeface="Calibri" pitchFamily="34" charset="0"/>
              </a:rPr>
              <a:t>ESTADO E SETOR PRIVADO JUNTOS CONTRA A CORRUPÇÃO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4" y="2608826"/>
            <a:ext cx="3615434" cy="125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02" y="4335466"/>
            <a:ext cx="2981735" cy="1296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66" y="6156348"/>
            <a:ext cx="2588884" cy="1354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932381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950" y="1795232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612249" y="2791397"/>
            <a:ext cx="9190592" cy="42069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86" b="1" dirty="0"/>
              <a:t>Principais características: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Responsabilização objetiva da pessoa jurídica;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Atos contra a Administração Pública Nacional e Estrangeira;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/>
              <a:t>Opção pelas esferas civil e administrativa;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Lei de abrangência nacional;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Tipificação dos atos ilícitos;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Estrutura geral do procedimento administrativo;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>
                <a:sym typeface="Wingdings" pitchFamily="2" charset="2"/>
              </a:rPr>
              <a:t>Possibilidade de celebração de acordo de leniência;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sz="2646" dirty="0">
                <a:sym typeface="Wingdings" pitchFamily="2" charset="2"/>
              </a:rPr>
              <a:t>Mudança de comportamento;</a:t>
            </a:r>
            <a:endParaRPr lang="pt-BR" sz="2646" dirty="0"/>
          </a:p>
        </p:txBody>
      </p:sp>
    </p:spTree>
    <p:extLst>
      <p:ext uri="{BB962C8B-B14F-4D97-AF65-F5344CB8AC3E}">
        <p14:creationId xmlns:p14="http://schemas.microsoft.com/office/powerpoint/2010/main" val="8380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932381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 smtClean="0">
                <a:solidFill>
                  <a:schemeClr val="tx2"/>
                </a:solidFill>
              </a:rPr>
              <a:t>SANÇÕES</a:t>
            </a:r>
            <a:endParaRPr lang="pt-BR" sz="4850" b="1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950" y="1795232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612249" y="2791397"/>
            <a:ext cx="9190592" cy="42069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086" b="1" dirty="0" smtClean="0"/>
              <a:t>12.846:</a:t>
            </a:r>
            <a:endParaRPr lang="pt-BR" sz="3086" b="1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646" dirty="0" smtClean="0">
                <a:sym typeface="Wingdings" pitchFamily="2" charset="2"/>
              </a:rPr>
              <a:t>Multa;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sz="2646" dirty="0" smtClean="0">
                <a:sym typeface="Wingdings" pitchFamily="2" charset="2"/>
              </a:rPr>
              <a:t>Publicação Extraordinária de decisão condenatória;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pt-BR" sz="2646" dirty="0"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pt-BR" sz="3046" b="1" dirty="0" smtClean="0">
                <a:sym typeface="Wingdings" pitchFamily="2" charset="2"/>
              </a:rPr>
              <a:t>Outras Sanções administrativas:</a:t>
            </a:r>
          </a:p>
          <a:p>
            <a:pPr lvl="1">
              <a:buFont typeface="Wingdings" charset="2"/>
              <a:buChar char="ü"/>
              <a:defRPr/>
            </a:pPr>
            <a:r>
              <a:rPr lang="pt-BR" sz="2646" dirty="0" smtClean="0">
                <a:sym typeface="Wingdings" pitchFamily="2" charset="2"/>
              </a:rPr>
              <a:t>Inidoneidade (Lei 8.666)</a:t>
            </a:r>
            <a:endParaRPr lang="pt-BR" sz="2646" dirty="0"/>
          </a:p>
        </p:txBody>
      </p:sp>
    </p:spTree>
    <p:extLst>
      <p:ext uri="{BB962C8B-B14F-4D97-AF65-F5344CB8AC3E}">
        <p14:creationId xmlns:p14="http://schemas.microsoft.com/office/powerpoint/2010/main" val="168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819491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 smtClean="0">
                <a:solidFill>
                  <a:schemeClr val="tx2"/>
                </a:solidFill>
              </a:rPr>
              <a:t>PAR</a:t>
            </a:r>
            <a:endParaRPr lang="pt-BR" sz="4850" b="1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950" y="1467851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149400" y="2136636"/>
            <a:ext cx="9649356" cy="3744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46" dirty="0" smtClean="0"/>
              <a:t>Responsabilidade para instauração e julgamento </a:t>
            </a:r>
            <a:r>
              <a:rPr lang="mr-IN" sz="2646" dirty="0" smtClean="0"/>
              <a:t>–</a:t>
            </a:r>
            <a:r>
              <a:rPr lang="pt-BR" sz="2646" dirty="0" smtClean="0"/>
              <a:t> Autoridade máxima de cada órgão (Permitida delegação);</a:t>
            </a:r>
          </a:p>
          <a:p>
            <a:pPr algn="just"/>
            <a:r>
              <a:rPr lang="pt-BR" sz="2646" dirty="0" smtClean="0"/>
              <a:t>CGU </a:t>
            </a:r>
            <a:r>
              <a:rPr lang="mr-IN" sz="2646" dirty="0" smtClean="0"/>
              <a:t>–</a:t>
            </a:r>
            <a:r>
              <a:rPr lang="pt-BR" sz="2646" dirty="0" smtClean="0"/>
              <a:t> Competência concorrente para avocar e corrigir o andamento;</a:t>
            </a:r>
          </a:p>
          <a:p>
            <a:pPr algn="just"/>
            <a:r>
              <a:rPr lang="pt-BR" sz="2646" dirty="0" smtClean="0"/>
              <a:t>CGU </a:t>
            </a:r>
            <a:r>
              <a:rPr lang="mr-IN" sz="2646" dirty="0" smtClean="0"/>
              <a:t>–</a:t>
            </a:r>
            <a:r>
              <a:rPr lang="pt-BR" sz="2646" dirty="0" smtClean="0"/>
              <a:t> Competência exclusiva para atos praticados contra a administração pública estrangeira;</a:t>
            </a:r>
          </a:p>
          <a:p>
            <a:pPr algn="just"/>
            <a:r>
              <a:rPr lang="pt-BR" sz="2646" dirty="0" smtClean="0"/>
              <a:t>Prazo </a:t>
            </a:r>
            <a:r>
              <a:rPr lang="mr-IN" sz="2646" dirty="0" smtClean="0"/>
              <a:t>–</a:t>
            </a:r>
            <a:r>
              <a:rPr lang="pt-BR" sz="2646" dirty="0" smtClean="0"/>
              <a:t> 180 dias;</a:t>
            </a:r>
          </a:p>
          <a:p>
            <a:pPr algn="just"/>
            <a:r>
              <a:rPr lang="pt-BR" sz="2646" dirty="0" smtClean="0"/>
              <a:t>Comissão </a:t>
            </a:r>
            <a:r>
              <a:rPr lang="mr-IN" sz="2646" dirty="0" smtClean="0"/>
              <a:t>–</a:t>
            </a:r>
            <a:r>
              <a:rPr lang="pt-BR" sz="2646" dirty="0" smtClean="0"/>
              <a:t> 02ou mais servidores estáveis;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3085" y="5791195"/>
            <a:ext cx="4193712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pt-BR" sz="2400" b="1" dirty="0" smtClean="0"/>
              <a:t>14 </a:t>
            </a:r>
            <a:r>
              <a:rPr lang="pt-BR" sz="2400" b="1" dirty="0" err="1"/>
              <a:t>PARs</a:t>
            </a:r>
            <a:r>
              <a:rPr lang="pt-BR" sz="2400" b="1" dirty="0"/>
              <a:t> em fase de </a:t>
            </a:r>
            <a:r>
              <a:rPr lang="pt-BR" sz="2400" b="1" dirty="0" smtClean="0"/>
              <a:t>instrução </a:t>
            </a:r>
            <a:r>
              <a:rPr lang="mr-IN" sz="2400" b="1" dirty="0" smtClean="0"/>
              <a:t>–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09</a:t>
            </a:r>
            <a:r>
              <a:rPr lang="pt-BR" sz="2400" b="1" dirty="0"/>
              <a:t> </a:t>
            </a:r>
            <a:r>
              <a:rPr lang="pt-BR" sz="2400" b="1" dirty="0" smtClean="0"/>
              <a:t>Lava Jato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88085" y="6107287"/>
            <a:ext cx="4842608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6 empresas relacionadas à </a:t>
            </a:r>
            <a:r>
              <a:rPr lang="pt-BR" sz="2400" b="1" dirty="0" smtClean="0"/>
              <a:t>Operação</a:t>
            </a:r>
          </a:p>
          <a:p>
            <a:pPr algn="ctr"/>
            <a:r>
              <a:rPr lang="pt-BR" sz="2400" b="1" dirty="0" smtClean="0"/>
              <a:t> </a:t>
            </a:r>
            <a:r>
              <a:rPr lang="pt-BR" sz="2400" b="1" dirty="0"/>
              <a:t>“Lava Jato” declaradas inidôneas;</a:t>
            </a:r>
          </a:p>
          <a:p>
            <a:pPr algn="ctr"/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44" y="6929775"/>
            <a:ext cx="382867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pt-BR" sz="2400" b="1" dirty="0" smtClean="0"/>
              <a:t>150 </a:t>
            </a:r>
            <a:r>
              <a:rPr lang="pt-BR" sz="2400" b="1" dirty="0" err="1"/>
              <a:t>PARs</a:t>
            </a:r>
            <a:r>
              <a:rPr lang="pt-BR" sz="2400" b="1" dirty="0"/>
              <a:t> </a:t>
            </a:r>
            <a:r>
              <a:rPr lang="pt-BR" sz="2400" b="1" dirty="0" smtClean="0"/>
              <a:t>instaurados </a:t>
            </a:r>
            <a:r>
              <a:rPr lang="es-ES" sz="2400" b="1" dirty="0" smtClean="0"/>
              <a:t>no PEF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82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79083" y="813099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59091" y="1301258"/>
            <a:ext cx="9908998" cy="62584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086" b="1" dirty="0" smtClean="0"/>
              <a:t>Responsabilização judicial:</a:t>
            </a:r>
          </a:p>
          <a:p>
            <a:pPr algn="just"/>
            <a:r>
              <a:rPr lang="pt-BR" sz="2800" dirty="0"/>
              <a:t>Art. 18.  </a:t>
            </a:r>
            <a:r>
              <a:rPr lang="pt-BR" sz="2800" dirty="0" smtClean="0"/>
              <a:t>Inafastabilidade de sanção na esfera judicial;</a:t>
            </a:r>
            <a:r>
              <a:rPr lang="pt-BR" sz="2800" dirty="0"/>
              <a:t> </a:t>
            </a:r>
          </a:p>
          <a:p>
            <a:pPr algn="just"/>
            <a:r>
              <a:rPr lang="pt-BR" sz="2800" dirty="0"/>
              <a:t>Art. 19.  </a:t>
            </a:r>
            <a:r>
              <a:rPr lang="pt-BR" sz="2800" dirty="0" smtClean="0"/>
              <a:t>Advocacia Pública e MP:</a:t>
            </a:r>
            <a:r>
              <a:rPr lang="pt-BR" sz="2800" dirty="0"/>
              <a:t> </a:t>
            </a:r>
          </a:p>
          <a:p>
            <a:pPr algn="just"/>
            <a:r>
              <a:rPr lang="pt-BR" sz="2800" dirty="0" err="1"/>
              <a:t>I</a:t>
            </a:r>
            <a:r>
              <a:rPr lang="pt-BR" sz="2800" dirty="0"/>
              <a:t> - perdimento dos bens, direitos ou valores que representem vantagem ou proveito direta ou indiretamente obtidos da infração, ressalvado o direito do lesado ou de terceiro de boa-fé;</a:t>
            </a:r>
          </a:p>
          <a:p>
            <a:pPr algn="just"/>
            <a:r>
              <a:rPr lang="pt-BR" sz="2800" dirty="0"/>
              <a:t>II - suspensão ou interdição parcial de suas atividades; </a:t>
            </a:r>
          </a:p>
          <a:p>
            <a:pPr algn="just"/>
            <a:r>
              <a:rPr lang="pt-BR" sz="2800" dirty="0"/>
              <a:t>III - dissolução compulsória da pessoa jurídica;</a:t>
            </a:r>
          </a:p>
          <a:p>
            <a:pPr algn="just"/>
            <a:r>
              <a:rPr lang="pt-BR" sz="2800" dirty="0"/>
              <a:t>IV - proibição de receber incentivos, subsídios, subvenções, doações ou empréstimos de órgãos ou entidades públicas e de instituições financeiras públicas ou controladas pelo poder público, pelo prazo mínimo de 1 (um) e máximo de 5 (cinco) anos. </a:t>
            </a:r>
          </a:p>
          <a:p>
            <a:pPr algn="just"/>
            <a:r>
              <a:rPr lang="pt-BR" sz="2800" dirty="0"/>
              <a:t/>
            </a:r>
            <a:br>
              <a:rPr lang="pt-BR" sz="2800" dirty="0"/>
            </a:br>
            <a:endParaRPr lang="pt-BR" altLang="pt-BR" sz="2646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70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6259" y="899305"/>
            <a:ext cx="7867824" cy="6195434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defRPr/>
            </a:pPr>
            <a:endParaRPr lang="pt-BR" sz="1984" kern="0">
              <a:solidFill>
                <a:sysClr val="windowText" lastClr="0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1706542" y="1501790"/>
            <a:ext cx="8875012" cy="60086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529" y="2621824"/>
            <a:ext cx="4881032" cy="49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929056" y="2007226"/>
            <a:ext cx="5645310" cy="55880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>
                <a:solidFill>
                  <a:schemeClr val="bg1"/>
                </a:solidFill>
                <a:cs typeface="Arial" pitchFamily="34" charset="0"/>
              </a:rPr>
              <a:t>Natureza;</a:t>
            </a:r>
            <a:endParaRPr lang="pt-BR" altLang="pt-BR" sz="3968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 dirty="0">
                <a:solidFill>
                  <a:schemeClr val="bg1"/>
                </a:solidFill>
                <a:cs typeface="Arial" pitchFamily="34" charset="0"/>
              </a:rPr>
              <a:t>Estrutura normativa;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 dirty="0">
                <a:solidFill>
                  <a:schemeClr val="bg1"/>
                </a:solidFill>
                <a:cs typeface="Arial" pitchFamily="34" charset="0"/>
              </a:rPr>
              <a:t> Pilares;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 dirty="0">
                <a:solidFill>
                  <a:schemeClr val="bg1"/>
                </a:solidFill>
                <a:cs typeface="Arial" pitchFamily="34" charset="0"/>
              </a:rPr>
              <a:t>Fluxo;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 dirty="0">
                <a:solidFill>
                  <a:schemeClr val="bg1"/>
                </a:solidFill>
                <a:cs typeface="Arial" pitchFamily="34" charset="0"/>
              </a:rPr>
              <a:t>Fases da negociação;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968" dirty="0">
                <a:solidFill>
                  <a:schemeClr val="bg1"/>
                </a:solidFill>
                <a:cs typeface="Arial" pitchFamily="34" charset="0"/>
              </a:rPr>
              <a:t>Considerações Finais.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2344022-1FC6-431D-AD2A-A913594F316B}"/>
              </a:ext>
            </a:extLst>
          </p:cNvPr>
          <p:cNvSpPr txBox="1"/>
          <p:nvPr/>
        </p:nvSpPr>
        <p:spPr>
          <a:xfrm>
            <a:off x="771181" y="1145754"/>
            <a:ext cx="726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Acordos de Leniência</a:t>
            </a:r>
          </a:p>
        </p:txBody>
      </p:sp>
    </p:spTree>
    <p:extLst>
      <p:ext uri="{BB962C8B-B14F-4D97-AF65-F5344CB8AC3E}">
        <p14:creationId xmlns:p14="http://schemas.microsoft.com/office/powerpoint/2010/main" val="3492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5285" y="1160446"/>
            <a:ext cx="4286276" cy="77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9" b="1" u="sng" dirty="0">
                <a:solidFill>
                  <a:schemeClr val="accent1">
                    <a:lumMod val="50000"/>
                  </a:schemeClr>
                </a:solidFill>
              </a:rPr>
              <a:t>Natureza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920" y="2239695"/>
            <a:ext cx="10080687" cy="17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52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527" dirty="0"/>
              <a:t>Instrumento de prevenção e combate à corrupção;</a:t>
            </a:r>
          </a:p>
          <a:p>
            <a:pPr>
              <a:buClr>
                <a:schemeClr val="tx2"/>
              </a:buClr>
            </a:pPr>
            <a:endParaRPr lang="pt-BR" sz="3527" dirty="0">
              <a:solidFill>
                <a:schemeClr val="accent1">
                  <a:lumMod val="75000"/>
                </a:schemeClr>
              </a:solidFill>
            </a:endParaRPr>
          </a:p>
          <a:p>
            <a:pPr marL="314982" indent="-314982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527" dirty="0"/>
              <a:t> Mecanismo de Justiça Consensual.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325" y="4652968"/>
            <a:ext cx="4435876" cy="26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35374" y="2528706"/>
            <a:ext cx="8687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mtClean="0"/>
              <a:t>FOMENTO À INTEGRIDADE</a:t>
            </a:r>
            <a:endParaRPr lang="pt-BR" sz="6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9" y="4030133"/>
            <a:ext cx="4340520" cy="3251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22" y="4006289"/>
            <a:ext cx="4549428" cy="32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9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773630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950" y="1557323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96928" y="2192327"/>
            <a:ext cx="9286932" cy="5318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46" b="1" dirty="0"/>
              <a:t>Acordo de Leniência: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dirty="0"/>
              <a:t>É o ajuste que permite ao infrator participar da investigação e colaborar com a apuração da autoria e materialidade dos ilícitos em troca de determinados benefícios;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b="1" dirty="0"/>
              <a:t>Competência: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984" dirty="0"/>
              <a:t>Autoridade máxima de órgão ou entidade.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984" dirty="0"/>
              <a:t>No âmbito do PEF ou Administração Pública Estrangeira: </a:t>
            </a:r>
            <a:r>
              <a:rPr lang="pt-BR" altLang="pt-BR" sz="1984" b="1" u="sng" dirty="0"/>
              <a:t>CGU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dirty="0"/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dirty="0"/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dirty="0"/>
              <a:t>A celebração do acordo de leniência interrompe o prazo prescricional (180 dias);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205" dirty="0"/>
              <a:t>Acordo descumprido </a:t>
            </a:r>
            <a:r>
              <a:rPr lang="pt-BR" altLang="pt-BR" sz="2205" dirty="0">
                <a:sym typeface="Wingdings" pitchFamily="2" charset="2"/>
              </a:rPr>
              <a:t> impossibilidade de celebrar novo acordo por 3 anos.</a:t>
            </a:r>
            <a:endParaRPr lang="pt-BR" altLang="pt-BR" sz="2205" dirty="0"/>
          </a:p>
        </p:txBody>
      </p:sp>
    </p:spTree>
    <p:extLst>
      <p:ext uri="{BB962C8B-B14F-4D97-AF65-F5344CB8AC3E}">
        <p14:creationId xmlns:p14="http://schemas.microsoft.com/office/powerpoint/2010/main" val="36751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6928" y="853006"/>
            <a:ext cx="9286932" cy="7043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950" y="1636481"/>
            <a:ext cx="8413638" cy="6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527" b="1" dirty="0" err="1">
                <a:solidFill>
                  <a:schemeClr val="tx2"/>
                </a:solidFill>
                <a:latin typeface="Calibri" pitchFamily="34" charset="0"/>
              </a:rPr>
              <a:t>Infralegal</a:t>
            </a:r>
            <a:endParaRPr lang="pt-BR" altLang="pt-BR" sz="3527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277783" y="2430454"/>
            <a:ext cx="9604434" cy="50800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205" b="1" dirty="0"/>
              <a:t>Decreto nº 8.420, de 18/03/2015: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altLang="pt-BR" sz="2205" dirty="0"/>
              <a:t>Regulamenta a Lei nº 12.846/2013.</a:t>
            </a:r>
          </a:p>
          <a:p>
            <a:pPr marL="377979" lvl="1" indent="-377979" algn="just">
              <a:buFont typeface="Wingdings" panose="05000000000000000000" pitchFamily="2" charset="2"/>
              <a:buChar char="v"/>
              <a:defRPr/>
            </a:pPr>
            <a:r>
              <a:rPr lang="pt-BR" altLang="pt-BR" sz="2205" b="1" u="sng" dirty="0"/>
              <a:t>Portaria Interministerial CGU/AGU n° 2278, de 15/12/2016:</a:t>
            </a:r>
          </a:p>
          <a:p>
            <a:pPr marL="818954" lvl="2" indent="-377979" algn="just">
              <a:buFont typeface="Wingdings" panose="05000000000000000000" pitchFamily="2" charset="2"/>
              <a:buChar char="ü"/>
              <a:defRPr/>
            </a:pPr>
            <a:r>
              <a:rPr lang="pt-BR" altLang="pt-BR" sz="2205" dirty="0"/>
              <a:t>Define os procedimentos para celebração do acordo de leniência de que trata a Lei n° 12.846, de 1° de agosto de 2013, no âmbito do Ministério da Transparência e Controladoria-Geral da União e dispõe sobre a participação da Advocacia-Geral da União.</a:t>
            </a:r>
          </a:p>
          <a:p>
            <a:pPr marL="377979" lvl="1" indent="-377979" algn="just">
              <a:buFont typeface="Wingdings" panose="05000000000000000000" pitchFamily="2" charset="2"/>
              <a:buChar char="v"/>
              <a:defRPr/>
            </a:pPr>
            <a:r>
              <a:rPr lang="pt-BR" altLang="pt-BR" sz="2205" b="1" dirty="0"/>
              <a:t>Portaria CGU nº 909,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205" dirty="0"/>
              <a:t>Dispõe sobre a avaliação de programas de integridade de pessoas jurídicas.</a:t>
            </a:r>
            <a:endParaRPr lang="pt-BR" altLang="pt-BR" sz="2205" dirty="0"/>
          </a:p>
          <a:p>
            <a:pPr marL="377979" lvl="1" indent="-377979" algn="just">
              <a:buFont typeface="Wingdings" panose="05000000000000000000" pitchFamily="2" charset="2"/>
              <a:buChar char="v"/>
              <a:defRPr/>
            </a:pPr>
            <a:r>
              <a:rPr lang="pt-BR" altLang="pt-BR" sz="2205" b="1" dirty="0"/>
              <a:t>Portaria CGU nº 910,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205" dirty="0"/>
              <a:t>Define os procedimentos para apuração da responsabilidade administrativa e para celebração do acordo de leniência de que trata a Lei nº 12.846, de 1º de agosto de 2013.</a:t>
            </a:r>
          </a:p>
        </p:txBody>
      </p:sp>
    </p:spTree>
    <p:extLst>
      <p:ext uri="{BB962C8B-B14F-4D97-AF65-F5344CB8AC3E}">
        <p14:creationId xmlns:p14="http://schemas.microsoft.com/office/powerpoint/2010/main" val="9809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5245" y="810172"/>
            <a:ext cx="4286276" cy="77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9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84" y="1239822"/>
            <a:ext cx="9802312" cy="650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425" dirty="0">
              <a:solidFill>
                <a:schemeClr val="tx2"/>
              </a:solidFill>
            </a:endParaRPr>
          </a:p>
          <a:p>
            <a:pPr lvl="1" algn="just"/>
            <a:r>
              <a:rPr lang="pt-BR" sz="2646" b="1" u="sng" dirty="0"/>
              <a:t>Requisitos do Acordo de Leniência:</a:t>
            </a:r>
          </a:p>
          <a:p>
            <a:pPr lvl="1" algn="just"/>
            <a:endParaRPr lang="pt-BR" sz="2646" u="sng" dirty="0"/>
          </a:p>
          <a:p>
            <a:pPr marL="881950" lvl="1" indent="-377979" algn="just">
              <a:buFont typeface="Arial" panose="020B0604020202020204" pitchFamily="34" charset="0"/>
              <a:buChar char="•"/>
            </a:pPr>
            <a:r>
              <a:rPr lang="pt-BR" sz="2646" dirty="0"/>
              <a:t>a pessoa jurídica seja a primeira a se manifestar sobre seu interesse em cooperar para a apuração do ato ilícito; </a:t>
            </a:r>
          </a:p>
          <a:p>
            <a:pPr lvl="1" algn="just"/>
            <a:endParaRPr lang="pt-BR" sz="2646" dirty="0"/>
          </a:p>
          <a:p>
            <a:pPr marL="881950" lvl="1" indent="-377979" algn="just">
              <a:buFont typeface="Arial" panose="020B0604020202020204" pitchFamily="34" charset="0"/>
              <a:buChar char="•"/>
            </a:pPr>
            <a:r>
              <a:rPr lang="pt-BR" sz="2646" dirty="0"/>
              <a:t>a pessoa jurídica cesse completamente seu envolvimento na infração investigada a partir da data de propositura do acordo;</a:t>
            </a:r>
          </a:p>
          <a:p>
            <a:pPr lvl="1" algn="just"/>
            <a:endParaRPr lang="pt-BR" sz="2646" dirty="0"/>
          </a:p>
          <a:p>
            <a:pPr marL="881950" lvl="1" indent="-377979" algn="just">
              <a:buFont typeface="Arial" panose="020B0604020202020204" pitchFamily="34" charset="0"/>
              <a:buChar char="•"/>
            </a:pPr>
            <a:r>
              <a:rPr lang="pt-BR" sz="2646" dirty="0"/>
              <a:t>a pessoa jurídica admita sua participação no ilícito e coopere plena e permanentemente com as investigações e o processo administrativo, comparecendo, sob suas expensas, sempre que solicitada, a todos os atos processuais, até seu encerramento.</a:t>
            </a:r>
          </a:p>
          <a:p>
            <a:pPr lvl="1" algn="just"/>
            <a:endParaRPr lang="pt-BR" sz="2646" dirty="0">
              <a:solidFill>
                <a:schemeClr val="tx2"/>
              </a:solidFill>
            </a:endParaRPr>
          </a:p>
          <a:p>
            <a:pPr algn="just"/>
            <a:endParaRPr lang="pt-BR" sz="2425" dirty="0">
              <a:solidFill>
                <a:schemeClr val="tx2"/>
              </a:solidFill>
            </a:endParaRPr>
          </a:p>
          <a:p>
            <a:pPr algn="just"/>
            <a:endParaRPr lang="pt-BR" sz="242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6534" y="742438"/>
            <a:ext cx="4286276" cy="77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9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1397" y="1364000"/>
            <a:ext cx="9802312" cy="582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25" dirty="0"/>
              <a:t>1 ) </a:t>
            </a:r>
            <a:r>
              <a:rPr lang="pt-BR" sz="2646" b="1" dirty="0"/>
              <a:t>Alavancagem investigativa</a:t>
            </a:r>
            <a:r>
              <a:rPr lang="pt-BR" sz="2425" dirty="0"/>
              <a:t>:</a:t>
            </a:r>
          </a:p>
          <a:p>
            <a:pPr marL="881950" lvl="1" indent="-377979">
              <a:buFont typeface="Wingdings" charset="2"/>
              <a:buChar char="ü"/>
            </a:pPr>
            <a:r>
              <a:rPr lang="pt-BR" sz="2425" dirty="0"/>
              <a:t>Identificação dos demais envolvidos na infração, quando houver;</a:t>
            </a:r>
          </a:p>
          <a:p>
            <a:pPr marL="881950" lvl="1" indent="-377979">
              <a:buFont typeface="Wingdings" charset="2"/>
              <a:buChar char="ü"/>
            </a:pPr>
            <a:r>
              <a:rPr lang="pt-BR" sz="2425" dirty="0"/>
              <a:t>Obtenção célere de informações;</a:t>
            </a:r>
          </a:p>
          <a:p>
            <a:pPr marL="1889893" lvl="3" indent="-377979">
              <a:buFont typeface="Arial" charset="0"/>
              <a:buChar char="•"/>
            </a:pPr>
            <a:endParaRPr lang="pt-BR" sz="2425" dirty="0"/>
          </a:p>
          <a:p>
            <a:r>
              <a:rPr lang="pt-BR" sz="2425" dirty="0"/>
              <a:t>2) </a:t>
            </a:r>
            <a:r>
              <a:rPr lang="pt-BR" sz="2646" b="1" dirty="0"/>
              <a:t>Aumento dos indicadores de Recuperação de Ativos</a:t>
            </a:r>
            <a:r>
              <a:rPr lang="pt-BR" sz="2425" dirty="0"/>
              <a:t>;</a:t>
            </a:r>
          </a:p>
          <a:p>
            <a:endParaRPr lang="pt-BR" sz="2425" dirty="0"/>
          </a:p>
          <a:p>
            <a:r>
              <a:rPr lang="pt-BR" sz="2425" dirty="0"/>
              <a:t>3) </a:t>
            </a:r>
            <a:r>
              <a:rPr lang="pt-BR" sz="2646" b="1" dirty="0"/>
              <a:t>Efetivos Programas de Integridade (</a:t>
            </a:r>
            <a:r>
              <a:rPr lang="pt-BR" sz="2646" b="1" i="1" dirty="0" err="1"/>
              <a:t>compliance</a:t>
            </a:r>
            <a:r>
              <a:rPr lang="pt-BR" sz="2646" b="1" dirty="0"/>
              <a:t>);</a:t>
            </a:r>
            <a:endParaRPr lang="pt-BR" sz="2425" b="1" dirty="0"/>
          </a:p>
          <a:p>
            <a:endParaRPr lang="pt-BR" sz="2425" dirty="0"/>
          </a:p>
          <a:p>
            <a:r>
              <a:rPr lang="pt-BR" sz="2425" dirty="0"/>
              <a:t>4) </a:t>
            </a:r>
            <a:r>
              <a:rPr lang="pt-BR" sz="2646" b="1" dirty="0"/>
              <a:t>Perda de benefícios (em caso de inadimplemento):</a:t>
            </a:r>
            <a:endParaRPr lang="pt-BR" sz="2425" b="1" dirty="0"/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Impedido de realizar novo acordo (3 anos);</a:t>
            </a:r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Registro Nacional de Empresas Punidas;</a:t>
            </a:r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Perda de isenções;</a:t>
            </a:r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Cláusulas penais;</a:t>
            </a:r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Execução do acordo;</a:t>
            </a:r>
          </a:p>
          <a:p>
            <a:pPr marL="818954" lvl="1" indent="-314982">
              <a:buFont typeface="Wingdings" panose="05000000000000000000" pitchFamily="2" charset="2"/>
              <a:buChar char="ü"/>
            </a:pPr>
            <a:r>
              <a:rPr lang="pt-BR" sz="2425" dirty="0"/>
              <a:t>Penalidades da lei de improbidade administrativa</a:t>
            </a:r>
            <a:r>
              <a:rPr lang="pt-BR" sz="2425" dirty="0" smtClean="0"/>
              <a:t>.</a:t>
            </a:r>
            <a:endParaRPr lang="pt-BR" sz="2425" dirty="0"/>
          </a:p>
        </p:txBody>
      </p:sp>
    </p:spTree>
    <p:extLst>
      <p:ext uri="{BB962C8B-B14F-4D97-AF65-F5344CB8AC3E}">
        <p14:creationId xmlns:p14="http://schemas.microsoft.com/office/powerpoint/2010/main" val="107617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842944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57158" y="1636699"/>
            <a:ext cx="9071610" cy="5397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3086" b="1" dirty="0"/>
              <a:t>Propositura: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Pela PJ responsável (§ 1º, Art. 30, Dec. 8420/15);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Até a conclusão do Relatório do PAR (§ 2º, idem);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De forma escrita ou oral (Art. 31, idem).</a:t>
            </a:r>
          </a:p>
          <a:p>
            <a:pPr marL="503972" lvl="1" indent="0">
              <a:buNone/>
            </a:pPr>
            <a:endParaRPr lang="pt-BR" sz="2646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086" b="1" dirty="0"/>
              <a:t>Memorandos de Entendimentos: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Minuta padrão elaborada conjuntamente pela CGU/AGU;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Assinado pelo Secretário-Executivo da CGU e pelo Secretário-Geral de Consultoria da 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Suspende temporariamente o PAR por 180 dias</a:t>
            </a:r>
            <a:r>
              <a:rPr lang="pt-BR" sz="3527" dirty="0"/>
              <a:t>*</a:t>
            </a:r>
            <a:r>
              <a:rPr lang="pt-BR" sz="2646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3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91132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504507" y="2430454"/>
            <a:ext cx="9071610" cy="48419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-503972" algn="just">
              <a:buFont typeface="Wingdings" panose="05000000000000000000" pitchFamily="2" charset="2"/>
              <a:buChar char="v"/>
            </a:pPr>
            <a:r>
              <a:rPr lang="pt-BR" sz="3086" b="1" dirty="0"/>
              <a:t>Comissões de Negociação: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3 integrantes da CGU e 2 integrantes da AGU;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646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Atividades de coordenação das negociações, supervisão dos trabalhos e interlocução com a pessoa jurídica proponente;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646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Autonomia para condução das negociações, com reportes periódicos à alta administração da CGU.</a:t>
            </a:r>
          </a:p>
        </p:txBody>
      </p:sp>
    </p:spTree>
    <p:extLst>
      <p:ext uri="{BB962C8B-B14F-4D97-AF65-F5344CB8AC3E}">
        <p14:creationId xmlns:p14="http://schemas.microsoft.com/office/powerpoint/2010/main" val="94268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91132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504507" y="2033576"/>
            <a:ext cx="9071610" cy="52387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-503972" algn="just">
              <a:buFont typeface="Wingdings" panose="05000000000000000000" pitchFamily="2" charset="2"/>
              <a:buChar char="v"/>
            </a:pPr>
            <a:r>
              <a:rPr lang="pt-BR" sz="3086" b="1" dirty="0"/>
              <a:t>Dinâmica dos trabalhos da comissão: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Necessidade de elaboração de atas de reuniões para todos os encontros com os representantes da empresa;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646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Necessidade de rigorosa instrução processual, haja vista, também, o escrutínio de outros órgãos de controle, visando a alavancagem investigativa;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646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46" dirty="0"/>
              <a:t>Ao término dos trabalhos da comissão, necessidade de elaboração de documento (relatório) recomendando o acordo ou a resilição do </a:t>
            </a:r>
            <a:r>
              <a:rPr lang="pt-BR" sz="2646" dirty="0" err="1"/>
              <a:t>MdE</a:t>
            </a:r>
            <a:r>
              <a:rPr lang="pt-BR" sz="2646" dirty="0"/>
              <a:t> e a retomada ou instauração do PAR (SFC).</a:t>
            </a:r>
          </a:p>
          <a:p>
            <a:pPr marL="503972" lvl="1" indent="0" algn="just">
              <a:buNone/>
            </a:pPr>
            <a:endParaRPr lang="pt-BR" sz="264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436534" y="883192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394573" y="2192327"/>
            <a:ext cx="9071610" cy="584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Admissão do ilícito;</a:t>
            </a:r>
          </a:p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Cooperação efetiva;</a:t>
            </a:r>
          </a:p>
          <a:p>
            <a:pPr marL="566968" indent="-566968">
              <a:buFontTx/>
              <a:buAutoNum type="arabicPeriod"/>
            </a:pPr>
            <a:r>
              <a:rPr lang="pt-BR" sz="3527" dirty="0"/>
              <a:t>Avaliação do programa de integridade;</a:t>
            </a:r>
          </a:p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Cálculo dos valores;</a:t>
            </a:r>
          </a:p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Elaboração dos termos do acordo;</a:t>
            </a:r>
          </a:p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Assinatura do acordo;</a:t>
            </a:r>
          </a:p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dirty="0"/>
              <a:t>Monitoramento do acordo.</a:t>
            </a:r>
          </a:p>
        </p:txBody>
      </p:sp>
    </p:spTree>
    <p:extLst>
      <p:ext uri="{BB962C8B-B14F-4D97-AF65-F5344CB8AC3E}">
        <p14:creationId xmlns:p14="http://schemas.microsoft.com/office/powerpoint/2010/main" val="85646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01695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277783" y="1954201"/>
            <a:ext cx="9071610" cy="54769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Arial" panose="020B0604020202020204" pitchFamily="34" charset="0"/>
              <a:buAutoNum type="arabicPeriod"/>
            </a:pPr>
            <a:r>
              <a:rPr lang="pt-BR" sz="3527" b="1" u="sng" dirty="0"/>
              <a:t>Admissão do ilícito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 Envolve a especificação do fatos admitidos como     irregulares (Histórico de conduta).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2646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 Responsabilidade objetiva x detalhamento dos fatos:</a:t>
            </a:r>
            <a:endParaRPr lang="pt-BR" sz="2205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Nessa etapa, é necessário que a comissão tenha certeza de que os fatos admitidos estão em acordo com investigações em paralelo;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Necessidade de conhecimento do caso (denúncias, reportagens, ações judiciais, etc.);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Possibilidade de interlocução com o MP e com a Polícia;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Levantamento de auditorias feitas pela CGU, pelo TCU, pelo órgão lesado.</a:t>
            </a:r>
            <a:endParaRPr lang="pt-BR" sz="1984" dirty="0"/>
          </a:p>
        </p:txBody>
      </p:sp>
    </p:spTree>
    <p:extLst>
      <p:ext uri="{BB962C8B-B14F-4D97-AF65-F5344CB8AC3E}">
        <p14:creationId xmlns:p14="http://schemas.microsoft.com/office/powerpoint/2010/main" val="369306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845694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79344" y="1874825"/>
            <a:ext cx="9842560" cy="5318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+mj-lt"/>
              <a:buAutoNum type="arabicPeriod" startAt="2"/>
            </a:pPr>
            <a:r>
              <a:rPr lang="pt-BR" sz="3307" b="1" u="sng" dirty="0"/>
              <a:t>Cooperação efetiva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Identificação dos elementos de provas que corroboram a admissão do ilícito.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Houve investigação interna? </a:t>
            </a:r>
            <a:endParaRPr lang="pt-BR" sz="3086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Houve voluntariedade na autodenúncia? </a:t>
            </a:r>
            <a:endParaRPr lang="pt-BR" sz="3086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646" dirty="0"/>
              <a:t>Compromisso da PJ que não existe nenhuma outra situação irregular</a:t>
            </a:r>
            <a:endParaRPr lang="pt-BR" sz="2315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315" dirty="0"/>
              <a:t>Equipe deverá analisar detalhadamente os documentos entregues e solicitar os demais que sejam necessários para a apuração completa do fato;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315" dirty="0"/>
              <a:t>Delimitação do ilícito e o período em que ocorreu.</a:t>
            </a:r>
          </a:p>
        </p:txBody>
      </p:sp>
    </p:spTree>
    <p:extLst>
      <p:ext uri="{BB962C8B-B14F-4D97-AF65-F5344CB8AC3E}">
        <p14:creationId xmlns:p14="http://schemas.microsoft.com/office/powerpoint/2010/main" val="110527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" y="2238742"/>
            <a:ext cx="3096068" cy="3137719"/>
          </a:xfrm>
          <a:prstGeom prst="rect">
            <a:avLst/>
          </a:prstGeom>
        </p:spPr>
      </p:pic>
      <p:sp>
        <p:nvSpPr>
          <p:cNvPr id="5" name="Nuvem 4"/>
          <p:cNvSpPr/>
          <p:nvPr/>
        </p:nvSpPr>
        <p:spPr>
          <a:xfrm>
            <a:off x="2683358" y="790947"/>
            <a:ext cx="2946400" cy="2720623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77042" y="1436757"/>
            <a:ext cx="2558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O QUE VEM A SER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INTEGRIDADE/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COMPLIANCE?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Nuvem 6"/>
          <p:cNvSpPr/>
          <p:nvPr/>
        </p:nvSpPr>
        <p:spPr>
          <a:xfrm>
            <a:off x="5749441" y="3610177"/>
            <a:ext cx="1896534" cy="1027158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Padrões Éticos</a:t>
            </a:r>
            <a:endParaRPr lang="pt-BR" b="1" dirty="0"/>
          </a:p>
        </p:txBody>
      </p:sp>
      <p:sp>
        <p:nvSpPr>
          <p:cNvPr id="8" name="Nuvem 7"/>
          <p:cNvSpPr/>
          <p:nvPr/>
        </p:nvSpPr>
        <p:spPr>
          <a:xfrm>
            <a:off x="8292905" y="1124095"/>
            <a:ext cx="1653371" cy="1027163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Canais de Denúncia</a:t>
            </a:r>
            <a:endParaRPr lang="pt-BR" b="1" dirty="0"/>
          </a:p>
        </p:txBody>
      </p:sp>
      <p:sp>
        <p:nvSpPr>
          <p:cNvPr id="9" name="Nuvem 8"/>
          <p:cNvSpPr/>
          <p:nvPr/>
        </p:nvSpPr>
        <p:spPr>
          <a:xfrm>
            <a:off x="4533336" y="6265587"/>
            <a:ext cx="2432210" cy="125319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Envolvimento da  Alta Administração</a:t>
            </a:r>
            <a:endParaRPr lang="pt-BR" b="1" dirty="0"/>
          </a:p>
        </p:txBody>
      </p:sp>
      <p:sp>
        <p:nvSpPr>
          <p:cNvPr id="10" name="Nuvem 9"/>
          <p:cNvSpPr/>
          <p:nvPr/>
        </p:nvSpPr>
        <p:spPr>
          <a:xfrm>
            <a:off x="5547977" y="2338205"/>
            <a:ext cx="1783645" cy="1173916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Conflito de Interesses</a:t>
            </a:r>
            <a:endParaRPr lang="pt-BR" b="1" dirty="0"/>
          </a:p>
        </p:txBody>
      </p:sp>
      <p:sp>
        <p:nvSpPr>
          <p:cNvPr id="11" name="Nuvem 10"/>
          <p:cNvSpPr/>
          <p:nvPr/>
        </p:nvSpPr>
        <p:spPr>
          <a:xfrm>
            <a:off x="7591778" y="2337654"/>
            <a:ext cx="2353733" cy="1173916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/>
              <a:t>Transparência</a:t>
            </a:r>
            <a:endParaRPr lang="pt-BR" b="1" dirty="0"/>
          </a:p>
        </p:txBody>
      </p:sp>
      <p:sp>
        <p:nvSpPr>
          <p:cNvPr id="12" name="Nuvem 11"/>
          <p:cNvSpPr/>
          <p:nvPr/>
        </p:nvSpPr>
        <p:spPr>
          <a:xfrm>
            <a:off x="2977042" y="5233641"/>
            <a:ext cx="1783645" cy="1173916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Aderência a Normas</a:t>
            </a:r>
            <a:endParaRPr lang="pt-BR" b="1" dirty="0"/>
          </a:p>
        </p:txBody>
      </p:sp>
      <p:sp>
        <p:nvSpPr>
          <p:cNvPr id="13" name="Nuvem 12"/>
          <p:cNvSpPr/>
          <p:nvPr/>
        </p:nvSpPr>
        <p:spPr>
          <a:xfrm>
            <a:off x="7984131" y="5182455"/>
            <a:ext cx="1938869" cy="129829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Gestão </a:t>
            </a:r>
            <a:r>
              <a:rPr lang="pt-BR" b="1" smtClean="0"/>
              <a:t>de Riscos</a:t>
            </a:r>
            <a:endParaRPr lang="pt-BR" b="1" dirty="0"/>
          </a:p>
        </p:txBody>
      </p:sp>
      <p:sp>
        <p:nvSpPr>
          <p:cNvPr id="14" name="Nuvem 13"/>
          <p:cNvSpPr/>
          <p:nvPr/>
        </p:nvSpPr>
        <p:spPr>
          <a:xfrm>
            <a:off x="5547977" y="4846290"/>
            <a:ext cx="2043801" cy="129264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/>
              <a:t>Governança</a:t>
            </a:r>
            <a:endParaRPr lang="pt-BR" b="1" dirty="0"/>
          </a:p>
        </p:txBody>
      </p:sp>
      <p:sp>
        <p:nvSpPr>
          <p:cNvPr id="15" name="Nuvem 14"/>
          <p:cNvSpPr/>
          <p:nvPr/>
        </p:nvSpPr>
        <p:spPr>
          <a:xfrm>
            <a:off x="5648965" y="983514"/>
            <a:ext cx="2432210" cy="125319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Mecanismos de Prevenção de Fraudes</a:t>
            </a:r>
            <a:endParaRPr lang="pt-BR" b="1" dirty="0"/>
          </a:p>
        </p:txBody>
      </p:sp>
      <p:sp>
        <p:nvSpPr>
          <p:cNvPr id="16" name="Nuvem 15"/>
          <p:cNvSpPr/>
          <p:nvPr/>
        </p:nvSpPr>
        <p:spPr>
          <a:xfrm>
            <a:off x="3216755" y="3746284"/>
            <a:ext cx="2432210" cy="125319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Mecanismos de Detecção de Fraudes</a:t>
            </a:r>
            <a:endParaRPr lang="pt-BR" b="1" dirty="0"/>
          </a:p>
        </p:txBody>
      </p:sp>
      <p:sp>
        <p:nvSpPr>
          <p:cNvPr id="17" name="Nuvem 16"/>
          <p:cNvSpPr/>
          <p:nvPr/>
        </p:nvSpPr>
        <p:spPr>
          <a:xfrm>
            <a:off x="7721600" y="3822143"/>
            <a:ext cx="2353733" cy="1173916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Treinamentos</a:t>
            </a:r>
            <a:endParaRPr lang="pt-BR" b="1" dirty="0"/>
          </a:p>
        </p:txBody>
      </p:sp>
      <p:sp>
        <p:nvSpPr>
          <p:cNvPr id="18" name="Nuvem 17"/>
          <p:cNvSpPr/>
          <p:nvPr/>
        </p:nvSpPr>
        <p:spPr>
          <a:xfrm>
            <a:off x="1029708" y="6085954"/>
            <a:ext cx="1783645" cy="1173916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Due</a:t>
            </a:r>
            <a:r>
              <a:rPr lang="pt-BR" b="1" dirty="0" smtClean="0"/>
              <a:t> </a:t>
            </a:r>
            <a:r>
              <a:rPr lang="pt-BR" b="1" dirty="0" err="1" smtClean="0"/>
              <a:t>Diligence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34718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927350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13729" y="1398572"/>
            <a:ext cx="9071610" cy="5000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 algn="just">
              <a:buFont typeface="+mj-lt"/>
              <a:buAutoNum type="arabicPeriod" startAt="3"/>
            </a:pPr>
            <a:endParaRPr lang="pt-BR" sz="3527" b="1" u="sng" dirty="0"/>
          </a:p>
          <a:p>
            <a:pPr marL="566968" indent="-566968" algn="just">
              <a:buFont typeface="+mj-lt"/>
              <a:buAutoNum type="arabicPeriod" startAt="3"/>
            </a:pPr>
            <a:r>
              <a:rPr lang="pt-BR" sz="3527" b="1" u="sng" dirty="0"/>
              <a:t>Avaliação do Programa de Integridade</a:t>
            </a:r>
          </a:p>
          <a:p>
            <a:pPr marL="566968" indent="-566968" algn="just">
              <a:buFont typeface="+mj-lt"/>
              <a:buAutoNum type="arabicPeriod" startAt="3"/>
            </a:pPr>
            <a:endParaRPr lang="pt-BR" sz="3527" b="1" u="sng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3086" dirty="0"/>
              <a:t>Verificação quanto a efetividade do programa;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3086" dirty="0"/>
              <a:t>Análise das melhorias necessárias;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3086" dirty="0"/>
              <a:t>Quais medidas adicionais devem ser adotadas a fim de evitar nova ocorrência dos fatos (afastamento dos dirigentes envolvidos, compromisso de investigação interna, não doação para campanhas, etc.).</a:t>
            </a:r>
            <a:endParaRPr lang="pt-BR" sz="2646" dirty="0"/>
          </a:p>
        </p:txBody>
      </p:sp>
    </p:spTree>
    <p:extLst>
      <p:ext uri="{BB962C8B-B14F-4D97-AF65-F5344CB8AC3E}">
        <p14:creationId xmlns:p14="http://schemas.microsoft.com/office/powerpoint/2010/main" val="259521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01695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1008485" y="2271703"/>
            <a:ext cx="9071610" cy="24236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+mj-lt"/>
              <a:buAutoNum type="arabicPeriod" startAt="4"/>
            </a:pPr>
            <a:r>
              <a:rPr lang="pt-BR" sz="3307" b="1" dirty="0"/>
              <a:t>Cálculo dos Valores:</a:t>
            </a:r>
          </a:p>
          <a:p>
            <a:pPr marL="0" indent="0">
              <a:buNone/>
            </a:pPr>
            <a:endParaRPr lang="pt-BR" sz="1653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25" b="1" dirty="0"/>
              <a:t>Rubrica com natureza de sanção: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25" dirty="0"/>
              <a:t>Multa administrativa da LAC.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25" b="1" dirty="0"/>
              <a:t>Rubrica com natureza de ressarcimento: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25" dirty="0"/>
              <a:t>Eventuais danos incontroversos;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25" dirty="0"/>
              <a:t>Somatório de todas as propinas pagas;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25" dirty="0"/>
              <a:t>Vantagem indevida auferida ou pretendida.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08485" y="5922976"/>
            <a:ext cx="9207556" cy="131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84" b="1" dirty="0"/>
              <a:t>Nota 01</a:t>
            </a:r>
            <a:r>
              <a:rPr lang="pt-BR" sz="1984" dirty="0"/>
              <a:t>: Não se dá quitação de danos</a:t>
            </a:r>
          </a:p>
          <a:p>
            <a:r>
              <a:rPr lang="pt-BR" sz="1984" b="1" dirty="0"/>
              <a:t>Nota 02</a:t>
            </a:r>
            <a:r>
              <a:rPr lang="pt-BR" sz="1984" dirty="0"/>
              <a:t>: Estão preservados todas as atribuições do TCU</a:t>
            </a:r>
          </a:p>
          <a:p>
            <a:r>
              <a:rPr lang="pt-BR" sz="1984" b="1" dirty="0"/>
              <a:t>Nota 03</a:t>
            </a:r>
            <a:r>
              <a:rPr lang="pt-BR" sz="1984" dirty="0"/>
              <a:t>: O acordo de leniência é o início da alavancagem investigativa e ressarcimento ao erário (não o fim)</a:t>
            </a:r>
          </a:p>
        </p:txBody>
      </p:sp>
    </p:spTree>
    <p:extLst>
      <p:ext uri="{BB962C8B-B14F-4D97-AF65-F5344CB8AC3E}">
        <p14:creationId xmlns:p14="http://schemas.microsoft.com/office/powerpoint/2010/main" val="194821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529" y="1488010"/>
            <a:ext cx="9961063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RUBRICA COM NATUREZA DE SANÇÃO</a:t>
            </a:r>
          </a:p>
          <a:p>
            <a:r>
              <a:rPr lang="pt-BR" sz="4850" b="1" dirty="0">
                <a:solidFill>
                  <a:schemeClr val="tx2"/>
                </a:solidFill>
              </a:rPr>
              <a:t>MULTA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35432"/>
            <a:ext cx="4365652" cy="32400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89" y="3621085"/>
            <a:ext cx="3655920" cy="32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5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7783" y="1160446"/>
            <a:ext cx="9604434" cy="596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979" indent="-377979">
              <a:buAutoNum type="alphaUcParenR"/>
            </a:pPr>
            <a:r>
              <a:rPr lang="pt-BR" sz="3307" b="1" dirty="0"/>
              <a:t> Cálculo da Multa da LAC:</a:t>
            </a:r>
          </a:p>
          <a:p>
            <a:endParaRPr lang="pt-BR" sz="3086" dirty="0">
              <a:solidFill>
                <a:schemeClr val="tx2"/>
              </a:solidFill>
            </a:endParaRPr>
          </a:p>
          <a:p>
            <a:pPr marL="377979" indent="-377979">
              <a:buFont typeface="Wingdings" panose="05000000000000000000" pitchFamily="2" charset="2"/>
              <a:buChar char="v"/>
            </a:pPr>
            <a:r>
              <a:rPr lang="pt-BR" sz="2866" dirty="0"/>
              <a:t>Os parâmetros para o cálculo da multa da LAC estão definidos nos </a:t>
            </a:r>
            <a:r>
              <a:rPr lang="pt-BR" sz="2866" dirty="0" err="1"/>
              <a:t>arts</a:t>
            </a:r>
            <a:r>
              <a:rPr lang="pt-BR" sz="2866" dirty="0"/>
              <a:t>. 17 a 23 do Decreto n° 8.420/2015:</a:t>
            </a:r>
          </a:p>
          <a:p>
            <a:pPr marL="881950" lvl="1" indent="-377979">
              <a:buFont typeface="Wingdings" panose="05000000000000000000" pitchFamily="2" charset="2"/>
              <a:buChar char="ü"/>
            </a:pPr>
            <a:endParaRPr lang="pt-BR" sz="2866" dirty="0"/>
          </a:p>
          <a:p>
            <a:pPr marL="881950" lvl="1" indent="-377979">
              <a:buFont typeface="Wingdings" panose="05000000000000000000" pitchFamily="2" charset="2"/>
              <a:buChar char="ü"/>
            </a:pPr>
            <a:r>
              <a:rPr lang="pt-BR" sz="2866" dirty="0"/>
              <a:t>Art. 17: estabelece os fatores agravantes específicos ao caso sob análise;</a:t>
            </a:r>
          </a:p>
          <a:p>
            <a:pPr marL="881950" lvl="1" indent="-377979">
              <a:buFont typeface="Wingdings" panose="05000000000000000000" pitchFamily="2" charset="2"/>
              <a:buChar char="ü"/>
            </a:pPr>
            <a:r>
              <a:rPr lang="pt-BR" sz="2866" dirty="0"/>
              <a:t>Art. 18: estabelece o valor a ser deduzido em função dos fatores atenuantes;</a:t>
            </a:r>
          </a:p>
          <a:p>
            <a:pPr marL="881950" lvl="1" indent="-377979">
              <a:buFont typeface="Wingdings" panose="05000000000000000000" pitchFamily="2" charset="2"/>
              <a:buChar char="ü"/>
            </a:pPr>
            <a:r>
              <a:rPr lang="pt-BR" sz="2866" dirty="0"/>
              <a:t>Art. 20: estabelece os limites mínimo e máximo da multa da LAC para o caso sob análise;</a:t>
            </a:r>
          </a:p>
          <a:p>
            <a:pPr marL="881950" lvl="1" indent="-377979">
              <a:buFont typeface="Wingdings" panose="05000000000000000000" pitchFamily="2" charset="2"/>
              <a:buChar char="ü"/>
            </a:pPr>
            <a:r>
              <a:rPr lang="pt-BR" sz="2866" dirty="0"/>
              <a:t>O Decreto prevê regras para dosimetria da multa.</a:t>
            </a:r>
          </a:p>
          <a:p>
            <a:endParaRPr lang="pt-BR" sz="308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29" y="1874825"/>
          <a:ext cx="10079567" cy="5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2897174" y="1128076"/>
            <a:ext cx="9071610" cy="635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Aft>
                <a:spcPts val="661"/>
              </a:spcAft>
              <a:buNone/>
            </a:pPr>
            <a:r>
              <a:rPr lang="pt-BR" sz="3527" b="1" dirty="0">
                <a:solidFill>
                  <a:schemeClr val="tx2"/>
                </a:solidFill>
              </a:rPr>
              <a:t>Dosimetria da multa LAC</a:t>
            </a:r>
          </a:p>
        </p:txBody>
      </p:sp>
    </p:spTree>
    <p:extLst>
      <p:ext uri="{BB962C8B-B14F-4D97-AF65-F5344CB8AC3E}">
        <p14:creationId xmlns:p14="http://schemas.microsoft.com/office/powerpoint/2010/main" val="1483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95" y="1"/>
            <a:ext cx="101991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6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529" y="1239821"/>
            <a:ext cx="9961063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RUBRICA COM NATUREZA DE RESSARCIMENTO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97174" y="3621086"/>
            <a:ext cx="4538294" cy="226344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314982" indent="-314982">
              <a:buFont typeface="Arial" charset="0"/>
              <a:buChar char="•"/>
            </a:pPr>
            <a:r>
              <a:rPr lang="pt-BR" sz="3527" dirty="0"/>
              <a:t>DANO</a:t>
            </a:r>
          </a:p>
          <a:p>
            <a:pPr marL="314982" indent="-314982">
              <a:buFont typeface="Arial" charset="0"/>
              <a:buChar char="•"/>
            </a:pPr>
            <a:endParaRPr lang="pt-BR" sz="3527" dirty="0"/>
          </a:p>
          <a:p>
            <a:pPr marL="314982" indent="-314982">
              <a:buFont typeface="Arial" charset="0"/>
              <a:buChar char="•"/>
            </a:pPr>
            <a:endParaRPr lang="pt-BR" sz="3527" dirty="0"/>
          </a:p>
          <a:p>
            <a:pPr marL="314982" indent="-314982">
              <a:buFont typeface="Arial" charset="0"/>
              <a:buChar char="•"/>
            </a:pPr>
            <a:r>
              <a:rPr lang="pt-BR" sz="3527" dirty="0"/>
              <a:t>VANTAGEM INDEVIDA</a:t>
            </a:r>
          </a:p>
        </p:txBody>
      </p:sp>
    </p:spTree>
    <p:extLst>
      <p:ext uri="{BB962C8B-B14F-4D97-AF65-F5344CB8AC3E}">
        <p14:creationId xmlns:p14="http://schemas.microsoft.com/office/powerpoint/2010/main" val="1308596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1081071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4" name="Espaço Reservado para Conteúdo 19"/>
          <p:cNvSpPr txBox="1">
            <a:spLocks/>
          </p:cNvSpPr>
          <p:nvPr/>
        </p:nvSpPr>
        <p:spPr>
          <a:xfrm>
            <a:off x="504507" y="2351078"/>
            <a:ext cx="9071610" cy="48419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-503972" algn="just">
              <a:buFont typeface="Wingdings" panose="05000000000000000000" pitchFamily="2" charset="2"/>
              <a:buChar char="v"/>
            </a:pPr>
            <a:r>
              <a:rPr lang="pt-BR" sz="3086" dirty="0"/>
              <a:t>Conceito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dirty="0"/>
              <a:t>Sinônimo de prejuízo </a:t>
            </a:r>
            <a:r>
              <a:rPr lang="mr-IN" sz="2646" dirty="0"/>
              <a:t>–</a:t>
            </a:r>
            <a:r>
              <a:rPr lang="pt-BR" sz="2646" dirty="0"/>
              <a:t> Pode ser patrimonial ou não.</a:t>
            </a:r>
          </a:p>
          <a:p>
            <a:pPr marL="503972" lvl="1" indent="0">
              <a:buNone/>
            </a:pPr>
            <a:endParaRPr lang="pt-BR" sz="2646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2205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205" dirty="0"/>
              <a:t>Superfaturamento por sobrepreço ou inexecução contratual;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646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46" u="sng" dirty="0"/>
              <a:t>Perspectiva da vítima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646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87808" y="1785848"/>
            <a:ext cx="1428758" cy="635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3527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25196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1081071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504507" y="2112952"/>
            <a:ext cx="9071610" cy="5318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979" lvl="1" indent="-377979" algn="just">
              <a:spcAft>
                <a:spcPts val="661"/>
              </a:spcAft>
              <a:buFont typeface="Wingdings" panose="05000000000000000000" pitchFamily="2" charset="2"/>
              <a:buChar char="v"/>
            </a:pPr>
            <a:r>
              <a:rPr lang="pt-BR" sz="2646" b="1" dirty="0"/>
              <a:t>O que diz a LAC – Dano:</a:t>
            </a:r>
          </a:p>
          <a:p>
            <a:pPr marL="0" indent="0" algn="just">
              <a:spcBef>
                <a:spcPts val="331"/>
              </a:spcBef>
              <a:buNone/>
            </a:pPr>
            <a:r>
              <a:rPr lang="pt-BR" sz="2205" dirty="0"/>
              <a:t>Art. 6</a:t>
            </a:r>
            <a:r>
              <a:rPr lang="pt-BR" sz="2205" u="sng" baseline="30000" dirty="0"/>
              <a:t>o</a:t>
            </a:r>
            <a:r>
              <a:rPr lang="pt-BR" sz="2205" dirty="0"/>
              <a:t>, § 3</a:t>
            </a:r>
            <a:r>
              <a:rPr lang="pt-BR" sz="2205" u="sng" baseline="30000" dirty="0"/>
              <a:t>o</a:t>
            </a:r>
            <a:r>
              <a:rPr lang="pt-BR" sz="2205" dirty="0"/>
              <a:t>  A aplicação das sanções previstas neste artigo não exclui, em qualquer hipótese, a obrigação da reparação integral do </a:t>
            </a:r>
            <a:r>
              <a:rPr lang="pt-BR" sz="2205" b="1" dirty="0"/>
              <a:t>dano</a:t>
            </a:r>
            <a:r>
              <a:rPr lang="pt-BR" sz="2205" dirty="0"/>
              <a:t> causado.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5" dirty="0"/>
              <a:t>---</a:t>
            </a:r>
          </a:p>
          <a:p>
            <a:pPr marL="0" indent="0" algn="just">
              <a:spcBef>
                <a:spcPts val="331"/>
              </a:spcBef>
              <a:buNone/>
            </a:pPr>
            <a:r>
              <a:rPr lang="pt-BR" sz="2205" dirty="0"/>
              <a:t>Art. 13.  A instauração de processo administrativo específico de reparação integral do </a:t>
            </a:r>
            <a:r>
              <a:rPr lang="pt-BR" sz="2205" b="1" dirty="0"/>
              <a:t>dano</a:t>
            </a:r>
            <a:r>
              <a:rPr lang="pt-BR" sz="2205" dirty="0"/>
              <a:t> não prejudica a aplicação imediata das sanções estabelecidas nesta Lei.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5" dirty="0"/>
              <a:t>---</a:t>
            </a:r>
          </a:p>
          <a:p>
            <a:pPr marL="0" indent="0" algn="just">
              <a:spcBef>
                <a:spcPts val="331"/>
              </a:spcBef>
              <a:buNone/>
            </a:pPr>
            <a:r>
              <a:rPr lang="pt-BR" sz="2205" dirty="0"/>
              <a:t>Art. 16, § 3</a:t>
            </a:r>
            <a:r>
              <a:rPr lang="pt-BR" sz="2205" u="sng" baseline="30000" dirty="0"/>
              <a:t>o</a:t>
            </a:r>
            <a:r>
              <a:rPr lang="pt-BR" sz="2205" dirty="0"/>
              <a:t>  O acordo de leniência não exime a pessoa jurídica da obrigação de reparar integralmente o </a:t>
            </a:r>
            <a:r>
              <a:rPr lang="pt-BR" sz="2205" b="1" dirty="0"/>
              <a:t>dano</a:t>
            </a:r>
            <a:r>
              <a:rPr lang="pt-BR" sz="2205" dirty="0"/>
              <a:t> causado.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5" dirty="0"/>
              <a:t>---</a:t>
            </a:r>
          </a:p>
          <a:p>
            <a:pPr marL="0" indent="0" algn="just">
              <a:spcBef>
                <a:spcPts val="331"/>
              </a:spcBef>
              <a:buNone/>
            </a:pPr>
            <a:r>
              <a:rPr lang="pt-BR" sz="2205" dirty="0"/>
              <a:t>Art. 21, Parágrafo único.  A condenação torna certa a obrigação de reparar, integralmente, o </a:t>
            </a:r>
            <a:r>
              <a:rPr lang="pt-BR" sz="2205" b="1" dirty="0"/>
              <a:t>dano</a:t>
            </a:r>
            <a:r>
              <a:rPr lang="pt-BR" sz="2205" dirty="0"/>
              <a:t> causado pelo ilícito, cujo valor será apurado em posterior liquidação, se não constar expressamente da sentença.</a:t>
            </a:r>
            <a:endParaRPr lang="pt-BR" sz="2425" dirty="0"/>
          </a:p>
        </p:txBody>
      </p:sp>
    </p:spTree>
    <p:extLst>
      <p:ext uri="{BB962C8B-B14F-4D97-AF65-F5344CB8AC3E}">
        <p14:creationId xmlns:p14="http://schemas.microsoft.com/office/powerpoint/2010/main" val="47477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842945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504507" y="2112952"/>
            <a:ext cx="9071610" cy="5318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979" lvl="1" indent="-377979" algn="just">
              <a:buFont typeface="Wingdings" panose="05000000000000000000" pitchFamily="2" charset="2"/>
              <a:buChar char="v"/>
            </a:pPr>
            <a:r>
              <a:rPr lang="pt-BR" sz="2646" b="1" dirty="0"/>
              <a:t>Conceito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25" dirty="0"/>
              <a:t>Ganhos obtidos ou pretendidos pela pessoa jurídica que não ocorreriam sem a prática do ato lesivo, somado, quando for o caso, ao valor correspondente a qualquer vantagem indevida prometida ou dada a agente público ou a terceiros a ele relacionados (Decreto 8.420, Art. 20, § 2</a:t>
            </a:r>
            <a:r>
              <a:rPr lang="pt-BR" sz="2425" strike="sngStrike" dirty="0"/>
              <a:t>º</a:t>
            </a:r>
            <a:r>
              <a:rPr lang="pt-BR" sz="2425" dirty="0"/>
              <a:t>). Engloba:</a:t>
            </a:r>
          </a:p>
          <a:p>
            <a:pPr marL="503972" lvl="1" indent="0" algn="just">
              <a:buNone/>
            </a:pPr>
            <a:endParaRPr lang="pt-BR" sz="2425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984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984" dirty="0"/>
              <a:t>Lucro superior à média do mercado;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984" dirty="0"/>
              <a:t>Valores pagos a título de propina;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984" dirty="0"/>
              <a:t>Superfaturamento por sobrepreço ou inexecução contratual;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pt-BR" sz="1984" u="sng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866" u="sng" dirty="0"/>
              <a:t>Perspectiva do autor do ato lesivo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25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77068" y="1468346"/>
            <a:ext cx="4220258" cy="635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527"/>
              <a:t>VANTAGEM INDEVIDA</a:t>
            </a:r>
            <a:endParaRPr lang="pt-BR" sz="3527" dirty="0"/>
          </a:p>
        </p:txBody>
      </p:sp>
    </p:spTree>
    <p:extLst>
      <p:ext uri="{BB962C8B-B14F-4D97-AF65-F5344CB8AC3E}">
        <p14:creationId xmlns:p14="http://schemas.microsoft.com/office/powerpoint/2010/main" val="193856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05" y="891819"/>
            <a:ext cx="3798604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HISTÓRICO</a:t>
            </a:r>
          </a:p>
          <a:p>
            <a:pPr algn="ctr"/>
            <a:r>
              <a:rPr lang="pt-BR" sz="3600" dirty="0" smtClean="0"/>
              <a:t> INTEGRIDADE CGU</a:t>
            </a:r>
            <a:endParaRPr lang="pt-BR" sz="3600" dirty="0"/>
          </a:p>
        </p:txBody>
      </p:sp>
      <p:sp>
        <p:nvSpPr>
          <p:cNvPr id="4" name="Oval 3"/>
          <p:cNvSpPr/>
          <p:nvPr/>
        </p:nvSpPr>
        <p:spPr>
          <a:xfrm>
            <a:off x="33864" y="6581421"/>
            <a:ext cx="1016003" cy="9708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2010</a:t>
            </a:r>
            <a:endParaRPr lang="pt-BR" b="1" dirty="0"/>
          </a:p>
        </p:txBody>
      </p:sp>
      <p:sp>
        <p:nvSpPr>
          <p:cNvPr id="5" name="Oval 4"/>
          <p:cNvSpPr/>
          <p:nvPr/>
        </p:nvSpPr>
        <p:spPr>
          <a:xfrm>
            <a:off x="2096146" y="4505690"/>
            <a:ext cx="1016003" cy="9708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2013</a:t>
            </a:r>
            <a:endParaRPr lang="pt-BR" b="1" dirty="0"/>
          </a:p>
        </p:txBody>
      </p:sp>
      <p:sp>
        <p:nvSpPr>
          <p:cNvPr id="6" name="Oval 5"/>
          <p:cNvSpPr/>
          <p:nvPr/>
        </p:nvSpPr>
        <p:spPr>
          <a:xfrm>
            <a:off x="3124088" y="3386666"/>
            <a:ext cx="1016003" cy="9708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2014</a:t>
            </a:r>
            <a:endParaRPr lang="pt-BR" b="1" dirty="0"/>
          </a:p>
        </p:txBody>
      </p:sp>
      <p:sp>
        <p:nvSpPr>
          <p:cNvPr id="7" name="Oval 6"/>
          <p:cNvSpPr/>
          <p:nvPr/>
        </p:nvSpPr>
        <p:spPr>
          <a:xfrm>
            <a:off x="4132267" y="2353730"/>
            <a:ext cx="1016003" cy="9708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2015</a:t>
            </a:r>
            <a:endParaRPr lang="pt-BR" b="1" dirty="0"/>
          </a:p>
        </p:txBody>
      </p:sp>
      <p:sp>
        <p:nvSpPr>
          <p:cNvPr id="8" name="Oval 7"/>
          <p:cNvSpPr/>
          <p:nvPr/>
        </p:nvSpPr>
        <p:spPr>
          <a:xfrm>
            <a:off x="4906144" y="965202"/>
            <a:ext cx="1145164" cy="10700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/>
              <a:t>2016/2017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28882" y="6897511"/>
            <a:ext cx="224381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CADASTRO PRÓ-ÉTICA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62949" y="4701815"/>
            <a:ext cx="167706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LEI 12.846 - LAC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LEI 12.813 - LCI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6489" y="5593641"/>
            <a:ext cx="1016003" cy="9708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2011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16663" y="5921020"/>
            <a:ext cx="16129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LEI 12.527 - LAI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50732" y="3567285"/>
            <a:ext cx="315156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REFORMULAÇÃO PRÓ-ÉTICA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PROGRAMA EMPRESA ÍNTEGRA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21573" y="2359369"/>
            <a:ext cx="390055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REGULAMENTAÇÃO LAC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AVALIAÇÃO INTEGRIDADE NAS ESTATAIS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GUIAS DE INTEGRIDADE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86775" y="897458"/>
            <a:ext cx="251562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 01 CGU/MP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PROFIP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REDE EMPRESA ÍNTEGRA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LEI 13.303</a:t>
            </a:r>
          </a:p>
        </p:txBody>
      </p:sp>
    </p:spTree>
    <p:extLst>
      <p:ext uri="{BB962C8B-B14F-4D97-AF65-F5344CB8AC3E}">
        <p14:creationId xmlns:p14="http://schemas.microsoft.com/office/powerpoint/2010/main" val="903198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1081071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504507" y="2033576"/>
            <a:ext cx="9071610" cy="51594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979" lvl="1" indent="-377979" algn="just">
              <a:spcAft>
                <a:spcPts val="661"/>
              </a:spcAft>
              <a:buFont typeface="Wingdings" panose="05000000000000000000" pitchFamily="2" charset="2"/>
              <a:buChar char="v"/>
            </a:pPr>
            <a:r>
              <a:rPr lang="pt-BR" sz="2646" b="1" dirty="0"/>
              <a:t>O que diz a LAC – Vantagem indevida:</a:t>
            </a:r>
          </a:p>
          <a:p>
            <a:pPr marL="0" indent="0" algn="just">
              <a:buNone/>
            </a:pPr>
            <a:r>
              <a:rPr lang="pt-BR" sz="2205" dirty="0"/>
              <a:t>Art. 6</a:t>
            </a:r>
            <a:r>
              <a:rPr lang="pt-BR" sz="2205" u="sng" baseline="30000" dirty="0"/>
              <a:t>o</a:t>
            </a:r>
            <a:r>
              <a:rPr lang="pt-BR" sz="2205" dirty="0"/>
              <a:t>, I - multa, no valor de 0,1% (um décimo por cento) a 20% (vinte por cento) do faturamento bruto do último exercício anterior ao da instauração do processo administrativo, excluídos os tributos, a qual nunca será inferior à </a:t>
            </a:r>
            <a:r>
              <a:rPr lang="pt-BR" sz="2205" b="1" dirty="0"/>
              <a:t>vantagem auferida</a:t>
            </a:r>
            <a:r>
              <a:rPr lang="pt-BR" sz="2205" dirty="0"/>
              <a:t>, quando for possível sua estimação; e</a:t>
            </a:r>
          </a:p>
          <a:p>
            <a:pPr marL="0" indent="0" algn="just">
              <a:buNone/>
            </a:pPr>
            <a:r>
              <a:rPr lang="pt-BR" sz="2205" dirty="0"/>
              <a:t>---</a:t>
            </a:r>
          </a:p>
          <a:p>
            <a:pPr marL="0" indent="0" algn="just">
              <a:buNone/>
            </a:pPr>
            <a:r>
              <a:rPr lang="pt-BR" sz="2205" dirty="0"/>
              <a:t>Art. 7</a:t>
            </a:r>
            <a:r>
              <a:rPr lang="pt-BR" sz="2205" u="sng" baseline="30000" dirty="0"/>
              <a:t>o</a:t>
            </a:r>
            <a:r>
              <a:rPr lang="pt-BR" sz="2205" dirty="0"/>
              <a:t>  Serão levados em consideração na aplicação das sanções: </a:t>
            </a:r>
          </a:p>
          <a:p>
            <a:pPr marL="0" indent="0" algn="just">
              <a:buNone/>
            </a:pPr>
            <a:r>
              <a:rPr lang="pt-BR" sz="2205" dirty="0"/>
              <a:t>II - a </a:t>
            </a:r>
            <a:r>
              <a:rPr lang="pt-BR" sz="2205" b="1" dirty="0"/>
              <a:t>vantagem auferida ou pretendida</a:t>
            </a:r>
            <a:r>
              <a:rPr lang="pt-BR" sz="2205" dirty="0"/>
              <a:t> pelo infrator;</a:t>
            </a:r>
          </a:p>
          <a:p>
            <a:pPr marL="0" indent="0" algn="just">
              <a:buNone/>
            </a:pPr>
            <a:r>
              <a:rPr lang="pt-BR" sz="2205" dirty="0"/>
              <a:t>---</a:t>
            </a:r>
          </a:p>
          <a:p>
            <a:pPr marL="0" indent="0" algn="just">
              <a:buNone/>
            </a:pPr>
            <a:r>
              <a:rPr lang="pt-BR" sz="2205" dirty="0"/>
              <a:t>Art. 19. Sanções na ação judicial:</a:t>
            </a:r>
          </a:p>
          <a:p>
            <a:pPr marL="0" indent="0" algn="just">
              <a:buNone/>
            </a:pPr>
            <a:r>
              <a:rPr lang="pt-BR" sz="2205" dirty="0"/>
              <a:t>I - perdimento dos bens, direitos ou valores que representem </a:t>
            </a:r>
            <a:r>
              <a:rPr lang="pt-BR" sz="2205" b="1" dirty="0"/>
              <a:t>vantagem</a:t>
            </a:r>
            <a:r>
              <a:rPr lang="pt-BR" sz="2205" dirty="0"/>
              <a:t> ou proveito direta ou indiretamente obtidos da infração, ressalvado o direito do lesado ou de terceiro de boa-fé;</a:t>
            </a:r>
            <a:endParaRPr lang="pt-BR" sz="2646" dirty="0"/>
          </a:p>
        </p:txBody>
      </p:sp>
    </p:spTree>
    <p:extLst>
      <p:ext uri="{BB962C8B-B14F-4D97-AF65-F5344CB8AC3E}">
        <p14:creationId xmlns:p14="http://schemas.microsoft.com/office/powerpoint/2010/main" val="459295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72480" y="2061029"/>
            <a:ext cx="9071610" cy="1190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-503972" algn="just">
              <a:spcAft>
                <a:spcPts val="661"/>
              </a:spcAft>
              <a:buFont typeface="Wingdings" panose="05000000000000000000" pitchFamily="2" charset="2"/>
              <a:buChar char="v"/>
            </a:pPr>
            <a:r>
              <a:rPr lang="pt-BR" sz="3086" dirty="0">
                <a:sym typeface="Wingdings"/>
              </a:rPr>
              <a:t>Em muitos casos a vantagem indevida já englobará o dano, sem necessidade de identificá-lo</a:t>
            </a:r>
            <a:endParaRPr lang="pt-BR" sz="3086" dirty="0"/>
          </a:p>
        </p:txBody>
      </p:sp>
      <p:grpSp>
        <p:nvGrpSpPr>
          <p:cNvPr id="6" name="Grupo 2"/>
          <p:cNvGrpSpPr/>
          <p:nvPr/>
        </p:nvGrpSpPr>
        <p:grpSpPr>
          <a:xfrm>
            <a:off x="934055" y="3700462"/>
            <a:ext cx="8154406" cy="1994436"/>
            <a:chOff x="0" y="2902310"/>
            <a:chExt cx="9005777" cy="2492364"/>
          </a:xfrm>
        </p:grpSpPr>
        <p:cxnSp>
          <p:nvCxnSpPr>
            <p:cNvPr id="7" name="Conector reto 6"/>
            <p:cNvCxnSpPr/>
            <p:nvPr/>
          </p:nvCxnSpPr>
          <p:spPr>
            <a:xfrm>
              <a:off x="2583712" y="5114282"/>
              <a:ext cx="467832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477386" y="4128982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2477386" y="3097609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7432158" y="4897718"/>
              <a:ext cx="1446028" cy="49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84" dirty="0"/>
                <a:t>Custo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432158" y="3944317"/>
              <a:ext cx="1552355" cy="87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84" dirty="0"/>
                <a:t>Preço</a:t>
              </a:r>
              <a:r>
                <a:rPr lang="pt-BR" sz="1984" dirty="0">
                  <a:solidFill>
                    <a:schemeClr val="tx2"/>
                  </a:solidFill>
                </a:rPr>
                <a:t> </a:t>
              </a:r>
              <a:r>
                <a:rPr lang="pt-BR" sz="1984" dirty="0"/>
                <a:t>médio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53422" y="2902310"/>
              <a:ext cx="1552355" cy="49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84" dirty="0"/>
                <a:t>Sobrepreço</a:t>
              </a:r>
            </a:p>
          </p:txBody>
        </p:sp>
        <p:cxnSp>
          <p:nvCxnSpPr>
            <p:cNvPr id="13" name="Conector de seta reta 23"/>
            <p:cNvCxnSpPr/>
            <p:nvPr/>
          </p:nvCxnSpPr>
          <p:spPr>
            <a:xfrm>
              <a:off x="1485000" y="3115329"/>
              <a:ext cx="0" cy="2027306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ctor de seta reta 24"/>
            <p:cNvCxnSpPr/>
            <p:nvPr/>
          </p:nvCxnSpPr>
          <p:spPr>
            <a:xfrm>
              <a:off x="2278912" y="3097610"/>
              <a:ext cx="0" cy="1003019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2477385" y="3381153"/>
              <a:ext cx="2317898" cy="49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84" b="1" dirty="0">
                  <a:solidFill>
                    <a:srgbClr val="00B050"/>
                  </a:solidFill>
                </a:rPr>
                <a:t>Dano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0" y="3753292"/>
              <a:ext cx="1474381" cy="87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84" b="1" dirty="0">
                  <a:solidFill>
                    <a:srgbClr val="C00000"/>
                  </a:solidFill>
                </a:rPr>
                <a:t>Vantagem </a:t>
              </a:r>
            </a:p>
            <a:p>
              <a:pPr algn="ctr"/>
              <a:r>
                <a:rPr lang="pt-BR" sz="1984" b="1" dirty="0">
                  <a:solidFill>
                    <a:srgbClr val="C00000"/>
                  </a:solidFill>
                </a:rPr>
                <a:t>indevida</a:t>
              </a:r>
            </a:p>
          </p:txBody>
        </p:sp>
        <p:cxnSp>
          <p:nvCxnSpPr>
            <p:cNvPr id="17" name="Conector de seta reta 27"/>
            <p:cNvCxnSpPr/>
            <p:nvPr/>
          </p:nvCxnSpPr>
          <p:spPr>
            <a:xfrm>
              <a:off x="2278912" y="4128982"/>
              <a:ext cx="0" cy="100301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2583712" y="4388991"/>
              <a:ext cx="2317898" cy="49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84" b="1" dirty="0">
                  <a:solidFill>
                    <a:schemeClr val="accent2">
                      <a:lumMod val="75000"/>
                    </a:schemeClr>
                  </a:solidFill>
                </a:rPr>
                <a:t>Lucro razoável</a:t>
              </a:r>
            </a:p>
          </p:txBody>
        </p:sp>
        <p:cxnSp>
          <p:nvCxnSpPr>
            <p:cNvPr id="19" name="Conector de seta reta 29"/>
            <p:cNvCxnSpPr/>
            <p:nvPr/>
          </p:nvCxnSpPr>
          <p:spPr>
            <a:xfrm>
              <a:off x="1764997" y="3115329"/>
              <a:ext cx="0" cy="1017199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277783" y="1160447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294051" y="6220632"/>
            <a:ext cx="4841905" cy="10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3" b="1" dirty="0"/>
              <a:t>Nota 1: </a:t>
            </a:r>
            <a:r>
              <a:rPr lang="pt-BR" sz="1543" b="1" dirty="0" err="1"/>
              <a:t>ability</a:t>
            </a:r>
            <a:r>
              <a:rPr lang="pt-BR" sz="1543" b="1" dirty="0"/>
              <a:t> </a:t>
            </a:r>
            <a:r>
              <a:rPr lang="pt-BR" sz="1543" b="1" dirty="0" err="1"/>
              <a:t>to</a:t>
            </a:r>
            <a:r>
              <a:rPr lang="pt-BR" sz="1543" b="1" dirty="0"/>
              <a:t> </a:t>
            </a:r>
            <a:r>
              <a:rPr lang="pt-BR" sz="1543" b="1" dirty="0" err="1"/>
              <a:t>pay</a:t>
            </a:r>
            <a:r>
              <a:rPr lang="pt-BR" sz="1543" b="1" dirty="0"/>
              <a:t> para o parcelamento</a:t>
            </a:r>
          </a:p>
          <a:p>
            <a:r>
              <a:rPr lang="pt-BR" sz="1543" b="1" dirty="0"/>
              <a:t>Nota 2: questões em aberto:</a:t>
            </a:r>
          </a:p>
          <a:p>
            <a:r>
              <a:rPr lang="pt-BR" sz="1543" b="1" dirty="0"/>
              <a:t>	(a) </a:t>
            </a:r>
            <a:r>
              <a:rPr lang="pt-BR" sz="1543" b="1" dirty="0" err="1"/>
              <a:t>ability</a:t>
            </a:r>
            <a:r>
              <a:rPr lang="pt-BR" sz="1543" b="1" dirty="0"/>
              <a:t> </a:t>
            </a:r>
            <a:r>
              <a:rPr lang="pt-BR" sz="1543" b="1" dirty="0" err="1"/>
              <a:t>to</a:t>
            </a:r>
            <a:r>
              <a:rPr lang="pt-BR" sz="1543" b="1" dirty="0"/>
              <a:t> </a:t>
            </a:r>
            <a:r>
              <a:rPr lang="pt-BR" sz="1543" b="1" dirty="0" err="1"/>
              <a:t>pay</a:t>
            </a:r>
            <a:r>
              <a:rPr lang="pt-BR" sz="1543" b="1" dirty="0"/>
              <a:t> para estimativa de valor</a:t>
            </a:r>
          </a:p>
          <a:p>
            <a:r>
              <a:rPr lang="pt-BR" sz="1543" b="1" dirty="0"/>
              <a:t>	(b) valor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555048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3" y="4097340"/>
            <a:ext cx="3095619" cy="33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3294052" y="1399255"/>
            <a:ext cx="6389249" cy="38093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Aft>
                <a:spcPts val="661"/>
              </a:spcAft>
            </a:pPr>
            <a:r>
              <a:rPr lang="pt-BR" sz="3527" b="1" dirty="0">
                <a:solidFill>
                  <a:schemeClr val="bg1"/>
                </a:solidFill>
              </a:rPr>
              <a:t>E o que cobrar em um acordo de leniência? A vantagem indevida ou o dano causado?</a:t>
            </a:r>
          </a:p>
        </p:txBody>
      </p:sp>
    </p:spTree>
    <p:extLst>
      <p:ext uri="{BB962C8B-B14F-4D97-AF65-F5344CB8AC3E}">
        <p14:creationId xmlns:p14="http://schemas.microsoft.com/office/powerpoint/2010/main" val="1403021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842944"/>
            <a:ext cx="9298334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 (MODELO CGU/AGU) 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504507" y="2112952"/>
            <a:ext cx="9071610" cy="1508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979" lvl="1" indent="-377979" algn="just">
              <a:buFont typeface="Wingdings" panose="05000000000000000000" pitchFamily="2" charset="2"/>
              <a:buChar char="v"/>
            </a:pPr>
            <a:endParaRPr lang="pt-BR" sz="3086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646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646" dirty="0"/>
              <a:t>Lucro superior à média do mercado;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77068" y="1627097"/>
            <a:ext cx="4220258" cy="635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527"/>
              <a:t>VANTAGEM INDEVIDA</a:t>
            </a:r>
            <a:endParaRPr lang="pt-BR" sz="3527" dirty="0"/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72480" y="5059447"/>
            <a:ext cx="9071610" cy="2133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968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646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646" dirty="0"/>
              <a:t>Superfaturamento por sobrepreço ou inexecução contratual;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75384" y="4652967"/>
            <a:ext cx="1309782" cy="635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527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617392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783" y="1343521"/>
            <a:ext cx="635003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7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300173" y="2271703"/>
            <a:ext cx="9575588" cy="30956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-503972">
              <a:buFont typeface="Wingdings" panose="05000000000000000000" pitchFamily="2" charset="2"/>
              <a:buChar char="v"/>
            </a:pPr>
            <a:r>
              <a:rPr lang="pt-BR" sz="2866" b="1" dirty="0"/>
              <a:t>Metodologia proposta para quantificação da vantagem indevida:</a:t>
            </a:r>
          </a:p>
          <a:p>
            <a:pPr marL="1007943" lvl="1" indent="-503972">
              <a:buFont typeface="+mj-lt"/>
              <a:buAutoNum type="arabicPeriod"/>
            </a:pPr>
            <a:r>
              <a:rPr lang="pt-BR" sz="2866" dirty="0"/>
              <a:t>Delimitação do ilícito praticado e especificação do lapso temporal em que ele foi praticado;</a:t>
            </a:r>
          </a:p>
          <a:p>
            <a:pPr marL="1007943" lvl="1" indent="-503972">
              <a:buFont typeface="+mj-lt"/>
              <a:buAutoNum type="arabicPeriod"/>
            </a:pPr>
            <a:r>
              <a:rPr lang="pt-BR" sz="2866" dirty="0"/>
              <a:t>Identificação dos contratos contaminados pela prática do ilícito e pagamentos recebidos referentes a tais contratos;</a:t>
            </a:r>
          </a:p>
          <a:p>
            <a:pPr marL="1007943" lvl="1" indent="-503972">
              <a:buFont typeface="+mj-lt"/>
              <a:buAutoNum type="arabicPeriod"/>
            </a:pPr>
            <a:r>
              <a:rPr lang="pt-BR" sz="2866" dirty="0"/>
              <a:t>Identificação do lucro pretendido ou auferido (o maior deles);</a:t>
            </a:r>
          </a:p>
          <a:p>
            <a:pPr marL="1007943" lvl="1" indent="-503972">
              <a:buFont typeface="+mj-lt"/>
              <a:buAutoNum type="arabicPeriod"/>
            </a:pPr>
            <a:r>
              <a:rPr lang="pt-BR" sz="2866" dirty="0"/>
              <a:t>Acréscimo dos valores pagos a título de propina (DANO).</a:t>
            </a:r>
            <a:endParaRPr lang="pt-BR" sz="2866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58535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01695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04507" y="2351078"/>
            <a:ext cx="9071610" cy="46831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+mj-lt"/>
              <a:buAutoNum type="arabicPeriod" startAt="5"/>
            </a:pPr>
            <a:r>
              <a:rPr lang="pt-BR" sz="3527" b="1" u="sng" dirty="0"/>
              <a:t>Elaboração dos termos do acordo:</a:t>
            </a:r>
          </a:p>
          <a:p>
            <a:pPr marL="0" indent="0">
              <a:buNone/>
            </a:pPr>
            <a:endParaRPr lang="pt-BR" sz="3527" b="1" u="sng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086" dirty="0"/>
              <a:t>Reunião entre as partes para a elaboração dos termos do “contrato” com os compromissos e obrigações assumidos;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3086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086" dirty="0" err="1"/>
              <a:t>Ability</a:t>
            </a:r>
            <a:r>
              <a:rPr lang="pt-BR" sz="3086" dirty="0"/>
              <a:t> </a:t>
            </a:r>
            <a:r>
              <a:rPr lang="pt-BR" sz="3086" dirty="0" err="1"/>
              <a:t>to</a:t>
            </a:r>
            <a:r>
              <a:rPr lang="pt-BR" sz="3086" dirty="0"/>
              <a:t> </a:t>
            </a:r>
            <a:r>
              <a:rPr lang="pt-BR" sz="3086" dirty="0" err="1"/>
              <a:t>pay</a:t>
            </a:r>
            <a:r>
              <a:rPr lang="pt-BR" sz="3086" dirty="0"/>
              <a:t> para parcelamento.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3086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308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3144833"/>
            <a:ext cx="8413801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7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7158" y="1001695"/>
            <a:ext cx="9286932" cy="942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50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04507" y="1954201"/>
            <a:ext cx="9071610" cy="46831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68" indent="-566968">
              <a:buFont typeface="+mj-lt"/>
              <a:buAutoNum type="arabicPeriod" startAt="5"/>
            </a:pPr>
            <a:r>
              <a:rPr lang="pt-BR" sz="3527" b="1" u="sng" dirty="0"/>
              <a:t>Assinatura do Acordo</a:t>
            </a:r>
          </a:p>
          <a:p>
            <a:pPr marL="566968" indent="-566968">
              <a:buFont typeface="+mj-lt"/>
              <a:buAutoNum type="arabicPeriod" startAt="5"/>
            </a:pPr>
            <a:endParaRPr lang="pt-BR" sz="3527" b="1" u="sng" dirty="0">
              <a:solidFill>
                <a:schemeClr val="tx2"/>
              </a:solidFill>
            </a:endParaRPr>
          </a:p>
          <a:p>
            <a:pPr marL="566968" indent="-566968">
              <a:buFont typeface="+mj-lt"/>
              <a:buAutoNum type="arabicPeriod" startAt="5"/>
            </a:pPr>
            <a:endParaRPr lang="pt-BR" sz="3527" b="1" u="sng" dirty="0">
              <a:solidFill>
                <a:schemeClr val="tx2"/>
              </a:solidFill>
            </a:endParaRPr>
          </a:p>
          <a:p>
            <a:pPr marL="566968" indent="-566968">
              <a:buFont typeface="+mj-lt"/>
              <a:buAutoNum type="arabicPeriod" startAt="5"/>
            </a:pPr>
            <a:endParaRPr lang="pt-BR" sz="3527" b="1" u="sng" dirty="0">
              <a:solidFill>
                <a:schemeClr val="tx2"/>
              </a:solidFill>
            </a:endParaRPr>
          </a:p>
          <a:p>
            <a:pPr marL="566968" indent="-566968">
              <a:buFont typeface="+mj-lt"/>
              <a:buAutoNum type="arabicPeriod" startAt="5"/>
            </a:pPr>
            <a:r>
              <a:rPr lang="pt-BR" sz="3527" b="1" u="sng" dirty="0"/>
              <a:t>Monitoramento do acordo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3086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3086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00" y="2589205"/>
            <a:ext cx="3155169" cy="18585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50" y="5162673"/>
            <a:ext cx="3175019" cy="23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6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8407" y="1487550"/>
            <a:ext cx="10040439" cy="366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2866" dirty="0" smtClean="0"/>
              <a:t>Encerradas </a:t>
            </a:r>
            <a:r>
              <a:rPr lang="pt-BR" sz="2866" dirty="0"/>
              <a:t>as negociações com 6 empresas;</a:t>
            </a:r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2866" dirty="0" smtClean="0"/>
              <a:t>7 </a:t>
            </a:r>
            <a:r>
              <a:rPr lang="pt-BR" sz="2866" dirty="0" err="1"/>
              <a:t>PARs</a:t>
            </a:r>
            <a:r>
              <a:rPr lang="pt-BR" sz="2866" dirty="0"/>
              <a:t> </a:t>
            </a:r>
            <a:r>
              <a:rPr lang="pt-BR" sz="2866" dirty="0" smtClean="0"/>
              <a:t>suspensos </a:t>
            </a:r>
            <a:r>
              <a:rPr lang="pt-BR" sz="2866" dirty="0"/>
              <a:t>(aguardando as investigações no acordo de leniência);</a:t>
            </a:r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2866" dirty="0"/>
              <a:t>14 negociações em andamento;</a:t>
            </a:r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2866" dirty="0"/>
              <a:t>2 acordos de leniência celebrados;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AEF33CF-8886-4866-9EE5-D23121F4264E}"/>
              </a:ext>
            </a:extLst>
          </p:cNvPr>
          <p:cNvSpPr txBox="1"/>
          <p:nvPr/>
        </p:nvSpPr>
        <p:spPr>
          <a:xfrm>
            <a:off x="1706542" y="741163"/>
            <a:ext cx="6588165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5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271587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6542" y="922320"/>
            <a:ext cx="6588165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5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511" y="2033576"/>
            <a:ext cx="10040439" cy="561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3086" dirty="0" smtClean="0"/>
              <a:t>Suspensão do PAR caracteriza interrupção da investigação?</a:t>
            </a:r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endParaRPr lang="pt-BR" sz="3086" dirty="0" smtClean="0"/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3086" dirty="0" smtClean="0"/>
              <a:t>Existe </a:t>
            </a:r>
            <a:r>
              <a:rPr lang="pt-BR" sz="3086" dirty="0"/>
              <a:t>necessidade de aprimoramento da </a:t>
            </a:r>
            <a:r>
              <a:rPr lang="pt-BR" sz="3086" dirty="0" smtClean="0"/>
              <a:t>lei;</a:t>
            </a:r>
            <a:endParaRPr lang="pt-BR" sz="3086" dirty="0"/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sz="3086" dirty="0"/>
          </a:p>
          <a:p>
            <a:pPr marL="503972" indent="-503972">
              <a:lnSpc>
                <a:spcPct val="150000"/>
              </a:lnSpc>
              <a:spcBef>
                <a:spcPts val="661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sz="3086" dirty="0"/>
              <a:t>Atuação conjunta entre as instituições;</a:t>
            </a:r>
          </a:p>
          <a:p>
            <a:pPr>
              <a:lnSpc>
                <a:spcPct val="150000"/>
              </a:lnSpc>
              <a:spcBef>
                <a:spcPts val="661"/>
              </a:spcBef>
              <a:buClr>
                <a:schemeClr val="tx2"/>
              </a:buClr>
            </a:pPr>
            <a:endParaRPr lang="pt-BR" sz="3086" dirty="0"/>
          </a:p>
          <a:p>
            <a:pPr marL="314982" indent="-314982">
              <a:lnSpc>
                <a:spcPct val="150000"/>
              </a:lnSpc>
              <a:spcBef>
                <a:spcPts val="661"/>
              </a:spcBef>
              <a:buFont typeface="Wingdings" panose="05000000000000000000" pitchFamily="2" charset="2"/>
              <a:buChar char="v"/>
            </a:pPr>
            <a:r>
              <a:rPr lang="pt-BR" sz="3086" dirty="0"/>
              <a:t>Visão ampla do problema (Ressarcimento).</a:t>
            </a:r>
          </a:p>
        </p:txBody>
      </p:sp>
    </p:spTree>
    <p:extLst>
      <p:ext uri="{BB962C8B-B14F-4D97-AF65-F5344CB8AC3E}">
        <p14:creationId xmlns:p14="http://schemas.microsoft.com/office/powerpoint/2010/main" val="576458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5473" y="1748536"/>
            <a:ext cx="6586880" cy="433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952" b="1" dirty="0"/>
              <a:t>Muito obrigado!</a:t>
            </a:r>
          </a:p>
          <a:p>
            <a:endParaRPr lang="pt-BR" sz="2646" dirty="0"/>
          </a:p>
          <a:p>
            <a:endParaRPr lang="pt-BR" sz="2646" dirty="0"/>
          </a:p>
          <a:p>
            <a:pPr algn="ctr"/>
            <a:r>
              <a:rPr lang="pt-BR" sz="3086" b="1" dirty="0"/>
              <a:t>Wagner de Campos Rosário</a:t>
            </a:r>
          </a:p>
          <a:p>
            <a:pPr algn="ctr"/>
            <a:r>
              <a:rPr lang="pt-BR" sz="2646" dirty="0"/>
              <a:t>Ministro de Estado da Transparência e Controladoria-Geral da União</a:t>
            </a:r>
          </a:p>
          <a:p>
            <a:pPr algn="ctr"/>
            <a:r>
              <a:rPr lang="pt-BR" sz="2646" dirty="0"/>
              <a:t>E-mail: </a:t>
            </a:r>
            <a:r>
              <a:rPr lang="pt-BR" sz="2646" dirty="0">
                <a:hlinkClick r:id="rId2"/>
              </a:rPr>
              <a:t>gm.agenda@cgu.gov.br</a:t>
            </a:r>
            <a:endParaRPr lang="pt-BR" sz="2646" dirty="0"/>
          </a:p>
          <a:p>
            <a:pPr algn="ctr"/>
            <a:r>
              <a:rPr lang="pt-BR" sz="2646" dirty="0"/>
              <a:t>Telefone: +55 (61) 2020-7241</a:t>
            </a:r>
          </a:p>
          <a:p>
            <a:endParaRPr lang="pt-BR" sz="2646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4D5510E-4F50-4914-9295-17789C2F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43" y="6246987"/>
            <a:ext cx="3770268" cy="8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3296356"/>
            <a:ext cx="5911944" cy="42490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154312" y="756349"/>
            <a:ext cx="204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mtClean="0"/>
              <a:t>PROFIP</a:t>
            </a:r>
            <a:endParaRPr lang="pt-BR" sz="4800" b="1"/>
          </a:p>
        </p:txBody>
      </p:sp>
      <p:sp>
        <p:nvSpPr>
          <p:cNvPr id="5" name="CaixaDeTexto 4"/>
          <p:cNvSpPr txBox="1"/>
          <p:nvPr/>
        </p:nvSpPr>
        <p:spPr>
          <a:xfrm>
            <a:off x="79019" y="1422394"/>
            <a:ext cx="982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dirty="0"/>
              <a:t>O Programa de Fomento à Integridade Pública (</a:t>
            </a:r>
            <a:r>
              <a:rPr lang="pt-BR" sz="2400" dirty="0" err="1"/>
              <a:t>Profip</a:t>
            </a:r>
            <a:r>
              <a:rPr lang="pt-BR" sz="2400" dirty="0"/>
              <a:t>), instituído </a:t>
            </a:r>
            <a:r>
              <a:rPr lang="pt-BR" sz="2400" dirty="0" smtClean="0"/>
              <a:t>pela</a:t>
            </a:r>
          </a:p>
          <a:p>
            <a:pPr algn="just" fontAlgn="base"/>
            <a:r>
              <a:rPr lang="pt-BR" sz="2400" dirty="0" smtClean="0">
                <a:hlinkClick r:id="rId3"/>
              </a:rPr>
              <a:t>Portaria </a:t>
            </a:r>
            <a:r>
              <a:rPr lang="pt-BR" sz="2400" dirty="0">
                <a:hlinkClick r:id="rId3"/>
              </a:rPr>
              <a:t>nº 1.827, de 23 de agosto de 2017</a:t>
            </a:r>
            <a:r>
              <a:rPr lang="pt-BR" sz="2400" dirty="0"/>
              <a:t>, é uma iniciativa da CGU para incentivar e capacitar </a:t>
            </a:r>
            <a:r>
              <a:rPr lang="pt-BR" sz="2400" dirty="0" smtClean="0"/>
              <a:t>os </a:t>
            </a:r>
            <a:r>
              <a:rPr lang="pt-BR" sz="2400" dirty="0"/>
              <a:t>órgãos e entidades do Poder Executivo Federal a implementarem Programas de Integridade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39708" y="3522139"/>
            <a:ext cx="3884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dirty="0"/>
              <a:t>Através do </a:t>
            </a:r>
            <a:r>
              <a:rPr lang="pt-BR" sz="2400" dirty="0" err="1"/>
              <a:t>Profip</a:t>
            </a:r>
            <a:r>
              <a:rPr lang="pt-BR" sz="2400" dirty="0"/>
              <a:t>, os órgãos </a:t>
            </a:r>
            <a:r>
              <a:rPr lang="pt-BR" sz="2400" dirty="0" smtClean="0"/>
              <a:t>e </a:t>
            </a:r>
            <a:r>
              <a:rPr lang="pt-BR" sz="2400" dirty="0"/>
              <a:t>entidades aderentes </a:t>
            </a:r>
            <a:r>
              <a:rPr lang="pt-BR" sz="2400" dirty="0" smtClean="0"/>
              <a:t>receberão </a:t>
            </a:r>
            <a:r>
              <a:rPr lang="pt-BR" sz="2400" dirty="0"/>
              <a:t>orientações </a:t>
            </a:r>
            <a:r>
              <a:rPr lang="pt-BR" sz="2400" dirty="0" smtClean="0"/>
              <a:t>para </a:t>
            </a:r>
            <a:r>
              <a:rPr lang="pt-BR" sz="2400" dirty="0"/>
              <a:t>construírem </a:t>
            </a:r>
            <a:r>
              <a:rPr lang="pt-BR" sz="2400" dirty="0" smtClean="0"/>
              <a:t>e adequarem </a:t>
            </a:r>
            <a:r>
              <a:rPr lang="pt-BR" sz="2400" dirty="0"/>
              <a:t>mecanismos </a:t>
            </a:r>
            <a:r>
              <a:rPr lang="pt-BR" sz="2400" dirty="0" smtClean="0"/>
              <a:t>e procedimentos </a:t>
            </a:r>
            <a:r>
              <a:rPr lang="pt-BR" sz="2400" dirty="0"/>
              <a:t>internos </a:t>
            </a:r>
            <a:r>
              <a:rPr lang="pt-BR" sz="2400" dirty="0" smtClean="0"/>
              <a:t>para </a:t>
            </a:r>
            <a:r>
              <a:rPr lang="pt-BR" sz="2400" dirty="0"/>
              <a:t>prevenção, detecção </a:t>
            </a:r>
            <a:r>
              <a:rPr lang="pt-BR" sz="2400" dirty="0" smtClean="0"/>
              <a:t>e </a:t>
            </a:r>
            <a:r>
              <a:rPr lang="pt-BR" sz="2400" dirty="0"/>
              <a:t>remediação de </a:t>
            </a:r>
            <a:r>
              <a:rPr lang="pt-BR" sz="2400" dirty="0" smtClean="0"/>
              <a:t>práticas </a:t>
            </a:r>
            <a:r>
              <a:rPr lang="pt-BR" sz="2400" dirty="0"/>
              <a:t>de corrupção, </a:t>
            </a:r>
            <a:r>
              <a:rPr lang="pt-BR" sz="2400" dirty="0" smtClean="0"/>
              <a:t>fraudes</a:t>
            </a:r>
            <a:r>
              <a:rPr lang="pt-BR" sz="2400" dirty="0"/>
              <a:t>, irregularidades, </a:t>
            </a:r>
            <a:r>
              <a:rPr lang="pt-BR" sz="2400" dirty="0" smtClean="0"/>
              <a:t>desvios </a:t>
            </a:r>
            <a:r>
              <a:rPr lang="pt-BR" sz="2400" dirty="0"/>
              <a:t>éticos e de conduta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134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69" y="3513253"/>
            <a:ext cx="1363348" cy="1919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73" y="3528265"/>
            <a:ext cx="1343493" cy="19041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678" y="3544715"/>
            <a:ext cx="1331886" cy="18877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529" y="5605926"/>
            <a:ext cx="1363348" cy="19191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44" y="5595440"/>
            <a:ext cx="1363348" cy="19296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1267" y="5601790"/>
            <a:ext cx="1363348" cy="19296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490" y="5608140"/>
            <a:ext cx="1363348" cy="19296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887" y="1002244"/>
            <a:ext cx="3649315" cy="21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5688" y="1083730"/>
            <a:ext cx="8607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mtClean="0"/>
              <a:t>COLEÇÃO PROGRAMA DE INTEGRIDADE</a:t>
            </a:r>
            <a:endParaRPr lang="pt-BR" sz="40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1" y="2043464"/>
            <a:ext cx="3200400" cy="1892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46" y="2224088"/>
            <a:ext cx="2794000" cy="16510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3860800" y="2833511"/>
            <a:ext cx="1463830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0" y="5022993"/>
            <a:ext cx="4584700" cy="1574800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0" y="4187612"/>
            <a:ext cx="1008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446" y="4477143"/>
            <a:ext cx="3200400" cy="18923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867" y="6617737"/>
            <a:ext cx="1219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" y="923748"/>
            <a:ext cx="9525000" cy="304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7867"/>
            <a:ext cx="10080625" cy="34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4683"/>
            <a:ext cx="10080625" cy="63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27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24231</TotalTime>
  <Words>2060</Words>
  <Application>Microsoft Macintosh PowerPoint</Application>
  <PresentationFormat>Personalizar</PresentationFormat>
  <Paragraphs>370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59" baseType="lpstr">
      <vt:lpstr>Calibri</vt:lpstr>
      <vt:lpstr>Calibri Light</vt:lpstr>
      <vt:lpstr>DejaVu Sans</vt:lpstr>
      <vt:lpstr>Mangal</vt:lpstr>
      <vt:lpstr>ＭＳ Ｐゴシック</vt:lpstr>
      <vt:lpstr>Wingdings</vt:lpstr>
      <vt:lpstr>Arial</vt:lpstr>
      <vt:lpstr>1_Office Theme</vt:lpstr>
      <vt:lpstr>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renato.souza@cgu.gov.br</dc:creator>
  <cp:lastModifiedBy>Usuário do Microsoft Office</cp:lastModifiedBy>
  <cp:revision>1832</cp:revision>
  <cp:lastPrinted>2017-06-29T17:55:40Z</cp:lastPrinted>
  <dcterms:modified xsi:type="dcterms:W3CDTF">2017-11-22T10:08:01Z</dcterms:modified>
</cp:coreProperties>
</file>