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jpg" ContentType="image/jpeg"/>
  <Default Extension="mp4" ContentType="video/mp4"/>
  <Default Extension="tmp" ContentType="image/png"/>
  <Default Extension="emf" ContentType="image/x-emf"/>
  <Default Extension="wdp" ContentType="image/vnd.ms-photo"/>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1"/>
  </p:notesMasterIdLst>
  <p:sldIdLst>
    <p:sldId id="323" r:id="rId3"/>
    <p:sldId id="468" r:id="rId4"/>
    <p:sldId id="495" r:id="rId5"/>
    <p:sldId id="493" r:id="rId6"/>
    <p:sldId id="494" r:id="rId7"/>
    <p:sldId id="497" r:id="rId8"/>
    <p:sldId id="498" r:id="rId9"/>
    <p:sldId id="470" r:id="rId10"/>
    <p:sldId id="471" r:id="rId11"/>
    <p:sldId id="472" r:id="rId12"/>
    <p:sldId id="500" r:id="rId13"/>
    <p:sldId id="501" r:id="rId14"/>
    <p:sldId id="502" r:id="rId15"/>
    <p:sldId id="503" r:id="rId16"/>
    <p:sldId id="499" r:id="rId17"/>
    <p:sldId id="491" r:id="rId18"/>
    <p:sldId id="492" r:id="rId19"/>
    <p:sldId id="473" r:id="rId20"/>
    <p:sldId id="476" r:id="rId21"/>
    <p:sldId id="474" r:id="rId22"/>
    <p:sldId id="475" r:id="rId23"/>
    <p:sldId id="485" r:id="rId24"/>
    <p:sldId id="477" r:id="rId25"/>
    <p:sldId id="482" r:id="rId26"/>
    <p:sldId id="483" r:id="rId27"/>
    <p:sldId id="484" r:id="rId28"/>
    <p:sldId id="486" r:id="rId29"/>
    <p:sldId id="487" r:id="rId30"/>
    <p:sldId id="488" r:id="rId31"/>
    <p:sldId id="489" r:id="rId32"/>
    <p:sldId id="490" r:id="rId33"/>
    <p:sldId id="428" r:id="rId34"/>
    <p:sldId id="429" r:id="rId35"/>
    <p:sldId id="430" r:id="rId36"/>
    <p:sldId id="431" r:id="rId37"/>
    <p:sldId id="433" r:id="rId38"/>
    <p:sldId id="434" r:id="rId39"/>
    <p:sldId id="435" r:id="rId40"/>
    <p:sldId id="333" r:id="rId41"/>
    <p:sldId id="458" r:id="rId42"/>
    <p:sldId id="461" r:id="rId43"/>
    <p:sldId id="462" r:id="rId44"/>
    <p:sldId id="463" r:id="rId45"/>
    <p:sldId id="436" r:id="rId46"/>
    <p:sldId id="464" r:id="rId47"/>
    <p:sldId id="504" r:id="rId48"/>
    <p:sldId id="506" r:id="rId49"/>
    <p:sldId id="505" r:id="rId5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8B063999-E3A2-4519-B9DB-D56CF211999E}">
          <p14:sldIdLst>
            <p14:sldId id="323"/>
            <p14:sldId id="468"/>
            <p14:sldId id="495"/>
            <p14:sldId id="493"/>
            <p14:sldId id="494"/>
            <p14:sldId id="497"/>
            <p14:sldId id="498"/>
            <p14:sldId id="470"/>
            <p14:sldId id="471"/>
            <p14:sldId id="472"/>
            <p14:sldId id="500"/>
            <p14:sldId id="501"/>
            <p14:sldId id="502"/>
            <p14:sldId id="503"/>
            <p14:sldId id="499"/>
            <p14:sldId id="491"/>
            <p14:sldId id="492"/>
            <p14:sldId id="473"/>
            <p14:sldId id="476"/>
            <p14:sldId id="474"/>
            <p14:sldId id="475"/>
            <p14:sldId id="485"/>
            <p14:sldId id="477"/>
            <p14:sldId id="482"/>
            <p14:sldId id="483"/>
            <p14:sldId id="484"/>
            <p14:sldId id="486"/>
            <p14:sldId id="487"/>
            <p14:sldId id="488"/>
            <p14:sldId id="489"/>
            <p14:sldId id="490"/>
            <p14:sldId id="428"/>
            <p14:sldId id="429"/>
            <p14:sldId id="430"/>
            <p14:sldId id="431"/>
            <p14:sldId id="433"/>
            <p14:sldId id="434"/>
            <p14:sldId id="435"/>
            <p14:sldId id="333"/>
            <p14:sldId id="458"/>
            <p14:sldId id="461"/>
            <p14:sldId id="462"/>
            <p14:sldId id="463"/>
            <p14:sldId id="436"/>
            <p14:sldId id="464"/>
            <p14:sldId id="504"/>
            <p14:sldId id="506"/>
            <p14:sldId id="5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33A"/>
    <a:srgbClr val="000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4660"/>
  </p:normalViewPr>
  <p:slideViewPr>
    <p:cSldViewPr snapToGrid="0">
      <p:cViewPr>
        <p:scale>
          <a:sx n="87" d="100"/>
          <a:sy n="87" d="100"/>
        </p:scale>
        <p:origin x="2000" y="10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D52263-C7A2-4793-9B93-48584806EF8C}"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4648B21-0BA1-4868-98A3-D4DF81EE6165}">
      <dgm:prSet/>
      <dgm:spPr/>
      <dgm:t>
        <a:bodyPr/>
        <a:lstStyle/>
        <a:p>
          <a:r>
            <a:rPr lang="pt-BR" b="0" dirty="0">
              <a:latin typeface="+mn-lt"/>
            </a:rPr>
            <a:t>Comprometimento e apoio da alta administração</a:t>
          </a:r>
          <a:endParaRPr lang="en-US" b="0" dirty="0">
            <a:latin typeface="+mn-lt"/>
          </a:endParaRPr>
        </a:p>
      </dgm:t>
    </dgm:pt>
    <dgm:pt modelId="{D2164690-C23A-4B0C-9AF1-C5A720BB4084}" type="parTrans" cxnId="{504CA6AC-074F-44C9-8D0E-C20B8663AF2E}">
      <dgm:prSet/>
      <dgm:spPr/>
      <dgm:t>
        <a:bodyPr/>
        <a:lstStyle/>
        <a:p>
          <a:endParaRPr lang="en-US">
            <a:latin typeface="+mn-lt"/>
          </a:endParaRPr>
        </a:p>
      </dgm:t>
    </dgm:pt>
    <dgm:pt modelId="{64DF392D-07EF-4A27-A9C2-89FFBE45C865}" type="sibTrans" cxnId="{504CA6AC-074F-44C9-8D0E-C20B8663AF2E}">
      <dgm:prSet/>
      <dgm:spPr/>
      <dgm:t>
        <a:bodyPr/>
        <a:lstStyle/>
        <a:p>
          <a:endParaRPr lang="en-US">
            <a:latin typeface="+mn-lt"/>
          </a:endParaRPr>
        </a:p>
      </dgm:t>
    </dgm:pt>
    <dgm:pt modelId="{9A96C4DA-5D3A-46C0-A51A-E1AAF4AAA1EB}">
      <dgm:prSet/>
      <dgm:spPr/>
      <dgm:t>
        <a:bodyPr/>
        <a:lstStyle/>
        <a:p>
          <a:r>
            <a:rPr lang="pt-BR" b="0" dirty="0">
              <a:latin typeface="+mn-lt"/>
            </a:rPr>
            <a:t>Unidade responsável pela implementação no órgão ou na entidade</a:t>
          </a:r>
          <a:endParaRPr lang="en-US" b="0" dirty="0">
            <a:latin typeface="+mn-lt"/>
          </a:endParaRPr>
        </a:p>
      </dgm:t>
    </dgm:pt>
    <dgm:pt modelId="{3265913C-7102-44A9-8480-EA3E151BD21B}" type="parTrans" cxnId="{47C1CE29-722D-44E1-8E0F-3D4D9213F262}">
      <dgm:prSet/>
      <dgm:spPr/>
      <dgm:t>
        <a:bodyPr/>
        <a:lstStyle/>
        <a:p>
          <a:endParaRPr lang="en-US">
            <a:latin typeface="+mn-lt"/>
          </a:endParaRPr>
        </a:p>
      </dgm:t>
    </dgm:pt>
    <dgm:pt modelId="{BD0DE0C4-6359-43EB-B41F-F163D79C2F18}" type="sibTrans" cxnId="{47C1CE29-722D-44E1-8E0F-3D4D9213F262}">
      <dgm:prSet/>
      <dgm:spPr/>
      <dgm:t>
        <a:bodyPr/>
        <a:lstStyle/>
        <a:p>
          <a:endParaRPr lang="en-US">
            <a:latin typeface="+mn-lt"/>
          </a:endParaRPr>
        </a:p>
      </dgm:t>
    </dgm:pt>
    <dgm:pt modelId="{935D9855-700D-48C5-9526-FA5AE977250C}">
      <dgm:prSet/>
      <dgm:spPr/>
      <dgm:t>
        <a:bodyPr/>
        <a:lstStyle/>
        <a:p>
          <a:r>
            <a:rPr lang="pt-BR" b="0">
              <a:latin typeface="+mn-lt"/>
            </a:rPr>
            <a:t>Análise, avaliação e gestão dos riscos associados ao tema da integridade</a:t>
          </a:r>
          <a:endParaRPr lang="en-US" b="0">
            <a:latin typeface="+mn-lt"/>
          </a:endParaRPr>
        </a:p>
      </dgm:t>
    </dgm:pt>
    <dgm:pt modelId="{E756D2E9-4140-40C3-95F6-52C8EDC30D7B}" type="parTrans" cxnId="{F3529C56-051D-4875-A530-A5D953C19176}">
      <dgm:prSet/>
      <dgm:spPr/>
      <dgm:t>
        <a:bodyPr/>
        <a:lstStyle/>
        <a:p>
          <a:endParaRPr lang="en-US">
            <a:latin typeface="+mn-lt"/>
          </a:endParaRPr>
        </a:p>
      </dgm:t>
    </dgm:pt>
    <dgm:pt modelId="{531B0760-230F-4E11-B406-2CD290B8FCA3}" type="sibTrans" cxnId="{F3529C56-051D-4875-A530-A5D953C19176}">
      <dgm:prSet/>
      <dgm:spPr/>
      <dgm:t>
        <a:bodyPr/>
        <a:lstStyle/>
        <a:p>
          <a:endParaRPr lang="en-US">
            <a:latin typeface="+mn-lt"/>
          </a:endParaRPr>
        </a:p>
      </dgm:t>
    </dgm:pt>
    <dgm:pt modelId="{8F471C3E-0295-4D8B-90AA-5A504D27DF43}">
      <dgm:prSet/>
      <dgm:spPr/>
      <dgm:t>
        <a:bodyPr/>
        <a:lstStyle/>
        <a:p>
          <a:r>
            <a:rPr lang="pt-BR" b="0">
              <a:latin typeface="+mn-lt"/>
            </a:rPr>
            <a:t>Monitoramento contínuo dos atributos do programa de integridade</a:t>
          </a:r>
          <a:endParaRPr lang="en-US" b="0">
            <a:latin typeface="+mn-lt"/>
          </a:endParaRPr>
        </a:p>
      </dgm:t>
    </dgm:pt>
    <dgm:pt modelId="{3B6EFA76-8ADE-4202-AB4E-4EE8D3130BF5}" type="parTrans" cxnId="{CF06AE5F-7A5E-4C4B-99BF-1C6D7B267808}">
      <dgm:prSet/>
      <dgm:spPr/>
      <dgm:t>
        <a:bodyPr/>
        <a:lstStyle/>
        <a:p>
          <a:endParaRPr lang="en-US">
            <a:latin typeface="+mn-lt"/>
          </a:endParaRPr>
        </a:p>
      </dgm:t>
    </dgm:pt>
    <dgm:pt modelId="{F379BDCF-CDC0-4DC0-8A73-BC1B7CBBC0AC}" type="sibTrans" cxnId="{CF06AE5F-7A5E-4C4B-99BF-1C6D7B267808}">
      <dgm:prSet/>
      <dgm:spPr/>
      <dgm:t>
        <a:bodyPr/>
        <a:lstStyle/>
        <a:p>
          <a:endParaRPr lang="en-US">
            <a:latin typeface="+mn-lt"/>
          </a:endParaRPr>
        </a:p>
      </dgm:t>
    </dgm:pt>
    <dgm:pt modelId="{6277F9E0-96EC-4863-B4F6-5FF8B3D8B456}" type="pres">
      <dgm:prSet presAssocID="{D7D52263-C7A2-4793-9B93-48584806EF8C}" presName="Name0" presStyleCnt="0">
        <dgm:presLayoutVars>
          <dgm:dir/>
          <dgm:animLvl val="lvl"/>
          <dgm:resizeHandles val="exact"/>
        </dgm:presLayoutVars>
      </dgm:prSet>
      <dgm:spPr/>
      <dgm:t>
        <a:bodyPr/>
        <a:lstStyle/>
        <a:p>
          <a:endParaRPr lang="es-ES_tradnl"/>
        </a:p>
      </dgm:t>
    </dgm:pt>
    <dgm:pt modelId="{14A03653-D40C-44FB-978E-2A530680094A}" type="pres">
      <dgm:prSet presAssocID="{8F471C3E-0295-4D8B-90AA-5A504D27DF43}" presName="boxAndChildren" presStyleCnt="0"/>
      <dgm:spPr/>
    </dgm:pt>
    <dgm:pt modelId="{5FC24088-7417-4E65-802A-73C9C5F16358}" type="pres">
      <dgm:prSet presAssocID="{8F471C3E-0295-4D8B-90AA-5A504D27DF43}" presName="parentTextBox" presStyleLbl="node1" presStyleIdx="0" presStyleCnt="4"/>
      <dgm:spPr/>
      <dgm:t>
        <a:bodyPr/>
        <a:lstStyle/>
        <a:p>
          <a:endParaRPr lang="es-ES_tradnl"/>
        </a:p>
      </dgm:t>
    </dgm:pt>
    <dgm:pt modelId="{8B92DC39-5C82-4371-859B-7AF07BE55171}" type="pres">
      <dgm:prSet presAssocID="{531B0760-230F-4E11-B406-2CD290B8FCA3}" presName="sp" presStyleCnt="0"/>
      <dgm:spPr/>
    </dgm:pt>
    <dgm:pt modelId="{27956345-8AF0-4540-BBB7-760014D7D58B}" type="pres">
      <dgm:prSet presAssocID="{935D9855-700D-48C5-9526-FA5AE977250C}" presName="arrowAndChildren" presStyleCnt="0"/>
      <dgm:spPr/>
    </dgm:pt>
    <dgm:pt modelId="{F4D38799-BA7B-4D80-988B-BB86D3572A13}" type="pres">
      <dgm:prSet presAssocID="{935D9855-700D-48C5-9526-FA5AE977250C}" presName="parentTextArrow" presStyleLbl="node1" presStyleIdx="1" presStyleCnt="4"/>
      <dgm:spPr/>
      <dgm:t>
        <a:bodyPr/>
        <a:lstStyle/>
        <a:p>
          <a:endParaRPr lang="es-ES_tradnl"/>
        </a:p>
      </dgm:t>
    </dgm:pt>
    <dgm:pt modelId="{C66D619C-7B5F-40F1-AB8B-3C34B5CB0CDA}" type="pres">
      <dgm:prSet presAssocID="{BD0DE0C4-6359-43EB-B41F-F163D79C2F18}" presName="sp" presStyleCnt="0"/>
      <dgm:spPr/>
    </dgm:pt>
    <dgm:pt modelId="{F2FB8B3D-4C68-4553-A1C6-EA0ECB597167}" type="pres">
      <dgm:prSet presAssocID="{9A96C4DA-5D3A-46C0-A51A-E1AAF4AAA1EB}" presName="arrowAndChildren" presStyleCnt="0"/>
      <dgm:spPr/>
    </dgm:pt>
    <dgm:pt modelId="{4AF9E81A-4FB5-4DB1-824F-5CCB34A07F71}" type="pres">
      <dgm:prSet presAssocID="{9A96C4DA-5D3A-46C0-A51A-E1AAF4AAA1EB}" presName="parentTextArrow" presStyleLbl="node1" presStyleIdx="2" presStyleCnt="4"/>
      <dgm:spPr/>
      <dgm:t>
        <a:bodyPr/>
        <a:lstStyle/>
        <a:p>
          <a:endParaRPr lang="es-ES_tradnl"/>
        </a:p>
      </dgm:t>
    </dgm:pt>
    <dgm:pt modelId="{0FB13C90-F317-417B-8BC4-B4D6DE47B839}" type="pres">
      <dgm:prSet presAssocID="{64DF392D-07EF-4A27-A9C2-89FFBE45C865}" presName="sp" presStyleCnt="0"/>
      <dgm:spPr/>
    </dgm:pt>
    <dgm:pt modelId="{89761214-52D3-4320-A782-3AFC85769FD6}" type="pres">
      <dgm:prSet presAssocID="{B4648B21-0BA1-4868-98A3-D4DF81EE6165}" presName="arrowAndChildren" presStyleCnt="0"/>
      <dgm:spPr/>
    </dgm:pt>
    <dgm:pt modelId="{B5955049-11A6-4CF4-9725-8DA0E3177876}" type="pres">
      <dgm:prSet presAssocID="{B4648B21-0BA1-4868-98A3-D4DF81EE6165}" presName="parentTextArrow" presStyleLbl="node1" presStyleIdx="3" presStyleCnt="4"/>
      <dgm:spPr/>
      <dgm:t>
        <a:bodyPr/>
        <a:lstStyle/>
        <a:p>
          <a:endParaRPr lang="es-ES_tradnl"/>
        </a:p>
      </dgm:t>
    </dgm:pt>
  </dgm:ptLst>
  <dgm:cxnLst>
    <dgm:cxn modelId="{79D26852-8AA0-47FF-86B3-7B9EAB01B89A}" type="presOf" srcId="{D7D52263-C7A2-4793-9B93-48584806EF8C}" destId="{6277F9E0-96EC-4863-B4F6-5FF8B3D8B456}" srcOrd="0" destOrd="0" presId="urn:microsoft.com/office/officeart/2005/8/layout/process4"/>
    <dgm:cxn modelId="{47C1CE29-722D-44E1-8E0F-3D4D9213F262}" srcId="{D7D52263-C7A2-4793-9B93-48584806EF8C}" destId="{9A96C4DA-5D3A-46C0-A51A-E1AAF4AAA1EB}" srcOrd="1" destOrd="0" parTransId="{3265913C-7102-44A9-8480-EA3E151BD21B}" sibTransId="{BD0DE0C4-6359-43EB-B41F-F163D79C2F18}"/>
    <dgm:cxn modelId="{CF06AE5F-7A5E-4C4B-99BF-1C6D7B267808}" srcId="{D7D52263-C7A2-4793-9B93-48584806EF8C}" destId="{8F471C3E-0295-4D8B-90AA-5A504D27DF43}" srcOrd="3" destOrd="0" parTransId="{3B6EFA76-8ADE-4202-AB4E-4EE8D3130BF5}" sibTransId="{F379BDCF-CDC0-4DC0-8A73-BC1B7CBBC0AC}"/>
    <dgm:cxn modelId="{F3529C56-051D-4875-A530-A5D953C19176}" srcId="{D7D52263-C7A2-4793-9B93-48584806EF8C}" destId="{935D9855-700D-48C5-9526-FA5AE977250C}" srcOrd="2" destOrd="0" parTransId="{E756D2E9-4140-40C3-95F6-52C8EDC30D7B}" sibTransId="{531B0760-230F-4E11-B406-2CD290B8FCA3}"/>
    <dgm:cxn modelId="{39D9E2BC-4FA4-4620-9971-FEAFADDFAAB7}" type="presOf" srcId="{9A96C4DA-5D3A-46C0-A51A-E1AAF4AAA1EB}" destId="{4AF9E81A-4FB5-4DB1-824F-5CCB34A07F71}" srcOrd="0" destOrd="0" presId="urn:microsoft.com/office/officeart/2005/8/layout/process4"/>
    <dgm:cxn modelId="{504CA6AC-074F-44C9-8D0E-C20B8663AF2E}" srcId="{D7D52263-C7A2-4793-9B93-48584806EF8C}" destId="{B4648B21-0BA1-4868-98A3-D4DF81EE6165}" srcOrd="0" destOrd="0" parTransId="{D2164690-C23A-4B0C-9AF1-C5A720BB4084}" sibTransId="{64DF392D-07EF-4A27-A9C2-89FFBE45C865}"/>
    <dgm:cxn modelId="{078B4409-B0EF-4BD3-A69E-4117EAFAD117}" type="presOf" srcId="{B4648B21-0BA1-4868-98A3-D4DF81EE6165}" destId="{B5955049-11A6-4CF4-9725-8DA0E3177876}" srcOrd="0" destOrd="0" presId="urn:microsoft.com/office/officeart/2005/8/layout/process4"/>
    <dgm:cxn modelId="{3131A454-0E3D-4D59-B860-893E3FF9DA2A}" type="presOf" srcId="{8F471C3E-0295-4D8B-90AA-5A504D27DF43}" destId="{5FC24088-7417-4E65-802A-73C9C5F16358}" srcOrd="0" destOrd="0" presId="urn:microsoft.com/office/officeart/2005/8/layout/process4"/>
    <dgm:cxn modelId="{907D6169-0302-4163-BE24-C88E10011D13}" type="presOf" srcId="{935D9855-700D-48C5-9526-FA5AE977250C}" destId="{F4D38799-BA7B-4D80-988B-BB86D3572A13}" srcOrd="0" destOrd="0" presId="urn:microsoft.com/office/officeart/2005/8/layout/process4"/>
    <dgm:cxn modelId="{30516D7D-88AF-4ACC-A836-48B87098E9C9}" type="presParOf" srcId="{6277F9E0-96EC-4863-B4F6-5FF8B3D8B456}" destId="{14A03653-D40C-44FB-978E-2A530680094A}" srcOrd="0" destOrd="0" presId="urn:microsoft.com/office/officeart/2005/8/layout/process4"/>
    <dgm:cxn modelId="{3F90CF68-CB1B-42D0-871D-ACC8986115AC}" type="presParOf" srcId="{14A03653-D40C-44FB-978E-2A530680094A}" destId="{5FC24088-7417-4E65-802A-73C9C5F16358}" srcOrd="0" destOrd="0" presId="urn:microsoft.com/office/officeart/2005/8/layout/process4"/>
    <dgm:cxn modelId="{1F1E74E8-22C1-486F-A552-AB59AA49094C}" type="presParOf" srcId="{6277F9E0-96EC-4863-B4F6-5FF8B3D8B456}" destId="{8B92DC39-5C82-4371-859B-7AF07BE55171}" srcOrd="1" destOrd="0" presId="urn:microsoft.com/office/officeart/2005/8/layout/process4"/>
    <dgm:cxn modelId="{0B3FC8DB-7D99-4D18-9F44-043174C4D02F}" type="presParOf" srcId="{6277F9E0-96EC-4863-B4F6-5FF8B3D8B456}" destId="{27956345-8AF0-4540-BBB7-760014D7D58B}" srcOrd="2" destOrd="0" presId="urn:microsoft.com/office/officeart/2005/8/layout/process4"/>
    <dgm:cxn modelId="{C40D8320-E02D-4A6B-B08B-D61E3462B05C}" type="presParOf" srcId="{27956345-8AF0-4540-BBB7-760014D7D58B}" destId="{F4D38799-BA7B-4D80-988B-BB86D3572A13}" srcOrd="0" destOrd="0" presId="urn:microsoft.com/office/officeart/2005/8/layout/process4"/>
    <dgm:cxn modelId="{19753094-B4F1-4666-BC55-80C185A65D07}" type="presParOf" srcId="{6277F9E0-96EC-4863-B4F6-5FF8B3D8B456}" destId="{C66D619C-7B5F-40F1-AB8B-3C34B5CB0CDA}" srcOrd="3" destOrd="0" presId="urn:microsoft.com/office/officeart/2005/8/layout/process4"/>
    <dgm:cxn modelId="{101C217D-0322-485B-87C7-177FCED3F6F2}" type="presParOf" srcId="{6277F9E0-96EC-4863-B4F6-5FF8B3D8B456}" destId="{F2FB8B3D-4C68-4553-A1C6-EA0ECB597167}" srcOrd="4" destOrd="0" presId="urn:microsoft.com/office/officeart/2005/8/layout/process4"/>
    <dgm:cxn modelId="{7F6AA45A-3DF8-4EF4-9992-8299CE4F32D1}" type="presParOf" srcId="{F2FB8B3D-4C68-4553-A1C6-EA0ECB597167}" destId="{4AF9E81A-4FB5-4DB1-824F-5CCB34A07F71}" srcOrd="0" destOrd="0" presId="urn:microsoft.com/office/officeart/2005/8/layout/process4"/>
    <dgm:cxn modelId="{A464C513-AF07-486A-8D92-9E694297CBD9}" type="presParOf" srcId="{6277F9E0-96EC-4863-B4F6-5FF8B3D8B456}" destId="{0FB13C90-F317-417B-8BC4-B4D6DE47B839}" srcOrd="5" destOrd="0" presId="urn:microsoft.com/office/officeart/2005/8/layout/process4"/>
    <dgm:cxn modelId="{858DE1B3-69CC-474F-AAC2-870E532E9B76}" type="presParOf" srcId="{6277F9E0-96EC-4863-B4F6-5FF8B3D8B456}" destId="{89761214-52D3-4320-A782-3AFC85769FD6}" srcOrd="6" destOrd="0" presId="urn:microsoft.com/office/officeart/2005/8/layout/process4"/>
    <dgm:cxn modelId="{16BA01EB-7F89-43C6-8D0A-EE7AEA1D14EB}" type="presParOf" srcId="{89761214-52D3-4320-A782-3AFC85769FD6}" destId="{B5955049-11A6-4CF4-9725-8DA0E317787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24088-7417-4E65-802A-73C9C5F16358}">
      <dsp:nvSpPr>
        <dsp:cNvPr id="0" name=""/>
        <dsp:cNvSpPr/>
      </dsp:nvSpPr>
      <dsp:spPr>
        <a:xfrm>
          <a:off x="0" y="4515199"/>
          <a:ext cx="6197646" cy="98781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pt-BR" sz="2300" b="0" kern="1200">
              <a:latin typeface="+mn-lt"/>
            </a:rPr>
            <a:t>Monitoramento contínuo dos atributos do programa de integridade</a:t>
          </a:r>
          <a:endParaRPr lang="en-US" sz="2300" b="0" kern="1200">
            <a:latin typeface="+mn-lt"/>
          </a:endParaRPr>
        </a:p>
      </dsp:txBody>
      <dsp:txXfrm>
        <a:off x="0" y="4515199"/>
        <a:ext cx="6197646" cy="987815"/>
      </dsp:txXfrm>
    </dsp:sp>
    <dsp:sp modelId="{F4D38799-BA7B-4D80-988B-BB86D3572A13}">
      <dsp:nvSpPr>
        <dsp:cNvPr id="0" name=""/>
        <dsp:cNvSpPr/>
      </dsp:nvSpPr>
      <dsp:spPr>
        <a:xfrm rot="10800000">
          <a:off x="0" y="3010756"/>
          <a:ext cx="6197646" cy="1519259"/>
        </a:xfrm>
        <a:prstGeom prst="upArrowCallou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pt-BR" sz="2300" b="0" kern="1200">
              <a:latin typeface="+mn-lt"/>
            </a:rPr>
            <a:t>Análise, avaliação e gestão dos riscos associados ao tema da integridade</a:t>
          </a:r>
          <a:endParaRPr lang="en-US" sz="2300" b="0" kern="1200">
            <a:latin typeface="+mn-lt"/>
          </a:endParaRPr>
        </a:p>
      </dsp:txBody>
      <dsp:txXfrm rot="10800000">
        <a:off x="0" y="3010756"/>
        <a:ext cx="6197646" cy="987169"/>
      </dsp:txXfrm>
    </dsp:sp>
    <dsp:sp modelId="{4AF9E81A-4FB5-4DB1-824F-5CCB34A07F71}">
      <dsp:nvSpPr>
        <dsp:cNvPr id="0" name=""/>
        <dsp:cNvSpPr/>
      </dsp:nvSpPr>
      <dsp:spPr>
        <a:xfrm rot="10800000">
          <a:off x="0" y="1506314"/>
          <a:ext cx="6197646" cy="1519259"/>
        </a:xfrm>
        <a:prstGeom prst="upArrowCallou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pt-BR" sz="2300" b="0" kern="1200" dirty="0">
              <a:latin typeface="+mn-lt"/>
            </a:rPr>
            <a:t>Unidade responsável pela implementação no órgão ou na entidade</a:t>
          </a:r>
          <a:endParaRPr lang="en-US" sz="2300" b="0" kern="1200" dirty="0">
            <a:latin typeface="+mn-lt"/>
          </a:endParaRPr>
        </a:p>
      </dsp:txBody>
      <dsp:txXfrm rot="10800000">
        <a:off x="0" y="1506314"/>
        <a:ext cx="6197646" cy="987169"/>
      </dsp:txXfrm>
    </dsp:sp>
    <dsp:sp modelId="{B5955049-11A6-4CF4-9725-8DA0E3177876}">
      <dsp:nvSpPr>
        <dsp:cNvPr id="0" name=""/>
        <dsp:cNvSpPr/>
      </dsp:nvSpPr>
      <dsp:spPr>
        <a:xfrm rot="10800000">
          <a:off x="0" y="1871"/>
          <a:ext cx="6197646" cy="1519259"/>
        </a:xfrm>
        <a:prstGeom prst="upArrowCallou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pt-BR" sz="2300" b="0" kern="1200" dirty="0">
              <a:latin typeface="+mn-lt"/>
            </a:rPr>
            <a:t>Comprometimento e apoio da alta administração</a:t>
          </a:r>
          <a:endParaRPr lang="en-US" sz="2300" b="0" kern="1200" dirty="0">
            <a:latin typeface="+mn-lt"/>
          </a:endParaRPr>
        </a:p>
      </dsp:txBody>
      <dsp:txXfrm rot="10800000">
        <a:off x="0" y="1871"/>
        <a:ext cx="6197646" cy="9871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41D6CA-761B-4855-AC45-653014338E14}" type="datetimeFigureOut">
              <a:rPr lang="pt-BR" smtClean="0"/>
              <a:t>03/07/18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88EF3-9F5D-4011-9FC7-59423DCBD990}" type="slidenum">
              <a:rPr lang="pt-BR" smtClean="0"/>
              <a:t>‹n.º›</a:t>
            </a:fld>
            <a:endParaRPr lang="pt-BR"/>
          </a:p>
        </p:txBody>
      </p:sp>
    </p:spTree>
    <p:extLst>
      <p:ext uri="{BB962C8B-B14F-4D97-AF65-F5344CB8AC3E}">
        <p14:creationId xmlns:p14="http://schemas.microsoft.com/office/powerpoint/2010/main" val="285344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6DA4EF9-204E-47CA-94AF-057DB5538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 xmlns:a16="http://schemas.microsoft.com/office/drawing/2014/main" id="{CD0FA0D5-A62C-47B0-A844-9BCD2C9FB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873C5E5B-6738-4141-85C9-F3A9A3F1E318}"/>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5" name="Espaço Reservado para Rodapé 4">
            <a:extLst>
              <a:ext uri="{FF2B5EF4-FFF2-40B4-BE49-F238E27FC236}">
                <a16:creationId xmlns="" xmlns:a16="http://schemas.microsoft.com/office/drawing/2014/main" id="{3FF64A5E-F6CD-44D6-BF8C-E29F65869AD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4F705727-54FA-4526-A07C-24B8440E3F19}"/>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3763037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D4FEF8-4D4A-4F2D-8FE5-2D23083557C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463DB8F8-AD66-412D-90FB-F0A2D26F4897}"/>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5431EA94-6E6C-4ACC-B81A-CC39647F1F21}"/>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5" name="Espaço Reservado para Rodapé 4">
            <a:extLst>
              <a:ext uri="{FF2B5EF4-FFF2-40B4-BE49-F238E27FC236}">
                <a16:creationId xmlns="" xmlns:a16="http://schemas.microsoft.com/office/drawing/2014/main" id="{FBC3D2D4-1402-4588-AF80-BCE2C86B5DB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F7186C99-E373-4E05-ADC6-3C0C7CA2938D}"/>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208005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254CF7A7-3756-4716-988E-16C5539FC44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06EEEEA3-09D4-4DF1-B045-4966C4B030AB}"/>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C4B83872-E223-4072-89B0-C635D7D080BF}"/>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5" name="Espaço Reservado para Rodapé 4">
            <a:extLst>
              <a:ext uri="{FF2B5EF4-FFF2-40B4-BE49-F238E27FC236}">
                <a16:creationId xmlns="" xmlns:a16="http://schemas.microsoft.com/office/drawing/2014/main" id="{A633A4B6-69DE-45CB-9292-E2980C3AB84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B113CDC7-24FC-4A0D-9B74-60CEED0D65FB}"/>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117651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3780447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157070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41825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86101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178131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168746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B7B6AB-F368-4462-98A0-6BE6C8F1FA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F21DD4F-749C-41C9-A542-E47B7DA714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4BC00-695C-422E-980B-09CBD6ABCD80}"/>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5" name="Footer Placeholder 4">
            <a:extLst>
              <a:ext uri="{FF2B5EF4-FFF2-40B4-BE49-F238E27FC236}">
                <a16:creationId xmlns="" xmlns:a16="http://schemas.microsoft.com/office/drawing/2014/main" id="{0F505647-77A8-4A77-A582-456F8E8D6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3F05054-AC23-4A95-ABF0-42C911EAC304}"/>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405850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8D5918-4942-4C96-8153-AD3CCDF19C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81E0D50-39DC-442A-9F49-FE9D614340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D783F1-D7BA-4287-9694-8E8A53FB3C3E}"/>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5" name="Footer Placeholder 4">
            <a:extLst>
              <a:ext uri="{FF2B5EF4-FFF2-40B4-BE49-F238E27FC236}">
                <a16:creationId xmlns="" xmlns:a16="http://schemas.microsoft.com/office/drawing/2014/main" id="{0AB4ACDE-7636-4C73-AC5E-6C49A4718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17464D-8501-4B14-8B21-D689A2DF80C2}"/>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274589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FFF3204-6D7E-4A51-AFFB-82FB55FAEEE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91CAE717-1FA5-4523-9A67-392C0CEA3541}"/>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B52BE36C-99EE-4475-9C9B-738A5366F1D7}"/>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5" name="Espaço Reservado para Rodapé 4">
            <a:extLst>
              <a:ext uri="{FF2B5EF4-FFF2-40B4-BE49-F238E27FC236}">
                <a16:creationId xmlns="" xmlns:a16="http://schemas.microsoft.com/office/drawing/2014/main" id="{E88E5D58-66DC-45D3-85D1-901F7CAFE5D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7C8A5876-5F94-4AD9-B0A8-499316720BAA}"/>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846686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2C3E7F-4E9F-4782-A017-17EF774AC4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C685E9E-DD60-47A7-8A5D-957E343DA1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25BD29E-B4F2-4805-902E-FDB9F6D31589}"/>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5" name="Footer Placeholder 4">
            <a:extLst>
              <a:ext uri="{FF2B5EF4-FFF2-40B4-BE49-F238E27FC236}">
                <a16:creationId xmlns="" xmlns:a16="http://schemas.microsoft.com/office/drawing/2014/main" id="{F785E36F-3B87-4C79-B396-39C668420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DBE5D6-713A-4B49-BAD3-BD0E091F7BF4}"/>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818140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C60F0F-7739-4640-BC23-FDCCD5BAC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6DDD73-DBDD-4E3C-8E23-A6134B55C6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2BD2756-4F70-43BE-85CF-6A3C29AB17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C80AC09-73D4-4268-83CE-04B1DFABD19E}"/>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6" name="Footer Placeholder 5">
            <a:extLst>
              <a:ext uri="{FF2B5EF4-FFF2-40B4-BE49-F238E27FC236}">
                <a16:creationId xmlns="" xmlns:a16="http://schemas.microsoft.com/office/drawing/2014/main" id="{FC6C1D0B-FEED-48D2-8E76-1EDD3C647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8DF008F-835F-4CAA-B83B-F660059E3CC1}"/>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379652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4142F4-9BD8-4866-9C97-591BF5B9D8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C20AC67-9ED9-42E1-8EBB-B187201D42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F86A5B-1547-4721-B27A-3AB275194A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B93FD7D-A086-478F-9D22-1C24C1EFDC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A2AC545-03C5-4C16-8EBC-15265C0551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E40294-BA1F-4EC4-A48E-84F8D51DA5BA}"/>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8" name="Footer Placeholder 7">
            <a:extLst>
              <a:ext uri="{FF2B5EF4-FFF2-40B4-BE49-F238E27FC236}">
                <a16:creationId xmlns="" xmlns:a16="http://schemas.microsoft.com/office/drawing/2014/main" id="{197CBAE4-8977-4A7E-A511-E939EC8719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62380D7-EEDD-429D-A1E5-F3127433C6DA}"/>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2414352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CAD318-E23E-4FC7-A973-5076AF7C94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F6DC961-EA3B-4CBF-ADC5-329DEE390332}"/>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4" name="Footer Placeholder 3">
            <a:extLst>
              <a:ext uri="{FF2B5EF4-FFF2-40B4-BE49-F238E27FC236}">
                <a16:creationId xmlns="" xmlns:a16="http://schemas.microsoft.com/office/drawing/2014/main" id="{F8C5ACB2-DD03-4632-BB5E-C2E5CE3526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E913C90-CBC1-4771-95DC-AA3F4F59A26F}"/>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1689522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B206C7-A2FD-44DB-B3A3-3FA1EE7DB4A5}"/>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3" name="Footer Placeholder 2">
            <a:extLst>
              <a:ext uri="{FF2B5EF4-FFF2-40B4-BE49-F238E27FC236}">
                <a16:creationId xmlns="" xmlns:a16="http://schemas.microsoft.com/office/drawing/2014/main" id="{8D9A9EAF-E5D0-4991-87F7-F2E61F0DD5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78D74C5-9EE0-4F18-8BC6-3809D5261E11}"/>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3910449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8D4FA4-49F6-4D49-B359-0DD005973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D27D4D-BC4A-44AA-AC30-D21CE0344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7F73034-95A5-4CF3-82FC-C1AD2936F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47A5E8E-D01E-4BD9-B529-2939E28623CB}"/>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6" name="Footer Placeholder 5">
            <a:extLst>
              <a:ext uri="{FF2B5EF4-FFF2-40B4-BE49-F238E27FC236}">
                <a16:creationId xmlns="" xmlns:a16="http://schemas.microsoft.com/office/drawing/2014/main" id="{F3BD6FBA-56C1-4963-94C1-96BC29669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80752E3-5FA8-46ED-9357-CF8773335448}"/>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4137560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35DA7A-7F92-4C03-A1FE-D23EB3314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9298208-E549-4DBD-82C9-B3A7EE8E0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23AB0FB-FCA2-459E-BE96-9F56C0900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DF22B19-B2B1-4CF9-827D-57D32A11EF89}"/>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6" name="Footer Placeholder 5">
            <a:extLst>
              <a:ext uri="{FF2B5EF4-FFF2-40B4-BE49-F238E27FC236}">
                <a16:creationId xmlns="" xmlns:a16="http://schemas.microsoft.com/office/drawing/2014/main" id="{56D1B85F-1FC8-4C8E-AA14-554967123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B1194DB-49C3-4F11-A674-8ED4FF84D3A1}"/>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2925022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15ABD6-D4ED-4496-BF50-14EBE64799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D9D18C8-3C1C-4250-9C72-F09474068B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0674F8-6C6D-4C4A-980D-21A326279C40}"/>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5" name="Footer Placeholder 4">
            <a:extLst>
              <a:ext uri="{FF2B5EF4-FFF2-40B4-BE49-F238E27FC236}">
                <a16:creationId xmlns="" xmlns:a16="http://schemas.microsoft.com/office/drawing/2014/main" id="{41EAD998-3995-48C3-8618-015694BD5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C20D46E-AB31-4123-B58E-6AE18047483F}"/>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2848420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0943927-9D58-44E2-A287-2A68D15423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CC13D5B-125B-4DA0-9E55-2A10311239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DDD75A-2697-4440-B61B-3FD05315AC79}"/>
              </a:ext>
            </a:extLst>
          </p:cNvPr>
          <p:cNvSpPr>
            <a:spLocks noGrp="1"/>
          </p:cNvSpPr>
          <p:nvPr>
            <p:ph type="dt" sz="half" idx="10"/>
          </p:nvPr>
        </p:nvSpPr>
        <p:spPr/>
        <p:txBody>
          <a:bodyPr/>
          <a:lstStyle/>
          <a:p>
            <a:fld id="{47A68B75-6D23-4C32-9F29-8F040A332BAC}" type="datetimeFigureOut">
              <a:rPr lang="en-US" smtClean="0"/>
              <a:t>7/3/18</a:t>
            </a:fld>
            <a:endParaRPr lang="en-US"/>
          </a:p>
        </p:txBody>
      </p:sp>
      <p:sp>
        <p:nvSpPr>
          <p:cNvPr id="5" name="Footer Placeholder 4">
            <a:extLst>
              <a:ext uri="{FF2B5EF4-FFF2-40B4-BE49-F238E27FC236}">
                <a16:creationId xmlns="" xmlns:a16="http://schemas.microsoft.com/office/drawing/2014/main" id="{E6060A58-F2B3-4784-BFF7-0A07F8A10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D6893C7-9064-4D68-B40E-4AB8C17E3BE9}"/>
              </a:ext>
            </a:extLst>
          </p:cNvPr>
          <p:cNvSpPr>
            <a:spLocks noGrp="1"/>
          </p:cNvSpPr>
          <p:nvPr>
            <p:ph type="sldNum" sz="quarter" idx="12"/>
          </p:nvPr>
        </p:nvSpPr>
        <p:spPr/>
        <p:txBody>
          <a:bodyPr/>
          <a:lstStyle/>
          <a:p>
            <a:fld id="{EC3199BD-2875-47F8-BC5A-5F7C36AE4CF0}" type="slidenum">
              <a:rPr lang="en-US" smtClean="0"/>
              <a:t>‹n.º›</a:t>
            </a:fld>
            <a:endParaRPr lang="en-US"/>
          </a:p>
        </p:txBody>
      </p:sp>
    </p:spTree>
    <p:extLst>
      <p:ext uri="{BB962C8B-B14F-4D97-AF65-F5344CB8AC3E}">
        <p14:creationId xmlns:p14="http://schemas.microsoft.com/office/powerpoint/2010/main" val="18609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AB72815-E081-4240-BBA6-96D6E194270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 xmlns:a16="http://schemas.microsoft.com/office/drawing/2014/main" id="{9078669C-963C-4521-AF72-87CF514045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 xmlns:a16="http://schemas.microsoft.com/office/drawing/2014/main" id="{6E64CA6E-F133-4319-8E30-D56AFED55527}"/>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5" name="Espaço Reservado para Rodapé 4">
            <a:extLst>
              <a:ext uri="{FF2B5EF4-FFF2-40B4-BE49-F238E27FC236}">
                <a16:creationId xmlns="" xmlns:a16="http://schemas.microsoft.com/office/drawing/2014/main" id="{8E318FFB-3D8A-4D24-82D0-5A838CA5372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4943FDA1-F70A-4D11-8403-40AD40FB509E}"/>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423947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1C4B4F-12F9-4DE2-8A6F-CAC659BE01A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8C8D315C-7A4B-4252-A2EB-E5CDFFB6D4A5}"/>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 xmlns:a16="http://schemas.microsoft.com/office/drawing/2014/main" id="{D58B3BC3-BE13-481F-886D-CF179F2106F6}"/>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 xmlns:a16="http://schemas.microsoft.com/office/drawing/2014/main" id="{6CEE3385-EEF9-42AE-8F09-B5BE1D538559}"/>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6" name="Espaço Reservado para Rodapé 5">
            <a:extLst>
              <a:ext uri="{FF2B5EF4-FFF2-40B4-BE49-F238E27FC236}">
                <a16:creationId xmlns="" xmlns:a16="http://schemas.microsoft.com/office/drawing/2014/main" id="{4F64F4D8-4670-431C-A111-96422781E05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6C52B6C5-0F31-4FE3-9177-7130C3F91035}"/>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386937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B72B1AE-5E0F-4FFC-8F5B-318BA7592FB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 xmlns:a16="http://schemas.microsoft.com/office/drawing/2014/main" id="{1D75F9D9-E651-4D6D-9128-6EEE1BAD5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 xmlns:a16="http://schemas.microsoft.com/office/drawing/2014/main" id="{6ED691F9-4027-4052-9899-3C84F24D0E94}"/>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 xmlns:a16="http://schemas.microsoft.com/office/drawing/2014/main" id="{227A7201-740F-489B-AD5F-6C6DC0707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 xmlns:a16="http://schemas.microsoft.com/office/drawing/2014/main" id="{7CEC0EA6-D303-420D-8935-AFC6DF805DFA}"/>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 xmlns:a16="http://schemas.microsoft.com/office/drawing/2014/main" id="{355E9BDA-FF9C-45DA-9C10-F9D322DE10FC}"/>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8" name="Espaço Reservado para Rodapé 7">
            <a:extLst>
              <a:ext uri="{FF2B5EF4-FFF2-40B4-BE49-F238E27FC236}">
                <a16:creationId xmlns="" xmlns:a16="http://schemas.microsoft.com/office/drawing/2014/main" id="{5096F4C8-A41B-40EC-9478-2223660BADE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 xmlns:a16="http://schemas.microsoft.com/office/drawing/2014/main" id="{907535E4-4970-463F-AC86-807072D8BD30}"/>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174073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FC6C06-3B77-4AC9-B768-83A99006FFA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 xmlns:a16="http://schemas.microsoft.com/office/drawing/2014/main" id="{58C9D32E-4375-4AD8-8AE2-69EC9B373894}"/>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4" name="Espaço Reservado para Rodapé 3">
            <a:extLst>
              <a:ext uri="{FF2B5EF4-FFF2-40B4-BE49-F238E27FC236}">
                <a16:creationId xmlns="" xmlns:a16="http://schemas.microsoft.com/office/drawing/2014/main" id="{BF07455B-52D4-4169-8C88-4540974F0D7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 xmlns:a16="http://schemas.microsoft.com/office/drawing/2014/main" id="{2E7FDB9A-4A74-43AD-846E-D57F16EA22DC}"/>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18362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1F5AD9A4-D10A-423B-ABB7-89E049CBEC6C}"/>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3" name="Espaço Reservado para Rodapé 2">
            <a:extLst>
              <a:ext uri="{FF2B5EF4-FFF2-40B4-BE49-F238E27FC236}">
                <a16:creationId xmlns="" xmlns:a16="http://schemas.microsoft.com/office/drawing/2014/main" id="{729CCD68-F6F8-40D4-82A1-5E059CBC7D8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 xmlns:a16="http://schemas.microsoft.com/office/drawing/2014/main" id="{0DE97092-FBCF-4C14-9CAC-476B917E91A7}"/>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260893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4DD9216-9FE4-418C-88C6-ECB6E5C582E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 xmlns:a16="http://schemas.microsoft.com/office/drawing/2014/main" id="{04360C94-E598-40E9-9CF3-367A5D8463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 xmlns:a16="http://schemas.microsoft.com/office/drawing/2014/main" id="{02DC1F75-E2C4-4C31-A0D4-D00D175CB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 xmlns:a16="http://schemas.microsoft.com/office/drawing/2014/main" id="{ED2EA4BC-C1F4-4DE0-803C-17F5ABE4BE87}"/>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6" name="Espaço Reservado para Rodapé 5">
            <a:extLst>
              <a:ext uri="{FF2B5EF4-FFF2-40B4-BE49-F238E27FC236}">
                <a16:creationId xmlns="" xmlns:a16="http://schemas.microsoft.com/office/drawing/2014/main" id="{F9145928-868F-45E6-B4E5-CFDEA81F5F0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10F25E05-016B-4294-9B75-A64E68791701}"/>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388858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935FE28-CE1A-4B63-B702-EBEB37EB3E8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 xmlns:a16="http://schemas.microsoft.com/office/drawing/2014/main" id="{FF679C77-8057-4F70-931E-EF069873B9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 xmlns:a16="http://schemas.microsoft.com/office/drawing/2014/main" id="{AA70221B-F4BF-4778-A374-D83AEAB1A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 xmlns:a16="http://schemas.microsoft.com/office/drawing/2014/main" id="{12F699C1-3D35-412B-B440-81D6CDF74A45}"/>
              </a:ext>
            </a:extLst>
          </p:cNvPr>
          <p:cNvSpPr>
            <a:spLocks noGrp="1"/>
          </p:cNvSpPr>
          <p:nvPr>
            <p:ph type="dt" sz="half" idx="10"/>
          </p:nvPr>
        </p:nvSpPr>
        <p:spPr/>
        <p:txBody>
          <a:bodyPr/>
          <a:lstStyle/>
          <a:p>
            <a:fld id="{118557E0-09D6-40B0-8D2F-602DF14DDA29}" type="datetimeFigureOut">
              <a:rPr lang="pt-BR" smtClean="0"/>
              <a:t>03/07/18</a:t>
            </a:fld>
            <a:endParaRPr lang="pt-BR"/>
          </a:p>
        </p:txBody>
      </p:sp>
      <p:sp>
        <p:nvSpPr>
          <p:cNvPr id="6" name="Espaço Reservado para Rodapé 5">
            <a:extLst>
              <a:ext uri="{FF2B5EF4-FFF2-40B4-BE49-F238E27FC236}">
                <a16:creationId xmlns="" xmlns:a16="http://schemas.microsoft.com/office/drawing/2014/main" id="{67C13FC7-435A-4C13-9260-18DD1B8F318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B518C8FA-3730-4CC6-8904-71D754F1208A}"/>
              </a:ext>
            </a:extLst>
          </p:cNvPr>
          <p:cNvSpPr>
            <a:spLocks noGrp="1"/>
          </p:cNvSpPr>
          <p:nvPr>
            <p:ph type="sldNum" sz="quarter" idx="12"/>
          </p:nvPr>
        </p:nvSpPr>
        <p:spPr/>
        <p:txBody>
          <a:bodyPr/>
          <a:lstStyle/>
          <a:p>
            <a:fld id="{E5962C53-F6A0-486D-9FB8-452EA2CE04A4}" type="slidenum">
              <a:rPr lang="pt-BR" smtClean="0"/>
              <a:t>‹n.º›</a:t>
            </a:fld>
            <a:endParaRPr lang="pt-BR"/>
          </a:p>
        </p:txBody>
      </p:sp>
    </p:spTree>
    <p:extLst>
      <p:ext uri="{BB962C8B-B14F-4D97-AF65-F5344CB8AC3E}">
        <p14:creationId xmlns:p14="http://schemas.microsoft.com/office/powerpoint/2010/main" val="24006358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941CBE32-B6C9-4FE2-9307-03037CAFB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 xmlns:a16="http://schemas.microsoft.com/office/drawing/2014/main" id="{7D2F1A3A-3E40-475A-8BC8-5A3FB91C4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919A8B6A-A457-4BA9-A186-479E01EC6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557E0-09D6-40B0-8D2F-602DF14DDA29}" type="datetimeFigureOut">
              <a:rPr lang="pt-BR" smtClean="0"/>
              <a:t>03/07/18</a:t>
            </a:fld>
            <a:endParaRPr lang="pt-BR"/>
          </a:p>
        </p:txBody>
      </p:sp>
      <p:sp>
        <p:nvSpPr>
          <p:cNvPr id="5" name="Espaço Reservado para Rodapé 4">
            <a:extLst>
              <a:ext uri="{FF2B5EF4-FFF2-40B4-BE49-F238E27FC236}">
                <a16:creationId xmlns="" xmlns:a16="http://schemas.microsoft.com/office/drawing/2014/main" id="{3C4FA02B-DDCF-4037-9C99-8CB592CE8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 xmlns:a16="http://schemas.microsoft.com/office/drawing/2014/main" id="{3F21ADD6-E074-45E3-9B0E-80428D121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62C53-F6A0-486D-9FB8-452EA2CE04A4}" type="slidenum">
              <a:rPr lang="pt-BR" smtClean="0"/>
              <a:t>‹n.º›</a:t>
            </a:fld>
            <a:endParaRPr lang="pt-BR"/>
          </a:p>
        </p:txBody>
      </p:sp>
    </p:spTree>
    <p:extLst>
      <p:ext uri="{BB962C8B-B14F-4D97-AF65-F5344CB8AC3E}">
        <p14:creationId xmlns:p14="http://schemas.microsoft.com/office/powerpoint/2010/main" val="1021501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05F0B1A-1885-49B5-9753-40D93CA08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0C08B3A-C663-4BAC-976E-F5064535B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0B05FDB-32B8-4A99-BE7C-4F425E912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68B75-6D23-4C32-9F29-8F040A332BAC}" type="datetimeFigureOut">
              <a:rPr lang="en-US" smtClean="0"/>
              <a:t>7/3/18</a:t>
            </a:fld>
            <a:endParaRPr lang="en-US"/>
          </a:p>
        </p:txBody>
      </p:sp>
      <p:sp>
        <p:nvSpPr>
          <p:cNvPr id="5" name="Footer Placeholder 4">
            <a:extLst>
              <a:ext uri="{FF2B5EF4-FFF2-40B4-BE49-F238E27FC236}">
                <a16:creationId xmlns="" xmlns:a16="http://schemas.microsoft.com/office/drawing/2014/main" id="{CAADF1E1-CEF4-4245-90BE-D3C6BD210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AE996EA-5145-4FEE-8F87-86E1E8ACC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199BD-2875-47F8-BC5A-5F7C36AE4CF0}" type="slidenum">
              <a:rPr lang="en-US" smtClean="0"/>
              <a:t>‹n.º›</a:t>
            </a:fld>
            <a:endParaRPr lang="en-US"/>
          </a:p>
        </p:txBody>
      </p:sp>
    </p:spTree>
    <p:extLst>
      <p:ext uri="{BB962C8B-B14F-4D97-AF65-F5344CB8AC3E}">
        <p14:creationId xmlns:p14="http://schemas.microsoft.com/office/powerpoint/2010/main" val="3489170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tmp"/><Relationship Id="rId1" Type="http://schemas.openxmlformats.org/officeDocument/2006/relationships/slideLayout" Target="../slideLayouts/slideLayout14.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tm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2.tmp"/><Relationship Id="rId5" Type="http://schemas.openxmlformats.org/officeDocument/2006/relationships/image" Target="../media/image33.png"/><Relationship Id="rId1" Type="http://schemas.openxmlformats.org/officeDocument/2006/relationships/slideLayout" Target="../slideLayouts/slideLayout16.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1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 Id="rId3" Type="http://schemas.microsoft.com/office/2007/relationships/hdphoto" Target="../media/hdphoto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 Id="rId3" Type="http://schemas.microsoft.com/office/2007/relationships/hdphoto" Target="../media/hdphoto2.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 Id="rId3"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 Id="rId3"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image" Target="../media/image55.emf"/></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hyperlink" Target="https://www.allianceforintegrity.org/pt/" TargetMode="External"/><Relationship Id="rId1" Type="http://schemas.openxmlformats.org/officeDocument/2006/relationships/slideLayout" Target="../slideLayouts/slideLayout12.xml"/><Relationship Id="rId2"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hyperlink" Target="http://www.cgu.gov.br/assuntos/etica-e-integridade/programa-de-integridade/imagens/infogrficoprogramadeintegridade.jpg" TargetMode="External"/><Relationship Id="rId7" Type="http://schemas.openxmlformats.org/officeDocument/2006/relationships/image" Target="../media/image66.jpeg"/><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tiff"/></Relationships>
</file>

<file path=ppt/slides/_rels/slide46.xml.rels><?xml version="1.0" encoding="UTF-8" standalone="yes"?>
<Relationships xmlns="http://schemas.openxmlformats.org/package/2006/relationships"><Relationship Id="rId3" Type="http://schemas.openxmlformats.org/officeDocument/2006/relationships/image" Target="../media/image32.svg"/><Relationship Id="rId4" Type="http://schemas.openxmlformats.org/officeDocument/2006/relationships/image" Target="../media/image69.tiff"/><Relationship Id="rId1" Type="http://schemas.openxmlformats.org/officeDocument/2006/relationships/slideLayout" Target="../slideLayouts/slideLayout12.xml"/><Relationship Id="rId2"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1281219" y="865526"/>
            <a:ext cx="9197163" cy="1569449"/>
          </a:xfrm>
          <a:prstGeom prst="rect">
            <a:avLst/>
          </a:prstGeom>
          <a:solidFill>
            <a:schemeClr val="accent1">
              <a:lumMod val="60000"/>
              <a:lumOff val="4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5000" b="1" dirty="0">
                <a:latin typeface="+mn-lt"/>
              </a:rPr>
              <a:t>Fórum Estadão</a:t>
            </a:r>
          </a:p>
          <a:p>
            <a:pPr algn="ctr"/>
            <a:r>
              <a:rPr lang="pt-BR" sz="5000" b="1" dirty="0" err="1">
                <a:latin typeface="+mn-lt"/>
              </a:rPr>
              <a:t>Compliance</a:t>
            </a:r>
            <a:r>
              <a:rPr lang="pt-BR" sz="5000" b="1" dirty="0">
                <a:latin typeface="+mn-lt"/>
              </a:rPr>
              <a:t> </a:t>
            </a:r>
          </a:p>
          <a:p>
            <a:pPr algn="ctr"/>
            <a:endParaRPr lang="pt-BR" sz="5000" b="1" dirty="0">
              <a:latin typeface="+mn-lt"/>
            </a:endParaRPr>
          </a:p>
        </p:txBody>
      </p:sp>
      <p:sp>
        <p:nvSpPr>
          <p:cNvPr id="6" name="Subtítulo 2">
            <a:extLst>
              <a:ext uri="{FF2B5EF4-FFF2-40B4-BE49-F238E27FC236}">
                <a16:creationId xmlns="" xmlns:a16="http://schemas.microsoft.com/office/drawing/2014/main" id="{AB52B288-D8E3-49BC-8901-64BC6A873E1F}"/>
              </a:ext>
            </a:extLst>
          </p:cNvPr>
          <p:cNvSpPr txBox="1">
            <a:spLocks/>
          </p:cNvSpPr>
          <p:nvPr/>
        </p:nvSpPr>
        <p:spPr>
          <a:xfrm>
            <a:off x="1871327" y="4739649"/>
            <a:ext cx="8016949" cy="17993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400" b="1" dirty="0"/>
              <a:t>Wagner de Campos Rosário</a:t>
            </a:r>
          </a:p>
          <a:p>
            <a:pPr marL="0" indent="0" algn="ctr">
              <a:buNone/>
            </a:pPr>
            <a:r>
              <a:rPr lang="pt-BR" sz="1600" i="1" dirty="0"/>
              <a:t>Ministro da Transparência e Controladoria-Geral da União</a:t>
            </a:r>
          </a:p>
          <a:p>
            <a:pPr marL="0" indent="0" algn="ctr">
              <a:buNone/>
            </a:pPr>
            <a:endParaRPr lang="pt-BR" sz="2000" dirty="0"/>
          </a:p>
          <a:p>
            <a:pPr marL="0" indent="0" algn="ctr">
              <a:buNone/>
            </a:pPr>
            <a:r>
              <a:rPr lang="pt-BR" sz="2000" i="1" dirty="0"/>
              <a:t>São Paulo, 04 de julho de 2018</a:t>
            </a:r>
          </a:p>
        </p:txBody>
      </p:sp>
      <p:sp>
        <p:nvSpPr>
          <p:cNvPr id="2" name="CaixaDeTexto 1"/>
          <p:cNvSpPr txBox="1"/>
          <p:nvPr/>
        </p:nvSpPr>
        <p:spPr>
          <a:xfrm>
            <a:off x="452066" y="3534312"/>
            <a:ext cx="11162415" cy="584775"/>
          </a:xfrm>
          <a:prstGeom prst="rect">
            <a:avLst/>
          </a:prstGeom>
          <a:solidFill>
            <a:schemeClr val="accent4">
              <a:lumMod val="40000"/>
              <a:lumOff val="60000"/>
            </a:schemeClr>
          </a:solidFill>
        </p:spPr>
        <p:txBody>
          <a:bodyPr wrap="none" rtlCol="0">
            <a:spAutoFit/>
          </a:bodyPr>
          <a:lstStyle/>
          <a:p>
            <a:r>
              <a:rPr lang="pt-BR" sz="3200" dirty="0" smtClean="0"/>
              <a:t>Importância da Transparência e do </a:t>
            </a:r>
            <a:r>
              <a:rPr lang="pt-BR" sz="3200" i="1" dirty="0" err="1" smtClean="0"/>
              <a:t>Compliance</a:t>
            </a:r>
            <a:r>
              <a:rPr lang="pt-BR" sz="3200" dirty="0" smtClean="0"/>
              <a:t> na sociedade atual</a:t>
            </a:r>
            <a:endParaRPr lang="pt-BR" sz="3200" dirty="0"/>
          </a:p>
        </p:txBody>
      </p:sp>
    </p:spTree>
    <p:extLst>
      <p:ext uri="{BB962C8B-B14F-4D97-AF65-F5344CB8AC3E}">
        <p14:creationId xmlns:p14="http://schemas.microsoft.com/office/powerpoint/2010/main" val="95080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26859B-C52A-412A-A32C-CB552E801CE4}"/>
              </a:ext>
            </a:extLst>
          </p:cNvPr>
          <p:cNvSpPr txBox="1">
            <a:spLocks/>
          </p:cNvSpPr>
          <p:nvPr/>
        </p:nvSpPr>
        <p:spPr>
          <a:xfrm>
            <a:off x="349826" y="322262"/>
            <a:ext cx="11672455" cy="758393"/>
          </a:xfrm>
          <a:prstGeom prst="rect">
            <a:avLst/>
          </a:prstGeom>
          <a:solidFill>
            <a:schemeClr val="bg2">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solidFill>
                  <a:schemeClr val="accent5">
                    <a:lumMod val="50000"/>
                  </a:schemeClr>
                </a:solidFill>
              </a:rPr>
              <a:t>Política de Transparência </a:t>
            </a:r>
          </a:p>
        </p:txBody>
      </p:sp>
      <p:sp>
        <p:nvSpPr>
          <p:cNvPr id="5" name="Título 1">
            <a:extLst>
              <a:ext uri="{FF2B5EF4-FFF2-40B4-BE49-F238E27FC236}">
                <a16:creationId xmlns="" xmlns:a16="http://schemas.microsoft.com/office/drawing/2014/main" id="{39A16FEF-C0EC-420F-A7E5-BFA51946AC3D}"/>
              </a:ext>
            </a:extLst>
          </p:cNvPr>
          <p:cNvSpPr txBox="1">
            <a:spLocks/>
          </p:cNvSpPr>
          <p:nvPr/>
        </p:nvSpPr>
        <p:spPr>
          <a:xfrm>
            <a:off x="349826" y="1476505"/>
            <a:ext cx="3924223" cy="758393"/>
          </a:xfrm>
          <a:prstGeom prst="rect">
            <a:avLst/>
          </a:prstGeom>
          <a:solidFill>
            <a:schemeClr val="bg2">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200" b="1" dirty="0">
                <a:solidFill>
                  <a:schemeClr val="accent5">
                    <a:lumMod val="50000"/>
                  </a:schemeClr>
                </a:solidFill>
              </a:rPr>
              <a:t>LINHAS DE TRABALHO</a:t>
            </a:r>
          </a:p>
        </p:txBody>
      </p:sp>
      <p:sp>
        <p:nvSpPr>
          <p:cNvPr id="6" name="Título 1">
            <a:extLst>
              <a:ext uri="{FF2B5EF4-FFF2-40B4-BE49-F238E27FC236}">
                <a16:creationId xmlns="" xmlns:a16="http://schemas.microsoft.com/office/drawing/2014/main" id="{42A3C4CF-DE2B-4144-8F64-C8B21D36E222}"/>
              </a:ext>
            </a:extLst>
          </p:cNvPr>
          <p:cNvSpPr txBox="1">
            <a:spLocks/>
          </p:cNvSpPr>
          <p:nvPr/>
        </p:nvSpPr>
        <p:spPr>
          <a:xfrm>
            <a:off x="2809254" y="2672209"/>
            <a:ext cx="3013612" cy="37673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Instrumentalização</a:t>
            </a:r>
          </a:p>
        </p:txBody>
      </p:sp>
      <p:sp>
        <p:nvSpPr>
          <p:cNvPr id="7" name="Título 1">
            <a:extLst>
              <a:ext uri="{FF2B5EF4-FFF2-40B4-BE49-F238E27FC236}">
                <a16:creationId xmlns="" xmlns:a16="http://schemas.microsoft.com/office/drawing/2014/main" id="{238CABAE-B4A8-4A65-BE52-FE38266ED331}"/>
              </a:ext>
            </a:extLst>
          </p:cNvPr>
          <p:cNvSpPr txBox="1">
            <a:spLocks/>
          </p:cNvSpPr>
          <p:nvPr/>
        </p:nvSpPr>
        <p:spPr>
          <a:xfrm>
            <a:off x="2809254" y="3552200"/>
            <a:ext cx="3013612" cy="37673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Capacitação</a:t>
            </a:r>
          </a:p>
        </p:txBody>
      </p:sp>
      <p:sp>
        <p:nvSpPr>
          <p:cNvPr id="8" name="Título 1">
            <a:extLst>
              <a:ext uri="{FF2B5EF4-FFF2-40B4-BE49-F238E27FC236}">
                <a16:creationId xmlns="" xmlns:a16="http://schemas.microsoft.com/office/drawing/2014/main" id="{AF3C9AC5-5CBF-4A9B-BC1B-604AEF99D865}"/>
              </a:ext>
            </a:extLst>
          </p:cNvPr>
          <p:cNvSpPr txBox="1">
            <a:spLocks/>
          </p:cNvSpPr>
          <p:nvPr/>
        </p:nvSpPr>
        <p:spPr>
          <a:xfrm>
            <a:off x="2809254" y="4499587"/>
            <a:ext cx="3013612" cy="37673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Normatização</a:t>
            </a:r>
          </a:p>
        </p:txBody>
      </p:sp>
      <p:sp>
        <p:nvSpPr>
          <p:cNvPr id="9" name="Título 1">
            <a:extLst>
              <a:ext uri="{FF2B5EF4-FFF2-40B4-BE49-F238E27FC236}">
                <a16:creationId xmlns="" xmlns:a16="http://schemas.microsoft.com/office/drawing/2014/main" id="{2EF7A478-CC7A-4B8F-A66B-C28C64154EEC}"/>
              </a:ext>
            </a:extLst>
          </p:cNvPr>
          <p:cNvSpPr txBox="1">
            <a:spLocks/>
          </p:cNvSpPr>
          <p:nvPr/>
        </p:nvSpPr>
        <p:spPr>
          <a:xfrm>
            <a:off x="2809254" y="5479123"/>
            <a:ext cx="3013612" cy="54282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Monitoramento</a:t>
            </a:r>
          </a:p>
        </p:txBody>
      </p:sp>
      <p:sp>
        <p:nvSpPr>
          <p:cNvPr id="10" name="Título 1">
            <a:extLst>
              <a:ext uri="{FF2B5EF4-FFF2-40B4-BE49-F238E27FC236}">
                <a16:creationId xmlns="" xmlns:a16="http://schemas.microsoft.com/office/drawing/2014/main" id="{05090F08-0636-4A1F-BACB-8D32F6077F11}"/>
              </a:ext>
            </a:extLst>
          </p:cNvPr>
          <p:cNvSpPr txBox="1">
            <a:spLocks/>
          </p:cNvSpPr>
          <p:nvPr/>
        </p:nvSpPr>
        <p:spPr>
          <a:xfrm>
            <a:off x="7427768" y="2630748"/>
            <a:ext cx="3013612" cy="534753"/>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Formação de redes</a:t>
            </a:r>
          </a:p>
        </p:txBody>
      </p:sp>
      <p:sp>
        <p:nvSpPr>
          <p:cNvPr id="11" name="Título 1">
            <a:extLst>
              <a:ext uri="{FF2B5EF4-FFF2-40B4-BE49-F238E27FC236}">
                <a16:creationId xmlns="" xmlns:a16="http://schemas.microsoft.com/office/drawing/2014/main" id="{BB82DF5F-11F8-47D3-81B8-BC9CECB29476}"/>
              </a:ext>
            </a:extLst>
          </p:cNvPr>
          <p:cNvSpPr txBox="1">
            <a:spLocks/>
          </p:cNvSpPr>
          <p:nvPr/>
        </p:nvSpPr>
        <p:spPr>
          <a:xfrm>
            <a:off x="7427768" y="3643412"/>
            <a:ext cx="3013612" cy="639385"/>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Financiamento</a:t>
            </a:r>
          </a:p>
        </p:txBody>
      </p:sp>
      <p:pic>
        <p:nvPicPr>
          <p:cNvPr id="12" name="Picture 2" descr="Resultado de imagem para MONEY ICON FREE">
            <a:extLst>
              <a:ext uri="{FF2B5EF4-FFF2-40B4-BE49-F238E27FC236}">
                <a16:creationId xmlns="" xmlns:a16="http://schemas.microsoft.com/office/drawing/2014/main" id="{8003A398-E311-41F3-9E90-35FB139B1BAE}"/>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4974" y="3516631"/>
            <a:ext cx="657079" cy="657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m para tool icon free">
            <a:extLst>
              <a:ext uri="{FF2B5EF4-FFF2-40B4-BE49-F238E27FC236}">
                <a16:creationId xmlns="" xmlns:a16="http://schemas.microsoft.com/office/drawing/2014/main" id="{1F65C546-8D76-4736-A42F-2609805EE38F}"/>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8263" y="2532035"/>
            <a:ext cx="657079" cy="657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m relacionada">
            <a:extLst>
              <a:ext uri="{FF2B5EF4-FFF2-40B4-BE49-F238E27FC236}">
                <a16:creationId xmlns="" xmlns:a16="http://schemas.microsoft.com/office/drawing/2014/main" id="{99646D4F-D7F5-40D8-9E3D-F600D2D013B7}"/>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6460" y="4395972"/>
            <a:ext cx="657079" cy="6570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sultado de imagem para training icon free">
            <a:extLst>
              <a:ext uri="{FF2B5EF4-FFF2-40B4-BE49-F238E27FC236}">
                <a16:creationId xmlns="" xmlns:a16="http://schemas.microsoft.com/office/drawing/2014/main" id="{A44747A5-3C7D-40EF-8254-CA780B88CDE6}"/>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2305" y="3479585"/>
            <a:ext cx="657079" cy="6376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m relacionada">
            <a:extLst>
              <a:ext uri="{FF2B5EF4-FFF2-40B4-BE49-F238E27FC236}">
                <a16:creationId xmlns="" xmlns:a16="http://schemas.microsoft.com/office/drawing/2014/main" id="{B14E5B8C-BA90-4FF4-B3AA-7525E2D3D80A}"/>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4974" y="2528106"/>
            <a:ext cx="657079" cy="6570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esultado de imagem para monitoring icon free">
            <a:extLst>
              <a:ext uri="{FF2B5EF4-FFF2-40B4-BE49-F238E27FC236}">
                <a16:creationId xmlns="" xmlns:a16="http://schemas.microsoft.com/office/drawing/2014/main" id="{9C8F667D-AF6D-432D-BEC7-D2685660A3B5}"/>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6460" y="5364864"/>
            <a:ext cx="657079" cy="6570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m para megaphone icon free">
            <a:extLst>
              <a:ext uri="{FF2B5EF4-FFF2-40B4-BE49-F238E27FC236}">
                <a16:creationId xmlns="" xmlns:a16="http://schemas.microsoft.com/office/drawing/2014/main" id="{315E5F44-1EE7-4A2A-A39F-3E16542098EE}"/>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4687" t="11187" r="10937" b="11229"/>
          <a:stretch/>
        </p:blipFill>
        <p:spPr bwMode="auto">
          <a:xfrm>
            <a:off x="6264975" y="4465891"/>
            <a:ext cx="720685" cy="695408"/>
          </a:xfrm>
          <a:prstGeom prst="rect">
            <a:avLst/>
          </a:prstGeom>
          <a:noFill/>
          <a:extLst>
            <a:ext uri="{909E8E84-426E-40DD-AFC4-6F175D3DCCD1}">
              <a14:hiddenFill xmlns:a14="http://schemas.microsoft.com/office/drawing/2010/main">
                <a:solidFill>
                  <a:srgbClr val="FFFFFF"/>
                </a:solidFill>
              </a14:hiddenFill>
            </a:ext>
          </a:extLst>
        </p:spPr>
      </p:pic>
      <p:sp>
        <p:nvSpPr>
          <p:cNvPr id="19" name="Título 1">
            <a:extLst>
              <a:ext uri="{FF2B5EF4-FFF2-40B4-BE49-F238E27FC236}">
                <a16:creationId xmlns="" xmlns:a16="http://schemas.microsoft.com/office/drawing/2014/main" id="{04964501-9CA8-4B89-9D86-333E89BE18ED}"/>
              </a:ext>
            </a:extLst>
          </p:cNvPr>
          <p:cNvSpPr txBox="1">
            <a:spLocks/>
          </p:cNvSpPr>
          <p:nvPr/>
        </p:nvSpPr>
        <p:spPr>
          <a:xfrm>
            <a:off x="7427768" y="4548964"/>
            <a:ext cx="3013612" cy="639385"/>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Comunicação</a:t>
            </a:r>
          </a:p>
        </p:txBody>
      </p:sp>
    </p:spTree>
    <p:extLst>
      <p:ext uri="{BB962C8B-B14F-4D97-AF65-F5344CB8AC3E}">
        <p14:creationId xmlns:p14="http://schemas.microsoft.com/office/powerpoint/2010/main" val="4120210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xmlns=""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CaixaDeTexto 4">
            <a:extLst>
              <a:ext uri="{FF2B5EF4-FFF2-40B4-BE49-F238E27FC236}">
                <a16:creationId xmlns:a16="http://schemas.microsoft.com/office/drawing/2014/main" xmlns="" id="{2781F84C-5970-43F2-93AA-29FCB325B3A7}"/>
              </a:ext>
            </a:extLst>
          </p:cNvPr>
          <p:cNvSpPr txBox="1"/>
          <p:nvPr/>
        </p:nvSpPr>
        <p:spPr>
          <a:xfrm>
            <a:off x="716667" y="1171439"/>
            <a:ext cx="6673687" cy="523220"/>
          </a:xfrm>
          <a:prstGeom prst="rect">
            <a:avLst/>
          </a:prstGeom>
          <a:noFill/>
        </p:spPr>
        <p:txBody>
          <a:bodyPr wrap="square" rtlCol="0">
            <a:spAutoFit/>
          </a:bodyPr>
          <a:lstStyle/>
          <a:p>
            <a:r>
              <a:rPr lang="pt-BR" sz="2800" b="1" dirty="0">
                <a:solidFill>
                  <a:srgbClr val="002060"/>
                </a:solidFill>
              </a:rPr>
              <a:t>LEI DE ACESSO À INFORMAÇÃO - LAI</a:t>
            </a:r>
          </a:p>
        </p:txBody>
      </p:sp>
      <p:sp>
        <p:nvSpPr>
          <p:cNvPr id="7" name="CaixaDeTexto 6">
            <a:extLst>
              <a:ext uri="{FF2B5EF4-FFF2-40B4-BE49-F238E27FC236}">
                <a16:creationId xmlns:a16="http://schemas.microsoft.com/office/drawing/2014/main" xmlns="" id="{17D7BD34-3ED6-4CCB-ACCE-9E585C58DECD}"/>
              </a:ext>
            </a:extLst>
          </p:cNvPr>
          <p:cNvSpPr txBox="1"/>
          <p:nvPr/>
        </p:nvSpPr>
        <p:spPr>
          <a:xfrm>
            <a:off x="739129" y="1610076"/>
            <a:ext cx="7486496" cy="400110"/>
          </a:xfrm>
          <a:prstGeom prst="rect">
            <a:avLst/>
          </a:prstGeom>
          <a:noFill/>
        </p:spPr>
        <p:txBody>
          <a:bodyPr wrap="square" rtlCol="0">
            <a:spAutoFit/>
          </a:bodyPr>
          <a:lstStyle/>
          <a:p>
            <a:r>
              <a:rPr lang="pt-BR" sz="2000" dirty="0">
                <a:solidFill>
                  <a:srgbClr val="002060"/>
                </a:solidFill>
              </a:rPr>
              <a:t>Dados gerais sobre pedidos e respostas – Governo Federal*</a:t>
            </a:r>
          </a:p>
        </p:txBody>
      </p:sp>
      <p:sp>
        <p:nvSpPr>
          <p:cNvPr id="9" name="CaixaDeTexto 8">
            <a:extLst>
              <a:ext uri="{FF2B5EF4-FFF2-40B4-BE49-F238E27FC236}">
                <a16:creationId xmlns:a16="http://schemas.microsoft.com/office/drawing/2014/main" xmlns="" id="{CC126478-CDDA-4B8C-9597-80E23BD9DB1C}"/>
              </a:ext>
            </a:extLst>
          </p:cNvPr>
          <p:cNvSpPr txBox="1"/>
          <p:nvPr/>
        </p:nvSpPr>
        <p:spPr>
          <a:xfrm>
            <a:off x="6483451" y="2446557"/>
            <a:ext cx="4840865" cy="707886"/>
          </a:xfrm>
          <a:prstGeom prst="rect">
            <a:avLst/>
          </a:prstGeom>
          <a:noFill/>
        </p:spPr>
        <p:txBody>
          <a:bodyPr wrap="square" rtlCol="0">
            <a:spAutoFit/>
          </a:bodyPr>
          <a:lstStyle/>
          <a:p>
            <a:r>
              <a:rPr lang="pt-BR" sz="4000" b="1" dirty="0">
                <a:solidFill>
                  <a:schemeClr val="accent2"/>
                </a:solidFill>
              </a:rPr>
              <a:t>560 mil</a:t>
            </a:r>
            <a:r>
              <a:rPr lang="pt-BR" sz="1400" b="1" dirty="0">
                <a:solidFill>
                  <a:schemeClr val="accent2"/>
                </a:solidFill>
              </a:rPr>
              <a:t> </a:t>
            </a:r>
            <a:r>
              <a:rPr lang="pt-BR" b="1" dirty="0">
                <a:solidFill>
                  <a:schemeClr val="bg1">
                    <a:lumMod val="65000"/>
                  </a:schemeClr>
                </a:solidFill>
              </a:rPr>
              <a:t>pedidos recebidos</a:t>
            </a:r>
          </a:p>
        </p:txBody>
      </p:sp>
      <p:sp>
        <p:nvSpPr>
          <p:cNvPr id="10" name="CaixaDeTexto 9">
            <a:extLst>
              <a:ext uri="{FF2B5EF4-FFF2-40B4-BE49-F238E27FC236}">
                <a16:creationId xmlns:a16="http://schemas.microsoft.com/office/drawing/2014/main" xmlns="" id="{7636081E-53D8-41B5-881A-EC4ADB1ABBEE}"/>
              </a:ext>
            </a:extLst>
          </p:cNvPr>
          <p:cNvSpPr txBox="1"/>
          <p:nvPr/>
        </p:nvSpPr>
        <p:spPr>
          <a:xfrm>
            <a:off x="6483450" y="3480561"/>
            <a:ext cx="5465395" cy="707886"/>
          </a:xfrm>
          <a:prstGeom prst="rect">
            <a:avLst/>
          </a:prstGeom>
          <a:noFill/>
        </p:spPr>
        <p:txBody>
          <a:bodyPr wrap="square" rtlCol="0">
            <a:spAutoFit/>
          </a:bodyPr>
          <a:lstStyle/>
          <a:p>
            <a:r>
              <a:rPr lang="pt-BR" sz="4000" b="1" dirty="0">
                <a:solidFill>
                  <a:schemeClr val="accent2"/>
                </a:solidFill>
              </a:rPr>
              <a:t>559 mil (99%)</a:t>
            </a:r>
            <a:r>
              <a:rPr lang="pt-BR" sz="1400" b="1" dirty="0">
                <a:solidFill>
                  <a:schemeClr val="accent2"/>
                </a:solidFill>
              </a:rPr>
              <a:t> </a:t>
            </a:r>
            <a:r>
              <a:rPr lang="pt-BR" b="1" dirty="0">
                <a:solidFill>
                  <a:schemeClr val="bg1">
                    <a:lumMod val="65000"/>
                  </a:schemeClr>
                </a:solidFill>
              </a:rPr>
              <a:t>pedidos respondidos</a:t>
            </a:r>
          </a:p>
        </p:txBody>
      </p:sp>
      <p:sp>
        <p:nvSpPr>
          <p:cNvPr id="11" name="CaixaDeTexto 10">
            <a:extLst>
              <a:ext uri="{FF2B5EF4-FFF2-40B4-BE49-F238E27FC236}">
                <a16:creationId xmlns:a16="http://schemas.microsoft.com/office/drawing/2014/main" xmlns="" id="{FEE75D18-A2F6-41D5-8395-F0AE98F4FA3B}"/>
              </a:ext>
            </a:extLst>
          </p:cNvPr>
          <p:cNvSpPr txBox="1"/>
          <p:nvPr/>
        </p:nvSpPr>
        <p:spPr>
          <a:xfrm>
            <a:off x="6483450" y="4460020"/>
            <a:ext cx="5213637" cy="707886"/>
          </a:xfrm>
          <a:prstGeom prst="rect">
            <a:avLst/>
          </a:prstGeom>
          <a:noFill/>
        </p:spPr>
        <p:txBody>
          <a:bodyPr wrap="square" rtlCol="0">
            <a:spAutoFit/>
          </a:bodyPr>
          <a:lstStyle/>
          <a:p>
            <a:r>
              <a:rPr lang="pt-BR" sz="4000" b="1" dirty="0">
                <a:solidFill>
                  <a:schemeClr val="accent2"/>
                </a:solidFill>
              </a:rPr>
              <a:t>14 dias </a:t>
            </a:r>
            <a:r>
              <a:rPr lang="pt-BR" b="1" dirty="0">
                <a:solidFill>
                  <a:schemeClr val="bg1">
                    <a:lumMod val="65000"/>
                  </a:schemeClr>
                </a:solidFill>
              </a:rPr>
              <a:t>em média para resposta</a:t>
            </a:r>
          </a:p>
        </p:txBody>
      </p:sp>
      <p:sp>
        <p:nvSpPr>
          <p:cNvPr id="12" name="CaixaDeTexto 11">
            <a:extLst>
              <a:ext uri="{FF2B5EF4-FFF2-40B4-BE49-F238E27FC236}">
                <a16:creationId xmlns:a16="http://schemas.microsoft.com/office/drawing/2014/main" xmlns="" id="{3F011134-2E7D-4C00-818B-CA02938F8032}"/>
              </a:ext>
            </a:extLst>
          </p:cNvPr>
          <p:cNvSpPr txBox="1"/>
          <p:nvPr/>
        </p:nvSpPr>
        <p:spPr>
          <a:xfrm>
            <a:off x="6483451" y="5283378"/>
            <a:ext cx="4740116" cy="707886"/>
          </a:xfrm>
          <a:prstGeom prst="rect">
            <a:avLst/>
          </a:prstGeom>
          <a:noFill/>
        </p:spPr>
        <p:txBody>
          <a:bodyPr wrap="square" rtlCol="0">
            <a:spAutoFit/>
          </a:bodyPr>
          <a:lstStyle/>
          <a:p>
            <a:r>
              <a:rPr lang="pt-BR" sz="4000" b="1" dirty="0">
                <a:solidFill>
                  <a:schemeClr val="accent2"/>
                </a:solidFill>
              </a:rPr>
              <a:t>8 mil </a:t>
            </a:r>
            <a:r>
              <a:rPr lang="pt-BR" b="1" dirty="0">
                <a:solidFill>
                  <a:schemeClr val="bg1">
                    <a:lumMod val="65000"/>
                  </a:schemeClr>
                </a:solidFill>
              </a:rPr>
              <a:t>recursos encaminhados à CGU</a:t>
            </a:r>
          </a:p>
        </p:txBody>
      </p:sp>
      <p:pic>
        <p:nvPicPr>
          <p:cNvPr id="13" name="Imagem 12">
            <a:extLst>
              <a:ext uri="{FF2B5EF4-FFF2-40B4-BE49-F238E27FC236}">
                <a16:creationId xmlns:a16="http://schemas.microsoft.com/office/drawing/2014/main" xmlns="" id="{B2B0F728-7EB2-4849-BD0D-74D43A5638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621" y="2553811"/>
            <a:ext cx="640012" cy="503212"/>
          </a:xfrm>
          <a:prstGeom prst="rect">
            <a:avLst/>
          </a:prstGeom>
        </p:spPr>
      </p:pic>
      <p:pic>
        <p:nvPicPr>
          <p:cNvPr id="14" name="Imagem 13">
            <a:extLst>
              <a:ext uri="{FF2B5EF4-FFF2-40B4-BE49-F238E27FC236}">
                <a16:creationId xmlns:a16="http://schemas.microsoft.com/office/drawing/2014/main" xmlns="" id="{E64B3E13-D103-4708-B33C-DB24E91EF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0258" y="3526959"/>
            <a:ext cx="590680" cy="595094"/>
          </a:xfrm>
          <a:prstGeom prst="rect">
            <a:avLst/>
          </a:prstGeom>
        </p:spPr>
      </p:pic>
      <p:pic>
        <p:nvPicPr>
          <p:cNvPr id="15" name="Imagem 14">
            <a:extLst>
              <a:ext uri="{FF2B5EF4-FFF2-40B4-BE49-F238E27FC236}">
                <a16:creationId xmlns:a16="http://schemas.microsoft.com/office/drawing/2014/main" xmlns="" id="{72AE7B7E-DA71-4A38-BD88-D1D4F04A3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575" y="4622524"/>
            <a:ext cx="324160" cy="464692"/>
          </a:xfrm>
          <a:prstGeom prst="rect">
            <a:avLst/>
          </a:prstGeom>
        </p:spPr>
      </p:pic>
      <p:pic>
        <p:nvPicPr>
          <p:cNvPr id="16" name="Imagem 15">
            <a:extLst>
              <a:ext uri="{FF2B5EF4-FFF2-40B4-BE49-F238E27FC236}">
                <a16:creationId xmlns:a16="http://schemas.microsoft.com/office/drawing/2014/main" xmlns="" id="{309EEA45-079C-4E29-AE8E-5CD0BB72D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258" y="5370910"/>
            <a:ext cx="631681" cy="543410"/>
          </a:xfrm>
          <a:prstGeom prst="rect">
            <a:avLst/>
          </a:prstGeom>
        </p:spPr>
      </p:pic>
      <p:sp>
        <p:nvSpPr>
          <p:cNvPr id="17" name="CaixaDeTexto 16">
            <a:extLst>
              <a:ext uri="{FF2B5EF4-FFF2-40B4-BE49-F238E27FC236}">
                <a16:creationId xmlns:a16="http://schemas.microsoft.com/office/drawing/2014/main" xmlns="" id="{D307D198-242E-4FF6-B9E7-987D781CFEAC}"/>
              </a:ext>
            </a:extLst>
          </p:cNvPr>
          <p:cNvSpPr txBox="1"/>
          <p:nvPr/>
        </p:nvSpPr>
        <p:spPr>
          <a:xfrm>
            <a:off x="5580273" y="6165280"/>
            <a:ext cx="4214183" cy="338554"/>
          </a:xfrm>
          <a:prstGeom prst="rect">
            <a:avLst/>
          </a:prstGeom>
          <a:noFill/>
        </p:spPr>
        <p:txBody>
          <a:bodyPr wrap="square" rtlCol="0">
            <a:spAutoFit/>
          </a:bodyPr>
          <a:lstStyle/>
          <a:p>
            <a:r>
              <a:rPr lang="pt-BR" sz="1600" i="1" dirty="0">
                <a:solidFill>
                  <a:schemeClr val="bg1">
                    <a:lumMod val="50000"/>
                  </a:schemeClr>
                </a:solidFill>
              </a:rPr>
              <a:t>*Período: maio de 2012 até novembro de 2017</a:t>
            </a:r>
          </a:p>
        </p:txBody>
      </p:sp>
      <p:pic>
        <p:nvPicPr>
          <p:cNvPr id="18" name="Imagem 17" descr="e-SIC - Sistema Eletrônico do Serviço de Informação ao Cidadão - Google Chrome"/>
          <p:cNvPicPr>
            <a:picLocks noChangeAspect="1"/>
          </p:cNvPicPr>
          <p:nvPr/>
        </p:nvPicPr>
        <p:blipFill rotWithShape="1">
          <a:blip r:embed="rId6">
            <a:extLst>
              <a:ext uri="{28A0092B-C50C-407E-A947-70E740481C1C}">
                <a14:useLocalDpi xmlns:a14="http://schemas.microsoft.com/office/drawing/2010/main" val="0"/>
              </a:ext>
            </a:extLst>
          </a:blip>
          <a:srcRect l="18536" t="5013" r="17926" b="16071"/>
          <a:stretch/>
        </p:blipFill>
        <p:spPr>
          <a:xfrm>
            <a:off x="120710" y="2116476"/>
            <a:ext cx="5059848" cy="4048805"/>
          </a:xfrm>
          <a:prstGeom prst="rect">
            <a:avLst/>
          </a:prstGeom>
        </p:spPr>
      </p:pic>
    </p:spTree>
    <p:extLst>
      <p:ext uri="{BB962C8B-B14F-4D97-AF65-F5344CB8AC3E}">
        <p14:creationId xmlns:p14="http://schemas.microsoft.com/office/powerpoint/2010/main" val="967759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xmlns=""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CaixaDeTexto 4">
            <a:extLst>
              <a:ext uri="{FF2B5EF4-FFF2-40B4-BE49-F238E27FC236}">
                <a16:creationId xmlns:a16="http://schemas.microsoft.com/office/drawing/2014/main" xmlns="" id="{44073E2B-4452-4DC6-A7A8-9C131233A005}"/>
              </a:ext>
            </a:extLst>
          </p:cNvPr>
          <p:cNvSpPr txBox="1"/>
          <p:nvPr/>
        </p:nvSpPr>
        <p:spPr>
          <a:xfrm>
            <a:off x="589493" y="1367517"/>
            <a:ext cx="6410330" cy="523220"/>
          </a:xfrm>
          <a:prstGeom prst="rect">
            <a:avLst/>
          </a:prstGeom>
          <a:noFill/>
        </p:spPr>
        <p:txBody>
          <a:bodyPr wrap="square" rtlCol="0">
            <a:spAutoFit/>
          </a:bodyPr>
          <a:lstStyle/>
          <a:p>
            <a:r>
              <a:rPr lang="pt-BR" sz="2800" b="1" dirty="0">
                <a:solidFill>
                  <a:srgbClr val="002060"/>
                </a:solidFill>
              </a:rPr>
              <a:t>POLÍTICA DE DADOS ABERTOS</a:t>
            </a:r>
          </a:p>
        </p:txBody>
      </p:sp>
      <p:sp>
        <p:nvSpPr>
          <p:cNvPr id="6" name="Subtítulo 2">
            <a:extLst>
              <a:ext uri="{FF2B5EF4-FFF2-40B4-BE49-F238E27FC236}">
                <a16:creationId xmlns:a16="http://schemas.microsoft.com/office/drawing/2014/main" xmlns="" id="{62039058-E61C-4A8B-A469-703918C3DFCE}"/>
              </a:ext>
            </a:extLst>
          </p:cNvPr>
          <p:cNvSpPr txBox="1">
            <a:spLocks/>
          </p:cNvSpPr>
          <p:nvPr/>
        </p:nvSpPr>
        <p:spPr>
          <a:xfrm>
            <a:off x="612073" y="1745981"/>
            <a:ext cx="10808148" cy="96620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1200"/>
              </a:spcAft>
            </a:pPr>
            <a:r>
              <a:rPr lang="pt-BR" sz="2000" dirty="0">
                <a:solidFill>
                  <a:srgbClr val="002060"/>
                </a:solidFill>
              </a:rPr>
              <a:t>Promoção da abertura das bases de dados governamentais em formato aberto:</a:t>
            </a:r>
            <a:endParaRPr lang="pt-BR" sz="2000" dirty="0">
              <a:solidFill>
                <a:schemeClr val="tx1"/>
              </a:solidFill>
            </a:endParaRPr>
          </a:p>
        </p:txBody>
      </p:sp>
      <p:sp>
        <p:nvSpPr>
          <p:cNvPr id="8" name="CaixaDeTexto 7">
            <a:extLst>
              <a:ext uri="{FF2B5EF4-FFF2-40B4-BE49-F238E27FC236}">
                <a16:creationId xmlns:a16="http://schemas.microsoft.com/office/drawing/2014/main" xmlns="" id="{8A0CB9AD-C7B5-440E-9248-D2A0744E801B}"/>
              </a:ext>
            </a:extLst>
          </p:cNvPr>
          <p:cNvSpPr txBox="1"/>
          <p:nvPr/>
        </p:nvSpPr>
        <p:spPr>
          <a:xfrm>
            <a:off x="6095999" y="2542853"/>
            <a:ext cx="5301644" cy="3711785"/>
          </a:xfrm>
          <a:prstGeom prst="rect">
            <a:avLst/>
          </a:prstGeom>
          <a:noFill/>
        </p:spPr>
        <p:txBody>
          <a:bodyPr wrap="none" rtlCol="0">
            <a:spAutoFit/>
          </a:bodyPr>
          <a:lstStyle/>
          <a:p>
            <a:pPr>
              <a:lnSpc>
                <a:spcPct val="120000"/>
              </a:lnSpc>
              <a:spcAft>
                <a:spcPts val="1200"/>
              </a:spcAft>
            </a:pPr>
            <a:r>
              <a:rPr lang="pt-BR" sz="5200" b="1" dirty="0">
                <a:solidFill>
                  <a:schemeClr val="accent6"/>
                </a:solidFill>
              </a:rPr>
              <a:t>73</a:t>
            </a:r>
            <a:r>
              <a:rPr lang="pt-BR" sz="2000" dirty="0"/>
              <a:t> </a:t>
            </a:r>
            <a:r>
              <a:rPr lang="pt-BR" sz="2300" b="1" dirty="0">
                <a:solidFill>
                  <a:schemeClr val="bg1">
                    <a:lumMod val="65000"/>
                  </a:schemeClr>
                </a:solidFill>
              </a:rPr>
              <a:t>planos de dados abertos publicados</a:t>
            </a:r>
          </a:p>
          <a:p>
            <a:pPr>
              <a:lnSpc>
                <a:spcPct val="120000"/>
              </a:lnSpc>
              <a:spcAft>
                <a:spcPts val="1200"/>
              </a:spcAft>
            </a:pPr>
            <a:r>
              <a:rPr lang="pt-BR" sz="5200" b="1" dirty="0">
                <a:solidFill>
                  <a:schemeClr val="accent6"/>
                </a:solidFill>
              </a:rPr>
              <a:t>103</a:t>
            </a:r>
            <a:r>
              <a:rPr lang="pt-BR" sz="2000" dirty="0"/>
              <a:t> </a:t>
            </a:r>
            <a:r>
              <a:rPr lang="pt-BR" sz="2300" b="1" dirty="0">
                <a:solidFill>
                  <a:schemeClr val="bg1">
                    <a:lumMod val="65000"/>
                  </a:schemeClr>
                </a:solidFill>
              </a:rPr>
              <a:t>planos de dados em elaboração</a:t>
            </a:r>
          </a:p>
          <a:p>
            <a:pPr>
              <a:lnSpc>
                <a:spcPct val="120000"/>
              </a:lnSpc>
              <a:spcAft>
                <a:spcPts val="1200"/>
              </a:spcAft>
            </a:pPr>
            <a:r>
              <a:rPr lang="pt-BR" sz="5200" b="1" dirty="0">
                <a:solidFill>
                  <a:schemeClr val="accent6"/>
                </a:solidFill>
              </a:rPr>
              <a:t>1.656 (74%)</a:t>
            </a:r>
            <a:r>
              <a:rPr lang="pt-BR" sz="4800" b="1" dirty="0"/>
              <a:t> </a:t>
            </a:r>
            <a:r>
              <a:rPr lang="pt-BR" sz="2300" b="1" dirty="0">
                <a:solidFill>
                  <a:schemeClr val="bg1">
                    <a:lumMod val="65000"/>
                  </a:schemeClr>
                </a:solidFill>
              </a:rPr>
              <a:t>bases abertas</a:t>
            </a:r>
            <a:endParaRPr lang="pt-BR" sz="2000" dirty="0"/>
          </a:p>
          <a:p>
            <a:endParaRPr lang="pt-BR" dirty="0"/>
          </a:p>
        </p:txBody>
      </p:sp>
      <p:sp>
        <p:nvSpPr>
          <p:cNvPr id="9" name="CaixaDeTexto 8">
            <a:extLst>
              <a:ext uri="{FF2B5EF4-FFF2-40B4-BE49-F238E27FC236}">
                <a16:creationId xmlns:a16="http://schemas.microsoft.com/office/drawing/2014/main" xmlns="" id="{63DDFF8C-F338-4350-B0A9-ACB196347D0F}"/>
              </a:ext>
            </a:extLst>
          </p:cNvPr>
          <p:cNvSpPr txBox="1"/>
          <p:nvPr/>
        </p:nvSpPr>
        <p:spPr>
          <a:xfrm>
            <a:off x="704679" y="5916084"/>
            <a:ext cx="4721972" cy="338554"/>
          </a:xfrm>
          <a:prstGeom prst="rect">
            <a:avLst/>
          </a:prstGeom>
          <a:noFill/>
        </p:spPr>
        <p:txBody>
          <a:bodyPr wrap="square" rtlCol="0">
            <a:spAutoFit/>
          </a:bodyPr>
          <a:lstStyle/>
          <a:p>
            <a:r>
              <a:rPr lang="pt-BR" sz="1600" i="1" dirty="0">
                <a:solidFill>
                  <a:schemeClr val="bg1">
                    <a:lumMod val="50000"/>
                  </a:schemeClr>
                </a:solidFill>
              </a:rPr>
              <a:t>*Período: Até novembro de 2017</a:t>
            </a:r>
          </a:p>
        </p:txBody>
      </p:sp>
      <p:pic>
        <p:nvPicPr>
          <p:cNvPr id="10" name="Imagem 9" descr="Dados Abertos - Google Chrome"/>
          <p:cNvPicPr>
            <a:picLocks noChangeAspect="1"/>
          </p:cNvPicPr>
          <p:nvPr/>
        </p:nvPicPr>
        <p:blipFill rotWithShape="1">
          <a:blip r:embed="rId2">
            <a:extLst>
              <a:ext uri="{28A0092B-C50C-407E-A947-70E740481C1C}">
                <a14:useLocalDpi xmlns:a14="http://schemas.microsoft.com/office/drawing/2010/main" val="0"/>
              </a:ext>
            </a:extLst>
          </a:blip>
          <a:srcRect r="6107"/>
          <a:stretch/>
        </p:blipFill>
        <p:spPr>
          <a:xfrm>
            <a:off x="258897" y="2389048"/>
            <a:ext cx="5139159" cy="3078819"/>
          </a:xfrm>
          <a:prstGeom prst="rect">
            <a:avLst/>
          </a:prstGeom>
        </p:spPr>
      </p:pic>
      <p:sp>
        <p:nvSpPr>
          <p:cNvPr id="11" name="CaixaDeTexto 10"/>
          <p:cNvSpPr txBox="1"/>
          <p:nvPr/>
        </p:nvSpPr>
        <p:spPr>
          <a:xfrm>
            <a:off x="655871" y="5467867"/>
            <a:ext cx="4819588" cy="400110"/>
          </a:xfrm>
          <a:prstGeom prst="rect">
            <a:avLst/>
          </a:prstGeom>
          <a:noFill/>
        </p:spPr>
        <p:txBody>
          <a:bodyPr wrap="square" rtlCol="0">
            <a:spAutoFit/>
          </a:bodyPr>
          <a:lstStyle/>
          <a:p>
            <a:r>
              <a:rPr lang="pt-BR" sz="2000" b="1" i="1" dirty="0">
                <a:solidFill>
                  <a:schemeClr val="tx1">
                    <a:lumMod val="75000"/>
                    <a:lumOff val="25000"/>
                  </a:schemeClr>
                </a:solidFill>
              </a:rPr>
              <a:t>Paineis.cgu.gov.br/</a:t>
            </a:r>
            <a:r>
              <a:rPr lang="pt-BR" sz="2000" b="1" i="1" dirty="0" err="1">
                <a:solidFill>
                  <a:schemeClr val="tx1">
                    <a:lumMod val="75000"/>
                    <a:lumOff val="25000"/>
                  </a:schemeClr>
                </a:solidFill>
              </a:rPr>
              <a:t>dadosabertos</a:t>
            </a:r>
            <a:endParaRPr lang="pt-BR" sz="2000" b="1" i="1" dirty="0">
              <a:solidFill>
                <a:schemeClr val="tx1">
                  <a:lumMod val="75000"/>
                  <a:lumOff val="25000"/>
                </a:schemeClr>
              </a:solidFill>
            </a:endParaRPr>
          </a:p>
        </p:txBody>
      </p:sp>
    </p:spTree>
    <p:extLst>
      <p:ext uri="{BB962C8B-B14F-4D97-AF65-F5344CB8AC3E}">
        <p14:creationId xmlns:p14="http://schemas.microsoft.com/office/powerpoint/2010/main" val="1855500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7" name="Subtítulo 2"/>
          <p:cNvSpPr txBox="1">
            <a:spLocks/>
          </p:cNvSpPr>
          <p:nvPr/>
        </p:nvSpPr>
        <p:spPr>
          <a:xfrm>
            <a:off x="476607" y="1249175"/>
            <a:ext cx="11132799" cy="69537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800" b="1" dirty="0">
                <a:solidFill>
                  <a:schemeClr val="tx1">
                    <a:lumMod val="75000"/>
                    <a:lumOff val="25000"/>
                  </a:schemeClr>
                </a:solidFill>
              </a:rPr>
              <a:t>PROMOÇÃO DA TRANSPARÊNCIA</a:t>
            </a:r>
          </a:p>
        </p:txBody>
      </p:sp>
      <p:sp>
        <p:nvSpPr>
          <p:cNvPr id="8" name="CaixaDeTexto 7"/>
          <p:cNvSpPr txBox="1"/>
          <p:nvPr/>
        </p:nvSpPr>
        <p:spPr>
          <a:xfrm>
            <a:off x="446048" y="2306882"/>
            <a:ext cx="6403356" cy="523220"/>
          </a:xfrm>
          <a:prstGeom prst="rect">
            <a:avLst/>
          </a:prstGeom>
          <a:noFill/>
        </p:spPr>
        <p:txBody>
          <a:bodyPr wrap="none" rtlCol="0">
            <a:spAutoFit/>
          </a:bodyPr>
          <a:lstStyle/>
          <a:p>
            <a:r>
              <a:rPr lang="pt-BR" sz="2800" b="1" dirty="0">
                <a:solidFill>
                  <a:srgbClr val="00B050"/>
                </a:solidFill>
              </a:rPr>
              <a:t>ESCALA BRASIL TRANSPARENTE: </a:t>
            </a:r>
            <a:r>
              <a:rPr lang="pt-BR" sz="2800" b="1" i="1" dirty="0">
                <a:solidFill>
                  <a:srgbClr val="00B050"/>
                </a:solidFill>
              </a:rPr>
              <a:t>Impactos</a:t>
            </a:r>
          </a:p>
        </p:txBody>
      </p:sp>
      <p:pic>
        <p:nvPicPr>
          <p:cNvPr id="9" name="Picture 2" descr="C:\Users\sergioaf\Documents\CGU 2015\Servidor Edward - Trabalhos Executados\Mapa grafico 3 a.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68" b="96514" l="963" r="95954"/>
                    </a14:imgEffect>
                  </a14:imgLayer>
                </a14:imgProps>
              </a:ext>
              <a:ext uri="{28A0092B-C50C-407E-A947-70E740481C1C}">
                <a14:useLocalDpi xmlns:a14="http://schemas.microsoft.com/office/drawing/2010/main" val="0"/>
              </a:ext>
            </a:extLst>
          </a:blip>
          <a:srcRect/>
          <a:stretch>
            <a:fillRect/>
          </a:stretch>
        </p:blipFill>
        <p:spPr bwMode="auto">
          <a:xfrm>
            <a:off x="696934" y="3141941"/>
            <a:ext cx="3297348" cy="371605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descr="https://relatorios.cgu.gov.br/Visualizador.aspx?id_relatorio=22 - Google Chrome"/>
          <p:cNvPicPr>
            <a:picLocks noChangeAspect="1"/>
          </p:cNvPicPr>
          <p:nvPr/>
        </p:nvPicPr>
        <p:blipFill rotWithShape="1">
          <a:blip r:embed="rId4">
            <a:extLst>
              <a:ext uri="{28A0092B-C50C-407E-A947-70E740481C1C}">
                <a14:useLocalDpi xmlns:a14="http://schemas.microsoft.com/office/drawing/2010/main" val="0"/>
              </a:ext>
            </a:extLst>
          </a:blip>
          <a:srcRect l="26880" t="32405" r="40688" b="8861"/>
          <a:stretch/>
        </p:blipFill>
        <p:spPr>
          <a:xfrm>
            <a:off x="8356923" y="3234583"/>
            <a:ext cx="3439461" cy="3530774"/>
          </a:xfrm>
          <a:prstGeom prst="rect">
            <a:avLst/>
          </a:prstGeom>
        </p:spPr>
      </p:pic>
      <p:pic>
        <p:nvPicPr>
          <p:cNvPr id="11" name="Imagem 10"/>
          <p:cNvPicPr>
            <a:picLocks noChangeAspect="1"/>
          </p:cNvPicPr>
          <p:nvPr/>
        </p:nvPicPr>
        <p:blipFill>
          <a:blip r:embed="rId5"/>
          <a:stretch>
            <a:fillRect/>
          </a:stretch>
        </p:blipFill>
        <p:spPr>
          <a:xfrm>
            <a:off x="4168391" y="3271604"/>
            <a:ext cx="3554276" cy="3456732"/>
          </a:xfrm>
          <a:prstGeom prst="rect">
            <a:avLst/>
          </a:prstGeom>
        </p:spPr>
      </p:pic>
    </p:spTree>
    <p:extLst>
      <p:ext uri="{BB962C8B-B14F-4D97-AF65-F5344CB8AC3E}">
        <p14:creationId xmlns:p14="http://schemas.microsoft.com/office/powerpoint/2010/main" val="560641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4800" dirty="0">
              <a:latin typeface="+mn-lt"/>
            </a:endParaRPr>
          </a:p>
        </p:txBody>
      </p:sp>
      <p:sp>
        <p:nvSpPr>
          <p:cNvPr id="7" name="Subtítulo 2"/>
          <p:cNvSpPr txBox="1">
            <a:spLocks/>
          </p:cNvSpPr>
          <p:nvPr/>
        </p:nvSpPr>
        <p:spPr>
          <a:xfrm>
            <a:off x="476607" y="1175435"/>
            <a:ext cx="11132799" cy="69537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800" b="1" dirty="0">
                <a:solidFill>
                  <a:schemeClr val="tx1">
                    <a:lumMod val="75000"/>
                    <a:lumOff val="25000"/>
                  </a:schemeClr>
                </a:solidFill>
              </a:rPr>
              <a:t>PROMOÇÃO DA TRANSPARÊNCIA</a:t>
            </a:r>
          </a:p>
        </p:txBody>
      </p:sp>
      <p:pic>
        <p:nvPicPr>
          <p:cNvPr id="12" name="Imagem 11">
            <a:extLst>
              <a:ext uri="{FF2B5EF4-FFF2-40B4-BE49-F238E27FC236}">
                <a16:creationId xmlns:a16="http://schemas.microsoft.com/office/drawing/2014/main" xmlns="" id="{E1029751-DE10-4337-B711-80F7983D6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217" y="2065443"/>
            <a:ext cx="5955592" cy="4333187"/>
          </a:xfrm>
          <a:prstGeom prst="rect">
            <a:avLst/>
          </a:prstGeom>
        </p:spPr>
      </p:pic>
    </p:spTree>
    <p:extLst>
      <p:ext uri="{BB962C8B-B14F-4D97-AF65-F5344CB8AC3E}">
        <p14:creationId xmlns:p14="http://schemas.microsoft.com/office/powerpoint/2010/main" val="1620239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408026"/>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4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ítulo 1">
            <a:extLst>
              <a:ext uri="{FF2B5EF4-FFF2-40B4-BE49-F238E27FC236}">
                <a16:creationId xmlns:a16="http://schemas.microsoft.com/office/drawing/2014/main" xmlns="" id="{A6FAC1E0-74A4-40CF-8955-16505E6998CF}"/>
              </a:ext>
            </a:extLst>
          </p:cNvPr>
          <p:cNvSpPr txBox="1">
            <a:spLocks/>
          </p:cNvSpPr>
          <p:nvPr/>
        </p:nvSpPr>
        <p:spPr>
          <a:xfrm>
            <a:off x="570470" y="306463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pt-BR" sz="5400"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sp>
        <p:nvSpPr>
          <p:cNvPr id="5" name="Retângulo 4">
            <a:extLst>
              <a:ext uri="{FF2B5EF4-FFF2-40B4-BE49-F238E27FC236}">
                <a16:creationId xmlns:a16="http://schemas.microsoft.com/office/drawing/2014/main" xmlns="" id="{E610F5BB-A659-4ECA-9997-68C7B66B1EAF}"/>
              </a:ext>
            </a:extLst>
          </p:cNvPr>
          <p:cNvSpPr/>
          <p:nvPr/>
        </p:nvSpPr>
        <p:spPr>
          <a:xfrm>
            <a:off x="671512" y="1274154"/>
            <a:ext cx="4443461" cy="609398"/>
          </a:xfrm>
          <a:prstGeom prst="rect">
            <a:avLst/>
          </a:prstGeom>
        </p:spPr>
        <p:txBody>
          <a:bodyPr wrap="none">
            <a:spAutoFit/>
          </a:bodyPr>
          <a:lstStyle/>
          <a:p>
            <a:pPr>
              <a:lnSpc>
                <a:spcPct val="120000"/>
              </a:lnSpc>
            </a:pPr>
            <a:r>
              <a:rPr lang="pt-BR" sz="2800" b="1" dirty="0">
                <a:solidFill>
                  <a:srgbClr val="002060"/>
                </a:solidFill>
              </a:rPr>
              <a:t>PORTAL DA TRANSPARÊNCIA</a:t>
            </a:r>
          </a:p>
        </p:txBody>
      </p:sp>
      <p:pic>
        <p:nvPicPr>
          <p:cNvPr id="6" name="Imagem 5">
            <a:extLst>
              <a:ext uri="{FF2B5EF4-FFF2-40B4-BE49-F238E27FC236}">
                <a16:creationId xmlns:a16="http://schemas.microsoft.com/office/drawing/2014/main" xmlns="" id="{76ADAAF5-ABBF-4BEE-A5AC-9549EA670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74" y="2067895"/>
            <a:ext cx="3108997" cy="3886247"/>
          </a:xfrm>
          <a:prstGeom prst="rect">
            <a:avLst/>
          </a:prstGeom>
        </p:spPr>
      </p:pic>
      <p:sp>
        <p:nvSpPr>
          <p:cNvPr id="7" name="CaixaDeTexto 6">
            <a:extLst>
              <a:ext uri="{FF2B5EF4-FFF2-40B4-BE49-F238E27FC236}">
                <a16:creationId xmlns:a16="http://schemas.microsoft.com/office/drawing/2014/main" xmlns="" id="{0417DED1-1D74-475D-87E8-AAFEDAC81950}"/>
              </a:ext>
            </a:extLst>
          </p:cNvPr>
          <p:cNvSpPr txBox="1">
            <a:spLocks noChangeArrowheads="1"/>
          </p:cNvSpPr>
          <p:nvPr/>
        </p:nvSpPr>
        <p:spPr bwMode="auto">
          <a:xfrm>
            <a:off x="4210757" y="2301488"/>
            <a:ext cx="7455217" cy="3046988"/>
          </a:xfrm>
          <a:prstGeom prst="rect">
            <a:avLst/>
          </a:prstGeom>
          <a:noFill/>
          <a:ln w="9525">
            <a:noFill/>
            <a:miter lim="800000"/>
            <a:headEnd/>
            <a:tailEnd/>
          </a:ln>
          <a:extLst/>
        </p:spPr>
        <p:txBody>
          <a:bodyPr wrap="square">
            <a:spAutoFit/>
          </a:bodyPr>
          <a:lstStyle>
            <a:lvl1pPr algn="l" eaLnBrk="0" hangingPunct="0">
              <a:spcBef>
                <a:spcPct val="20000"/>
              </a:spcBef>
              <a:buChar char="•"/>
              <a:defRPr sz="1600">
                <a:solidFill>
                  <a:schemeClr val="tx1"/>
                </a:solidFill>
                <a:latin typeface="Humanst521 BT" pitchFamily="34" charset="0"/>
              </a:defRPr>
            </a:lvl1pPr>
            <a:lvl2pPr marL="742950" indent="-285750" algn="l" eaLnBrk="0" hangingPunct="0">
              <a:spcBef>
                <a:spcPct val="20000"/>
              </a:spcBef>
              <a:buChar char="–"/>
              <a:defRPr sz="1600">
                <a:solidFill>
                  <a:schemeClr val="tx1"/>
                </a:solidFill>
                <a:latin typeface="Humanst521 BT" pitchFamily="34" charset="0"/>
              </a:defRPr>
            </a:lvl2pPr>
            <a:lvl3pPr marL="1143000" indent="-228600" algn="l" eaLnBrk="0" hangingPunct="0">
              <a:spcBef>
                <a:spcPct val="20000"/>
              </a:spcBef>
              <a:buChar char="•"/>
              <a:defRPr sz="1600">
                <a:solidFill>
                  <a:schemeClr val="tx1"/>
                </a:solidFill>
                <a:latin typeface="Humanst521 BT" pitchFamily="34" charset="0"/>
              </a:defRPr>
            </a:lvl3pPr>
            <a:lvl4pPr marL="1600200" indent="-228600" algn="l" eaLnBrk="0" hangingPunct="0">
              <a:spcBef>
                <a:spcPct val="20000"/>
              </a:spcBef>
              <a:buChar char="–"/>
              <a:defRPr sz="1600">
                <a:solidFill>
                  <a:schemeClr val="tx1"/>
                </a:solidFill>
                <a:latin typeface="Humanst521 BT" pitchFamily="34" charset="0"/>
              </a:defRPr>
            </a:lvl4pPr>
            <a:lvl5pPr marL="2057400" indent="-228600" algn="l" eaLnBrk="0" hangingPunct="0">
              <a:spcBef>
                <a:spcPct val="20000"/>
              </a:spcBef>
              <a:buChar char="»"/>
              <a:defRPr sz="1600">
                <a:solidFill>
                  <a:schemeClr val="tx1"/>
                </a:solidFill>
                <a:latin typeface="Humanst521 BT" pitchFamily="34" charset="0"/>
              </a:defRPr>
            </a:lvl5pPr>
            <a:lvl6pPr marL="2514600" indent="-228600" defTabSz="449263" eaLnBrk="0" fontAlgn="base" hangingPunct="0">
              <a:spcBef>
                <a:spcPct val="20000"/>
              </a:spcBef>
              <a:spcAft>
                <a:spcPct val="0"/>
              </a:spcAft>
              <a:buChar char="»"/>
              <a:defRPr sz="1600">
                <a:solidFill>
                  <a:schemeClr val="tx1"/>
                </a:solidFill>
                <a:latin typeface="Humanst521 BT" pitchFamily="34" charset="0"/>
              </a:defRPr>
            </a:lvl6pPr>
            <a:lvl7pPr marL="2971800" indent="-228600" defTabSz="449263" eaLnBrk="0" fontAlgn="base" hangingPunct="0">
              <a:spcBef>
                <a:spcPct val="20000"/>
              </a:spcBef>
              <a:spcAft>
                <a:spcPct val="0"/>
              </a:spcAft>
              <a:buChar char="»"/>
              <a:defRPr sz="1600">
                <a:solidFill>
                  <a:schemeClr val="tx1"/>
                </a:solidFill>
                <a:latin typeface="Humanst521 BT" pitchFamily="34" charset="0"/>
              </a:defRPr>
            </a:lvl7pPr>
            <a:lvl8pPr marL="3429000" indent="-228600" defTabSz="449263" eaLnBrk="0" fontAlgn="base" hangingPunct="0">
              <a:spcBef>
                <a:spcPct val="20000"/>
              </a:spcBef>
              <a:spcAft>
                <a:spcPct val="0"/>
              </a:spcAft>
              <a:buChar char="»"/>
              <a:defRPr sz="1600">
                <a:solidFill>
                  <a:schemeClr val="tx1"/>
                </a:solidFill>
                <a:latin typeface="Humanst521 BT" pitchFamily="34" charset="0"/>
              </a:defRPr>
            </a:lvl8pPr>
            <a:lvl9pPr marL="3886200" indent="-228600" defTabSz="449263" eaLnBrk="0" fontAlgn="base" hangingPunct="0">
              <a:spcBef>
                <a:spcPct val="20000"/>
              </a:spcBef>
              <a:spcAft>
                <a:spcPct val="0"/>
              </a:spcAft>
              <a:buChar char="»"/>
              <a:defRPr sz="1600">
                <a:solidFill>
                  <a:schemeClr val="tx1"/>
                </a:solidFill>
                <a:latin typeface="Humanst521 BT" pitchFamily="34" charset="0"/>
              </a:defRPr>
            </a:lvl9pPr>
          </a:lstStyle>
          <a:p>
            <a:pPr eaLnBrk="1" hangingPunct="1">
              <a:spcBef>
                <a:spcPct val="0"/>
              </a:spcBef>
              <a:buNone/>
            </a:pPr>
            <a:r>
              <a:rPr lang="pt-BR" altLang="pt-BR" sz="4800" b="1" dirty="0" smtClean="0">
                <a:solidFill>
                  <a:schemeClr val="accent6"/>
                </a:solidFill>
                <a:latin typeface="+mn-lt"/>
              </a:rPr>
              <a:t>21</a:t>
            </a:r>
            <a:r>
              <a:rPr lang="pt-BR" altLang="pt-BR" sz="4000" b="1" dirty="0" smtClean="0">
                <a:solidFill>
                  <a:schemeClr val="accent6"/>
                </a:solidFill>
                <a:latin typeface="+mn-lt"/>
              </a:rPr>
              <a:t> </a:t>
            </a:r>
            <a:r>
              <a:rPr lang="pt-BR" altLang="pt-BR" sz="2400" b="1" dirty="0">
                <a:solidFill>
                  <a:schemeClr val="accent6"/>
                </a:solidFill>
                <a:latin typeface="+mn-lt"/>
              </a:rPr>
              <a:t>MILHÕES </a:t>
            </a:r>
            <a:r>
              <a:rPr lang="pt-BR" altLang="pt-BR" sz="2400" b="1" dirty="0">
                <a:solidFill>
                  <a:schemeClr val="accent1">
                    <a:lumMod val="50000"/>
                  </a:schemeClr>
                </a:solidFill>
                <a:latin typeface="+mn-lt"/>
              </a:rPr>
              <a:t>de </a:t>
            </a:r>
            <a:r>
              <a:rPr lang="pt-BR" altLang="pt-BR" sz="2400" b="1" dirty="0" smtClean="0">
                <a:solidFill>
                  <a:schemeClr val="accent1">
                    <a:lumMod val="50000"/>
                  </a:schemeClr>
                </a:solidFill>
                <a:latin typeface="+mn-lt"/>
              </a:rPr>
              <a:t>visitas em 2017</a:t>
            </a:r>
            <a:endParaRPr lang="pt-BR" altLang="pt-BR" sz="2400" b="1" dirty="0">
              <a:solidFill>
                <a:schemeClr val="accent1">
                  <a:lumMod val="50000"/>
                </a:schemeClr>
              </a:solidFill>
              <a:latin typeface="+mn-lt"/>
            </a:endParaRPr>
          </a:p>
          <a:p>
            <a:pPr eaLnBrk="1" hangingPunct="1">
              <a:spcBef>
                <a:spcPct val="0"/>
              </a:spcBef>
              <a:buNone/>
            </a:pPr>
            <a:r>
              <a:rPr lang="pt-BR" altLang="pt-BR" sz="4800" b="1" dirty="0">
                <a:solidFill>
                  <a:schemeClr val="accent6"/>
                </a:solidFill>
                <a:latin typeface="+mn-lt"/>
              </a:rPr>
              <a:t>1,8</a:t>
            </a:r>
            <a:r>
              <a:rPr lang="pt-BR" altLang="pt-BR" sz="4000" b="1" dirty="0">
                <a:solidFill>
                  <a:schemeClr val="accent6"/>
                </a:solidFill>
                <a:latin typeface="+mn-lt"/>
              </a:rPr>
              <a:t> </a:t>
            </a:r>
            <a:r>
              <a:rPr lang="pt-BR" altLang="pt-BR" sz="2400" b="1" dirty="0">
                <a:solidFill>
                  <a:schemeClr val="accent6"/>
                </a:solidFill>
                <a:latin typeface="+mn-lt"/>
              </a:rPr>
              <a:t>MILHÕES </a:t>
            </a:r>
            <a:r>
              <a:rPr lang="pt-BR" altLang="pt-BR" sz="2400" b="1" dirty="0">
                <a:solidFill>
                  <a:schemeClr val="accent1">
                    <a:lumMod val="50000"/>
                  </a:schemeClr>
                </a:solidFill>
                <a:latin typeface="+mn-lt"/>
              </a:rPr>
              <a:t>de visitas mensais (média 2017)</a:t>
            </a:r>
          </a:p>
          <a:p>
            <a:pPr eaLnBrk="1" hangingPunct="1">
              <a:spcBef>
                <a:spcPct val="0"/>
              </a:spcBef>
              <a:buNone/>
            </a:pPr>
            <a:r>
              <a:rPr lang="pt-BR" altLang="pt-BR" sz="4800" b="1" dirty="0">
                <a:solidFill>
                  <a:schemeClr val="accent6"/>
                </a:solidFill>
                <a:latin typeface="+mn-lt"/>
              </a:rPr>
              <a:t>100 </a:t>
            </a:r>
            <a:r>
              <a:rPr lang="pt-BR" altLang="pt-BR" sz="2400" b="1" dirty="0">
                <a:solidFill>
                  <a:schemeClr val="accent6"/>
                </a:solidFill>
                <a:latin typeface="+mn-lt"/>
              </a:rPr>
              <a:t>MILHÕES</a:t>
            </a:r>
            <a:r>
              <a:rPr lang="pt-BR" altLang="pt-BR" sz="4800" b="1" dirty="0">
                <a:solidFill>
                  <a:schemeClr val="accent6"/>
                </a:solidFill>
                <a:latin typeface="+mn-lt"/>
              </a:rPr>
              <a:t> </a:t>
            </a:r>
            <a:r>
              <a:rPr lang="pt-BR" altLang="pt-BR" sz="2400" b="1" dirty="0">
                <a:solidFill>
                  <a:schemeClr val="accent1">
                    <a:lumMod val="50000"/>
                  </a:schemeClr>
                </a:solidFill>
              </a:rPr>
              <a:t>de visitas (desde </a:t>
            </a:r>
            <a:r>
              <a:rPr lang="pt-BR" altLang="pt-BR" sz="2400" b="1" dirty="0" smtClean="0">
                <a:solidFill>
                  <a:schemeClr val="accent1">
                    <a:lumMod val="50000"/>
                  </a:schemeClr>
                </a:solidFill>
              </a:rPr>
              <a:t>2004)</a:t>
            </a:r>
          </a:p>
          <a:p>
            <a:pPr eaLnBrk="1" hangingPunct="1">
              <a:spcBef>
                <a:spcPct val="0"/>
              </a:spcBef>
              <a:buNone/>
            </a:pPr>
            <a:endParaRPr lang="pt-BR" altLang="pt-BR" sz="2400" b="1" dirty="0">
              <a:solidFill>
                <a:schemeClr val="bg1">
                  <a:lumMod val="65000"/>
                </a:schemeClr>
              </a:solidFill>
              <a:latin typeface="+mn-lt"/>
            </a:endParaRPr>
          </a:p>
          <a:p>
            <a:pPr eaLnBrk="1" hangingPunct="1">
              <a:spcBef>
                <a:spcPct val="0"/>
              </a:spcBef>
              <a:buNone/>
            </a:pPr>
            <a:r>
              <a:rPr lang="pt-BR" altLang="pt-BR" sz="2400" b="1" dirty="0" smtClean="0">
                <a:solidFill>
                  <a:schemeClr val="accent1">
                    <a:lumMod val="50000"/>
                  </a:schemeClr>
                </a:solidFill>
                <a:latin typeface="+mn-lt"/>
              </a:rPr>
              <a:t>NOVO </a:t>
            </a:r>
            <a:r>
              <a:rPr lang="pt-BR" altLang="pt-BR" sz="2400" b="1" dirty="0">
                <a:solidFill>
                  <a:schemeClr val="accent1">
                    <a:lumMod val="50000"/>
                  </a:schemeClr>
                </a:solidFill>
                <a:latin typeface="+mn-lt"/>
              </a:rPr>
              <a:t>PORTAL </a:t>
            </a:r>
            <a:r>
              <a:rPr lang="mr-IN" altLang="pt-BR" sz="2400" b="1" dirty="0" smtClean="0">
                <a:solidFill>
                  <a:schemeClr val="bg1">
                    <a:lumMod val="65000"/>
                  </a:schemeClr>
                </a:solidFill>
                <a:latin typeface="+mn-lt"/>
              </a:rPr>
              <a:t>–</a:t>
            </a:r>
            <a:r>
              <a:rPr lang="pt-BR" altLang="pt-BR" sz="2400" b="1" dirty="0" smtClean="0">
                <a:solidFill>
                  <a:schemeClr val="bg1">
                    <a:lumMod val="65000"/>
                  </a:schemeClr>
                </a:solidFill>
                <a:latin typeface="+mn-lt"/>
              </a:rPr>
              <a:t> </a:t>
            </a:r>
            <a:r>
              <a:rPr lang="pt-BR" altLang="pt-BR" sz="2400" b="1" dirty="0" smtClean="0">
                <a:solidFill>
                  <a:schemeClr val="accent6"/>
                </a:solidFill>
                <a:latin typeface="+mn-lt"/>
              </a:rPr>
              <a:t>28 DE JUNHO </a:t>
            </a:r>
            <a:r>
              <a:rPr lang="pt-BR" altLang="pt-BR" sz="2400" b="1" dirty="0">
                <a:solidFill>
                  <a:schemeClr val="accent6"/>
                </a:solidFill>
                <a:latin typeface="+mn-lt"/>
              </a:rPr>
              <a:t>2018</a:t>
            </a:r>
          </a:p>
        </p:txBody>
      </p:sp>
    </p:spTree>
    <p:extLst>
      <p:ext uri="{BB962C8B-B14F-4D97-AF65-F5344CB8AC3E}">
        <p14:creationId xmlns:p14="http://schemas.microsoft.com/office/powerpoint/2010/main" val="1890045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descr="Logo novo portal">
            <a:extLst>
              <a:ext uri="{FF2B5EF4-FFF2-40B4-BE49-F238E27FC236}">
                <a16:creationId xmlns="" xmlns:a16="http://schemas.microsoft.com/office/drawing/2014/main" id="{1C9A2AB5-AE99-4B7B-AAE2-F84BC0578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2199773" cy="369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567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A49F075-189E-40AF-8C8F-475DA1219140}"/>
              </a:ext>
            </a:extLst>
          </p:cNvPr>
          <p:cNvSpPr/>
          <p:nvPr/>
        </p:nvSpPr>
        <p:spPr>
          <a:xfrm>
            <a:off x="7590118" y="2912289"/>
            <a:ext cx="3460376" cy="9246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 xmlns:a16="http://schemas.microsoft.com/office/drawing/2014/main" id="{5EC3920E-EBAC-40B6-B31E-EF6E2E416AEB}"/>
              </a:ext>
            </a:extLst>
          </p:cNvPr>
          <p:cNvSpPr txBox="1">
            <a:spLocks/>
          </p:cNvSpPr>
          <p:nvPr/>
        </p:nvSpPr>
        <p:spPr>
          <a:xfrm>
            <a:off x="1251339" y="2912289"/>
            <a:ext cx="10062120" cy="103342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7200" b="1" i="0" u="none" strike="noStrike" kern="1200" cap="none" spc="0" normalizeH="0" baseline="0" noProof="0" dirty="0">
                <a:ln>
                  <a:noFill/>
                </a:ln>
                <a:solidFill>
                  <a:prstClr val="white"/>
                </a:solidFill>
                <a:effectLst/>
                <a:uLnTx/>
                <a:uFillTx/>
                <a:latin typeface="Calibri" panose="020F0502020204030204"/>
                <a:ea typeface="+mj-ea"/>
                <a:cs typeface="+mj-cs"/>
              </a:rPr>
              <a:t>TRANSPARENCIA</a:t>
            </a:r>
            <a:endParaRPr kumimoji="0" lang="en-US" sz="7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4" name="Title 1">
            <a:extLst>
              <a:ext uri="{FF2B5EF4-FFF2-40B4-BE49-F238E27FC236}">
                <a16:creationId xmlns="" xmlns:a16="http://schemas.microsoft.com/office/drawing/2014/main" id="{6F0F3643-0EE6-40C0-A849-D3B1FBDE9F9C}"/>
              </a:ext>
            </a:extLst>
          </p:cNvPr>
          <p:cNvSpPr txBox="1">
            <a:spLocks/>
          </p:cNvSpPr>
          <p:nvPr/>
        </p:nvSpPr>
        <p:spPr>
          <a:xfrm>
            <a:off x="7584142" y="2912289"/>
            <a:ext cx="3356520" cy="103342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7200" b="1" i="0" u="none" strike="noStrike" kern="1200" cap="none" spc="0" normalizeH="0" baseline="0" noProof="0" dirty="0">
                <a:ln>
                  <a:noFill/>
                </a:ln>
                <a:solidFill>
                  <a:srgbClr val="4472C4">
                    <a:lumMod val="50000"/>
                  </a:srgbClr>
                </a:solidFill>
                <a:effectLst/>
                <a:uLnTx/>
                <a:uFillTx/>
                <a:latin typeface="Calibri" panose="020F0502020204030204"/>
                <a:ea typeface="+mj-ea"/>
                <a:cs typeface="+mj-cs"/>
              </a:rPr>
              <a:t>.GOV.BR</a:t>
            </a:r>
            <a:endParaRPr kumimoji="0" lang="en-US" sz="7200" b="1" i="0" u="none" strike="noStrike" kern="1200" cap="none" spc="0" normalizeH="0" baseline="0" noProof="0" dirty="0">
              <a:ln>
                <a:noFill/>
              </a:ln>
              <a:solidFill>
                <a:srgbClr val="4472C4">
                  <a:lumMod val="50000"/>
                </a:srgbClr>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468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1700"/>
                            </p:stCondLst>
                            <p:childTnLst>
                              <p:par>
                                <p:cTn id="8" presetID="10" presetClass="entr" presetSubtype="0"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D342F6A-A9ED-4E79-9207-E899EF8E12A8}"/>
              </a:ext>
            </a:extLst>
          </p:cNvPr>
          <p:cNvPicPr>
            <a:picLocks noChangeAspect="1"/>
          </p:cNvPicPr>
          <p:nvPr/>
        </p:nvPicPr>
        <p:blipFill rotWithShape="1">
          <a:blip r:embed="rId2">
            <a:extLst>
              <a:ext uri="{28A0092B-C50C-407E-A947-70E740481C1C}">
                <a14:useLocalDpi xmlns:a14="http://schemas.microsoft.com/office/drawing/2010/main" val="0"/>
              </a:ext>
            </a:extLst>
          </a:blip>
          <a:srcRect t="4847" b="10683"/>
          <a:stretch/>
        </p:blipFill>
        <p:spPr>
          <a:xfrm>
            <a:off x="1" y="-1"/>
            <a:ext cx="12192000" cy="6858001"/>
          </a:xfrm>
          <a:prstGeom prst="rect">
            <a:avLst/>
          </a:prstGeom>
        </p:spPr>
      </p:pic>
      <p:sp>
        <p:nvSpPr>
          <p:cNvPr id="17" name="Rectangle 16">
            <a:extLst>
              <a:ext uri="{FF2B5EF4-FFF2-40B4-BE49-F238E27FC236}">
                <a16:creationId xmlns="" xmlns:a16="http://schemas.microsoft.com/office/drawing/2014/main" id="{ECD28FEA-8D49-43C9-A4A8-DC926533D2B0}"/>
              </a:ext>
            </a:extLst>
          </p:cNvPr>
          <p:cNvSpPr/>
          <p:nvPr/>
        </p:nvSpPr>
        <p:spPr>
          <a:xfrm>
            <a:off x="11207" y="5248102"/>
            <a:ext cx="12192000" cy="1609898"/>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116EF07D-5F9E-45CD-AC16-81358BE2E5FE}"/>
              </a:ext>
            </a:extLst>
          </p:cNvPr>
          <p:cNvSpPr txBox="1"/>
          <p:nvPr/>
        </p:nvSpPr>
        <p:spPr>
          <a:xfrm>
            <a:off x="3214968" y="5333702"/>
            <a:ext cx="8695593" cy="1446550"/>
          </a:xfrm>
          <a:prstGeom prst="rect">
            <a:avLst/>
          </a:prstGeom>
          <a:noFill/>
        </p:spPr>
        <p:txBody>
          <a:bodyPr wrap="square" rtlCol="0">
            <a:spAutoFit/>
          </a:bodyPr>
          <a:lstStyle/>
          <a:p>
            <a:pPr algn="r"/>
            <a:r>
              <a:rPr lang="pt-BR" sz="8800" b="1" dirty="0">
                <a:solidFill>
                  <a:schemeClr val="bg1"/>
                </a:solidFill>
                <a:latin typeface="Gill Sans MT Condensed" panose="020B0506020104020203" pitchFamily="34" charset="0"/>
              </a:rPr>
              <a:t>NOVA INTERFACE</a:t>
            </a:r>
          </a:p>
        </p:txBody>
      </p:sp>
    </p:spTree>
    <p:extLst>
      <p:ext uri="{BB962C8B-B14F-4D97-AF65-F5344CB8AC3E}">
        <p14:creationId xmlns:p14="http://schemas.microsoft.com/office/powerpoint/2010/main" val="40006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mepage_Médio">
            <a:hlinkClick r:id="" action="ppaction://media"/>
            <a:extLst>
              <a:ext uri="{FF2B5EF4-FFF2-40B4-BE49-F238E27FC236}">
                <a16:creationId xmlns="" xmlns:a16="http://schemas.microsoft.com/office/drawing/2014/main" id="{DE3B1893-0243-4E5F-80CC-D412C09A71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715" y="97117"/>
            <a:ext cx="11846694" cy="6663765"/>
          </a:xfrm>
          <a:prstGeom prst="rect">
            <a:avLst/>
          </a:prstGeom>
        </p:spPr>
      </p:pic>
    </p:spTree>
    <p:extLst>
      <p:ext uri="{BB962C8B-B14F-4D97-AF65-F5344CB8AC3E}">
        <p14:creationId xmlns:p14="http://schemas.microsoft.com/office/powerpoint/2010/main" val="12598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4EFCCD69-9881-4679-A680-97F0B06DDB03}"/>
              </a:ext>
            </a:extLst>
          </p:cNvPr>
          <p:cNvSpPr txBox="1">
            <a:spLocks/>
          </p:cNvSpPr>
          <p:nvPr/>
        </p:nvSpPr>
        <p:spPr>
          <a:xfrm>
            <a:off x="2024696" y="928954"/>
            <a:ext cx="7926485" cy="758393"/>
          </a:xfrm>
          <a:prstGeom prst="rect">
            <a:avLst/>
          </a:prstGeom>
          <a:solidFill>
            <a:schemeClr val="accent3">
              <a:lumMod val="60000"/>
              <a:lumOff val="4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dirty="0" smtClean="0">
                <a:solidFill>
                  <a:schemeClr val="accent5">
                    <a:lumMod val="50000"/>
                  </a:schemeClr>
                </a:solidFill>
              </a:rPr>
              <a:t>Situação atual do país</a:t>
            </a:r>
            <a:endParaRPr lang="pt-BR" sz="4000" b="1" dirty="0">
              <a:solidFill>
                <a:schemeClr val="accent5">
                  <a:lumMod val="50000"/>
                </a:schemeClr>
              </a:solidFill>
            </a:endParaRPr>
          </a:p>
        </p:txBody>
      </p:sp>
      <p:sp>
        <p:nvSpPr>
          <p:cNvPr id="8" name="CaixaDeTexto 7">
            <a:extLst>
              <a:ext uri="{FF2B5EF4-FFF2-40B4-BE49-F238E27FC236}">
                <a16:creationId xmlns="" xmlns:a16="http://schemas.microsoft.com/office/drawing/2014/main" id="{5FDD4FF8-B158-4679-BEFC-34FACA05E74E}"/>
              </a:ext>
            </a:extLst>
          </p:cNvPr>
          <p:cNvSpPr txBox="1"/>
          <p:nvPr/>
        </p:nvSpPr>
        <p:spPr>
          <a:xfrm>
            <a:off x="92053" y="2134244"/>
            <a:ext cx="7573796" cy="3785652"/>
          </a:xfrm>
          <a:prstGeom prst="rect">
            <a:avLst/>
          </a:prstGeom>
          <a:solidFill>
            <a:schemeClr val="accent4">
              <a:lumMod val="60000"/>
              <a:lumOff val="40000"/>
            </a:schemeClr>
          </a:solidFill>
        </p:spPr>
        <p:txBody>
          <a:bodyPr wrap="square" rtlCol="0">
            <a:spAutoFit/>
          </a:bodyPr>
          <a:lstStyle/>
          <a:p>
            <a:pPr marL="457200" indent="-457200">
              <a:lnSpc>
                <a:spcPct val="200000"/>
              </a:lnSpc>
              <a:buFont typeface="+mj-lt"/>
              <a:buAutoNum type="arabicPeriod"/>
            </a:pPr>
            <a:r>
              <a:rPr lang="pt-BR" sz="2400" dirty="0" smtClean="0">
                <a:solidFill>
                  <a:schemeClr val="bg2">
                    <a:lumMod val="25000"/>
                  </a:schemeClr>
                </a:solidFill>
              </a:rPr>
              <a:t>Forte polarização de posicionamentos;</a:t>
            </a:r>
            <a:endParaRPr lang="pt-BR" sz="2400" dirty="0" smtClean="0">
              <a:solidFill>
                <a:schemeClr val="bg2">
                  <a:lumMod val="25000"/>
                </a:schemeClr>
              </a:solidFill>
            </a:endParaRPr>
          </a:p>
          <a:p>
            <a:pPr marL="457200" indent="-457200">
              <a:lnSpc>
                <a:spcPct val="200000"/>
              </a:lnSpc>
              <a:buFont typeface="+mj-lt"/>
              <a:buAutoNum type="arabicPeriod"/>
            </a:pPr>
            <a:r>
              <a:rPr lang="pt-BR" sz="2400" dirty="0" smtClean="0">
                <a:solidFill>
                  <a:schemeClr val="bg2">
                    <a:lumMod val="25000"/>
                  </a:schemeClr>
                </a:solidFill>
              </a:rPr>
              <a:t>Desigualdade social</a:t>
            </a:r>
          </a:p>
          <a:p>
            <a:pPr marL="457200" indent="-457200">
              <a:lnSpc>
                <a:spcPct val="200000"/>
              </a:lnSpc>
              <a:buFont typeface="+mj-lt"/>
              <a:buAutoNum type="arabicPeriod"/>
            </a:pPr>
            <a:r>
              <a:rPr lang="pt-BR" sz="2400" dirty="0" smtClean="0">
                <a:solidFill>
                  <a:schemeClr val="bg2">
                    <a:lumMod val="25000"/>
                  </a:schemeClr>
                </a:solidFill>
              </a:rPr>
              <a:t>Aumento da percepção da corrupção (Dualidade);</a:t>
            </a:r>
          </a:p>
          <a:p>
            <a:pPr marL="457200" indent="-457200">
              <a:lnSpc>
                <a:spcPct val="200000"/>
              </a:lnSpc>
              <a:buFont typeface="+mj-lt"/>
              <a:buAutoNum type="arabicPeriod"/>
            </a:pPr>
            <a:r>
              <a:rPr lang="pt-BR" sz="2400" dirty="0" smtClean="0">
                <a:solidFill>
                  <a:schemeClr val="bg2">
                    <a:lumMod val="25000"/>
                  </a:schemeClr>
                </a:solidFill>
              </a:rPr>
              <a:t>Descrença da população em seus líderes;</a:t>
            </a:r>
          </a:p>
          <a:p>
            <a:pPr marL="457200" indent="-457200">
              <a:lnSpc>
                <a:spcPct val="200000"/>
              </a:lnSpc>
              <a:buFont typeface="+mj-lt"/>
              <a:buAutoNum type="arabicPeriod"/>
            </a:pPr>
            <a:r>
              <a:rPr lang="pt-BR" sz="2400" dirty="0" smtClean="0">
                <a:solidFill>
                  <a:schemeClr val="bg2">
                    <a:lumMod val="25000"/>
                  </a:schemeClr>
                </a:solidFill>
              </a:rPr>
              <a:t>Clima </a:t>
            </a:r>
            <a:r>
              <a:rPr lang="pt-BR" sz="2400" dirty="0">
                <a:solidFill>
                  <a:schemeClr val="bg2">
                    <a:lumMod val="25000"/>
                  </a:schemeClr>
                </a:solidFill>
              </a:rPr>
              <a:t>de alta desconfiança social</a:t>
            </a:r>
            <a:r>
              <a:rPr lang="pt-BR" sz="2400" dirty="0" smtClean="0">
                <a:solidFill>
                  <a:schemeClr val="bg2">
                    <a:lumMod val="25000"/>
                  </a:schemeClr>
                </a:solidFill>
              </a:rPr>
              <a:t>;</a:t>
            </a:r>
          </a:p>
        </p:txBody>
      </p:sp>
      <p:pic>
        <p:nvPicPr>
          <p:cNvPr id="2" name="Imagem 1"/>
          <p:cNvPicPr>
            <a:picLocks noChangeAspect="1"/>
          </p:cNvPicPr>
          <p:nvPr/>
        </p:nvPicPr>
        <p:blipFill>
          <a:blip r:embed="rId2"/>
          <a:stretch>
            <a:fillRect/>
          </a:stretch>
        </p:blipFill>
        <p:spPr>
          <a:xfrm>
            <a:off x="7772813" y="2104747"/>
            <a:ext cx="4368792" cy="4310799"/>
          </a:xfrm>
          <a:prstGeom prst="rect">
            <a:avLst/>
          </a:prstGeom>
        </p:spPr>
      </p:pic>
    </p:spTree>
    <p:extLst>
      <p:ext uri="{BB962C8B-B14F-4D97-AF65-F5344CB8AC3E}">
        <p14:creationId xmlns:p14="http://schemas.microsoft.com/office/powerpoint/2010/main" val="378646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EC4CC37-88F5-46DE-8306-9B8CAD75F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1" name="Rectangle 10">
            <a:extLst>
              <a:ext uri="{FF2B5EF4-FFF2-40B4-BE49-F238E27FC236}">
                <a16:creationId xmlns="" xmlns:a16="http://schemas.microsoft.com/office/drawing/2014/main" id="{FB19AD24-B4AB-4105-BE4F-14D1B54AEA4D}"/>
              </a:ext>
            </a:extLst>
          </p:cNvPr>
          <p:cNvSpPr/>
          <p:nvPr/>
        </p:nvSpPr>
        <p:spPr>
          <a:xfrm>
            <a:off x="0" y="0"/>
            <a:ext cx="12192000" cy="6858000"/>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116EF07D-5F9E-45CD-AC16-81358BE2E5FE}"/>
              </a:ext>
            </a:extLst>
          </p:cNvPr>
          <p:cNvSpPr txBox="1"/>
          <p:nvPr/>
        </p:nvSpPr>
        <p:spPr>
          <a:xfrm>
            <a:off x="1571811" y="2581487"/>
            <a:ext cx="913802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RESPONSIVIDADE</a:t>
            </a:r>
          </a:p>
        </p:txBody>
      </p:sp>
      <p:cxnSp>
        <p:nvCxnSpPr>
          <p:cNvPr id="13" name="Straight Connector 12">
            <a:extLst>
              <a:ext uri="{FF2B5EF4-FFF2-40B4-BE49-F238E27FC236}">
                <a16:creationId xmlns="" xmlns:a16="http://schemas.microsoft.com/office/drawing/2014/main" id="{D3B80174-9D88-42EA-B554-08A3915226E1}"/>
              </a:ext>
            </a:extLst>
          </p:cNvPr>
          <p:cNvCxnSpPr>
            <a:cxnSpLocks/>
          </p:cNvCxnSpPr>
          <p:nvPr/>
        </p:nvCxnSpPr>
        <p:spPr>
          <a:xfrm>
            <a:off x="1571811" y="2277034"/>
            <a:ext cx="285077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FA58E46-D06A-4A69-8F06-7F04F1EF89DF}"/>
              </a:ext>
            </a:extLst>
          </p:cNvPr>
          <p:cNvCxnSpPr>
            <a:cxnSpLocks/>
          </p:cNvCxnSpPr>
          <p:nvPr/>
        </p:nvCxnSpPr>
        <p:spPr>
          <a:xfrm>
            <a:off x="7547956" y="4345823"/>
            <a:ext cx="362486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5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1+#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BCE2E52-80DB-4825-A6F4-E3A1CE0C4F52}"/>
              </a:ext>
            </a:extLst>
          </p:cNvPr>
          <p:cNvPicPr>
            <a:picLocks noChangeAspect="1"/>
          </p:cNvPicPr>
          <p:nvPr/>
        </p:nvPicPr>
        <p:blipFill rotWithShape="1">
          <a:blip r:embed="rId2">
            <a:extLst>
              <a:ext uri="{28A0092B-C50C-407E-A947-70E740481C1C}">
                <a14:useLocalDpi xmlns:a14="http://schemas.microsoft.com/office/drawing/2010/main" val="0"/>
              </a:ext>
            </a:extLst>
          </a:blip>
          <a:srcRect b="15749"/>
          <a:stretch/>
        </p:blipFill>
        <p:spPr>
          <a:xfrm>
            <a:off x="-17930" y="-1"/>
            <a:ext cx="12209930" cy="6858001"/>
          </a:xfrm>
          <a:prstGeom prst="rect">
            <a:avLst/>
          </a:prstGeom>
        </p:spPr>
      </p:pic>
      <p:sp>
        <p:nvSpPr>
          <p:cNvPr id="11" name="Rectangle 10">
            <a:extLst>
              <a:ext uri="{FF2B5EF4-FFF2-40B4-BE49-F238E27FC236}">
                <a16:creationId xmlns="" xmlns:a16="http://schemas.microsoft.com/office/drawing/2014/main" id="{FB19AD24-B4AB-4105-BE4F-14D1B54AEA4D}"/>
              </a:ext>
            </a:extLst>
          </p:cNvPr>
          <p:cNvSpPr/>
          <p:nvPr/>
        </p:nvSpPr>
        <p:spPr>
          <a:xfrm>
            <a:off x="0" y="0"/>
            <a:ext cx="12192000" cy="6858000"/>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6EF07D-5F9E-45CD-AC16-81358BE2E5FE}"/>
              </a:ext>
            </a:extLst>
          </p:cNvPr>
          <p:cNvSpPr txBox="1"/>
          <p:nvPr/>
        </p:nvSpPr>
        <p:spPr>
          <a:xfrm>
            <a:off x="2014241" y="2581487"/>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ACESSIBILIDADE</a:t>
            </a:r>
          </a:p>
        </p:txBody>
      </p:sp>
      <p:cxnSp>
        <p:nvCxnSpPr>
          <p:cNvPr id="12" name="Straight Connector 11">
            <a:extLst>
              <a:ext uri="{FF2B5EF4-FFF2-40B4-BE49-F238E27FC236}">
                <a16:creationId xmlns="" xmlns:a16="http://schemas.microsoft.com/office/drawing/2014/main" id="{42CABBCB-DCDB-449A-8099-70D743A9FEB1}"/>
              </a:ext>
            </a:extLst>
          </p:cNvPr>
          <p:cNvCxnSpPr>
            <a:cxnSpLocks/>
          </p:cNvCxnSpPr>
          <p:nvPr/>
        </p:nvCxnSpPr>
        <p:spPr>
          <a:xfrm flipV="1">
            <a:off x="2927687" y="2235478"/>
            <a:ext cx="0" cy="145306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F7209321-302A-432B-B40B-027405F7C128}"/>
              </a:ext>
            </a:extLst>
          </p:cNvPr>
          <p:cNvCxnSpPr>
            <a:cxnSpLocks/>
          </p:cNvCxnSpPr>
          <p:nvPr/>
        </p:nvCxnSpPr>
        <p:spPr>
          <a:xfrm flipV="1">
            <a:off x="9685991" y="2821172"/>
            <a:ext cx="0" cy="132041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2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6F216104-9857-4D18-96A6-E7CE771E6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 xmlns:a16="http://schemas.microsoft.com/office/drawing/2014/main" id="{9600CBBC-D82F-40FF-945B-8ED1CA425893}"/>
              </a:ext>
            </a:extLst>
          </p:cNvPr>
          <p:cNvSpPr/>
          <p:nvPr/>
        </p:nvSpPr>
        <p:spPr>
          <a:xfrm>
            <a:off x="11207" y="5248102"/>
            <a:ext cx="12192000" cy="1609898"/>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116EF07D-5F9E-45CD-AC16-81358BE2E5FE}"/>
              </a:ext>
            </a:extLst>
          </p:cNvPr>
          <p:cNvSpPr txBox="1"/>
          <p:nvPr/>
        </p:nvSpPr>
        <p:spPr>
          <a:xfrm>
            <a:off x="925347" y="5329776"/>
            <a:ext cx="10363720"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ARQUITETURA DE NAVEGAÇÃO</a:t>
            </a:r>
          </a:p>
        </p:txBody>
      </p:sp>
    </p:spTree>
    <p:extLst>
      <p:ext uri="{BB962C8B-B14F-4D97-AF65-F5344CB8AC3E}">
        <p14:creationId xmlns:p14="http://schemas.microsoft.com/office/powerpoint/2010/main" val="2059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CCEB15F-3323-4666-8F0F-2A67E9A1E062}"/>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FB19AD24-B4AB-4105-BE4F-14D1B54AEA4D}"/>
              </a:ext>
            </a:extLst>
          </p:cNvPr>
          <p:cNvSpPr/>
          <p:nvPr/>
        </p:nvSpPr>
        <p:spPr>
          <a:xfrm>
            <a:off x="0" y="0"/>
            <a:ext cx="12192000" cy="6858000"/>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6EF07D-5F9E-45CD-AC16-81358BE2E5FE}"/>
              </a:ext>
            </a:extLst>
          </p:cNvPr>
          <p:cNvSpPr txBox="1"/>
          <p:nvPr/>
        </p:nvSpPr>
        <p:spPr>
          <a:xfrm>
            <a:off x="2334205" y="497505"/>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FERRAMENTA DE BUSCA</a:t>
            </a:r>
          </a:p>
        </p:txBody>
      </p:sp>
      <p:cxnSp>
        <p:nvCxnSpPr>
          <p:cNvPr id="8" name="Straight Connector 7">
            <a:extLst>
              <a:ext uri="{FF2B5EF4-FFF2-40B4-BE49-F238E27FC236}">
                <a16:creationId xmlns="" xmlns:a16="http://schemas.microsoft.com/office/drawing/2014/main" id="{5A0B7367-A19C-4407-94E0-708D5C0B1E95}"/>
              </a:ext>
            </a:extLst>
          </p:cNvPr>
          <p:cNvCxnSpPr>
            <a:cxnSpLocks/>
          </p:cNvCxnSpPr>
          <p:nvPr/>
        </p:nvCxnSpPr>
        <p:spPr>
          <a:xfrm flipH="1">
            <a:off x="1720026" y="1514215"/>
            <a:ext cx="8978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2E1D6F95-F98E-435D-A81D-6701938AD650}"/>
              </a:ext>
            </a:extLst>
          </p:cNvPr>
          <p:cNvCxnSpPr>
            <a:cxnSpLocks/>
          </p:cNvCxnSpPr>
          <p:nvPr/>
        </p:nvCxnSpPr>
        <p:spPr>
          <a:xfrm flipH="1">
            <a:off x="1720026" y="1307321"/>
            <a:ext cx="8978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CD7F05E-D17E-4E0E-A13D-72362317544D}"/>
              </a:ext>
            </a:extLst>
          </p:cNvPr>
          <p:cNvCxnSpPr>
            <a:cxnSpLocks/>
          </p:cNvCxnSpPr>
          <p:nvPr/>
        </p:nvCxnSpPr>
        <p:spPr>
          <a:xfrm flipH="1">
            <a:off x="1720026" y="1100426"/>
            <a:ext cx="8978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EA2E418-F16E-4909-876F-3C15250ADAB6}"/>
              </a:ext>
            </a:extLst>
          </p:cNvPr>
          <p:cNvCxnSpPr>
            <a:cxnSpLocks/>
          </p:cNvCxnSpPr>
          <p:nvPr/>
        </p:nvCxnSpPr>
        <p:spPr>
          <a:xfrm flipH="1">
            <a:off x="1720026" y="893531"/>
            <a:ext cx="8978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 xmlns:a16="http://schemas.microsoft.com/office/drawing/2014/main" id="{D88ACAB1-981B-4C1F-9177-991FF3CF0BAD}"/>
              </a:ext>
            </a:extLst>
          </p:cNvPr>
          <p:cNvSpPr txBox="1"/>
          <p:nvPr/>
        </p:nvSpPr>
        <p:spPr>
          <a:xfrm>
            <a:off x="1720026" y="2016283"/>
            <a:ext cx="8853318"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VISUALIZAÇÃO GRÁFICA</a:t>
            </a:r>
          </a:p>
        </p:txBody>
      </p:sp>
      <p:sp>
        <p:nvSpPr>
          <p:cNvPr id="15" name="TextBox 4">
            <a:extLst>
              <a:ext uri="{FF2B5EF4-FFF2-40B4-BE49-F238E27FC236}">
                <a16:creationId xmlns="" xmlns:a16="http://schemas.microsoft.com/office/drawing/2014/main" id="{56138169-314C-407B-8363-4EC7CA2F6B15}"/>
              </a:ext>
            </a:extLst>
          </p:cNvPr>
          <p:cNvSpPr txBox="1"/>
          <p:nvPr/>
        </p:nvSpPr>
        <p:spPr>
          <a:xfrm>
            <a:off x="2989255" y="3535061"/>
            <a:ext cx="7240293" cy="1446550"/>
          </a:xfrm>
          <a:prstGeom prst="rect">
            <a:avLst/>
          </a:prstGeom>
          <a:noFill/>
        </p:spPr>
        <p:txBody>
          <a:bodyPr wrap="square" rtlCol="0">
            <a:spAutoFit/>
          </a:bodyPr>
          <a:lstStyle/>
          <a:p>
            <a:pPr algn="r"/>
            <a:r>
              <a:rPr lang="pt-BR" sz="8800" b="1" dirty="0">
                <a:solidFill>
                  <a:schemeClr val="bg1"/>
                </a:solidFill>
                <a:latin typeface="Gill Sans MT Condensed" panose="020B0506020104020203" pitchFamily="34" charset="0"/>
              </a:rPr>
              <a:t>TABELAS INTERATIVAS</a:t>
            </a:r>
          </a:p>
        </p:txBody>
      </p:sp>
      <p:cxnSp>
        <p:nvCxnSpPr>
          <p:cNvPr id="16" name="Straight Connector 19">
            <a:extLst>
              <a:ext uri="{FF2B5EF4-FFF2-40B4-BE49-F238E27FC236}">
                <a16:creationId xmlns="" xmlns:a16="http://schemas.microsoft.com/office/drawing/2014/main" id="{FEB48B47-4A5B-4FD0-9516-A6164DBFEE22}"/>
              </a:ext>
            </a:extLst>
          </p:cNvPr>
          <p:cNvCxnSpPr>
            <a:cxnSpLocks/>
          </p:cNvCxnSpPr>
          <p:nvPr/>
        </p:nvCxnSpPr>
        <p:spPr>
          <a:xfrm flipH="1">
            <a:off x="2622053" y="4551770"/>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20">
            <a:extLst>
              <a:ext uri="{FF2B5EF4-FFF2-40B4-BE49-F238E27FC236}">
                <a16:creationId xmlns="" xmlns:a16="http://schemas.microsoft.com/office/drawing/2014/main" id="{585F853F-E3F9-465E-A5A7-1E4D31226970}"/>
              </a:ext>
            </a:extLst>
          </p:cNvPr>
          <p:cNvCxnSpPr>
            <a:cxnSpLocks/>
          </p:cNvCxnSpPr>
          <p:nvPr/>
        </p:nvCxnSpPr>
        <p:spPr>
          <a:xfrm flipH="1">
            <a:off x="2622053" y="4344876"/>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21">
            <a:extLst>
              <a:ext uri="{FF2B5EF4-FFF2-40B4-BE49-F238E27FC236}">
                <a16:creationId xmlns="" xmlns:a16="http://schemas.microsoft.com/office/drawing/2014/main" id="{23A4888A-A01D-4638-BF37-92FBA8EB5F41}"/>
              </a:ext>
            </a:extLst>
          </p:cNvPr>
          <p:cNvCxnSpPr>
            <a:cxnSpLocks/>
          </p:cNvCxnSpPr>
          <p:nvPr/>
        </p:nvCxnSpPr>
        <p:spPr>
          <a:xfrm flipH="1">
            <a:off x="2622053" y="4137981"/>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22">
            <a:extLst>
              <a:ext uri="{FF2B5EF4-FFF2-40B4-BE49-F238E27FC236}">
                <a16:creationId xmlns="" xmlns:a16="http://schemas.microsoft.com/office/drawing/2014/main" id="{EBE61087-6F60-4D85-9CCE-BFBB58F3C3BC}"/>
              </a:ext>
            </a:extLst>
          </p:cNvPr>
          <p:cNvCxnSpPr>
            <a:cxnSpLocks/>
          </p:cNvCxnSpPr>
          <p:nvPr/>
        </p:nvCxnSpPr>
        <p:spPr>
          <a:xfrm flipH="1">
            <a:off x="2622053" y="3931086"/>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23">
            <a:extLst>
              <a:ext uri="{FF2B5EF4-FFF2-40B4-BE49-F238E27FC236}">
                <a16:creationId xmlns="" xmlns:a16="http://schemas.microsoft.com/office/drawing/2014/main" id="{511B6D49-C52F-48D6-B517-792684B689B9}"/>
              </a:ext>
            </a:extLst>
          </p:cNvPr>
          <p:cNvCxnSpPr>
            <a:cxnSpLocks/>
          </p:cNvCxnSpPr>
          <p:nvPr/>
        </p:nvCxnSpPr>
        <p:spPr>
          <a:xfrm flipH="1">
            <a:off x="2132931" y="4551770"/>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4">
            <a:extLst>
              <a:ext uri="{FF2B5EF4-FFF2-40B4-BE49-F238E27FC236}">
                <a16:creationId xmlns="" xmlns:a16="http://schemas.microsoft.com/office/drawing/2014/main" id="{8A1DD491-927F-4C26-8246-2B9289486CFD}"/>
              </a:ext>
            </a:extLst>
          </p:cNvPr>
          <p:cNvCxnSpPr>
            <a:cxnSpLocks/>
          </p:cNvCxnSpPr>
          <p:nvPr/>
        </p:nvCxnSpPr>
        <p:spPr>
          <a:xfrm flipH="1">
            <a:off x="2132931" y="4344876"/>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5">
            <a:extLst>
              <a:ext uri="{FF2B5EF4-FFF2-40B4-BE49-F238E27FC236}">
                <a16:creationId xmlns="" xmlns:a16="http://schemas.microsoft.com/office/drawing/2014/main" id="{1AA1EC2E-C93A-45A6-BB21-2B5C9F3B50FF}"/>
              </a:ext>
            </a:extLst>
          </p:cNvPr>
          <p:cNvCxnSpPr>
            <a:cxnSpLocks/>
          </p:cNvCxnSpPr>
          <p:nvPr/>
        </p:nvCxnSpPr>
        <p:spPr>
          <a:xfrm flipH="1">
            <a:off x="2132931" y="4137981"/>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6">
            <a:extLst>
              <a:ext uri="{FF2B5EF4-FFF2-40B4-BE49-F238E27FC236}">
                <a16:creationId xmlns="" xmlns:a16="http://schemas.microsoft.com/office/drawing/2014/main" id="{6D738324-8988-460C-8C72-98BA697EEBC7}"/>
              </a:ext>
            </a:extLst>
          </p:cNvPr>
          <p:cNvCxnSpPr>
            <a:cxnSpLocks/>
          </p:cNvCxnSpPr>
          <p:nvPr/>
        </p:nvCxnSpPr>
        <p:spPr>
          <a:xfrm flipH="1">
            <a:off x="2132931" y="3931086"/>
            <a:ext cx="36720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18">
            <a:extLst>
              <a:ext uri="{FF2B5EF4-FFF2-40B4-BE49-F238E27FC236}">
                <a16:creationId xmlns="" xmlns:a16="http://schemas.microsoft.com/office/drawing/2014/main" id="{91D84FE6-7D80-49C1-AD81-51600874B230}"/>
              </a:ext>
            </a:extLst>
          </p:cNvPr>
          <p:cNvCxnSpPr>
            <a:cxnSpLocks/>
          </p:cNvCxnSpPr>
          <p:nvPr/>
        </p:nvCxnSpPr>
        <p:spPr>
          <a:xfrm>
            <a:off x="2601079" y="6591014"/>
            <a:ext cx="728749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4">
            <a:extLst>
              <a:ext uri="{FF2B5EF4-FFF2-40B4-BE49-F238E27FC236}">
                <a16:creationId xmlns="" xmlns:a16="http://schemas.microsoft.com/office/drawing/2014/main" id="{021C3121-BDCF-4CC9-8FB3-098AFC75C4F7}"/>
              </a:ext>
            </a:extLst>
          </p:cNvPr>
          <p:cNvSpPr txBox="1"/>
          <p:nvPr/>
        </p:nvSpPr>
        <p:spPr>
          <a:xfrm>
            <a:off x="1857513" y="5056883"/>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NAVEGAÇÃO MATRICIAL</a:t>
            </a:r>
          </a:p>
        </p:txBody>
      </p:sp>
    </p:spTree>
    <p:extLst>
      <p:ext uri="{BB962C8B-B14F-4D97-AF65-F5344CB8AC3E}">
        <p14:creationId xmlns:p14="http://schemas.microsoft.com/office/powerpoint/2010/main" val="17931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2" presetClass="entr" presetSubtype="8"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0-#ppt_w/2"/>
                                          </p:val>
                                        </p:tav>
                                        <p:tav tm="100000">
                                          <p:val>
                                            <p:strVal val="#ppt_x"/>
                                          </p:val>
                                        </p:tav>
                                      </p:tavLst>
                                    </p:anim>
                                    <p:anim calcmode="lin" valueType="num">
                                      <p:cBhvr additive="base">
                                        <p:cTn id="39" dur="500" fill="hold"/>
                                        <p:tgtEl>
                                          <p:spTgt spid="1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0-#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1+#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1+#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1+#ppt_w/2"/>
                                          </p:val>
                                        </p:tav>
                                        <p:tav tm="100000">
                                          <p:val>
                                            <p:strVal val="#ppt_x"/>
                                          </p:val>
                                        </p:tav>
                                      </p:tavLst>
                                    </p:anim>
                                    <p:anim calcmode="lin" valueType="num">
                                      <p:cBhvr additive="base">
                                        <p:cTn id="63" dur="500" fill="hold"/>
                                        <p:tgtEl>
                                          <p:spTgt spid="23"/>
                                        </p:tgtEl>
                                        <p:attrNameLst>
                                          <p:attrName>ppt_y</p:attrName>
                                        </p:attrNameLst>
                                      </p:cBhvr>
                                      <p:tavLst>
                                        <p:tav tm="0">
                                          <p:val>
                                            <p:strVal val="#ppt_y"/>
                                          </p:val>
                                        </p:tav>
                                        <p:tav tm="100000">
                                          <p:val>
                                            <p:strVal val="#ppt_y"/>
                                          </p:val>
                                        </p:tav>
                                      </p:tavLst>
                                    </p:anim>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2" presetClass="entr" presetSubtype="2"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1+#ppt_w/2"/>
                                          </p:val>
                                        </p:tav>
                                        <p:tav tm="100000">
                                          <p:val>
                                            <p:strVal val="#ppt_x"/>
                                          </p:val>
                                        </p:tav>
                                      </p:tavLst>
                                    </p:anim>
                                    <p:anim calcmode="lin" valueType="num">
                                      <p:cBhvr additive="base">
                                        <p:cTn id="7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5"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9FF7657-919C-4F04-80AA-5341F889F7C7}"/>
              </a:ext>
            </a:extLst>
          </p:cNvPr>
          <p:cNvPicPr>
            <a:picLocks noChangeAspect="1"/>
          </p:cNvPicPr>
          <p:nvPr/>
        </p:nvPicPr>
        <p:blipFill rotWithShape="1">
          <a:blip r:embed="rId2">
            <a:extLst>
              <a:ext uri="{28A0092B-C50C-407E-A947-70E740481C1C}">
                <a14:useLocalDpi xmlns:a14="http://schemas.microsoft.com/office/drawing/2010/main" val="0"/>
              </a:ext>
            </a:extLst>
          </a:blip>
          <a:srcRect b="15586"/>
          <a:stretch/>
        </p:blipFill>
        <p:spPr>
          <a:xfrm>
            <a:off x="-44335" y="-1"/>
            <a:ext cx="12242000" cy="6858001"/>
          </a:xfrm>
          <a:prstGeom prst="rect">
            <a:avLst/>
          </a:prstGeom>
        </p:spPr>
      </p:pic>
      <p:sp>
        <p:nvSpPr>
          <p:cNvPr id="16" name="Rectangle 15">
            <a:extLst>
              <a:ext uri="{FF2B5EF4-FFF2-40B4-BE49-F238E27FC236}">
                <a16:creationId xmlns="" xmlns:a16="http://schemas.microsoft.com/office/drawing/2014/main" id="{9600CBBC-D82F-40FF-945B-8ED1CA425893}"/>
              </a:ext>
            </a:extLst>
          </p:cNvPr>
          <p:cNvSpPr/>
          <p:nvPr/>
        </p:nvSpPr>
        <p:spPr>
          <a:xfrm>
            <a:off x="-44335" y="5248102"/>
            <a:ext cx="12247542" cy="1609898"/>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116EF07D-5F9E-45CD-AC16-81358BE2E5FE}"/>
              </a:ext>
            </a:extLst>
          </p:cNvPr>
          <p:cNvSpPr txBox="1"/>
          <p:nvPr/>
        </p:nvSpPr>
        <p:spPr>
          <a:xfrm>
            <a:off x="925347" y="5329776"/>
            <a:ext cx="10363720"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NOVAS INFORMAÇÕES</a:t>
            </a:r>
          </a:p>
        </p:txBody>
      </p:sp>
    </p:spTree>
    <p:extLst>
      <p:ext uri="{BB962C8B-B14F-4D97-AF65-F5344CB8AC3E}">
        <p14:creationId xmlns:p14="http://schemas.microsoft.com/office/powerpoint/2010/main" val="22615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5257AF3-3A9C-466A-83DA-171F31CC0BB7}"/>
              </a:ext>
            </a:extLst>
          </p:cNvPr>
          <p:cNvPicPr>
            <a:picLocks noChangeAspect="1"/>
          </p:cNvPicPr>
          <p:nvPr/>
        </p:nvPicPr>
        <p:blipFill rotWithShape="1">
          <a:blip r:embed="rId2">
            <a:extLst>
              <a:ext uri="{28A0092B-C50C-407E-A947-70E740481C1C}">
                <a14:useLocalDpi xmlns:a14="http://schemas.microsoft.com/office/drawing/2010/main" val="0"/>
              </a:ext>
            </a:extLst>
          </a:blip>
          <a:srcRect b="15737"/>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FB19AD24-B4AB-4105-BE4F-14D1B54AEA4D}"/>
              </a:ext>
            </a:extLst>
          </p:cNvPr>
          <p:cNvSpPr/>
          <p:nvPr/>
        </p:nvSpPr>
        <p:spPr>
          <a:xfrm>
            <a:off x="0" y="0"/>
            <a:ext cx="12192000" cy="7006856"/>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6EF07D-5F9E-45CD-AC16-81358BE2E5FE}"/>
              </a:ext>
            </a:extLst>
          </p:cNvPr>
          <p:cNvSpPr txBox="1"/>
          <p:nvPr/>
        </p:nvSpPr>
        <p:spPr>
          <a:xfrm>
            <a:off x="2084350" y="1240249"/>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LICITAÇÕES E CONTRATOS</a:t>
            </a:r>
          </a:p>
        </p:txBody>
      </p:sp>
      <p:sp>
        <p:nvSpPr>
          <p:cNvPr id="8" name="TextBox 4">
            <a:extLst>
              <a:ext uri="{FF2B5EF4-FFF2-40B4-BE49-F238E27FC236}">
                <a16:creationId xmlns="" xmlns:a16="http://schemas.microsoft.com/office/drawing/2014/main" id="{244892D7-A3A5-479C-BE5B-053469BD0E68}"/>
              </a:ext>
            </a:extLst>
          </p:cNvPr>
          <p:cNvSpPr txBox="1"/>
          <p:nvPr/>
        </p:nvSpPr>
        <p:spPr>
          <a:xfrm>
            <a:off x="2354954" y="2781896"/>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VIAGENS A SERVIÇO</a:t>
            </a:r>
          </a:p>
        </p:txBody>
      </p:sp>
      <p:cxnSp>
        <p:nvCxnSpPr>
          <p:cNvPr id="10" name="Straight Connector 11">
            <a:extLst>
              <a:ext uri="{FF2B5EF4-FFF2-40B4-BE49-F238E27FC236}">
                <a16:creationId xmlns="" xmlns:a16="http://schemas.microsoft.com/office/drawing/2014/main" id="{2AA4A15E-33FC-47C1-A097-CD0005BC432B}"/>
              </a:ext>
            </a:extLst>
          </p:cNvPr>
          <p:cNvCxnSpPr>
            <a:cxnSpLocks/>
          </p:cNvCxnSpPr>
          <p:nvPr/>
        </p:nvCxnSpPr>
        <p:spPr>
          <a:xfrm flipV="1">
            <a:off x="2550326" y="2921944"/>
            <a:ext cx="0" cy="11748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4">
            <a:extLst>
              <a:ext uri="{FF2B5EF4-FFF2-40B4-BE49-F238E27FC236}">
                <a16:creationId xmlns="" xmlns:a16="http://schemas.microsoft.com/office/drawing/2014/main" id="{69E5F187-F527-4EF7-BA3A-E2E7BCE69DFD}"/>
              </a:ext>
            </a:extLst>
          </p:cNvPr>
          <p:cNvCxnSpPr>
            <a:cxnSpLocks/>
          </p:cNvCxnSpPr>
          <p:nvPr/>
        </p:nvCxnSpPr>
        <p:spPr>
          <a:xfrm flipH="1" flipV="1">
            <a:off x="2550326" y="3254087"/>
            <a:ext cx="440393" cy="50216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5">
            <a:extLst>
              <a:ext uri="{FF2B5EF4-FFF2-40B4-BE49-F238E27FC236}">
                <a16:creationId xmlns="" xmlns:a16="http://schemas.microsoft.com/office/drawing/2014/main" id="{5D6258C1-CA0D-43C9-BCE8-29A8BE88A73E}"/>
              </a:ext>
            </a:extLst>
          </p:cNvPr>
          <p:cNvCxnSpPr>
            <a:cxnSpLocks/>
          </p:cNvCxnSpPr>
          <p:nvPr/>
        </p:nvCxnSpPr>
        <p:spPr>
          <a:xfrm flipV="1">
            <a:off x="2109934" y="3254087"/>
            <a:ext cx="440392" cy="5171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4">
            <a:extLst>
              <a:ext uri="{FF2B5EF4-FFF2-40B4-BE49-F238E27FC236}">
                <a16:creationId xmlns="" xmlns:a16="http://schemas.microsoft.com/office/drawing/2014/main" id="{A0BC8C37-666C-4B3E-8FE4-0767D5DADC8D}"/>
              </a:ext>
            </a:extLst>
          </p:cNvPr>
          <p:cNvSpPr txBox="1"/>
          <p:nvPr/>
        </p:nvSpPr>
        <p:spPr>
          <a:xfrm>
            <a:off x="2460808" y="4169906"/>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RELATÓRIOS DA CGU</a:t>
            </a:r>
          </a:p>
        </p:txBody>
      </p:sp>
      <p:cxnSp>
        <p:nvCxnSpPr>
          <p:cNvPr id="15" name="Straight Connector 11">
            <a:extLst>
              <a:ext uri="{FF2B5EF4-FFF2-40B4-BE49-F238E27FC236}">
                <a16:creationId xmlns="" xmlns:a16="http://schemas.microsoft.com/office/drawing/2014/main" id="{A935DDB9-690B-4875-9B92-C669BD1A4C1F}"/>
              </a:ext>
            </a:extLst>
          </p:cNvPr>
          <p:cNvCxnSpPr>
            <a:cxnSpLocks/>
          </p:cNvCxnSpPr>
          <p:nvPr/>
        </p:nvCxnSpPr>
        <p:spPr>
          <a:xfrm flipH="1" flipV="1">
            <a:off x="2184737" y="4857778"/>
            <a:ext cx="275980" cy="37933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4">
            <a:extLst>
              <a:ext uri="{FF2B5EF4-FFF2-40B4-BE49-F238E27FC236}">
                <a16:creationId xmlns="" xmlns:a16="http://schemas.microsoft.com/office/drawing/2014/main" id="{A3F2051E-091A-44A3-9DEC-7FF4C8FDA59D}"/>
              </a:ext>
            </a:extLst>
          </p:cNvPr>
          <p:cNvCxnSpPr>
            <a:cxnSpLocks/>
          </p:cNvCxnSpPr>
          <p:nvPr/>
        </p:nvCxnSpPr>
        <p:spPr>
          <a:xfrm flipV="1">
            <a:off x="2460717" y="4511002"/>
            <a:ext cx="740042" cy="7588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39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 presetClass="entr" presetSubtype="9"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7/74/Brasilia_Congresso_Nacional_05_2007_221.jpg">
            <a:extLst>
              <a:ext uri="{FF2B5EF4-FFF2-40B4-BE49-F238E27FC236}">
                <a16:creationId xmlns="" xmlns:a16="http://schemas.microsoft.com/office/drawing/2014/main" id="{2D36F984-76B5-47B1-8364-7438495F4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FB19AD24-B4AB-4105-BE4F-14D1B54AEA4D}"/>
              </a:ext>
            </a:extLst>
          </p:cNvPr>
          <p:cNvSpPr/>
          <p:nvPr/>
        </p:nvSpPr>
        <p:spPr>
          <a:xfrm>
            <a:off x="0" y="0"/>
            <a:ext cx="12191999" cy="6857999"/>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6EF07D-5F9E-45CD-AC16-81358BE2E5FE}"/>
              </a:ext>
            </a:extLst>
          </p:cNvPr>
          <p:cNvSpPr txBox="1"/>
          <p:nvPr/>
        </p:nvSpPr>
        <p:spPr>
          <a:xfrm>
            <a:off x="2309211" y="412445"/>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EMENDAS PARLAMENTARES</a:t>
            </a:r>
          </a:p>
        </p:txBody>
      </p:sp>
      <p:cxnSp>
        <p:nvCxnSpPr>
          <p:cNvPr id="15" name="Straight Connector 14">
            <a:extLst>
              <a:ext uri="{FF2B5EF4-FFF2-40B4-BE49-F238E27FC236}">
                <a16:creationId xmlns="" xmlns:a16="http://schemas.microsoft.com/office/drawing/2014/main" id="{C2EB9A1A-1563-4479-8A09-1175B919299E}"/>
              </a:ext>
            </a:extLst>
          </p:cNvPr>
          <p:cNvCxnSpPr>
            <a:cxnSpLocks/>
          </p:cNvCxnSpPr>
          <p:nvPr/>
        </p:nvCxnSpPr>
        <p:spPr>
          <a:xfrm flipV="1">
            <a:off x="1714851" y="643255"/>
            <a:ext cx="0" cy="97176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87E5E296-DAD4-40B7-A87A-E37E86338219}"/>
              </a:ext>
            </a:extLst>
          </p:cNvPr>
          <p:cNvCxnSpPr>
            <a:cxnSpLocks/>
          </p:cNvCxnSpPr>
          <p:nvPr/>
        </p:nvCxnSpPr>
        <p:spPr>
          <a:xfrm flipV="1">
            <a:off x="1912971" y="643255"/>
            <a:ext cx="0" cy="97176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099479E7-91BC-4BA4-84E0-6C944C051786}"/>
              </a:ext>
            </a:extLst>
          </p:cNvPr>
          <p:cNvCxnSpPr>
            <a:cxnSpLocks/>
          </p:cNvCxnSpPr>
          <p:nvPr/>
        </p:nvCxnSpPr>
        <p:spPr>
          <a:xfrm flipV="1">
            <a:off x="2111091" y="643255"/>
            <a:ext cx="0" cy="97176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4">
            <a:extLst>
              <a:ext uri="{FF2B5EF4-FFF2-40B4-BE49-F238E27FC236}">
                <a16:creationId xmlns="" xmlns:a16="http://schemas.microsoft.com/office/drawing/2014/main" id="{B30FB9C7-13DF-4F37-9BAE-10800B429B4F}"/>
              </a:ext>
            </a:extLst>
          </p:cNvPr>
          <p:cNvSpPr txBox="1"/>
          <p:nvPr/>
        </p:nvSpPr>
        <p:spPr>
          <a:xfrm>
            <a:off x="1714851" y="2066683"/>
            <a:ext cx="9573081" cy="1446550"/>
          </a:xfrm>
          <a:prstGeom prst="rect">
            <a:avLst/>
          </a:prstGeom>
          <a:noFill/>
        </p:spPr>
        <p:txBody>
          <a:bodyPr wrap="square" rtlCol="0">
            <a:spAutoFit/>
          </a:bodyPr>
          <a:lstStyle/>
          <a:p>
            <a:r>
              <a:rPr lang="pt-BR" sz="8800" b="1" dirty="0">
                <a:solidFill>
                  <a:schemeClr val="bg1"/>
                </a:solidFill>
                <a:latin typeface="Gill Sans MT Condensed" panose="020B0506020104020203" pitchFamily="34" charset="0"/>
              </a:rPr>
              <a:t>ACORDOS DE LENIÊNCIA</a:t>
            </a:r>
          </a:p>
        </p:txBody>
      </p:sp>
      <p:cxnSp>
        <p:nvCxnSpPr>
          <p:cNvPr id="9" name="Straight Connector 15">
            <a:extLst>
              <a:ext uri="{FF2B5EF4-FFF2-40B4-BE49-F238E27FC236}">
                <a16:creationId xmlns="" xmlns:a16="http://schemas.microsoft.com/office/drawing/2014/main" id="{9D7CA7BA-E878-4568-BB0D-2C4557B5FE94}"/>
              </a:ext>
            </a:extLst>
          </p:cNvPr>
          <p:cNvCxnSpPr>
            <a:cxnSpLocks/>
          </p:cNvCxnSpPr>
          <p:nvPr/>
        </p:nvCxnSpPr>
        <p:spPr>
          <a:xfrm flipV="1">
            <a:off x="10028073" y="2319660"/>
            <a:ext cx="396240" cy="97176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 xmlns:a16="http://schemas.microsoft.com/office/drawing/2014/main" id="{198B499E-2A49-44F1-A74C-1CC6786EFD96}"/>
              </a:ext>
            </a:extLst>
          </p:cNvPr>
          <p:cNvCxnSpPr>
            <a:cxnSpLocks/>
          </p:cNvCxnSpPr>
          <p:nvPr/>
        </p:nvCxnSpPr>
        <p:spPr>
          <a:xfrm flipV="1">
            <a:off x="10223174" y="2319660"/>
            <a:ext cx="396240" cy="97176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7">
            <a:extLst>
              <a:ext uri="{FF2B5EF4-FFF2-40B4-BE49-F238E27FC236}">
                <a16:creationId xmlns="" xmlns:a16="http://schemas.microsoft.com/office/drawing/2014/main" id="{DDBBA6EC-F942-42EA-BAAB-A3DC2F2D7782}"/>
              </a:ext>
            </a:extLst>
          </p:cNvPr>
          <p:cNvCxnSpPr>
            <a:cxnSpLocks/>
          </p:cNvCxnSpPr>
          <p:nvPr/>
        </p:nvCxnSpPr>
        <p:spPr>
          <a:xfrm flipV="1">
            <a:off x="10424313" y="2319660"/>
            <a:ext cx="390203" cy="97176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4">
            <a:extLst>
              <a:ext uri="{FF2B5EF4-FFF2-40B4-BE49-F238E27FC236}">
                <a16:creationId xmlns="" xmlns:a16="http://schemas.microsoft.com/office/drawing/2014/main" id="{076B4CC4-E6FA-4EC0-906F-7F07056051FB}"/>
              </a:ext>
            </a:extLst>
          </p:cNvPr>
          <p:cNvSpPr txBox="1"/>
          <p:nvPr/>
        </p:nvSpPr>
        <p:spPr>
          <a:xfrm>
            <a:off x="1823230" y="3766210"/>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PROGRAMAS DE GOVERNO</a:t>
            </a:r>
          </a:p>
        </p:txBody>
      </p:sp>
    </p:spTree>
    <p:extLst>
      <p:ext uri="{BB962C8B-B14F-4D97-AF65-F5344CB8AC3E}">
        <p14:creationId xmlns:p14="http://schemas.microsoft.com/office/powerpoint/2010/main" val="397903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0-#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 presetClass="entr" presetSubtype="3"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3"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C9B0796-76B3-40BB-8A1A-8D6D4D24E802}"/>
              </a:ext>
            </a:extLst>
          </p:cNvPr>
          <p:cNvPicPr>
            <a:picLocks noChangeAspect="1"/>
          </p:cNvPicPr>
          <p:nvPr/>
        </p:nvPicPr>
        <p:blipFill rotWithShape="1">
          <a:blip r:embed="rId2">
            <a:extLst>
              <a:ext uri="{28A0092B-C50C-407E-A947-70E740481C1C}">
                <a14:useLocalDpi xmlns:a14="http://schemas.microsoft.com/office/drawing/2010/main" val="0"/>
              </a:ext>
            </a:extLst>
          </a:blip>
          <a:srcRect t="3521" b="12102"/>
          <a:stretch/>
        </p:blipFill>
        <p:spPr>
          <a:xfrm>
            <a:off x="0" y="0"/>
            <a:ext cx="12192000" cy="6858000"/>
          </a:xfrm>
          <a:prstGeom prst="rect">
            <a:avLst/>
          </a:prstGeom>
        </p:spPr>
      </p:pic>
      <p:sp>
        <p:nvSpPr>
          <p:cNvPr id="16" name="Rectangle 15">
            <a:extLst>
              <a:ext uri="{FF2B5EF4-FFF2-40B4-BE49-F238E27FC236}">
                <a16:creationId xmlns="" xmlns:a16="http://schemas.microsoft.com/office/drawing/2014/main" id="{9600CBBC-D82F-40FF-945B-8ED1CA425893}"/>
              </a:ext>
            </a:extLst>
          </p:cNvPr>
          <p:cNvSpPr/>
          <p:nvPr/>
        </p:nvSpPr>
        <p:spPr>
          <a:xfrm>
            <a:off x="11207" y="5248102"/>
            <a:ext cx="12192000" cy="1609898"/>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116EF07D-5F9E-45CD-AC16-81358BE2E5FE}"/>
              </a:ext>
            </a:extLst>
          </p:cNvPr>
          <p:cNvSpPr txBox="1"/>
          <p:nvPr/>
        </p:nvSpPr>
        <p:spPr>
          <a:xfrm>
            <a:off x="925347" y="5329776"/>
            <a:ext cx="10363720"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NOVAS FERRAMENTAS</a:t>
            </a:r>
          </a:p>
        </p:txBody>
      </p:sp>
    </p:spTree>
    <p:extLst>
      <p:ext uri="{BB962C8B-B14F-4D97-AF65-F5344CB8AC3E}">
        <p14:creationId xmlns:p14="http://schemas.microsoft.com/office/powerpoint/2010/main" val="25575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 xmlns:a16="http://schemas.microsoft.com/office/drawing/2014/main" id="{725E05B0-09D5-425A-BC4A-3FFE93DC9E2E}"/>
              </a:ext>
            </a:extLst>
          </p:cNvPr>
          <p:cNvPicPr>
            <a:picLocks noChangeAspect="1"/>
          </p:cNvPicPr>
          <p:nvPr/>
        </p:nvPicPr>
        <p:blipFill rotWithShape="1">
          <a:blip r:embed="rId2">
            <a:extLst>
              <a:ext uri="{28A0092B-C50C-407E-A947-70E740481C1C}">
                <a14:useLocalDpi xmlns:a14="http://schemas.microsoft.com/office/drawing/2010/main" val="0"/>
              </a:ext>
            </a:extLst>
          </a:blip>
          <a:srcRect t="12754" b="2863"/>
          <a:stretch/>
        </p:blipFill>
        <p:spPr>
          <a:xfrm>
            <a:off x="-1" y="0"/>
            <a:ext cx="12192001" cy="6858000"/>
          </a:xfrm>
          <a:prstGeom prst="rect">
            <a:avLst/>
          </a:prstGeom>
        </p:spPr>
      </p:pic>
      <p:sp>
        <p:nvSpPr>
          <p:cNvPr id="11" name="Rectangle 10">
            <a:extLst>
              <a:ext uri="{FF2B5EF4-FFF2-40B4-BE49-F238E27FC236}">
                <a16:creationId xmlns="" xmlns:a16="http://schemas.microsoft.com/office/drawing/2014/main" id="{FB19AD24-B4AB-4105-BE4F-14D1B54AEA4D}"/>
              </a:ext>
            </a:extLst>
          </p:cNvPr>
          <p:cNvSpPr/>
          <p:nvPr/>
        </p:nvSpPr>
        <p:spPr>
          <a:xfrm>
            <a:off x="0" y="0"/>
            <a:ext cx="12192000" cy="6858000"/>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6EF07D-5F9E-45CD-AC16-81358BE2E5FE}"/>
              </a:ext>
            </a:extLst>
          </p:cNvPr>
          <p:cNvSpPr txBox="1"/>
          <p:nvPr/>
        </p:nvSpPr>
        <p:spPr>
          <a:xfrm>
            <a:off x="2239523" y="865456"/>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REDES SOCIAIS</a:t>
            </a:r>
          </a:p>
        </p:txBody>
      </p:sp>
      <p:cxnSp>
        <p:nvCxnSpPr>
          <p:cNvPr id="23" name="Straight Connector 22">
            <a:extLst>
              <a:ext uri="{FF2B5EF4-FFF2-40B4-BE49-F238E27FC236}">
                <a16:creationId xmlns="" xmlns:a16="http://schemas.microsoft.com/office/drawing/2014/main" id="{B67C7276-E953-4688-AB94-C0E02607CA58}"/>
              </a:ext>
            </a:extLst>
          </p:cNvPr>
          <p:cNvCxnSpPr>
            <a:cxnSpLocks/>
          </p:cNvCxnSpPr>
          <p:nvPr/>
        </p:nvCxnSpPr>
        <p:spPr>
          <a:xfrm flipH="1" flipV="1">
            <a:off x="3045512" y="1534679"/>
            <a:ext cx="515479" cy="39292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CFBAC83-56F2-4D44-96B1-AFCE64E17C54}"/>
              </a:ext>
            </a:extLst>
          </p:cNvPr>
          <p:cNvCxnSpPr>
            <a:cxnSpLocks/>
          </p:cNvCxnSpPr>
          <p:nvPr/>
        </p:nvCxnSpPr>
        <p:spPr>
          <a:xfrm flipV="1">
            <a:off x="3045512" y="1158810"/>
            <a:ext cx="515479" cy="41041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1F617B8C-50E6-4640-945E-FC312ABB004F}"/>
              </a:ext>
            </a:extLst>
          </p:cNvPr>
          <p:cNvCxnSpPr>
            <a:cxnSpLocks/>
          </p:cNvCxnSpPr>
          <p:nvPr/>
        </p:nvCxnSpPr>
        <p:spPr>
          <a:xfrm flipV="1">
            <a:off x="3049943" y="1401914"/>
            <a:ext cx="0" cy="2833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22972907-37DD-4A97-AF50-23EC49A5087E}"/>
              </a:ext>
            </a:extLst>
          </p:cNvPr>
          <p:cNvCxnSpPr>
            <a:cxnSpLocks/>
          </p:cNvCxnSpPr>
          <p:nvPr/>
        </p:nvCxnSpPr>
        <p:spPr>
          <a:xfrm flipV="1">
            <a:off x="3559325" y="1785935"/>
            <a:ext cx="0" cy="2833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BE8C88FE-1829-422C-988B-CD70B61865D2}"/>
              </a:ext>
            </a:extLst>
          </p:cNvPr>
          <p:cNvCxnSpPr>
            <a:cxnSpLocks/>
          </p:cNvCxnSpPr>
          <p:nvPr/>
        </p:nvCxnSpPr>
        <p:spPr>
          <a:xfrm flipV="1">
            <a:off x="3559325" y="1058321"/>
            <a:ext cx="0" cy="2833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 xmlns:a16="http://schemas.microsoft.com/office/drawing/2014/main" id="{13863069-E76E-4943-9BA2-FAD4B0D9E423}"/>
              </a:ext>
            </a:extLst>
          </p:cNvPr>
          <p:cNvSpPr txBox="1"/>
          <p:nvPr/>
        </p:nvSpPr>
        <p:spPr>
          <a:xfrm>
            <a:off x="4267200" y="2609196"/>
            <a:ext cx="6752976" cy="1446550"/>
          </a:xfrm>
          <a:prstGeom prst="rect">
            <a:avLst/>
          </a:prstGeom>
          <a:noFill/>
        </p:spPr>
        <p:txBody>
          <a:bodyPr wrap="square" rtlCol="0">
            <a:spAutoFit/>
          </a:bodyPr>
          <a:lstStyle/>
          <a:p>
            <a:r>
              <a:rPr lang="pt-BR" sz="8800" b="1" dirty="0">
                <a:solidFill>
                  <a:schemeClr val="bg1"/>
                </a:solidFill>
                <a:latin typeface="Gill Sans MT Condensed" panose="020B0506020104020203" pitchFamily="34" charset="0"/>
              </a:rPr>
              <a:t>COLABORAÇÃO</a:t>
            </a:r>
          </a:p>
        </p:txBody>
      </p:sp>
      <p:cxnSp>
        <p:nvCxnSpPr>
          <p:cNvPr id="12" name="Straight Connector 7">
            <a:extLst>
              <a:ext uri="{FF2B5EF4-FFF2-40B4-BE49-F238E27FC236}">
                <a16:creationId xmlns="" xmlns:a16="http://schemas.microsoft.com/office/drawing/2014/main" id="{E26FD1B3-947C-4E38-9305-3F1BD8BF7312}"/>
              </a:ext>
            </a:extLst>
          </p:cNvPr>
          <p:cNvCxnSpPr>
            <a:cxnSpLocks/>
          </p:cNvCxnSpPr>
          <p:nvPr/>
        </p:nvCxnSpPr>
        <p:spPr>
          <a:xfrm>
            <a:off x="2510444" y="3634780"/>
            <a:ext cx="137991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8">
            <a:extLst>
              <a:ext uri="{FF2B5EF4-FFF2-40B4-BE49-F238E27FC236}">
                <a16:creationId xmlns="" xmlns:a16="http://schemas.microsoft.com/office/drawing/2014/main" id="{28841D68-2A52-4813-BCC5-46D5197B1BDC}"/>
              </a:ext>
            </a:extLst>
          </p:cNvPr>
          <p:cNvCxnSpPr>
            <a:cxnSpLocks/>
          </p:cNvCxnSpPr>
          <p:nvPr/>
        </p:nvCxnSpPr>
        <p:spPr>
          <a:xfrm flipH="1" flipV="1">
            <a:off x="2887287" y="2677238"/>
            <a:ext cx="708242" cy="9575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9">
            <a:extLst>
              <a:ext uri="{FF2B5EF4-FFF2-40B4-BE49-F238E27FC236}">
                <a16:creationId xmlns="" xmlns:a16="http://schemas.microsoft.com/office/drawing/2014/main" id="{FAC3ECA6-F9D7-4F1E-84D0-E2B441997468}"/>
              </a:ext>
            </a:extLst>
          </p:cNvPr>
          <p:cNvCxnSpPr>
            <a:cxnSpLocks/>
          </p:cNvCxnSpPr>
          <p:nvPr/>
        </p:nvCxnSpPr>
        <p:spPr>
          <a:xfrm flipV="1">
            <a:off x="2324583" y="2920214"/>
            <a:ext cx="767841" cy="9479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4">
            <a:extLst>
              <a:ext uri="{FF2B5EF4-FFF2-40B4-BE49-F238E27FC236}">
                <a16:creationId xmlns="" xmlns:a16="http://schemas.microsoft.com/office/drawing/2014/main" id="{A5903DB2-1E00-4D67-8330-CED3F6B0B0D5}"/>
              </a:ext>
            </a:extLst>
          </p:cNvPr>
          <p:cNvSpPr txBox="1"/>
          <p:nvPr/>
        </p:nvSpPr>
        <p:spPr>
          <a:xfrm>
            <a:off x="2144345" y="4354087"/>
            <a:ext cx="8695593" cy="1446550"/>
          </a:xfrm>
          <a:prstGeom prst="rect">
            <a:avLst/>
          </a:prstGeom>
          <a:noFill/>
        </p:spPr>
        <p:txBody>
          <a:bodyPr wrap="square" rtlCol="0">
            <a:spAutoFit/>
          </a:bodyPr>
          <a:lstStyle/>
          <a:p>
            <a:r>
              <a:rPr lang="pt-BR" sz="8800" b="1" dirty="0">
                <a:solidFill>
                  <a:schemeClr val="bg1"/>
                </a:solidFill>
                <a:latin typeface="Gill Sans MT Condensed" panose="020B0506020104020203" pitchFamily="34" charset="0"/>
              </a:rPr>
              <a:t>INCORPORAR GRÁFICO</a:t>
            </a:r>
          </a:p>
        </p:txBody>
      </p:sp>
      <p:cxnSp>
        <p:nvCxnSpPr>
          <p:cNvPr id="16" name="Straight Connector 11">
            <a:extLst>
              <a:ext uri="{FF2B5EF4-FFF2-40B4-BE49-F238E27FC236}">
                <a16:creationId xmlns="" xmlns:a16="http://schemas.microsoft.com/office/drawing/2014/main" id="{9CEB07CD-AEBC-46EA-8553-CC1B245BBB3E}"/>
              </a:ext>
            </a:extLst>
          </p:cNvPr>
          <p:cNvCxnSpPr>
            <a:cxnSpLocks/>
          </p:cNvCxnSpPr>
          <p:nvPr/>
        </p:nvCxnSpPr>
        <p:spPr>
          <a:xfrm flipV="1">
            <a:off x="9854884" y="4981313"/>
            <a:ext cx="0" cy="4551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4">
            <a:extLst>
              <a:ext uri="{FF2B5EF4-FFF2-40B4-BE49-F238E27FC236}">
                <a16:creationId xmlns="" xmlns:a16="http://schemas.microsoft.com/office/drawing/2014/main" id="{41146029-CAD4-48D4-A864-B79FE9CD3E4D}"/>
              </a:ext>
            </a:extLst>
          </p:cNvPr>
          <p:cNvCxnSpPr>
            <a:cxnSpLocks/>
          </p:cNvCxnSpPr>
          <p:nvPr/>
        </p:nvCxnSpPr>
        <p:spPr>
          <a:xfrm flipV="1">
            <a:off x="10044506" y="4611939"/>
            <a:ext cx="0" cy="8245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5">
            <a:extLst>
              <a:ext uri="{FF2B5EF4-FFF2-40B4-BE49-F238E27FC236}">
                <a16:creationId xmlns="" xmlns:a16="http://schemas.microsoft.com/office/drawing/2014/main" id="{D786C460-7368-4B79-9AFF-99F4EF678196}"/>
              </a:ext>
            </a:extLst>
          </p:cNvPr>
          <p:cNvCxnSpPr>
            <a:cxnSpLocks/>
          </p:cNvCxnSpPr>
          <p:nvPr/>
        </p:nvCxnSpPr>
        <p:spPr>
          <a:xfrm flipV="1">
            <a:off x="10234498" y="4981313"/>
            <a:ext cx="0" cy="4551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6">
            <a:extLst>
              <a:ext uri="{FF2B5EF4-FFF2-40B4-BE49-F238E27FC236}">
                <a16:creationId xmlns="" xmlns:a16="http://schemas.microsoft.com/office/drawing/2014/main" id="{9D093EEB-3F70-4A95-9329-EE70043A959B}"/>
              </a:ext>
            </a:extLst>
          </p:cNvPr>
          <p:cNvCxnSpPr>
            <a:cxnSpLocks/>
          </p:cNvCxnSpPr>
          <p:nvPr/>
        </p:nvCxnSpPr>
        <p:spPr>
          <a:xfrm flipV="1">
            <a:off x="10424120" y="4611939"/>
            <a:ext cx="0" cy="8245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5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2" presetClass="entr" presetSubtype="2"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par>
                                <p:cTn id="36" presetID="2" presetClass="entr" presetSubtype="9"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0-#ppt_w/2"/>
                                          </p:val>
                                        </p:tav>
                                        <p:tav tm="100000">
                                          <p:val>
                                            <p:strVal val="#ppt_x"/>
                                          </p:val>
                                        </p:tav>
                                      </p:tavLst>
                                    </p:anim>
                                    <p:anim calcmode="lin" valueType="num">
                                      <p:cBhvr additive="base">
                                        <p:cTn id="39" dur="500" fill="hold"/>
                                        <p:tgtEl>
                                          <p:spTgt spid="13"/>
                                        </p:tgtEl>
                                        <p:attrNameLst>
                                          <p:attrName>ppt_y</p:attrName>
                                        </p:attrNameLst>
                                      </p:cBhvr>
                                      <p:tavLst>
                                        <p:tav tm="0">
                                          <p:val>
                                            <p:strVal val="0-#ppt_h/2"/>
                                          </p:val>
                                        </p:tav>
                                        <p:tav tm="100000">
                                          <p:val>
                                            <p:strVal val="#ppt_y"/>
                                          </p:val>
                                        </p:tav>
                                      </p:tavLst>
                                    </p:anim>
                                  </p:childTnLst>
                                </p:cTn>
                              </p:par>
                              <p:par>
                                <p:cTn id="40" presetID="2" presetClass="entr" presetSubtype="1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2" presetClass="entr" presetSubtype="4"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0-#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39DEBA2-E3B5-41A1-BF94-5516EE509037}"/>
              </a:ext>
            </a:extLst>
          </p:cNvPr>
          <p:cNvPicPr>
            <a:picLocks noChangeAspect="1"/>
          </p:cNvPicPr>
          <p:nvPr/>
        </p:nvPicPr>
        <p:blipFill rotWithShape="1">
          <a:blip r:embed="rId2">
            <a:extLst>
              <a:ext uri="{28A0092B-C50C-407E-A947-70E740481C1C}">
                <a14:useLocalDpi xmlns:a14="http://schemas.microsoft.com/office/drawing/2010/main" val="0"/>
              </a:ext>
            </a:extLst>
          </a:blip>
          <a:srcRect b="16498"/>
          <a:stretch/>
        </p:blipFill>
        <p:spPr>
          <a:xfrm>
            <a:off x="-16064" y="0"/>
            <a:ext cx="12208064" cy="6858000"/>
          </a:xfrm>
          <a:prstGeom prst="rect">
            <a:avLst/>
          </a:prstGeom>
        </p:spPr>
      </p:pic>
      <p:sp>
        <p:nvSpPr>
          <p:cNvPr id="11" name="Rectangle 10">
            <a:extLst>
              <a:ext uri="{FF2B5EF4-FFF2-40B4-BE49-F238E27FC236}">
                <a16:creationId xmlns="" xmlns:a16="http://schemas.microsoft.com/office/drawing/2014/main" id="{FB19AD24-B4AB-4105-BE4F-14D1B54AEA4D}"/>
              </a:ext>
            </a:extLst>
          </p:cNvPr>
          <p:cNvSpPr/>
          <p:nvPr/>
        </p:nvSpPr>
        <p:spPr>
          <a:xfrm>
            <a:off x="0" y="0"/>
            <a:ext cx="12208064" cy="6858000"/>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6EF07D-5F9E-45CD-AC16-81358BE2E5FE}"/>
              </a:ext>
            </a:extLst>
          </p:cNvPr>
          <p:cNvSpPr txBox="1"/>
          <p:nvPr/>
        </p:nvSpPr>
        <p:spPr>
          <a:xfrm>
            <a:off x="2332526" y="933440"/>
            <a:ext cx="8260350"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NOTIFICAÇÕES</a:t>
            </a:r>
          </a:p>
        </p:txBody>
      </p:sp>
      <p:cxnSp>
        <p:nvCxnSpPr>
          <p:cNvPr id="16" name="Straight Connector 15">
            <a:extLst>
              <a:ext uri="{FF2B5EF4-FFF2-40B4-BE49-F238E27FC236}">
                <a16:creationId xmlns="" xmlns:a16="http://schemas.microsoft.com/office/drawing/2014/main" id="{4D9167BF-1EBB-4D7B-852F-A2374E9F9108}"/>
              </a:ext>
            </a:extLst>
          </p:cNvPr>
          <p:cNvCxnSpPr>
            <a:cxnSpLocks/>
          </p:cNvCxnSpPr>
          <p:nvPr/>
        </p:nvCxnSpPr>
        <p:spPr>
          <a:xfrm flipH="1">
            <a:off x="3069588" y="1950149"/>
            <a:ext cx="8978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77CCF3C-7B2E-48E8-BDEB-00B0FE0D0157}"/>
              </a:ext>
            </a:extLst>
          </p:cNvPr>
          <p:cNvCxnSpPr>
            <a:cxnSpLocks/>
          </p:cNvCxnSpPr>
          <p:nvPr/>
        </p:nvCxnSpPr>
        <p:spPr>
          <a:xfrm flipH="1">
            <a:off x="3219217" y="1743255"/>
            <a:ext cx="74823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09D41B03-3B73-4685-AD51-F7289B3BE597}"/>
              </a:ext>
            </a:extLst>
          </p:cNvPr>
          <p:cNvCxnSpPr>
            <a:cxnSpLocks/>
          </p:cNvCxnSpPr>
          <p:nvPr/>
        </p:nvCxnSpPr>
        <p:spPr>
          <a:xfrm flipH="1">
            <a:off x="3352220" y="1536360"/>
            <a:ext cx="61522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CBA2F48-FA44-476F-A170-9B3DFACA521D}"/>
              </a:ext>
            </a:extLst>
          </p:cNvPr>
          <p:cNvCxnSpPr>
            <a:cxnSpLocks/>
          </p:cNvCxnSpPr>
          <p:nvPr/>
        </p:nvCxnSpPr>
        <p:spPr>
          <a:xfrm flipH="1">
            <a:off x="3485224" y="1329465"/>
            <a:ext cx="4822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4">
            <a:extLst>
              <a:ext uri="{FF2B5EF4-FFF2-40B4-BE49-F238E27FC236}">
                <a16:creationId xmlns="" xmlns:a16="http://schemas.microsoft.com/office/drawing/2014/main" id="{0F1A2CD3-1B20-4865-BEB5-2BFA41B79AC1}"/>
              </a:ext>
            </a:extLst>
          </p:cNvPr>
          <p:cNvSpPr txBox="1"/>
          <p:nvPr/>
        </p:nvSpPr>
        <p:spPr>
          <a:xfrm>
            <a:off x="2968629" y="2449170"/>
            <a:ext cx="7955840" cy="1446550"/>
          </a:xfrm>
          <a:prstGeom prst="rect">
            <a:avLst/>
          </a:prstGeom>
          <a:noFill/>
        </p:spPr>
        <p:txBody>
          <a:bodyPr wrap="square" rtlCol="0">
            <a:spAutoFit/>
          </a:bodyPr>
          <a:lstStyle/>
          <a:p>
            <a:r>
              <a:rPr lang="pt-BR" sz="8800" b="1" dirty="0">
                <a:solidFill>
                  <a:schemeClr val="bg1"/>
                </a:solidFill>
                <a:latin typeface="Gill Sans MT Condensed" panose="020B0506020104020203" pitchFamily="34" charset="0"/>
              </a:rPr>
              <a:t>DADOS ABERTOS E APIs</a:t>
            </a:r>
          </a:p>
        </p:txBody>
      </p:sp>
      <p:cxnSp>
        <p:nvCxnSpPr>
          <p:cNvPr id="22" name="Straight Connector 12">
            <a:extLst>
              <a:ext uri="{FF2B5EF4-FFF2-40B4-BE49-F238E27FC236}">
                <a16:creationId xmlns="" xmlns:a16="http://schemas.microsoft.com/office/drawing/2014/main" id="{E702673A-76FB-471B-A149-315FBA231E6E}"/>
              </a:ext>
            </a:extLst>
          </p:cNvPr>
          <p:cNvCxnSpPr>
            <a:cxnSpLocks/>
          </p:cNvCxnSpPr>
          <p:nvPr/>
        </p:nvCxnSpPr>
        <p:spPr>
          <a:xfrm>
            <a:off x="1613292" y="2884280"/>
            <a:ext cx="820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13">
            <a:extLst>
              <a:ext uri="{FF2B5EF4-FFF2-40B4-BE49-F238E27FC236}">
                <a16:creationId xmlns="" xmlns:a16="http://schemas.microsoft.com/office/drawing/2014/main" id="{36CA4187-FDA8-4283-AA6C-ECE3FA3E9730}"/>
              </a:ext>
            </a:extLst>
          </p:cNvPr>
          <p:cNvCxnSpPr>
            <a:cxnSpLocks/>
          </p:cNvCxnSpPr>
          <p:nvPr/>
        </p:nvCxnSpPr>
        <p:spPr>
          <a:xfrm>
            <a:off x="1613292" y="3708796"/>
            <a:ext cx="820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11">
            <a:extLst>
              <a:ext uri="{FF2B5EF4-FFF2-40B4-BE49-F238E27FC236}">
                <a16:creationId xmlns="" xmlns:a16="http://schemas.microsoft.com/office/drawing/2014/main" id="{C1C542CD-6362-47B8-A4E2-D13A7062F292}"/>
              </a:ext>
            </a:extLst>
          </p:cNvPr>
          <p:cNvCxnSpPr>
            <a:cxnSpLocks/>
          </p:cNvCxnSpPr>
          <p:nvPr/>
        </p:nvCxnSpPr>
        <p:spPr>
          <a:xfrm flipV="1">
            <a:off x="1639891" y="2884280"/>
            <a:ext cx="0" cy="82451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14">
            <a:extLst>
              <a:ext uri="{FF2B5EF4-FFF2-40B4-BE49-F238E27FC236}">
                <a16:creationId xmlns="" xmlns:a16="http://schemas.microsoft.com/office/drawing/2014/main" id="{E77260A6-87A8-450A-B7D8-BA0B510BD4C1}"/>
              </a:ext>
            </a:extLst>
          </p:cNvPr>
          <p:cNvCxnSpPr>
            <a:cxnSpLocks/>
          </p:cNvCxnSpPr>
          <p:nvPr/>
        </p:nvCxnSpPr>
        <p:spPr>
          <a:xfrm flipV="1">
            <a:off x="2405860" y="2884280"/>
            <a:ext cx="0" cy="8245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15">
            <a:extLst>
              <a:ext uri="{FF2B5EF4-FFF2-40B4-BE49-F238E27FC236}">
                <a16:creationId xmlns="" xmlns:a16="http://schemas.microsoft.com/office/drawing/2014/main" id="{6EECB8C0-0EDE-45E6-877E-87E278614281}"/>
              </a:ext>
            </a:extLst>
          </p:cNvPr>
          <p:cNvCxnSpPr>
            <a:cxnSpLocks/>
          </p:cNvCxnSpPr>
          <p:nvPr/>
        </p:nvCxnSpPr>
        <p:spPr>
          <a:xfrm>
            <a:off x="1816492" y="2696320"/>
            <a:ext cx="820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16">
            <a:extLst>
              <a:ext uri="{FF2B5EF4-FFF2-40B4-BE49-F238E27FC236}">
                <a16:creationId xmlns="" xmlns:a16="http://schemas.microsoft.com/office/drawing/2014/main" id="{B3C50462-04FE-46BD-BE6D-F70FDBFB98D2}"/>
              </a:ext>
            </a:extLst>
          </p:cNvPr>
          <p:cNvCxnSpPr>
            <a:cxnSpLocks/>
          </p:cNvCxnSpPr>
          <p:nvPr/>
        </p:nvCxnSpPr>
        <p:spPr>
          <a:xfrm>
            <a:off x="1816492" y="3520836"/>
            <a:ext cx="820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 xmlns:a16="http://schemas.microsoft.com/office/drawing/2014/main" id="{4934D2A7-1212-435D-9DB7-2E1F8D83A853}"/>
              </a:ext>
            </a:extLst>
          </p:cNvPr>
          <p:cNvCxnSpPr>
            <a:cxnSpLocks/>
          </p:cNvCxnSpPr>
          <p:nvPr/>
        </p:nvCxnSpPr>
        <p:spPr>
          <a:xfrm flipV="1">
            <a:off x="1843091" y="2696320"/>
            <a:ext cx="0" cy="82451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18">
            <a:extLst>
              <a:ext uri="{FF2B5EF4-FFF2-40B4-BE49-F238E27FC236}">
                <a16:creationId xmlns="" xmlns:a16="http://schemas.microsoft.com/office/drawing/2014/main" id="{45F49AC7-E39F-47FB-A248-28C9E1516943}"/>
              </a:ext>
            </a:extLst>
          </p:cNvPr>
          <p:cNvCxnSpPr>
            <a:cxnSpLocks/>
          </p:cNvCxnSpPr>
          <p:nvPr/>
        </p:nvCxnSpPr>
        <p:spPr>
          <a:xfrm flipV="1">
            <a:off x="2609060" y="2696320"/>
            <a:ext cx="0" cy="8245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4">
            <a:extLst>
              <a:ext uri="{FF2B5EF4-FFF2-40B4-BE49-F238E27FC236}">
                <a16:creationId xmlns="" xmlns:a16="http://schemas.microsoft.com/office/drawing/2014/main" id="{6D0433C4-89A4-4461-BEF2-E575B1AECE65}"/>
              </a:ext>
            </a:extLst>
          </p:cNvPr>
          <p:cNvSpPr txBox="1"/>
          <p:nvPr/>
        </p:nvSpPr>
        <p:spPr>
          <a:xfrm>
            <a:off x="3543147" y="4105885"/>
            <a:ext cx="7312699" cy="1446550"/>
          </a:xfrm>
          <a:prstGeom prst="rect">
            <a:avLst/>
          </a:prstGeom>
          <a:noFill/>
        </p:spPr>
        <p:txBody>
          <a:bodyPr wrap="square" rtlCol="0">
            <a:spAutoFit/>
          </a:bodyPr>
          <a:lstStyle/>
          <a:p>
            <a:r>
              <a:rPr lang="pt-BR" sz="8800" b="1" dirty="0">
                <a:solidFill>
                  <a:schemeClr val="bg1"/>
                </a:solidFill>
                <a:latin typeface="Gill Sans MT Condensed" panose="020B0506020104020203" pitchFamily="34" charset="0"/>
              </a:rPr>
              <a:t>QR CODE</a:t>
            </a:r>
          </a:p>
        </p:txBody>
      </p:sp>
      <p:cxnSp>
        <p:nvCxnSpPr>
          <p:cNvPr id="31" name="Straight Connector 12">
            <a:extLst>
              <a:ext uri="{FF2B5EF4-FFF2-40B4-BE49-F238E27FC236}">
                <a16:creationId xmlns="" xmlns:a16="http://schemas.microsoft.com/office/drawing/2014/main" id="{B3DCC048-A47F-4A8C-9989-A44953333E80}"/>
              </a:ext>
            </a:extLst>
          </p:cNvPr>
          <p:cNvCxnSpPr>
            <a:cxnSpLocks/>
          </p:cNvCxnSpPr>
          <p:nvPr/>
        </p:nvCxnSpPr>
        <p:spPr>
          <a:xfrm>
            <a:off x="7110013" y="4221610"/>
            <a:ext cx="351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 xmlns:a16="http://schemas.microsoft.com/office/drawing/2014/main" id="{C2255117-B018-48CE-9820-DA7EBA885EC3}"/>
              </a:ext>
            </a:extLst>
          </p:cNvPr>
          <p:cNvCxnSpPr>
            <a:cxnSpLocks/>
          </p:cNvCxnSpPr>
          <p:nvPr/>
        </p:nvCxnSpPr>
        <p:spPr>
          <a:xfrm flipV="1">
            <a:off x="7115555" y="4193209"/>
            <a:ext cx="0" cy="4003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22">
            <a:extLst>
              <a:ext uri="{FF2B5EF4-FFF2-40B4-BE49-F238E27FC236}">
                <a16:creationId xmlns="" xmlns:a16="http://schemas.microsoft.com/office/drawing/2014/main" id="{AF666D7D-A35D-4A47-86DD-7A1C447C574D}"/>
              </a:ext>
            </a:extLst>
          </p:cNvPr>
          <p:cNvCxnSpPr>
            <a:cxnSpLocks/>
          </p:cNvCxnSpPr>
          <p:nvPr/>
        </p:nvCxnSpPr>
        <p:spPr>
          <a:xfrm>
            <a:off x="7104471" y="5447271"/>
            <a:ext cx="351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23">
            <a:extLst>
              <a:ext uri="{FF2B5EF4-FFF2-40B4-BE49-F238E27FC236}">
                <a16:creationId xmlns="" xmlns:a16="http://schemas.microsoft.com/office/drawing/2014/main" id="{31C22663-169B-48C0-86ED-556C5122637D}"/>
              </a:ext>
            </a:extLst>
          </p:cNvPr>
          <p:cNvCxnSpPr>
            <a:cxnSpLocks/>
          </p:cNvCxnSpPr>
          <p:nvPr/>
        </p:nvCxnSpPr>
        <p:spPr>
          <a:xfrm flipV="1">
            <a:off x="7110013" y="5075318"/>
            <a:ext cx="0" cy="4003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24">
            <a:extLst>
              <a:ext uri="{FF2B5EF4-FFF2-40B4-BE49-F238E27FC236}">
                <a16:creationId xmlns="" xmlns:a16="http://schemas.microsoft.com/office/drawing/2014/main" id="{D442C84B-B790-400C-BFE4-9CC0AAF05FB4}"/>
              </a:ext>
            </a:extLst>
          </p:cNvPr>
          <p:cNvCxnSpPr>
            <a:cxnSpLocks/>
          </p:cNvCxnSpPr>
          <p:nvPr/>
        </p:nvCxnSpPr>
        <p:spPr>
          <a:xfrm>
            <a:off x="7944057" y="4221610"/>
            <a:ext cx="351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25">
            <a:extLst>
              <a:ext uri="{FF2B5EF4-FFF2-40B4-BE49-F238E27FC236}">
                <a16:creationId xmlns="" xmlns:a16="http://schemas.microsoft.com/office/drawing/2014/main" id="{D5E635CF-6DAF-40EF-AC11-D18DAACD80CB}"/>
              </a:ext>
            </a:extLst>
          </p:cNvPr>
          <p:cNvCxnSpPr>
            <a:cxnSpLocks/>
          </p:cNvCxnSpPr>
          <p:nvPr/>
        </p:nvCxnSpPr>
        <p:spPr>
          <a:xfrm flipV="1">
            <a:off x="8295257" y="4193209"/>
            <a:ext cx="0" cy="4003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 xmlns:a16="http://schemas.microsoft.com/office/drawing/2014/main" id="{F83F32D5-5336-48D0-8391-E2E1C6B1D05A}"/>
              </a:ext>
            </a:extLst>
          </p:cNvPr>
          <p:cNvCxnSpPr>
            <a:cxnSpLocks/>
          </p:cNvCxnSpPr>
          <p:nvPr/>
        </p:nvCxnSpPr>
        <p:spPr>
          <a:xfrm>
            <a:off x="7971767" y="5447271"/>
            <a:ext cx="34565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 xmlns:a16="http://schemas.microsoft.com/office/drawing/2014/main" id="{DFBAD39B-CBDD-461E-A84A-CF9E4BF3561F}"/>
              </a:ext>
            </a:extLst>
          </p:cNvPr>
          <p:cNvCxnSpPr>
            <a:cxnSpLocks/>
          </p:cNvCxnSpPr>
          <p:nvPr/>
        </p:nvCxnSpPr>
        <p:spPr>
          <a:xfrm flipV="1">
            <a:off x="8289715" y="5046915"/>
            <a:ext cx="0" cy="4003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0-#ppt_w/2"/>
                                          </p:val>
                                        </p:tav>
                                        <p:tav tm="100000">
                                          <p:val>
                                            <p:strVal val="#ppt_x"/>
                                          </p:val>
                                        </p:tav>
                                      </p:tavLst>
                                    </p:anim>
                                    <p:anim calcmode="lin" valueType="num">
                                      <p:cBhvr additive="base">
                                        <p:cTn id="11" dur="500" fill="hold"/>
                                        <p:tgtEl>
                                          <p:spTgt spid="1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0-#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0-#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1+#ppt_w/2"/>
                                          </p:val>
                                        </p:tav>
                                        <p:tav tm="100000">
                                          <p:val>
                                            <p:strVal val="#ppt_x"/>
                                          </p:val>
                                        </p:tav>
                                      </p:tavLst>
                                    </p:anim>
                                    <p:anim calcmode="lin" valueType="num">
                                      <p:cBhvr additive="base">
                                        <p:cTn id="35" dur="500" fill="hold"/>
                                        <p:tgtEl>
                                          <p:spTgt spid="23"/>
                                        </p:tgtEl>
                                        <p:attrNameLst>
                                          <p:attrName>ppt_y</p:attrName>
                                        </p:attrNameLst>
                                      </p:cBhvr>
                                      <p:tavLst>
                                        <p:tav tm="0">
                                          <p:val>
                                            <p:strVal val="#ppt_y"/>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0-#ppt_h/2"/>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1+#ppt_w/2"/>
                                          </p:val>
                                        </p:tav>
                                        <p:tav tm="100000">
                                          <p:val>
                                            <p:strVal val="#ppt_x"/>
                                          </p:val>
                                        </p:tav>
                                      </p:tavLst>
                                    </p:anim>
                                    <p:anim calcmode="lin" valueType="num">
                                      <p:cBhvr additive="base">
                                        <p:cTn id="51" dur="500" fill="hold"/>
                                        <p:tgtEl>
                                          <p:spTgt spid="27"/>
                                        </p:tgtEl>
                                        <p:attrNameLst>
                                          <p:attrName>ppt_y</p:attrName>
                                        </p:attrNameLst>
                                      </p:cBhvr>
                                      <p:tavLst>
                                        <p:tav tm="0">
                                          <p:val>
                                            <p:strVal val="#ppt_y"/>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ppt_x"/>
                                          </p:val>
                                        </p:tav>
                                        <p:tav tm="100000">
                                          <p:val>
                                            <p:strVal val="#ppt_x"/>
                                          </p:val>
                                        </p:tav>
                                      </p:tavLst>
                                    </p:anim>
                                    <p:anim calcmode="lin" valueType="num">
                                      <p:cBhvr additive="base">
                                        <p:cTn id="55" dur="500" fill="hold"/>
                                        <p:tgtEl>
                                          <p:spTgt spid="28"/>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ppt_x"/>
                                          </p:val>
                                        </p:tav>
                                        <p:tav tm="100000">
                                          <p:val>
                                            <p:strVal val="#ppt_x"/>
                                          </p:val>
                                        </p:tav>
                                      </p:tavLst>
                                    </p:anim>
                                    <p:anim calcmode="lin" valueType="num">
                                      <p:cBhvr additive="base">
                                        <p:cTn id="59" dur="500" fill="hold"/>
                                        <p:tgtEl>
                                          <p:spTgt spid="29"/>
                                        </p:tgtEl>
                                        <p:attrNameLst>
                                          <p:attrName>ppt_y</p:attrName>
                                        </p:attrNameLst>
                                      </p:cBhvr>
                                      <p:tavLst>
                                        <p:tav tm="0">
                                          <p:val>
                                            <p:strVal val="0-#ppt_h/2"/>
                                          </p:val>
                                        </p:tav>
                                        <p:tav tm="100000">
                                          <p:val>
                                            <p:strVal val="#ppt_y"/>
                                          </p:val>
                                        </p:tav>
                                      </p:tavLst>
                                    </p:anim>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2" presetClass="entr" presetSubtype="8"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0-#ppt_w/2"/>
                                          </p:val>
                                        </p:tav>
                                        <p:tav tm="100000">
                                          <p:val>
                                            <p:strVal val="#ppt_x"/>
                                          </p:val>
                                        </p:tav>
                                      </p:tavLst>
                                    </p:anim>
                                    <p:anim calcmode="lin" valueType="num">
                                      <p:cBhvr additive="base">
                                        <p:cTn id="67" dur="500" fill="hold"/>
                                        <p:tgtEl>
                                          <p:spTgt spid="31"/>
                                        </p:tgtEl>
                                        <p:attrNameLst>
                                          <p:attrName>ppt_y</p:attrName>
                                        </p:attrNameLst>
                                      </p:cBhvr>
                                      <p:tavLst>
                                        <p:tav tm="0">
                                          <p:val>
                                            <p:strVal val="#ppt_y"/>
                                          </p:val>
                                        </p:tav>
                                        <p:tav tm="100000">
                                          <p:val>
                                            <p:strVal val="#ppt_y"/>
                                          </p:val>
                                        </p:tav>
                                      </p:tavLst>
                                    </p:anim>
                                  </p:childTnLst>
                                </p:cTn>
                              </p:par>
                              <p:par>
                                <p:cTn id="68" presetID="2" presetClass="entr" presetSubtype="1"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 fill="hold"/>
                                        <p:tgtEl>
                                          <p:spTgt spid="32"/>
                                        </p:tgtEl>
                                        <p:attrNameLst>
                                          <p:attrName>ppt_x</p:attrName>
                                        </p:attrNameLst>
                                      </p:cBhvr>
                                      <p:tavLst>
                                        <p:tav tm="0">
                                          <p:val>
                                            <p:strVal val="#ppt_x"/>
                                          </p:val>
                                        </p:tav>
                                        <p:tav tm="100000">
                                          <p:val>
                                            <p:strVal val="#ppt_x"/>
                                          </p:val>
                                        </p:tav>
                                      </p:tavLst>
                                    </p:anim>
                                    <p:anim calcmode="lin" valueType="num">
                                      <p:cBhvr additive="base">
                                        <p:cTn id="71" dur="500" fill="hold"/>
                                        <p:tgtEl>
                                          <p:spTgt spid="32"/>
                                        </p:tgtEl>
                                        <p:attrNameLst>
                                          <p:attrName>ppt_y</p:attrName>
                                        </p:attrNameLst>
                                      </p:cBhvr>
                                      <p:tavLst>
                                        <p:tav tm="0">
                                          <p:val>
                                            <p:strVal val="0-#ppt_h/2"/>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fill="hold"/>
                                        <p:tgtEl>
                                          <p:spTgt spid="33"/>
                                        </p:tgtEl>
                                        <p:attrNameLst>
                                          <p:attrName>ppt_x</p:attrName>
                                        </p:attrNameLst>
                                      </p:cBhvr>
                                      <p:tavLst>
                                        <p:tav tm="0">
                                          <p:val>
                                            <p:strVal val="0-#ppt_w/2"/>
                                          </p:val>
                                        </p:tav>
                                        <p:tav tm="100000">
                                          <p:val>
                                            <p:strVal val="#ppt_x"/>
                                          </p:val>
                                        </p:tav>
                                      </p:tavLst>
                                    </p:anim>
                                    <p:anim calcmode="lin" valueType="num">
                                      <p:cBhvr additive="base">
                                        <p:cTn id="75" dur="500" fill="hold"/>
                                        <p:tgtEl>
                                          <p:spTgt spid="33"/>
                                        </p:tgtEl>
                                        <p:attrNameLst>
                                          <p:attrName>ppt_y</p:attrName>
                                        </p:attrNameLst>
                                      </p:cBhvr>
                                      <p:tavLst>
                                        <p:tav tm="0">
                                          <p:val>
                                            <p:strVal val="#ppt_y"/>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additive="base">
                                        <p:cTn id="78" dur="500" fill="hold"/>
                                        <p:tgtEl>
                                          <p:spTgt spid="34"/>
                                        </p:tgtEl>
                                        <p:attrNameLst>
                                          <p:attrName>ppt_x</p:attrName>
                                        </p:attrNameLst>
                                      </p:cBhvr>
                                      <p:tavLst>
                                        <p:tav tm="0">
                                          <p:val>
                                            <p:strVal val="#ppt_x"/>
                                          </p:val>
                                        </p:tav>
                                        <p:tav tm="100000">
                                          <p:val>
                                            <p:strVal val="#ppt_x"/>
                                          </p:val>
                                        </p:tav>
                                      </p:tavLst>
                                    </p:anim>
                                    <p:anim calcmode="lin" valueType="num">
                                      <p:cBhvr additive="base">
                                        <p:cTn id="79" dur="500" fill="hold"/>
                                        <p:tgtEl>
                                          <p:spTgt spid="34"/>
                                        </p:tgtEl>
                                        <p:attrNameLst>
                                          <p:attrName>ppt_y</p:attrName>
                                        </p:attrNameLst>
                                      </p:cBhvr>
                                      <p:tavLst>
                                        <p:tav tm="0">
                                          <p:val>
                                            <p:strVal val="1+#ppt_h/2"/>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additive="base">
                                        <p:cTn id="82" dur="500" fill="hold"/>
                                        <p:tgtEl>
                                          <p:spTgt spid="35"/>
                                        </p:tgtEl>
                                        <p:attrNameLst>
                                          <p:attrName>ppt_x</p:attrName>
                                        </p:attrNameLst>
                                      </p:cBhvr>
                                      <p:tavLst>
                                        <p:tav tm="0">
                                          <p:val>
                                            <p:strVal val="1+#ppt_w/2"/>
                                          </p:val>
                                        </p:tav>
                                        <p:tav tm="100000">
                                          <p:val>
                                            <p:strVal val="#ppt_x"/>
                                          </p:val>
                                        </p:tav>
                                      </p:tavLst>
                                    </p:anim>
                                    <p:anim calcmode="lin" valueType="num">
                                      <p:cBhvr additive="base">
                                        <p:cTn id="83" dur="500" fill="hold"/>
                                        <p:tgtEl>
                                          <p:spTgt spid="35"/>
                                        </p:tgtEl>
                                        <p:attrNameLst>
                                          <p:attrName>ppt_y</p:attrName>
                                        </p:attrNameLst>
                                      </p:cBhvr>
                                      <p:tavLst>
                                        <p:tav tm="0">
                                          <p:val>
                                            <p:strVal val="#ppt_y"/>
                                          </p:val>
                                        </p:tav>
                                        <p:tav tm="100000">
                                          <p:val>
                                            <p:strVal val="#ppt_y"/>
                                          </p:val>
                                        </p:tav>
                                      </p:tavLst>
                                    </p:anim>
                                  </p:childTnLst>
                                </p:cTn>
                              </p:par>
                              <p:par>
                                <p:cTn id="84" presetID="2" presetClass="entr" presetSubtype="1"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500" fill="hold"/>
                                        <p:tgtEl>
                                          <p:spTgt spid="36"/>
                                        </p:tgtEl>
                                        <p:attrNameLst>
                                          <p:attrName>ppt_x</p:attrName>
                                        </p:attrNameLst>
                                      </p:cBhvr>
                                      <p:tavLst>
                                        <p:tav tm="0">
                                          <p:val>
                                            <p:strVal val="#ppt_x"/>
                                          </p:val>
                                        </p:tav>
                                        <p:tav tm="100000">
                                          <p:val>
                                            <p:strVal val="#ppt_x"/>
                                          </p:val>
                                        </p:tav>
                                      </p:tavLst>
                                    </p:anim>
                                    <p:anim calcmode="lin" valueType="num">
                                      <p:cBhvr additive="base">
                                        <p:cTn id="87" dur="500" fill="hold"/>
                                        <p:tgtEl>
                                          <p:spTgt spid="36"/>
                                        </p:tgtEl>
                                        <p:attrNameLst>
                                          <p:attrName>ppt_y</p:attrName>
                                        </p:attrNameLst>
                                      </p:cBhvr>
                                      <p:tavLst>
                                        <p:tav tm="0">
                                          <p:val>
                                            <p:strVal val="0-#ppt_h/2"/>
                                          </p:val>
                                        </p:tav>
                                        <p:tav tm="100000">
                                          <p:val>
                                            <p:strVal val="#ppt_y"/>
                                          </p:val>
                                        </p:tav>
                                      </p:tavLst>
                                    </p:anim>
                                  </p:childTnLst>
                                </p:cTn>
                              </p:par>
                              <p:par>
                                <p:cTn id="88" presetID="2" presetClass="entr" presetSubtype="2"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additive="base">
                                        <p:cTn id="90" dur="500" fill="hold"/>
                                        <p:tgtEl>
                                          <p:spTgt spid="37"/>
                                        </p:tgtEl>
                                        <p:attrNameLst>
                                          <p:attrName>ppt_x</p:attrName>
                                        </p:attrNameLst>
                                      </p:cBhvr>
                                      <p:tavLst>
                                        <p:tav tm="0">
                                          <p:val>
                                            <p:strVal val="1+#ppt_w/2"/>
                                          </p:val>
                                        </p:tav>
                                        <p:tav tm="100000">
                                          <p:val>
                                            <p:strVal val="#ppt_x"/>
                                          </p:val>
                                        </p:tav>
                                      </p:tavLst>
                                    </p:anim>
                                    <p:anim calcmode="lin" valueType="num">
                                      <p:cBhvr additive="base">
                                        <p:cTn id="91" dur="500" fill="hold"/>
                                        <p:tgtEl>
                                          <p:spTgt spid="37"/>
                                        </p:tgtEl>
                                        <p:attrNameLst>
                                          <p:attrName>ppt_y</p:attrName>
                                        </p:attrNameLst>
                                      </p:cBhvr>
                                      <p:tavLst>
                                        <p:tav tm="0">
                                          <p:val>
                                            <p:strVal val="#ppt_y"/>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ppt_x"/>
                                          </p:val>
                                        </p:tav>
                                        <p:tav tm="100000">
                                          <p:val>
                                            <p:strVal val="#ppt_x"/>
                                          </p:val>
                                        </p:tav>
                                      </p:tavLst>
                                    </p:anim>
                                    <p:anim calcmode="lin" valueType="num">
                                      <p:cBhvr additive="base">
                                        <p:cTn id="9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484909" y="2930844"/>
            <a:ext cx="2442258" cy="1328462"/>
          </a:xfrm>
          <a:prstGeom prst="rect">
            <a:avLst/>
          </a:prstGeom>
        </p:spPr>
      </p:pic>
      <p:sp>
        <p:nvSpPr>
          <p:cNvPr id="10" name="CaixaDeTexto 9"/>
          <p:cNvSpPr txBox="1"/>
          <p:nvPr/>
        </p:nvSpPr>
        <p:spPr>
          <a:xfrm>
            <a:off x="4147945" y="2523086"/>
            <a:ext cx="2680561" cy="553998"/>
          </a:xfrm>
          <a:prstGeom prst="rect">
            <a:avLst/>
          </a:prstGeom>
          <a:solidFill>
            <a:srgbClr val="FF0000"/>
          </a:solidFill>
        </p:spPr>
        <p:txBody>
          <a:bodyPr wrap="square" rtlCol="0">
            <a:spAutoFit/>
          </a:bodyPr>
          <a:lstStyle/>
          <a:p>
            <a:pPr algn="ctr">
              <a:lnSpc>
                <a:spcPct val="150000"/>
              </a:lnSpc>
              <a:spcBef>
                <a:spcPts val="600"/>
              </a:spcBef>
              <a:spcAft>
                <a:spcPts val="600"/>
              </a:spcAft>
            </a:pPr>
            <a:r>
              <a:rPr lang="pt-BR" sz="2000" dirty="0" smtClean="0">
                <a:latin typeface="Calibri" panose="020F0502020204030204" pitchFamily="34" charset="0"/>
                <a:cs typeface="Calibri" panose="020F0502020204030204" pitchFamily="34" charset="0"/>
              </a:rPr>
              <a:t>DESIGUALDADE SOCIAL</a:t>
            </a:r>
            <a:endParaRPr lang="pt-BR" sz="2000" dirty="0">
              <a:latin typeface="Calibri" panose="020F0502020204030204" pitchFamily="34" charset="0"/>
              <a:cs typeface="Calibri" panose="020F0502020204030204" pitchFamily="34" charset="0"/>
            </a:endParaRPr>
          </a:p>
        </p:txBody>
      </p:sp>
      <p:sp>
        <p:nvSpPr>
          <p:cNvPr id="11" name="CaixaDeTexto 10"/>
          <p:cNvSpPr txBox="1"/>
          <p:nvPr/>
        </p:nvSpPr>
        <p:spPr>
          <a:xfrm>
            <a:off x="8362335" y="4303038"/>
            <a:ext cx="2654710" cy="400110"/>
          </a:xfrm>
          <a:prstGeom prst="rect">
            <a:avLst/>
          </a:prstGeom>
          <a:solidFill>
            <a:srgbClr val="FF0000"/>
          </a:solidFill>
        </p:spPr>
        <p:txBody>
          <a:bodyPr wrap="square" rtlCol="0">
            <a:spAutoFit/>
          </a:bodyPr>
          <a:lstStyle/>
          <a:p>
            <a:pPr algn="ctr">
              <a:spcBef>
                <a:spcPts val="600"/>
              </a:spcBef>
              <a:spcAft>
                <a:spcPts val="600"/>
              </a:spcAft>
            </a:pPr>
            <a:r>
              <a:rPr lang="pt-BR" sz="2000" dirty="0" smtClean="0">
                <a:latin typeface="Calibri" panose="020F0502020204030204" pitchFamily="34" charset="0"/>
                <a:cs typeface="Calibri" panose="020F0502020204030204" pitchFamily="34" charset="0"/>
              </a:rPr>
              <a:t>DESCONFIANÇA SOCIAL</a:t>
            </a:r>
            <a:endParaRPr lang="pt-BR" sz="2000" dirty="0">
              <a:latin typeface="Calibri" panose="020F0502020204030204" pitchFamily="34" charset="0"/>
              <a:cs typeface="Calibri" panose="020F0502020204030204" pitchFamily="34" charset="0"/>
            </a:endParaRPr>
          </a:p>
        </p:txBody>
      </p:sp>
      <p:sp>
        <p:nvSpPr>
          <p:cNvPr id="12" name="CaixaDeTexto 11"/>
          <p:cNvSpPr txBox="1"/>
          <p:nvPr/>
        </p:nvSpPr>
        <p:spPr>
          <a:xfrm>
            <a:off x="4233563" y="6256933"/>
            <a:ext cx="2747996" cy="506292"/>
          </a:xfrm>
          <a:prstGeom prst="rect">
            <a:avLst/>
          </a:prstGeom>
          <a:solidFill>
            <a:srgbClr val="FF0000"/>
          </a:solidFill>
        </p:spPr>
        <p:txBody>
          <a:bodyPr wrap="none" rtlCol="0">
            <a:spAutoFit/>
          </a:bodyPr>
          <a:lstStyle/>
          <a:p>
            <a:pPr algn="ctr">
              <a:lnSpc>
                <a:spcPct val="150000"/>
              </a:lnSpc>
              <a:spcBef>
                <a:spcPts val="600"/>
              </a:spcBef>
              <a:spcAft>
                <a:spcPts val="600"/>
              </a:spcAft>
            </a:pPr>
            <a:r>
              <a:rPr lang="pt-BR" sz="2000" dirty="0" smtClean="0">
                <a:latin typeface="Calibri" panose="020F0502020204030204" pitchFamily="34" charset="0"/>
                <a:cs typeface="Calibri" panose="020F0502020204030204" pitchFamily="34" charset="0"/>
              </a:rPr>
              <a:t>LÓGICA PARTICULARISTA</a:t>
            </a:r>
            <a:endParaRPr lang="pt-BR" sz="2000" dirty="0">
              <a:latin typeface="Calibri" panose="020F0502020204030204" pitchFamily="34" charset="0"/>
              <a:cs typeface="Calibri" panose="020F0502020204030204" pitchFamily="34" charset="0"/>
            </a:endParaRPr>
          </a:p>
        </p:txBody>
      </p:sp>
      <p:sp>
        <p:nvSpPr>
          <p:cNvPr id="13" name="CaixaDeTexto 12"/>
          <p:cNvSpPr txBox="1"/>
          <p:nvPr/>
        </p:nvSpPr>
        <p:spPr>
          <a:xfrm>
            <a:off x="60893" y="4522694"/>
            <a:ext cx="3191194" cy="861774"/>
          </a:xfrm>
          <a:prstGeom prst="rect">
            <a:avLst/>
          </a:prstGeom>
          <a:solidFill>
            <a:srgbClr val="FF0000"/>
          </a:solidFill>
        </p:spPr>
        <p:txBody>
          <a:bodyPr wrap="none" rtlCol="0" anchor="ctr">
            <a:spAutoFit/>
          </a:bodyPr>
          <a:lstStyle/>
          <a:p>
            <a:pPr algn="ctr">
              <a:spcBef>
                <a:spcPts val="600"/>
              </a:spcBef>
              <a:spcAft>
                <a:spcPts val="600"/>
              </a:spcAft>
            </a:pPr>
            <a:r>
              <a:rPr lang="pt-BR" sz="2000" dirty="0" smtClean="0">
                <a:latin typeface="Calibri" panose="020F0502020204030204" pitchFamily="34" charset="0"/>
                <a:cs typeface="Calibri" panose="020F0502020204030204" pitchFamily="34" charset="0"/>
              </a:rPr>
              <a:t>INCAPACIDADE DE REALIZAR </a:t>
            </a:r>
          </a:p>
          <a:p>
            <a:pPr algn="ctr">
              <a:spcBef>
                <a:spcPts val="600"/>
              </a:spcBef>
              <a:spcAft>
                <a:spcPts val="600"/>
              </a:spcAft>
            </a:pPr>
            <a:r>
              <a:rPr lang="pt-BR" sz="2000" dirty="0" smtClean="0">
                <a:latin typeface="Calibri" panose="020F0502020204030204" pitchFamily="34" charset="0"/>
                <a:cs typeface="Calibri" panose="020F0502020204030204" pitchFamily="34" charset="0"/>
              </a:rPr>
              <a:t>MUDANÇAS</a:t>
            </a:r>
            <a:endParaRPr lang="pt-BR" sz="2000" dirty="0">
              <a:latin typeface="Calibri" panose="020F0502020204030204" pitchFamily="34" charset="0"/>
              <a:cs typeface="Calibri" panose="020F0502020204030204" pitchFamily="34" charset="0"/>
            </a:endParaRPr>
          </a:p>
        </p:txBody>
      </p:sp>
      <p:sp>
        <p:nvSpPr>
          <p:cNvPr id="14" name="Seta para a Direita Listrada 13"/>
          <p:cNvSpPr/>
          <p:nvPr/>
        </p:nvSpPr>
        <p:spPr>
          <a:xfrm rot="2089812">
            <a:off x="7859029" y="1896685"/>
            <a:ext cx="978408" cy="484632"/>
          </a:xfrm>
          <a:prstGeom prst="stripedRightArrow">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Seta para a Direita Listrada 14"/>
          <p:cNvSpPr/>
          <p:nvPr/>
        </p:nvSpPr>
        <p:spPr>
          <a:xfrm rot="8438999">
            <a:off x="7834767" y="5414904"/>
            <a:ext cx="978408" cy="484632"/>
          </a:xfrm>
          <a:prstGeom prst="stripedRightArrow">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Seta para a Direita Listrada 15"/>
          <p:cNvSpPr/>
          <p:nvPr/>
        </p:nvSpPr>
        <p:spPr>
          <a:xfrm rot="19620733">
            <a:off x="2378842" y="1887976"/>
            <a:ext cx="978408" cy="484632"/>
          </a:xfrm>
          <a:prstGeom prst="stripedRightArrow">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Seta para a Direita Listrada 16"/>
          <p:cNvSpPr/>
          <p:nvPr/>
        </p:nvSpPr>
        <p:spPr>
          <a:xfrm rot="13149436">
            <a:off x="2714375" y="5654522"/>
            <a:ext cx="978408" cy="484632"/>
          </a:xfrm>
          <a:prstGeom prst="stripedRightArrow">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p:cNvSpPr txBox="1"/>
          <p:nvPr/>
        </p:nvSpPr>
        <p:spPr>
          <a:xfrm>
            <a:off x="3920352" y="3350982"/>
            <a:ext cx="3276862" cy="1384995"/>
          </a:xfrm>
          <a:prstGeom prst="rect">
            <a:avLst/>
          </a:prstGeom>
          <a:solidFill>
            <a:schemeClr val="tx1"/>
          </a:solidFill>
        </p:spPr>
        <p:txBody>
          <a:bodyPr wrap="square" rtlCol="0">
            <a:spAutoFit/>
          </a:bodyPr>
          <a:lstStyle/>
          <a:p>
            <a:pPr algn="ctr">
              <a:lnSpc>
                <a:spcPct val="150000"/>
              </a:lnSpc>
              <a:spcBef>
                <a:spcPts val="600"/>
              </a:spcBef>
              <a:spcAft>
                <a:spcPts val="600"/>
              </a:spcAft>
            </a:pPr>
            <a:r>
              <a:rPr lang="pt-BR" sz="2800" b="1" dirty="0" smtClean="0">
                <a:solidFill>
                  <a:schemeClr val="bg1"/>
                </a:solidFill>
                <a:latin typeface="Calibri" panose="020F0502020204030204" pitchFamily="34" charset="0"/>
                <a:cs typeface="Calibri" panose="020F0502020204030204" pitchFamily="34" charset="0"/>
              </a:rPr>
              <a:t>CICLO VICIOSO DA CORRUPÇÃO</a:t>
            </a:r>
            <a:endParaRPr lang="pt-BR" sz="2800" b="1" dirty="0">
              <a:solidFill>
                <a:schemeClr val="bg1"/>
              </a:solidFill>
              <a:latin typeface="Calibri" panose="020F0502020204030204" pitchFamily="34" charset="0"/>
              <a:cs typeface="Calibri" panose="020F0502020204030204" pitchFamily="34" charset="0"/>
            </a:endParaRPr>
          </a:p>
        </p:txBody>
      </p:sp>
      <p:pic>
        <p:nvPicPr>
          <p:cNvPr id="2" name="Imagem 1"/>
          <p:cNvPicPr>
            <a:picLocks noChangeAspect="1"/>
          </p:cNvPicPr>
          <p:nvPr/>
        </p:nvPicPr>
        <p:blipFill>
          <a:blip r:embed="rId3"/>
          <a:stretch>
            <a:fillRect/>
          </a:stretch>
        </p:blipFill>
        <p:spPr>
          <a:xfrm>
            <a:off x="3688325" y="884090"/>
            <a:ext cx="3582628" cy="1592279"/>
          </a:xfrm>
          <a:prstGeom prst="rect">
            <a:avLst/>
          </a:prstGeom>
        </p:spPr>
      </p:pic>
      <p:pic>
        <p:nvPicPr>
          <p:cNvPr id="19" name="Imagem 18"/>
          <p:cNvPicPr>
            <a:picLocks noChangeAspect="1"/>
          </p:cNvPicPr>
          <p:nvPr/>
        </p:nvPicPr>
        <p:blipFill>
          <a:blip r:embed="rId4"/>
          <a:stretch>
            <a:fillRect/>
          </a:stretch>
        </p:blipFill>
        <p:spPr>
          <a:xfrm>
            <a:off x="16650" y="2986996"/>
            <a:ext cx="3235438" cy="1547817"/>
          </a:xfrm>
          <a:prstGeom prst="rect">
            <a:avLst/>
          </a:prstGeom>
          <a:ln>
            <a:solidFill>
              <a:schemeClr val="tx1"/>
            </a:solidFill>
          </a:ln>
        </p:spPr>
      </p:pic>
      <p:pic>
        <p:nvPicPr>
          <p:cNvPr id="20" name="Imagem 19"/>
          <p:cNvPicPr>
            <a:picLocks noChangeAspect="1"/>
          </p:cNvPicPr>
          <p:nvPr/>
        </p:nvPicPr>
        <p:blipFill>
          <a:blip r:embed="rId5"/>
          <a:stretch>
            <a:fillRect/>
          </a:stretch>
        </p:blipFill>
        <p:spPr>
          <a:xfrm>
            <a:off x="4165776" y="4857655"/>
            <a:ext cx="2874775" cy="1437388"/>
          </a:xfrm>
          <a:prstGeom prst="rect">
            <a:avLst/>
          </a:prstGeom>
        </p:spPr>
      </p:pic>
    </p:spTree>
    <p:extLst>
      <p:ext uri="{BB962C8B-B14F-4D97-AF65-F5344CB8AC3E}">
        <p14:creationId xmlns:p14="http://schemas.microsoft.com/office/powerpoint/2010/main" val="71434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95A4292-A231-4648-A022-84528D5DC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0792" cy="6858000"/>
          </a:xfrm>
          <a:prstGeom prst="rect">
            <a:avLst/>
          </a:prstGeom>
        </p:spPr>
      </p:pic>
      <p:sp>
        <p:nvSpPr>
          <p:cNvPr id="16" name="Rectangle 15">
            <a:extLst>
              <a:ext uri="{FF2B5EF4-FFF2-40B4-BE49-F238E27FC236}">
                <a16:creationId xmlns="" xmlns:a16="http://schemas.microsoft.com/office/drawing/2014/main" id="{9600CBBC-D82F-40FF-945B-8ED1CA425893}"/>
              </a:ext>
            </a:extLst>
          </p:cNvPr>
          <p:cNvSpPr/>
          <p:nvPr/>
        </p:nvSpPr>
        <p:spPr>
          <a:xfrm>
            <a:off x="-21" y="5248102"/>
            <a:ext cx="12203228" cy="1609898"/>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116EF07D-5F9E-45CD-AC16-81358BE2E5FE}"/>
              </a:ext>
            </a:extLst>
          </p:cNvPr>
          <p:cNvSpPr txBox="1"/>
          <p:nvPr/>
        </p:nvSpPr>
        <p:spPr>
          <a:xfrm>
            <a:off x="925347" y="5329776"/>
            <a:ext cx="10363720"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RECURSOS DE APOIO</a:t>
            </a:r>
          </a:p>
        </p:txBody>
      </p:sp>
    </p:spTree>
    <p:extLst>
      <p:ext uri="{BB962C8B-B14F-4D97-AF65-F5344CB8AC3E}">
        <p14:creationId xmlns:p14="http://schemas.microsoft.com/office/powerpoint/2010/main" val="8157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51EAC99-810C-4714-976E-4E0EE95D1D12}"/>
              </a:ext>
            </a:extLst>
          </p:cNvPr>
          <p:cNvPicPr>
            <a:picLocks noChangeAspect="1"/>
          </p:cNvPicPr>
          <p:nvPr/>
        </p:nvPicPr>
        <p:blipFill rotWithShape="1">
          <a:blip r:embed="rId2">
            <a:extLst>
              <a:ext uri="{28A0092B-C50C-407E-A947-70E740481C1C}">
                <a14:useLocalDpi xmlns:a14="http://schemas.microsoft.com/office/drawing/2010/main" val="0"/>
              </a:ext>
            </a:extLst>
          </a:blip>
          <a:srcRect t="1726" b="9686"/>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FB19AD24-B4AB-4105-BE4F-14D1B54AEA4D}"/>
              </a:ext>
            </a:extLst>
          </p:cNvPr>
          <p:cNvSpPr/>
          <p:nvPr/>
        </p:nvSpPr>
        <p:spPr>
          <a:xfrm>
            <a:off x="10632" y="0"/>
            <a:ext cx="12191999" cy="6858000"/>
          </a:xfrm>
          <a:prstGeom prst="rect">
            <a:avLst/>
          </a:prstGeom>
          <a:solidFill>
            <a:schemeClr val="accent1">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6EF07D-5F9E-45CD-AC16-81358BE2E5FE}"/>
              </a:ext>
            </a:extLst>
          </p:cNvPr>
          <p:cNvSpPr txBox="1"/>
          <p:nvPr/>
        </p:nvSpPr>
        <p:spPr>
          <a:xfrm>
            <a:off x="1758836" y="844192"/>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AJUDA DE CONTEXTO</a:t>
            </a:r>
          </a:p>
        </p:txBody>
      </p:sp>
      <p:cxnSp>
        <p:nvCxnSpPr>
          <p:cNvPr id="12" name="Straight Connector 11">
            <a:extLst>
              <a:ext uri="{FF2B5EF4-FFF2-40B4-BE49-F238E27FC236}">
                <a16:creationId xmlns="" xmlns:a16="http://schemas.microsoft.com/office/drawing/2014/main" id="{42CABBCB-DCDB-449A-8099-70D743A9FEB1}"/>
              </a:ext>
            </a:extLst>
          </p:cNvPr>
          <p:cNvCxnSpPr>
            <a:cxnSpLocks/>
          </p:cNvCxnSpPr>
          <p:nvPr/>
        </p:nvCxnSpPr>
        <p:spPr>
          <a:xfrm flipV="1">
            <a:off x="2092971" y="728814"/>
            <a:ext cx="0" cy="12433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AFDC382-BC38-40F5-9235-B791AF27C00B}"/>
              </a:ext>
            </a:extLst>
          </p:cNvPr>
          <p:cNvCxnSpPr>
            <a:cxnSpLocks/>
          </p:cNvCxnSpPr>
          <p:nvPr/>
        </p:nvCxnSpPr>
        <p:spPr>
          <a:xfrm flipV="1">
            <a:off x="10120294" y="1156919"/>
            <a:ext cx="0" cy="12433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4">
            <a:extLst>
              <a:ext uri="{FF2B5EF4-FFF2-40B4-BE49-F238E27FC236}">
                <a16:creationId xmlns="" xmlns:a16="http://schemas.microsoft.com/office/drawing/2014/main" id="{B917425D-EAF4-4299-878C-ACE9F8BCED3B}"/>
              </a:ext>
            </a:extLst>
          </p:cNvPr>
          <p:cNvSpPr txBox="1"/>
          <p:nvPr/>
        </p:nvSpPr>
        <p:spPr>
          <a:xfrm>
            <a:off x="2434701" y="3182566"/>
            <a:ext cx="8695593" cy="1446550"/>
          </a:xfrm>
          <a:prstGeom prst="rect">
            <a:avLst/>
          </a:prstGeom>
          <a:noFill/>
        </p:spPr>
        <p:txBody>
          <a:bodyPr wrap="square" rtlCol="0">
            <a:spAutoFit/>
          </a:bodyPr>
          <a:lstStyle/>
          <a:p>
            <a:pPr algn="ctr"/>
            <a:r>
              <a:rPr lang="pt-BR" sz="8800" b="1" dirty="0">
                <a:solidFill>
                  <a:schemeClr val="bg1"/>
                </a:solidFill>
                <a:latin typeface="Gill Sans MT Condensed" panose="020B0506020104020203" pitchFamily="34" charset="0"/>
              </a:rPr>
              <a:t>REDE DE TRANSPARÊNCIA</a:t>
            </a:r>
          </a:p>
        </p:txBody>
      </p:sp>
      <p:cxnSp>
        <p:nvCxnSpPr>
          <p:cNvPr id="15" name="Straight Connector 13">
            <a:extLst>
              <a:ext uri="{FF2B5EF4-FFF2-40B4-BE49-F238E27FC236}">
                <a16:creationId xmlns="" xmlns:a16="http://schemas.microsoft.com/office/drawing/2014/main" id="{F9A026AC-36DC-4D63-8188-CB3852432BAD}"/>
              </a:ext>
            </a:extLst>
          </p:cNvPr>
          <p:cNvCxnSpPr>
            <a:cxnSpLocks/>
          </p:cNvCxnSpPr>
          <p:nvPr/>
        </p:nvCxnSpPr>
        <p:spPr>
          <a:xfrm>
            <a:off x="1426610" y="4020316"/>
            <a:ext cx="764212" cy="372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1">
            <a:extLst>
              <a:ext uri="{FF2B5EF4-FFF2-40B4-BE49-F238E27FC236}">
                <a16:creationId xmlns="" xmlns:a16="http://schemas.microsoft.com/office/drawing/2014/main" id="{404E0456-718B-4D02-B75C-E08522D5C9B0}"/>
              </a:ext>
            </a:extLst>
          </p:cNvPr>
          <p:cNvCxnSpPr>
            <a:cxnSpLocks/>
          </p:cNvCxnSpPr>
          <p:nvPr/>
        </p:nvCxnSpPr>
        <p:spPr>
          <a:xfrm flipV="1">
            <a:off x="1634916" y="3551727"/>
            <a:ext cx="207051" cy="7082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8">
            <a:extLst>
              <a:ext uri="{FF2B5EF4-FFF2-40B4-BE49-F238E27FC236}">
                <a16:creationId xmlns="" xmlns:a16="http://schemas.microsoft.com/office/drawing/2014/main" id="{3F268597-A04B-4EF3-983B-9AD42BCBC6D9}"/>
              </a:ext>
            </a:extLst>
          </p:cNvPr>
          <p:cNvCxnSpPr>
            <a:cxnSpLocks/>
          </p:cNvCxnSpPr>
          <p:nvPr/>
        </p:nvCxnSpPr>
        <p:spPr>
          <a:xfrm flipV="1">
            <a:off x="1915818" y="3560860"/>
            <a:ext cx="207051" cy="7082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9">
            <a:extLst>
              <a:ext uri="{FF2B5EF4-FFF2-40B4-BE49-F238E27FC236}">
                <a16:creationId xmlns="" xmlns:a16="http://schemas.microsoft.com/office/drawing/2014/main" id="{C095901D-F758-458D-B715-94543FC8B48E}"/>
              </a:ext>
            </a:extLst>
          </p:cNvPr>
          <p:cNvCxnSpPr>
            <a:cxnSpLocks/>
          </p:cNvCxnSpPr>
          <p:nvPr/>
        </p:nvCxnSpPr>
        <p:spPr>
          <a:xfrm>
            <a:off x="1533712" y="3784160"/>
            <a:ext cx="764212" cy="372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570470" y="1310445"/>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800" b="1" dirty="0" err="1" smtClean="0">
                <a:solidFill>
                  <a:schemeClr val="tx2">
                    <a:lumMod val="75000"/>
                  </a:schemeClr>
                </a:solidFill>
                <a:latin typeface="Britannic Bold" panose="020B0903060703020204" pitchFamily="34" charset="0"/>
              </a:rPr>
              <a:t>Compliance</a:t>
            </a:r>
            <a:r>
              <a:rPr lang="pt-BR" sz="4800" b="1" dirty="0">
                <a:solidFill>
                  <a:schemeClr val="tx2">
                    <a:lumMod val="75000"/>
                  </a:schemeClr>
                </a:solidFill>
                <a:latin typeface="Britannic Bold" panose="020B0903060703020204" pitchFamily="34" charset="0"/>
              </a:rPr>
              <a:t>/</a:t>
            </a:r>
            <a:r>
              <a:rPr lang="pt-BR" sz="4800" b="1" dirty="0" smtClean="0">
                <a:solidFill>
                  <a:schemeClr val="tx2">
                    <a:lumMod val="75000"/>
                  </a:schemeClr>
                </a:solidFill>
                <a:latin typeface="Britannic Bold" panose="020B0903060703020204" pitchFamily="34" charset="0"/>
              </a:rPr>
              <a:t>Integridade</a:t>
            </a:r>
            <a:endParaRPr lang="pt-BR" sz="4800" dirty="0">
              <a:latin typeface="+mn-lt"/>
            </a:endParaRPr>
          </a:p>
        </p:txBody>
      </p:sp>
      <p:sp>
        <p:nvSpPr>
          <p:cNvPr id="6" name="Espaço Reservado para Texto 2">
            <a:extLst>
              <a:ext uri="{FF2B5EF4-FFF2-40B4-BE49-F238E27FC236}">
                <a16:creationId xmlns="" xmlns:a16="http://schemas.microsoft.com/office/drawing/2014/main" id="{7DB7D031-B9B1-4090-AA27-E756A118545F}"/>
              </a:ext>
            </a:extLst>
          </p:cNvPr>
          <p:cNvSpPr txBox="1">
            <a:spLocks/>
          </p:cNvSpPr>
          <p:nvPr/>
        </p:nvSpPr>
        <p:spPr>
          <a:xfrm>
            <a:off x="2026853" y="2134018"/>
            <a:ext cx="8138294" cy="1589927"/>
          </a:xfrm>
          <a:prstGeom prst="rect">
            <a:avLst/>
          </a:prstGeom>
          <a:solidFill>
            <a:schemeClr val="accent1">
              <a:lumMod val="20000"/>
              <a:lumOff val="8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t-BR" sz="953" dirty="0">
              <a:latin typeface="Bookman Old Style" panose="02050604050505020204" pitchFamily="18" charset="0"/>
            </a:endParaRPr>
          </a:p>
          <a:p>
            <a:pPr marL="164181" indent="0">
              <a:buFont typeface="Arial" panose="020B0604020202020204" pitchFamily="34" charset="0"/>
              <a:buNone/>
              <a:tabLst>
                <a:tab pos="7735207" algn="l"/>
              </a:tabLst>
            </a:pPr>
            <a:r>
              <a:rPr lang="pt-BR" sz="2540" dirty="0">
                <a:latin typeface="Bookman Old Style" panose="02050604050505020204" pitchFamily="18" charset="0"/>
              </a:rPr>
              <a:t>A qualidade daquele que se comporta da maneira</a:t>
            </a:r>
          </a:p>
          <a:p>
            <a:pPr marL="164181" indent="0">
              <a:buFont typeface="Arial" panose="020B0604020202020204" pitchFamily="34" charset="0"/>
              <a:buNone/>
              <a:tabLst>
                <a:tab pos="7735207" algn="l"/>
              </a:tabLst>
            </a:pPr>
            <a:r>
              <a:rPr lang="pt-BR" sz="2540" dirty="0">
                <a:latin typeface="Bookman Old Style" panose="02050604050505020204" pitchFamily="18" charset="0"/>
              </a:rPr>
              <a:t>correta, honesta e contrária à corrupção.</a:t>
            </a:r>
          </a:p>
          <a:p>
            <a:pPr marL="164181" indent="0">
              <a:buFont typeface="Arial" panose="020B0604020202020204" pitchFamily="34" charset="0"/>
              <a:buNone/>
              <a:tabLst>
                <a:tab pos="7735207" algn="l"/>
              </a:tabLst>
            </a:pPr>
            <a:r>
              <a:rPr lang="pt-BR" sz="1452" i="1" dirty="0">
                <a:latin typeface="Bookman Old Style" panose="02050604050505020204" pitchFamily="18" charset="0"/>
              </a:rPr>
              <a:t>(Integridade para Pequenos Negócios) </a:t>
            </a:r>
          </a:p>
        </p:txBody>
      </p:sp>
      <p:sp>
        <p:nvSpPr>
          <p:cNvPr id="7" name="Espaço Reservado para Texto 2">
            <a:extLst>
              <a:ext uri="{FF2B5EF4-FFF2-40B4-BE49-F238E27FC236}">
                <a16:creationId xmlns="" xmlns:a16="http://schemas.microsoft.com/office/drawing/2014/main" id="{21CDB08A-B39F-4FD3-8E9E-076F1DB678B1}"/>
              </a:ext>
            </a:extLst>
          </p:cNvPr>
          <p:cNvSpPr txBox="1">
            <a:spLocks/>
          </p:cNvSpPr>
          <p:nvPr/>
        </p:nvSpPr>
        <p:spPr>
          <a:xfrm>
            <a:off x="2072466" y="4056284"/>
            <a:ext cx="8138227" cy="2297669"/>
          </a:xfrm>
          <a:prstGeom prst="rect">
            <a:avLst/>
          </a:prstGeom>
          <a:solidFill>
            <a:schemeClr val="accent1">
              <a:lumMod val="20000"/>
              <a:lumOff val="80000"/>
            </a:schemeClr>
          </a:solidFill>
        </p:spPr>
        <p:txBody>
          <a:bodyPr wrap="none"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4181" algn="just">
              <a:spcBef>
                <a:spcPts val="1000"/>
              </a:spcBef>
              <a:tabLst>
                <a:tab pos="7406846" algn="l"/>
                <a:tab pos="7653117" algn="l"/>
                <a:tab pos="7735207" algn="l"/>
              </a:tabLst>
            </a:pPr>
            <a:r>
              <a:rPr lang="pt-BR" sz="2540" b="1" dirty="0">
                <a:solidFill>
                  <a:schemeClr val="accent4">
                    <a:lumMod val="75000"/>
                  </a:schemeClr>
                </a:solidFill>
                <a:latin typeface="Bookman Old Style" panose="02050604050505020204" pitchFamily="18" charset="0"/>
              </a:rPr>
              <a:t>Comportamentos e ações </a:t>
            </a:r>
            <a:r>
              <a:rPr lang="pt-BR" sz="2540" dirty="0">
                <a:latin typeface="Bookman Old Style" panose="02050604050505020204" pitchFamily="18" charset="0"/>
              </a:rPr>
              <a:t>consistentes com um</a:t>
            </a:r>
          </a:p>
          <a:p>
            <a:pPr marL="164181" algn="just">
              <a:spcBef>
                <a:spcPts val="1000"/>
              </a:spcBef>
              <a:tabLst>
                <a:tab pos="7406846" algn="l"/>
                <a:tab pos="7653117" algn="l"/>
                <a:tab pos="7735207" algn="l"/>
              </a:tabLst>
            </a:pPr>
            <a:r>
              <a:rPr lang="pt-BR" sz="2540" dirty="0">
                <a:latin typeface="Bookman Old Style" panose="02050604050505020204" pitchFamily="18" charset="0"/>
              </a:rPr>
              <a:t>conjunto de </a:t>
            </a:r>
            <a:r>
              <a:rPr lang="pt-BR" sz="2540" b="1" dirty="0">
                <a:solidFill>
                  <a:schemeClr val="accent4">
                    <a:lumMod val="75000"/>
                  </a:schemeClr>
                </a:solidFill>
                <a:latin typeface="Bookman Old Style" panose="02050604050505020204" pitchFamily="18" charset="0"/>
              </a:rPr>
              <a:t>princípios e padrões éticos ou</a:t>
            </a:r>
          </a:p>
          <a:p>
            <a:pPr marL="164181" algn="just">
              <a:spcBef>
                <a:spcPts val="1000"/>
              </a:spcBef>
              <a:tabLst>
                <a:tab pos="7406846" algn="l"/>
                <a:tab pos="7653117" algn="l"/>
                <a:tab pos="7735207" algn="l"/>
              </a:tabLst>
            </a:pPr>
            <a:r>
              <a:rPr lang="pt-BR" sz="2540" b="1" dirty="0">
                <a:solidFill>
                  <a:schemeClr val="accent4">
                    <a:lumMod val="75000"/>
                  </a:schemeClr>
                </a:solidFill>
                <a:latin typeface="Bookman Old Style" panose="02050604050505020204" pitchFamily="18" charset="0"/>
              </a:rPr>
              <a:t>morais</a:t>
            </a:r>
            <a:r>
              <a:rPr lang="pt-BR" sz="2540" b="1" dirty="0">
                <a:solidFill>
                  <a:schemeClr val="accent6"/>
                </a:solidFill>
                <a:latin typeface="Bookman Old Style" panose="02050604050505020204" pitchFamily="18" charset="0"/>
              </a:rPr>
              <a:t> </a:t>
            </a:r>
            <a:r>
              <a:rPr lang="pt-BR" sz="2540" dirty="0">
                <a:latin typeface="Bookman Old Style" panose="02050604050505020204" pitchFamily="18" charset="0"/>
              </a:rPr>
              <a:t>adotados por indivíduos e instituições,</a:t>
            </a:r>
          </a:p>
          <a:p>
            <a:pPr marL="164181" algn="just">
              <a:spcBef>
                <a:spcPts val="1000"/>
              </a:spcBef>
              <a:tabLst>
                <a:tab pos="7406846" algn="l"/>
                <a:tab pos="7653117" algn="l"/>
                <a:tab pos="7735207" algn="l"/>
              </a:tabLst>
            </a:pPr>
            <a:r>
              <a:rPr lang="pt-BR" sz="2540" dirty="0">
                <a:latin typeface="Bookman Old Style" panose="02050604050505020204" pitchFamily="18" charset="0"/>
              </a:rPr>
              <a:t>criando uma barreira para a corrupção.</a:t>
            </a:r>
          </a:p>
          <a:p>
            <a:pPr marL="164181">
              <a:spcBef>
                <a:spcPts val="1000"/>
              </a:spcBef>
              <a:tabLst>
                <a:tab pos="7406846" algn="l"/>
                <a:tab pos="7653117" algn="l"/>
                <a:tab pos="7735207" algn="l"/>
              </a:tabLst>
            </a:pPr>
            <a:r>
              <a:rPr lang="pt-BR" sz="1452" i="1" dirty="0">
                <a:latin typeface="Bookman Old Style" panose="02050604050505020204" pitchFamily="18" charset="0"/>
              </a:rPr>
              <a:t>(Transparência Internacional)</a:t>
            </a:r>
          </a:p>
          <a:p>
            <a:endParaRPr lang="pt-BR" sz="1270" dirty="0"/>
          </a:p>
        </p:txBody>
      </p:sp>
    </p:spTree>
    <p:extLst>
      <p:ext uri="{BB962C8B-B14F-4D97-AF65-F5344CB8AC3E}">
        <p14:creationId xmlns:p14="http://schemas.microsoft.com/office/powerpoint/2010/main" val="2926408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1170A51D-41B1-421F-87C2-60FFA7AC46A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t="22040" r="1" b="13899"/>
          <a:stretch/>
        </p:blipFill>
        <p:spPr>
          <a:xfrm>
            <a:off x="643467" y="1162967"/>
            <a:ext cx="10905066" cy="5239475"/>
          </a:xfrm>
          <a:prstGeom prst="rect">
            <a:avLst/>
          </a:prstGeom>
        </p:spPr>
      </p:pic>
      <p:sp>
        <p:nvSpPr>
          <p:cNvPr id="18" name="CaixaDeTexto 17">
            <a:extLst>
              <a:ext uri="{FF2B5EF4-FFF2-40B4-BE49-F238E27FC236}">
                <a16:creationId xmlns="" xmlns:a16="http://schemas.microsoft.com/office/drawing/2014/main" id="{16A311F6-3BCE-442F-A5F4-1F849D939183}"/>
              </a:ext>
            </a:extLst>
          </p:cNvPr>
          <p:cNvSpPr txBox="1"/>
          <p:nvPr/>
        </p:nvSpPr>
        <p:spPr>
          <a:xfrm>
            <a:off x="2106630" y="1237398"/>
            <a:ext cx="7781650" cy="4524315"/>
          </a:xfrm>
          <a:prstGeom prst="rect">
            <a:avLst/>
          </a:prstGeom>
          <a:noFill/>
        </p:spPr>
        <p:txBody>
          <a:bodyPr wrap="square" rtlCol="0">
            <a:spAutoFit/>
          </a:bodyPr>
          <a:lstStyle/>
          <a:p>
            <a:pPr algn="ctr" defTabSz="828941">
              <a:lnSpc>
                <a:spcPct val="120000"/>
              </a:lnSpc>
              <a:spcBef>
                <a:spcPts val="91"/>
              </a:spcBef>
              <a:spcAft>
                <a:spcPts val="91"/>
              </a:spcAft>
              <a:defRPr/>
            </a:pPr>
            <a:r>
              <a:rPr lang="pt-BR" sz="3000" dirty="0">
                <a:solidFill>
                  <a:srgbClr val="FFC000"/>
                </a:solidFill>
                <a:latin typeface="Gadugi" panose="020B0502040204020203" pitchFamily="34" charset="0"/>
                <a:cs typeface="Segoe UI" panose="020B0502040204020203" pitchFamily="34" charset="0"/>
              </a:rPr>
              <a:t> </a:t>
            </a:r>
            <a:r>
              <a:rPr lang="pt-BR" sz="3000" dirty="0">
                <a:solidFill>
                  <a:schemeClr val="tx2"/>
                </a:solidFill>
                <a:latin typeface="Gadugi" panose="020B0502040204020203" pitchFamily="34" charset="0"/>
                <a:cs typeface="Segoe UI" panose="020B0502040204020203" pitchFamily="34" charset="0"/>
              </a:rPr>
              <a:t>Discutir integridade em uma organização envolve temas como </a:t>
            </a:r>
            <a:r>
              <a:rPr lang="pt-BR" sz="3000" b="1" dirty="0">
                <a:solidFill>
                  <a:srgbClr val="7030A0"/>
                </a:solidFill>
                <a:latin typeface="Gadugi" panose="020B0502040204020203" pitchFamily="34" charset="0"/>
                <a:cs typeface="Segoe UI" panose="020B0502040204020203" pitchFamily="34" charset="0"/>
              </a:rPr>
              <a:t>conduta ética, orientações e exemplos</a:t>
            </a:r>
            <a:r>
              <a:rPr lang="pt-BR" sz="3000" dirty="0">
                <a:solidFill>
                  <a:schemeClr val="accent2">
                    <a:lumMod val="60000"/>
                    <a:lumOff val="40000"/>
                  </a:schemeClr>
                </a:solidFill>
                <a:latin typeface="Gadugi" panose="020B0502040204020203" pitchFamily="34" charset="0"/>
                <a:cs typeface="Segoe UI" panose="020B0502040204020203" pitchFamily="34" charset="0"/>
              </a:rPr>
              <a:t> </a:t>
            </a:r>
            <a:r>
              <a:rPr lang="pt-BR" sz="3000" dirty="0">
                <a:solidFill>
                  <a:schemeClr val="tx2"/>
                </a:solidFill>
                <a:latin typeface="Gadugi" panose="020B0502040204020203" pitchFamily="34" charset="0"/>
                <a:cs typeface="Segoe UI" panose="020B0502040204020203" pitchFamily="34" charset="0"/>
              </a:rPr>
              <a:t>das lideranças, processos e divisões de trabalho, políticas de </a:t>
            </a:r>
            <a:r>
              <a:rPr lang="pt-BR" sz="3000" b="1" dirty="0">
                <a:solidFill>
                  <a:srgbClr val="7030A0"/>
                </a:solidFill>
                <a:latin typeface="Gadugi" panose="020B0502040204020203" pitchFamily="34" charset="0"/>
                <a:cs typeface="Segoe UI" panose="020B0502040204020203" pitchFamily="34" charset="0"/>
              </a:rPr>
              <a:t>incentivo a determinados comportamentos</a:t>
            </a:r>
            <a:r>
              <a:rPr lang="pt-BR" sz="3000" dirty="0">
                <a:solidFill>
                  <a:schemeClr val="tx2"/>
                </a:solidFill>
                <a:latin typeface="Gadugi" panose="020B0502040204020203" pitchFamily="34" charset="0"/>
                <a:cs typeface="Segoe UI" panose="020B0502040204020203" pitchFamily="34" charset="0"/>
              </a:rPr>
              <a:t>, sistemas de prestação de contas, processos de monitoramento e uso de recursos e as interações com a sociedade em geral.</a:t>
            </a:r>
          </a:p>
        </p:txBody>
      </p:sp>
    </p:spTree>
    <p:extLst>
      <p:ext uri="{BB962C8B-B14F-4D97-AF65-F5344CB8AC3E}">
        <p14:creationId xmlns:p14="http://schemas.microsoft.com/office/powerpoint/2010/main" val="4200588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 xmlns:a16="http://schemas.microsoft.com/office/drawing/2014/main" id="{AD637067-761A-4FE1-96BA-D8340DFC5B60}"/>
              </a:ext>
            </a:extLst>
          </p:cNvPr>
          <p:cNvSpPr txBox="1"/>
          <p:nvPr/>
        </p:nvSpPr>
        <p:spPr>
          <a:xfrm>
            <a:off x="1602752" y="1345415"/>
            <a:ext cx="4027039" cy="4742709"/>
          </a:xfrm>
          <a:prstGeom prst="rect">
            <a:avLst/>
          </a:prstGeom>
          <a:noFill/>
        </p:spPr>
        <p:txBody>
          <a:bodyPr wrap="square" rtlCol="0">
            <a:spAutoFit/>
          </a:bodyPr>
          <a:lstStyle/>
          <a:p>
            <a:pPr algn="ctr">
              <a:lnSpc>
                <a:spcPct val="120000"/>
              </a:lnSpc>
              <a:spcBef>
                <a:spcPts val="91"/>
              </a:spcBef>
              <a:spcAft>
                <a:spcPts val="91"/>
              </a:spcAft>
              <a:defRPr/>
            </a:pPr>
            <a:r>
              <a:rPr lang="pt-BR" sz="3266" b="1" dirty="0">
                <a:solidFill>
                  <a:srgbClr val="253A57"/>
                </a:solidFill>
                <a:latin typeface="Gadugi" panose="020B0502040204020203" pitchFamily="34" charset="0"/>
                <a:cs typeface="Segoe UI" panose="020B0502040204020203" pitchFamily="34" charset="0"/>
              </a:rPr>
              <a:t>Integridade pública </a:t>
            </a:r>
            <a:r>
              <a:rPr lang="pt-BR" sz="2722" dirty="0">
                <a:solidFill>
                  <a:srgbClr val="253A57"/>
                </a:solidFill>
                <a:latin typeface="Gadugi" panose="020B0502040204020203" pitchFamily="34" charset="0"/>
                <a:cs typeface="Segoe UI" panose="020B0502040204020203" pitchFamily="34" charset="0"/>
              </a:rPr>
              <a:t>refere-se ao alinhamento consistente e à adesão de </a:t>
            </a:r>
            <a:r>
              <a:rPr lang="pt-BR" sz="2722" b="1" dirty="0">
                <a:solidFill>
                  <a:srgbClr val="C00000"/>
                </a:solidFill>
                <a:latin typeface="Gadugi" panose="020B0502040204020203" pitchFamily="34" charset="0"/>
                <a:cs typeface="Segoe UI" panose="020B0502040204020203" pitchFamily="34" charset="0"/>
              </a:rPr>
              <a:t>valores</a:t>
            </a:r>
            <a:r>
              <a:rPr lang="pt-BR" sz="2722" dirty="0">
                <a:solidFill>
                  <a:srgbClr val="C00000"/>
                </a:solidFill>
                <a:latin typeface="Gadugi" panose="020B0502040204020203" pitchFamily="34" charset="0"/>
                <a:cs typeface="Segoe UI" panose="020B0502040204020203" pitchFamily="34" charset="0"/>
              </a:rPr>
              <a:t>,</a:t>
            </a:r>
            <a:r>
              <a:rPr lang="pt-BR" sz="2722" b="1" dirty="0">
                <a:solidFill>
                  <a:srgbClr val="C00000"/>
                </a:solidFill>
                <a:latin typeface="Gadugi" panose="020B0502040204020203" pitchFamily="34" charset="0"/>
                <a:cs typeface="Segoe UI" panose="020B0502040204020203" pitchFamily="34" charset="0"/>
              </a:rPr>
              <a:t> princípios</a:t>
            </a:r>
          </a:p>
          <a:p>
            <a:pPr algn="ctr">
              <a:lnSpc>
                <a:spcPct val="120000"/>
              </a:lnSpc>
              <a:spcBef>
                <a:spcPts val="91"/>
              </a:spcBef>
              <a:spcAft>
                <a:spcPts val="91"/>
              </a:spcAft>
              <a:defRPr/>
            </a:pPr>
            <a:r>
              <a:rPr lang="pt-BR" sz="2722" dirty="0">
                <a:solidFill>
                  <a:schemeClr val="accent1">
                    <a:lumMod val="50000"/>
                  </a:schemeClr>
                </a:solidFill>
                <a:latin typeface="Gadugi" panose="020B0502040204020203" pitchFamily="34" charset="0"/>
                <a:cs typeface="Segoe UI" panose="020B0502040204020203" pitchFamily="34" charset="0"/>
              </a:rPr>
              <a:t>e</a:t>
            </a:r>
            <a:r>
              <a:rPr lang="pt-BR" sz="2722" b="1" dirty="0">
                <a:solidFill>
                  <a:srgbClr val="C00000"/>
                </a:solidFill>
                <a:latin typeface="Gadugi" panose="020B0502040204020203" pitchFamily="34" charset="0"/>
                <a:cs typeface="Segoe UI" panose="020B0502040204020203" pitchFamily="34" charset="0"/>
              </a:rPr>
              <a:t> normas éticas</a:t>
            </a:r>
            <a:r>
              <a:rPr lang="pt-BR" sz="2722" b="1" dirty="0">
                <a:solidFill>
                  <a:schemeClr val="accent2">
                    <a:lumMod val="60000"/>
                    <a:lumOff val="40000"/>
                  </a:schemeClr>
                </a:solidFill>
                <a:latin typeface="Gadugi" panose="020B0502040204020203" pitchFamily="34" charset="0"/>
                <a:cs typeface="Segoe UI" panose="020B0502040204020203" pitchFamily="34" charset="0"/>
              </a:rPr>
              <a:t> </a:t>
            </a:r>
            <a:r>
              <a:rPr lang="pt-BR" sz="2722" dirty="0">
                <a:solidFill>
                  <a:srgbClr val="253A57"/>
                </a:solidFill>
                <a:latin typeface="Gadugi" panose="020B0502040204020203" pitchFamily="34" charset="0"/>
                <a:cs typeface="Segoe UI" panose="020B0502040204020203" pitchFamily="34" charset="0"/>
              </a:rPr>
              <a:t>comuns para sustentar e priorizar o interesse público sobre os interesses privados no setor público.</a:t>
            </a:r>
            <a:endParaRPr lang="pt-BR" sz="2722" dirty="0">
              <a:solidFill>
                <a:srgbClr val="253A57"/>
              </a:solidFill>
              <a:latin typeface="Gadugi" panose="020B0502040204020203" pitchFamily="34" charset="0"/>
              <a:ea typeface="DejaVu Sans"/>
              <a:cs typeface="Segoe UI" panose="020B0502040204020203" pitchFamily="34" charset="0"/>
            </a:endParaRPr>
          </a:p>
        </p:txBody>
      </p:sp>
      <p:pic>
        <p:nvPicPr>
          <p:cNvPr id="6" name="Imagem 5">
            <a:extLst>
              <a:ext uri="{FF2B5EF4-FFF2-40B4-BE49-F238E27FC236}">
                <a16:creationId xmlns="" xmlns:a16="http://schemas.microsoft.com/office/drawing/2014/main" id="{DAB7A925-15E2-4C95-A949-63B2248635E3}"/>
              </a:ext>
            </a:extLst>
          </p:cNvPr>
          <p:cNvPicPr>
            <a:picLocks noChangeAspect="1"/>
          </p:cNvPicPr>
          <p:nvPr/>
        </p:nvPicPr>
        <p:blipFill rotWithShape="1">
          <a:blip r:embed="rId2"/>
          <a:srcRect l="3650" r="3634"/>
          <a:stretch/>
        </p:blipFill>
        <p:spPr>
          <a:xfrm>
            <a:off x="6096003" y="765544"/>
            <a:ext cx="4065108" cy="6102746"/>
          </a:xfrm>
          <a:prstGeom prst="rect">
            <a:avLst/>
          </a:prstGeom>
        </p:spPr>
      </p:pic>
    </p:spTree>
    <p:extLst>
      <p:ext uri="{BB962C8B-B14F-4D97-AF65-F5344CB8AC3E}">
        <p14:creationId xmlns:p14="http://schemas.microsoft.com/office/powerpoint/2010/main" val="1203216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E667657D-3A52-47A6-8B90-5D16D5D7D06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t="22040" r="1" b="13899"/>
          <a:stretch/>
        </p:blipFill>
        <p:spPr>
          <a:xfrm>
            <a:off x="36681" y="765544"/>
            <a:ext cx="3211032" cy="6092455"/>
          </a:xfrm>
          <a:prstGeom prst="rect">
            <a:avLst/>
          </a:prstGeom>
        </p:spPr>
      </p:pic>
      <p:sp>
        <p:nvSpPr>
          <p:cNvPr id="5" name="Título 4">
            <a:extLst>
              <a:ext uri="{FF2B5EF4-FFF2-40B4-BE49-F238E27FC236}">
                <a16:creationId xmlns="" xmlns:a16="http://schemas.microsoft.com/office/drawing/2014/main" id="{433B6D0B-7E21-483A-8B6F-344EE854E40F}"/>
              </a:ext>
            </a:extLst>
          </p:cNvPr>
          <p:cNvSpPr txBox="1">
            <a:spLocks/>
          </p:cNvSpPr>
          <p:nvPr/>
        </p:nvSpPr>
        <p:spPr>
          <a:xfrm>
            <a:off x="3689497" y="1259811"/>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900" dirty="0">
                <a:latin typeface="+mn-lt"/>
              </a:rPr>
              <a:t>Decreto nº 9.203/2017</a:t>
            </a:r>
          </a:p>
          <a:p>
            <a:endParaRPr lang="pt-BR" sz="4800" dirty="0">
              <a:latin typeface="+mn-lt"/>
            </a:endParaRPr>
          </a:p>
        </p:txBody>
      </p:sp>
      <p:sp>
        <p:nvSpPr>
          <p:cNvPr id="9" name="CaixaDeTexto 8">
            <a:extLst>
              <a:ext uri="{FF2B5EF4-FFF2-40B4-BE49-F238E27FC236}">
                <a16:creationId xmlns="" xmlns:a16="http://schemas.microsoft.com/office/drawing/2014/main" id="{56C90297-CD84-40CA-9C5F-C14E0FAE292E}"/>
              </a:ext>
            </a:extLst>
          </p:cNvPr>
          <p:cNvSpPr txBox="1"/>
          <p:nvPr/>
        </p:nvSpPr>
        <p:spPr>
          <a:xfrm>
            <a:off x="36681" y="2788414"/>
            <a:ext cx="3211032" cy="2046714"/>
          </a:xfrm>
          <a:prstGeom prst="rect">
            <a:avLst/>
          </a:prstGeom>
          <a:noFill/>
        </p:spPr>
        <p:txBody>
          <a:bodyPr wrap="square" rtlCol="0">
            <a:spAutoFit/>
          </a:bodyPr>
          <a:lstStyle/>
          <a:p>
            <a:pPr algn="ctr"/>
            <a:r>
              <a:rPr lang="pt-BR" sz="3175" b="1" dirty="0">
                <a:solidFill>
                  <a:schemeClr val="accent1">
                    <a:lumMod val="75000"/>
                  </a:schemeClr>
                </a:solidFill>
                <a:effectLst>
                  <a:outerShdw blurRad="38100" dist="38100" dir="2700000" algn="tl">
                    <a:srgbClr val="000000">
                      <a:alpha val="43137"/>
                    </a:srgbClr>
                  </a:outerShdw>
                </a:effectLst>
                <a:latin typeface="Calisto MT" panose="02040603050505030304" pitchFamily="18" charset="0"/>
                <a:cs typeface="Miriam" panose="020B0502050101010101" pitchFamily="34" charset="-79"/>
              </a:rPr>
              <a:t>Política de Governança da </a:t>
            </a:r>
          </a:p>
          <a:p>
            <a:pPr algn="ctr"/>
            <a:r>
              <a:rPr lang="pt-BR" sz="3175" b="1" dirty="0">
                <a:solidFill>
                  <a:schemeClr val="accent1">
                    <a:lumMod val="75000"/>
                  </a:schemeClr>
                </a:solidFill>
                <a:effectLst>
                  <a:outerShdw blurRad="38100" dist="38100" dir="2700000" algn="tl">
                    <a:srgbClr val="000000">
                      <a:alpha val="43137"/>
                    </a:srgbClr>
                  </a:outerShdw>
                </a:effectLst>
                <a:latin typeface="Calisto MT" panose="02040603050505030304" pitchFamily="18" charset="0"/>
                <a:cs typeface="Miriam" panose="020B0502050101010101" pitchFamily="34" charset="-79"/>
              </a:rPr>
              <a:t>Administração Pública Federal </a:t>
            </a:r>
            <a:endParaRPr lang="pt-BR" sz="3175" dirty="0">
              <a:solidFill>
                <a:schemeClr val="accent1">
                  <a:lumMod val="75000"/>
                </a:schemeClr>
              </a:solidFill>
              <a:latin typeface="Calisto MT" panose="02040603050505030304" pitchFamily="18" charset="0"/>
            </a:endParaRPr>
          </a:p>
        </p:txBody>
      </p:sp>
      <p:sp>
        <p:nvSpPr>
          <p:cNvPr id="10" name="CaixaDeTexto 9">
            <a:extLst>
              <a:ext uri="{FF2B5EF4-FFF2-40B4-BE49-F238E27FC236}">
                <a16:creationId xmlns="" xmlns:a16="http://schemas.microsoft.com/office/drawing/2014/main" id="{5F6413AE-FDDA-40A6-9517-71276D8BC760}"/>
              </a:ext>
            </a:extLst>
          </p:cNvPr>
          <p:cNvSpPr txBox="1"/>
          <p:nvPr/>
        </p:nvSpPr>
        <p:spPr>
          <a:xfrm>
            <a:off x="4306740" y="1889144"/>
            <a:ext cx="5262293" cy="4615687"/>
          </a:xfrm>
          <a:prstGeom prst="rect">
            <a:avLst/>
          </a:prstGeom>
          <a:noFill/>
        </p:spPr>
        <p:txBody>
          <a:bodyPr wrap="square" rtlCol="0" anchor="t">
            <a:spAutoFit/>
          </a:bodyPr>
          <a:lstStyle/>
          <a:p>
            <a:pPr>
              <a:lnSpc>
                <a:spcPct val="150000"/>
              </a:lnSpc>
            </a:pPr>
            <a:endParaRPr lang="pt-BR" sz="1633" dirty="0">
              <a:latin typeface="Arial"/>
              <a:cs typeface="Arial"/>
            </a:endParaRPr>
          </a:p>
          <a:p>
            <a:pPr algn="just">
              <a:lnSpc>
                <a:spcPct val="150000"/>
              </a:lnSpc>
            </a:pPr>
            <a:r>
              <a:rPr lang="pt-BR" sz="2177" b="1" dirty="0">
                <a:latin typeface="Calisto MT" panose="02040603050505030304" pitchFamily="18" charset="0"/>
              </a:rPr>
              <a:t>Governança Pública</a:t>
            </a:r>
            <a:r>
              <a:rPr lang="pt-BR" sz="2177" dirty="0">
                <a:latin typeface="Calisto MT" panose="02040603050505030304" pitchFamily="18" charset="0"/>
              </a:rPr>
              <a:t> - Conjunto de mecanismos de liderança, estratégia e controle postos em prática para avaliar, direcionar e monitorar a gestão, com vistas à condução de políticas públicas e à prestação de serviços de interesse da sociedade.</a:t>
            </a:r>
          </a:p>
          <a:p>
            <a:pPr marL="414772" indent="-414772">
              <a:lnSpc>
                <a:spcPct val="150000"/>
              </a:lnSpc>
              <a:buAutoNum type="arabicPeriod"/>
            </a:pPr>
            <a:endParaRPr lang="pt-BR" sz="2722" dirty="0">
              <a:latin typeface="Calibri" panose="020F0502020204030204" pitchFamily="34" charset="0"/>
            </a:endParaRPr>
          </a:p>
        </p:txBody>
      </p:sp>
    </p:spTree>
    <p:extLst>
      <p:ext uri="{BB962C8B-B14F-4D97-AF65-F5344CB8AC3E}">
        <p14:creationId xmlns:p14="http://schemas.microsoft.com/office/powerpoint/2010/main" val="12189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E667657D-3A52-47A6-8B90-5D16D5D7D06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t="22040" r="1" b="13899"/>
          <a:stretch/>
        </p:blipFill>
        <p:spPr>
          <a:xfrm>
            <a:off x="478465" y="765544"/>
            <a:ext cx="3211032" cy="6092455"/>
          </a:xfrm>
          <a:prstGeom prst="rect">
            <a:avLst/>
          </a:prstGeom>
        </p:spPr>
      </p:pic>
      <p:sp>
        <p:nvSpPr>
          <p:cNvPr id="5" name="Título 4">
            <a:extLst>
              <a:ext uri="{FF2B5EF4-FFF2-40B4-BE49-F238E27FC236}">
                <a16:creationId xmlns="" xmlns:a16="http://schemas.microsoft.com/office/drawing/2014/main" id="{433B6D0B-7E21-483A-8B6F-344EE854E40F}"/>
              </a:ext>
            </a:extLst>
          </p:cNvPr>
          <p:cNvSpPr txBox="1">
            <a:spLocks/>
          </p:cNvSpPr>
          <p:nvPr/>
        </p:nvSpPr>
        <p:spPr>
          <a:xfrm>
            <a:off x="3689497" y="1259811"/>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900" dirty="0">
                <a:latin typeface="+mn-lt"/>
              </a:rPr>
              <a:t>Decreto nº 9.203/2017</a:t>
            </a:r>
          </a:p>
          <a:p>
            <a:endParaRPr lang="pt-BR" sz="4800" dirty="0">
              <a:latin typeface="+mn-lt"/>
            </a:endParaRPr>
          </a:p>
        </p:txBody>
      </p:sp>
      <p:sp>
        <p:nvSpPr>
          <p:cNvPr id="9" name="CaixaDeTexto 8">
            <a:extLst>
              <a:ext uri="{FF2B5EF4-FFF2-40B4-BE49-F238E27FC236}">
                <a16:creationId xmlns="" xmlns:a16="http://schemas.microsoft.com/office/drawing/2014/main" id="{56C90297-CD84-40CA-9C5F-C14E0FAE292E}"/>
              </a:ext>
            </a:extLst>
          </p:cNvPr>
          <p:cNvSpPr txBox="1"/>
          <p:nvPr/>
        </p:nvSpPr>
        <p:spPr>
          <a:xfrm>
            <a:off x="554806" y="2850058"/>
            <a:ext cx="3052499" cy="1558119"/>
          </a:xfrm>
          <a:prstGeom prst="rect">
            <a:avLst/>
          </a:prstGeom>
          <a:noFill/>
        </p:spPr>
        <p:txBody>
          <a:bodyPr wrap="square" rtlCol="0">
            <a:spAutoFit/>
          </a:bodyPr>
          <a:lstStyle/>
          <a:p>
            <a:pPr algn="ctr"/>
            <a:r>
              <a:rPr lang="pt-BR" sz="3175" b="1" dirty="0">
                <a:solidFill>
                  <a:schemeClr val="accent1">
                    <a:lumMod val="75000"/>
                  </a:schemeClr>
                </a:solidFill>
                <a:effectLst>
                  <a:outerShdw blurRad="38100" dist="38100" dir="2700000" algn="tl">
                    <a:srgbClr val="000000">
                      <a:alpha val="43137"/>
                    </a:srgbClr>
                  </a:outerShdw>
                </a:effectLst>
                <a:latin typeface="Calisto MT" panose="02040603050505030304" pitchFamily="18" charset="0"/>
                <a:cs typeface="Miriam" panose="020B0502050101010101" pitchFamily="34" charset="-79"/>
              </a:rPr>
              <a:t>Princípios da Governança Pública</a:t>
            </a:r>
          </a:p>
        </p:txBody>
      </p:sp>
      <p:sp>
        <p:nvSpPr>
          <p:cNvPr id="10" name="CaixaDeTexto 9">
            <a:extLst>
              <a:ext uri="{FF2B5EF4-FFF2-40B4-BE49-F238E27FC236}">
                <a16:creationId xmlns="" xmlns:a16="http://schemas.microsoft.com/office/drawing/2014/main" id="{5F6413AE-FDDA-40A6-9517-71276D8BC760}"/>
              </a:ext>
            </a:extLst>
          </p:cNvPr>
          <p:cNvSpPr txBox="1"/>
          <p:nvPr/>
        </p:nvSpPr>
        <p:spPr>
          <a:xfrm>
            <a:off x="4189782" y="2236548"/>
            <a:ext cx="5262293" cy="4293483"/>
          </a:xfrm>
          <a:prstGeom prst="rect">
            <a:avLst/>
          </a:prstGeom>
          <a:noFill/>
        </p:spPr>
        <p:txBody>
          <a:bodyPr wrap="square" rtlCol="0" anchor="t">
            <a:spAutoFit/>
          </a:bodyPr>
          <a:lstStyle/>
          <a:p>
            <a:pPr algn="ctr">
              <a:lnSpc>
                <a:spcPct val="150000"/>
              </a:lnSpc>
            </a:pPr>
            <a:r>
              <a:rPr lang="pt-BR" sz="2600" dirty="0">
                <a:solidFill>
                  <a:schemeClr val="tx2">
                    <a:lumMod val="50000"/>
                  </a:schemeClr>
                </a:solidFill>
                <a:latin typeface="Calisto MT" panose="02040603050505030304" pitchFamily="18" charset="0"/>
              </a:rPr>
              <a:t>Capacidade de Resposta</a:t>
            </a:r>
          </a:p>
          <a:p>
            <a:pPr algn="ctr">
              <a:lnSpc>
                <a:spcPct val="150000"/>
              </a:lnSpc>
            </a:pPr>
            <a:r>
              <a:rPr lang="pt-BR" sz="2600" b="1" dirty="0">
                <a:solidFill>
                  <a:schemeClr val="accent2">
                    <a:lumMod val="75000"/>
                  </a:schemeClr>
                </a:solidFill>
                <a:latin typeface="Calisto MT" panose="02040603050505030304" pitchFamily="18" charset="0"/>
              </a:rPr>
              <a:t>Integridade</a:t>
            </a:r>
            <a:endParaRPr lang="pt-BR" sz="2600" dirty="0">
              <a:latin typeface="Calisto MT" panose="02040603050505030304" pitchFamily="18" charset="0"/>
            </a:endParaRPr>
          </a:p>
          <a:p>
            <a:pPr algn="ctr">
              <a:lnSpc>
                <a:spcPct val="150000"/>
              </a:lnSpc>
            </a:pPr>
            <a:r>
              <a:rPr lang="pt-BR" sz="2600" dirty="0">
                <a:solidFill>
                  <a:schemeClr val="tx2">
                    <a:lumMod val="50000"/>
                  </a:schemeClr>
                </a:solidFill>
                <a:latin typeface="Calisto MT" panose="02040603050505030304" pitchFamily="18" charset="0"/>
              </a:rPr>
              <a:t>Confiabilidade</a:t>
            </a:r>
          </a:p>
          <a:p>
            <a:pPr algn="ctr">
              <a:lnSpc>
                <a:spcPct val="150000"/>
              </a:lnSpc>
            </a:pPr>
            <a:r>
              <a:rPr lang="pt-BR" sz="2600" dirty="0">
                <a:solidFill>
                  <a:schemeClr val="tx2">
                    <a:lumMod val="50000"/>
                  </a:schemeClr>
                </a:solidFill>
                <a:latin typeface="Calisto MT" panose="02040603050505030304" pitchFamily="18" charset="0"/>
              </a:rPr>
              <a:t>Melhoria Regulatória</a:t>
            </a:r>
          </a:p>
          <a:p>
            <a:pPr algn="ctr">
              <a:lnSpc>
                <a:spcPct val="150000"/>
              </a:lnSpc>
            </a:pPr>
            <a:r>
              <a:rPr lang="pt-BR" sz="2600" dirty="0">
                <a:solidFill>
                  <a:schemeClr val="tx2">
                    <a:lumMod val="50000"/>
                  </a:schemeClr>
                </a:solidFill>
                <a:latin typeface="Calisto MT" panose="02040603050505030304" pitchFamily="18" charset="0"/>
              </a:rPr>
              <a:t>Prestação de Contas e Responsabilidade</a:t>
            </a:r>
          </a:p>
          <a:p>
            <a:pPr algn="ctr">
              <a:lnSpc>
                <a:spcPct val="150000"/>
              </a:lnSpc>
            </a:pPr>
            <a:r>
              <a:rPr lang="pt-BR" sz="2600" dirty="0">
                <a:solidFill>
                  <a:schemeClr val="tx2">
                    <a:lumMod val="50000"/>
                  </a:schemeClr>
                </a:solidFill>
                <a:latin typeface="Calisto MT" panose="02040603050505030304" pitchFamily="18" charset="0"/>
              </a:rPr>
              <a:t>Transparência</a:t>
            </a:r>
          </a:p>
        </p:txBody>
      </p:sp>
    </p:spTree>
    <p:extLst>
      <p:ext uri="{BB962C8B-B14F-4D97-AF65-F5344CB8AC3E}">
        <p14:creationId xmlns:p14="http://schemas.microsoft.com/office/powerpoint/2010/main" val="633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E667657D-3A52-47A6-8B90-5D16D5D7D06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t="22040" r="1" b="13899"/>
          <a:stretch/>
        </p:blipFill>
        <p:spPr>
          <a:xfrm>
            <a:off x="478465" y="765544"/>
            <a:ext cx="3211032" cy="6092455"/>
          </a:xfrm>
          <a:prstGeom prst="rect">
            <a:avLst/>
          </a:prstGeom>
        </p:spPr>
      </p:pic>
      <p:sp>
        <p:nvSpPr>
          <p:cNvPr id="9" name="CaixaDeTexto 8">
            <a:extLst>
              <a:ext uri="{FF2B5EF4-FFF2-40B4-BE49-F238E27FC236}">
                <a16:creationId xmlns="" xmlns:a16="http://schemas.microsoft.com/office/drawing/2014/main" id="{56C90297-CD84-40CA-9C5F-C14E0FAE292E}"/>
              </a:ext>
            </a:extLst>
          </p:cNvPr>
          <p:cNvSpPr txBox="1"/>
          <p:nvPr/>
        </p:nvSpPr>
        <p:spPr>
          <a:xfrm>
            <a:off x="372135" y="2788414"/>
            <a:ext cx="3349261" cy="1069524"/>
          </a:xfrm>
          <a:prstGeom prst="rect">
            <a:avLst/>
          </a:prstGeom>
          <a:noFill/>
        </p:spPr>
        <p:txBody>
          <a:bodyPr wrap="square" rtlCol="0">
            <a:spAutoFit/>
          </a:bodyPr>
          <a:lstStyle/>
          <a:p>
            <a:pPr algn="ctr"/>
            <a:r>
              <a:rPr lang="pt-BR" sz="3175" b="1" dirty="0">
                <a:solidFill>
                  <a:schemeClr val="accent1">
                    <a:lumMod val="75000"/>
                  </a:schemeClr>
                </a:solidFill>
                <a:effectLst>
                  <a:outerShdw blurRad="38100" dist="38100" dir="2700000" algn="tl">
                    <a:srgbClr val="000000">
                      <a:alpha val="43137"/>
                    </a:srgbClr>
                  </a:outerShdw>
                </a:effectLst>
                <a:cs typeface="Miriam" panose="020B0502050101010101" pitchFamily="34" charset="-79"/>
              </a:rPr>
              <a:t>Eixos do Programa de Integridade</a:t>
            </a:r>
          </a:p>
        </p:txBody>
      </p:sp>
      <p:graphicFrame>
        <p:nvGraphicFramePr>
          <p:cNvPr id="7" name="Diagram 2">
            <a:extLst>
              <a:ext uri="{FF2B5EF4-FFF2-40B4-BE49-F238E27FC236}">
                <a16:creationId xmlns="" xmlns:a16="http://schemas.microsoft.com/office/drawing/2014/main" id="{FA617F72-2B16-4D75-A0D2-FCF69D1A0E2D}"/>
              </a:ext>
            </a:extLst>
          </p:cNvPr>
          <p:cNvGraphicFramePr/>
          <p:nvPr>
            <p:extLst>
              <p:ext uri="{D42A27DB-BD31-4B8C-83A1-F6EECF244321}">
                <p14:modId xmlns:p14="http://schemas.microsoft.com/office/powerpoint/2010/main" val="652731974"/>
              </p:ext>
            </p:extLst>
          </p:nvPr>
        </p:nvGraphicFramePr>
        <p:xfrm>
          <a:off x="4602375" y="1081864"/>
          <a:ext cx="6197646" cy="5504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5840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E667657D-3A52-47A6-8B90-5D16D5D7D06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t="22040" r="1" b="13899"/>
          <a:stretch/>
        </p:blipFill>
        <p:spPr>
          <a:xfrm>
            <a:off x="478465" y="765544"/>
            <a:ext cx="3211032" cy="6092455"/>
          </a:xfrm>
          <a:prstGeom prst="rect">
            <a:avLst/>
          </a:prstGeom>
        </p:spPr>
      </p:pic>
      <p:sp>
        <p:nvSpPr>
          <p:cNvPr id="5" name="Título 4">
            <a:extLst>
              <a:ext uri="{FF2B5EF4-FFF2-40B4-BE49-F238E27FC236}">
                <a16:creationId xmlns="" xmlns:a16="http://schemas.microsoft.com/office/drawing/2014/main" id="{433B6D0B-7E21-483A-8B6F-344EE854E40F}"/>
              </a:ext>
            </a:extLst>
          </p:cNvPr>
          <p:cNvSpPr txBox="1">
            <a:spLocks/>
          </p:cNvSpPr>
          <p:nvPr/>
        </p:nvSpPr>
        <p:spPr>
          <a:xfrm>
            <a:off x="3689497" y="1259811"/>
            <a:ext cx="7584989"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latin typeface="+mn-lt"/>
              </a:rPr>
              <a:t>Portaria CGU nº 1.089/2018</a:t>
            </a:r>
          </a:p>
          <a:p>
            <a:endParaRPr lang="pt-BR" sz="4900" dirty="0">
              <a:latin typeface="+mn-lt"/>
            </a:endParaRPr>
          </a:p>
          <a:p>
            <a:endParaRPr lang="pt-BR" sz="4800" dirty="0">
              <a:latin typeface="+mn-lt"/>
            </a:endParaRPr>
          </a:p>
        </p:txBody>
      </p:sp>
      <p:sp>
        <p:nvSpPr>
          <p:cNvPr id="9" name="CaixaDeTexto 8">
            <a:extLst>
              <a:ext uri="{FF2B5EF4-FFF2-40B4-BE49-F238E27FC236}">
                <a16:creationId xmlns="" xmlns:a16="http://schemas.microsoft.com/office/drawing/2014/main" id="{56C90297-CD84-40CA-9C5F-C14E0FAE292E}"/>
              </a:ext>
            </a:extLst>
          </p:cNvPr>
          <p:cNvSpPr txBox="1"/>
          <p:nvPr/>
        </p:nvSpPr>
        <p:spPr>
          <a:xfrm>
            <a:off x="397937" y="2416275"/>
            <a:ext cx="3552410" cy="2405787"/>
          </a:xfrm>
          <a:prstGeom prst="rect">
            <a:avLst/>
          </a:prstGeom>
          <a:noFill/>
        </p:spPr>
        <p:txBody>
          <a:bodyPr wrap="square" rtlCol="0">
            <a:spAutoFit/>
          </a:bodyPr>
          <a:lstStyle/>
          <a:p>
            <a:pPr algn="ctr">
              <a:lnSpc>
                <a:spcPct val="120000"/>
              </a:lnSpc>
            </a:pPr>
            <a:r>
              <a:rPr lang="pt-BR" sz="3200" b="1" dirty="0">
                <a:solidFill>
                  <a:schemeClr val="tx2">
                    <a:lumMod val="50000"/>
                  </a:schemeClr>
                </a:solidFill>
                <a:effectLst>
                  <a:outerShdw blurRad="38100" dist="38100" dir="2700000" algn="tl">
                    <a:srgbClr val="000000">
                      <a:alpha val="43137"/>
                    </a:srgbClr>
                  </a:outerShdw>
                </a:effectLst>
                <a:latin typeface="Calisto MT" panose="02040603050505030304" pitchFamily="18" charset="0"/>
                <a:ea typeface="Verdana" panose="020B0604030504040204" pitchFamily="34" charset="0"/>
                <a:cs typeface="Verdana" panose="020B0604030504040204" pitchFamily="34" charset="0"/>
              </a:rPr>
              <a:t>Procedimentos, Modelos, Orientação e Treinamento</a:t>
            </a:r>
          </a:p>
        </p:txBody>
      </p:sp>
      <p:sp>
        <p:nvSpPr>
          <p:cNvPr id="7" name="CaixaDeTexto 6">
            <a:extLst>
              <a:ext uri="{FF2B5EF4-FFF2-40B4-BE49-F238E27FC236}">
                <a16:creationId xmlns="" xmlns:a16="http://schemas.microsoft.com/office/drawing/2014/main" id="{10A9FED8-BB3A-4BFE-B53A-10F725C0BB64}"/>
              </a:ext>
            </a:extLst>
          </p:cNvPr>
          <p:cNvSpPr txBox="1"/>
          <p:nvPr/>
        </p:nvSpPr>
        <p:spPr>
          <a:xfrm>
            <a:off x="4211197" y="1963830"/>
            <a:ext cx="5378664" cy="4919167"/>
          </a:xfrm>
          <a:prstGeom prst="rect">
            <a:avLst/>
          </a:prstGeom>
          <a:noFill/>
        </p:spPr>
        <p:txBody>
          <a:bodyPr wrap="square" rtlCol="0" anchor="t">
            <a:spAutoFit/>
          </a:bodyPr>
          <a:lstStyle/>
          <a:p>
            <a:pPr>
              <a:spcBef>
                <a:spcPts val="600"/>
              </a:spcBef>
              <a:spcAft>
                <a:spcPts val="600"/>
              </a:spcAft>
            </a:pPr>
            <a:r>
              <a:rPr lang="pt-BR" sz="2400" b="1" dirty="0"/>
              <a:t>Implementação por fases</a:t>
            </a:r>
          </a:p>
          <a:p>
            <a:pPr>
              <a:spcBef>
                <a:spcPts val="600"/>
              </a:spcBef>
              <a:spcAft>
                <a:spcPts val="600"/>
              </a:spcAft>
            </a:pPr>
            <a:endParaRPr lang="pt-BR" sz="500" b="1" dirty="0"/>
          </a:p>
          <a:p>
            <a:pPr marL="342900" indent="-342900">
              <a:spcBef>
                <a:spcPts val="600"/>
              </a:spcBef>
              <a:spcAft>
                <a:spcPts val="600"/>
              </a:spcAft>
              <a:buFont typeface="Arial" panose="020B0604020202020204" pitchFamily="34" charset="0"/>
              <a:buChar char="•"/>
            </a:pPr>
            <a:r>
              <a:rPr lang="pt-BR" sz="2400" b="1" dirty="0"/>
              <a:t>Fase 1:</a:t>
            </a:r>
            <a:r>
              <a:rPr lang="pt-BR" sz="2400" dirty="0"/>
              <a:t> Designação da Unidade de Gestão da Integridade</a:t>
            </a:r>
          </a:p>
          <a:p>
            <a:pPr marL="342900" indent="-342900">
              <a:spcBef>
                <a:spcPts val="600"/>
              </a:spcBef>
              <a:spcAft>
                <a:spcPts val="600"/>
              </a:spcAft>
              <a:buFont typeface="Arial" panose="020B0604020202020204" pitchFamily="34" charset="0"/>
              <a:buChar char="•"/>
            </a:pPr>
            <a:r>
              <a:rPr lang="pt-BR" sz="2400" b="1" dirty="0"/>
              <a:t>Fase 2: </a:t>
            </a:r>
            <a:r>
              <a:rPr lang="pt-BR" sz="2400" dirty="0"/>
              <a:t>Elaboração e aprovação do Plano de Integridade</a:t>
            </a:r>
          </a:p>
          <a:p>
            <a:pPr marL="342900" indent="-342900">
              <a:spcBef>
                <a:spcPts val="600"/>
              </a:spcBef>
              <a:spcAft>
                <a:spcPts val="600"/>
              </a:spcAft>
              <a:buFont typeface="Arial" panose="020B0604020202020204" pitchFamily="34" charset="0"/>
              <a:buChar char="•"/>
            </a:pPr>
            <a:r>
              <a:rPr lang="pt-BR" sz="2400" b="1" dirty="0"/>
              <a:t>Fase 3: </a:t>
            </a:r>
            <a:r>
              <a:rPr lang="pt-BR" sz="2400" dirty="0"/>
              <a:t>Execução, monitoramento e aperfeiçoamento dos Planos</a:t>
            </a:r>
          </a:p>
          <a:p>
            <a:pPr marL="342900" indent="-342900">
              <a:spcBef>
                <a:spcPts val="600"/>
              </a:spcBef>
              <a:spcAft>
                <a:spcPts val="600"/>
              </a:spcAft>
              <a:buFont typeface="Arial" panose="020B0604020202020204" pitchFamily="34" charset="0"/>
              <a:buChar char="•"/>
            </a:pPr>
            <a:r>
              <a:rPr lang="pt-BR" sz="2400" b="1" dirty="0"/>
              <a:t>Fase 4: </a:t>
            </a:r>
            <a:r>
              <a:rPr lang="pt-BR" sz="2400" dirty="0"/>
              <a:t>Expansão para terceiros (políticas públicas, fornecedores)</a:t>
            </a:r>
          </a:p>
          <a:p>
            <a:pPr algn="just" defTabSz="828850">
              <a:lnSpc>
                <a:spcPct val="150000"/>
              </a:lnSpc>
            </a:pPr>
            <a:endParaRPr lang="pt-BR" sz="2177" dirty="0">
              <a:solidFill>
                <a:prstClr val="black"/>
              </a:solidFill>
              <a:latin typeface="Gadugi" panose="020B0502040204020203" pitchFamily="34" charset="0"/>
              <a:ea typeface="DejaVu Sans"/>
              <a:cs typeface="DejaVu Sans"/>
            </a:endParaRPr>
          </a:p>
        </p:txBody>
      </p:sp>
    </p:spTree>
    <p:extLst>
      <p:ext uri="{BB962C8B-B14F-4D97-AF65-F5344CB8AC3E}">
        <p14:creationId xmlns:p14="http://schemas.microsoft.com/office/powerpoint/2010/main" val="24144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ítulo 4"/>
          <p:cNvSpPr txBox="1">
            <a:spLocks/>
          </p:cNvSpPr>
          <p:nvPr/>
        </p:nvSpPr>
        <p:spPr>
          <a:xfrm>
            <a:off x="838200" y="963877"/>
            <a:ext cx="3494362" cy="4930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b="1" kern="1200" dirty="0" err="1">
                <a:solidFill>
                  <a:schemeClr val="accent1"/>
                </a:solidFill>
                <a:latin typeface="+mj-lt"/>
                <a:ea typeface="+mj-ea"/>
                <a:cs typeface="+mj-cs"/>
              </a:rPr>
              <a:t>Fomento</a:t>
            </a:r>
            <a:r>
              <a:rPr lang="en-US" b="1" kern="1200" dirty="0">
                <a:solidFill>
                  <a:schemeClr val="accent1"/>
                </a:solidFill>
                <a:latin typeface="+mj-lt"/>
                <a:ea typeface="+mj-ea"/>
                <a:cs typeface="+mj-cs"/>
              </a:rPr>
              <a:t> à </a:t>
            </a:r>
            <a:r>
              <a:rPr lang="en-US" b="1" kern="1200" dirty="0" err="1">
                <a:solidFill>
                  <a:schemeClr val="accent1"/>
                </a:solidFill>
                <a:latin typeface="+mj-lt"/>
                <a:ea typeface="+mj-ea"/>
                <a:cs typeface="+mj-cs"/>
              </a:rPr>
              <a:t>Integridade</a:t>
            </a:r>
            <a:r>
              <a:rPr lang="en-US" b="1" kern="1200" dirty="0">
                <a:solidFill>
                  <a:schemeClr val="accent1"/>
                </a:solidFill>
                <a:latin typeface="+mj-lt"/>
                <a:ea typeface="+mj-ea"/>
                <a:cs typeface="+mj-cs"/>
              </a:rPr>
              <a:t> </a:t>
            </a:r>
            <a:r>
              <a:rPr lang="en-US" b="1" kern="1200" dirty="0" err="1">
                <a:solidFill>
                  <a:schemeClr val="accent1"/>
                </a:solidFill>
                <a:latin typeface="+mj-lt"/>
                <a:ea typeface="+mj-ea"/>
                <a:cs typeface="+mj-cs"/>
              </a:rPr>
              <a:t>Privada</a:t>
            </a:r>
            <a:endParaRPr lang="en-US" b="1" kern="1200" dirty="0">
              <a:solidFill>
                <a:schemeClr val="accent1"/>
              </a:solidFill>
              <a:latin typeface="+mj-lt"/>
              <a:ea typeface="+mj-ea"/>
              <a:cs typeface="+mj-cs"/>
            </a:endParaRPr>
          </a:p>
        </p:txBody>
      </p:sp>
      <p:sp>
        <p:nvSpPr>
          <p:cNvPr id="5" name="CaixaDeTexto 4"/>
          <p:cNvSpPr txBox="1"/>
          <p:nvPr/>
        </p:nvSpPr>
        <p:spPr>
          <a:xfrm>
            <a:off x="4976031" y="963877"/>
            <a:ext cx="6377769" cy="4930246"/>
          </a:xfrm>
          <a:prstGeom prst="rect">
            <a:avLst/>
          </a:prstGeom>
        </p:spPr>
        <p:txBody>
          <a:bodyPr vert="horz" lIns="91440" tIns="45720" rIns="91440" bIns="45720" rtlCol="0" anchor="ctr">
            <a:normAutofit/>
          </a:bodyPr>
          <a:lstStyle/>
          <a:p>
            <a:pPr marL="342900" indent="-342900">
              <a:lnSpc>
                <a:spcPct val="150000"/>
              </a:lnSpc>
              <a:buFont typeface="Wingdings" panose="05000000000000000000" pitchFamily="2" charset="2"/>
              <a:buChar char="Ø"/>
              <a:defRPr/>
            </a:pPr>
            <a:r>
              <a:rPr lang="pt-BR" sz="2400" spc="50" dirty="0" err="1"/>
              <a:t>Pró-Ética</a:t>
            </a:r>
            <a:endParaRPr lang="pt-BR" sz="2400" spc="50" dirty="0"/>
          </a:p>
          <a:p>
            <a:pPr marL="342900" indent="-342900">
              <a:lnSpc>
                <a:spcPct val="150000"/>
              </a:lnSpc>
              <a:buFont typeface="Wingdings" panose="05000000000000000000" pitchFamily="2" charset="2"/>
              <a:buChar char="Ø"/>
              <a:defRPr/>
            </a:pPr>
            <a:r>
              <a:rPr lang="pt-BR" sz="2400" spc="50" dirty="0"/>
              <a:t>Programa Empresa Íntegra</a:t>
            </a:r>
          </a:p>
          <a:p>
            <a:pPr marL="342900" indent="-342900">
              <a:lnSpc>
                <a:spcPct val="150000"/>
              </a:lnSpc>
              <a:buFont typeface="Wingdings" panose="05000000000000000000" pitchFamily="2" charset="2"/>
              <a:buChar char="Ø"/>
              <a:defRPr/>
            </a:pPr>
            <a:r>
              <a:rPr lang="pt-BR" sz="2400" spc="50" dirty="0"/>
              <a:t>Parceria Alliance for Integrity</a:t>
            </a:r>
          </a:p>
          <a:p>
            <a:pPr marL="342900" indent="-342900">
              <a:lnSpc>
                <a:spcPct val="150000"/>
              </a:lnSpc>
              <a:buFont typeface="Wingdings" panose="05000000000000000000" pitchFamily="2" charset="2"/>
              <a:buChar char="Ø"/>
              <a:defRPr/>
            </a:pPr>
            <a:r>
              <a:rPr lang="pt-BR" sz="2400" spc="50" dirty="0"/>
              <a:t>Participação em Acordos de Leniência</a:t>
            </a:r>
          </a:p>
          <a:p>
            <a:pPr marL="342900" indent="-342900">
              <a:lnSpc>
                <a:spcPct val="150000"/>
              </a:lnSpc>
              <a:buFont typeface="Wingdings" panose="05000000000000000000" pitchFamily="2" charset="2"/>
              <a:buChar char="Ø"/>
              <a:defRPr/>
            </a:pPr>
            <a:r>
              <a:rPr lang="pt-BR" sz="2400" spc="50" dirty="0"/>
              <a:t>Parceria Técnica com a Petrobras</a:t>
            </a:r>
          </a:p>
        </p:txBody>
      </p:sp>
    </p:spTree>
    <p:extLst>
      <p:ext uri="{BB962C8B-B14F-4D97-AF65-F5344CB8AC3E}">
        <p14:creationId xmlns:p14="http://schemas.microsoft.com/office/powerpoint/2010/main" val="2110912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marcohailer.blog.uol.com.br/images/pensan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22" y="3602230"/>
            <a:ext cx="295275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uvem 4"/>
          <p:cNvSpPr/>
          <p:nvPr/>
        </p:nvSpPr>
        <p:spPr>
          <a:xfrm>
            <a:off x="3113672" y="766916"/>
            <a:ext cx="8685037" cy="52000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spcBef>
                <a:spcPct val="50000"/>
              </a:spcBef>
              <a:buClr>
                <a:srgbClr val="000000"/>
              </a:buClr>
              <a:buSzPct val="100000"/>
              <a:buFont typeface="Times New Roman" pitchFamily="18" charset="0"/>
              <a:buNone/>
              <a:defRPr/>
            </a:pPr>
            <a:r>
              <a:rPr lang="pt-BR" sz="4400" i="1" dirty="0" smtClean="0">
                <a:solidFill>
                  <a:schemeClr val="tx1"/>
                </a:solidFill>
              </a:rPr>
              <a:t>E o que Transparência e o </a:t>
            </a:r>
            <a:r>
              <a:rPr lang="pt-BR" sz="4400" i="1" dirty="0" err="1" smtClean="0">
                <a:solidFill>
                  <a:schemeClr val="tx1"/>
                </a:solidFill>
              </a:rPr>
              <a:t>Compliance</a:t>
            </a:r>
            <a:r>
              <a:rPr lang="pt-BR" sz="4400" i="1" dirty="0" smtClean="0">
                <a:solidFill>
                  <a:schemeClr val="tx1"/>
                </a:solidFill>
              </a:rPr>
              <a:t> têm a ver com a situação atual do país e com o ciclo vicioso da corrupção?</a:t>
            </a:r>
            <a:endParaRPr lang="pt-BR" sz="4400" i="1" dirty="0">
              <a:solidFill>
                <a:schemeClr val="tx1"/>
              </a:solidFill>
            </a:endParaRPr>
          </a:p>
        </p:txBody>
      </p:sp>
    </p:spTree>
    <p:extLst>
      <p:ext uri="{BB962C8B-B14F-4D97-AF65-F5344CB8AC3E}">
        <p14:creationId xmlns:p14="http://schemas.microsoft.com/office/powerpoint/2010/main" val="1300683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12">
            <a:extLst>
              <a:ext uri="{FF2B5EF4-FFF2-40B4-BE49-F238E27FC236}">
                <a16:creationId xmlns="" xmlns:a16="http://schemas.microsoft.com/office/drawing/2014/main" id="{F60FCA6E-0894-46CD-BD49-5955A51E00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4">
            <a:extLst>
              <a:ext uri="{FF2B5EF4-FFF2-40B4-BE49-F238E27FC236}">
                <a16:creationId xmlns="" xmlns:a16="http://schemas.microsoft.com/office/drawing/2014/main" id="{E78C6E4B-A1F1-4B6C-97EC-BE997495D6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8" name="Picture 2" descr="Benefícios em aderir ao Empresa Pró-Ética">
            <a:extLst>
              <a:ext uri="{FF2B5EF4-FFF2-40B4-BE49-F238E27FC236}">
                <a16:creationId xmlns="" xmlns:a16="http://schemas.microsoft.com/office/drawing/2014/main" id="{85C75EC3-585B-44B6-ADAD-9D9E8ADFB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967" b="9908"/>
          <a:stretch>
            <a:fillRect/>
          </a:stretch>
        </p:blipFill>
        <p:spPr bwMode="auto">
          <a:xfrm>
            <a:off x="31000" y="1725561"/>
            <a:ext cx="7503655" cy="2221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4"/>
          <p:cNvSpPr txBox="1">
            <a:spLocks/>
          </p:cNvSpPr>
          <p:nvPr/>
        </p:nvSpPr>
        <p:spPr>
          <a:xfrm>
            <a:off x="950121" y="5529884"/>
            <a:ext cx="5693783" cy="109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dirty="0" err="1">
                <a:solidFill>
                  <a:srgbClr val="303030"/>
                </a:solidFill>
                <a:latin typeface="+mj-lt"/>
                <a:ea typeface="+mj-ea"/>
                <a:cs typeface="+mj-cs"/>
              </a:rPr>
              <a:t>Pró</a:t>
            </a:r>
            <a:r>
              <a:rPr lang="en-US" sz="4000" b="1" kern="1200" dirty="0">
                <a:solidFill>
                  <a:srgbClr val="303030"/>
                </a:solidFill>
                <a:latin typeface="+mj-lt"/>
                <a:ea typeface="+mj-ea"/>
                <a:cs typeface="+mj-cs"/>
              </a:rPr>
              <a:t> </a:t>
            </a:r>
            <a:r>
              <a:rPr lang="en-US" sz="4000" b="1" kern="1200" dirty="0" err="1">
                <a:solidFill>
                  <a:srgbClr val="303030"/>
                </a:solidFill>
                <a:latin typeface="+mj-lt"/>
                <a:ea typeface="+mj-ea"/>
                <a:cs typeface="+mj-cs"/>
              </a:rPr>
              <a:t>Ética</a:t>
            </a:r>
            <a:endParaRPr lang="en-US" sz="4000" b="1" kern="1200" dirty="0">
              <a:solidFill>
                <a:srgbClr val="303030"/>
              </a:solidFill>
              <a:latin typeface="+mj-lt"/>
              <a:ea typeface="+mj-ea"/>
              <a:cs typeface="+mj-cs"/>
            </a:endParaRPr>
          </a:p>
        </p:txBody>
      </p:sp>
      <p:sp>
        <p:nvSpPr>
          <p:cNvPr id="5" name="CaixaDeTexto 4"/>
          <p:cNvSpPr txBox="1"/>
          <p:nvPr/>
        </p:nvSpPr>
        <p:spPr>
          <a:xfrm>
            <a:off x="7534655" y="965199"/>
            <a:ext cx="4657345" cy="4020458"/>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defRPr/>
            </a:pPr>
            <a:r>
              <a:rPr lang="pt-PT" sz="2400" b="1" dirty="0" smtClean="0"/>
              <a:t>Fomento</a:t>
            </a:r>
            <a:r>
              <a:rPr lang="pt-PT" sz="2400" dirty="0" smtClean="0"/>
              <a:t> à adoção de medidas de integridade;</a:t>
            </a:r>
          </a:p>
          <a:p>
            <a:pPr marL="342900" indent="-228600">
              <a:lnSpc>
                <a:spcPct val="90000"/>
              </a:lnSpc>
              <a:spcAft>
                <a:spcPts val="600"/>
              </a:spcAft>
              <a:buFont typeface="Arial" panose="020B0604020202020204" pitchFamily="34" charset="0"/>
              <a:buChar char="•"/>
              <a:defRPr/>
            </a:pPr>
            <a:r>
              <a:rPr lang="pt-PT" sz="2400" dirty="0" smtClean="0"/>
              <a:t>Reconhecimento de </a:t>
            </a:r>
            <a:r>
              <a:rPr lang="pt-PT" sz="2400" b="1" dirty="0" smtClean="0"/>
              <a:t>boas práticas;</a:t>
            </a:r>
          </a:p>
          <a:p>
            <a:pPr marL="342900" indent="-228600">
              <a:lnSpc>
                <a:spcPct val="90000"/>
              </a:lnSpc>
              <a:spcAft>
                <a:spcPts val="600"/>
              </a:spcAft>
              <a:buFont typeface="Arial" panose="020B0604020202020204" pitchFamily="34" charset="0"/>
              <a:buChar char="•"/>
              <a:defRPr/>
            </a:pPr>
            <a:r>
              <a:rPr lang="pt-PT" sz="2400" b="1" dirty="0" smtClean="0"/>
              <a:t>Conscientização</a:t>
            </a:r>
            <a:r>
              <a:rPr lang="pt-PT" sz="2400" dirty="0" smtClean="0"/>
              <a:t> das empresas sobre seu papel;</a:t>
            </a:r>
          </a:p>
          <a:p>
            <a:pPr marL="342900" indent="-228600">
              <a:lnSpc>
                <a:spcPct val="90000"/>
              </a:lnSpc>
              <a:spcAft>
                <a:spcPts val="600"/>
              </a:spcAft>
              <a:buFont typeface="Arial" panose="020B0604020202020204" pitchFamily="34" charset="0"/>
              <a:buChar char="•"/>
              <a:defRPr/>
            </a:pPr>
            <a:r>
              <a:rPr lang="pt-PT" sz="2400" b="1" dirty="0" smtClean="0"/>
              <a:t>Redução dos riscos </a:t>
            </a:r>
            <a:r>
              <a:rPr lang="pt-PT" sz="2400" dirty="0" smtClean="0"/>
              <a:t>de corrupção e fraude;</a:t>
            </a:r>
            <a:endParaRPr lang="pt-PT" sz="2400" dirty="0"/>
          </a:p>
        </p:txBody>
      </p:sp>
    </p:spTree>
    <p:extLst>
      <p:ext uri="{BB962C8B-B14F-4D97-AF65-F5344CB8AC3E}">
        <p14:creationId xmlns:p14="http://schemas.microsoft.com/office/powerpoint/2010/main" val="1095444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61B91595-DF01-4E8B-80BF-B812BA9BFD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46694"/>
            <a:ext cx="10447252"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8AC533DD-1CF6-4A33-852D-3877441533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91" y="5346700"/>
            <a:ext cx="2329109"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m 1">
            <a:extLst>
              <a:ext uri="{FF2B5EF4-FFF2-40B4-BE49-F238E27FC236}">
                <a16:creationId xmlns="" xmlns:a16="http://schemas.microsoft.com/office/drawing/2014/main" id="{529864C4-4D16-42F5-A30C-54773BA27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196" y="800494"/>
            <a:ext cx="8248438" cy="44971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4"/>
          <p:cNvSpPr txBox="1">
            <a:spLocks/>
          </p:cNvSpPr>
          <p:nvPr/>
        </p:nvSpPr>
        <p:spPr>
          <a:xfrm>
            <a:off x="767240" y="5444835"/>
            <a:ext cx="9095651" cy="8302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a:solidFill>
                  <a:srgbClr val="000000"/>
                </a:solidFill>
                <a:latin typeface="+mj-lt"/>
                <a:ea typeface="+mj-ea"/>
                <a:cs typeface="+mj-cs"/>
              </a:rPr>
              <a:t>Empresas Pró-Ética 2017</a:t>
            </a:r>
          </a:p>
        </p:txBody>
      </p:sp>
    </p:spTree>
    <p:extLst>
      <p:ext uri="{BB962C8B-B14F-4D97-AF65-F5344CB8AC3E}">
        <p14:creationId xmlns:p14="http://schemas.microsoft.com/office/powerpoint/2010/main" val="2246630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2" name="Oval 22">
            <a:extLst>
              <a:ext uri="{FF2B5EF4-FFF2-40B4-BE49-F238E27FC236}">
                <a16:creationId xmlns="" xmlns:a16="http://schemas.microsoft.com/office/drawing/2014/main" id="{54A709FC-1ADC-45CD-856D-3B1A50C583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4">
            <a:extLst>
              <a:ext uri="{FF2B5EF4-FFF2-40B4-BE49-F238E27FC236}">
                <a16:creationId xmlns="" xmlns:a16="http://schemas.microsoft.com/office/drawing/2014/main" id="{AE67272E-0E66-4396-9C0C-4E154CCE20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0087"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4">
            <a:extLst>
              <a:ext uri="{FF2B5EF4-FFF2-40B4-BE49-F238E27FC236}">
                <a16:creationId xmlns="" xmlns:a16="http://schemas.microsoft.com/office/drawing/2014/main" id="{98051C9E-C0B6-4D88-A57E-DD1681DA0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515" y="658882"/>
            <a:ext cx="938784" cy="10972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6">
            <a:extLst>
              <a:ext uri="{FF2B5EF4-FFF2-40B4-BE49-F238E27FC236}">
                <a16:creationId xmlns="" xmlns:a16="http://schemas.microsoft.com/office/drawing/2014/main" id="{BCB8E572-32F0-4C78-B268-2702C859FD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8">
            <a:extLst>
              <a:ext uri="{FF2B5EF4-FFF2-40B4-BE49-F238E27FC236}">
                <a16:creationId xmlns="" xmlns:a16="http://schemas.microsoft.com/office/drawing/2014/main" id="{BFC6224A-7B8A-4699-99DC-A6C9CD6171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30">
            <a:extLst>
              <a:ext uri="{FF2B5EF4-FFF2-40B4-BE49-F238E27FC236}">
                <a16:creationId xmlns="" xmlns:a16="http://schemas.microsoft.com/office/drawing/2014/main" id="{0611C424-EB44-492D-9C48-78BB0D5DC9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8252" y="2722161"/>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2">
            <a:extLst>
              <a:ext uri="{FF2B5EF4-FFF2-40B4-BE49-F238E27FC236}">
                <a16:creationId xmlns="" xmlns:a16="http://schemas.microsoft.com/office/drawing/2014/main" id="{59156A24-128C-4054-AAFF-F8CA5BA0E7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3"/>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a:extLst>
              <a:ext uri="{FF2B5EF4-FFF2-40B4-BE49-F238E27FC236}">
                <a16:creationId xmlns="" xmlns:a16="http://schemas.microsoft.com/office/drawing/2014/main" id="{D8FF9E14-D5FB-411F-962D-26097C427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335" y="197111"/>
            <a:ext cx="3073034" cy="2166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 xmlns:a16="http://schemas.microsoft.com/office/drawing/2014/main" id="{B81DD007-78A5-46FD-BDC6-44EAADA9A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884" y="3051544"/>
            <a:ext cx="1626186" cy="19370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Shape 34">
            <a:extLst>
              <a:ext uri="{FF2B5EF4-FFF2-40B4-BE49-F238E27FC236}">
                <a16:creationId xmlns="" xmlns:a16="http://schemas.microsoft.com/office/drawing/2014/main" id="{646E8F12-06B4-4D6B-866C-1743B253C8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6">
            <a:extLst>
              <a:ext uri="{FF2B5EF4-FFF2-40B4-BE49-F238E27FC236}">
                <a16:creationId xmlns="" xmlns:a16="http://schemas.microsoft.com/office/drawing/2014/main" id="{3CC324B9-DFFF-42F1-8D81-AAD42554BD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m 7" descr="Uma imagem contendo captura de tela&#10;&#10;Descrição gerada com muito alta confiança">
            <a:extLst>
              <a:ext uri="{FF2B5EF4-FFF2-40B4-BE49-F238E27FC236}">
                <a16:creationId xmlns="" xmlns:a16="http://schemas.microsoft.com/office/drawing/2014/main" id="{A6F471B5-C556-464E-B4AF-BD6E34E37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653" r="2766" b="-2"/>
          <a:stretch>
            <a:fillRect/>
          </a:stretch>
        </p:blipFill>
        <p:spPr bwMode="auto">
          <a:xfrm>
            <a:off x="9451027" y="4880344"/>
            <a:ext cx="2434603" cy="16583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4"/>
          <p:cNvSpPr txBox="1">
            <a:spLocks/>
          </p:cNvSpPr>
          <p:nvPr/>
        </p:nvSpPr>
        <p:spPr>
          <a:xfrm>
            <a:off x="382771" y="1396289"/>
            <a:ext cx="56737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err="1"/>
              <a:t>Programa</a:t>
            </a:r>
            <a:r>
              <a:rPr lang="en-US" sz="4000" b="1" dirty="0"/>
              <a:t> </a:t>
            </a:r>
            <a:r>
              <a:rPr lang="en-US" sz="4000" b="1" dirty="0" err="1"/>
              <a:t>Empresa</a:t>
            </a:r>
            <a:r>
              <a:rPr lang="en-US" sz="4000" b="1" dirty="0"/>
              <a:t> </a:t>
            </a:r>
            <a:r>
              <a:rPr lang="en-US" sz="4000" b="1" dirty="0" err="1"/>
              <a:t>Íntegra</a:t>
            </a:r>
            <a:endParaRPr lang="en-US" sz="4000" b="1" dirty="0"/>
          </a:p>
        </p:txBody>
      </p:sp>
      <p:sp>
        <p:nvSpPr>
          <p:cNvPr id="5" name="CaixaDeTexto 4"/>
          <p:cNvSpPr txBox="1"/>
          <p:nvPr/>
        </p:nvSpPr>
        <p:spPr>
          <a:xfrm>
            <a:off x="805543" y="2871982"/>
            <a:ext cx="4558309" cy="3181684"/>
          </a:xfrm>
          <a:prstGeom prst="rect">
            <a:avLst/>
          </a:prstGeom>
        </p:spPr>
        <p:txBody>
          <a:bodyPr vert="horz" lIns="91440" tIns="45720" rIns="91440" bIns="45720" rtlCol="0" anchor="t">
            <a:normAutofit/>
          </a:bodyPr>
          <a:lstStyle/>
          <a:p>
            <a:pPr algn="ctr">
              <a:lnSpc>
                <a:spcPct val="90000"/>
              </a:lnSpc>
              <a:spcAft>
                <a:spcPts val="600"/>
              </a:spcAft>
              <a:defRPr/>
            </a:pPr>
            <a:r>
              <a:rPr lang="en-US" sz="2500" b="1" dirty="0" err="1"/>
              <a:t>Parceria</a:t>
            </a:r>
            <a:r>
              <a:rPr lang="en-US" sz="2500" b="1" dirty="0"/>
              <a:t> com o SEBRAE para </a:t>
            </a:r>
            <a:r>
              <a:rPr lang="en-US" sz="2500" b="1" dirty="0" err="1"/>
              <a:t>conscientização</a:t>
            </a:r>
            <a:r>
              <a:rPr lang="en-US" sz="2500" b="1" dirty="0"/>
              <a:t> de Micro e </a:t>
            </a:r>
            <a:r>
              <a:rPr lang="en-US" sz="2500" b="1" dirty="0" err="1"/>
              <a:t>Pequenas</a:t>
            </a:r>
            <a:r>
              <a:rPr lang="en-US" sz="2500" b="1" dirty="0"/>
              <a:t> </a:t>
            </a:r>
            <a:r>
              <a:rPr lang="en-US" sz="2500" b="1" dirty="0" err="1"/>
              <a:t>Empresas</a:t>
            </a:r>
            <a:endParaRPr lang="en-US" sz="2500" b="1" dirty="0"/>
          </a:p>
          <a:p>
            <a:pPr>
              <a:lnSpc>
                <a:spcPct val="90000"/>
              </a:lnSpc>
              <a:spcAft>
                <a:spcPts val="600"/>
              </a:spcAft>
              <a:defRPr/>
            </a:pPr>
            <a:endParaRPr lang="en-US" b="1" dirty="0"/>
          </a:p>
          <a:p>
            <a:pPr marL="257175" indent="-228600">
              <a:lnSpc>
                <a:spcPct val="90000"/>
              </a:lnSpc>
              <a:spcAft>
                <a:spcPts val="600"/>
              </a:spcAft>
              <a:buFont typeface="Arial" panose="020B0604020202020204" pitchFamily="34" charset="0"/>
              <a:buChar char="•"/>
              <a:defRPr/>
            </a:pPr>
            <a:r>
              <a:rPr lang="en-US" i="1" dirty="0"/>
              <a:t>http://sebrae.com.br/empresaintegra</a:t>
            </a:r>
          </a:p>
          <a:p>
            <a:pPr marL="257175" indent="-228600">
              <a:lnSpc>
                <a:spcPct val="90000"/>
              </a:lnSpc>
              <a:spcAft>
                <a:spcPts val="600"/>
              </a:spcAft>
              <a:buFont typeface="Arial" panose="020B0604020202020204" pitchFamily="34" charset="0"/>
              <a:buChar char="•"/>
              <a:defRPr/>
            </a:pPr>
            <a:r>
              <a:rPr lang="en-US" i="1" dirty="0" err="1"/>
              <a:t>Infográficos</a:t>
            </a:r>
            <a:r>
              <a:rPr lang="en-US" i="1" dirty="0"/>
              <a:t>, </a:t>
            </a:r>
            <a:r>
              <a:rPr lang="en-US" i="1" dirty="0" err="1"/>
              <a:t>vídeos</a:t>
            </a:r>
            <a:r>
              <a:rPr lang="en-US" i="1" dirty="0"/>
              <a:t> e </a:t>
            </a:r>
            <a:r>
              <a:rPr lang="en-US" i="1" dirty="0" err="1"/>
              <a:t>cartilhas</a:t>
            </a:r>
            <a:endParaRPr lang="en-US" i="1" dirty="0"/>
          </a:p>
          <a:p>
            <a:pPr marL="257175" indent="-228600">
              <a:lnSpc>
                <a:spcPct val="90000"/>
              </a:lnSpc>
              <a:spcAft>
                <a:spcPts val="600"/>
              </a:spcAft>
              <a:buFont typeface="Arial" panose="020B0604020202020204" pitchFamily="34" charset="0"/>
              <a:buChar char="•"/>
              <a:defRPr/>
            </a:pPr>
            <a:r>
              <a:rPr lang="en-US" i="1" dirty="0"/>
              <a:t>Rede Nacional </a:t>
            </a:r>
            <a:r>
              <a:rPr lang="en-US" i="1" dirty="0" err="1"/>
              <a:t>Empresa</a:t>
            </a:r>
            <a:r>
              <a:rPr lang="en-US" i="1" dirty="0"/>
              <a:t> </a:t>
            </a:r>
            <a:r>
              <a:rPr lang="en-US" i="1" dirty="0" err="1"/>
              <a:t>Íntegra</a:t>
            </a:r>
            <a:r>
              <a:rPr lang="en-US" i="1" dirty="0"/>
              <a:t> (REI)</a:t>
            </a:r>
          </a:p>
          <a:p>
            <a:pPr>
              <a:lnSpc>
                <a:spcPct val="90000"/>
              </a:lnSpc>
              <a:spcAft>
                <a:spcPts val="600"/>
              </a:spcAft>
              <a:defRPr/>
            </a:pPr>
            <a:endParaRPr lang="en-US" i="1" dirty="0"/>
          </a:p>
          <a:p>
            <a:pPr indent="-228600">
              <a:lnSpc>
                <a:spcPct val="90000"/>
              </a:lnSpc>
              <a:spcAft>
                <a:spcPts val="600"/>
              </a:spcAft>
              <a:buFont typeface="Arial" panose="020B0604020202020204" pitchFamily="34" charset="0"/>
              <a:buChar char="•"/>
              <a:defRPr/>
            </a:pPr>
            <a:endParaRPr lang="en-US" i="1" dirty="0"/>
          </a:p>
        </p:txBody>
      </p:sp>
    </p:spTree>
    <p:extLst>
      <p:ext uri="{BB962C8B-B14F-4D97-AF65-F5344CB8AC3E}">
        <p14:creationId xmlns:p14="http://schemas.microsoft.com/office/powerpoint/2010/main" val="295861298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 xmlns:a16="http://schemas.microsoft.com/office/drawing/2014/main" id="{7F6BC633-BCFD-419F-A30B-200BB61667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9">
            <a:extLst>
              <a:ext uri="{FF2B5EF4-FFF2-40B4-BE49-F238E27FC236}">
                <a16:creationId xmlns="" xmlns:a16="http://schemas.microsoft.com/office/drawing/2014/main" id="{7AA8700D-9C83-444C-9091-0955AFA95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Imagem relacionada">
            <a:extLst>
              <a:ext uri="{FF2B5EF4-FFF2-40B4-BE49-F238E27FC236}">
                <a16:creationId xmlns="" xmlns:a16="http://schemas.microsoft.com/office/drawing/2014/main" id="{0B22B82E-9636-4A02-A0C4-850D7F05D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0168"/>
          <a:stretch/>
        </p:blipFill>
        <p:spPr bwMode="auto">
          <a:xfrm>
            <a:off x="5414729" y="827678"/>
            <a:ext cx="2222786" cy="19967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 xmlns:a16="http://schemas.microsoft.com/office/drawing/2014/main" id="{D5381C78-BF51-4665-924C-516ED3B904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8981" y="826280"/>
            <a:ext cx="1229471" cy="1998177"/>
          </a:xfrm>
          <a:prstGeom prst="rect">
            <a:avLst/>
          </a:prstGeom>
          <a:solidFill>
            <a:srgbClr val="89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m 2">
            <a:extLst>
              <a:ext uri="{FF2B5EF4-FFF2-40B4-BE49-F238E27FC236}">
                <a16:creationId xmlns="" xmlns:a16="http://schemas.microsoft.com/office/drawing/2014/main" id="{452EED15-EDA1-4673-8CC4-10E5681168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9" r="8830" b="2"/>
          <a:stretch/>
        </p:blipFill>
        <p:spPr bwMode="auto">
          <a:xfrm>
            <a:off x="5414729" y="2989903"/>
            <a:ext cx="3603723" cy="2922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m 4">
            <a:extLst>
              <a:ext uri="{FF2B5EF4-FFF2-40B4-BE49-F238E27FC236}">
                <a16:creationId xmlns="" xmlns:a16="http://schemas.microsoft.com/office/drawing/2014/main" id="{69B13415-25EB-4FF4-A5FD-0C107867F7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62" r="12106" b="1"/>
          <a:stretch/>
        </p:blipFill>
        <p:spPr bwMode="auto">
          <a:xfrm>
            <a:off x="9173937" y="827678"/>
            <a:ext cx="2315724" cy="50867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4"/>
          <p:cNvSpPr txBox="1">
            <a:spLocks/>
          </p:cNvSpPr>
          <p:nvPr/>
        </p:nvSpPr>
        <p:spPr>
          <a:xfrm>
            <a:off x="544874" y="1486516"/>
            <a:ext cx="369751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pt-BR" sz="3700" b="1" kern="1200" dirty="0">
                <a:solidFill>
                  <a:schemeClr val="tx1"/>
                </a:solidFill>
                <a:latin typeface="+mj-lt"/>
                <a:ea typeface="+mj-ea"/>
                <a:cs typeface="+mj-cs"/>
              </a:rPr>
              <a:t>PARCERIA ALLIANCE FOR INTEGRITY</a:t>
            </a:r>
          </a:p>
        </p:txBody>
      </p:sp>
      <p:sp>
        <p:nvSpPr>
          <p:cNvPr id="5" name="CaixaDeTexto 4"/>
          <p:cNvSpPr txBox="1"/>
          <p:nvPr/>
        </p:nvSpPr>
        <p:spPr>
          <a:xfrm>
            <a:off x="223874" y="3274385"/>
            <a:ext cx="4213441" cy="3785419"/>
          </a:xfrm>
          <a:prstGeom prst="rect">
            <a:avLst/>
          </a:prstGeom>
        </p:spPr>
        <p:txBody>
          <a:bodyPr vert="horz" lIns="91440" tIns="45720" rIns="91440" bIns="45720" rtlCol="0">
            <a:normAutofit/>
          </a:bodyPr>
          <a:lstStyle/>
          <a:p>
            <a:pPr marL="28575" algn="ctr">
              <a:lnSpc>
                <a:spcPct val="90000"/>
              </a:lnSpc>
              <a:buClr>
                <a:srgbClr val="89AF5A"/>
              </a:buClr>
              <a:defRPr/>
            </a:pPr>
            <a:r>
              <a:rPr lang="pt-BR" i="1" dirty="0">
                <a:solidFill>
                  <a:prstClr val="black">
                    <a:lumMod val="75000"/>
                    <a:lumOff val="25000"/>
                  </a:prstClr>
                </a:solidFill>
                <a:latin typeface="Arial"/>
                <a:ea typeface="DejaVu Sans"/>
                <a:cs typeface="DejaVu Sans"/>
              </a:rPr>
              <a:t>Parceria Internacional que leva o tema da integridade para pequenas e médias empresas</a:t>
            </a:r>
          </a:p>
          <a:p>
            <a:pPr marL="257175" indent="-228600">
              <a:lnSpc>
                <a:spcPct val="90000"/>
              </a:lnSpc>
              <a:buClr>
                <a:srgbClr val="89AF5A"/>
              </a:buClr>
              <a:buFont typeface="Arial" panose="020B0604020202020204" pitchFamily="34" charset="0"/>
              <a:buChar char="•"/>
              <a:defRPr/>
            </a:pPr>
            <a:endParaRPr lang="en-US" i="1" dirty="0">
              <a:hlinkClick r:id="rId5"/>
            </a:endParaRPr>
          </a:p>
          <a:p>
            <a:pPr marL="257175" indent="-228600">
              <a:lnSpc>
                <a:spcPct val="90000"/>
              </a:lnSpc>
              <a:buClr>
                <a:srgbClr val="89AF5A"/>
              </a:buClr>
              <a:buFont typeface="Arial" panose="020B0604020202020204" pitchFamily="34" charset="0"/>
              <a:buChar char="•"/>
              <a:defRPr/>
            </a:pPr>
            <a:r>
              <a:rPr lang="en-US" i="1" dirty="0">
                <a:hlinkClick r:id="rId5"/>
              </a:rPr>
              <a:t>https://www.allianceforintegrity.org/pt/</a:t>
            </a:r>
            <a:endParaRPr lang="en-US" i="1" dirty="0"/>
          </a:p>
          <a:p>
            <a:pPr marL="257175" indent="-228600">
              <a:lnSpc>
                <a:spcPct val="90000"/>
              </a:lnSpc>
              <a:buClr>
                <a:srgbClr val="89AF5A"/>
              </a:buClr>
              <a:buFont typeface="Arial" panose="020B0604020202020204" pitchFamily="34" charset="0"/>
              <a:buChar char="•"/>
              <a:defRPr/>
            </a:pPr>
            <a:r>
              <a:rPr lang="en-US" i="1" dirty="0" err="1"/>
              <a:t>Conteúdo</a:t>
            </a:r>
            <a:r>
              <a:rPr lang="en-US" i="1" dirty="0"/>
              <a:t> (</a:t>
            </a:r>
            <a:r>
              <a:rPr lang="en-US" i="1" dirty="0" err="1"/>
              <a:t>Cartilhas</a:t>
            </a:r>
            <a:r>
              <a:rPr lang="en-US" i="1" dirty="0"/>
              <a:t>, site)</a:t>
            </a:r>
          </a:p>
          <a:p>
            <a:pPr marL="257175" indent="-228600">
              <a:lnSpc>
                <a:spcPct val="90000"/>
              </a:lnSpc>
              <a:buClr>
                <a:srgbClr val="89AF5A"/>
              </a:buClr>
              <a:buFont typeface="Arial" panose="020B0604020202020204" pitchFamily="34" charset="0"/>
              <a:buChar char="•"/>
              <a:defRPr/>
            </a:pPr>
            <a:r>
              <a:rPr lang="en-US" i="1" dirty="0" err="1"/>
              <a:t>Capacitações</a:t>
            </a:r>
            <a:r>
              <a:rPr lang="en-US" i="1" dirty="0"/>
              <a:t> </a:t>
            </a:r>
            <a:r>
              <a:rPr lang="en-US" i="1" dirty="0" err="1"/>
              <a:t>presenciais</a:t>
            </a:r>
            <a:r>
              <a:rPr lang="en-US" i="1" dirty="0"/>
              <a:t> (DEPE), webinars, Debates</a:t>
            </a:r>
          </a:p>
          <a:p>
            <a:pPr marL="257175" indent="-228600">
              <a:lnSpc>
                <a:spcPct val="90000"/>
              </a:lnSpc>
              <a:buClr>
                <a:srgbClr val="89AF5A"/>
              </a:buClr>
              <a:buFont typeface="Arial" panose="020B0604020202020204" pitchFamily="34" charset="0"/>
              <a:buChar char="•"/>
              <a:defRPr/>
            </a:pPr>
            <a:r>
              <a:rPr lang="en-US" i="1" dirty="0" err="1"/>
              <a:t>Tecnologia</a:t>
            </a:r>
            <a:r>
              <a:rPr lang="en-US" i="1" dirty="0"/>
              <a:t> – The Integrity App</a:t>
            </a:r>
          </a:p>
          <a:p>
            <a:pPr indent="-228600">
              <a:lnSpc>
                <a:spcPct val="90000"/>
              </a:lnSpc>
              <a:spcAft>
                <a:spcPts val="600"/>
              </a:spcAft>
              <a:buClr>
                <a:srgbClr val="89AF5A"/>
              </a:buClr>
              <a:buFont typeface="Arial" panose="020B0604020202020204" pitchFamily="34" charset="0"/>
              <a:buChar char="•"/>
              <a:defRPr/>
            </a:pPr>
            <a:endParaRPr lang="en-US" i="1" dirty="0"/>
          </a:p>
        </p:txBody>
      </p:sp>
    </p:spTree>
    <p:extLst>
      <p:ext uri="{BB962C8B-B14F-4D97-AF65-F5344CB8AC3E}">
        <p14:creationId xmlns:p14="http://schemas.microsoft.com/office/powerpoint/2010/main" val="1023646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433B6D0B-7E21-483A-8B6F-344EE854E40F}"/>
              </a:ext>
            </a:extLst>
          </p:cNvPr>
          <p:cNvSpPr txBox="1">
            <a:spLocks/>
          </p:cNvSpPr>
          <p:nvPr/>
        </p:nvSpPr>
        <p:spPr>
          <a:xfrm>
            <a:off x="1903227" y="1238546"/>
            <a:ext cx="7584989" cy="849141"/>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latin typeface="+mn-lt"/>
              </a:rPr>
              <a:t>Coleção Programa de Integridade</a:t>
            </a:r>
          </a:p>
          <a:p>
            <a:endParaRPr lang="pt-BR" sz="4900" dirty="0">
              <a:latin typeface="+mn-lt"/>
            </a:endParaRPr>
          </a:p>
          <a:p>
            <a:endParaRPr lang="pt-BR" sz="4800" dirty="0">
              <a:latin typeface="+mn-lt"/>
            </a:endParaRPr>
          </a:p>
        </p:txBody>
      </p:sp>
      <p:pic>
        <p:nvPicPr>
          <p:cNvPr id="6" name="Imagem 5">
            <a:extLst>
              <a:ext uri="{FF2B5EF4-FFF2-40B4-BE49-F238E27FC236}">
                <a16:creationId xmlns="" xmlns:a16="http://schemas.microsoft.com/office/drawing/2014/main" id="{34B69C4C-54B4-4F29-8645-08B60CCD08AE}"/>
              </a:ext>
            </a:extLst>
          </p:cNvPr>
          <p:cNvPicPr/>
          <p:nvPr/>
        </p:nvPicPr>
        <p:blipFill rotWithShape="1">
          <a:blip r:embed="rId2"/>
          <a:srcRect l="70378" t="7165" r="6868" b="42403"/>
          <a:stretch/>
        </p:blipFill>
        <p:spPr bwMode="auto">
          <a:xfrm>
            <a:off x="712371" y="2264735"/>
            <a:ext cx="2088615" cy="3280173"/>
          </a:xfrm>
          <a:prstGeom prst="rect">
            <a:avLst/>
          </a:prstGeom>
          <a:ln>
            <a:noFill/>
          </a:ln>
          <a:extLst>
            <a:ext uri="{53640926-AAD7-44D8-BBD7-CCE9431645EC}">
              <a14:shadowObscured xmlns:a14="http://schemas.microsoft.com/office/drawing/2010/main"/>
            </a:ext>
          </a:extLst>
        </p:spPr>
      </p:pic>
      <p:pic>
        <p:nvPicPr>
          <p:cNvPr id="8" name="Imagem 7">
            <a:extLst>
              <a:ext uri="{FF2B5EF4-FFF2-40B4-BE49-F238E27FC236}">
                <a16:creationId xmlns="" xmlns:a16="http://schemas.microsoft.com/office/drawing/2014/main" id="{36FB2FE0-B2BF-4D52-B673-E4E5ECA94973}"/>
              </a:ext>
            </a:extLst>
          </p:cNvPr>
          <p:cNvPicPr/>
          <p:nvPr/>
        </p:nvPicPr>
        <p:blipFill rotWithShape="1">
          <a:blip r:embed="rId3"/>
          <a:srcRect l="65794" t="7440" r="2280" b="22286"/>
          <a:stretch/>
        </p:blipFill>
        <p:spPr bwMode="auto">
          <a:xfrm>
            <a:off x="2933008" y="2264734"/>
            <a:ext cx="2001077" cy="3280170"/>
          </a:xfrm>
          <a:prstGeom prst="rect">
            <a:avLst/>
          </a:prstGeom>
          <a:ln>
            <a:noFill/>
          </a:ln>
          <a:extLst>
            <a:ext uri="{53640926-AAD7-44D8-BBD7-CCE9431645EC}">
              <a14:shadowObscured xmlns:a14="http://schemas.microsoft.com/office/drawing/2010/main"/>
            </a:ext>
          </a:extLst>
        </p:spPr>
      </p:pic>
      <p:pic>
        <p:nvPicPr>
          <p:cNvPr id="10" name="Imagem 9">
            <a:extLst>
              <a:ext uri="{FF2B5EF4-FFF2-40B4-BE49-F238E27FC236}">
                <a16:creationId xmlns="" xmlns:a16="http://schemas.microsoft.com/office/drawing/2014/main" id="{C5EC7C36-B369-4AB4-B5E6-C9DEFEE21516}"/>
              </a:ext>
            </a:extLst>
          </p:cNvPr>
          <p:cNvPicPr/>
          <p:nvPr/>
        </p:nvPicPr>
        <p:blipFill rotWithShape="1">
          <a:blip r:embed="rId4"/>
          <a:srcRect l="69497" t="7992" r="5809" b="37167"/>
          <a:stretch/>
        </p:blipFill>
        <p:spPr bwMode="auto">
          <a:xfrm>
            <a:off x="5071334" y="2264735"/>
            <a:ext cx="2053372" cy="3280169"/>
          </a:xfrm>
          <a:prstGeom prst="rect">
            <a:avLst/>
          </a:prstGeom>
          <a:ln>
            <a:noFill/>
          </a:ln>
          <a:extLst>
            <a:ext uri="{53640926-AAD7-44D8-BBD7-CCE9431645EC}">
              <a14:shadowObscured xmlns:a14="http://schemas.microsoft.com/office/drawing/2010/main"/>
            </a:ext>
          </a:extLst>
        </p:spPr>
      </p:pic>
      <p:pic>
        <p:nvPicPr>
          <p:cNvPr id="11" name="Imagem 10">
            <a:extLst>
              <a:ext uri="{FF2B5EF4-FFF2-40B4-BE49-F238E27FC236}">
                <a16:creationId xmlns="" xmlns:a16="http://schemas.microsoft.com/office/drawing/2014/main" id="{9FB2C60B-79BE-4241-95B3-F2E58461877A}"/>
              </a:ext>
            </a:extLst>
          </p:cNvPr>
          <p:cNvPicPr>
            <a:picLocks noChangeAspect="1"/>
          </p:cNvPicPr>
          <p:nvPr/>
        </p:nvPicPr>
        <p:blipFill>
          <a:blip r:embed="rId5"/>
          <a:stretch>
            <a:fillRect/>
          </a:stretch>
        </p:blipFill>
        <p:spPr>
          <a:xfrm>
            <a:off x="7265826" y="2264735"/>
            <a:ext cx="1973200" cy="3280169"/>
          </a:xfrm>
          <a:prstGeom prst="rect">
            <a:avLst/>
          </a:prstGeom>
        </p:spPr>
      </p:pic>
      <p:pic>
        <p:nvPicPr>
          <p:cNvPr id="12" name="Picture 4">
            <a:hlinkClick r:id="rId6"/>
            <a:extLst>
              <a:ext uri="{FF2B5EF4-FFF2-40B4-BE49-F238E27FC236}">
                <a16:creationId xmlns="" xmlns:a16="http://schemas.microsoft.com/office/drawing/2014/main" id="{BFF11094-76FA-4462-A85F-D0ABACB062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6095" y="2264734"/>
            <a:ext cx="2066507" cy="3280170"/>
          </a:xfrm>
          <a:prstGeom prst="rect">
            <a:avLst/>
          </a:prstGeom>
        </p:spPr>
      </p:pic>
    </p:spTree>
    <p:extLst>
      <p:ext uri="{BB962C8B-B14F-4D97-AF65-F5344CB8AC3E}">
        <p14:creationId xmlns:p14="http://schemas.microsoft.com/office/powerpoint/2010/main" val="1515777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aixaDeTexto 4"/>
          <p:cNvSpPr txBox="1"/>
          <p:nvPr/>
        </p:nvSpPr>
        <p:spPr>
          <a:xfrm>
            <a:off x="6376213" y="820449"/>
            <a:ext cx="5687968" cy="2099732"/>
          </a:xfrm>
          <a:prstGeom prst="rect">
            <a:avLst/>
          </a:prstGeom>
          <a:solidFill>
            <a:schemeClr val="accent3">
              <a:lumMod val="40000"/>
              <a:lumOff val="60000"/>
            </a:schemeClr>
          </a:solidFill>
        </p:spPr>
        <p:txBody>
          <a:bodyPr vert="horz" lIns="91440" tIns="45720" rIns="91440" bIns="45720" rtlCol="0" anchor="t">
            <a:normAutofit fontScale="92500"/>
          </a:bodyPr>
          <a:lstStyle/>
          <a:p>
            <a:pPr marL="342900" lvl="0" indent="-228600" algn="just">
              <a:lnSpc>
                <a:spcPct val="90000"/>
              </a:lnSpc>
              <a:spcBef>
                <a:spcPts val="2400"/>
              </a:spcBef>
              <a:defRPr/>
            </a:pPr>
            <a:r>
              <a:rPr lang="pt-BR" dirty="0"/>
              <a:t>Art. 7</a:t>
            </a:r>
            <a:r>
              <a:rPr lang="pt-BR" u="sng" baseline="30000" dirty="0"/>
              <a:t>o</a:t>
            </a:r>
            <a:r>
              <a:rPr lang="pt-BR" dirty="0"/>
              <a:t>  Serão levados em consideração na aplicação das sanções</a:t>
            </a:r>
            <a:r>
              <a:rPr lang="pt-BR" dirty="0" smtClean="0"/>
              <a:t>:</a:t>
            </a:r>
          </a:p>
          <a:p>
            <a:pPr algn="just"/>
            <a:endParaRPr lang="pt-BR" dirty="0"/>
          </a:p>
          <a:p>
            <a:pPr algn="just"/>
            <a:r>
              <a:rPr lang="pt-BR" dirty="0" smtClean="0"/>
              <a:t>VIII </a:t>
            </a:r>
            <a:r>
              <a:rPr lang="pt-BR" dirty="0"/>
              <a:t>- a existência de </a:t>
            </a:r>
            <a:r>
              <a:rPr lang="pt-BR" sz="2400" b="1" dirty="0"/>
              <a:t>mecanismos e procedimentos internos de integridade</a:t>
            </a:r>
            <a:r>
              <a:rPr lang="pt-BR" dirty="0"/>
              <a:t>, auditoria e incentivo à denúncia de irregularidades e a aplicação efetiva de códigos de ética e de conduta no âmbito da pessoa jurídica; </a:t>
            </a:r>
          </a:p>
        </p:txBody>
      </p:sp>
      <p:pic>
        <p:nvPicPr>
          <p:cNvPr id="3" name="Imagem 2"/>
          <p:cNvPicPr>
            <a:picLocks noChangeAspect="1"/>
          </p:cNvPicPr>
          <p:nvPr/>
        </p:nvPicPr>
        <p:blipFill>
          <a:blip r:embed="rId2"/>
          <a:stretch>
            <a:fillRect/>
          </a:stretch>
        </p:blipFill>
        <p:spPr>
          <a:xfrm>
            <a:off x="117987" y="1716957"/>
            <a:ext cx="6022258" cy="4034913"/>
          </a:xfrm>
          <a:prstGeom prst="rect">
            <a:avLst/>
          </a:prstGeom>
        </p:spPr>
      </p:pic>
      <p:sp>
        <p:nvSpPr>
          <p:cNvPr id="6" name="CaixaDeTexto 5"/>
          <p:cNvSpPr txBox="1"/>
          <p:nvPr/>
        </p:nvSpPr>
        <p:spPr>
          <a:xfrm>
            <a:off x="1430596" y="988142"/>
            <a:ext cx="3562194" cy="707886"/>
          </a:xfrm>
          <a:prstGeom prst="rect">
            <a:avLst/>
          </a:prstGeom>
          <a:solidFill>
            <a:schemeClr val="accent3">
              <a:lumMod val="40000"/>
              <a:lumOff val="60000"/>
            </a:schemeClr>
          </a:solidFill>
          <a:ln>
            <a:solidFill>
              <a:schemeClr val="tx1"/>
            </a:solidFill>
          </a:ln>
        </p:spPr>
        <p:txBody>
          <a:bodyPr wrap="none" rtlCol="0">
            <a:spAutoFit/>
          </a:bodyPr>
          <a:lstStyle/>
          <a:p>
            <a:r>
              <a:rPr lang="es-ES_tradnl" sz="4000" smtClean="0"/>
              <a:t>LEI 12.846/2013</a:t>
            </a:r>
            <a:endParaRPr lang="es-ES_tradnl" sz="4000"/>
          </a:p>
        </p:txBody>
      </p:sp>
      <p:sp>
        <p:nvSpPr>
          <p:cNvPr id="8" name="CaixaDeTexto 7"/>
          <p:cNvSpPr txBox="1"/>
          <p:nvPr/>
        </p:nvSpPr>
        <p:spPr>
          <a:xfrm>
            <a:off x="934068" y="5756785"/>
            <a:ext cx="4570354" cy="707886"/>
          </a:xfrm>
          <a:prstGeom prst="rect">
            <a:avLst/>
          </a:prstGeom>
          <a:solidFill>
            <a:schemeClr val="accent3">
              <a:lumMod val="40000"/>
              <a:lumOff val="60000"/>
            </a:schemeClr>
          </a:solidFill>
          <a:ln>
            <a:solidFill>
              <a:schemeClr val="tx1"/>
            </a:solidFill>
          </a:ln>
        </p:spPr>
        <p:txBody>
          <a:bodyPr wrap="none" rtlCol="0">
            <a:spAutoFit/>
          </a:bodyPr>
          <a:lstStyle/>
          <a:p>
            <a:r>
              <a:rPr lang="es-ES_tradnl" sz="4000" smtClean="0"/>
              <a:t>LEI ANTICORRUPÇÃO</a:t>
            </a:r>
            <a:endParaRPr lang="es-ES_tradnl" sz="4000" dirty="0"/>
          </a:p>
        </p:txBody>
      </p:sp>
      <p:sp>
        <p:nvSpPr>
          <p:cNvPr id="10" name="CaixaDeTexto 9"/>
          <p:cNvSpPr txBox="1"/>
          <p:nvPr/>
        </p:nvSpPr>
        <p:spPr>
          <a:xfrm>
            <a:off x="6366385" y="3229897"/>
            <a:ext cx="5697796" cy="3451121"/>
          </a:xfrm>
          <a:prstGeom prst="rect">
            <a:avLst/>
          </a:prstGeom>
          <a:solidFill>
            <a:schemeClr val="accent3">
              <a:lumMod val="40000"/>
              <a:lumOff val="60000"/>
            </a:schemeClr>
          </a:solidFill>
        </p:spPr>
        <p:txBody>
          <a:bodyPr vert="horz" lIns="91440" tIns="45720" rIns="91440" bIns="45720" rtlCol="0" anchor="t">
            <a:noAutofit/>
          </a:bodyPr>
          <a:lstStyle/>
          <a:p>
            <a:pPr marL="342900" lvl="0" indent="-228600" algn="just">
              <a:lnSpc>
                <a:spcPct val="90000"/>
              </a:lnSpc>
              <a:spcBef>
                <a:spcPts val="2400"/>
              </a:spcBef>
              <a:defRPr/>
            </a:pPr>
            <a:r>
              <a:rPr lang="pt-BR" sz="1400" dirty="0" smtClean="0"/>
              <a:t>Decreto 8.420</a:t>
            </a:r>
          </a:p>
          <a:p>
            <a:pPr algn="just"/>
            <a:r>
              <a:rPr lang="pt-BR" sz="1400" dirty="0"/>
              <a:t>Art. 18.  Do resultado da soma dos fatores do art. 17 serão subtraídos os valores correspondentes aos seguintes percentuais do faturamento bruto da pessoa jurídica do último exercício anterior ao da instauração do PAR, excluídos os tributos</a:t>
            </a:r>
            <a:r>
              <a:rPr lang="pt-BR" sz="1400" dirty="0" smtClean="0"/>
              <a:t>:</a:t>
            </a:r>
            <a:endParaRPr lang="pt-BR" sz="1400" dirty="0"/>
          </a:p>
          <a:p>
            <a:pPr algn="just"/>
            <a:endParaRPr lang="pt-BR" sz="1400" dirty="0" smtClean="0"/>
          </a:p>
          <a:p>
            <a:pPr algn="just"/>
            <a:r>
              <a:rPr lang="pt-BR" sz="1400" dirty="0" smtClean="0"/>
              <a:t>III </a:t>
            </a:r>
            <a:r>
              <a:rPr lang="pt-BR" sz="1400" dirty="0"/>
              <a:t>- um por cento a um e meio por cento para o grau de colaboração da pessoa jurídica com a investigação ou a apuração do ato lesivo, independentemente do acordo de leniência;</a:t>
            </a:r>
          </a:p>
          <a:p>
            <a:pPr algn="just"/>
            <a:r>
              <a:rPr lang="pt-BR" sz="1400" dirty="0"/>
              <a:t>IV - dois por cento no caso de comunicação espontânea pela pessoa jurídica antes da instauração do PAR acerca da ocorrência do ato lesivo; e</a:t>
            </a:r>
          </a:p>
          <a:p>
            <a:pPr algn="just"/>
            <a:r>
              <a:rPr lang="pt-BR" sz="1400" dirty="0"/>
              <a:t>V - um por cento a quatro por cento para comprovação de a pessoa jurídica possuir e aplicar um programa de integridade, conforme os parâmetros estabelecidos no Capítulo IV.</a:t>
            </a:r>
          </a:p>
          <a:p>
            <a:pPr marL="342900" lvl="0" indent="-228600" algn="just">
              <a:lnSpc>
                <a:spcPct val="90000"/>
              </a:lnSpc>
              <a:spcBef>
                <a:spcPts val="2400"/>
              </a:spcBef>
              <a:defRPr/>
            </a:pPr>
            <a:endParaRPr lang="pt-BR" sz="1200" dirty="0"/>
          </a:p>
          <a:p>
            <a:pPr algn="just"/>
            <a:r>
              <a:rPr lang="pt-BR" sz="1200" dirty="0"/>
              <a:t/>
            </a:r>
            <a:br>
              <a:rPr lang="pt-BR" sz="1200" dirty="0"/>
            </a:br>
            <a:endParaRPr lang="en-US" sz="1200" spc="50" dirty="0"/>
          </a:p>
        </p:txBody>
      </p:sp>
    </p:spTree>
    <p:extLst>
      <p:ext uri="{BB962C8B-B14F-4D97-AF65-F5344CB8AC3E}">
        <p14:creationId xmlns:p14="http://schemas.microsoft.com/office/powerpoint/2010/main" val="2828600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 xmlns:a16="http://schemas.microsoft.com/office/drawing/2014/main" id="{F342B1AF-1262-46DA-BE69-C40E9391C5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590799" y="1394798"/>
            <a:ext cx="914400" cy="914400"/>
          </a:xfrm>
          <a:prstGeom prst="rect">
            <a:avLst/>
          </a:prstGeom>
        </p:spPr>
      </p:pic>
      <p:sp>
        <p:nvSpPr>
          <p:cNvPr id="4" name="Título 4"/>
          <p:cNvSpPr txBox="1">
            <a:spLocks/>
          </p:cNvSpPr>
          <p:nvPr/>
        </p:nvSpPr>
        <p:spPr>
          <a:xfrm>
            <a:off x="643465" y="2294449"/>
            <a:ext cx="4809068" cy="27432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pt-BR" b="1" kern="1200" dirty="0">
                <a:solidFill>
                  <a:schemeClr val="tx1"/>
                </a:solidFill>
                <a:latin typeface="+mj-lt"/>
                <a:ea typeface="+mj-ea"/>
                <a:cs typeface="+mj-cs"/>
              </a:rPr>
              <a:t>PARTICIPAÇÃO EM ACORDOS DE LENIÊNCIA</a:t>
            </a:r>
          </a:p>
        </p:txBody>
      </p:sp>
      <p:sp>
        <p:nvSpPr>
          <p:cNvPr id="5" name="CaixaDeTexto 4"/>
          <p:cNvSpPr txBox="1"/>
          <p:nvPr/>
        </p:nvSpPr>
        <p:spPr>
          <a:xfrm>
            <a:off x="5948518" y="1858310"/>
            <a:ext cx="5579532" cy="4156427"/>
          </a:xfrm>
          <a:prstGeom prst="rect">
            <a:avLst/>
          </a:prstGeom>
          <a:solidFill>
            <a:schemeClr val="accent4">
              <a:lumMod val="40000"/>
              <a:lumOff val="60000"/>
            </a:schemeClr>
          </a:solidFill>
          <a:ln>
            <a:solidFill>
              <a:schemeClr val="tx1"/>
            </a:solidFill>
          </a:ln>
        </p:spPr>
        <p:txBody>
          <a:bodyPr vert="horz" lIns="91440" tIns="45720" rIns="91440" bIns="45720" rtlCol="0" anchor="ctr">
            <a:normAutofit/>
          </a:bodyPr>
          <a:lstStyle/>
          <a:p>
            <a:pPr marL="342900" indent="-228600" algn="just">
              <a:lnSpc>
                <a:spcPct val="90000"/>
              </a:lnSpc>
              <a:spcBef>
                <a:spcPts val="2400"/>
              </a:spcBef>
              <a:buFont typeface="Arial" panose="020B0604020202020204" pitchFamily="34" charset="0"/>
              <a:buChar char="•"/>
              <a:defRPr/>
            </a:pPr>
            <a:r>
              <a:rPr lang="pt-PT" sz="2400" b="1" spc="50" dirty="0" smtClean="0"/>
              <a:t>Avaliação </a:t>
            </a:r>
            <a:r>
              <a:rPr lang="pt-PT" sz="2400" spc="50" dirty="0" smtClean="0"/>
              <a:t>do Programa de Integridade implementado pelas empresas que estão negociando acordos</a:t>
            </a:r>
          </a:p>
          <a:p>
            <a:pPr marL="342900" indent="-228600" algn="just">
              <a:lnSpc>
                <a:spcPct val="90000"/>
              </a:lnSpc>
              <a:spcBef>
                <a:spcPts val="2400"/>
              </a:spcBef>
              <a:buFont typeface="Arial" panose="020B0604020202020204" pitchFamily="34" charset="0"/>
              <a:buChar char="•"/>
              <a:defRPr/>
            </a:pPr>
            <a:r>
              <a:rPr lang="pt-PT" sz="2400" spc="50" dirty="0" smtClean="0"/>
              <a:t>Definição de </a:t>
            </a:r>
            <a:r>
              <a:rPr lang="pt-PT" sz="2400" b="1" spc="50" dirty="0" smtClean="0"/>
              <a:t>obrigações futuras de aprimoramento</a:t>
            </a:r>
          </a:p>
          <a:p>
            <a:pPr marL="342900" indent="-228600" algn="just">
              <a:lnSpc>
                <a:spcPct val="90000"/>
              </a:lnSpc>
              <a:spcBef>
                <a:spcPts val="2400"/>
              </a:spcBef>
              <a:buFont typeface="Arial" panose="020B0604020202020204" pitchFamily="34" charset="0"/>
              <a:buChar char="•"/>
              <a:defRPr/>
            </a:pPr>
            <a:r>
              <a:rPr lang="pt-PT" sz="2400" b="1" spc="50" dirty="0" smtClean="0"/>
              <a:t>Monitoramento</a:t>
            </a:r>
            <a:r>
              <a:rPr lang="pt-PT" sz="2400" spc="50" dirty="0" smtClean="0"/>
              <a:t> da efetividade do programa e da implementação das obrigações</a:t>
            </a:r>
          </a:p>
          <a:p>
            <a:pPr marL="342900" indent="-228600" algn="just">
              <a:lnSpc>
                <a:spcPct val="90000"/>
              </a:lnSpc>
              <a:spcBef>
                <a:spcPts val="2400"/>
              </a:spcBef>
              <a:buFont typeface="Arial" panose="020B0604020202020204" pitchFamily="34" charset="0"/>
              <a:buChar char="•"/>
              <a:defRPr/>
            </a:pPr>
            <a:r>
              <a:rPr lang="pt-PT" sz="2400" b="1" spc="50" dirty="0" smtClean="0"/>
              <a:t>Parceria Petrobras</a:t>
            </a:r>
            <a:r>
              <a:rPr lang="pt-PT" sz="2400" spc="50" dirty="0" smtClean="0"/>
              <a:t>;</a:t>
            </a:r>
            <a:endParaRPr lang="pt-PT" sz="2400" spc="50" dirty="0"/>
          </a:p>
        </p:txBody>
      </p:sp>
      <p:sp>
        <p:nvSpPr>
          <p:cNvPr id="2" name="CaixaDeTexto 1"/>
          <p:cNvSpPr txBox="1"/>
          <p:nvPr/>
        </p:nvSpPr>
        <p:spPr>
          <a:xfrm>
            <a:off x="6887493" y="1120881"/>
            <a:ext cx="3739870" cy="584775"/>
          </a:xfrm>
          <a:prstGeom prst="rect">
            <a:avLst/>
          </a:prstGeom>
          <a:solidFill>
            <a:schemeClr val="accent3">
              <a:lumMod val="40000"/>
              <a:lumOff val="60000"/>
            </a:schemeClr>
          </a:solidFill>
        </p:spPr>
        <p:txBody>
          <a:bodyPr wrap="none" rtlCol="0">
            <a:spAutoFit/>
          </a:bodyPr>
          <a:lstStyle/>
          <a:p>
            <a:r>
              <a:rPr lang="es-ES_tradnl" sz="3200" smtClean="0"/>
              <a:t>NOVAS ATRIBUIÇÕES </a:t>
            </a:r>
            <a:endParaRPr lang="es-ES_tradnl" sz="3200"/>
          </a:p>
        </p:txBody>
      </p:sp>
      <p:pic>
        <p:nvPicPr>
          <p:cNvPr id="3" name="Imagem 2"/>
          <p:cNvPicPr>
            <a:picLocks noChangeAspect="1"/>
          </p:cNvPicPr>
          <p:nvPr/>
        </p:nvPicPr>
        <p:blipFill>
          <a:blip r:embed="rId4"/>
          <a:stretch>
            <a:fillRect/>
          </a:stretch>
        </p:blipFill>
        <p:spPr>
          <a:xfrm>
            <a:off x="776135" y="4465689"/>
            <a:ext cx="4533900" cy="1790700"/>
          </a:xfrm>
          <a:prstGeom prst="rect">
            <a:avLst/>
          </a:prstGeom>
        </p:spPr>
      </p:pic>
    </p:spTree>
    <p:extLst>
      <p:ext uri="{BB962C8B-B14F-4D97-AF65-F5344CB8AC3E}">
        <p14:creationId xmlns:p14="http://schemas.microsoft.com/office/powerpoint/2010/main" val="89239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aixaDeTexto 4"/>
          <p:cNvSpPr txBox="1"/>
          <p:nvPr/>
        </p:nvSpPr>
        <p:spPr>
          <a:xfrm>
            <a:off x="634181" y="1858310"/>
            <a:ext cx="10893869" cy="4156427"/>
          </a:xfrm>
          <a:prstGeom prst="rect">
            <a:avLst/>
          </a:prstGeom>
          <a:solidFill>
            <a:schemeClr val="accent4">
              <a:lumMod val="40000"/>
              <a:lumOff val="60000"/>
            </a:schemeClr>
          </a:solidFill>
          <a:ln>
            <a:solidFill>
              <a:schemeClr val="tx1"/>
            </a:solidFill>
          </a:ln>
        </p:spPr>
        <p:txBody>
          <a:bodyPr vert="horz" lIns="91440" tIns="45720" rIns="91440" bIns="45720" rtlCol="0" anchor="ctr">
            <a:normAutofit/>
          </a:bodyPr>
          <a:lstStyle/>
          <a:p>
            <a:pPr marL="342900" indent="-228600" algn="just">
              <a:lnSpc>
                <a:spcPct val="90000"/>
              </a:lnSpc>
              <a:spcBef>
                <a:spcPts val="2400"/>
              </a:spcBef>
              <a:buFont typeface="Arial" panose="020B0604020202020204" pitchFamily="34" charset="0"/>
              <a:buChar char="•"/>
              <a:defRPr/>
            </a:pPr>
            <a:r>
              <a:rPr lang="pt-PT" sz="2400" b="1" spc="50" dirty="0" smtClean="0"/>
              <a:t>PARA MUDARMOS NOSSO PAÍS PRECISAMOS ABANDONAR O CICLO VICIOSO DA CORRUPÇÃO;</a:t>
            </a:r>
          </a:p>
          <a:p>
            <a:pPr marL="342900" indent="-228600" algn="just">
              <a:lnSpc>
                <a:spcPct val="90000"/>
              </a:lnSpc>
              <a:spcBef>
                <a:spcPts val="2400"/>
              </a:spcBef>
              <a:buFont typeface="Arial" panose="020B0604020202020204" pitchFamily="34" charset="0"/>
              <a:buChar char="•"/>
              <a:defRPr/>
            </a:pPr>
            <a:endParaRPr lang="pt-PT" sz="2400" b="1" spc="50" dirty="0" smtClean="0"/>
          </a:p>
          <a:p>
            <a:pPr marL="342900" indent="-228600" algn="just">
              <a:lnSpc>
                <a:spcPct val="90000"/>
              </a:lnSpc>
              <a:spcBef>
                <a:spcPts val="2400"/>
              </a:spcBef>
              <a:buFont typeface="Arial" panose="020B0604020202020204" pitchFamily="34" charset="0"/>
              <a:buChar char="•"/>
              <a:defRPr/>
            </a:pPr>
            <a:r>
              <a:rPr lang="pt-PT" sz="2400" b="1" spc="50" dirty="0" smtClean="0"/>
              <a:t>PRECISAMOS MIGRAR DA LÓGICA PARTICULARISTA DOS INDIVÍDUOS PARA UMA LÓGICA DE SOCIEDADE;</a:t>
            </a:r>
          </a:p>
          <a:p>
            <a:pPr marL="342900" indent="-228600" algn="just">
              <a:lnSpc>
                <a:spcPct val="90000"/>
              </a:lnSpc>
              <a:spcBef>
                <a:spcPts val="2400"/>
              </a:spcBef>
              <a:buFont typeface="Arial" panose="020B0604020202020204" pitchFamily="34" charset="0"/>
              <a:buChar char="•"/>
              <a:defRPr/>
            </a:pPr>
            <a:endParaRPr lang="pt-PT" sz="2400" b="1" spc="50" dirty="0" smtClean="0"/>
          </a:p>
          <a:p>
            <a:pPr marL="342900" indent="-228600" algn="just">
              <a:lnSpc>
                <a:spcPct val="90000"/>
              </a:lnSpc>
              <a:spcBef>
                <a:spcPts val="2400"/>
              </a:spcBef>
              <a:buFont typeface="Arial" panose="020B0604020202020204" pitchFamily="34" charset="0"/>
              <a:buChar char="•"/>
              <a:defRPr/>
            </a:pPr>
            <a:r>
              <a:rPr lang="pt-PT" sz="2400" b="1" spc="50" dirty="0" smtClean="0"/>
              <a:t>TUDO ISSO SÓ SERÁ POSSÍVEL COM TRANSPARÊNCIA E COMPLIANCE;</a:t>
            </a:r>
            <a:r>
              <a:rPr lang="pt-PT" sz="2400" spc="50" dirty="0" smtClean="0"/>
              <a:t> </a:t>
            </a:r>
            <a:endParaRPr lang="pt-PT" sz="2400" spc="50" dirty="0"/>
          </a:p>
        </p:txBody>
      </p:sp>
      <p:sp>
        <p:nvSpPr>
          <p:cNvPr id="2" name="CaixaDeTexto 1"/>
          <p:cNvSpPr txBox="1"/>
          <p:nvPr/>
        </p:nvSpPr>
        <p:spPr>
          <a:xfrm>
            <a:off x="4100048" y="914409"/>
            <a:ext cx="3315203" cy="830997"/>
          </a:xfrm>
          <a:prstGeom prst="rect">
            <a:avLst/>
          </a:prstGeom>
          <a:solidFill>
            <a:schemeClr val="accent3">
              <a:lumMod val="40000"/>
              <a:lumOff val="60000"/>
            </a:schemeClr>
          </a:solidFill>
        </p:spPr>
        <p:txBody>
          <a:bodyPr wrap="none" rtlCol="0">
            <a:spAutoFit/>
          </a:bodyPr>
          <a:lstStyle/>
          <a:p>
            <a:r>
              <a:rPr lang="es-ES_tradnl" sz="4800" smtClean="0"/>
              <a:t>CONCLUSÃO</a:t>
            </a:r>
            <a:endParaRPr lang="es-ES_tradnl" sz="4800" dirty="0"/>
          </a:p>
        </p:txBody>
      </p:sp>
    </p:spTree>
    <p:extLst>
      <p:ext uri="{BB962C8B-B14F-4D97-AF65-F5344CB8AC3E}">
        <p14:creationId xmlns:p14="http://schemas.microsoft.com/office/powerpoint/2010/main" val="1585668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50" y="5010150"/>
            <a:ext cx="3420319" cy="681037"/>
          </a:xfrm>
          <a:prstGeom prst="rect">
            <a:avLst/>
          </a:prstGeom>
        </p:spPr>
      </p:pic>
      <p:sp>
        <p:nvSpPr>
          <p:cNvPr id="3" name="CaixaDeTexto 2">
            <a:extLst>
              <a:ext uri="{FF2B5EF4-FFF2-40B4-BE49-F238E27FC236}">
                <a16:creationId xmlns="" xmlns:a16="http://schemas.microsoft.com/office/drawing/2014/main" id="{7F82E146-5F04-44EE-A3CB-E5B09C443EE0}"/>
              </a:ext>
            </a:extLst>
          </p:cNvPr>
          <p:cNvSpPr txBox="1"/>
          <p:nvPr/>
        </p:nvSpPr>
        <p:spPr>
          <a:xfrm>
            <a:off x="1005309" y="869857"/>
            <a:ext cx="10058400" cy="4362733"/>
          </a:xfrm>
          <a:prstGeom prst="rect">
            <a:avLst/>
          </a:prstGeom>
          <a:noFill/>
        </p:spPr>
        <p:txBody>
          <a:bodyPr wrap="square" rtlCol="0">
            <a:spAutoFit/>
          </a:bodyPr>
          <a:lstStyle/>
          <a:p>
            <a:pPr lvl="0" algn="ctr">
              <a:lnSpc>
                <a:spcPct val="150000"/>
              </a:lnSpc>
              <a:defRPr/>
            </a:pPr>
            <a:endParaRPr lang="pt-BR" sz="3500" b="1" dirty="0">
              <a:solidFill>
                <a:srgbClr val="002042"/>
              </a:solidFill>
              <a:latin typeface="Century Gothic" panose="020B0502020202020204" pitchFamily="34" charset="0"/>
              <a:cs typeface="Arial" panose="020B0604020202020204" pitchFamily="34" charset="0"/>
            </a:endParaRPr>
          </a:p>
          <a:p>
            <a:pPr lvl="0" algn="ctr">
              <a:lnSpc>
                <a:spcPct val="150000"/>
              </a:lnSpc>
              <a:defRPr/>
            </a:pPr>
            <a:r>
              <a:rPr lang="pt-BR" sz="3500" b="1" dirty="0">
                <a:solidFill>
                  <a:srgbClr val="002042"/>
                </a:solidFill>
                <a:latin typeface="Century Gothic" panose="020B0502020202020204" pitchFamily="34" charset="0"/>
                <a:cs typeface="Arial" panose="020B0604020202020204" pitchFamily="34" charset="0"/>
              </a:rPr>
              <a:t>Obrigado!</a:t>
            </a:r>
          </a:p>
          <a:p>
            <a:pPr lvl="0" algn="ctr">
              <a:lnSpc>
                <a:spcPct val="150000"/>
              </a:lnSpc>
              <a:defRPr/>
            </a:pPr>
            <a:endParaRPr lang="pt-BR" sz="3500" b="1" dirty="0">
              <a:solidFill>
                <a:srgbClr val="002042"/>
              </a:solidFill>
              <a:latin typeface="Century Gothic" panose="020B0502020202020204" pitchFamily="34" charset="0"/>
              <a:cs typeface="Arial" panose="020B0604020202020204" pitchFamily="34" charset="0"/>
            </a:endParaRPr>
          </a:p>
          <a:p>
            <a:pPr lvl="0" algn="ctr">
              <a:lnSpc>
                <a:spcPct val="150000"/>
              </a:lnSpc>
              <a:defRPr/>
            </a:pPr>
            <a:r>
              <a:rPr lang="pt-BR" sz="2000" b="1" dirty="0">
                <a:solidFill>
                  <a:srgbClr val="002042"/>
                </a:solidFill>
                <a:latin typeface="Century Gothic" panose="020B0502020202020204" pitchFamily="34" charset="0"/>
                <a:cs typeface="Arial" panose="020B0604020202020204" pitchFamily="34" charset="0"/>
              </a:rPr>
              <a:t>Wagner de Campos Rosário</a:t>
            </a:r>
          </a:p>
          <a:p>
            <a:pPr lvl="0" algn="ctr">
              <a:lnSpc>
                <a:spcPct val="150000"/>
              </a:lnSpc>
              <a:defRPr/>
            </a:pPr>
            <a:r>
              <a:rPr lang="pt-BR" sz="2000" i="1" dirty="0">
                <a:solidFill>
                  <a:srgbClr val="002042"/>
                </a:solidFill>
                <a:latin typeface="Century Gothic" panose="020B0502020202020204" pitchFamily="34" charset="0"/>
                <a:cs typeface="Arial" panose="020B0604020202020204" pitchFamily="34" charset="0"/>
              </a:rPr>
              <a:t>Ministro da Transparência e Controladoria-Geral da União</a:t>
            </a:r>
          </a:p>
          <a:p>
            <a:pPr lvl="0" algn="ctr">
              <a:lnSpc>
                <a:spcPct val="150000"/>
              </a:lnSpc>
              <a:defRPr/>
            </a:pPr>
            <a:r>
              <a:rPr lang="pt-BR" sz="2000" dirty="0">
                <a:solidFill>
                  <a:srgbClr val="002042"/>
                </a:solidFill>
                <a:latin typeface="Century Gothic" panose="020B0502020202020204" pitchFamily="34" charset="0"/>
                <a:cs typeface="Arial" panose="020B0604020202020204" pitchFamily="34" charset="0"/>
              </a:rPr>
              <a:t>cgugabin@cgu.gov.br</a:t>
            </a:r>
          </a:p>
          <a:p>
            <a:pPr lvl="0" algn="ctr">
              <a:lnSpc>
                <a:spcPct val="150000"/>
              </a:lnSpc>
              <a:defRPr/>
            </a:pPr>
            <a:r>
              <a:rPr lang="pt-BR" sz="2000" dirty="0">
                <a:solidFill>
                  <a:srgbClr val="002042"/>
                </a:solidFill>
                <a:latin typeface="Century Gothic" panose="020B0502020202020204" pitchFamily="34" charset="0"/>
                <a:cs typeface="Arial" panose="020B0604020202020204" pitchFamily="34" charset="0"/>
              </a:rPr>
              <a:t>+55 (61) 2020-7241</a:t>
            </a:r>
            <a:endParaRPr lang="pt-BR" sz="2000" dirty="0">
              <a:solidFill>
                <a:srgbClr val="FF0000"/>
              </a:solidFill>
            </a:endParaRPr>
          </a:p>
        </p:txBody>
      </p:sp>
    </p:spTree>
    <p:extLst>
      <p:ext uri="{BB962C8B-B14F-4D97-AF65-F5344CB8AC3E}">
        <p14:creationId xmlns:p14="http://schemas.microsoft.com/office/powerpoint/2010/main" val="115460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7317" y="1322433"/>
            <a:ext cx="5737123" cy="49554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400" dirty="0" smtClean="0"/>
              <a:t>TRANSPARÊNCIA</a:t>
            </a:r>
            <a:endParaRPr lang="es-ES_tradnl" sz="4400" dirty="0"/>
          </a:p>
        </p:txBody>
      </p:sp>
      <p:sp>
        <p:nvSpPr>
          <p:cNvPr id="6" name="Oval 5"/>
          <p:cNvSpPr/>
          <p:nvPr/>
        </p:nvSpPr>
        <p:spPr>
          <a:xfrm>
            <a:off x="6194313" y="1322433"/>
            <a:ext cx="5737123" cy="49554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400" dirty="0" smtClean="0"/>
              <a:t>COMPLIANCE/</a:t>
            </a:r>
          </a:p>
          <a:p>
            <a:pPr algn="ctr"/>
            <a:r>
              <a:rPr lang="es-ES_tradnl" sz="4400" dirty="0" smtClean="0"/>
              <a:t>INTEGRIDADE</a:t>
            </a:r>
            <a:endParaRPr lang="es-ES_tradnl" sz="4400" dirty="0"/>
          </a:p>
        </p:txBody>
      </p:sp>
    </p:spTree>
    <p:extLst>
      <p:ext uri="{BB962C8B-B14F-4D97-AF65-F5344CB8AC3E}">
        <p14:creationId xmlns:p14="http://schemas.microsoft.com/office/powerpoint/2010/main" val="681463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4EFCCD69-9881-4679-A680-97F0B06DDB03}"/>
              </a:ext>
            </a:extLst>
          </p:cNvPr>
          <p:cNvSpPr txBox="1">
            <a:spLocks/>
          </p:cNvSpPr>
          <p:nvPr/>
        </p:nvSpPr>
        <p:spPr>
          <a:xfrm>
            <a:off x="989494" y="1008335"/>
            <a:ext cx="9629345" cy="758393"/>
          </a:xfrm>
          <a:prstGeom prst="rect">
            <a:avLst/>
          </a:prstGeom>
          <a:solidFill>
            <a:schemeClr val="bg2">
              <a:lumMod val="9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200" b="1" dirty="0">
                <a:solidFill>
                  <a:schemeClr val="accent5">
                    <a:lumMod val="50000"/>
                  </a:schemeClr>
                </a:solidFill>
              </a:rPr>
              <a:t>Importância </a:t>
            </a:r>
            <a:r>
              <a:rPr lang="pt-BR" sz="3200" b="1">
                <a:solidFill>
                  <a:schemeClr val="accent5">
                    <a:lumMod val="50000"/>
                  </a:schemeClr>
                </a:solidFill>
              </a:rPr>
              <a:t>da </a:t>
            </a:r>
            <a:r>
              <a:rPr lang="pt-BR" sz="3200" b="1" smtClean="0">
                <a:solidFill>
                  <a:schemeClr val="accent5">
                    <a:lumMod val="50000"/>
                  </a:schemeClr>
                </a:solidFill>
              </a:rPr>
              <a:t>Transparência </a:t>
            </a:r>
            <a:r>
              <a:rPr lang="pt-BR" sz="3200" b="1" dirty="0">
                <a:solidFill>
                  <a:schemeClr val="accent5">
                    <a:lumMod val="50000"/>
                  </a:schemeClr>
                </a:solidFill>
              </a:rPr>
              <a:t>na Sociedade Atual</a:t>
            </a:r>
          </a:p>
        </p:txBody>
      </p:sp>
      <p:sp>
        <p:nvSpPr>
          <p:cNvPr id="8" name="CaixaDeTexto 7">
            <a:extLst>
              <a:ext uri="{FF2B5EF4-FFF2-40B4-BE49-F238E27FC236}">
                <a16:creationId xmlns="" xmlns:a16="http://schemas.microsoft.com/office/drawing/2014/main" id="{5FDD4FF8-B158-4679-BEFC-34FACA05E74E}"/>
              </a:ext>
            </a:extLst>
          </p:cNvPr>
          <p:cNvSpPr txBox="1"/>
          <p:nvPr/>
        </p:nvSpPr>
        <p:spPr>
          <a:xfrm>
            <a:off x="353545" y="1881699"/>
            <a:ext cx="10545513" cy="4616648"/>
          </a:xfrm>
          <a:prstGeom prst="rect">
            <a:avLst/>
          </a:prstGeom>
          <a:solidFill>
            <a:schemeClr val="accent4">
              <a:lumMod val="60000"/>
              <a:lumOff val="40000"/>
            </a:schemeClr>
          </a:solidFill>
        </p:spPr>
        <p:txBody>
          <a:bodyPr wrap="square" rtlCol="0">
            <a:spAutoFit/>
          </a:bodyPr>
          <a:lstStyle/>
          <a:p>
            <a:pPr marL="457200" indent="-457200">
              <a:lnSpc>
                <a:spcPct val="150000"/>
              </a:lnSpc>
              <a:buFont typeface="+mj-lt"/>
              <a:buAutoNum type="arabicPeriod"/>
            </a:pPr>
            <a:r>
              <a:rPr lang="pt-BR" sz="2800" dirty="0">
                <a:solidFill>
                  <a:schemeClr val="bg2">
                    <a:lumMod val="25000"/>
                  </a:schemeClr>
                </a:solidFill>
              </a:rPr>
              <a:t>Promover a melhoria da gestão pública com maior </a:t>
            </a:r>
            <a:r>
              <a:rPr lang="pt-BR" sz="2800" i="1" dirty="0" err="1">
                <a:solidFill>
                  <a:schemeClr val="bg2">
                    <a:lumMod val="25000"/>
                  </a:schemeClr>
                </a:solidFill>
              </a:rPr>
              <a:t>accountability</a:t>
            </a:r>
            <a:endParaRPr lang="pt-BR" sz="2800" i="1" dirty="0">
              <a:solidFill>
                <a:schemeClr val="bg2">
                  <a:lumMod val="25000"/>
                </a:schemeClr>
              </a:solidFill>
            </a:endParaRPr>
          </a:p>
          <a:p>
            <a:pPr marL="457200" indent="-457200">
              <a:lnSpc>
                <a:spcPct val="150000"/>
              </a:lnSpc>
              <a:buFont typeface="+mj-lt"/>
              <a:buAutoNum type="arabicPeriod"/>
            </a:pPr>
            <a:r>
              <a:rPr lang="pt-BR" sz="2800" dirty="0">
                <a:solidFill>
                  <a:schemeClr val="bg2">
                    <a:lumMod val="25000"/>
                  </a:schemeClr>
                </a:solidFill>
              </a:rPr>
              <a:t>Inibir desvios de conduta e mau uso de recursos públicos</a:t>
            </a:r>
          </a:p>
          <a:p>
            <a:pPr marL="457200" indent="-457200">
              <a:lnSpc>
                <a:spcPct val="150000"/>
              </a:lnSpc>
              <a:buFont typeface="+mj-lt"/>
              <a:buAutoNum type="arabicPeriod"/>
            </a:pPr>
            <a:r>
              <a:rPr lang="pt-BR" sz="2800" dirty="0">
                <a:solidFill>
                  <a:schemeClr val="bg2">
                    <a:lumMod val="25000"/>
                  </a:schemeClr>
                </a:solidFill>
              </a:rPr>
              <a:t>Possibilitar a detecção de problemas, corrupção e ilícitos</a:t>
            </a:r>
          </a:p>
          <a:p>
            <a:pPr marL="457200" indent="-457200">
              <a:lnSpc>
                <a:spcPct val="150000"/>
              </a:lnSpc>
              <a:buFont typeface="+mj-lt"/>
              <a:buAutoNum type="arabicPeriod"/>
            </a:pPr>
            <a:r>
              <a:rPr lang="pt-BR" sz="2800" dirty="0">
                <a:solidFill>
                  <a:schemeClr val="bg2">
                    <a:lumMod val="25000"/>
                  </a:schemeClr>
                </a:solidFill>
              </a:rPr>
              <a:t>Reduzir a assimetria de informações</a:t>
            </a:r>
          </a:p>
          <a:p>
            <a:pPr marL="457200" indent="-457200">
              <a:lnSpc>
                <a:spcPct val="150000"/>
              </a:lnSpc>
              <a:buFont typeface="+mj-lt"/>
              <a:buAutoNum type="arabicPeriod"/>
            </a:pPr>
            <a:r>
              <a:rPr lang="pt-BR" sz="2800" dirty="0">
                <a:solidFill>
                  <a:schemeClr val="bg2">
                    <a:lumMod val="25000"/>
                  </a:schemeClr>
                </a:solidFill>
              </a:rPr>
              <a:t>Viabilizar o acesso a outros direitos</a:t>
            </a:r>
          </a:p>
          <a:p>
            <a:pPr marL="457200" indent="-457200">
              <a:lnSpc>
                <a:spcPct val="150000"/>
              </a:lnSpc>
              <a:buFont typeface="+mj-lt"/>
              <a:buAutoNum type="arabicPeriod"/>
            </a:pPr>
            <a:r>
              <a:rPr lang="pt-BR" sz="2800" dirty="0">
                <a:solidFill>
                  <a:schemeClr val="bg2">
                    <a:lumMod val="25000"/>
                  </a:schemeClr>
                </a:solidFill>
              </a:rPr>
              <a:t>Fomentar a prática do controle social</a:t>
            </a:r>
          </a:p>
          <a:p>
            <a:pPr marL="457200" indent="-457200">
              <a:lnSpc>
                <a:spcPct val="150000"/>
              </a:lnSpc>
              <a:buFont typeface="+mj-lt"/>
              <a:buAutoNum type="arabicPeriod"/>
            </a:pPr>
            <a:r>
              <a:rPr lang="pt-BR" sz="2800" dirty="0">
                <a:solidFill>
                  <a:schemeClr val="bg2">
                    <a:lumMod val="25000"/>
                  </a:schemeClr>
                </a:solidFill>
              </a:rPr>
              <a:t>Garantir o acesso a documentos e informações públicas</a:t>
            </a:r>
            <a:endParaRPr lang="pt-BR" sz="2400" dirty="0">
              <a:solidFill>
                <a:schemeClr val="bg2">
                  <a:lumMod val="25000"/>
                </a:schemeClr>
              </a:solidFill>
            </a:endParaRPr>
          </a:p>
        </p:txBody>
      </p:sp>
    </p:spTree>
    <p:extLst>
      <p:ext uri="{BB962C8B-B14F-4D97-AF65-F5344CB8AC3E}">
        <p14:creationId xmlns:p14="http://schemas.microsoft.com/office/powerpoint/2010/main" val="28460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4EFCCD69-9881-4679-A680-97F0B06DDB03}"/>
              </a:ext>
            </a:extLst>
          </p:cNvPr>
          <p:cNvSpPr txBox="1">
            <a:spLocks/>
          </p:cNvSpPr>
          <p:nvPr/>
        </p:nvSpPr>
        <p:spPr>
          <a:xfrm>
            <a:off x="368709" y="2114464"/>
            <a:ext cx="11430000" cy="2752502"/>
          </a:xfrm>
          <a:prstGeom prst="rect">
            <a:avLst/>
          </a:prstGeom>
          <a:solidFill>
            <a:schemeClr val="bg2">
              <a:lumMod val="9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6600" b="1" smtClean="0">
                <a:solidFill>
                  <a:schemeClr val="accent5">
                    <a:lumMod val="50000"/>
                  </a:schemeClr>
                </a:solidFill>
              </a:rPr>
              <a:t>POLÍTICA DE TRANSPARÊNCIA DO GOVERNO FEDERAL</a:t>
            </a:r>
            <a:endParaRPr lang="pt-BR" sz="6600" b="1" dirty="0">
              <a:solidFill>
                <a:schemeClr val="accent5">
                  <a:lumMod val="50000"/>
                </a:schemeClr>
              </a:solidFill>
            </a:endParaRPr>
          </a:p>
        </p:txBody>
      </p:sp>
    </p:spTree>
    <p:extLst>
      <p:ext uri="{BB962C8B-B14F-4D97-AF65-F5344CB8AC3E}">
        <p14:creationId xmlns:p14="http://schemas.microsoft.com/office/powerpoint/2010/main" val="247364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Agrupar 43">
            <a:extLst>
              <a:ext uri="{FF2B5EF4-FFF2-40B4-BE49-F238E27FC236}">
                <a16:creationId xmlns="" xmlns:a16="http://schemas.microsoft.com/office/drawing/2014/main" id="{E417EF71-EB6A-412D-BA0A-17FFD998BF42}"/>
              </a:ext>
            </a:extLst>
          </p:cNvPr>
          <p:cNvGrpSpPr/>
          <p:nvPr/>
        </p:nvGrpSpPr>
        <p:grpSpPr>
          <a:xfrm>
            <a:off x="313709" y="111210"/>
            <a:ext cx="11878291" cy="6677653"/>
            <a:chOff x="326066" y="55705"/>
            <a:chExt cx="11774719" cy="6745764"/>
          </a:xfrm>
        </p:grpSpPr>
        <p:sp>
          <p:nvSpPr>
            <p:cNvPr id="50" name="CaixaDeTexto 49">
              <a:extLst>
                <a:ext uri="{FF2B5EF4-FFF2-40B4-BE49-F238E27FC236}">
                  <a16:creationId xmlns="" xmlns:a16="http://schemas.microsoft.com/office/drawing/2014/main" id="{688973D6-EC45-43D6-BB1E-D5FB03053B7D}"/>
                </a:ext>
              </a:extLst>
            </p:cNvPr>
            <p:cNvSpPr txBox="1"/>
            <p:nvPr/>
          </p:nvSpPr>
          <p:spPr>
            <a:xfrm rot="16200000">
              <a:off x="-179536" y="5963506"/>
              <a:ext cx="1318981" cy="307777"/>
            </a:xfrm>
            <a:prstGeom prst="rect">
              <a:avLst/>
            </a:prstGeom>
            <a:solidFill>
              <a:schemeClr val="bg2">
                <a:lumMod val="50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panose="020F0502020204030204"/>
                  <a:ea typeface="+mn-ea"/>
                  <a:cs typeface="+mn-cs"/>
                </a:rPr>
                <a:t>FERRAMENTAS</a:t>
              </a:r>
            </a:p>
          </p:txBody>
        </p:sp>
        <p:sp>
          <p:nvSpPr>
            <p:cNvPr id="51" name="CaixaDeTexto 50">
              <a:extLst>
                <a:ext uri="{FF2B5EF4-FFF2-40B4-BE49-F238E27FC236}">
                  <a16:creationId xmlns="" xmlns:a16="http://schemas.microsoft.com/office/drawing/2014/main" id="{F861514A-5C21-4102-9DAC-D997EE2D972B}"/>
                </a:ext>
              </a:extLst>
            </p:cNvPr>
            <p:cNvSpPr txBox="1"/>
            <p:nvPr/>
          </p:nvSpPr>
          <p:spPr>
            <a:xfrm rot="16200000">
              <a:off x="-1026724" y="3797335"/>
              <a:ext cx="3013359" cy="307777"/>
            </a:xfrm>
            <a:prstGeom prst="rect">
              <a:avLst/>
            </a:prstGeom>
            <a:solidFill>
              <a:schemeClr val="bg2">
                <a:lumMod val="50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panose="020F0502020204030204"/>
                  <a:ea typeface="+mn-ea"/>
                  <a:cs typeface="+mn-cs"/>
                </a:rPr>
                <a:t>OBJETOS</a:t>
              </a:r>
            </a:p>
          </p:txBody>
        </p:sp>
        <p:sp>
          <p:nvSpPr>
            <p:cNvPr id="52" name="CaixaDeTexto 51">
              <a:extLst>
                <a:ext uri="{FF2B5EF4-FFF2-40B4-BE49-F238E27FC236}">
                  <a16:creationId xmlns="" xmlns:a16="http://schemas.microsoft.com/office/drawing/2014/main" id="{CCA6856E-3A1C-4841-8EFC-1197B7523501}"/>
                </a:ext>
              </a:extLst>
            </p:cNvPr>
            <p:cNvSpPr txBox="1"/>
            <p:nvPr/>
          </p:nvSpPr>
          <p:spPr>
            <a:xfrm rot="16200000">
              <a:off x="-287875" y="1083053"/>
              <a:ext cx="1535666" cy="307777"/>
            </a:xfrm>
            <a:prstGeom prst="rect">
              <a:avLst/>
            </a:prstGeom>
            <a:solidFill>
              <a:schemeClr val="bg2">
                <a:lumMod val="50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panose="020F0502020204030204"/>
                  <a:ea typeface="+mn-ea"/>
                  <a:cs typeface="+mn-cs"/>
                </a:rPr>
                <a:t>ESTRATÉGIAS</a:t>
              </a:r>
            </a:p>
          </p:txBody>
        </p:sp>
        <p:sp>
          <p:nvSpPr>
            <p:cNvPr id="53" name="Retângulo 52">
              <a:extLst>
                <a:ext uri="{FF2B5EF4-FFF2-40B4-BE49-F238E27FC236}">
                  <a16:creationId xmlns="" xmlns:a16="http://schemas.microsoft.com/office/drawing/2014/main" id="{77E0B175-4027-4A4C-8118-9E7275DB1ABE}"/>
                </a:ext>
              </a:extLst>
            </p:cNvPr>
            <p:cNvSpPr/>
            <p:nvPr/>
          </p:nvSpPr>
          <p:spPr>
            <a:xfrm>
              <a:off x="772394" y="2448542"/>
              <a:ext cx="5611238" cy="3013364"/>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54" name="Retângulo 53">
              <a:extLst>
                <a:ext uri="{FF2B5EF4-FFF2-40B4-BE49-F238E27FC236}">
                  <a16:creationId xmlns="" xmlns:a16="http://schemas.microsoft.com/office/drawing/2014/main" id="{C19D075A-294E-4AAA-B605-5839DE4622F5}"/>
                </a:ext>
              </a:extLst>
            </p:cNvPr>
            <p:cNvSpPr/>
            <p:nvPr/>
          </p:nvSpPr>
          <p:spPr>
            <a:xfrm>
              <a:off x="6428877" y="2434825"/>
              <a:ext cx="2809504" cy="3013364"/>
            </a:xfrm>
            <a:prstGeom prst="rect">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Pedidos de acesso a informação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55" name="Retângulo 54">
              <a:extLst>
                <a:ext uri="{FF2B5EF4-FFF2-40B4-BE49-F238E27FC236}">
                  <a16:creationId xmlns="" xmlns:a16="http://schemas.microsoft.com/office/drawing/2014/main" id="{F0B93F24-032B-4ADE-AD72-FD9ABD279F25}"/>
                </a:ext>
              </a:extLst>
            </p:cNvPr>
            <p:cNvSpPr/>
            <p:nvPr/>
          </p:nvSpPr>
          <p:spPr>
            <a:xfrm>
              <a:off x="633849" y="5457906"/>
              <a:ext cx="5749783" cy="1309260"/>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56" name="Retângulo 55">
              <a:extLst>
                <a:ext uri="{FF2B5EF4-FFF2-40B4-BE49-F238E27FC236}">
                  <a16:creationId xmlns="" xmlns:a16="http://schemas.microsoft.com/office/drawing/2014/main" id="{91071B68-03F9-4F64-840D-F7C8914E7A73}"/>
                </a:ext>
              </a:extLst>
            </p:cNvPr>
            <p:cNvSpPr/>
            <p:nvPr/>
          </p:nvSpPr>
          <p:spPr>
            <a:xfrm>
              <a:off x="6428876" y="5448187"/>
              <a:ext cx="2809505" cy="1309260"/>
            </a:xfrm>
            <a:prstGeom prst="rect">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E-SIC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Banco de perguntas/respostas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Informacao.gov.br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Mapa Brasil Transparente</a:t>
              </a:r>
            </a:p>
          </p:txBody>
        </p:sp>
        <p:sp>
          <p:nvSpPr>
            <p:cNvPr id="57" name="Retângulo 56">
              <a:extLst>
                <a:ext uri="{FF2B5EF4-FFF2-40B4-BE49-F238E27FC236}">
                  <a16:creationId xmlns="" xmlns:a16="http://schemas.microsoft.com/office/drawing/2014/main" id="{736811C6-0C54-46B0-B8D4-28B210051C52}"/>
                </a:ext>
              </a:extLst>
            </p:cNvPr>
            <p:cNvSpPr/>
            <p:nvPr/>
          </p:nvSpPr>
          <p:spPr>
            <a:xfrm>
              <a:off x="633849" y="2444544"/>
              <a:ext cx="1476654" cy="955965"/>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Execução orçamentária-financeira</a:t>
              </a:r>
            </a:p>
          </p:txBody>
        </p:sp>
        <p:sp>
          <p:nvSpPr>
            <p:cNvPr id="58" name="Retângulo 57">
              <a:extLst>
                <a:ext uri="{FF2B5EF4-FFF2-40B4-BE49-F238E27FC236}">
                  <a16:creationId xmlns="" xmlns:a16="http://schemas.microsoft.com/office/drawing/2014/main" id="{B7A6C436-633A-4CEF-B80C-4509A9B70485}"/>
                </a:ext>
              </a:extLst>
            </p:cNvPr>
            <p:cNvSpPr/>
            <p:nvPr/>
          </p:nvSpPr>
          <p:spPr>
            <a:xfrm>
              <a:off x="633849" y="3400509"/>
              <a:ext cx="1476654" cy="966351"/>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Contratos e Licitações</a:t>
              </a:r>
            </a:p>
          </p:txBody>
        </p:sp>
        <p:sp>
          <p:nvSpPr>
            <p:cNvPr id="59" name="Retângulo 58">
              <a:extLst>
                <a:ext uri="{FF2B5EF4-FFF2-40B4-BE49-F238E27FC236}">
                  <a16:creationId xmlns="" xmlns:a16="http://schemas.microsoft.com/office/drawing/2014/main" id="{0258DEA9-D16D-4B29-823A-3DDCDC710EB4}"/>
                </a:ext>
              </a:extLst>
            </p:cNvPr>
            <p:cNvSpPr/>
            <p:nvPr/>
          </p:nvSpPr>
          <p:spPr>
            <a:xfrm>
              <a:off x="633849" y="4366861"/>
              <a:ext cx="1476654" cy="457204"/>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Servidores</a:t>
              </a:r>
            </a:p>
          </p:txBody>
        </p:sp>
        <p:sp>
          <p:nvSpPr>
            <p:cNvPr id="60" name="Retângulo 59">
              <a:extLst>
                <a:ext uri="{FF2B5EF4-FFF2-40B4-BE49-F238E27FC236}">
                  <a16:creationId xmlns="" xmlns:a16="http://schemas.microsoft.com/office/drawing/2014/main" id="{58396160-7905-4160-83DF-E9FA30B3A39D}"/>
                </a:ext>
              </a:extLst>
            </p:cNvPr>
            <p:cNvSpPr/>
            <p:nvPr/>
          </p:nvSpPr>
          <p:spPr>
            <a:xfrm>
              <a:off x="633849" y="4824064"/>
              <a:ext cx="1476654" cy="633841"/>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Planos, ações e programas</a:t>
              </a:r>
            </a:p>
          </p:txBody>
        </p:sp>
        <p:sp>
          <p:nvSpPr>
            <p:cNvPr id="61" name="Retângulo 60">
              <a:extLst>
                <a:ext uri="{FF2B5EF4-FFF2-40B4-BE49-F238E27FC236}">
                  <a16:creationId xmlns="" xmlns:a16="http://schemas.microsoft.com/office/drawing/2014/main" id="{13870D92-424D-4196-9A6D-1D125BA81E24}"/>
                </a:ext>
              </a:extLst>
            </p:cNvPr>
            <p:cNvSpPr/>
            <p:nvPr/>
          </p:nvSpPr>
          <p:spPr>
            <a:xfrm>
              <a:off x="2121549" y="2442131"/>
              <a:ext cx="1420082" cy="957760"/>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Agenda de autoridades</a:t>
              </a:r>
            </a:p>
          </p:txBody>
        </p:sp>
        <p:sp>
          <p:nvSpPr>
            <p:cNvPr id="62" name="Retângulo 61">
              <a:extLst>
                <a:ext uri="{FF2B5EF4-FFF2-40B4-BE49-F238E27FC236}">
                  <a16:creationId xmlns="" xmlns:a16="http://schemas.microsoft.com/office/drawing/2014/main" id="{89991698-EBEC-4E08-B05E-D61120508A1D}"/>
                </a:ext>
              </a:extLst>
            </p:cNvPr>
            <p:cNvSpPr/>
            <p:nvPr/>
          </p:nvSpPr>
          <p:spPr>
            <a:xfrm>
              <a:off x="2121549" y="4021550"/>
              <a:ext cx="1420082" cy="800101"/>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Sanções: CEIS, CEPIM, CEAF, CNEP</a:t>
              </a:r>
            </a:p>
          </p:txBody>
        </p:sp>
        <p:sp>
          <p:nvSpPr>
            <p:cNvPr id="63" name="Retângulo 62">
              <a:extLst>
                <a:ext uri="{FF2B5EF4-FFF2-40B4-BE49-F238E27FC236}">
                  <a16:creationId xmlns="" xmlns:a16="http://schemas.microsoft.com/office/drawing/2014/main" id="{1F80A943-30FB-4484-BB4D-A27742525867}"/>
                </a:ext>
              </a:extLst>
            </p:cNvPr>
            <p:cNvSpPr/>
            <p:nvPr/>
          </p:nvSpPr>
          <p:spPr>
            <a:xfrm>
              <a:off x="2121549" y="4821650"/>
              <a:ext cx="1420082" cy="633841"/>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Convênios e transferência</a:t>
              </a:r>
            </a:p>
          </p:txBody>
        </p:sp>
        <p:sp>
          <p:nvSpPr>
            <p:cNvPr id="64" name="Retângulo 63">
              <a:extLst>
                <a:ext uri="{FF2B5EF4-FFF2-40B4-BE49-F238E27FC236}">
                  <a16:creationId xmlns="" xmlns:a16="http://schemas.microsoft.com/office/drawing/2014/main" id="{6AEDF89E-A316-41E5-A9F1-0B6BBFB9F32F}"/>
                </a:ext>
              </a:extLst>
            </p:cNvPr>
            <p:cNvSpPr/>
            <p:nvPr/>
          </p:nvSpPr>
          <p:spPr>
            <a:xfrm>
              <a:off x="2121549" y="3397925"/>
              <a:ext cx="1420082" cy="623625"/>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Imóveis funcionais</a:t>
              </a:r>
            </a:p>
          </p:txBody>
        </p:sp>
        <p:sp>
          <p:nvSpPr>
            <p:cNvPr id="65" name="Retângulo 64">
              <a:extLst>
                <a:ext uri="{FF2B5EF4-FFF2-40B4-BE49-F238E27FC236}">
                  <a16:creationId xmlns="" xmlns:a16="http://schemas.microsoft.com/office/drawing/2014/main" id="{31132238-8E19-4C57-9F38-DC21F2291733}"/>
                </a:ext>
              </a:extLst>
            </p:cNvPr>
            <p:cNvSpPr/>
            <p:nvPr/>
          </p:nvSpPr>
          <p:spPr>
            <a:xfrm>
              <a:off x="3535296" y="2448542"/>
              <a:ext cx="1381993" cy="820887"/>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Rol de informações classificadas</a:t>
              </a:r>
            </a:p>
          </p:txBody>
        </p:sp>
        <p:sp>
          <p:nvSpPr>
            <p:cNvPr id="66" name="Retângulo 65">
              <a:extLst>
                <a:ext uri="{FF2B5EF4-FFF2-40B4-BE49-F238E27FC236}">
                  <a16:creationId xmlns="" xmlns:a16="http://schemas.microsoft.com/office/drawing/2014/main" id="{AF2785C0-9558-4F55-897F-679A5F1DAA89}"/>
                </a:ext>
              </a:extLst>
            </p:cNvPr>
            <p:cNvSpPr/>
            <p:nvPr/>
          </p:nvSpPr>
          <p:spPr>
            <a:xfrm>
              <a:off x="3530244" y="3264632"/>
              <a:ext cx="1381993" cy="777529"/>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Programas sociais</a:t>
              </a:r>
            </a:p>
          </p:txBody>
        </p:sp>
        <p:sp>
          <p:nvSpPr>
            <p:cNvPr id="67" name="Retângulo 66">
              <a:extLst>
                <a:ext uri="{FF2B5EF4-FFF2-40B4-BE49-F238E27FC236}">
                  <a16:creationId xmlns="" xmlns:a16="http://schemas.microsoft.com/office/drawing/2014/main" id="{0B3DDEED-187D-4222-8CC5-024FE5DCC003}"/>
                </a:ext>
              </a:extLst>
            </p:cNvPr>
            <p:cNvSpPr/>
            <p:nvPr/>
          </p:nvSpPr>
          <p:spPr>
            <a:xfrm>
              <a:off x="4917289" y="4904987"/>
              <a:ext cx="1466343" cy="543200"/>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Renúncias fiscais</a:t>
              </a:r>
            </a:p>
          </p:txBody>
        </p:sp>
        <p:sp>
          <p:nvSpPr>
            <p:cNvPr id="68" name="Retângulo 67">
              <a:extLst>
                <a:ext uri="{FF2B5EF4-FFF2-40B4-BE49-F238E27FC236}">
                  <a16:creationId xmlns="" xmlns:a16="http://schemas.microsoft.com/office/drawing/2014/main" id="{FF5CC08F-BAF0-4797-BD55-35A19B027068}"/>
                </a:ext>
              </a:extLst>
            </p:cNvPr>
            <p:cNvSpPr/>
            <p:nvPr/>
          </p:nvSpPr>
          <p:spPr>
            <a:xfrm>
              <a:off x="4917289" y="4403707"/>
              <a:ext cx="1466343" cy="501280"/>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Notas fiscais eletrônicas</a:t>
              </a:r>
            </a:p>
          </p:txBody>
        </p:sp>
        <p:sp>
          <p:nvSpPr>
            <p:cNvPr id="69" name="Retângulo 68">
              <a:extLst>
                <a:ext uri="{FF2B5EF4-FFF2-40B4-BE49-F238E27FC236}">
                  <a16:creationId xmlns="" xmlns:a16="http://schemas.microsoft.com/office/drawing/2014/main" id="{9F6BFFBC-29F4-4C7A-8F0B-A46CF9733164}"/>
                </a:ext>
              </a:extLst>
            </p:cNvPr>
            <p:cNvSpPr/>
            <p:nvPr/>
          </p:nvSpPr>
          <p:spPr>
            <a:xfrm>
              <a:off x="3532020" y="4770440"/>
              <a:ext cx="1387987" cy="685051"/>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Ocupação de cargos</a:t>
              </a:r>
            </a:p>
          </p:txBody>
        </p:sp>
        <p:sp>
          <p:nvSpPr>
            <p:cNvPr id="70" name="Retângulo 69">
              <a:extLst>
                <a:ext uri="{FF2B5EF4-FFF2-40B4-BE49-F238E27FC236}">
                  <a16:creationId xmlns="" xmlns:a16="http://schemas.microsoft.com/office/drawing/2014/main" id="{A38BE46F-0CCE-48F2-89DB-FF444CE7902C}"/>
                </a:ext>
              </a:extLst>
            </p:cNvPr>
            <p:cNvSpPr/>
            <p:nvPr/>
          </p:nvSpPr>
          <p:spPr>
            <a:xfrm>
              <a:off x="3535296" y="4018494"/>
              <a:ext cx="1381993" cy="756603"/>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Viagens a serviço</a:t>
              </a:r>
            </a:p>
          </p:txBody>
        </p:sp>
        <p:sp>
          <p:nvSpPr>
            <p:cNvPr id="71" name="Retângulo 70">
              <a:extLst>
                <a:ext uri="{FF2B5EF4-FFF2-40B4-BE49-F238E27FC236}">
                  <a16:creationId xmlns="" xmlns:a16="http://schemas.microsoft.com/office/drawing/2014/main" id="{4867B73F-69FF-4F2B-AC25-1991F429FBA6}"/>
                </a:ext>
              </a:extLst>
            </p:cNvPr>
            <p:cNvSpPr/>
            <p:nvPr/>
          </p:nvSpPr>
          <p:spPr>
            <a:xfrm>
              <a:off x="4908041" y="2452444"/>
              <a:ext cx="1476665" cy="657972"/>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Salários e Jetons</a:t>
              </a:r>
            </a:p>
          </p:txBody>
        </p:sp>
        <p:sp>
          <p:nvSpPr>
            <p:cNvPr id="72" name="Retângulo 71">
              <a:extLst>
                <a:ext uri="{FF2B5EF4-FFF2-40B4-BE49-F238E27FC236}">
                  <a16:creationId xmlns="" xmlns:a16="http://schemas.microsoft.com/office/drawing/2014/main" id="{465BE16D-579C-4332-8E68-C1A338FD80E0}"/>
                </a:ext>
              </a:extLst>
            </p:cNvPr>
            <p:cNvSpPr/>
            <p:nvPr/>
          </p:nvSpPr>
          <p:spPr>
            <a:xfrm>
              <a:off x="4908041" y="3110415"/>
              <a:ext cx="1476665" cy="668449"/>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Honorários advocatícios</a:t>
              </a:r>
            </a:p>
          </p:txBody>
        </p:sp>
        <p:sp>
          <p:nvSpPr>
            <p:cNvPr id="73" name="Retângulo 72">
              <a:extLst>
                <a:ext uri="{FF2B5EF4-FFF2-40B4-BE49-F238E27FC236}">
                  <a16:creationId xmlns="" xmlns:a16="http://schemas.microsoft.com/office/drawing/2014/main" id="{BDD5E36D-E35B-4B87-927C-85AC5C13BFE6}"/>
                </a:ext>
              </a:extLst>
            </p:cNvPr>
            <p:cNvSpPr/>
            <p:nvPr/>
          </p:nvSpPr>
          <p:spPr>
            <a:xfrm>
              <a:off x="4906967" y="3764653"/>
              <a:ext cx="1476665" cy="633841"/>
            </a:xfrm>
            <a:prstGeom prst="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Rede de Transparência</a:t>
              </a:r>
            </a:p>
          </p:txBody>
        </p:sp>
        <p:sp>
          <p:nvSpPr>
            <p:cNvPr id="74" name="CaixaDeTexto 73">
              <a:extLst>
                <a:ext uri="{FF2B5EF4-FFF2-40B4-BE49-F238E27FC236}">
                  <a16:creationId xmlns="" xmlns:a16="http://schemas.microsoft.com/office/drawing/2014/main" id="{D1E4E980-2F45-4290-A73F-FF84B21FF69E}"/>
                </a:ext>
              </a:extLst>
            </p:cNvPr>
            <p:cNvSpPr txBox="1"/>
            <p:nvPr/>
          </p:nvSpPr>
          <p:spPr>
            <a:xfrm>
              <a:off x="657354" y="5601140"/>
              <a:ext cx="5720685" cy="1200329"/>
            </a:xfrm>
            <a:prstGeom prst="rect">
              <a:avLst/>
            </a:prstGeom>
            <a:noFill/>
            <a:ln>
              <a:noFill/>
            </a:ln>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Portal da Transparência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Páginas de Transparência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Sistema </a:t>
              </a:r>
              <a:r>
                <a:rPr kumimoji="0" lang="pt-BR" sz="1800" b="0" i="1"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Push</a:t>
              </a:r>
              <a:endParaRPr kumimoji="0" lang="pt-BR" sz="1800" b="0" i="1"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75" name="Retângulo 74">
              <a:extLst>
                <a:ext uri="{FF2B5EF4-FFF2-40B4-BE49-F238E27FC236}">
                  <a16:creationId xmlns="" xmlns:a16="http://schemas.microsoft.com/office/drawing/2014/main" id="{A9E99402-6A5D-4263-973A-563FD01ABA8B}"/>
                </a:ext>
              </a:extLst>
            </p:cNvPr>
            <p:cNvSpPr/>
            <p:nvPr/>
          </p:nvSpPr>
          <p:spPr>
            <a:xfrm>
              <a:off x="633848" y="469109"/>
              <a:ext cx="11367655" cy="1535664"/>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76" name="CaixaDeTexto 75">
              <a:extLst>
                <a:ext uri="{FF2B5EF4-FFF2-40B4-BE49-F238E27FC236}">
                  <a16:creationId xmlns="" xmlns:a16="http://schemas.microsoft.com/office/drawing/2014/main" id="{59F311E7-34F6-426F-9990-3ED1A596EF46}"/>
                </a:ext>
              </a:extLst>
            </p:cNvPr>
            <p:cNvSpPr txBox="1"/>
            <p:nvPr/>
          </p:nvSpPr>
          <p:spPr>
            <a:xfrm>
              <a:off x="633846" y="542041"/>
              <a:ext cx="11466939" cy="133693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MONITORAMENTO E AVALIAÇÃO:</a:t>
              </a:r>
              <a:r>
                <a:rPr kumimoji="0" lang="pt-BR"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r>
                <a:rPr kumimoji="0" lang="pt-BR"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omissões, cumprimento de prazos, painel da LAI, relatórios da LAI, painel dos PDAs, EBT, transparência ativa, avaliação qualitativa de transparência, relatório anual do Congresso Nacional, </a:t>
              </a:r>
              <a:r>
                <a:rPr kumimoji="0" lang="pt-BR"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painel da LAI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CAPACITAÇÃO E INSTRUMENTALIZAÇÃO</a:t>
              </a:r>
              <a:r>
                <a:rPr kumimoji="0" lang="pt-BR"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r>
                <a:rPr kumimoji="0" lang="pt-BR"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sistemas de transparência, recursos educativos, suporte, normas modelo, capacitação, cursos </a:t>
              </a:r>
              <a:r>
                <a:rPr kumimoji="0" lang="pt-BR" sz="14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EaD</a:t>
              </a:r>
              <a:r>
                <a:rPr kumimoji="0" lang="pt-BR"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vídeos </a:t>
              </a:r>
              <a:endParaRPr kumimoji="0" lang="pt-BR"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FOMENTO E CONTROLE SOCIAL</a:t>
              </a:r>
              <a:r>
                <a:rPr kumimoji="0" lang="pt-BR"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r>
                <a:rPr kumimoji="0" lang="pt-BR" sz="16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RedeSIC</a:t>
              </a:r>
              <a:r>
                <a:rPr kumimoji="0" lang="pt-BR"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EBT, Programa Pacto, abertura de bases, eventos e palestras, Olho Vivo no Dinheiro Público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NORMATIZAÇÃO</a:t>
              </a:r>
              <a:r>
                <a:rPr kumimoji="0" lang="pt-BR"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Leis, decretos, portarias, resoluções, enunciados etc.</a:t>
              </a:r>
            </a:p>
          </p:txBody>
        </p:sp>
        <p:sp>
          <p:nvSpPr>
            <p:cNvPr id="77" name="CaixaDeTexto 76">
              <a:extLst>
                <a:ext uri="{FF2B5EF4-FFF2-40B4-BE49-F238E27FC236}">
                  <a16:creationId xmlns="" xmlns:a16="http://schemas.microsoft.com/office/drawing/2014/main" id="{2246C6AE-DD0B-4DE5-AF2D-6BEA5264E7EC}"/>
                </a:ext>
              </a:extLst>
            </p:cNvPr>
            <p:cNvSpPr txBox="1"/>
            <p:nvPr/>
          </p:nvSpPr>
          <p:spPr>
            <a:xfrm>
              <a:off x="326067" y="55705"/>
              <a:ext cx="11675436" cy="373099"/>
            </a:xfrm>
            <a:prstGeom prst="rect">
              <a:avLst/>
            </a:prstGeom>
            <a:solidFill>
              <a:schemeClr val="accent4">
                <a:lumMod val="75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POLÍTICA DE TRANSPARÊNCIA</a:t>
              </a:r>
            </a:p>
          </p:txBody>
        </p:sp>
        <p:sp>
          <p:nvSpPr>
            <p:cNvPr id="78" name="CaixaDeTexto 77">
              <a:extLst>
                <a:ext uri="{FF2B5EF4-FFF2-40B4-BE49-F238E27FC236}">
                  <a16:creationId xmlns="" xmlns:a16="http://schemas.microsoft.com/office/drawing/2014/main" id="{9E46469F-E4F1-4AC1-A966-5E9C3E14EF52}"/>
                </a:ext>
              </a:extLst>
            </p:cNvPr>
            <p:cNvSpPr txBox="1"/>
            <p:nvPr/>
          </p:nvSpPr>
          <p:spPr>
            <a:xfrm>
              <a:off x="633847" y="2037057"/>
              <a:ext cx="5749785" cy="369332"/>
            </a:xfrm>
            <a:prstGeom prst="rect">
              <a:avLst/>
            </a:prstGeom>
            <a:solidFill>
              <a:schemeClr val="accent1">
                <a:lumMod val="75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TRANSPARÊNCIA ATIVA (Ampla divulgação)</a:t>
              </a:r>
            </a:p>
          </p:txBody>
        </p:sp>
        <p:sp>
          <p:nvSpPr>
            <p:cNvPr id="79" name="CaixaDeTexto 78">
              <a:extLst>
                <a:ext uri="{FF2B5EF4-FFF2-40B4-BE49-F238E27FC236}">
                  <a16:creationId xmlns="" xmlns:a16="http://schemas.microsoft.com/office/drawing/2014/main" id="{1C2919B2-6813-4378-86CD-3254B59A8ACC}"/>
                </a:ext>
              </a:extLst>
            </p:cNvPr>
            <p:cNvSpPr txBox="1"/>
            <p:nvPr/>
          </p:nvSpPr>
          <p:spPr>
            <a:xfrm>
              <a:off x="6395322" y="2048845"/>
              <a:ext cx="2857735" cy="369332"/>
            </a:xfrm>
            <a:prstGeom prst="rect">
              <a:avLst/>
            </a:prstGeom>
            <a:solidFill>
              <a:schemeClr val="accent6">
                <a:lumMod val="75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TRANSPARÊNCIA PASSIVA</a:t>
              </a:r>
            </a:p>
          </p:txBody>
        </p:sp>
        <p:pic>
          <p:nvPicPr>
            <p:cNvPr id="80" name="Imagem 79">
              <a:extLst>
                <a:ext uri="{FF2B5EF4-FFF2-40B4-BE49-F238E27FC236}">
                  <a16:creationId xmlns="" xmlns:a16="http://schemas.microsoft.com/office/drawing/2014/main" id="{53EDD55A-5A98-41C4-9A66-D4899BA87C32}"/>
                </a:ext>
              </a:extLst>
            </p:cNvPr>
            <p:cNvPicPr>
              <a:picLocks noChangeAspect="1"/>
            </p:cNvPicPr>
            <p:nvPr/>
          </p:nvPicPr>
          <p:blipFill rotWithShape="1">
            <a:blip r:embed="rId2"/>
            <a:srcRect l="1677" t="2242" r="477" b="1932"/>
            <a:stretch/>
          </p:blipFill>
          <p:spPr>
            <a:xfrm>
              <a:off x="6678800" y="3540520"/>
              <a:ext cx="2227054" cy="1322493"/>
            </a:xfrm>
            <a:prstGeom prst="rect">
              <a:avLst/>
            </a:prstGeom>
          </p:spPr>
        </p:pic>
        <p:sp>
          <p:nvSpPr>
            <p:cNvPr id="81" name="CaixaDeTexto 80">
              <a:extLst>
                <a:ext uri="{FF2B5EF4-FFF2-40B4-BE49-F238E27FC236}">
                  <a16:creationId xmlns="" xmlns:a16="http://schemas.microsoft.com/office/drawing/2014/main" id="{FCB250F0-3F23-4772-BA87-5300004FD573}"/>
                </a:ext>
              </a:extLst>
            </p:cNvPr>
            <p:cNvSpPr txBox="1"/>
            <p:nvPr/>
          </p:nvSpPr>
          <p:spPr>
            <a:xfrm>
              <a:off x="9253057" y="2048845"/>
              <a:ext cx="2740057" cy="369332"/>
            </a:xfrm>
            <a:prstGeom prst="rect">
              <a:avLst/>
            </a:prstGeom>
            <a:solidFill>
              <a:schemeClr val="accent2">
                <a:lumMod val="75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DADOS ABERTOS</a:t>
              </a:r>
            </a:p>
          </p:txBody>
        </p:sp>
        <p:sp>
          <p:nvSpPr>
            <p:cNvPr id="82" name="Retângulo 81">
              <a:extLst>
                <a:ext uri="{FF2B5EF4-FFF2-40B4-BE49-F238E27FC236}">
                  <a16:creationId xmlns="" xmlns:a16="http://schemas.microsoft.com/office/drawing/2014/main" id="{1DC689E4-EE1B-4906-A0B7-0CBC951FC1FE}"/>
                </a:ext>
              </a:extLst>
            </p:cNvPr>
            <p:cNvSpPr/>
            <p:nvPr/>
          </p:nvSpPr>
          <p:spPr>
            <a:xfrm>
              <a:off x="9278223" y="2442127"/>
              <a:ext cx="2698113" cy="3013364"/>
            </a:xfrm>
            <a:prstGeom prst="rect">
              <a:avLst/>
            </a:prstGeom>
            <a:solidFill>
              <a:schemeClr val="accent2">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Planos de Dados Abertos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Publicação de bases em formato aberto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83" name="Retângulo 82">
              <a:extLst>
                <a:ext uri="{FF2B5EF4-FFF2-40B4-BE49-F238E27FC236}">
                  <a16:creationId xmlns="" xmlns:a16="http://schemas.microsoft.com/office/drawing/2014/main" id="{91344B29-DB6D-46BE-BB71-74F43EA88698}"/>
                </a:ext>
              </a:extLst>
            </p:cNvPr>
            <p:cNvSpPr/>
            <p:nvPr/>
          </p:nvSpPr>
          <p:spPr>
            <a:xfrm>
              <a:off x="9278222" y="5455491"/>
              <a:ext cx="2698113" cy="1309260"/>
            </a:xfrm>
            <a:prstGeom prst="rect">
              <a:avLst/>
            </a:prstGeom>
            <a:solidFill>
              <a:schemeClr val="accent2">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Painel dos Planos de Dados Abertos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Portal de Dados Abertos</a:t>
              </a:r>
            </a:p>
          </p:txBody>
        </p:sp>
        <p:sp>
          <p:nvSpPr>
            <p:cNvPr id="84" name="CaixaDeTexto 83">
              <a:extLst>
                <a:ext uri="{FF2B5EF4-FFF2-40B4-BE49-F238E27FC236}">
                  <a16:creationId xmlns="" xmlns:a16="http://schemas.microsoft.com/office/drawing/2014/main" id="{69522C10-754F-4E92-ADF5-33CF088D0277}"/>
                </a:ext>
              </a:extLst>
            </p:cNvPr>
            <p:cNvSpPr txBox="1"/>
            <p:nvPr/>
          </p:nvSpPr>
          <p:spPr>
            <a:xfrm>
              <a:off x="3397810" y="5547450"/>
              <a:ext cx="3207385" cy="1212572"/>
            </a:xfrm>
            <a:prstGeom prst="rect">
              <a:avLst/>
            </a:prstGeom>
            <a:noFill/>
            <a:ln>
              <a:noFill/>
            </a:ln>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Sistema de Transparência Ativa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Painel de Municípios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Mapa Brasil Transparente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pic>
          <p:nvPicPr>
            <p:cNvPr id="85" name="Imagem 84">
              <a:extLst>
                <a:ext uri="{FF2B5EF4-FFF2-40B4-BE49-F238E27FC236}">
                  <a16:creationId xmlns="" xmlns:a16="http://schemas.microsoft.com/office/drawing/2014/main" id="{9D7F65FE-DE1A-4EAB-A214-63CEE81B115E}"/>
                </a:ext>
              </a:extLst>
            </p:cNvPr>
            <p:cNvPicPr>
              <a:picLocks noChangeAspect="1"/>
            </p:cNvPicPr>
            <p:nvPr/>
          </p:nvPicPr>
          <p:blipFill>
            <a:blip r:embed="rId3"/>
            <a:stretch>
              <a:fillRect/>
            </a:stretch>
          </p:blipFill>
          <p:spPr>
            <a:xfrm>
              <a:off x="9414950" y="3744918"/>
              <a:ext cx="2416270" cy="1025522"/>
            </a:xfrm>
            <a:prstGeom prst="rect">
              <a:avLst/>
            </a:prstGeom>
          </p:spPr>
        </p:pic>
      </p:grpSp>
    </p:spTree>
    <p:extLst>
      <p:ext uri="{BB962C8B-B14F-4D97-AF65-F5344CB8AC3E}">
        <p14:creationId xmlns:p14="http://schemas.microsoft.com/office/powerpoint/2010/main" val="2071162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26859B-C52A-412A-A32C-CB552E801CE4}"/>
              </a:ext>
            </a:extLst>
          </p:cNvPr>
          <p:cNvSpPr txBox="1">
            <a:spLocks/>
          </p:cNvSpPr>
          <p:nvPr/>
        </p:nvSpPr>
        <p:spPr>
          <a:xfrm>
            <a:off x="349826" y="322262"/>
            <a:ext cx="11672455" cy="758393"/>
          </a:xfrm>
          <a:prstGeom prst="rect">
            <a:avLst/>
          </a:prstGeom>
          <a:solidFill>
            <a:schemeClr val="bg2">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solidFill>
                  <a:schemeClr val="accent5">
                    <a:lumMod val="50000"/>
                  </a:schemeClr>
                </a:solidFill>
              </a:rPr>
              <a:t>Política de Transparência </a:t>
            </a:r>
          </a:p>
        </p:txBody>
      </p:sp>
      <p:sp>
        <p:nvSpPr>
          <p:cNvPr id="5" name="Título 1">
            <a:extLst>
              <a:ext uri="{FF2B5EF4-FFF2-40B4-BE49-F238E27FC236}">
                <a16:creationId xmlns="" xmlns:a16="http://schemas.microsoft.com/office/drawing/2014/main" id="{39A16FEF-C0EC-420F-A7E5-BFA51946AC3D}"/>
              </a:ext>
            </a:extLst>
          </p:cNvPr>
          <p:cNvSpPr txBox="1">
            <a:spLocks/>
          </p:cNvSpPr>
          <p:nvPr/>
        </p:nvSpPr>
        <p:spPr>
          <a:xfrm>
            <a:off x="349827" y="1476505"/>
            <a:ext cx="1715279" cy="758393"/>
          </a:xfrm>
          <a:prstGeom prst="rect">
            <a:avLst/>
          </a:prstGeom>
          <a:solidFill>
            <a:schemeClr val="bg2">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smtClean="0">
                <a:solidFill>
                  <a:schemeClr val="accent5">
                    <a:lumMod val="50000"/>
                  </a:schemeClr>
                </a:solidFill>
              </a:rPr>
              <a:t>PÚBLICO</a:t>
            </a:r>
            <a:endParaRPr lang="pt-BR" sz="3200" b="1" dirty="0">
              <a:solidFill>
                <a:schemeClr val="accent5">
                  <a:lumMod val="50000"/>
                </a:schemeClr>
              </a:solidFill>
            </a:endParaRPr>
          </a:p>
        </p:txBody>
      </p:sp>
      <p:sp>
        <p:nvSpPr>
          <p:cNvPr id="6" name="Título 1">
            <a:extLst>
              <a:ext uri="{FF2B5EF4-FFF2-40B4-BE49-F238E27FC236}">
                <a16:creationId xmlns="" xmlns:a16="http://schemas.microsoft.com/office/drawing/2014/main" id="{3B1F36DA-390C-4D38-A3CC-EDB40E23F48A}"/>
              </a:ext>
            </a:extLst>
          </p:cNvPr>
          <p:cNvSpPr txBox="1">
            <a:spLocks/>
          </p:cNvSpPr>
          <p:nvPr/>
        </p:nvSpPr>
        <p:spPr>
          <a:xfrm>
            <a:off x="1764723" y="2916962"/>
            <a:ext cx="3013612" cy="37673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Governo Federal</a:t>
            </a:r>
          </a:p>
        </p:txBody>
      </p:sp>
      <p:sp>
        <p:nvSpPr>
          <p:cNvPr id="7" name="Título 1">
            <a:extLst>
              <a:ext uri="{FF2B5EF4-FFF2-40B4-BE49-F238E27FC236}">
                <a16:creationId xmlns="" xmlns:a16="http://schemas.microsoft.com/office/drawing/2014/main" id="{935E47F8-6B62-4EB5-83BF-D7C236A9CBEB}"/>
              </a:ext>
            </a:extLst>
          </p:cNvPr>
          <p:cNvSpPr txBox="1">
            <a:spLocks/>
          </p:cNvSpPr>
          <p:nvPr/>
        </p:nvSpPr>
        <p:spPr>
          <a:xfrm>
            <a:off x="1764722" y="3764804"/>
            <a:ext cx="3856759" cy="37673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Sociedade Civil Organizada</a:t>
            </a:r>
          </a:p>
        </p:txBody>
      </p:sp>
      <p:sp>
        <p:nvSpPr>
          <p:cNvPr id="8" name="Título 1">
            <a:extLst>
              <a:ext uri="{FF2B5EF4-FFF2-40B4-BE49-F238E27FC236}">
                <a16:creationId xmlns="" xmlns:a16="http://schemas.microsoft.com/office/drawing/2014/main" id="{B554706E-7B0B-47C8-86DD-3CEB545AEF0D}"/>
              </a:ext>
            </a:extLst>
          </p:cNvPr>
          <p:cNvSpPr txBox="1">
            <a:spLocks/>
          </p:cNvSpPr>
          <p:nvPr/>
        </p:nvSpPr>
        <p:spPr>
          <a:xfrm>
            <a:off x="1764723" y="4622770"/>
            <a:ext cx="3013612" cy="37673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Imprensa</a:t>
            </a:r>
          </a:p>
        </p:txBody>
      </p:sp>
      <p:sp>
        <p:nvSpPr>
          <p:cNvPr id="9" name="Título 1">
            <a:extLst>
              <a:ext uri="{FF2B5EF4-FFF2-40B4-BE49-F238E27FC236}">
                <a16:creationId xmlns="" xmlns:a16="http://schemas.microsoft.com/office/drawing/2014/main" id="{949B6726-EFD6-4802-B36B-E6AD8124EAA2}"/>
              </a:ext>
            </a:extLst>
          </p:cNvPr>
          <p:cNvSpPr txBox="1">
            <a:spLocks/>
          </p:cNvSpPr>
          <p:nvPr/>
        </p:nvSpPr>
        <p:spPr>
          <a:xfrm>
            <a:off x="7947314" y="2879590"/>
            <a:ext cx="3013612" cy="54282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Cidadãos</a:t>
            </a:r>
          </a:p>
        </p:txBody>
      </p:sp>
      <p:sp>
        <p:nvSpPr>
          <p:cNvPr id="10" name="Título 1">
            <a:extLst>
              <a:ext uri="{FF2B5EF4-FFF2-40B4-BE49-F238E27FC236}">
                <a16:creationId xmlns="" xmlns:a16="http://schemas.microsoft.com/office/drawing/2014/main" id="{11EC13FE-9332-418F-853F-A84C17185697}"/>
              </a:ext>
            </a:extLst>
          </p:cNvPr>
          <p:cNvSpPr txBox="1">
            <a:spLocks/>
          </p:cNvSpPr>
          <p:nvPr/>
        </p:nvSpPr>
        <p:spPr>
          <a:xfrm>
            <a:off x="7947314" y="3715035"/>
            <a:ext cx="3013612" cy="534753"/>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Setor privado</a:t>
            </a:r>
          </a:p>
        </p:txBody>
      </p:sp>
      <p:sp>
        <p:nvSpPr>
          <p:cNvPr id="11" name="Título 1">
            <a:extLst>
              <a:ext uri="{FF2B5EF4-FFF2-40B4-BE49-F238E27FC236}">
                <a16:creationId xmlns="" xmlns:a16="http://schemas.microsoft.com/office/drawing/2014/main" id="{5C37BF47-76BB-4C8B-9F63-A04DE497263C}"/>
              </a:ext>
            </a:extLst>
          </p:cNvPr>
          <p:cNvSpPr txBox="1">
            <a:spLocks/>
          </p:cNvSpPr>
          <p:nvPr/>
        </p:nvSpPr>
        <p:spPr>
          <a:xfrm>
            <a:off x="7947314" y="4669010"/>
            <a:ext cx="3013612" cy="639385"/>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Setor de Educação</a:t>
            </a:r>
          </a:p>
        </p:txBody>
      </p:sp>
      <p:sp>
        <p:nvSpPr>
          <p:cNvPr id="12" name="Título 1">
            <a:extLst>
              <a:ext uri="{FF2B5EF4-FFF2-40B4-BE49-F238E27FC236}">
                <a16:creationId xmlns="" xmlns:a16="http://schemas.microsoft.com/office/drawing/2014/main" id="{66ECDD6F-5035-4CA4-A7E9-8D6C3D7772CB}"/>
              </a:ext>
            </a:extLst>
          </p:cNvPr>
          <p:cNvSpPr txBox="1">
            <a:spLocks/>
          </p:cNvSpPr>
          <p:nvPr/>
        </p:nvSpPr>
        <p:spPr>
          <a:xfrm>
            <a:off x="7947314" y="5466698"/>
            <a:ext cx="3013612" cy="639385"/>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Conselhos</a:t>
            </a:r>
          </a:p>
        </p:txBody>
      </p:sp>
      <p:pic>
        <p:nvPicPr>
          <p:cNvPr id="13" name="Picture 2" descr="Resultado de imagem para press icon free png">
            <a:extLst>
              <a:ext uri="{FF2B5EF4-FFF2-40B4-BE49-F238E27FC236}">
                <a16:creationId xmlns="" xmlns:a16="http://schemas.microsoft.com/office/drawing/2014/main" id="{31982B5F-0A08-4D34-ACC5-AD1F211D0751}"/>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6483" y="4476467"/>
            <a:ext cx="663132" cy="6631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m para society icon free png">
            <a:extLst>
              <a:ext uri="{FF2B5EF4-FFF2-40B4-BE49-F238E27FC236}">
                <a16:creationId xmlns="" xmlns:a16="http://schemas.microsoft.com/office/drawing/2014/main" id="{2E758F5F-E5A4-4D75-B337-2996EAFD2D9F}"/>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184" y="3569566"/>
            <a:ext cx="660903" cy="6609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sultado de imagem para brasil icon free png">
            <a:extLst>
              <a:ext uri="{FF2B5EF4-FFF2-40B4-BE49-F238E27FC236}">
                <a16:creationId xmlns="" xmlns:a16="http://schemas.microsoft.com/office/drawing/2014/main" id="{C869AE4F-9BA3-4C4B-825D-927705D0906A}"/>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12000" t="5790" r="15000" b="19711"/>
          <a:stretch/>
        </p:blipFill>
        <p:spPr bwMode="auto">
          <a:xfrm>
            <a:off x="708737" y="2815548"/>
            <a:ext cx="594644" cy="6068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Resultado de imagem para citizen icon free png">
            <a:extLst>
              <a:ext uri="{FF2B5EF4-FFF2-40B4-BE49-F238E27FC236}">
                <a16:creationId xmlns="" xmlns:a16="http://schemas.microsoft.com/office/drawing/2014/main" id="{3EA6F1E1-F61E-489B-8FA1-3E08CA84FF2C}"/>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7648" y="2633436"/>
            <a:ext cx="694774" cy="6947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Resultado de imagem para council icon free png">
            <a:extLst>
              <a:ext uri="{FF2B5EF4-FFF2-40B4-BE49-F238E27FC236}">
                <a16:creationId xmlns="" xmlns:a16="http://schemas.microsoft.com/office/drawing/2014/main" id="{AC0FBEF1-AB8F-4D28-9D68-5AF3F4FC1714}"/>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7055" y="5267092"/>
            <a:ext cx="530565" cy="530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sultado de imagem para university icon free png">
            <a:extLst>
              <a:ext uri="{FF2B5EF4-FFF2-40B4-BE49-F238E27FC236}">
                <a16:creationId xmlns="" xmlns:a16="http://schemas.microsoft.com/office/drawing/2014/main" id="{04D7714C-2DC6-4403-BF38-4F8D05266EFC}"/>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4590" y="4465463"/>
            <a:ext cx="724994" cy="7249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Resultado de imagem para council icon free png">
            <a:extLst>
              <a:ext uri="{FF2B5EF4-FFF2-40B4-BE49-F238E27FC236}">
                <a16:creationId xmlns="" xmlns:a16="http://schemas.microsoft.com/office/drawing/2014/main" id="{085C6C64-74C7-4EB6-AAFB-732F0454E3BD}"/>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7647" y="5358753"/>
            <a:ext cx="625683" cy="6256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Resultado de imagem para profit icon free png">
            <a:extLst>
              <a:ext uri="{FF2B5EF4-FFF2-40B4-BE49-F238E27FC236}">
                <a16:creationId xmlns="" xmlns:a16="http://schemas.microsoft.com/office/drawing/2014/main" id="{D13921EA-CFB0-4B44-B1F6-A1224F703F90}"/>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9646" y="3616364"/>
            <a:ext cx="594981" cy="510003"/>
          </a:xfrm>
          <a:prstGeom prst="rect">
            <a:avLst/>
          </a:prstGeom>
          <a:noFill/>
          <a:extLst>
            <a:ext uri="{909E8E84-426E-40DD-AFC4-6F175D3DCCD1}">
              <a14:hiddenFill xmlns:a14="http://schemas.microsoft.com/office/drawing/2010/main">
                <a:solidFill>
                  <a:srgbClr val="FFFFFF"/>
                </a:solidFill>
              </a14:hiddenFill>
            </a:ext>
          </a:extLst>
        </p:spPr>
      </p:pic>
      <p:sp>
        <p:nvSpPr>
          <p:cNvPr id="21" name="Título 1">
            <a:extLst>
              <a:ext uri="{FF2B5EF4-FFF2-40B4-BE49-F238E27FC236}">
                <a16:creationId xmlns="" xmlns:a16="http://schemas.microsoft.com/office/drawing/2014/main" id="{2DC56FD2-7247-40A6-BA3D-FFB770F35A0A}"/>
              </a:ext>
            </a:extLst>
          </p:cNvPr>
          <p:cNvSpPr txBox="1">
            <a:spLocks/>
          </p:cNvSpPr>
          <p:nvPr/>
        </p:nvSpPr>
        <p:spPr>
          <a:xfrm>
            <a:off x="1764722" y="5420927"/>
            <a:ext cx="4759283" cy="37673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pt-BR" sz="2400" b="1" dirty="0">
                <a:solidFill>
                  <a:schemeClr val="tx1">
                    <a:lumMod val="75000"/>
                    <a:lumOff val="25000"/>
                  </a:schemeClr>
                </a:solidFill>
              </a:rPr>
              <a:t>Governos Estaduais e Municipais</a:t>
            </a:r>
          </a:p>
        </p:txBody>
      </p:sp>
    </p:spTree>
    <p:extLst>
      <p:ext uri="{BB962C8B-B14F-4D97-AF65-F5344CB8AC3E}">
        <p14:creationId xmlns:p14="http://schemas.microsoft.com/office/powerpoint/2010/main" val="184555430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1230</TotalTime>
  <Words>1166</Words>
  <Application>Microsoft Macintosh PowerPoint</Application>
  <PresentationFormat>Widescreen</PresentationFormat>
  <Paragraphs>251</Paragraphs>
  <Slides>48</Slides>
  <Notes>0</Notes>
  <HiddenSlides>0</HiddenSlides>
  <MMClips>1</MMClips>
  <ScaleCrop>false</ScaleCrop>
  <HeadingPairs>
    <vt:vector size="6" baseType="variant">
      <vt:variant>
        <vt:lpstr>Fontes Usadas</vt:lpstr>
      </vt:variant>
      <vt:variant>
        <vt:i4>17</vt:i4>
      </vt:variant>
      <vt:variant>
        <vt:lpstr>Tema</vt:lpstr>
      </vt:variant>
      <vt:variant>
        <vt:i4>2</vt:i4>
      </vt:variant>
      <vt:variant>
        <vt:lpstr>Títulos de Slides</vt:lpstr>
      </vt:variant>
      <vt:variant>
        <vt:i4>48</vt:i4>
      </vt:variant>
    </vt:vector>
  </HeadingPairs>
  <TitlesOfParts>
    <vt:vector size="67" baseType="lpstr">
      <vt:lpstr>Bookman Old Style</vt:lpstr>
      <vt:lpstr>Britannic Bold</vt:lpstr>
      <vt:lpstr>Calibri</vt:lpstr>
      <vt:lpstr>Calibri Light</vt:lpstr>
      <vt:lpstr>Calisto MT</vt:lpstr>
      <vt:lpstr>Century Gothic</vt:lpstr>
      <vt:lpstr>DejaVu Sans</vt:lpstr>
      <vt:lpstr>Gadugi</vt:lpstr>
      <vt:lpstr>Gill Sans MT Condensed</vt:lpstr>
      <vt:lpstr>Humanst521 BT</vt:lpstr>
      <vt:lpstr>Mangal</vt:lpstr>
      <vt:lpstr>Miriam</vt:lpstr>
      <vt:lpstr>Segoe UI</vt:lpstr>
      <vt:lpstr>Times New Roman</vt:lpstr>
      <vt:lpstr>Verdana</vt:lpstr>
      <vt:lpstr>Wingdings</vt:lpstr>
      <vt:lpstr>Arial</vt:lpstr>
      <vt:lpstr>Tema do Office</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Karolini Souza Barbosa de Sa</dc:creator>
  <cp:lastModifiedBy>Usuário do Microsoft Office</cp:lastModifiedBy>
  <cp:revision>56</cp:revision>
  <dcterms:created xsi:type="dcterms:W3CDTF">2018-06-28T19:05:06Z</dcterms:created>
  <dcterms:modified xsi:type="dcterms:W3CDTF">2018-07-04T11:16:29Z</dcterms:modified>
</cp:coreProperties>
</file>