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52"/>
  </p:notesMasterIdLst>
  <p:sldIdLst>
    <p:sldId id="256" r:id="rId2"/>
    <p:sldId id="1218" r:id="rId3"/>
    <p:sldId id="324" r:id="rId4"/>
    <p:sldId id="325" r:id="rId5"/>
    <p:sldId id="268" r:id="rId6"/>
    <p:sldId id="288" r:id="rId7"/>
    <p:sldId id="289" r:id="rId8"/>
    <p:sldId id="290" r:id="rId9"/>
    <p:sldId id="291" r:id="rId10"/>
    <p:sldId id="285" r:id="rId11"/>
    <p:sldId id="1174" r:id="rId12"/>
    <p:sldId id="421" r:id="rId13"/>
    <p:sldId id="1176" r:id="rId14"/>
    <p:sldId id="292" r:id="rId15"/>
    <p:sldId id="293" r:id="rId16"/>
    <p:sldId id="294" r:id="rId17"/>
    <p:sldId id="295" r:id="rId18"/>
    <p:sldId id="335" r:id="rId19"/>
    <p:sldId id="1177" r:id="rId20"/>
    <p:sldId id="1178" r:id="rId21"/>
    <p:sldId id="1179" r:id="rId22"/>
    <p:sldId id="1180" r:id="rId23"/>
    <p:sldId id="1181" r:id="rId24"/>
    <p:sldId id="1182" r:id="rId25"/>
    <p:sldId id="1183" r:id="rId26"/>
    <p:sldId id="1114" r:id="rId27"/>
    <p:sldId id="1079" r:id="rId28"/>
    <p:sldId id="1080" r:id="rId29"/>
    <p:sldId id="1089" r:id="rId30"/>
    <p:sldId id="1117" r:id="rId31"/>
    <p:sldId id="1116" r:id="rId32"/>
    <p:sldId id="1213" r:id="rId33"/>
    <p:sldId id="1184" r:id="rId34"/>
    <p:sldId id="1185" r:id="rId35"/>
    <p:sldId id="1186" r:id="rId36"/>
    <p:sldId id="1187" r:id="rId37"/>
    <p:sldId id="1188" r:id="rId38"/>
    <p:sldId id="1189" r:id="rId39"/>
    <p:sldId id="1190" r:id="rId40"/>
    <p:sldId id="1191" r:id="rId41"/>
    <p:sldId id="1192" r:id="rId42"/>
    <p:sldId id="1193" r:id="rId43"/>
    <p:sldId id="1194" r:id="rId44"/>
    <p:sldId id="1195" r:id="rId45"/>
    <p:sldId id="1196" r:id="rId46"/>
    <p:sldId id="1197" r:id="rId47"/>
    <p:sldId id="1198" r:id="rId48"/>
    <p:sldId id="419" r:id="rId49"/>
    <p:sldId id="1205" r:id="rId50"/>
    <p:sldId id="1217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/>
    <p:restoredTop sz="95407" autoAdjust="0"/>
  </p:normalViewPr>
  <p:slideViewPr>
    <p:cSldViewPr snapToGrid="0" snapToObjects="1">
      <p:cViewPr varScale="1">
        <p:scale>
          <a:sx n="113" d="100"/>
          <a:sy n="113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3DA7B-B413-484B-80B6-DFAEF43C99F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2FED2A-E0E2-439B-ADBF-7E33B27751BD}">
      <dgm:prSet custT="1"/>
      <dgm:spPr/>
      <dgm:t>
        <a:bodyPr/>
        <a:lstStyle/>
        <a:p>
          <a:r>
            <a:rPr lang="pt-BR" sz="2400" dirty="0"/>
            <a:t>Natureza</a:t>
          </a:r>
          <a:endParaRPr lang="en-US" sz="2400" dirty="0"/>
        </a:p>
      </dgm:t>
    </dgm:pt>
    <dgm:pt modelId="{0ACFA7CF-D407-4878-AC21-BAA65B9FFC53}" type="parTrans" cxnId="{24EFD397-BF68-4D21-A70D-B6A7E96E0B06}">
      <dgm:prSet/>
      <dgm:spPr/>
      <dgm:t>
        <a:bodyPr/>
        <a:lstStyle/>
        <a:p>
          <a:endParaRPr lang="en-US"/>
        </a:p>
      </dgm:t>
    </dgm:pt>
    <dgm:pt modelId="{0413C65C-1BCB-4CBC-A985-87B7B24DC6AB}" type="sibTrans" cxnId="{24EFD397-BF68-4D21-A70D-B6A7E96E0B0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EF275864-F895-4FF4-ADAF-C933C9841F50}">
      <dgm:prSet custT="1"/>
      <dgm:spPr/>
      <dgm:t>
        <a:bodyPr/>
        <a:lstStyle/>
        <a:p>
          <a:r>
            <a:rPr lang="pt-BR" sz="2400" dirty="0"/>
            <a:t>Pilares</a:t>
          </a:r>
          <a:endParaRPr lang="en-US" sz="2400" dirty="0"/>
        </a:p>
      </dgm:t>
    </dgm:pt>
    <dgm:pt modelId="{04B00388-3D46-4E7D-BDBC-5B82DC6BAA57}" type="parTrans" cxnId="{16C9C8F0-A293-4643-998A-F58DF8B30D99}">
      <dgm:prSet/>
      <dgm:spPr/>
      <dgm:t>
        <a:bodyPr/>
        <a:lstStyle/>
        <a:p>
          <a:endParaRPr lang="en-US"/>
        </a:p>
      </dgm:t>
    </dgm:pt>
    <dgm:pt modelId="{64169ECD-97CC-4D2C-8F6A-BA3A0015C7CA}" type="sibTrans" cxnId="{16C9C8F0-A293-4643-998A-F58DF8B30D9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6C62849-2421-42D2-9514-0A647E25C953}">
      <dgm:prSet custT="1"/>
      <dgm:spPr/>
      <dgm:t>
        <a:bodyPr/>
        <a:lstStyle/>
        <a:p>
          <a:r>
            <a:rPr lang="pt-BR" sz="2400" dirty="0"/>
            <a:t>Histórico</a:t>
          </a:r>
          <a:endParaRPr lang="en-US" sz="2400" dirty="0"/>
        </a:p>
      </dgm:t>
    </dgm:pt>
    <dgm:pt modelId="{B8133D08-7915-48ED-8D1B-9477FD012F98}" type="parTrans" cxnId="{3ABF7C12-40D6-4DF2-BC14-3442E8435FC3}">
      <dgm:prSet/>
      <dgm:spPr/>
      <dgm:t>
        <a:bodyPr/>
        <a:lstStyle/>
        <a:p>
          <a:endParaRPr lang="en-US"/>
        </a:p>
      </dgm:t>
    </dgm:pt>
    <dgm:pt modelId="{8C830E6D-27AE-43FB-BA06-61F9543139EA}" type="sibTrans" cxnId="{3ABF7C12-40D6-4DF2-BC14-3442E8435FC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FEC0CFD-E4B6-4AE7-B958-31CE5858DE02}">
      <dgm:prSet custT="1"/>
      <dgm:spPr/>
      <dgm:t>
        <a:bodyPr/>
        <a:lstStyle/>
        <a:p>
          <a:r>
            <a:rPr lang="pt-BR" sz="2400" dirty="0"/>
            <a:t>Estrutura Normativa</a:t>
          </a:r>
          <a:endParaRPr lang="en-US" sz="2400" dirty="0"/>
        </a:p>
      </dgm:t>
    </dgm:pt>
    <dgm:pt modelId="{6278CF43-D659-411C-9768-9006C2039CEF}" type="parTrans" cxnId="{BA92D945-6FC5-468F-AC21-E0CBDCD029B0}">
      <dgm:prSet/>
      <dgm:spPr/>
      <dgm:t>
        <a:bodyPr/>
        <a:lstStyle/>
        <a:p>
          <a:endParaRPr lang="en-US"/>
        </a:p>
      </dgm:t>
    </dgm:pt>
    <dgm:pt modelId="{25EDC820-DDF1-46B8-AAE6-6CE7947853B7}" type="sibTrans" cxnId="{BA92D945-6FC5-468F-AC21-E0CBDCD029B0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356CB600-8DBE-4420-B01D-F9EBF18D58B6}">
      <dgm:prSet custT="1"/>
      <dgm:spPr/>
      <dgm:t>
        <a:bodyPr/>
        <a:lstStyle/>
        <a:p>
          <a:r>
            <a:rPr lang="pt-BR" sz="2400" dirty="0"/>
            <a:t>Fluxo </a:t>
          </a:r>
          <a:endParaRPr lang="en-US" sz="2400" dirty="0"/>
        </a:p>
      </dgm:t>
    </dgm:pt>
    <dgm:pt modelId="{C684A310-4277-4442-BFFB-1E74150C0F76}" type="parTrans" cxnId="{20967A32-63C8-4D75-B919-76A165DC6945}">
      <dgm:prSet/>
      <dgm:spPr/>
      <dgm:t>
        <a:bodyPr/>
        <a:lstStyle/>
        <a:p>
          <a:endParaRPr lang="en-US"/>
        </a:p>
      </dgm:t>
    </dgm:pt>
    <dgm:pt modelId="{E506955B-C2CB-41AF-AFEC-68056394F38C}" type="sibTrans" cxnId="{20967A32-63C8-4D75-B919-76A165DC6945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CB6EFEF8-8CA1-4069-8AEE-9FF98727FD38}">
      <dgm:prSet custT="1"/>
      <dgm:spPr/>
      <dgm:t>
        <a:bodyPr/>
        <a:lstStyle/>
        <a:p>
          <a:r>
            <a:rPr lang="pt-BR" sz="2400"/>
            <a:t>Fases da Negociação</a:t>
          </a:r>
          <a:endParaRPr lang="en-US" sz="2400"/>
        </a:p>
      </dgm:t>
    </dgm:pt>
    <dgm:pt modelId="{F81A7840-AF77-44D2-BF12-22E1EA03DD61}" type="parTrans" cxnId="{78CE4A6D-23AF-4110-A77B-1AFA9F66DAB6}">
      <dgm:prSet/>
      <dgm:spPr/>
      <dgm:t>
        <a:bodyPr/>
        <a:lstStyle/>
        <a:p>
          <a:endParaRPr lang="en-US"/>
        </a:p>
      </dgm:t>
    </dgm:pt>
    <dgm:pt modelId="{527069EB-F248-4C31-8332-03C9A8264DFA}" type="sibTrans" cxnId="{78CE4A6D-23AF-4110-A77B-1AFA9F66DAB6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B1A038F1-DDFE-46C2-B8AB-3770BA45CE5E}">
      <dgm:prSet custT="1"/>
      <dgm:spPr/>
      <dgm:t>
        <a:bodyPr/>
        <a:lstStyle/>
        <a:p>
          <a:r>
            <a:rPr lang="pt-BR" sz="2400" dirty="0"/>
            <a:t>Desafios</a:t>
          </a:r>
          <a:endParaRPr lang="en-US" sz="2400" dirty="0"/>
        </a:p>
      </dgm:t>
    </dgm:pt>
    <dgm:pt modelId="{020DBBD0-4A37-4C09-8D6D-B175416C9A66}" type="parTrans" cxnId="{3811C9E8-5FC5-43F9-A35E-48183901B497}">
      <dgm:prSet/>
      <dgm:spPr/>
      <dgm:t>
        <a:bodyPr/>
        <a:lstStyle/>
        <a:p>
          <a:endParaRPr lang="en-US"/>
        </a:p>
      </dgm:t>
    </dgm:pt>
    <dgm:pt modelId="{67C194A2-A4B4-444A-A824-9516A3F806FD}" type="sibTrans" cxnId="{3811C9E8-5FC5-43F9-A35E-48183901B497}">
      <dgm:prSet phldrT="07" phldr="0"/>
      <dgm:spPr/>
      <dgm:t>
        <a:bodyPr/>
        <a:lstStyle/>
        <a:p>
          <a:r>
            <a:rPr lang="en-US"/>
            <a:t>07</a:t>
          </a:r>
        </a:p>
      </dgm:t>
    </dgm:pt>
    <dgm:pt modelId="{A49F6B79-A5DE-E348-A243-780E06C6AA35}" type="pres">
      <dgm:prSet presAssocID="{2DA3DA7B-B413-484B-80B6-DFAEF43C99F7}" presName="Name0" presStyleCnt="0">
        <dgm:presLayoutVars>
          <dgm:animLvl val="lvl"/>
          <dgm:resizeHandles val="exact"/>
        </dgm:presLayoutVars>
      </dgm:prSet>
      <dgm:spPr/>
    </dgm:pt>
    <dgm:pt modelId="{C4B3610A-9D3D-1D40-A30C-12E4CAF2A42D}" type="pres">
      <dgm:prSet presAssocID="{102FED2A-E0E2-439B-ADBF-7E33B27751BD}" presName="compositeNode" presStyleCnt="0">
        <dgm:presLayoutVars>
          <dgm:bulletEnabled val="1"/>
        </dgm:presLayoutVars>
      </dgm:prSet>
      <dgm:spPr/>
    </dgm:pt>
    <dgm:pt modelId="{1BA9891C-3E97-634E-B493-3D111F71E5DF}" type="pres">
      <dgm:prSet presAssocID="{102FED2A-E0E2-439B-ADBF-7E33B27751BD}" presName="bgRect" presStyleLbl="alignNode1" presStyleIdx="0" presStyleCnt="7" custLinFactNeighborX="987"/>
      <dgm:spPr/>
    </dgm:pt>
    <dgm:pt modelId="{A319364E-3B55-AE4B-A49D-073C228D4FD3}" type="pres">
      <dgm:prSet presAssocID="{0413C65C-1BCB-4CBC-A985-87B7B24DC6AB}" presName="sibTransNodeRect" presStyleLbl="alignNode1" presStyleIdx="0" presStyleCnt="7">
        <dgm:presLayoutVars>
          <dgm:chMax val="0"/>
          <dgm:bulletEnabled val="1"/>
        </dgm:presLayoutVars>
      </dgm:prSet>
      <dgm:spPr/>
    </dgm:pt>
    <dgm:pt modelId="{04D471A9-F187-2E40-8D47-EB4C296E85F7}" type="pres">
      <dgm:prSet presAssocID="{102FED2A-E0E2-439B-ADBF-7E33B27751BD}" presName="nodeRect" presStyleLbl="alignNode1" presStyleIdx="0" presStyleCnt="7">
        <dgm:presLayoutVars>
          <dgm:bulletEnabled val="1"/>
        </dgm:presLayoutVars>
      </dgm:prSet>
      <dgm:spPr/>
    </dgm:pt>
    <dgm:pt modelId="{E1B9D331-DC02-8644-B13A-36F19027F8FD}" type="pres">
      <dgm:prSet presAssocID="{0413C65C-1BCB-4CBC-A985-87B7B24DC6AB}" presName="sibTrans" presStyleCnt="0"/>
      <dgm:spPr/>
    </dgm:pt>
    <dgm:pt modelId="{4EF05C93-2C38-4444-AFBE-8F2B68646F6C}" type="pres">
      <dgm:prSet presAssocID="{EF275864-F895-4FF4-ADAF-C933C9841F50}" presName="compositeNode" presStyleCnt="0">
        <dgm:presLayoutVars>
          <dgm:bulletEnabled val="1"/>
        </dgm:presLayoutVars>
      </dgm:prSet>
      <dgm:spPr/>
    </dgm:pt>
    <dgm:pt modelId="{BE6460AD-AA29-784A-A28B-E1979B104B04}" type="pres">
      <dgm:prSet presAssocID="{EF275864-F895-4FF4-ADAF-C933C9841F50}" presName="bgRect" presStyleLbl="alignNode1" presStyleIdx="1" presStyleCnt="7" custScaleX="97399"/>
      <dgm:spPr/>
    </dgm:pt>
    <dgm:pt modelId="{E244074B-001F-194F-8713-80EA84DA5D20}" type="pres">
      <dgm:prSet presAssocID="{64169ECD-97CC-4D2C-8F6A-BA3A0015C7CA}" presName="sibTransNodeRect" presStyleLbl="alignNode1" presStyleIdx="1" presStyleCnt="7">
        <dgm:presLayoutVars>
          <dgm:chMax val="0"/>
          <dgm:bulletEnabled val="1"/>
        </dgm:presLayoutVars>
      </dgm:prSet>
      <dgm:spPr/>
    </dgm:pt>
    <dgm:pt modelId="{C9BCC97F-0A1D-914D-A4C1-EC90A0736064}" type="pres">
      <dgm:prSet presAssocID="{EF275864-F895-4FF4-ADAF-C933C9841F50}" presName="nodeRect" presStyleLbl="alignNode1" presStyleIdx="1" presStyleCnt="7">
        <dgm:presLayoutVars>
          <dgm:bulletEnabled val="1"/>
        </dgm:presLayoutVars>
      </dgm:prSet>
      <dgm:spPr/>
    </dgm:pt>
    <dgm:pt modelId="{DB03E010-FE8A-F548-A0DA-5CFDFC4AFD02}" type="pres">
      <dgm:prSet presAssocID="{64169ECD-97CC-4D2C-8F6A-BA3A0015C7CA}" presName="sibTrans" presStyleCnt="0"/>
      <dgm:spPr/>
    </dgm:pt>
    <dgm:pt modelId="{B2040DE8-9516-7044-B896-3E0EE773A739}" type="pres">
      <dgm:prSet presAssocID="{56C62849-2421-42D2-9514-0A647E25C953}" presName="compositeNode" presStyleCnt="0">
        <dgm:presLayoutVars>
          <dgm:bulletEnabled val="1"/>
        </dgm:presLayoutVars>
      </dgm:prSet>
      <dgm:spPr/>
    </dgm:pt>
    <dgm:pt modelId="{C6034C05-F6F8-644C-9737-068CC0466D53}" type="pres">
      <dgm:prSet presAssocID="{56C62849-2421-42D2-9514-0A647E25C953}" presName="bgRect" presStyleLbl="alignNode1" presStyleIdx="2" presStyleCnt="7" custScaleX="113997"/>
      <dgm:spPr/>
    </dgm:pt>
    <dgm:pt modelId="{3849B700-CDE0-EA45-AF7D-A3EBC21CF95F}" type="pres">
      <dgm:prSet presAssocID="{8C830E6D-27AE-43FB-BA06-61F9543139EA}" presName="sibTransNodeRect" presStyleLbl="alignNode1" presStyleIdx="2" presStyleCnt="7">
        <dgm:presLayoutVars>
          <dgm:chMax val="0"/>
          <dgm:bulletEnabled val="1"/>
        </dgm:presLayoutVars>
      </dgm:prSet>
      <dgm:spPr/>
    </dgm:pt>
    <dgm:pt modelId="{7C3313B3-E2FD-2942-9D85-F0CF82ACEB23}" type="pres">
      <dgm:prSet presAssocID="{56C62849-2421-42D2-9514-0A647E25C953}" presName="nodeRect" presStyleLbl="alignNode1" presStyleIdx="2" presStyleCnt="7">
        <dgm:presLayoutVars>
          <dgm:bulletEnabled val="1"/>
        </dgm:presLayoutVars>
      </dgm:prSet>
      <dgm:spPr/>
    </dgm:pt>
    <dgm:pt modelId="{93229E9A-FD8A-5C4E-AA3D-E945D439EB93}" type="pres">
      <dgm:prSet presAssocID="{8C830E6D-27AE-43FB-BA06-61F9543139EA}" presName="sibTrans" presStyleCnt="0"/>
      <dgm:spPr/>
    </dgm:pt>
    <dgm:pt modelId="{DDAA1156-1C92-EB4A-BE3C-3E1367FE4613}" type="pres">
      <dgm:prSet presAssocID="{4FEC0CFD-E4B6-4AE7-B958-31CE5858DE02}" presName="compositeNode" presStyleCnt="0">
        <dgm:presLayoutVars>
          <dgm:bulletEnabled val="1"/>
        </dgm:presLayoutVars>
      </dgm:prSet>
      <dgm:spPr/>
    </dgm:pt>
    <dgm:pt modelId="{C12CC6B7-4ED5-7C4C-9D93-72767A5F385A}" type="pres">
      <dgm:prSet presAssocID="{4FEC0CFD-E4B6-4AE7-B958-31CE5858DE02}" presName="bgRect" presStyleLbl="alignNode1" presStyleIdx="3" presStyleCnt="7" custScaleX="109427"/>
      <dgm:spPr/>
    </dgm:pt>
    <dgm:pt modelId="{F67D9D1A-E87D-8C4C-8BBE-7C51910C7586}" type="pres">
      <dgm:prSet presAssocID="{25EDC820-DDF1-46B8-AAE6-6CE7947853B7}" presName="sibTransNodeRect" presStyleLbl="alignNode1" presStyleIdx="3" presStyleCnt="7">
        <dgm:presLayoutVars>
          <dgm:chMax val="0"/>
          <dgm:bulletEnabled val="1"/>
        </dgm:presLayoutVars>
      </dgm:prSet>
      <dgm:spPr/>
    </dgm:pt>
    <dgm:pt modelId="{1B6B1F8F-BA0E-2545-9688-D43A48E6ECFE}" type="pres">
      <dgm:prSet presAssocID="{4FEC0CFD-E4B6-4AE7-B958-31CE5858DE02}" presName="nodeRect" presStyleLbl="alignNode1" presStyleIdx="3" presStyleCnt="7">
        <dgm:presLayoutVars>
          <dgm:bulletEnabled val="1"/>
        </dgm:presLayoutVars>
      </dgm:prSet>
      <dgm:spPr/>
    </dgm:pt>
    <dgm:pt modelId="{365D0CC5-6C57-AC44-B6F0-E75B581E41AC}" type="pres">
      <dgm:prSet presAssocID="{25EDC820-DDF1-46B8-AAE6-6CE7947853B7}" presName="sibTrans" presStyleCnt="0"/>
      <dgm:spPr/>
    </dgm:pt>
    <dgm:pt modelId="{F701E361-EC05-2A4F-9AA7-605CAE81F8C3}" type="pres">
      <dgm:prSet presAssocID="{356CB600-8DBE-4420-B01D-F9EBF18D58B6}" presName="compositeNode" presStyleCnt="0">
        <dgm:presLayoutVars>
          <dgm:bulletEnabled val="1"/>
        </dgm:presLayoutVars>
      </dgm:prSet>
      <dgm:spPr/>
    </dgm:pt>
    <dgm:pt modelId="{FD84123A-BB44-A844-9D99-D4E3CEDFFEC8}" type="pres">
      <dgm:prSet presAssocID="{356CB600-8DBE-4420-B01D-F9EBF18D58B6}" presName="bgRect" presStyleLbl="alignNode1" presStyleIdx="4" presStyleCnt="7"/>
      <dgm:spPr/>
    </dgm:pt>
    <dgm:pt modelId="{187C437E-85C6-FE45-941E-BBD658899A68}" type="pres">
      <dgm:prSet presAssocID="{E506955B-C2CB-41AF-AFEC-68056394F38C}" presName="sibTransNodeRect" presStyleLbl="alignNode1" presStyleIdx="4" presStyleCnt="7">
        <dgm:presLayoutVars>
          <dgm:chMax val="0"/>
          <dgm:bulletEnabled val="1"/>
        </dgm:presLayoutVars>
      </dgm:prSet>
      <dgm:spPr/>
    </dgm:pt>
    <dgm:pt modelId="{188B5A30-6023-F546-B0DA-1C2D171FE035}" type="pres">
      <dgm:prSet presAssocID="{356CB600-8DBE-4420-B01D-F9EBF18D58B6}" presName="nodeRect" presStyleLbl="alignNode1" presStyleIdx="4" presStyleCnt="7">
        <dgm:presLayoutVars>
          <dgm:bulletEnabled val="1"/>
        </dgm:presLayoutVars>
      </dgm:prSet>
      <dgm:spPr/>
    </dgm:pt>
    <dgm:pt modelId="{DDB0359C-5882-1F41-98AF-98111204F0B9}" type="pres">
      <dgm:prSet presAssocID="{E506955B-C2CB-41AF-AFEC-68056394F38C}" presName="sibTrans" presStyleCnt="0"/>
      <dgm:spPr/>
    </dgm:pt>
    <dgm:pt modelId="{50527155-98FC-7741-BFDE-B9DC0D699E6D}" type="pres">
      <dgm:prSet presAssocID="{CB6EFEF8-8CA1-4069-8AEE-9FF98727FD38}" presName="compositeNode" presStyleCnt="0">
        <dgm:presLayoutVars>
          <dgm:bulletEnabled val="1"/>
        </dgm:presLayoutVars>
      </dgm:prSet>
      <dgm:spPr/>
    </dgm:pt>
    <dgm:pt modelId="{AE30A7CB-53F3-C548-832A-EADAD9C32DF9}" type="pres">
      <dgm:prSet presAssocID="{CB6EFEF8-8CA1-4069-8AEE-9FF98727FD38}" presName="bgRect" presStyleLbl="alignNode1" presStyleIdx="5" presStyleCnt="7" custScaleX="115981"/>
      <dgm:spPr/>
    </dgm:pt>
    <dgm:pt modelId="{04939ECF-A829-9E46-86A0-6C684649E5FC}" type="pres">
      <dgm:prSet presAssocID="{527069EB-F248-4C31-8332-03C9A8264DFA}" presName="sibTransNodeRect" presStyleLbl="alignNode1" presStyleIdx="5" presStyleCnt="7">
        <dgm:presLayoutVars>
          <dgm:chMax val="0"/>
          <dgm:bulletEnabled val="1"/>
        </dgm:presLayoutVars>
      </dgm:prSet>
      <dgm:spPr/>
    </dgm:pt>
    <dgm:pt modelId="{C06FAEB0-6D49-854B-85A9-0C8FCDA60A82}" type="pres">
      <dgm:prSet presAssocID="{CB6EFEF8-8CA1-4069-8AEE-9FF98727FD38}" presName="nodeRect" presStyleLbl="alignNode1" presStyleIdx="5" presStyleCnt="7">
        <dgm:presLayoutVars>
          <dgm:bulletEnabled val="1"/>
        </dgm:presLayoutVars>
      </dgm:prSet>
      <dgm:spPr/>
    </dgm:pt>
    <dgm:pt modelId="{5297773C-AAA4-F341-A142-AA387FB94FC6}" type="pres">
      <dgm:prSet presAssocID="{527069EB-F248-4C31-8332-03C9A8264DFA}" presName="sibTrans" presStyleCnt="0"/>
      <dgm:spPr/>
    </dgm:pt>
    <dgm:pt modelId="{C2FF711D-5361-F048-9518-46133CB8EFE9}" type="pres">
      <dgm:prSet presAssocID="{B1A038F1-DDFE-46C2-B8AB-3770BA45CE5E}" presName="compositeNode" presStyleCnt="0">
        <dgm:presLayoutVars>
          <dgm:bulletEnabled val="1"/>
        </dgm:presLayoutVars>
      </dgm:prSet>
      <dgm:spPr/>
    </dgm:pt>
    <dgm:pt modelId="{503305AD-9879-D149-9D38-9BD87A259B02}" type="pres">
      <dgm:prSet presAssocID="{B1A038F1-DDFE-46C2-B8AB-3770BA45CE5E}" presName="bgRect" presStyleLbl="alignNode1" presStyleIdx="6" presStyleCnt="7"/>
      <dgm:spPr/>
    </dgm:pt>
    <dgm:pt modelId="{107B23DA-443E-CD4D-B2CF-0C23AA1FBCDB}" type="pres">
      <dgm:prSet presAssocID="{67C194A2-A4B4-444A-A824-9516A3F806FD}" presName="sibTransNodeRect" presStyleLbl="alignNode1" presStyleIdx="6" presStyleCnt="7">
        <dgm:presLayoutVars>
          <dgm:chMax val="0"/>
          <dgm:bulletEnabled val="1"/>
        </dgm:presLayoutVars>
      </dgm:prSet>
      <dgm:spPr/>
    </dgm:pt>
    <dgm:pt modelId="{9589708A-BA6C-104B-A2D5-5A3990BAB5CC}" type="pres">
      <dgm:prSet presAssocID="{B1A038F1-DDFE-46C2-B8AB-3770BA45CE5E}" presName="nodeRect" presStyleLbl="alignNode1" presStyleIdx="6" presStyleCnt="7">
        <dgm:presLayoutVars>
          <dgm:bulletEnabled val="1"/>
        </dgm:presLayoutVars>
      </dgm:prSet>
      <dgm:spPr/>
    </dgm:pt>
  </dgm:ptLst>
  <dgm:cxnLst>
    <dgm:cxn modelId="{6D38C905-C4F2-D943-8422-9CEC29535143}" type="presOf" srcId="{E506955B-C2CB-41AF-AFEC-68056394F38C}" destId="{187C437E-85C6-FE45-941E-BBD658899A68}" srcOrd="0" destOrd="0" presId="urn:microsoft.com/office/officeart/2016/7/layout/LinearBlockProcessNumbered"/>
    <dgm:cxn modelId="{93264C0C-861B-E746-AE25-23506691195A}" type="presOf" srcId="{56C62849-2421-42D2-9514-0A647E25C953}" destId="{C6034C05-F6F8-644C-9737-068CC0466D53}" srcOrd="0" destOrd="0" presId="urn:microsoft.com/office/officeart/2016/7/layout/LinearBlockProcessNumbered"/>
    <dgm:cxn modelId="{CC946312-127F-FE4F-904F-AB8FDDAED447}" type="presOf" srcId="{56C62849-2421-42D2-9514-0A647E25C953}" destId="{7C3313B3-E2FD-2942-9D85-F0CF82ACEB23}" srcOrd="1" destOrd="0" presId="urn:microsoft.com/office/officeart/2016/7/layout/LinearBlockProcessNumbered"/>
    <dgm:cxn modelId="{3ABF7C12-40D6-4DF2-BC14-3442E8435FC3}" srcId="{2DA3DA7B-B413-484B-80B6-DFAEF43C99F7}" destId="{56C62849-2421-42D2-9514-0A647E25C953}" srcOrd="2" destOrd="0" parTransId="{B8133D08-7915-48ED-8D1B-9477FD012F98}" sibTransId="{8C830E6D-27AE-43FB-BA06-61F9543139EA}"/>
    <dgm:cxn modelId="{20967A32-63C8-4D75-B919-76A165DC6945}" srcId="{2DA3DA7B-B413-484B-80B6-DFAEF43C99F7}" destId="{356CB600-8DBE-4420-B01D-F9EBF18D58B6}" srcOrd="4" destOrd="0" parTransId="{C684A310-4277-4442-BFFB-1E74150C0F76}" sibTransId="{E506955B-C2CB-41AF-AFEC-68056394F38C}"/>
    <dgm:cxn modelId="{A48E8433-64FB-0348-8260-51B3A4F9846F}" type="presOf" srcId="{527069EB-F248-4C31-8332-03C9A8264DFA}" destId="{04939ECF-A829-9E46-86A0-6C684649E5FC}" srcOrd="0" destOrd="0" presId="urn:microsoft.com/office/officeart/2016/7/layout/LinearBlockProcessNumbered"/>
    <dgm:cxn modelId="{F7A4FC3B-8796-1047-B1F6-FBA100F4948D}" type="presOf" srcId="{64169ECD-97CC-4D2C-8F6A-BA3A0015C7CA}" destId="{E244074B-001F-194F-8713-80EA84DA5D20}" srcOrd="0" destOrd="0" presId="urn:microsoft.com/office/officeart/2016/7/layout/LinearBlockProcessNumbered"/>
    <dgm:cxn modelId="{876FED5B-2BEA-3648-A017-D5750F1824A0}" type="presOf" srcId="{CB6EFEF8-8CA1-4069-8AEE-9FF98727FD38}" destId="{AE30A7CB-53F3-C548-832A-EADAD9C32DF9}" srcOrd="0" destOrd="0" presId="urn:microsoft.com/office/officeart/2016/7/layout/LinearBlockProcessNumbered"/>
    <dgm:cxn modelId="{B075E35F-7594-BF4F-B5D4-61C82318A8F5}" type="presOf" srcId="{0413C65C-1BCB-4CBC-A985-87B7B24DC6AB}" destId="{A319364E-3B55-AE4B-A49D-073C228D4FD3}" srcOrd="0" destOrd="0" presId="urn:microsoft.com/office/officeart/2016/7/layout/LinearBlockProcessNumbered"/>
    <dgm:cxn modelId="{BF6C9260-B3B5-C646-8E58-52274398E2FB}" type="presOf" srcId="{8C830E6D-27AE-43FB-BA06-61F9543139EA}" destId="{3849B700-CDE0-EA45-AF7D-A3EBC21CF95F}" srcOrd="0" destOrd="0" presId="urn:microsoft.com/office/officeart/2016/7/layout/LinearBlockProcessNumbered"/>
    <dgm:cxn modelId="{0731AA42-1AA4-E245-9A97-8C7483A624EA}" type="presOf" srcId="{EF275864-F895-4FF4-ADAF-C933C9841F50}" destId="{BE6460AD-AA29-784A-A28B-E1979B104B04}" srcOrd="0" destOrd="0" presId="urn:microsoft.com/office/officeart/2016/7/layout/LinearBlockProcessNumbered"/>
    <dgm:cxn modelId="{BA92D945-6FC5-468F-AC21-E0CBDCD029B0}" srcId="{2DA3DA7B-B413-484B-80B6-DFAEF43C99F7}" destId="{4FEC0CFD-E4B6-4AE7-B958-31CE5858DE02}" srcOrd="3" destOrd="0" parTransId="{6278CF43-D659-411C-9768-9006C2039CEF}" sibTransId="{25EDC820-DDF1-46B8-AAE6-6CE7947853B7}"/>
    <dgm:cxn modelId="{1704A267-73E2-AF44-A94E-DE6F6AC1BC42}" type="presOf" srcId="{356CB600-8DBE-4420-B01D-F9EBF18D58B6}" destId="{FD84123A-BB44-A844-9D99-D4E3CEDFFEC8}" srcOrd="0" destOrd="0" presId="urn:microsoft.com/office/officeart/2016/7/layout/LinearBlockProcessNumbered"/>
    <dgm:cxn modelId="{8AD9456A-68EC-2044-A089-0ED50B37216F}" type="presOf" srcId="{B1A038F1-DDFE-46C2-B8AB-3770BA45CE5E}" destId="{9589708A-BA6C-104B-A2D5-5A3990BAB5CC}" srcOrd="1" destOrd="0" presId="urn:microsoft.com/office/officeart/2016/7/layout/LinearBlockProcessNumbered"/>
    <dgm:cxn modelId="{78CE4A6D-23AF-4110-A77B-1AFA9F66DAB6}" srcId="{2DA3DA7B-B413-484B-80B6-DFAEF43C99F7}" destId="{CB6EFEF8-8CA1-4069-8AEE-9FF98727FD38}" srcOrd="5" destOrd="0" parTransId="{F81A7840-AF77-44D2-BF12-22E1EA03DD61}" sibTransId="{527069EB-F248-4C31-8332-03C9A8264DFA}"/>
    <dgm:cxn modelId="{B8D0556E-727B-4F45-A59C-56FCC8ECAA29}" type="presOf" srcId="{356CB600-8DBE-4420-B01D-F9EBF18D58B6}" destId="{188B5A30-6023-F546-B0DA-1C2D171FE035}" srcOrd="1" destOrd="0" presId="urn:microsoft.com/office/officeart/2016/7/layout/LinearBlockProcessNumbered"/>
    <dgm:cxn modelId="{0F432972-4B49-794E-AF03-4980D0742FC7}" type="presOf" srcId="{4FEC0CFD-E4B6-4AE7-B958-31CE5858DE02}" destId="{1B6B1F8F-BA0E-2545-9688-D43A48E6ECFE}" srcOrd="1" destOrd="0" presId="urn:microsoft.com/office/officeart/2016/7/layout/LinearBlockProcessNumbered"/>
    <dgm:cxn modelId="{BD036074-B975-4D42-A354-E91F1031C0E0}" type="presOf" srcId="{CB6EFEF8-8CA1-4069-8AEE-9FF98727FD38}" destId="{C06FAEB0-6D49-854B-85A9-0C8FCDA60A82}" srcOrd="1" destOrd="0" presId="urn:microsoft.com/office/officeart/2016/7/layout/LinearBlockProcessNumbered"/>
    <dgm:cxn modelId="{186E9186-9DFC-C64A-8C6C-94120A8C8023}" type="presOf" srcId="{25EDC820-DDF1-46B8-AAE6-6CE7947853B7}" destId="{F67D9D1A-E87D-8C4C-8BBE-7C51910C7586}" srcOrd="0" destOrd="0" presId="urn:microsoft.com/office/officeart/2016/7/layout/LinearBlockProcessNumbered"/>
    <dgm:cxn modelId="{64324F89-ED99-4D41-ACE4-298B70EFCFC5}" type="presOf" srcId="{B1A038F1-DDFE-46C2-B8AB-3770BA45CE5E}" destId="{503305AD-9879-D149-9D38-9BD87A259B02}" srcOrd="0" destOrd="0" presId="urn:microsoft.com/office/officeart/2016/7/layout/LinearBlockProcessNumbered"/>
    <dgm:cxn modelId="{ADC93A8A-7BE4-5C44-892B-4E3255942269}" type="presOf" srcId="{67C194A2-A4B4-444A-A824-9516A3F806FD}" destId="{107B23DA-443E-CD4D-B2CF-0C23AA1FBCDB}" srcOrd="0" destOrd="0" presId="urn:microsoft.com/office/officeart/2016/7/layout/LinearBlockProcessNumbered"/>
    <dgm:cxn modelId="{24EFD397-BF68-4D21-A70D-B6A7E96E0B06}" srcId="{2DA3DA7B-B413-484B-80B6-DFAEF43C99F7}" destId="{102FED2A-E0E2-439B-ADBF-7E33B27751BD}" srcOrd="0" destOrd="0" parTransId="{0ACFA7CF-D407-4878-AC21-BAA65B9FFC53}" sibTransId="{0413C65C-1BCB-4CBC-A985-87B7B24DC6AB}"/>
    <dgm:cxn modelId="{29BEECA1-2DC8-1A49-B331-BC3ED0BD48AF}" type="presOf" srcId="{2DA3DA7B-B413-484B-80B6-DFAEF43C99F7}" destId="{A49F6B79-A5DE-E348-A243-780E06C6AA35}" srcOrd="0" destOrd="0" presId="urn:microsoft.com/office/officeart/2016/7/layout/LinearBlockProcessNumbered"/>
    <dgm:cxn modelId="{ED9AB3B4-5FD9-EA42-8259-5270D93C7458}" type="presOf" srcId="{102FED2A-E0E2-439B-ADBF-7E33B27751BD}" destId="{04D471A9-F187-2E40-8D47-EB4C296E85F7}" srcOrd="1" destOrd="0" presId="urn:microsoft.com/office/officeart/2016/7/layout/LinearBlockProcessNumbered"/>
    <dgm:cxn modelId="{709ED1B5-27EC-AB43-9723-FBF50F52155B}" type="presOf" srcId="{4FEC0CFD-E4B6-4AE7-B958-31CE5858DE02}" destId="{C12CC6B7-4ED5-7C4C-9D93-72767A5F385A}" srcOrd="0" destOrd="0" presId="urn:microsoft.com/office/officeart/2016/7/layout/LinearBlockProcessNumbered"/>
    <dgm:cxn modelId="{517AD9B8-E21E-4842-9393-D2877E1125DE}" type="presOf" srcId="{102FED2A-E0E2-439B-ADBF-7E33B27751BD}" destId="{1BA9891C-3E97-634E-B493-3D111F71E5DF}" srcOrd="0" destOrd="0" presId="urn:microsoft.com/office/officeart/2016/7/layout/LinearBlockProcessNumbered"/>
    <dgm:cxn modelId="{DCF887C5-45B5-274D-96AE-2AE4CC451A54}" type="presOf" srcId="{EF275864-F895-4FF4-ADAF-C933C9841F50}" destId="{C9BCC97F-0A1D-914D-A4C1-EC90A0736064}" srcOrd="1" destOrd="0" presId="urn:microsoft.com/office/officeart/2016/7/layout/LinearBlockProcessNumbered"/>
    <dgm:cxn modelId="{3811C9E8-5FC5-43F9-A35E-48183901B497}" srcId="{2DA3DA7B-B413-484B-80B6-DFAEF43C99F7}" destId="{B1A038F1-DDFE-46C2-B8AB-3770BA45CE5E}" srcOrd="6" destOrd="0" parTransId="{020DBBD0-4A37-4C09-8D6D-B175416C9A66}" sibTransId="{67C194A2-A4B4-444A-A824-9516A3F806FD}"/>
    <dgm:cxn modelId="{16C9C8F0-A293-4643-998A-F58DF8B30D99}" srcId="{2DA3DA7B-B413-484B-80B6-DFAEF43C99F7}" destId="{EF275864-F895-4FF4-ADAF-C933C9841F50}" srcOrd="1" destOrd="0" parTransId="{04B00388-3D46-4E7D-BDBC-5B82DC6BAA57}" sibTransId="{64169ECD-97CC-4D2C-8F6A-BA3A0015C7CA}"/>
    <dgm:cxn modelId="{63F7489B-B96B-FE44-866D-4CE953275CB3}" type="presParOf" srcId="{A49F6B79-A5DE-E348-A243-780E06C6AA35}" destId="{C4B3610A-9D3D-1D40-A30C-12E4CAF2A42D}" srcOrd="0" destOrd="0" presId="urn:microsoft.com/office/officeart/2016/7/layout/LinearBlockProcessNumbered"/>
    <dgm:cxn modelId="{C4D5FCA1-EED3-304F-9A92-B223BBEAE8CF}" type="presParOf" srcId="{C4B3610A-9D3D-1D40-A30C-12E4CAF2A42D}" destId="{1BA9891C-3E97-634E-B493-3D111F71E5DF}" srcOrd="0" destOrd="0" presId="urn:microsoft.com/office/officeart/2016/7/layout/LinearBlockProcessNumbered"/>
    <dgm:cxn modelId="{C33A4EB6-3E7A-704D-B0EE-86CA9181FADE}" type="presParOf" srcId="{C4B3610A-9D3D-1D40-A30C-12E4CAF2A42D}" destId="{A319364E-3B55-AE4B-A49D-073C228D4FD3}" srcOrd="1" destOrd="0" presId="urn:microsoft.com/office/officeart/2016/7/layout/LinearBlockProcessNumbered"/>
    <dgm:cxn modelId="{683F611B-6C3E-B44B-93A5-7069FD2F71C2}" type="presParOf" srcId="{C4B3610A-9D3D-1D40-A30C-12E4CAF2A42D}" destId="{04D471A9-F187-2E40-8D47-EB4C296E85F7}" srcOrd="2" destOrd="0" presId="urn:microsoft.com/office/officeart/2016/7/layout/LinearBlockProcessNumbered"/>
    <dgm:cxn modelId="{D9CC35E5-A331-0E48-8EFC-36827757BD9E}" type="presParOf" srcId="{A49F6B79-A5DE-E348-A243-780E06C6AA35}" destId="{E1B9D331-DC02-8644-B13A-36F19027F8FD}" srcOrd="1" destOrd="0" presId="urn:microsoft.com/office/officeart/2016/7/layout/LinearBlockProcessNumbered"/>
    <dgm:cxn modelId="{A302E655-C184-754D-AF80-672F4D58D9A6}" type="presParOf" srcId="{A49F6B79-A5DE-E348-A243-780E06C6AA35}" destId="{4EF05C93-2C38-4444-AFBE-8F2B68646F6C}" srcOrd="2" destOrd="0" presId="urn:microsoft.com/office/officeart/2016/7/layout/LinearBlockProcessNumbered"/>
    <dgm:cxn modelId="{CE313FA3-38F9-2649-A7E0-DB830E7184C3}" type="presParOf" srcId="{4EF05C93-2C38-4444-AFBE-8F2B68646F6C}" destId="{BE6460AD-AA29-784A-A28B-E1979B104B04}" srcOrd="0" destOrd="0" presId="urn:microsoft.com/office/officeart/2016/7/layout/LinearBlockProcessNumbered"/>
    <dgm:cxn modelId="{9CC54F05-2596-B148-8B1D-496019413F32}" type="presParOf" srcId="{4EF05C93-2C38-4444-AFBE-8F2B68646F6C}" destId="{E244074B-001F-194F-8713-80EA84DA5D20}" srcOrd="1" destOrd="0" presId="urn:microsoft.com/office/officeart/2016/7/layout/LinearBlockProcessNumbered"/>
    <dgm:cxn modelId="{E5CD521E-7607-934F-8D3E-400D44A7361F}" type="presParOf" srcId="{4EF05C93-2C38-4444-AFBE-8F2B68646F6C}" destId="{C9BCC97F-0A1D-914D-A4C1-EC90A0736064}" srcOrd="2" destOrd="0" presId="urn:microsoft.com/office/officeart/2016/7/layout/LinearBlockProcessNumbered"/>
    <dgm:cxn modelId="{7E185730-3C8F-494D-AD80-A7FB7D0A226F}" type="presParOf" srcId="{A49F6B79-A5DE-E348-A243-780E06C6AA35}" destId="{DB03E010-FE8A-F548-A0DA-5CFDFC4AFD02}" srcOrd="3" destOrd="0" presId="urn:microsoft.com/office/officeart/2016/7/layout/LinearBlockProcessNumbered"/>
    <dgm:cxn modelId="{E27EE228-F888-2243-9C66-2B904ACA40D9}" type="presParOf" srcId="{A49F6B79-A5DE-E348-A243-780E06C6AA35}" destId="{B2040DE8-9516-7044-B896-3E0EE773A739}" srcOrd="4" destOrd="0" presId="urn:microsoft.com/office/officeart/2016/7/layout/LinearBlockProcessNumbered"/>
    <dgm:cxn modelId="{33853626-885B-C44F-8548-57623A6C2A32}" type="presParOf" srcId="{B2040DE8-9516-7044-B896-3E0EE773A739}" destId="{C6034C05-F6F8-644C-9737-068CC0466D53}" srcOrd="0" destOrd="0" presId="urn:microsoft.com/office/officeart/2016/7/layout/LinearBlockProcessNumbered"/>
    <dgm:cxn modelId="{62F40813-2A33-124E-A909-C06E67F1056B}" type="presParOf" srcId="{B2040DE8-9516-7044-B896-3E0EE773A739}" destId="{3849B700-CDE0-EA45-AF7D-A3EBC21CF95F}" srcOrd="1" destOrd="0" presId="urn:microsoft.com/office/officeart/2016/7/layout/LinearBlockProcessNumbered"/>
    <dgm:cxn modelId="{18E2622D-181D-7F4D-AF1C-8E3E8D7A5367}" type="presParOf" srcId="{B2040DE8-9516-7044-B896-3E0EE773A739}" destId="{7C3313B3-E2FD-2942-9D85-F0CF82ACEB23}" srcOrd="2" destOrd="0" presId="urn:microsoft.com/office/officeart/2016/7/layout/LinearBlockProcessNumbered"/>
    <dgm:cxn modelId="{5EC2AFB5-37BE-6C4D-9D23-57D1EFE37659}" type="presParOf" srcId="{A49F6B79-A5DE-E348-A243-780E06C6AA35}" destId="{93229E9A-FD8A-5C4E-AA3D-E945D439EB93}" srcOrd="5" destOrd="0" presId="urn:microsoft.com/office/officeart/2016/7/layout/LinearBlockProcessNumbered"/>
    <dgm:cxn modelId="{C2540D9A-ADE6-D941-BC59-1F5F10A713E8}" type="presParOf" srcId="{A49F6B79-A5DE-E348-A243-780E06C6AA35}" destId="{DDAA1156-1C92-EB4A-BE3C-3E1367FE4613}" srcOrd="6" destOrd="0" presId="urn:microsoft.com/office/officeart/2016/7/layout/LinearBlockProcessNumbered"/>
    <dgm:cxn modelId="{02D74ACE-CB15-E54D-B3BD-A4811D6124A0}" type="presParOf" srcId="{DDAA1156-1C92-EB4A-BE3C-3E1367FE4613}" destId="{C12CC6B7-4ED5-7C4C-9D93-72767A5F385A}" srcOrd="0" destOrd="0" presId="urn:microsoft.com/office/officeart/2016/7/layout/LinearBlockProcessNumbered"/>
    <dgm:cxn modelId="{5441F42E-F3BE-D64A-850E-ED57A6BBE8E0}" type="presParOf" srcId="{DDAA1156-1C92-EB4A-BE3C-3E1367FE4613}" destId="{F67D9D1A-E87D-8C4C-8BBE-7C51910C7586}" srcOrd="1" destOrd="0" presId="urn:microsoft.com/office/officeart/2016/7/layout/LinearBlockProcessNumbered"/>
    <dgm:cxn modelId="{82DCC050-ED73-4147-923F-3D4593981FA2}" type="presParOf" srcId="{DDAA1156-1C92-EB4A-BE3C-3E1367FE4613}" destId="{1B6B1F8F-BA0E-2545-9688-D43A48E6ECFE}" srcOrd="2" destOrd="0" presId="urn:microsoft.com/office/officeart/2016/7/layout/LinearBlockProcessNumbered"/>
    <dgm:cxn modelId="{3FD4E28B-DF65-404F-95BA-1BC8BD35A7A3}" type="presParOf" srcId="{A49F6B79-A5DE-E348-A243-780E06C6AA35}" destId="{365D0CC5-6C57-AC44-B6F0-E75B581E41AC}" srcOrd="7" destOrd="0" presId="urn:microsoft.com/office/officeart/2016/7/layout/LinearBlockProcessNumbered"/>
    <dgm:cxn modelId="{9CA39536-38B7-4E4B-95EC-E11BD33D5863}" type="presParOf" srcId="{A49F6B79-A5DE-E348-A243-780E06C6AA35}" destId="{F701E361-EC05-2A4F-9AA7-605CAE81F8C3}" srcOrd="8" destOrd="0" presId="urn:microsoft.com/office/officeart/2016/7/layout/LinearBlockProcessNumbered"/>
    <dgm:cxn modelId="{81A4DD37-5A0D-6C4F-B3FD-2D82D4B3C0D8}" type="presParOf" srcId="{F701E361-EC05-2A4F-9AA7-605CAE81F8C3}" destId="{FD84123A-BB44-A844-9D99-D4E3CEDFFEC8}" srcOrd="0" destOrd="0" presId="urn:microsoft.com/office/officeart/2016/7/layout/LinearBlockProcessNumbered"/>
    <dgm:cxn modelId="{8E85EE04-99EA-B94F-B476-104A83319E3C}" type="presParOf" srcId="{F701E361-EC05-2A4F-9AA7-605CAE81F8C3}" destId="{187C437E-85C6-FE45-941E-BBD658899A68}" srcOrd="1" destOrd="0" presId="urn:microsoft.com/office/officeart/2016/7/layout/LinearBlockProcessNumbered"/>
    <dgm:cxn modelId="{5C0B6EB9-D61E-CB44-A80E-DEDBAC35717E}" type="presParOf" srcId="{F701E361-EC05-2A4F-9AA7-605CAE81F8C3}" destId="{188B5A30-6023-F546-B0DA-1C2D171FE035}" srcOrd="2" destOrd="0" presId="urn:microsoft.com/office/officeart/2016/7/layout/LinearBlockProcessNumbered"/>
    <dgm:cxn modelId="{95863CE9-87C5-2B42-8021-C939B2314D7F}" type="presParOf" srcId="{A49F6B79-A5DE-E348-A243-780E06C6AA35}" destId="{DDB0359C-5882-1F41-98AF-98111204F0B9}" srcOrd="9" destOrd="0" presId="urn:microsoft.com/office/officeart/2016/7/layout/LinearBlockProcessNumbered"/>
    <dgm:cxn modelId="{20EFAF59-F549-0445-AD84-1A70409A9A32}" type="presParOf" srcId="{A49F6B79-A5DE-E348-A243-780E06C6AA35}" destId="{50527155-98FC-7741-BFDE-B9DC0D699E6D}" srcOrd="10" destOrd="0" presId="urn:microsoft.com/office/officeart/2016/7/layout/LinearBlockProcessNumbered"/>
    <dgm:cxn modelId="{BC0F3C1D-D884-5C40-9C6A-F52114647F8D}" type="presParOf" srcId="{50527155-98FC-7741-BFDE-B9DC0D699E6D}" destId="{AE30A7CB-53F3-C548-832A-EADAD9C32DF9}" srcOrd="0" destOrd="0" presId="urn:microsoft.com/office/officeart/2016/7/layout/LinearBlockProcessNumbered"/>
    <dgm:cxn modelId="{F8D2D054-B446-5647-ACED-7312419A0691}" type="presParOf" srcId="{50527155-98FC-7741-BFDE-B9DC0D699E6D}" destId="{04939ECF-A829-9E46-86A0-6C684649E5FC}" srcOrd="1" destOrd="0" presId="urn:microsoft.com/office/officeart/2016/7/layout/LinearBlockProcessNumbered"/>
    <dgm:cxn modelId="{FAA944E1-B33F-7541-BE8A-839000EBDDDC}" type="presParOf" srcId="{50527155-98FC-7741-BFDE-B9DC0D699E6D}" destId="{C06FAEB0-6D49-854B-85A9-0C8FCDA60A82}" srcOrd="2" destOrd="0" presId="urn:microsoft.com/office/officeart/2016/7/layout/LinearBlockProcessNumbered"/>
    <dgm:cxn modelId="{DEA87BFD-839B-0E43-803D-B0193C67FCD9}" type="presParOf" srcId="{A49F6B79-A5DE-E348-A243-780E06C6AA35}" destId="{5297773C-AAA4-F341-A142-AA387FB94FC6}" srcOrd="11" destOrd="0" presId="urn:microsoft.com/office/officeart/2016/7/layout/LinearBlockProcessNumbered"/>
    <dgm:cxn modelId="{4618B69B-25EF-8B49-BCE6-BC951EE04B78}" type="presParOf" srcId="{A49F6B79-A5DE-E348-A243-780E06C6AA35}" destId="{C2FF711D-5361-F048-9518-46133CB8EFE9}" srcOrd="12" destOrd="0" presId="urn:microsoft.com/office/officeart/2016/7/layout/LinearBlockProcessNumbered"/>
    <dgm:cxn modelId="{768371FC-8E45-1047-B6EB-AA843A1E0B97}" type="presParOf" srcId="{C2FF711D-5361-F048-9518-46133CB8EFE9}" destId="{503305AD-9879-D149-9D38-9BD87A259B02}" srcOrd="0" destOrd="0" presId="urn:microsoft.com/office/officeart/2016/7/layout/LinearBlockProcessNumbered"/>
    <dgm:cxn modelId="{9417E467-8DEF-7046-A8D2-290391907434}" type="presParOf" srcId="{C2FF711D-5361-F048-9518-46133CB8EFE9}" destId="{107B23DA-443E-CD4D-B2CF-0C23AA1FBCDB}" srcOrd="1" destOrd="0" presId="urn:microsoft.com/office/officeart/2016/7/layout/LinearBlockProcessNumbered"/>
    <dgm:cxn modelId="{0D282E61-35E5-7143-9C7B-14FC955729F4}" type="presParOf" srcId="{C2FF711D-5361-F048-9518-46133CB8EFE9}" destId="{9589708A-BA6C-104B-A2D5-5A3990BAB5C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A0179-F4FC-4782-97C0-EEB25D3A7D41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3F9687-23CD-4E68-AB7D-6CC6BD4B108B}">
      <dgm:prSet/>
      <dgm:spPr/>
      <dgm:t>
        <a:bodyPr/>
        <a:lstStyle/>
        <a:p>
          <a:pPr algn="ctr"/>
          <a:r>
            <a:rPr lang="pt-BR" dirty="0"/>
            <a:t>INTEGRIDADE</a:t>
          </a:r>
          <a:endParaRPr lang="en-US" dirty="0"/>
        </a:p>
      </dgm:t>
    </dgm:pt>
    <dgm:pt modelId="{55936288-6211-49EB-8F5A-DA27E16E5775}" type="parTrans" cxnId="{E409A087-B9E4-4DEE-95A1-4B46A45B1D03}">
      <dgm:prSet/>
      <dgm:spPr/>
      <dgm:t>
        <a:bodyPr/>
        <a:lstStyle/>
        <a:p>
          <a:pPr algn="ctr"/>
          <a:endParaRPr lang="en-US" sz="2400"/>
        </a:p>
      </dgm:t>
    </dgm:pt>
    <dgm:pt modelId="{00F532B1-A3CD-4A7E-9807-A4F52112BDD7}" type="sibTrans" cxnId="{E409A087-B9E4-4DEE-95A1-4B46A45B1D03}">
      <dgm:prSet/>
      <dgm:spPr/>
      <dgm:t>
        <a:bodyPr/>
        <a:lstStyle/>
        <a:p>
          <a:pPr algn="ctr"/>
          <a:endParaRPr lang="en-US"/>
        </a:p>
      </dgm:t>
    </dgm:pt>
    <dgm:pt modelId="{E08F9644-939E-214E-9304-BE8AFFEA8C54}" type="pres">
      <dgm:prSet presAssocID="{B56A0179-F4FC-4782-97C0-EEB25D3A7D41}" presName="vert0" presStyleCnt="0">
        <dgm:presLayoutVars>
          <dgm:dir/>
          <dgm:animOne val="branch"/>
          <dgm:animLvl val="lvl"/>
        </dgm:presLayoutVars>
      </dgm:prSet>
      <dgm:spPr/>
    </dgm:pt>
    <dgm:pt modelId="{31F9FE35-818F-2542-9208-FEB1DC10A33D}" type="pres">
      <dgm:prSet presAssocID="{B13F9687-23CD-4E68-AB7D-6CC6BD4B108B}" presName="thickLine" presStyleLbl="alignNode1" presStyleIdx="0" presStyleCnt="1"/>
      <dgm:spPr/>
    </dgm:pt>
    <dgm:pt modelId="{FC57231D-1E40-6944-82EA-1009AD3B88E1}" type="pres">
      <dgm:prSet presAssocID="{B13F9687-23CD-4E68-AB7D-6CC6BD4B108B}" presName="horz1" presStyleCnt="0"/>
      <dgm:spPr/>
    </dgm:pt>
    <dgm:pt modelId="{0CB2C784-8DC6-4641-A49C-16468E3A2DEF}" type="pres">
      <dgm:prSet presAssocID="{B13F9687-23CD-4E68-AB7D-6CC6BD4B108B}" presName="tx1" presStyleLbl="revTx" presStyleIdx="0" presStyleCnt="1"/>
      <dgm:spPr/>
    </dgm:pt>
    <dgm:pt modelId="{12CAC81E-10CC-494B-8ED0-A4751560873C}" type="pres">
      <dgm:prSet presAssocID="{B13F9687-23CD-4E68-AB7D-6CC6BD4B108B}" presName="vert1" presStyleCnt="0"/>
      <dgm:spPr/>
    </dgm:pt>
  </dgm:ptLst>
  <dgm:cxnLst>
    <dgm:cxn modelId="{8083F934-B389-8048-B558-727E4D164BD6}" type="presOf" srcId="{B13F9687-23CD-4E68-AB7D-6CC6BD4B108B}" destId="{0CB2C784-8DC6-4641-A49C-16468E3A2DEF}" srcOrd="0" destOrd="0" presId="urn:microsoft.com/office/officeart/2008/layout/LinedList"/>
    <dgm:cxn modelId="{AA78E74F-472F-D449-8172-6C686E7DFA92}" type="presOf" srcId="{B56A0179-F4FC-4782-97C0-EEB25D3A7D41}" destId="{E08F9644-939E-214E-9304-BE8AFFEA8C54}" srcOrd="0" destOrd="0" presId="urn:microsoft.com/office/officeart/2008/layout/LinedList"/>
    <dgm:cxn modelId="{E409A087-B9E4-4DEE-95A1-4B46A45B1D03}" srcId="{B56A0179-F4FC-4782-97C0-EEB25D3A7D41}" destId="{B13F9687-23CD-4E68-AB7D-6CC6BD4B108B}" srcOrd="0" destOrd="0" parTransId="{55936288-6211-49EB-8F5A-DA27E16E5775}" sibTransId="{00F532B1-A3CD-4A7E-9807-A4F52112BDD7}"/>
    <dgm:cxn modelId="{3935ACAA-4186-B34F-9509-00AFFECDE205}" type="presParOf" srcId="{E08F9644-939E-214E-9304-BE8AFFEA8C54}" destId="{31F9FE35-818F-2542-9208-FEB1DC10A33D}" srcOrd="0" destOrd="0" presId="urn:microsoft.com/office/officeart/2008/layout/LinedList"/>
    <dgm:cxn modelId="{FCB27033-031C-7D4E-954C-7FBB800F2512}" type="presParOf" srcId="{E08F9644-939E-214E-9304-BE8AFFEA8C54}" destId="{FC57231D-1E40-6944-82EA-1009AD3B88E1}" srcOrd="1" destOrd="0" presId="urn:microsoft.com/office/officeart/2008/layout/LinedList"/>
    <dgm:cxn modelId="{19E0AAAC-F1A7-C041-874F-3434A18131ED}" type="presParOf" srcId="{FC57231D-1E40-6944-82EA-1009AD3B88E1}" destId="{0CB2C784-8DC6-4641-A49C-16468E3A2DEF}" srcOrd="0" destOrd="0" presId="urn:microsoft.com/office/officeart/2008/layout/LinedList"/>
    <dgm:cxn modelId="{1CF30112-F1A8-5040-9561-AEB6B0A947BA}" type="presParOf" srcId="{FC57231D-1E40-6944-82EA-1009AD3B88E1}" destId="{12CAC81E-10CC-494B-8ED0-A475156087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06B21-127A-4822-BB25-2CC094C2CA8F}" type="doc">
      <dgm:prSet loTypeId="urn:microsoft.com/office/officeart/2005/8/layout/radial3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26B45DE-2C6A-4847-B9D4-F78564F03DDC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b="1" dirty="0">
            <a:solidFill>
              <a:schemeClr val="bg1"/>
            </a:solidFill>
          </a:endParaRPr>
        </a:p>
      </dgm:t>
    </dgm:pt>
    <dgm:pt modelId="{F6A49D6E-D4B2-4E85-ACA8-82146F52B48B}" type="parTrans" cxnId="{60EAD2E3-B636-4D06-9299-8948C3F40BB1}">
      <dgm:prSet/>
      <dgm:spPr/>
      <dgm:t>
        <a:bodyPr/>
        <a:lstStyle/>
        <a:p>
          <a:endParaRPr lang="pt-BR"/>
        </a:p>
      </dgm:t>
    </dgm:pt>
    <dgm:pt modelId="{60C23426-7D8A-4A0B-BBA9-B1C1E987F869}" type="sibTrans" cxnId="{60EAD2E3-B636-4D06-9299-8948C3F40BB1}">
      <dgm:prSet/>
      <dgm:spPr/>
      <dgm:t>
        <a:bodyPr/>
        <a:lstStyle/>
        <a:p>
          <a:endParaRPr lang="pt-BR"/>
        </a:p>
      </dgm:t>
    </dgm:pt>
    <dgm:pt modelId="{BBF2AB4F-EA3E-4B52-A643-3DD2AD172689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gm:t>
    </dgm:pt>
    <dgm:pt modelId="{005949B8-280F-49E0-BEC5-DEAD6990AD50}" type="parTrans" cxnId="{6C532F94-C5F9-4364-860C-7D9B99B57B20}">
      <dgm:prSet/>
      <dgm:spPr/>
      <dgm:t>
        <a:bodyPr/>
        <a:lstStyle/>
        <a:p>
          <a:endParaRPr lang="pt-BR"/>
        </a:p>
      </dgm:t>
    </dgm:pt>
    <dgm:pt modelId="{CA1F5C9B-A145-4938-B890-CCC8C8DA2CFF}" type="sibTrans" cxnId="{6C532F94-C5F9-4364-860C-7D9B99B57B20}">
      <dgm:prSet/>
      <dgm:spPr/>
      <dgm:t>
        <a:bodyPr/>
        <a:lstStyle/>
        <a:p>
          <a:endParaRPr lang="pt-BR"/>
        </a:p>
      </dgm:t>
    </dgm:pt>
    <dgm:pt modelId="{0E79A692-DC5C-435B-8300-C8F2ED7F13A7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gm:t>
    </dgm:pt>
    <dgm:pt modelId="{EB5CBBEA-68AB-44AC-8DD4-701600C58FAF}" type="parTrans" cxnId="{340F9576-358A-4511-9827-536A8FD744DB}">
      <dgm:prSet/>
      <dgm:spPr/>
      <dgm:t>
        <a:bodyPr/>
        <a:lstStyle/>
        <a:p>
          <a:endParaRPr lang="pt-BR"/>
        </a:p>
      </dgm:t>
    </dgm:pt>
    <dgm:pt modelId="{06B6027D-590E-4DBD-BB2B-2332D9B06342}" type="sibTrans" cxnId="{340F9576-358A-4511-9827-536A8FD744DB}">
      <dgm:prSet/>
      <dgm:spPr/>
      <dgm:t>
        <a:bodyPr/>
        <a:lstStyle/>
        <a:p>
          <a:endParaRPr lang="pt-BR"/>
        </a:p>
      </dgm:t>
    </dgm:pt>
    <dgm:pt modelId="{48A3486D-FC6F-4F45-8601-8F4B26ECC33B}">
      <dgm:prSet phldrT="[Texto]"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gm:t>
    </dgm:pt>
    <dgm:pt modelId="{D89311C3-891E-445C-A6FB-DC21485ECE41}" type="parTrans" cxnId="{95D64369-716A-42A3-B9A7-4534BCB6F3A6}">
      <dgm:prSet/>
      <dgm:spPr/>
      <dgm:t>
        <a:bodyPr/>
        <a:lstStyle/>
        <a:p>
          <a:endParaRPr lang="pt-BR"/>
        </a:p>
      </dgm:t>
    </dgm:pt>
    <dgm:pt modelId="{D069A84A-6E22-455B-BB73-1242FB0BDF8D}" type="sibTrans" cxnId="{95D64369-716A-42A3-B9A7-4534BCB6F3A6}">
      <dgm:prSet/>
      <dgm:spPr/>
      <dgm:t>
        <a:bodyPr/>
        <a:lstStyle/>
        <a:p>
          <a:endParaRPr lang="pt-BR"/>
        </a:p>
      </dgm:t>
    </dgm:pt>
    <dgm:pt modelId="{B9423AB4-2A71-49C0-B9F5-0CA09E15DBC3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gm:t>
    </dgm:pt>
    <dgm:pt modelId="{E5522BEA-F6B6-42BC-B00E-007FC29B0D70}" type="parTrans" cxnId="{D96B1B59-6AD1-4A0B-B6D0-2626D9C00151}">
      <dgm:prSet/>
      <dgm:spPr/>
      <dgm:t>
        <a:bodyPr/>
        <a:lstStyle/>
        <a:p>
          <a:endParaRPr lang="pt-BR"/>
        </a:p>
      </dgm:t>
    </dgm:pt>
    <dgm:pt modelId="{BE75A268-B1CF-4E08-82BD-5B8A5FF8DE31}" type="sibTrans" cxnId="{D96B1B59-6AD1-4A0B-B6D0-2626D9C00151}">
      <dgm:prSet/>
      <dgm:spPr/>
      <dgm:t>
        <a:bodyPr/>
        <a:lstStyle/>
        <a:p>
          <a:endParaRPr lang="pt-BR"/>
        </a:p>
      </dgm:t>
    </dgm:pt>
    <dgm:pt modelId="{11DE6920-5903-4C82-A5B5-04595571A22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gm:t>
    </dgm:pt>
    <dgm:pt modelId="{111C7234-D2AB-41E6-B08C-E1CB260E5BA7}" type="parTrans" cxnId="{699F2522-60F8-4EA7-83E2-CF49B986F3A8}">
      <dgm:prSet/>
      <dgm:spPr/>
      <dgm:t>
        <a:bodyPr/>
        <a:lstStyle/>
        <a:p>
          <a:endParaRPr lang="pt-BR"/>
        </a:p>
      </dgm:t>
    </dgm:pt>
    <dgm:pt modelId="{40E36F1B-F203-4AF5-B15C-8F08AB4C58E8}" type="sibTrans" cxnId="{699F2522-60F8-4EA7-83E2-CF49B986F3A8}">
      <dgm:prSet/>
      <dgm:spPr/>
      <dgm:t>
        <a:bodyPr/>
        <a:lstStyle/>
        <a:p>
          <a:endParaRPr lang="pt-BR"/>
        </a:p>
      </dgm:t>
    </dgm:pt>
    <dgm:pt modelId="{02502837-09FD-4AD6-9941-33EA05AC5DB6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gm:t>
    </dgm:pt>
    <dgm:pt modelId="{4DC9E3DF-5032-4435-8FFB-34F3283FE841}" type="parTrans" cxnId="{E3DC8D1F-4B17-4422-9569-0CB073DC8F10}">
      <dgm:prSet/>
      <dgm:spPr/>
      <dgm:t>
        <a:bodyPr/>
        <a:lstStyle/>
        <a:p>
          <a:endParaRPr lang="pt-BR"/>
        </a:p>
      </dgm:t>
    </dgm:pt>
    <dgm:pt modelId="{052D3389-44B6-452A-8B57-69F1BDBE3BD7}" type="sibTrans" cxnId="{E3DC8D1F-4B17-4422-9569-0CB073DC8F10}">
      <dgm:prSet/>
      <dgm:spPr/>
      <dgm:t>
        <a:bodyPr/>
        <a:lstStyle/>
        <a:p>
          <a:endParaRPr lang="pt-BR"/>
        </a:p>
      </dgm:t>
    </dgm:pt>
    <dgm:pt modelId="{C035E00A-9385-4220-BC5D-2C7264D359EF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gm:t>
    </dgm:pt>
    <dgm:pt modelId="{C852E2DA-4837-4BA7-B14A-8889AA1EF9C8}" type="parTrans" cxnId="{A513E74F-6E12-43FF-A367-A627D7EDE7BA}">
      <dgm:prSet/>
      <dgm:spPr/>
      <dgm:t>
        <a:bodyPr/>
        <a:lstStyle/>
        <a:p>
          <a:endParaRPr lang="pt-BR"/>
        </a:p>
      </dgm:t>
    </dgm:pt>
    <dgm:pt modelId="{F74EE2B7-E313-41F5-AFDE-83CD5E5A5F28}" type="sibTrans" cxnId="{A513E74F-6E12-43FF-A367-A627D7EDE7BA}">
      <dgm:prSet/>
      <dgm:spPr/>
      <dgm:t>
        <a:bodyPr/>
        <a:lstStyle/>
        <a:p>
          <a:endParaRPr lang="pt-BR"/>
        </a:p>
      </dgm:t>
    </dgm:pt>
    <dgm:pt modelId="{3EDDBCED-D4E3-4A65-BE88-3A33EA17B0DE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gm:t>
    </dgm:pt>
    <dgm:pt modelId="{35D85C91-15F9-44D4-9B2D-4D3BE2D6E5BB}" type="parTrans" cxnId="{3A9561B9-C14F-451F-8BA6-A8A5BB67007E}">
      <dgm:prSet/>
      <dgm:spPr/>
      <dgm:t>
        <a:bodyPr/>
        <a:lstStyle/>
        <a:p>
          <a:endParaRPr lang="pt-BR"/>
        </a:p>
      </dgm:t>
    </dgm:pt>
    <dgm:pt modelId="{BDFC268D-FE7D-407B-A048-D29FDC7C5A39}" type="sibTrans" cxnId="{3A9561B9-C14F-451F-8BA6-A8A5BB67007E}">
      <dgm:prSet/>
      <dgm:spPr/>
      <dgm:t>
        <a:bodyPr/>
        <a:lstStyle/>
        <a:p>
          <a:endParaRPr lang="pt-BR"/>
        </a:p>
      </dgm:t>
    </dgm:pt>
    <dgm:pt modelId="{FD41D57B-56DD-49AF-B75A-53BF3DF31922}">
      <dgm:prSet/>
      <dgm:spPr/>
      <dgm:t>
        <a:bodyPr/>
        <a:lstStyle/>
        <a:p>
          <a:r>
            <a:rPr lang="pt-BR" b="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b="0" i="1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gm:t>
    </dgm:pt>
    <dgm:pt modelId="{67A9548D-31E3-440C-A2D5-E6DBA3A94F11}" type="parTrans" cxnId="{1C3A4BAA-D487-4F19-A26E-C320DF3E548D}">
      <dgm:prSet/>
      <dgm:spPr/>
      <dgm:t>
        <a:bodyPr/>
        <a:lstStyle/>
        <a:p>
          <a:endParaRPr lang="pt-BR"/>
        </a:p>
      </dgm:t>
    </dgm:pt>
    <dgm:pt modelId="{0933A900-DD34-41AD-A86F-4427B8BB2D26}" type="sibTrans" cxnId="{1C3A4BAA-D487-4F19-A26E-C320DF3E548D}">
      <dgm:prSet/>
      <dgm:spPr/>
      <dgm:t>
        <a:bodyPr/>
        <a:lstStyle/>
        <a:p>
          <a:endParaRPr lang="pt-BR"/>
        </a:p>
      </dgm:t>
    </dgm:pt>
    <dgm:pt modelId="{7771D0B2-C29F-48B3-B882-B657CBA68398}" type="pres">
      <dgm:prSet presAssocID="{78806B21-127A-4822-BB25-2CC094C2CA8F}" presName="composite" presStyleCnt="0">
        <dgm:presLayoutVars>
          <dgm:chMax val="1"/>
          <dgm:dir/>
          <dgm:resizeHandles val="exact"/>
        </dgm:presLayoutVars>
      </dgm:prSet>
      <dgm:spPr/>
    </dgm:pt>
    <dgm:pt modelId="{44C0E993-C035-47AB-930E-CAAF9B23D111}" type="pres">
      <dgm:prSet presAssocID="{78806B21-127A-4822-BB25-2CC094C2CA8F}" presName="radial" presStyleCnt="0">
        <dgm:presLayoutVars>
          <dgm:animLvl val="ctr"/>
        </dgm:presLayoutVars>
      </dgm:prSet>
      <dgm:spPr/>
    </dgm:pt>
    <dgm:pt modelId="{5448EAE3-560F-4A19-B43A-6276DCDD5AC1}" type="pres">
      <dgm:prSet presAssocID="{126B45DE-2C6A-4847-B9D4-F78564F03DDC}" presName="centerShape" presStyleLbl="vennNode1" presStyleIdx="0" presStyleCnt="10"/>
      <dgm:spPr/>
    </dgm:pt>
    <dgm:pt modelId="{FF6C0DA9-927E-4437-94C7-76711F0DEFA1}" type="pres">
      <dgm:prSet presAssocID="{BBF2AB4F-EA3E-4B52-A643-3DD2AD172689}" presName="node" presStyleLbl="vennNode1" presStyleIdx="1" presStyleCnt="10">
        <dgm:presLayoutVars>
          <dgm:bulletEnabled val="1"/>
        </dgm:presLayoutVars>
      </dgm:prSet>
      <dgm:spPr/>
    </dgm:pt>
    <dgm:pt modelId="{3D86300C-355C-40B1-AF52-D9A3AD546444}" type="pres">
      <dgm:prSet presAssocID="{0E79A692-DC5C-435B-8300-C8F2ED7F13A7}" presName="node" presStyleLbl="vennNode1" presStyleIdx="2" presStyleCnt="10">
        <dgm:presLayoutVars>
          <dgm:bulletEnabled val="1"/>
        </dgm:presLayoutVars>
      </dgm:prSet>
      <dgm:spPr/>
    </dgm:pt>
    <dgm:pt modelId="{D65D0498-83D2-4683-B843-0578C7E91C67}" type="pres">
      <dgm:prSet presAssocID="{48A3486D-FC6F-4F45-8601-8F4B26ECC33B}" presName="node" presStyleLbl="vennNode1" presStyleIdx="3" presStyleCnt="10">
        <dgm:presLayoutVars>
          <dgm:bulletEnabled val="1"/>
        </dgm:presLayoutVars>
      </dgm:prSet>
      <dgm:spPr/>
    </dgm:pt>
    <dgm:pt modelId="{88207C0D-5FD6-48A6-A67B-F1A2CDF145C2}" type="pres">
      <dgm:prSet presAssocID="{B9423AB4-2A71-49C0-B9F5-0CA09E15DBC3}" presName="node" presStyleLbl="vennNode1" presStyleIdx="4" presStyleCnt="10">
        <dgm:presLayoutVars>
          <dgm:bulletEnabled val="1"/>
        </dgm:presLayoutVars>
      </dgm:prSet>
      <dgm:spPr/>
    </dgm:pt>
    <dgm:pt modelId="{2507235B-87BB-4F63-BF04-122EA486F74C}" type="pres">
      <dgm:prSet presAssocID="{11DE6920-5903-4C82-A5B5-04595571A22F}" presName="node" presStyleLbl="vennNode1" presStyleIdx="5" presStyleCnt="10">
        <dgm:presLayoutVars>
          <dgm:bulletEnabled val="1"/>
        </dgm:presLayoutVars>
      </dgm:prSet>
      <dgm:spPr/>
    </dgm:pt>
    <dgm:pt modelId="{3A34391A-FEC5-4E6E-8F75-35359B6A8FDC}" type="pres">
      <dgm:prSet presAssocID="{02502837-09FD-4AD6-9941-33EA05AC5DB6}" presName="node" presStyleLbl="vennNode1" presStyleIdx="6" presStyleCnt="10">
        <dgm:presLayoutVars>
          <dgm:bulletEnabled val="1"/>
        </dgm:presLayoutVars>
      </dgm:prSet>
      <dgm:spPr/>
    </dgm:pt>
    <dgm:pt modelId="{634629D5-2528-4C55-8C85-E474BCEB373F}" type="pres">
      <dgm:prSet presAssocID="{3EDDBCED-D4E3-4A65-BE88-3A33EA17B0DE}" presName="node" presStyleLbl="vennNode1" presStyleIdx="7" presStyleCnt="10">
        <dgm:presLayoutVars>
          <dgm:bulletEnabled val="1"/>
        </dgm:presLayoutVars>
      </dgm:prSet>
      <dgm:spPr/>
    </dgm:pt>
    <dgm:pt modelId="{5DE719CC-9E85-4107-A835-5572E3EC8083}" type="pres">
      <dgm:prSet presAssocID="{FD41D57B-56DD-49AF-B75A-53BF3DF31922}" presName="node" presStyleLbl="vennNode1" presStyleIdx="8" presStyleCnt="10">
        <dgm:presLayoutVars>
          <dgm:bulletEnabled val="1"/>
        </dgm:presLayoutVars>
      </dgm:prSet>
      <dgm:spPr/>
    </dgm:pt>
    <dgm:pt modelId="{3925C5BB-A50A-4CD1-AC90-C568116761C8}" type="pres">
      <dgm:prSet presAssocID="{C035E00A-9385-4220-BC5D-2C7264D359EF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FB7D200B-0DBC-48AB-A4CF-683723DA56CC}" type="presOf" srcId="{48A3486D-FC6F-4F45-8601-8F4B26ECC33B}" destId="{D65D0498-83D2-4683-B843-0578C7E91C67}" srcOrd="0" destOrd="0" presId="urn:microsoft.com/office/officeart/2005/8/layout/radial3"/>
    <dgm:cxn modelId="{342DC514-3452-4F3F-B1A2-0DE2663AD88A}" type="presOf" srcId="{126B45DE-2C6A-4847-B9D4-F78564F03DDC}" destId="{5448EAE3-560F-4A19-B43A-6276DCDD5AC1}" srcOrd="0" destOrd="0" presId="urn:microsoft.com/office/officeart/2005/8/layout/radial3"/>
    <dgm:cxn modelId="{A2869D19-190E-499B-8286-939058CF6743}" type="presOf" srcId="{FD41D57B-56DD-49AF-B75A-53BF3DF31922}" destId="{5DE719CC-9E85-4107-A835-5572E3EC8083}" srcOrd="0" destOrd="0" presId="urn:microsoft.com/office/officeart/2005/8/layout/radial3"/>
    <dgm:cxn modelId="{E3DC8D1F-4B17-4422-9569-0CB073DC8F10}" srcId="{126B45DE-2C6A-4847-B9D4-F78564F03DDC}" destId="{02502837-09FD-4AD6-9941-33EA05AC5DB6}" srcOrd="5" destOrd="0" parTransId="{4DC9E3DF-5032-4435-8FFB-34F3283FE841}" sibTransId="{052D3389-44B6-452A-8B57-69F1BDBE3BD7}"/>
    <dgm:cxn modelId="{699F2522-60F8-4EA7-83E2-CF49B986F3A8}" srcId="{126B45DE-2C6A-4847-B9D4-F78564F03DDC}" destId="{11DE6920-5903-4C82-A5B5-04595571A22F}" srcOrd="4" destOrd="0" parTransId="{111C7234-D2AB-41E6-B08C-E1CB260E5BA7}" sibTransId="{40E36F1B-F203-4AF5-B15C-8F08AB4C58E8}"/>
    <dgm:cxn modelId="{4D613125-41C1-420B-9694-CF54CC0A498A}" type="presOf" srcId="{C035E00A-9385-4220-BC5D-2C7264D359EF}" destId="{3925C5BB-A50A-4CD1-AC90-C568116761C8}" srcOrd="0" destOrd="0" presId="urn:microsoft.com/office/officeart/2005/8/layout/radial3"/>
    <dgm:cxn modelId="{F256A626-3BE6-4A88-839A-5A25C6974B31}" type="presOf" srcId="{11DE6920-5903-4C82-A5B5-04595571A22F}" destId="{2507235B-87BB-4F63-BF04-122EA486F74C}" srcOrd="0" destOrd="0" presId="urn:microsoft.com/office/officeart/2005/8/layout/radial3"/>
    <dgm:cxn modelId="{95D64369-716A-42A3-B9A7-4534BCB6F3A6}" srcId="{126B45DE-2C6A-4847-B9D4-F78564F03DDC}" destId="{48A3486D-FC6F-4F45-8601-8F4B26ECC33B}" srcOrd="2" destOrd="0" parTransId="{D89311C3-891E-445C-A6FB-DC21485ECE41}" sibTransId="{D069A84A-6E22-455B-BB73-1242FB0BDF8D}"/>
    <dgm:cxn modelId="{B0AD8369-5DBB-4473-833F-A47A22EE7442}" type="presOf" srcId="{0E79A692-DC5C-435B-8300-C8F2ED7F13A7}" destId="{3D86300C-355C-40B1-AF52-D9A3AD546444}" srcOrd="0" destOrd="0" presId="urn:microsoft.com/office/officeart/2005/8/layout/radial3"/>
    <dgm:cxn modelId="{A513E74F-6E12-43FF-A367-A627D7EDE7BA}" srcId="{126B45DE-2C6A-4847-B9D4-F78564F03DDC}" destId="{C035E00A-9385-4220-BC5D-2C7264D359EF}" srcOrd="8" destOrd="0" parTransId="{C852E2DA-4837-4BA7-B14A-8889AA1EF9C8}" sibTransId="{F74EE2B7-E313-41F5-AFDE-83CD5E5A5F28}"/>
    <dgm:cxn modelId="{9FDB4250-F78A-4B77-81B4-5087D1742FCE}" type="presOf" srcId="{BBF2AB4F-EA3E-4B52-A643-3DD2AD172689}" destId="{FF6C0DA9-927E-4437-94C7-76711F0DEFA1}" srcOrd="0" destOrd="0" presId="urn:microsoft.com/office/officeart/2005/8/layout/radial3"/>
    <dgm:cxn modelId="{340F9576-358A-4511-9827-536A8FD744DB}" srcId="{126B45DE-2C6A-4847-B9D4-F78564F03DDC}" destId="{0E79A692-DC5C-435B-8300-C8F2ED7F13A7}" srcOrd="1" destOrd="0" parTransId="{EB5CBBEA-68AB-44AC-8DD4-701600C58FAF}" sibTransId="{06B6027D-590E-4DBD-BB2B-2332D9B06342}"/>
    <dgm:cxn modelId="{D96B1B59-6AD1-4A0B-B6D0-2626D9C00151}" srcId="{126B45DE-2C6A-4847-B9D4-F78564F03DDC}" destId="{B9423AB4-2A71-49C0-B9F5-0CA09E15DBC3}" srcOrd="3" destOrd="0" parTransId="{E5522BEA-F6B6-42BC-B00E-007FC29B0D70}" sibTransId="{BE75A268-B1CF-4E08-82BD-5B8A5FF8DE31}"/>
    <dgm:cxn modelId="{21040993-C2F1-4580-8400-99DF99830D32}" type="presOf" srcId="{02502837-09FD-4AD6-9941-33EA05AC5DB6}" destId="{3A34391A-FEC5-4E6E-8F75-35359B6A8FDC}" srcOrd="0" destOrd="0" presId="urn:microsoft.com/office/officeart/2005/8/layout/radial3"/>
    <dgm:cxn modelId="{6C532F94-C5F9-4364-860C-7D9B99B57B20}" srcId="{126B45DE-2C6A-4847-B9D4-F78564F03DDC}" destId="{BBF2AB4F-EA3E-4B52-A643-3DD2AD172689}" srcOrd="0" destOrd="0" parTransId="{005949B8-280F-49E0-BEC5-DEAD6990AD50}" sibTransId="{CA1F5C9B-A145-4938-B890-CCC8C8DA2CFF}"/>
    <dgm:cxn modelId="{EBC0ED95-B625-415C-AC43-CCD577DCE56C}" type="presOf" srcId="{3EDDBCED-D4E3-4A65-BE88-3A33EA17B0DE}" destId="{634629D5-2528-4C55-8C85-E474BCEB373F}" srcOrd="0" destOrd="0" presId="urn:microsoft.com/office/officeart/2005/8/layout/radial3"/>
    <dgm:cxn modelId="{1C3A4BAA-D487-4F19-A26E-C320DF3E548D}" srcId="{126B45DE-2C6A-4847-B9D4-F78564F03DDC}" destId="{FD41D57B-56DD-49AF-B75A-53BF3DF31922}" srcOrd="7" destOrd="0" parTransId="{67A9548D-31E3-440C-A2D5-E6DBA3A94F11}" sibTransId="{0933A900-DD34-41AD-A86F-4427B8BB2D26}"/>
    <dgm:cxn modelId="{3A9561B9-C14F-451F-8BA6-A8A5BB67007E}" srcId="{126B45DE-2C6A-4847-B9D4-F78564F03DDC}" destId="{3EDDBCED-D4E3-4A65-BE88-3A33EA17B0DE}" srcOrd="6" destOrd="0" parTransId="{35D85C91-15F9-44D4-9B2D-4D3BE2D6E5BB}" sibTransId="{BDFC268D-FE7D-407B-A048-D29FDC7C5A39}"/>
    <dgm:cxn modelId="{C57949CF-75BC-447F-9857-34181C4D4CD7}" type="presOf" srcId="{78806B21-127A-4822-BB25-2CC094C2CA8F}" destId="{7771D0B2-C29F-48B3-B882-B657CBA68398}" srcOrd="0" destOrd="0" presId="urn:microsoft.com/office/officeart/2005/8/layout/radial3"/>
    <dgm:cxn modelId="{F2BF71D8-CC17-4A66-9937-6C9E297B2F55}" type="presOf" srcId="{B9423AB4-2A71-49C0-B9F5-0CA09E15DBC3}" destId="{88207C0D-5FD6-48A6-A67B-F1A2CDF145C2}" srcOrd="0" destOrd="0" presId="urn:microsoft.com/office/officeart/2005/8/layout/radial3"/>
    <dgm:cxn modelId="{60EAD2E3-B636-4D06-9299-8948C3F40BB1}" srcId="{78806B21-127A-4822-BB25-2CC094C2CA8F}" destId="{126B45DE-2C6A-4847-B9D4-F78564F03DDC}" srcOrd="0" destOrd="0" parTransId="{F6A49D6E-D4B2-4E85-ACA8-82146F52B48B}" sibTransId="{60C23426-7D8A-4A0B-BBA9-B1C1E987F869}"/>
    <dgm:cxn modelId="{CBD6C3BC-81AF-4C26-BAC5-ECAA6ADA1F7C}" type="presParOf" srcId="{7771D0B2-C29F-48B3-B882-B657CBA68398}" destId="{44C0E993-C035-47AB-930E-CAAF9B23D111}" srcOrd="0" destOrd="0" presId="urn:microsoft.com/office/officeart/2005/8/layout/radial3"/>
    <dgm:cxn modelId="{FF0FC591-EAFF-4BD6-A47F-ECA346A7F490}" type="presParOf" srcId="{44C0E993-C035-47AB-930E-CAAF9B23D111}" destId="{5448EAE3-560F-4A19-B43A-6276DCDD5AC1}" srcOrd="0" destOrd="0" presId="urn:microsoft.com/office/officeart/2005/8/layout/radial3"/>
    <dgm:cxn modelId="{E982FF5F-5CFF-427C-ABE7-670E4038AB31}" type="presParOf" srcId="{44C0E993-C035-47AB-930E-CAAF9B23D111}" destId="{FF6C0DA9-927E-4437-94C7-76711F0DEFA1}" srcOrd="1" destOrd="0" presId="urn:microsoft.com/office/officeart/2005/8/layout/radial3"/>
    <dgm:cxn modelId="{186514ED-CAE6-4F10-AC52-60F48CEDBAE3}" type="presParOf" srcId="{44C0E993-C035-47AB-930E-CAAF9B23D111}" destId="{3D86300C-355C-40B1-AF52-D9A3AD546444}" srcOrd="2" destOrd="0" presId="urn:microsoft.com/office/officeart/2005/8/layout/radial3"/>
    <dgm:cxn modelId="{FECD8B0A-9C77-4925-98A3-06EDB5E75CC0}" type="presParOf" srcId="{44C0E993-C035-47AB-930E-CAAF9B23D111}" destId="{D65D0498-83D2-4683-B843-0578C7E91C67}" srcOrd="3" destOrd="0" presId="urn:microsoft.com/office/officeart/2005/8/layout/radial3"/>
    <dgm:cxn modelId="{CD09298F-AEC7-4BCA-A175-7D98DE116D54}" type="presParOf" srcId="{44C0E993-C035-47AB-930E-CAAF9B23D111}" destId="{88207C0D-5FD6-48A6-A67B-F1A2CDF145C2}" srcOrd="4" destOrd="0" presId="urn:microsoft.com/office/officeart/2005/8/layout/radial3"/>
    <dgm:cxn modelId="{9620DCA3-CA08-40A8-B6E7-1D7CC3E23B03}" type="presParOf" srcId="{44C0E993-C035-47AB-930E-CAAF9B23D111}" destId="{2507235B-87BB-4F63-BF04-122EA486F74C}" srcOrd="5" destOrd="0" presId="urn:microsoft.com/office/officeart/2005/8/layout/radial3"/>
    <dgm:cxn modelId="{8177A863-6BA3-4BE4-A1C3-B24CBEAC788E}" type="presParOf" srcId="{44C0E993-C035-47AB-930E-CAAF9B23D111}" destId="{3A34391A-FEC5-4E6E-8F75-35359B6A8FDC}" srcOrd="6" destOrd="0" presId="urn:microsoft.com/office/officeart/2005/8/layout/radial3"/>
    <dgm:cxn modelId="{1479E927-6A76-4455-AF35-474316D8E46E}" type="presParOf" srcId="{44C0E993-C035-47AB-930E-CAAF9B23D111}" destId="{634629D5-2528-4C55-8C85-E474BCEB373F}" srcOrd="7" destOrd="0" presId="urn:microsoft.com/office/officeart/2005/8/layout/radial3"/>
    <dgm:cxn modelId="{28291151-3309-4F50-A485-4A54F84E3A98}" type="presParOf" srcId="{44C0E993-C035-47AB-930E-CAAF9B23D111}" destId="{5DE719CC-9E85-4107-A835-5572E3EC8083}" srcOrd="8" destOrd="0" presId="urn:microsoft.com/office/officeart/2005/8/layout/radial3"/>
    <dgm:cxn modelId="{E5429764-CE8C-4301-9B3B-0BC62D40718E}" type="presParOf" srcId="{44C0E993-C035-47AB-930E-CAAF9B23D111}" destId="{3925C5BB-A50A-4CD1-AC90-C568116761C8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4277E-B745-4B26-9CB1-4F8E0B11B0C2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81CD0CB-AE84-46B6-9FED-B46031C01BB5}">
      <dgm:prSet phldrT="[Texto]" custT="1"/>
      <dgm:spPr>
        <a:xfrm>
          <a:off x="454932" y="198024"/>
          <a:ext cx="8186027" cy="546966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2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Expansão dos atos sujeitos a sanção na lei</a:t>
          </a:r>
        </a:p>
      </dgm:t>
    </dgm:pt>
    <dgm:pt modelId="{C8B35AEC-F841-439A-ABDA-A827FCD7DD83}" type="parTrans" cxnId="{9921E7F6-6A12-461C-8369-19FE6A19F213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2BD30415-DFED-4077-93C9-409255217CBB}" type="sibTrans" cxnId="{9921E7F6-6A12-461C-8369-19FE6A19F213}">
      <dgm:prSet/>
      <dgm:spPr>
        <a:xfrm>
          <a:off x="-5454540" y="-835181"/>
          <a:ext cx="6494676" cy="64946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solidFill>
          <a:srgbClr val="4BACC6">
            <a:lumMod val="90000"/>
          </a:srgbClr>
        </a:solidFill>
        <a:ln w="25400" cap="flat" cmpd="sng" algn="ctr">
          <a:solidFill>
            <a:srgbClr val="C0504D">
              <a:lumMod val="50000"/>
            </a:srgbClr>
          </a:solidFill>
          <a:prstDash val="solid"/>
        </a:ln>
        <a:effectLst/>
      </dgm:spPr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96108E4-F404-4FD6-BC93-9E804CDB4CD4}">
      <dgm:prSet phldrT="[Texto]" custT="1"/>
      <dgm:spPr>
        <a:xfrm>
          <a:off x="805523" y="985416"/>
          <a:ext cx="7768241" cy="568684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2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Harmonização entre acordos colaborativos</a:t>
          </a:r>
        </a:p>
      </dgm:t>
    </dgm:pt>
    <dgm:pt modelId="{A9F7AFD6-5B0C-4694-8227-67468BA30A5A}" type="parTrans" cxnId="{5EBF6E1E-F49A-4BB4-89E4-D85F4BB80B50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8EDF441D-E851-46A1-8F84-71EC1E503ED2}" type="sibTrans" cxnId="{5EBF6E1E-F49A-4BB4-89E4-D85F4BB80B50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DAB5CF3-FA28-4553-A02E-8DF5DCDCA65F}">
      <dgm:prSet phldrT="[Texto]" custT="1"/>
      <dgm:spPr>
        <a:xfrm>
          <a:off x="996566" y="2538842"/>
          <a:ext cx="7577198" cy="507903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30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Sobreposição de penalidades pecuniárias</a:t>
          </a:r>
        </a:p>
      </dgm:t>
    </dgm:pt>
    <dgm:pt modelId="{4E2785B1-021A-41CD-A671-15F9C415B70C}" type="parTrans" cxnId="{3C51A276-3D17-415F-BCAF-DAB549D7B82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2E7AEEE9-33ED-4886-B729-C03C18A82B09}" type="sibTrans" cxnId="{3C51A276-3D17-415F-BCAF-DAB549D7B827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F48A5211-6792-4D50-B728-553976830355}">
      <dgm:prSet phldrT="[Texto]" custT="1"/>
      <dgm:spPr>
        <a:xfrm>
          <a:off x="387737" y="4062361"/>
          <a:ext cx="8186027" cy="507903"/>
        </a:xfr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30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Assimilação de uma cultura preventiva pelas </a:t>
          </a:r>
          <a:r>
            <a:rPr lang="pt-BR" sz="30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PJs</a:t>
          </a:r>
          <a:endParaRPr lang="pt-BR" sz="3000" b="1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F20D2CE-D6BF-4693-A09B-8D08D70872AF}" type="parTrans" cxnId="{5DD9B20F-2A08-4312-BB44-D8235B9701D3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81191216-840C-4F0C-8A50-0A56C26404D7}" type="sibTrans" cxnId="{5DD9B20F-2A08-4312-BB44-D8235B9701D3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B8F1474E-7D2D-4070-BF09-6FE8B67799F4}">
      <dgm:prSet phldrT="[Texto]" custT="1"/>
      <dgm:spPr>
        <a:xfrm>
          <a:off x="996566" y="1835421"/>
          <a:ext cx="7577198" cy="507903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sz="29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Problema do crime continuado</a:t>
          </a:r>
        </a:p>
      </dgm:t>
    </dgm:pt>
    <dgm:pt modelId="{F170139B-04EE-4634-A676-B3A0DCC0C3AF}" type="sibTrans" cxnId="{7B931FF7-8613-48EA-8605-DE88155DC7E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85E8F8E8-0A69-4C82-A012-761EA67B476C}" type="parTrans" cxnId="{7B931FF7-8613-48EA-8605-DE88155DC7E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17A55D7-7867-422B-97B4-CDD2ECAED02F}" type="pres">
      <dgm:prSet presAssocID="{6614277E-B745-4B26-9CB1-4F8E0B11B0C2}" presName="Name0" presStyleCnt="0">
        <dgm:presLayoutVars>
          <dgm:chMax val="7"/>
          <dgm:chPref val="7"/>
          <dgm:dir/>
        </dgm:presLayoutVars>
      </dgm:prSet>
      <dgm:spPr/>
    </dgm:pt>
    <dgm:pt modelId="{7685772A-306E-4AD1-9BDE-599B5C97D814}" type="pres">
      <dgm:prSet presAssocID="{6614277E-B745-4B26-9CB1-4F8E0B11B0C2}" presName="Name1" presStyleCnt="0"/>
      <dgm:spPr/>
    </dgm:pt>
    <dgm:pt modelId="{6BC1E064-1E1E-4AAA-A81E-37D55B3BFDF3}" type="pres">
      <dgm:prSet presAssocID="{6614277E-B745-4B26-9CB1-4F8E0B11B0C2}" presName="cycle" presStyleCnt="0"/>
      <dgm:spPr/>
    </dgm:pt>
    <dgm:pt modelId="{B6BCA3EC-BB8D-4CA7-B0BF-5BB112054027}" type="pres">
      <dgm:prSet presAssocID="{6614277E-B745-4B26-9CB1-4F8E0B11B0C2}" presName="srcNode" presStyleLbl="node1" presStyleIdx="0" presStyleCnt="5"/>
      <dgm:spPr/>
    </dgm:pt>
    <dgm:pt modelId="{A8340753-BF6E-42DF-BF5F-9BB883B2FE49}" type="pres">
      <dgm:prSet presAssocID="{6614277E-B745-4B26-9CB1-4F8E0B11B0C2}" presName="conn" presStyleLbl="parChTrans1D2" presStyleIdx="0" presStyleCnt="1"/>
      <dgm:spPr/>
    </dgm:pt>
    <dgm:pt modelId="{8AC83646-E1E0-464E-A9CF-9E80F72564FD}" type="pres">
      <dgm:prSet presAssocID="{6614277E-B745-4B26-9CB1-4F8E0B11B0C2}" presName="extraNode" presStyleLbl="node1" presStyleIdx="0" presStyleCnt="5"/>
      <dgm:spPr/>
    </dgm:pt>
    <dgm:pt modelId="{0C1216A9-144A-437B-BFD2-A19EEB82C1AE}" type="pres">
      <dgm:prSet presAssocID="{6614277E-B745-4B26-9CB1-4F8E0B11B0C2}" presName="dstNode" presStyleLbl="node1" presStyleIdx="0" presStyleCnt="5"/>
      <dgm:spPr/>
    </dgm:pt>
    <dgm:pt modelId="{02157F34-BF2E-4545-A48F-9B4270431163}" type="pres">
      <dgm:prSet presAssocID="{C81CD0CB-AE84-46B6-9FED-B46031C01BB5}" presName="text_1" presStyleLbl="node1" presStyleIdx="0" presStyleCnt="5" custScaleY="107691" custLinFactNeighborX="1734" custLinFactNeighborY="-7185">
        <dgm:presLayoutVars>
          <dgm:bulletEnabled val="1"/>
        </dgm:presLayoutVars>
      </dgm:prSet>
      <dgm:spPr/>
    </dgm:pt>
    <dgm:pt modelId="{84C2C1A9-7643-4E17-9859-309384302A9A}" type="pres">
      <dgm:prSet presAssocID="{C81CD0CB-AE84-46B6-9FED-B46031C01BB5}" presName="accent_1" presStyleCnt="0"/>
      <dgm:spPr/>
    </dgm:pt>
    <dgm:pt modelId="{6A8BE0FA-D9BA-4891-9A97-DC5421BFACA8}" type="pres">
      <dgm:prSet presAssocID="{C81CD0CB-AE84-46B6-9FED-B46031C01BB5}" presName="accentRepeatNode" presStyleLbl="solidFgAcc1" presStyleIdx="0" presStyleCnt="5" custLinFactNeighborX="16590" custLinFactNeighborY="-5813"/>
      <dgm:spPr>
        <a:xfrm>
          <a:off x="175624" y="153654"/>
          <a:ext cx="634879" cy="634879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606FCEE-A09B-4796-80E9-95A02AE91DEA}" type="pres">
      <dgm:prSet presAssocID="{596108E4-F404-4FD6-BC93-9E804CDB4CD4}" presName="text_2" presStyleLbl="node1" presStyleIdx="1" presStyleCnt="5" custScaleY="111967">
        <dgm:presLayoutVars>
          <dgm:bulletEnabled val="1"/>
        </dgm:presLayoutVars>
      </dgm:prSet>
      <dgm:spPr/>
    </dgm:pt>
    <dgm:pt modelId="{66D4CC68-73A9-4971-A1BF-AC66A87BFCEB}" type="pres">
      <dgm:prSet presAssocID="{596108E4-F404-4FD6-BC93-9E804CDB4CD4}" presName="accent_2" presStyleCnt="0"/>
      <dgm:spPr/>
    </dgm:pt>
    <dgm:pt modelId="{A87C3D84-6099-4CA2-B5AC-8EC8B58EFB09}" type="pres">
      <dgm:prSet presAssocID="{596108E4-F404-4FD6-BC93-9E804CDB4CD4}" presName="accentRepeatNode" presStyleLbl="solidFgAcc1" presStyleIdx="1" presStyleCnt="5"/>
      <dgm:spPr>
        <a:xfrm>
          <a:off x="488083" y="952319"/>
          <a:ext cx="634879" cy="634879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74FB993-C972-4CDB-A4A6-A9DE93269593}" type="pres">
      <dgm:prSet presAssocID="{B8F1474E-7D2D-4070-BF09-6FE8B67799F4}" presName="text_3" presStyleLbl="node1" presStyleIdx="2" presStyleCnt="5" custLinFactNeighborX="755" custLinFactNeighborY="9572">
        <dgm:presLayoutVars>
          <dgm:bulletEnabled val="1"/>
        </dgm:presLayoutVars>
      </dgm:prSet>
      <dgm:spPr/>
    </dgm:pt>
    <dgm:pt modelId="{AEC2C0BD-760F-4A99-A3F5-63E3CA764CF6}" type="pres">
      <dgm:prSet presAssocID="{B8F1474E-7D2D-4070-BF09-6FE8B67799F4}" presName="accent_3" presStyleCnt="0"/>
      <dgm:spPr/>
    </dgm:pt>
    <dgm:pt modelId="{821B371B-7FB8-476B-8B92-5BA5E71D871F}" type="pres">
      <dgm:prSet presAssocID="{B8F1474E-7D2D-4070-BF09-6FE8B67799F4}" presName="accentRepeatNode" presStyleLbl="solidFgAcc1" presStyleIdx="2" presStyleCnt="5" custLinFactNeighborY="9114"/>
      <dgm:spPr>
        <a:xfrm>
          <a:off x="679126" y="1771941"/>
          <a:ext cx="634879" cy="634879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999A578-C04C-4FA9-AD5C-AAB9978212C8}" type="pres">
      <dgm:prSet presAssocID="{9DAB5CF3-FA28-4553-A02E-8DF5DCDCA65F}" presName="text_4" presStyleLbl="node1" presStyleIdx="3" presStyleCnt="5">
        <dgm:presLayoutVars>
          <dgm:bulletEnabled val="1"/>
        </dgm:presLayoutVars>
      </dgm:prSet>
      <dgm:spPr/>
    </dgm:pt>
    <dgm:pt modelId="{DEB9DB7F-F6B2-4FDE-B33E-CB963D4F6619}" type="pres">
      <dgm:prSet presAssocID="{9DAB5CF3-FA28-4553-A02E-8DF5DCDCA65F}" presName="accent_4" presStyleCnt="0"/>
      <dgm:spPr/>
    </dgm:pt>
    <dgm:pt modelId="{335CF424-A670-4355-8FF1-3DD5DC68D00B}" type="pres">
      <dgm:prSet presAssocID="{9DAB5CF3-FA28-4553-A02E-8DF5DCDCA65F}" presName="accentRepeatNode" presStyleLbl="solidFgAcc1" presStyleIdx="3" presStyleCnt="5"/>
      <dgm:spPr>
        <a:xfrm>
          <a:off x="679126" y="2475355"/>
          <a:ext cx="634879" cy="634879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0FC257A-E4BF-4A2F-860C-6E29FAD56912}" type="pres">
      <dgm:prSet presAssocID="{F48A5211-6792-4D50-B728-553976830355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19C58D41-EAD2-460A-ACBF-2B675077038B}" type="pres">
      <dgm:prSet presAssocID="{F48A5211-6792-4D50-B728-553976830355}" presName="accent_5" presStyleCnt="0"/>
      <dgm:spPr/>
    </dgm:pt>
    <dgm:pt modelId="{EDF0DE4F-6BE3-44F9-AB19-DD1122351C57}" type="pres">
      <dgm:prSet presAssocID="{F48A5211-6792-4D50-B728-553976830355}" presName="accentRepeatNode" presStyleLbl="solidFgAcc1" presStyleIdx="4" presStyleCnt="5"/>
      <dgm:spPr>
        <a:xfrm>
          <a:off x="70298" y="3998873"/>
          <a:ext cx="634879" cy="634879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4835B006-1D38-4606-BCBF-B781D1D320C4}" type="presOf" srcId="{2BD30415-DFED-4077-93C9-409255217CBB}" destId="{A8340753-BF6E-42DF-BF5F-9BB883B2FE49}" srcOrd="0" destOrd="0" presId="urn:microsoft.com/office/officeart/2008/layout/VerticalCurvedList"/>
    <dgm:cxn modelId="{5DD9B20F-2A08-4312-BB44-D8235B9701D3}" srcId="{6614277E-B745-4B26-9CB1-4F8E0B11B0C2}" destId="{F48A5211-6792-4D50-B728-553976830355}" srcOrd="4" destOrd="0" parTransId="{8F20D2CE-D6BF-4693-A09B-8D08D70872AF}" sibTransId="{81191216-840C-4F0C-8A50-0A56C26404D7}"/>
    <dgm:cxn modelId="{5EBF6E1E-F49A-4BB4-89E4-D85F4BB80B50}" srcId="{6614277E-B745-4B26-9CB1-4F8E0B11B0C2}" destId="{596108E4-F404-4FD6-BC93-9E804CDB4CD4}" srcOrd="1" destOrd="0" parTransId="{A9F7AFD6-5B0C-4694-8227-67468BA30A5A}" sibTransId="{8EDF441D-E851-46A1-8F84-71EC1E503ED2}"/>
    <dgm:cxn modelId="{EA1A4B38-0C52-4C64-BC10-7FE369BFCE56}" type="presOf" srcId="{B8F1474E-7D2D-4070-BF09-6FE8B67799F4}" destId="{774FB993-C972-4CDB-A4A6-A9DE93269593}" srcOrd="0" destOrd="0" presId="urn:microsoft.com/office/officeart/2008/layout/VerticalCurvedList"/>
    <dgm:cxn modelId="{E853114A-161D-41BE-84FF-4C9DABA856B5}" type="presOf" srcId="{596108E4-F404-4FD6-BC93-9E804CDB4CD4}" destId="{1606FCEE-A09B-4796-80E9-95A02AE91DEA}" srcOrd="0" destOrd="0" presId="urn:microsoft.com/office/officeart/2008/layout/VerticalCurvedList"/>
    <dgm:cxn modelId="{3C51A276-3D17-415F-BCAF-DAB549D7B827}" srcId="{6614277E-B745-4B26-9CB1-4F8E0B11B0C2}" destId="{9DAB5CF3-FA28-4553-A02E-8DF5DCDCA65F}" srcOrd="3" destOrd="0" parTransId="{4E2785B1-021A-41CD-A671-15F9C415B70C}" sibTransId="{2E7AEEE9-33ED-4886-B729-C03C18A82B09}"/>
    <dgm:cxn modelId="{E1A9FC7E-B3CA-44E2-82DF-ACA983779199}" type="presOf" srcId="{9DAB5CF3-FA28-4553-A02E-8DF5DCDCA65F}" destId="{5999A578-C04C-4FA9-AD5C-AAB9978212C8}" srcOrd="0" destOrd="0" presId="urn:microsoft.com/office/officeart/2008/layout/VerticalCurvedList"/>
    <dgm:cxn modelId="{2A9FB2CD-DBA9-46F9-A74A-AD67A247294B}" type="presOf" srcId="{C81CD0CB-AE84-46B6-9FED-B46031C01BB5}" destId="{02157F34-BF2E-4545-A48F-9B4270431163}" srcOrd="0" destOrd="0" presId="urn:microsoft.com/office/officeart/2008/layout/VerticalCurvedList"/>
    <dgm:cxn modelId="{E6E398F0-A41D-4D6A-9D3E-5C0400D46838}" type="presOf" srcId="{6614277E-B745-4B26-9CB1-4F8E0B11B0C2}" destId="{A17A55D7-7867-422B-97B4-CDD2ECAED02F}" srcOrd="0" destOrd="0" presId="urn:microsoft.com/office/officeart/2008/layout/VerticalCurvedList"/>
    <dgm:cxn modelId="{9921E7F6-6A12-461C-8369-19FE6A19F213}" srcId="{6614277E-B745-4B26-9CB1-4F8E0B11B0C2}" destId="{C81CD0CB-AE84-46B6-9FED-B46031C01BB5}" srcOrd="0" destOrd="0" parTransId="{C8B35AEC-F841-439A-ABDA-A827FCD7DD83}" sibTransId="{2BD30415-DFED-4077-93C9-409255217CBB}"/>
    <dgm:cxn modelId="{7B931FF7-8613-48EA-8605-DE88155DC7E4}" srcId="{6614277E-B745-4B26-9CB1-4F8E0B11B0C2}" destId="{B8F1474E-7D2D-4070-BF09-6FE8B67799F4}" srcOrd="2" destOrd="0" parTransId="{85E8F8E8-0A69-4C82-A012-761EA67B476C}" sibTransId="{F170139B-04EE-4634-A676-B3A0DCC0C3AF}"/>
    <dgm:cxn modelId="{7F51DAFC-48B7-49B2-9C05-2839F6E9FFC5}" type="presOf" srcId="{F48A5211-6792-4D50-B728-553976830355}" destId="{70FC257A-E4BF-4A2F-860C-6E29FAD56912}" srcOrd="0" destOrd="0" presId="urn:microsoft.com/office/officeart/2008/layout/VerticalCurvedList"/>
    <dgm:cxn modelId="{C39DAA8C-2CCA-4DE4-9375-16D283D725B2}" type="presParOf" srcId="{A17A55D7-7867-422B-97B4-CDD2ECAED02F}" destId="{7685772A-306E-4AD1-9BDE-599B5C97D814}" srcOrd="0" destOrd="0" presId="urn:microsoft.com/office/officeart/2008/layout/VerticalCurvedList"/>
    <dgm:cxn modelId="{A1735EDA-03CA-44B0-9680-21FA9AD85432}" type="presParOf" srcId="{7685772A-306E-4AD1-9BDE-599B5C97D814}" destId="{6BC1E064-1E1E-4AAA-A81E-37D55B3BFDF3}" srcOrd="0" destOrd="0" presId="urn:microsoft.com/office/officeart/2008/layout/VerticalCurvedList"/>
    <dgm:cxn modelId="{8DA11C62-7913-4125-9E78-2666218D1713}" type="presParOf" srcId="{6BC1E064-1E1E-4AAA-A81E-37D55B3BFDF3}" destId="{B6BCA3EC-BB8D-4CA7-B0BF-5BB112054027}" srcOrd="0" destOrd="0" presId="urn:microsoft.com/office/officeart/2008/layout/VerticalCurvedList"/>
    <dgm:cxn modelId="{56B2A157-112C-4D4E-A1BF-D64CBD8D2ABE}" type="presParOf" srcId="{6BC1E064-1E1E-4AAA-A81E-37D55B3BFDF3}" destId="{A8340753-BF6E-42DF-BF5F-9BB883B2FE49}" srcOrd="1" destOrd="0" presId="urn:microsoft.com/office/officeart/2008/layout/VerticalCurvedList"/>
    <dgm:cxn modelId="{13904B5D-78FB-4A83-9307-4F30BB3FD999}" type="presParOf" srcId="{6BC1E064-1E1E-4AAA-A81E-37D55B3BFDF3}" destId="{8AC83646-E1E0-464E-A9CF-9E80F72564FD}" srcOrd="2" destOrd="0" presId="urn:microsoft.com/office/officeart/2008/layout/VerticalCurvedList"/>
    <dgm:cxn modelId="{DED61522-46A7-4A4D-ACCA-B51CAEBE39C5}" type="presParOf" srcId="{6BC1E064-1E1E-4AAA-A81E-37D55B3BFDF3}" destId="{0C1216A9-144A-437B-BFD2-A19EEB82C1AE}" srcOrd="3" destOrd="0" presId="urn:microsoft.com/office/officeart/2008/layout/VerticalCurvedList"/>
    <dgm:cxn modelId="{72F50570-B757-4AB7-9800-2CBD937C735D}" type="presParOf" srcId="{7685772A-306E-4AD1-9BDE-599B5C97D814}" destId="{02157F34-BF2E-4545-A48F-9B4270431163}" srcOrd="1" destOrd="0" presId="urn:microsoft.com/office/officeart/2008/layout/VerticalCurvedList"/>
    <dgm:cxn modelId="{D175EE5F-A790-494D-A920-96BEA32CE21A}" type="presParOf" srcId="{7685772A-306E-4AD1-9BDE-599B5C97D814}" destId="{84C2C1A9-7643-4E17-9859-309384302A9A}" srcOrd="2" destOrd="0" presId="urn:microsoft.com/office/officeart/2008/layout/VerticalCurvedList"/>
    <dgm:cxn modelId="{44F8890C-1286-4A4E-A72E-A52C0A5FA41F}" type="presParOf" srcId="{84C2C1A9-7643-4E17-9859-309384302A9A}" destId="{6A8BE0FA-D9BA-4891-9A97-DC5421BFACA8}" srcOrd="0" destOrd="0" presId="urn:microsoft.com/office/officeart/2008/layout/VerticalCurvedList"/>
    <dgm:cxn modelId="{C85168A8-6B02-465E-ABA3-89BEAFF25E11}" type="presParOf" srcId="{7685772A-306E-4AD1-9BDE-599B5C97D814}" destId="{1606FCEE-A09B-4796-80E9-95A02AE91DEA}" srcOrd="3" destOrd="0" presId="urn:microsoft.com/office/officeart/2008/layout/VerticalCurvedList"/>
    <dgm:cxn modelId="{3EA59ADD-400E-4051-B93F-0CB0F4137122}" type="presParOf" srcId="{7685772A-306E-4AD1-9BDE-599B5C97D814}" destId="{66D4CC68-73A9-4971-A1BF-AC66A87BFCEB}" srcOrd="4" destOrd="0" presId="urn:microsoft.com/office/officeart/2008/layout/VerticalCurvedList"/>
    <dgm:cxn modelId="{424885FC-E9ED-4348-897A-F03F42FAB356}" type="presParOf" srcId="{66D4CC68-73A9-4971-A1BF-AC66A87BFCEB}" destId="{A87C3D84-6099-4CA2-B5AC-8EC8B58EFB09}" srcOrd="0" destOrd="0" presId="urn:microsoft.com/office/officeart/2008/layout/VerticalCurvedList"/>
    <dgm:cxn modelId="{599ED496-A56D-410A-9470-F77AF473E169}" type="presParOf" srcId="{7685772A-306E-4AD1-9BDE-599B5C97D814}" destId="{774FB993-C972-4CDB-A4A6-A9DE93269593}" srcOrd="5" destOrd="0" presId="urn:microsoft.com/office/officeart/2008/layout/VerticalCurvedList"/>
    <dgm:cxn modelId="{43CE147B-8744-4F42-9EF3-52E15B2DA88F}" type="presParOf" srcId="{7685772A-306E-4AD1-9BDE-599B5C97D814}" destId="{AEC2C0BD-760F-4A99-A3F5-63E3CA764CF6}" srcOrd="6" destOrd="0" presId="urn:microsoft.com/office/officeart/2008/layout/VerticalCurvedList"/>
    <dgm:cxn modelId="{95EE86A2-CC4C-4700-8CED-2116AE57B38B}" type="presParOf" srcId="{AEC2C0BD-760F-4A99-A3F5-63E3CA764CF6}" destId="{821B371B-7FB8-476B-8B92-5BA5E71D871F}" srcOrd="0" destOrd="0" presId="urn:microsoft.com/office/officeart/2008/layout/VerticalCurvedList"/>
    <dgm:cxn modelId="{AD668340-1B16-40E1-B0D7-92D9D029B4A2}" type="presParOf" srcId="{7685772A-306E-4AD1-9BDE-599B5C97D814}" destId="{5999A578-C04C-4FA9-AD5C-AAB9978212C8}" srcOrd="7" destOrd="0" presId="urn:microsoft.com/office/officeart/2008/layout/VerticalCurvedList"/>
    <dgm:cxn modelId="{F0B94B33-5E95-42DB-811D-5F27CA45ADE3}" type="presParOf" srcId="{7685772A-306E-4AD1-9BDE-599B5C97D814}" destId="{DEB9DB7F-F6B2-4FDE-B33E-CB963D4F6619}" srcOrd="8" destOrd="0" presId="urn:microsoft.com/office/officeart/2008/layout/VerticalCurvedList"/>
    <dgm:cxn modelId="{A800BE5B-D7FF-45E2-B8B8-69ACA40E1A0C}" type="presParOf" srcId="{DEB9DB7F-F6B2-4FDE-B33E-CB963D4F6619}" destId="{335CF424-A670-4355-8FF1-3DD5DC68D00B}" srcOrd="0" destOrd="0" presId="urn:microsoft.com/office/officeart/2008/layout/VerticalCurvedList"/>
    <dgm:cxn modelId="{A53F8DA0-C965-43A8-9722-C69DDAB9D79E}" type="presParOf" srcId="{7685772A-306E-4AD1-9BDE-599B5C97D814}" destId="{70FC257A-E4BF-4A2F-860C-6E29FAD56912}" srcOrd="9" destOrd="0" presId="urn:microsoft.com/office/officeart/2008/layout/VerticalCurvedList"/>
    <dgm:cxn modelId="{C40C89E7-78AB-46F7-B2A0-5D7DD19A7D63}" type="presParOf" srcId="{7685772A-306E-4AD1-9BDE-599B5C97D814}" destId="{19C58D41-EAD2-460A-ACBF-2B675077038B}" srcOrd="10" destOrd="0" presId="urn:microsoft.com/office/officeart/2008/layout/VerticalCurvedList"/>
    <dgm:cxn modelId="{B473F0AD-D786-4037-994F-06818527C1F1}" type="presParOf" srcId="{19C58D41-EAD2-460A-ACBF-2B675077038B}" destId="{EDF0DE4F-6BE3-44F9-AB19-DD1122351C5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9891C-3E97-634E-B493-3D111F71E5DF}">
      <dsp:nvSpPr>
        <dsp:cNvPr id="0" name=""/>
        <dsp:cNvSpPr/>
      </dsp:nvSpPr>
      <dsp:spPr>
        <a:xfrm>
          <a:off x="17023" y="1538503"/>
          <a:ext cx="1505599" cy="18067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Natureza</a:t>
          </a:r>
          <a:endParaRPr lang="en-US" sz="2400" kern="1200" dirty="0"/>
        </a:p>
      </dsp:txBody>
      <dsp:txXfrm>
        <a:off x="17023" y="2261191"/>
        <a:ext cx="1505599" cy="1084031"/>
      </dsp:txXfrm>
    </dsp:sp>
    <dsp:sp modelId="{A319364E-3B55-AE4B-A49D-073C228D4FD3}">
      <dsp:nvSpPr>
        <dsp:cNvPr id="0" name=""/>
        <dsp:cNvSpPr/>
      </dsp:nvSpPr>
      <dsp:spPr>
        <a:xfrm>
          <a:off x="2162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01</a:t>
          </a:r>
        </a:p>
      </dsp:txBody>
      <dsp:txXfrm>
        <a:off x="2162" y="1538503"/>
        <a:ext cx="1505599" cy="722687"/>
      </dsp:txXfrm>
    </dsp:sp>
    <dsp:sp modelId="{BE6460AD-AA29-784A-A28B-E1979B104B04}">
      <dsp:nvSpPr>
        <dsp:cNvPr id="0" name=""/>
        <dsp:cNvSpPr/>
      </dsp:nvSpPr>
      <dsp:spPr>
        <a:xfrm>
          <a:off x="1647790" y="1538503"/>
          <a:ext cx="1466438" cy="1806719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Pilares</a:t>
          </a:r>
          <a:endParaRPr lang="en-US" sz="2400" kern="1200" dirty="0"/>
        </a:p>
      </dsp:txBody>
      <dsp:txXfrm>
        <a:off x="1647790" y="2261191"/>
        <a:ext cx="1466438" cy="1084031"/>
      </dsp:txXfrm>
    </dsp:sp>
    <dsp:sp modelId="{E244074B-001F-194F-8713-80EA84DA5D20}">
      <dsp:nvSpPr>
        <dsp:cNvPr id="0" name=""/>
        <dsp:cNvSpPr/>
      </dsp:nvSpPr>
      <dsp:spPr>
        <a:xfrm>
          <a:off x="1628210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02</a:t>
          </a:r>
        </a:p>
      </dsp:txBody>
      <dsp:txXfrm>
        <a:off x="1628210" y="1538503"/>
        <a:ext cx="1505599" cy="722687"/>
      </dsp:txXfrm>
    </dsp:sp>
    <dsp:sp modelId="{C6034C05-F6F8-644C-9737-068CC0466D53}">
      <dsp:nvSpPr>
        <dsp:cNvPr id="0" name=""/>
        <dsp:cNvSpPr/>
      </dsp:nvSpPr>
      <dsp:spPr>
        <a:xfrm>
          <a:off x="3254257" y="1538503"/>
          <a:ext cx="1716338" cy="180671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Histórico</a:t>
          </a:r>
          <a:endParaRPr lang="en-US" sz="2400" kern="1200" dirty="0"/>
        </a:p>
      </dsp:txBody>
      <dsp:txXfrm>
        <a:off x="3254257" y="2261191"/>
        <a:ext cx="1716338" cy="1084031"/>
      </dsp:txXfrm>
    </dsp:sp>
    <dsp:sp modelId="{3849B700-CDE0-EA45-AF7D-A3EBC21CF95F}">
      <dsp:nvSpPr>
        <dsp:cNvPr id="0" name=""/>
        <dsp:cNvSpPr/>
      </dsp:nvSpPr>
      <dsp:spPr>
        <a:xfrm>
          <a:off x="3359626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03</a:t>
          </a:r>
        </a:p>
      </dsp:txBody>
      <dsp:txXfrm>
        <a:off x="3359626" y="1538503"/>
        <a:ext cx="1505599" cy="722687"/>
      </dsp:txXfrm>
    </dsp:sp>
    <dsp:sp modelId="{C12CC6B7-4ED5-7C4C-9D93-72767A5F385A}">
      <dsp:nvSpPr>
        <dsp:cNvPr id="0" name=""/>
        <dsp:cNvSpPr/>
      </dsp:nvSpPr>
      <dsp:spPr>
        <a:xfrm>
          <a:off x="5091043" y="1538503"/>
          <a:ext cx="1647532" cy="180671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Estrutura Normativa</a:t>
          </a:r>
          <a:endParaRPr lang="en-US" sz="2400" kern="1200" dirty="0"/>
        </a:p>
      </dsp:txBody>
      <dsp:txXfrm>
        <a:off x="5091043" y="2261191"/>
        <a:ext cx="1647532" cy="1084031"/>
      </dsp:txXfrm>
    </dsp:sp>
    <dsp:sp modelId="{F67D9D1A-E87D-8C4C-8BBE-7C51910C7586}">
      <dsp:nvSpPr>
        <dsp:cNvPr id="0" name=""/>
        <dsp:cNvSpPr/>
      </dsp:nvSpPr>
      <dsp:spPr>
        <a:xfrm>
          <a:off x="5162009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04</a:t>
          </a:r>
        </a:p>
      </dsp:txBody>
      <dsp:txXfrm>
        <a:off x="5162009" y="1538503"/>
        <a:ext cx="1505599" cy="722687"/>
      </dsp:txXfrm>
    </dsp:sp>
    <dsp:sp modelId="{FD84123A-BB44-A844-9D99-D4E3CEDFFEC8}">
      <dsp:nvSpPr>
        <dsp:cNvPr id="0" name=""/>
        <dsp:cNvSpPr/>
      </dsp:nvSpPr>
      <dsp:spPr>
        <a:xfrm>
          <a:off x="6859023" y="1538503"/>
          <a:ext cx="1505599" cy="180671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Fluxo </a:t>
          </a:r>
          <a:endParaRPr lang="en-US" sz="2400" kern="1200" dirty="0"/>
        </a:p>
      </dsp:txBody>
      <dsp:txXfrm>
        <a:off x="6859023" y="2261191"/>
        <a:ext cx="1505599" cy="1084031"/>
      </dsp:txXfrm>
    </dsp:sp>
    <dsp:sp modelId="{187C437E-85C6-FE45-941E-BBD658899A68}">
      <dsp:nvSpPr>
        <dsp:cNvPr id="0" name=""/>
        <dsp:cNvSpPr/>
      </dsp:nvSpPr>
      <dsp:spPr>
        <a:xfrm>
          <a:off x="6859023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05</a:t>
          </a:r>
        </a:p>
      </dsp:txBody>
      <dsp:txXfrm>
        <a:off x="6859023" y="1538503"/>
        <a:ext cx="1505599" cy="722687"/>
      </dsp:txXfrm>
    </dsp:sp>
    <dsp:sp modelId="{AE30A7CB-53F3-C548-832A-EADAD9C32DF9}">
      <dsp:nvSpPr>
        <dsp:cNvPr id="0" name=""/>
        <dsp:cNvSpPr/>
      </dsp:nvSpPr>
      <dsp:spPr>
        <a:xfrm>
          <a:off x="8485070" y="1538503"/>
          <a:ext cx="1746209" cy="1806719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Fases da Negociação</a:t>
          </a:r>
          <a:endParaRPr lang="en-US" sz="2400" kern="1200"/>
        </a:p>
      </dsp:txBody>
      <dsp:txXfrm>
        <a:off x="8485070" y="2261191"/>
        <a:ext cx="1746209" cy="1084031"/>
      </dsp:txXfrm>
    </dsp:sp>
    <dsp:sp modelId="{04939ECF-A829-9E46-86A0-6C684649E5FC}">
      <dsp:nvSpPr>
        <dsp:cNvPr id="0" name=""/>
        <dsp:cNvSpPr/>
      </dsp:nvSpPr>
      <dsp:spPr>
        <a:xfrm>
          <a:off x="8605375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06</a:t>
          </a:r>
        </a:p>
      </dsp:txBody>
      <dsp:txXfrm>
        <a:off x="8605375" y="1538503"/>
        <a:ext cx="1505599" cy="722687"/>
      </dsp:txXfrm>
    </dsp:sp>
    <dsp:sp modelId="{503305AD-9879-D149-9D38-9BD87A259B02}">
      <dsp:nvSpPr>
        <dsp:cNvPr id="0" name=""/>
        <dsp:cNvSpPr/>
      </dsp:nvSpPr>
      <dsp:spPr>
        <a:xfrm>
          <a:off x="10351727" y="1538503"/>
          <a:ext cx="1505599" cy="18067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0" rIns="148720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Desafios</a:t>
          </a:r>
          <a:endParaRPr lang="en-US" sz="2400" kern="1200" dirty="0"/>
        </a:p>
      </dsp:txBody>
      <dsp:txXfrm>
        <a:off x="10351727" y="2261191"/>
        <a:ext cx="1505599" cy="1084031"/>
      </dsp:txXfrm>
    </dsp:sp>
    <dsp:sp modelId="{107B23DA-443E-CD4D-B2CF-0C23AA1FBCDB}">
      <dsp:nvSpPr>
        <dsp:cNvPr id="0" name=""/>
        <dsp:cNvSpPr/>
      </dsp:nvSpPr>
      <dsp:spPr>
        <a:xfrm>
          <a:off x="10351727" y="1538503"/>
          <a:ext cx="1505599" cy="7226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720" tIns="165100" rIns="148720" bIns="1651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07</a:t>
          </a:r>
        </a:p>
      </dsp:txBody>
      <dsp:txXfrm>
        <a:off x="10351727" y="1538503"/>
        <a:ext cx="1505599" cy="722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FE35-818F-2542-9208-FEB1DC10A33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B2C784-8DC6-4641-A49C-16468E3A2DEF}">
      <dsp:nvSpPr>
        <dsp:cNvPr id="0" name=""/>
        <dsp:cNvSpPr/>
      </dsp:nvSpPr>
      <dsp:spPr>
        <a:xfrm>
          <a:off x="0" y="0"/>
          <a:ext cx="10515600" cy="4154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INTEGRIDADE</a:t>
          </a:r>
          <a:endParaRPr lang="en-US" sz="6500" kern="1200" dirty="0"/>
        </a:p>
      </dsp:txBody>
      <dsp:txXfrm>
        <a:off x="0" y="0"/>
        <a:ext cx="10515600" cy="4154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8EAE3-560F-4A19-B43A-6276DCDD5AC1}">
      <dsp:nvSpPr>
        <dsp:cNvPr id="0" name=""/>
        <dsp:cNvSpPr/>
      </dsp:nvSpPr>
      <dsp:spPr>
        <a:xfrm>
          <a:off x="2581320" y="1262478"/>
          <a:ext cx="3066958" cy="306695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DOSIMETRIA</a:t>
          </a:r>
          <a:endParaRPr lang="pt-BR" sz="3100" b="1" kern="1200" dirty="0">
            <a:solidFill>
              <a:schemeClr val="bg1"/>
            </a:solidFill>
          </a:endParaRPr>
        </a:p>
      </dsp:txBody>
      <dsp:txXfrm>
        <a:off x="3030466" y="1711624"/>
        <a:ext cx="2168666" cy="2168666"/>
      </dsp:txXfrm>
    </dsp:sp>
    <dsp:sp modelId="{FF6C0DA9-927E-4437-94C7-76711F0DEFA1}">
      <dsp:nvSpPr>
        <dsp:cNvPr id="0" name=""/>
        <dsp:cNvSpPr/>
      </dsp:nvSpPr>
      <dsp:spPr>
        <a:xfrm>
          <a:off x="3348060" y="30325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2"/>
                <a:satOff val="338"/>
                <a:lumOff val="565"/>
                <a:alphaOff val="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GRAVIDADE DA INFRAÇÃO</a:t>
          </a:r>
        </a:p>
      </dsp:txBody>
      <dsp:txXfrm>
        <a:off x="3572633" y="254898"/>
        <a:ext cx="1084333" cy="1084333"/>
      </dsp:txXfrm>
    </dsp:sp>
    <dsp:sp modelId="{3D86300C-355C-40B1-AF52-D9A3AD546444}">
      <dsp:nvSpPr>
        <dsp:cNvPr id="0" name=""/>
        <dsp:cNvSpPr/>
      </dsp:nvSpPr>
      <dsp:spPr>
        <a:xfrm>
          <a:off x="4632924" y="497977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3"/>
                <a:satOff val="676"/>
                <a:lumOff val="1130"/>
                <a:alphaOff val="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VANTAGEM AUFERIDA OU PRETENDIDA</a:t>
          </a:r>
        </a:p>
      </dsp:txBody>
      <dsp:txXfrm>
        <a:off x="4857497" y="722550"/>
        <a:ext cx="1084333" cy="1084333"/>
      </dsp:txXfrm>
    </dsp:sp>
    <dsp:sp modelId="{D65D0498-83D2-4683-B843-0578C7E91C67}">
      <dsp:nvSpPr>
        <dsp:cNvPr id="0" name=""/>
        <dsp:cNvSpPr/>
      </dsp:nvSpPr>
      <dsp:spPr>
        <a:xfrm>
          <a:off x="5316585" y="1682114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5"/>
                <a:satOff val="1014"/>
                <a:lumOff val="1695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CONSUMAÇÃO OU NÃO DA INFRAÇÃO</a:t>
          </a:r>
        </a:p>
      </dsp:txBody>
      <dsp:txXfrm>
        <a:off x="5541158" y="1906687"/>
        <a:ext cx="1084333" cy="1084333"/>
      </dsp:txXfrm>
    </dsp:sp>
    <dsp:sp modelId="{88207C0D-5FD6-48A6-A67B-F1A2CDF145C2}">
      <dsp:nvSpPr>
        <dsp:cNvPr id="0" name=""/>
        <dsp:cNvSpPr/>
      </dsp:nvSpPr>
      <dsp:spPr>
        <a:xfrm>
          <a:off x="5079152" y="3028665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7"/>
                <a:satOff val="1352"/>
                <a:lumOff val="2260"/>
                <a:alphaOff val="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GRAU OU PERIGO DE LESÃO</a:t>
          </a:r>
        </a:p>
      </dsp:txBody>
      <dsp:txXfrm>
        <a:off x="5303725" y="3253238"/>
        <a:ext cx="1084333" cy="1084333"/>
      </dsp:txXfrm>
    </dsp:sp>
    <dsp:sp modelId="{2507235B-87BB-4F63-BF04-122EA486F74C}">
      <dsp:nvSpPr>
        <dsp:cNvPr id="0" name=""/>
        <dsp:cNvSpPr/>
      </dsp:nvSpPr>
      <dsp:spPr>
        <a:xfrm>
          <a:off x="4031722" y="3907563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8"/>
                <a:satOff val="1690"/>
                <a:lumOff val="2824"/>
                <a:alphaOff val="1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EFEITO NEGATIVO PRODUZIDO</a:t>
          </a:r>
        </a:p>
      </dsp:txBody>
      <dsp:txXfrm>
        <a:off x="4256295" y="4132136"/>
        <a:ext cx="1084333" cy="1084333"/>
      </dsp:txXfrm>
    </dsp:sp>
    <dsp:sp modelId="{3A34391A-FEC5-4E6E-8F75-35359B6A8FDC}">
      <dsp:nvSpPr>
        <dsp:cNvPr id="0" name=""/>
        <dsp:cNvSpPr/>
      </dsp:nvSpPr>
      <dsp:spPr>
        <a:xfrm>
          <a:off x="2664398" y="3907563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0"/>
                <a:satOff val="2028"/>
                <a:lumOff val="3389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SITUAÇÃO ECONÔMICA DO INFRATOR</a:t>
          </a:r>
        </a:p>
      </dsp:txBody>
      <dsp:txXfrm>
        <a:off x="2888971" y="4132136"/>
        <a:ext cx="1084333" cy="1084333"/>
      </dsp:txXfrm>
    </dsp:sp>
    <dsp:sp modelId="{634629D5-2528-4C55-8C85-E474BCEB373F}">
      <dsp:nvSpPr>
        <dsp:cNvPr id="0" name=""/>
        <dsp:cNvSpPr/>
      </dsp:nvSpPr>
      <dsp:spPr>
        <a:xfrm>
          <a:off x="1616968" y="3028665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1"/>
                <a:satOff val="2366"/>
                <a:lumOff val="3954"/>
                <a:alphaOff val="2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COOPERAÇÃO COM A APURAÇÃO</a:t>
          </a:r>
        </a:p>
      </dsp:txBody>
      <dsp:txXfrm>
        <a:off x="1841541" y="3253238"/>
        <a:ext cx="1084333" cy="1084333"/>
      </dsp:txXfrm>
    </dsp:sp>
    <dsp:sp modelId="{5DE719CC-9E85-4107-A835-5572E3EC8083}">
      <dsp:nvSpPr>
        <dsp:cNvPr id="0" name=""/>
        <dsp:cNvSpPr/>
      </dsp:nvSpPr>
      <dsp:spPr>
        <a:xfrm>
          <a:off x="1379534" y="1682114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3"/>
                <a:satOff val="2704"/>
                <a:lumOff val="4519"/>
                <a:alphaOff val="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PROGRAMA DE INTEGRIDADE </a:t>
          </a:r>
          <a:r>
            <a:rPr lang="pt-BR" sz="1300" b="0" i="1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(COMPLIANCE)</a:t>
          </a:r>
        </a:p>
      </dsp:txBody>
      <dsp:txXfrm>
        <a:off x="1604107" y="1906687"/>
        <a:ext cx="1084333" cy="1084333"/>
      </dsp:txXfrm>
    </dsp:sp>
    <dsp:sp modelId="{3925C5BB-A50A-4CD1-AC90-C568116761C8}">
      <dsp:nvSpPr>
        <dsp:cNvPr id="0" name=""/>
        <dsp:cNvSpPr/>
      </dsp:nvSpPr>
      <dsp:spPr>
        <a:xfrm>
          <a:off x="2063196" y="497977"/>
          <a:ext cx="1533479" cy="153347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cap="none" spc="0" dirty="0">
              <a:ln w="18415" cmpd="sng"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VALOR DOS CONTRATOS MANTIDOS</a:t>
          </a:r>
        </a:p>
      </dsp:txBody>
      <dsp:txXfrm>
        <a:off x="2287769" y="722550"/>
        <a:ext cx="1084333" cy="1084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40753-BF6E-42DF-BF5F-9BB883B2FE49}">
      <dsp:nvSpPr>
        <dsp:cNvPr id="0" name=""/>
        <dsp:cNvSpPr/>
      </dsp:nvSpPr>
      <dsp:spPr>
        <a:xfrm>
          <a:off x="-5754265" y="-880748"/>
          <a:ext cx="6850729" cy="685072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solidFill>
          <a:srgbClr val="4BACC6">
            <a:lumMod val="90000"/>
          </a:srgbClr>
        </a:solidFill>
        <a:ln w="25400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57F34-BF2E-4545-A48F-9B4270431163}">
      <dsp:nvSpPr>
        <dsp:cNvPr id="0" name=""/>
        <dsp:cNvSpPr/>
      </dsp:nvSpPr>
      <dsp:spPr>
        <a:xfrm>
          <a:off x="550655" y="247781"/>
          <a:ext cx="8264571" cy="685299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1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Expansão dos atos sujeitos a sanção na lei</a:t>
          </a:r>
        </a:p>
      </dsp:txBody>
      <dsp:txXfrm>
        <a:off x="550655" y="247781"/>
        <a:ext cx="8264571" cy="685299"/>
      </dsp:txXfrm>
    </dsp:sp>
    <dsp:sp modelId="{6A8BE0FA-D9BA-4891-9A97-DC5421BFACA8}">
      <dsp:nvSpPr>
        <dsp:cNvPr id="0" name=""/>
        <dsp:cNvSpPr/>
      </dsp:nvSpPr>
      <dsp:spPr>
        <a:xfrm>
          <a:off x="213517" y="192191"/>
          <a:ext cx="795447" cy="795447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6FCEE-A09B-4796-80E9-95A02AE91DEA}">
      <dsp:nvSpPr>
        <dsp:cNvPr id="0" name=""/>
        <dsp:cNvSpPr/>
      </dsp:nvSpPr>
      <dsp:spPr>
        <a:xfrm>
          <a:off x="935271" y="1234130"/>
          <a:ext cx="7808576" cy="712510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10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Harmonização entre acordos colaborativos</a:t>
          </a:r>
        </a:p>
      </dsp:txBody>
      <dsp:txXfrm>
        <a:off x="935271" y="1234130"/>
        <a:ext cx="7808576" cy="712510"/>
      </dsp:txXfrm>
    </dsp:sp>
    <dsp:sp modelId="{A87C3D84-6099-4CA2-B5AC-8EC8B58EFB09}">
      <dsp:nvSpPr>
        <dsp:cNvPr id="0" name=""/>
        <dsp:cNvSpPr/>
      </dsp:nvSpPr>
      <dsp:spPr>
        <a:xfrm>
          <a:off x="537547" y="1192661"/>
          <a:ext cx="795447" cy="795447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FB993-C972-4CDB-A4A6-A9DE93269593}">
      <dsp:nvSpPr>
        <dsp:cNvPr id="0" name=""/>
        <dsp:cNvSpPr/>
      </dsp:nvSpPr>
      <dsp:spPr>
        <a:xfrm>
          <a:off x="1133123" y="2287349"/>
          <a:ext cx="7668622" cy="636357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10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Problema do crime continuado</a:t>
          </a:r>
        </a:p>
      </dsp:txBody>
      <dsp:txXfrm>
        <a:off x="1133123" y="2287349"/>
        <a:ext cx="7668622" cy="636357"/>
      </dsp:txXfrm>
    </dsp:sp>
    <dsp:sp modelId="{821B371B-7FB8-476B-8B92-5BA5E71D871F}">
      <dsp:nvSpPr>
        <dsp:cNvPr id="0" name=""/>
        <dsp:cNvSpPr/>
      </dsp:nvSpPr>
      <dsp:spPr>
        <a:xfrm>
          <a:off x="677501" y="2219389"/>
          <a:ext cx="795447" cy="795447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99A578-C04C-4FA9-AD5C-AAB9978212C8}">
      <dsp:nvSpPr>
        <dsp:cNvPr id="0" name=""/>
        <dsp:cNvSpPr/>
      </dsp:nvSpPr>
      <dsp:spPr>
        <a:xfrm>
          <a:off x="935271" y="3180668"/>
          <a:ext cx="7808576" cy="636357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10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Sobreposição de penalidades pecuniárias</a:t>
          </a:r>
        </a:p>
      </dsp:txBody>
      <dsp:txXfrm>
        <a:off x="935271" y="3180668"/>
        <a:ext cx="7808576" cy="636357"/>
      </dsp:txXfrm>
    </dsp:sp>
    <dsp:sp modelId="{335CF424-A670-4355-8FF1-3DD5DC68D00B}">
      <dsp:nvSpPr>
        <dsp:cNvPr id="0" name=""/>
        <dsp:cNvSpPr/>
      </dsp:nvSpPr>
      <dsp:spPr>
        <a:xfrm>
          <a:off x="537547" y="3101124"/>
          <a:ext cx="795447" cy="795447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FC257A-E4BF-4A2F-860C-6E29FAD56912}">
      <dsp:nvSpPr>
        <dsp:cNvPr id="0" name=""/>
        <dsp:cNvSpPr/>
      </dsp:nvSpPr>
      <dsp:spPr>
        <a:xfrm>
          <a:off x="479275" y="4134900"/>
          <a:ext cx="8264571" cy="636357"/>
        </a:xfrm>
        <a:prstGeom prst="rect">
          <a:avLst/>
        </a:prstGeom>
        <a:solidFill>
          <a:srgbClr val="C0504D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510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Assimilação de uma cultura preventiva pelas </a:t>
          </a:r>
          <a:r>
            <a:rPr lang="pt-BR" sz="30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PJs</a:t>
          </a:r>
          <a:endParaRPr lang="pt-BR" sz="3000" b="1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79275" y="4134900"/>
        <a:ext cx="8264571" cy="636357"/>
      </dsp:txXfrm>
    </dsp:sp>
    <dsp:sp modelId="{EDF0DE4F-6BE3-44F9-AB19-DD1122351C57}">
      <dsp:nvSpPr>
        <dsp:cNvPr id="0" name=""/>
        <dsp:cNvSpPr/>
      </dsp:nvSpPr>
      <dsp:spPr>
        <a:xfrm>
          <a:off x="81552" y="4055355"/>
          <a:ext cx="795447" cy="795447"/>
        </a:xfrm>
        <a:prstGeom prst="ellipse">
          <a:avLst/>
        </a:prstGeom>
        <a:solidFill>
          <a:sysClr val="window" lastClr="FFFFFF"/>
        </a:solidFill>
        <a:ln w="9525" cap="flat" cmpd="sng" algn="ctr">
          <a:solidFill>
            <a:srgbClr val="C0504D">
              <a:lumMod val="50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A7B5E-7239-E54F-926D-3C22DD03E980}" type="datetimeFigureOut">
              <a:rPr lang="es-ES_tradnl" smtClean="0"/>
              <a:t>19/02/2019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7F657-CFA8-C84F-98BA-B8C29369523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25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FDD843E-C0D0-4513-BFE4-18BF7F14E422}" type="slidenum">
              <a:rPr lang="pt-BR" altLang="pt-BR" smtClean="0"/>
              <a:pPr/>
              <a:t>48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097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D5BA2-D136-3F41-8059-E48D91EFA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8AA6A-2895-CF40-B02C-742264A58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46A91-1EFE-DE4A-A44E-12A956E6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3CAE70-162E-D547-86E5-D9F2724C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ED4EB-78B4-1F4D-B218-D36F491B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EA2EC-D6ED-EF44-9840-7271CF9D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E8B51A-E78F-7E42-82D4-3AF4D17A1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AB968B-D76E-3546-B98B-583692A4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115CCF-D69F-B246-8B80-2C1C285A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38AEA1-F799-1D44-AE14-0955D61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D4E7EC-C72A-674E-A0D2-4C07009B1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227293-6581-254E-8571-84E2496A7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A18968-57F6-394E-AA54-AA6D56E0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052DB-691A-ED4C-8AB6-7A43C8E5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DAD0B-FA8C-9747-B300-799B6037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5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62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0A5F7-0B5E-4B44-83B1-B3A6DC7D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7E43D-8D33-E54B-8001-00F30B7A5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06E50E-069C-AF41-8466-6BEBB7E1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C575EA-67D8-4C46-95DB-8DEAE80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B023F1-DBA9-604E-B6A4-6706AC53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F18ED-0A03-494E-A844-F14B7F1A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FC9ADB-592E-F544-A7E0-6FC95B07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FDE55A-58F1-1E42-B475-6C9EC526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CFE4B-0B1B-9E4E-A19E-6D6F2952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ACEB1-D576-BC45-8044-B1B32110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A9A5F-12C0-694A-98EF-74E6C5CF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BC542-0171-FD4D-8FC9-2EF1AB184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B4DA3A-7670-0242-9330-73D64EA15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97D357-0B97-7D4D-95B9-295B782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25C008-1AE5-C24B-8D7F-CA2C698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3AEC22-51D1-DA49-BC74-15CDF7A4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1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87727-C2F8-9F40-9A68-6F478A23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B7193-314F-0C4D-8F5B-3BAA556A6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A198EA-7BE6-8C4F-A215-F7DF51457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DFE825-0150-B046-9839-DB2992959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76880E-A34F-D748-910C-106B1997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8D5840-B9AD-E244-B7B2-89B58EF9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60650C-80B0-E14B-A121-2486BAD0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4160F76-04D4-4042-AF16-5AB9930F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4DD33-22EC-2B43-8611-5DD7C1C4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B9503E-E578-354E-AB65-BCB93A8A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F4E460-A50A-D74C-9C93-87E9C181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C95B20-7974-9148-9B8C-AFA1B6E0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7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C92B5D-EB96-F04E-A76B-E2FCE497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A92752-58B4-994A-83B5-00F02DCC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937CB4-1214-EB4B-A49F-20B4D6C8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C81F4-F01A-DC41-9ED9-35DEFF18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5B3B0-B903-8343-970B-4F814CE1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08797A-9F1C-D847-A7CB-770F2CDF2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29AA8D-4D52-1242-BEF4-9C89390C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CEFB93-E2CD-474F-BD3F-9782002A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D39E10-95A5-7D49-96E5-01B24FA6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6D21D-37BF-5443-99E7-E7AEA70D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C6A8F7-D906-7349-B270-D0B374A9C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5E701B-9E7E-ED44-8BD9-798C1AB61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E2923C-3CEE-6246-BF9B-5421205D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95861D-DECE-E84A-8607-310ABB94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8BC82B-C388-2E4A-B745-A376735F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0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A5A77DD-E9B9-9947-AEC3-68F4C163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s-ES_tradnl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1FCB4E-6BDB-B643-9436-C17F4765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  <a:endParaRPr lang="es-ES_tradnl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FFDC66-A1E5-9148-8B62-F20AA5223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0185D1-4324-1245-B86C-03016800B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171FFB-2371-6945-895B-3A1DCA1A6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1-2014/2013/Lei/L12846.htm#art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1065" y="48231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s-ES_tradnl" sz="3200" dirty="0"/>
              <a:t>MINICURSO:</a:t>
            </a:r>
            <a:br>
              <a:rPr lang="es-ES_tradnl" sz="3200" dirty="0"/>
            </a:br>
            <a:br>
              <a:rPr lang="es-ES_tradnl" dirty="0"/>
            </a:br>
            <a:r>
              <a:rPr lang="es-ES_tradnl" b="1" dirty="0"/>
              <a:t>Os </a:t>
            </a:r>
            <a:r>
              <a:rPr lang="es-ES_tradnl" b="1" dirty="0" err="1"/>
              <a:t>Acordos</a:t>
            </a:r>
            <a:r>
              <a:rPr lang="es-ES_tradnl" b="1" dirty="0"/>
              <a:t> de </a:t>
            </a:r>
            <a:r>
              <a:rPr lang="es-ES_tradnl" b="1" dirty="0" err="1"/>
              <a:t>Leniência</a:t>
            </a:r>
            <a:r>
              <a:rPr lang="es-ES_tradnl" b="1" dirty="0"/>
              <a:t> e </a:t>
            </a:r>
            <a:r>
              <a:rPr lang="es-ES_tradnl" b="1" dirty="0" err="1"/>
              <a:t>seus</a:t>
            </a:r>
            <a:r>
              <a:rPr lang="es-ES_tradnl" b="1" dirty="0"/>
              <a:t> pilares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463452" cy="4927602"/>
          </a:xfrm>
        </p:spPr>
        <p:txBody>
          <a:bodyPr anchor="ctr">
            <a:normAutofit/>
          </a:bodyPr>
          <a:lstStyle/>
          <a:p>
            <a:r>
              <a:rPr lang="es-ES_tradnl" sz="2800" b="1" dirty="0">
                <a:solidFill>
                  <a:srgbClr val="FFFFFF"/>
                </a:solidFill>
              </a:rPr>
              <a:t>MINICURSO DE ATUALIDADES EM CONTROLE E COMBATE </a:t>
            </a:r>
            <a:r>
              <a:rPr lang="es-ES_tradnl" sz="2800" b="1" dirty="0" err="1">
                <a:solidFill>
                  <a:srgbClr val="FFFFFF"/>
                </a:solidFill>
              </a:rPr>
              <a:t>À</a:t>
            </a:r>
            <a:r>
              <a:rPr lang="es-ES_tradnl" sz="2800" b="1" dirty="0">
                <a:solidFill>
                  <a:srgbClr val="FFFFFF"/>
                </a:solidFill>
              </a:rPr>
              <a:t> CORRUPÇÃO</a:t>
            </a:r>
          </a:p>
          <a:p>
            <a:pPr algn="l"/>
            <a:endParaRPr lang="es-ES_tradnl" sz="1800" b="1" dirty="0">
              <a:solidFill>
                <a:srgbClr val="FFFFFF"/>
              </a:solidFill>
            </a:endParaRPr>
          </a:p>
          <a:p>
            <a:pPr algn="l"/>
            <a:endParaRPr lang="es-ES_tradnl" sz="1800" b="1" dirty="0">
              <a:solidFill>
                <a:srgbClr val="FFFFFF"/>
              </a:solidFill>
            </a:endParaRPr>
          </a:p>
          <a:p>
            <a:r>
              <a:rPr lang="es-ES_tradnl" sz="2800" b="1" dirty="0">
                <a:solidFill>
                  <a:srgbClr val="FFFFFF"/>
                </a:solidFill>
              </a:rPr>
              <a:t>IDP</a:t>
            </a:r>
            <a:endParaRPr lang="es-ES_tradnl" sz="1800" b="1" dirty="0">
              <a:solidFill>
                <a:srgbClr val="FFFFFF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EEB36E-9C7F-BF48-B3AE-D3C40282832A}"/>
              </a:ext>
            </a:extLst>
          </p:cNvPr>
          <p:cNvSpPr txBox="1"/>
          <p:nvPr/>
        </p:nvSpPr>
        <p:spPr>
          <a:xfrm>
            <a:off x="2963602" y="5553953"/>
            <a:ext cx="253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400" b="1" dirty="0"/>
              <a:t>WAGNER DE CAMPOS ROSÁRIO</a:t>
            </a:r>
          </a:p>
          <a:p>
            <a:pPr algn="ctr"/>
            <a:r>
              <a:rPr lang="es-ES_tradnl" sz="14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21212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0256" y="2564805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95860" y="367535"/>
            <a:ext cx="8424936" cy="6306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tx2"/>
                </a:solidFill>
              </a:rPr>
              <a:t>Estrutura Normativa - </a:t>
            </a:r>
            <a:r>
              <a:rPr lang="en-GB" altLang="pt-BR" sz="36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600" dirty="0">
              <a:solidFill>
                <a:schemeClr val="tx2"/>
              </a:solidFill>
              <a:latin typeface="Calibri" pitchFamily="34" charset="0"/>
            </a:endParaRPr>
          </a:p>
          <a:p>
            <a:endParaRPr lang="pt-BR" sz="3600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51732" y="1322911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0256" y="1611042"/>
            <a:ext cx="741682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PRIORIDADE NA RESPONSABILIZAÇÃO DA PESSOA JURÍDICA</a:t>
            </a: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FOCO NO VIÉS ECONÔMICO E FINANCEIRO DA CORRUPÇÃO</a:t>
            </a: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buFont typeface="Wingdings" pitchFamily="2" charset="2"/>
              <a:buChar char="w"/>
              <a:defRPr/>
            </a:pPr>
            <a:endParaRPr lang="pt-BR" altLang="pt-BR" sz="2000" b="1" dirty="0">
              <a:solidFill>
                <a:schemeClr val="tx2"/>
              </a:solidFill>
              <a:latin typeface="Calibri" pitchFamily="34" charset="0"/>
              <a:sym typeface="Wingdings" pitchFamily="2" charset="2"/>
            </a:endParaRPr>
          </a:p>
          <a:p>
            <a:pPr algn="just">
              <a:spcAft>
                <a:spcPts val="900"/>
              </a:spcAft>
              <a:buFont typeface="Wingdings" pitchFamily="2" charset="2"/>
              <a:buChar char="w"/>
              <a:defRPr/>
            </a:pPr>
            <a:r>
              <a:rPr lang="pt-BR" altLang="pt-BR" sz="2000" b="1" dirty="0">
                <a:solidFill>
                  <a:schemeClr val="tx2"/>
                </a:solidFill>
                <a:latin typeface="Calibri" pitchFamily="34" charset="0"/>
              </a:rPr>
              <a:t>ESTADO E SETOR PRIVADO JUNTOS CONTRA A CORRUPÇÃO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80" y="2060749"/>
            <a:ext cx="3279856" cy="1134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96" y="3644926"/>
            <a:ext cx="2704976" cy="117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05" y="5296797"/>
            <a:ext cx="2348589" cy="1228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7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DCFE368A-1EB0-F941-9E82-438986BADD45}"/>
              </a:ext>
            </a:extLst>
          </p:cNvPr>
          <p:cNvSpPr txBox="1">
            <a:spLocks/>
          </p:cNvSpPr>
          <p:nvPr/>
        </p:nvSpPr>
        <p:spPr>
          <a:xfrm>
            <a:off x="1883606" y="392543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Estrutura Normativa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E2E9D-28D7-2843-BEF0-1C66CEC7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32" y="1412776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accent1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Espaço Reservado para Conteúdo 19">
            <a:extLst>
              <a:ext uri="{FF2B5EF4-FFF2-40B4-BE49-F238E27FC236}">
                <a16:creationId xmlns:a16="http://schemas.microsoft.com/office/drawing/2014/main" id="{9753A38A-F57A-1149-AF28-EFF5F07A305B}"/>
              </a:ext>
            </a:extLst>
          </p:cNvPr>
          <p:cNvSpPr txBox="1">
            <a:spLocks/>
          </p:cNvSpPr>
          <p:nvPr/>
        </p:nvSpPr>
        <p:spPr>
          <a:xfrm>
            <a:off x="322729" y="1921605"/>
            <a:ext cx="11335871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1"/>
                </a:solidFill>
              </a:rPr>
              <a:t>Acordo de Leniência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400" dirty="0">
                <a:solidFill>
                  <a:schemeClr val="accent1"/>
                </a:solidFill>
              </a:rPr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400" dirty="0">
                <a:solidFill>
                  <a:schemeClr val="accent1"/>
                </a:solidFill>
              </a:rPr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400" dirty="0">
                <a:solidFill>
                  <a:schemeClr val="accent1"/>
                </a:solidFill>
              </a:rPr>
              <a:t>A celebração do acordo de leniência interrompe o prazo prescricional (180 dias);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pt-BR" altLang="pt-BR" sz="2400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400" dirty="0">
                <a:solidFill>
                  <a:schemeClr val="accent1"/>
                </a:solidFill>
              </a:rPr>
              <a:t>Acordo descumprido </a:t>
            </a:r>
            <a:r>
              <a:rPr lang="pt-BR" altLang="pt-BR" sz="2400" dirty="0">
                <a:solidFill>
                  <a:schemeClr val="accent1"/>
                </a:solidFill>
                <a:sym typeface="Wingdings" pitchFamily="2" charset="2"/>
              </a:rPr>
              <a:t> impossibilidade de celebrar novo acordo por 3 anos.</a:t>
            </a:r>
            <a:endParaRPr lang="pt-BR" altLang="pt-B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3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45890" y="1273297"/>
            <a:ext cx="8034895" cy="446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82935" tIns="41468" rIns="82935" bIns="4146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defTabSz="407487">
              <a:spcAft>
                <a:spcPts val="815"/>
              </a:spcAft>
              <a:buFont typeface="Wingdings" pitchFamily="2" charset="2"/>
              <a:buChar char="w"/>
              <a:defRPr/>
            </a:pPr>
            <a:r>
              <a:rPr lang="pt-BR" altLang="pt-BR" sz="2540" b="1" u="sng" dirty="0">
                <a:solidFill>
                  <a:schemeClr val="accent1"/>
                </a:solidFill>
                <a:latin typeface="Calibri" pitchFamily="34" charset="0"/>
              </a:rPr>
              <a:t>DA COLABORAÇÃO DEVE RESULTAR</a:t>
            </a:r>
            <a:r>
              <a:rPr lang="pt-BR" altLang="pt-BR" sz="2540" b="1" dirty="0">
                <a:solidFill>
                  <a:schemeClr val="accent1"/>
                </a:solidFill>
                <a:latin typeface="Calibri" pitchFamily="34" charset="0"/>
              </a:rPr>
              <a:t>:</a:t>
            </a: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r>
              <a:rPr lang="pt-BR" altLang="pt-BR" sz="1996" b="1" dirty="0">
                <a:solidFill>
                  <a:schemeClr val="accent1"/>
                </a:solidFill>
                <a:latin typeface="Calibri" pitchFamily="34" charset="0"/>
              </a:rPr>
              <a:t>OBTENÇÃO CÉLERE DE INFORMAÇÕES;</a:t>
            </a: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marL="725851" lvl="1" indent="-311079" algn="just" defTabSz="407487">
              <a:spcAft>
                <a:spcPts val="815"/>
              </a:spcAft>
              <a:buFont typeface="Arial" charset="0"/>
              <a:buChar char="•"/>
              <a:defRPr/>
            </a:pPr>
            <a:r>
              <a:rPr lang="pt-BR" altLang="pt-BR" sz="1996" b="1" dirty="0">
                <a:solidFill>
                  <a:schemeClr val="accent1"/>
                </a:solidFill>
                <a:latin typeface="Calibri" pitchFamily="34" charset="0"/>
              </a:rPr>
              <a:t>IDENTIFICAÇÃO DOS DEMAIS ENVOLVIDOS NOS CASOS DE CORRUPÇÃO;</a:t>
            </a:r>
          </a:p>
          <a:p>
            <a:pPr algn="just" defTabSz="407487">
              <a:spcAft>
                <a:spcPts val="815"/>
              </a:spcAft>
              <a:buFont typeface="Wingdings" pitchFamily="2" charset="2"/>
              <a:buChar char="w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  <a:p>
            <a:pPr algn="just" defTabSz="407487">
              <a:spcAft>
                <a:spcPts val="815"/>
              </a:spcAft>
              <a:buFont typeface="Wingdings" pitchFamily="2" charset="2"/>
              <a:buChar char="w"/>
              <a:defRPr/>
            </a:pPr>
            <a:endParaRPr lang="pt-BR" altLang="pt-BR" sz="1996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91691" y="395347"/>
            <a:ext cx="7317409" cy="57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2935" tIns="41468" rIns="82935" bIns="4146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 defTabSz="407487">
              <a:spcAft>
                <a:spcPts val="815"/>
              </a:spcAft>
              <a:defRPr/>
            </a:pPr>
            <a:r>
              <a:rPr lang="pt-BR" altLang="pt-BR" sz="3200" b="1" dirty="0">
                <a:solidFill>
                  <a:srgbClr val="254061"/>
                </a:solidFill>
                <a:latin typeface="Calibri" pitchFamily="34" charset="0"/>
              </a:rPr>
              <a:t>ACORDO DE LENIÊNCIA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53" y="4539514"/>
            <a:ext cx="2318486" cy="23184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15" y="2294161"/>
            <a:ext cx="1991549" cy="15385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134" y="2122513"/>
            <a:ext cx="1870689" cy="187068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D09E863-CE43-B448-A21C-9243DA59E319}"/>
              </a:ext>
            </a:extLst>
          </p:cNvPr>
          <p:cNvSpPr txBox="1"/>
          <p:nvPr/>
        </p:nvSpPr>
        <p:spPr>
          <a:xfrm>
            <a:off x="92470" y="3154167"/>
            <a:ext cx="2255105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ALAVANCAGEM </a:t>
            </a:r>
          </a:p>
          <a:p>
            <a:r>
              <a:rPr lang="es-ES_tradnl" sz="2400" b="1" dirty="0">
                <a:solidFill>
                  <a:schemeClr val="bg1"/>
                </a:solidFill>
              </a:rPr>
              <a:t>INVESTIGATIVA</a:t>
            </a:r>
          </a:p>
        </p:txBody>
      </p:sp>
    </p:spTree>
    <p:extLst>
      <p:ext uri="{BB962C8B-B14F-4D97-AF65-F5344CB8AC3E}">
        <p14:creationId xmlns:p14="http://schemas.microsoft.com/office/powerpoint/2010/main" val="154137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E57BAF-BD7F-AE49-9061-0C887CC1A40E}"/>
              </a:ext>
            </a:extLst>
          </p:cNvPr>
          <p:cNvSpPr txBox="1"/>
          <p:nvPr/>
        </p:nvSpPr>
        <p:spPr>
          <a:xfrm>
            <a:off x="2463095" y="232468"/>
            <a:ext cx="747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>
                <a:solidFill>
                  <a:schemeClr val="accent1">
                    <a:lumMod val="75000"/>
                  </a:schemeClr>
                </a:solidFill>
              </a:rPr>
              <a:t>REQUISITOS DOS ACORDOS DE LENIÊNCIA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4CC251-6CA9-1D48-B83E-1C1B55020C21}"/>
              </a:ext>
            </a:extLst>
          </p:cNvPr>
          <p:cNvSpPr txBox="1"/>
          <p:nvPr/>
        </p:nvSpPr>
        <p:spPr>
          <a:xfrm>
            <a:off x="213828" y="948804"/>
            <a:ext cx="116533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pt-BR" sz="2800" u="sng" dirty="0">
              <a:solidFill>
                <a:schemeClr val="accent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a pessoa jurídica seja a primeira a se manifestar sobre seu interesse em cooperar para a apuração do ato ilícito; </a:t>
            </a:r>
          </a:p>
          <a:p>
            <a:pPr marL="1714500" lvl="3" indent="-342900">
              <a:buFont typeface="Arial" charset="0"/>
              <a:buChar char="•"/>
            </a:pPr>
            <a:endParaRPr lang="pt-BR" sz="2800" dirty="0">
              <a:solidFill>
                <a:schemeClr val="accent1"/>
              </a:solidFill>
            </a:endParaRPr>
          </a:p>
          <a:p>
            <a:pPr marL="1657350" lvl="3" indent="-285750">
              <a:buFont typeface="Arial" charset="0"/>
              <a:buChar char="•"/>
            </a:pPr>
            <a:endParaRPr lang="pt-BR" sz="2800" dirty="0">
              <a:solidFill>
                <a:schemeClr val="accent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a pessoa jurídica cesse completamente seu envolvimento na infração investigada a partir da data de propositura do acordo;</a:t>
            </a:r>
          </a:p>
          <a:p>
            <a:pPr marL="1657350" lvl="3" indent="-285750">
              <a:buFont typeface="Arial" charset="0"/>
              <a:buChar char="•"/>
            </a:pPr>
            <a:endParaRPr lang="pt-BR" sz="2800" dirty="0">
              <a:solidFill>
                <a:schemeClr val="accent1"/>
              </a:solidFill>
            </a:endParaRPr>
          </a:p>
          <a:p>
            <a:pPr marL="1657350" lvl="3" indent="-285750">
              <a:buFont typeface="Arial" charset="0"/>
              <a:buChar char="•"/>
            </a:pPr>
            <a:endParaRPr lang="pt-BR" sz="2800" dirty="0">
              <a:solidFill>
                <a:schemeClr val="accent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pt-BR" sz="2800" dirty="0">
                <a:solidFill>
                  <a:schemeClr val="accent1"/>
                </a:solidFill>
              </a:rPr>
              <a:t>a pessoa jurídica admita sua participação no ilícito e coopere plena e permanentemente com as investigações e o processo administrativo, comparecendo, sob suas expensas, sempre que solicitada, a todos os atos processuais, até seu encerramento.</a:t>
            </a:r>
          </a:p>
        </p:txBody>
      </p:sp>
    </p:spTree>
    <p:extLst>
      <p:ext uri="{BB962C8B-B14F-4D97-AF65-F5344CB8AC3E}">
        <p14:creationId xmlns:p14="http://schemas.microsoft.com/office/powerpoint/2010/main" val="183764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03512" y="2624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71638" y="104518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Espaço Reservado para Conteúdo 19"/>
          <p:cNvSpPr txBox="1">
            <a:spLocks/>
          </p:cNvSpPr>
          <p:nvPr/>
        </p:nvSpPr>
        <p:spPr>
          <a:xfrm>
            <a:off x="680720" y="2052720"/>
            <a:ext cx="973576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</a:rPr>
              <a:t>Principais características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Responsabilização objetiva da pessoa jurídica;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Atos contra a Administração Pública Nacional e Estrangeira;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</a:rPr>
              <a:t>Opção pelas esferas civil e administrativa;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Lei de abrangência nacional;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Tipificação dos atos ilícitos;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Estrutura geral do procedimento administrativo;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pt-BR" altLang="pt-BR" sz="2400" dirty="0">
                <a:solidFill>
                  <a:schemeClr val="tx2"/>
                </a:solidFill>
                <a:sym typeface="Wingdings" pitchFamily="2" charset="2"/>
              </a:rPr>
              <a:t>Possibilidade de celebração de acordo de leniência.</a:t>
            </a:r>
            <a:endParaRPr lang="pt-B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82006" y="130423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50132" y="913185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589280" y="2133600"/>
            <a:ext cx="11155680" cy="3972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Acordo de Leniência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É o ajuste que permite ao infrator participar da investigação e colaborar com a apuração da autoria e materialidade dos ilícitos em troca de determinados benefícios;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Competência: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chemeClr val="tx2"/>
                </a:solidFill>
              </a:rPr>
              <a:t>Autoridade máxima de órgão ou entidade.</a:t>
            </a:r>
          </a:p>
          <a:p>
            <a:pPr lvl="2" algn="just">
              <a:buFont typeface="Wingdings" panose="05000000000000000000" pitchFamily="2" charset="2"/>
              <a:buChar char="ü"/>
              <a:defRPr/>
            </a:pPr>
            <a:r>
              <a:rPr lang="pt-BR" altLang="pt-BR" sz="1800" dirty="0">
                <a:solidFill>
                  <a:schemeClr val="tx2"/>
                </a:solidFill>
              </a:rPr>
              <a:t>No âmbito do PEF ou Administração Estrangeira: </a:t>
            </a:r>
            <a:r>
              <a:rPr lang="pt-BR" altLang="pt-BR" sz="1800" b="1" u="sng" dirty="0">
                <a:solidFill>
                  <a:schemeClr val="tx2"/>
                </a:solidFill>
              </a:rPr>
              <a:t>somente a CGU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O acordo não exime a obrigação de reparar integralmente o dano causado;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O acordo rejeitado não importa em reconhecimento do ilícito;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A celebração do acordo de leniência interrompe o prazo prescricional;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Acordo descumprido </a:t>
            </a:r>
            <a:r>
              <a:rPr lang="pt-BR" altLang="pt-BR" sz="2000" dirty="0">
                <a:solidFill>
                  <a:schemeClr val="tx2"/>
                </a:solidFill>
                <a:sym typeface="Wingdings" pitchFamily="2" charset="2"/>
              </a:rPr>
              <a:t> impossibilidade de celebrar novo acordo por 3 anos.</a:t>
            </a:r>
            <a:endParaRPr lang="pt-BR" alt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75520" y="206098"/>
            <a:ext cx="8424936" cy="638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43646" y="91685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 err="1">
                <a:solidFill>
                  <a:schemeClr val="tx2"/>
                </a:solidFill>
                <a:latin typeface="Calibri" pitchFamily="34" charset="0"/>
              </a:rPr>
              <a:t>Infralegal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264160" y="1798320"/>
            <a:ext cx="11704320" cy="3972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tx2"/>
                </a:solidFill>
              </a:rPr>
              <a:t>Decreto nº 8.420, de 18/03/2015: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Regulamenta a Lei nº 12.846/2013.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Portaria Interministerial CGU/AGU n° 2278, de 15/12/2016:</a:t>
            </a:r>
          </a:p>
          <a:p>
            <a:pPr marL="742950" lvl="2" indent="-342900" algn="just">
              <a:buFont typeface="Wingdings" panose="05000000000000000000" pitchFamily="2" charset="2"/>
              <a:buChar char="ü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Define os procedimentos para celebração do acordo de leniência de que trata a Lei n° 12.846, de 1° de agosto de 2013, no âmbito do Ministério da Transparência e Controladoria-Geral da União e dispõe sobre a participação da Advocacia-Geral da União.</a:t>
            </a: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Portaria CGU nº 909,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/>
                </a:solidFill>
              </a:rPr>
              <a:t>Dispõe sobre a avaliação de programas de integridade de pessoas jurídicas.</a:t>
            </a:r>
            <a:endParaRPr lang="pt-BR" altLang="pt-BR" sz="2000" dirty="0">
              <a:solidFill>
                <a:schemeClr val="tx2"/>
              </a:solidFill>
            </a:endParaRPr>
          </a:p>
          <a:p>
            <a:pPr marL="342900" lvl="1" indent="-342900" algn="just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solidFill>
                  <a:schemeClr val="tx2"/>
                </a:solidFill>
              </a:rPr>
              <a:t>Portaria CGU nº 910, de 07/04/2015: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chemeClr val="tx2"/>
                </a:solidFill>
              </a:rPr>
              <a:t>Define os procedimentos para apuração da responsabilidade administrativa e para celebração do acordo de leniência de que trata a Lei nº 12.846, de 1º de agosto de 2013.</a:t>
            </a:r>
          </a:p>
        </p:txBody>
      </p:sp>
    </p:spTree>
    <p:extLst>
      <p:ext uri="{BB962C8B-B14F-4D97-AF65-F5344CB8AC3E}">
        <p14:creationId xmlns:p14="http://schemas.microsoft.com/office/powerpoint/2010/main" val="1185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802963" y="100226"/>
            <a:ext cx="8424936" cy="7109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79650" y="738972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1739956" y="1582611"/>
            <a:ext cx="8229600" cy="4672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Acordo de leniência</a:t>
            </a:r>
          </a:p>
        </p:txBody>
      </p:sp>
      <p:grpSp>
        <p:nvGrpSpPr>
          <p:cNvPr id="9" name="Grupo 1"/>
          <p:cNvGrpSpPr/>
          <p:nvPr/>
        </p:nvGrpSpPr>
        <p:grpSpPr>
          <a:xfrm>
            <a:off x="4252447" y="2049894"/>
            <a:ext cx="4907581" cy="4389634"/>
            <a:chOff x="2112691" y="2279726"/>
            <a:chExt cx="4907581" cy="4389634"/>
          </a:xfrm>
        </p:grpSpPr>
        <p:grpSp>
          <p:nvGrpSpPr>
            <p:cNvPr id="10" name="Grupo 5"/>
            <p:cNvGrpSpPr/>
            <p:nvPr/>
          </p:nvGrpSpPr>
          <p:grpSpPr>
            <a:xfrm>
              <a:off x="3522366" y="4078504"/>
              <a:ext cx="2027261" cy="1780017"/>
              <a:chOff x="3024336" y="1800204"/>
              <a:chExt cx="2027261" cy="1780017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3024336" y="1800204"/>
                <a:ext cx="2027261" cy="178001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Elipse 4"/>
              <p:cNvSpPr/>
              <p:nvPr/>
            </p:nvSpPr>
            <p:spPr>
              <a:xfrm>
                <a:off x="3321221" y="2060881"/>
                <a:ext cx="1433491" cy="12586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REQUISITOS CUMULATIVOS</a:t>
                </a: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4295545" y="3790238"/>
              <a:ext cx="480903" cy="203708"/>
              <a:chOff x="3797515" y="1511938"/>
              <a:chExt cx="480903" cy="203708"/>
            </a:xfrm>
          </p:grpSpPr>
          <p:sp>
            <p:nvSpPr>
              <p:cNvPr id="27" name="Seta para a direita 24"/>
              <p:cNvSpPr/>
              <p:nvPr/>
            </p:nvSpPr>
            <p:spPr>
              <a:xfrm rot="16200000">
                <a:off x="3936113" y="1373340"/>
                <a:ext cx="203708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Seta para a direita 6"/>
              <p:cNvSpPr/>
              <p:nvPr/>
            </p:nvSpPr>
            <p:spPr>
              <a:xfrm rot="16200000">
                <a:off x="3966669" y="1500077"/>
                <a:ext cx="142596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2" name="Grupo 7"/>
            <p:cNvGrpSpPr/>
            <p:nvPr/>
          </p:nvGrpSpPr>
          <p:grpSpPr>
            <a:xfrm>
              <a:off x="3828786" y="2279726"/>
              <a:ext cx="1414422" cy="1414422"/>
              <a:chOff x="3330756" y="1426"/>
              <a:chExt cx="1414422" cy="1414422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3330756" y="1426"/>
                <a:ext cx="1414422" cy="14144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Elipse 8"/>
              <p:cNvSpPr/>
              <p:nvPr/>
            </p:nvSpPr>
            <p:spPr>
              <a:xfrm>
                <a:off x="3537893" y="208563"/>
                <a:ext cx="1000148" cy="10001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Primeira a se manifestar</a:t>
                </a:r>
              </a:p>
            </p:txBody>
          </p:sp>
        </p:grpSp>
        <p:grpSp>
          <p:nvGrpSpPr>
            <p:cNvPr id="13" name="Grupo 8"/>
            <p:cNvGrpSpPr/>
            <p:nvPr/>
          </p:nvGrpSpPr>
          <p:grpSpPr>
            <a:xfrm>
              <a:off x="5421893" y="5277980"/>
              <a:ext cx="133183" cy="480903"/>
              <a:chOff x="4923863" y="2999680"/>
              <a:chExt cx="133183" cy="480903"/>
            </a:xfrm>
          </p:grpSpPr>
          <p:sp>
            <p:nvSpPr>
              <p:cNvPr id="23" name="Seta para a direita 20"/>
              <p:cNvSpPr/>
              <p:nvPr/>
            </p:nvSpPr>
            <p:spPr>
              <a:xfrm rot="1800000">
                <a:off x="4923863" y="2999680"/>
                <a:ext cx="133183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Seta para a direita 10"/>
              <p:cNvSpPr/>
              <p:nvPr/>
            </p:nvSpPr>
            <p:spPr>
              <a:xfrm rot="1800000">
                <a:off x="4926539" y="3085872"/>
                <a:ext cx="93228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4" name="Grupo 10"/>
            <p:cNvGrpSpPr/>
            <p:nvPr/>
          </p:nvGrpSpPr>
          <p:grpSpPr>
            <a:xfrm>
              <a:off x="5483912" y="5249238"/>
              <a:ext cx="1536360" cy="1420122"/>
              <a:chOff x="4985882" y="2970938"/>
              <a:chExt cx="1536360" cy="1420122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985882" y="2970938"/>
                <a:ext cx="1536360" cy="14201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Elipse 12"/>
              <p:cNvSpPr/>
              <p:nvPr/>
            </p:nvSpPr>
            <p:spPr>
              <a:xfrm>
                <a:off x="5210877" y="3178910"/>
                <a:ext cx="1086370" cy="1004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Confissão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e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Cooperação</a:t>
                </a:r>
              </a:p>
            </p:txBody>
          </p:sp>
        </p:grpSp>
        <p:grpSp>
          <p:nvGrpSpPr>
            <p:cNvPr id="15" name="Grupo 11"/>
            <p:cNvGrpSpPr/>
            <p:nvPr/>
          </p:nvGrpSpPr>
          <p:grpSpPr>
            <a:xfrm>
              <a:off x="3486015" y="5288919"/>
              <a:ext cx="157092" cy="480903"/>
              <a:chOff x="2987985" y="3010619"/>
              <a:chExt cx="157092" cy="480903"/>
            </a:xfrm>
          </p:grpSpPr>
          <p:sp>
            <p:nvSpPr>
              <p:cNvPr id="19" name="Seta para a direita 16"/>
              <p:cNvSpPr/>
              <p:nvPr/>
            </p:nvSpPr>
            <p:spPr>
              <a:xfrm rot="9000000">
                <a:off x="2987985" y="3010619"/>
                <a:ext cx="157092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Seta para a direita 14"/>
              <p:cNvSpPr/>
              <p:nvPr/>
            </p:nvSpPr>
            <p:spPr>
              <a:xfrm rot="19800000">
                <a:off x="3031956" y="3095018"/>
                <a:ext cx="109964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6" name="Grupo 12"/>
            <p:cNvGrpSpPr/>
            <p:nvPr/>
          </p:nvGrpSpPr>
          <p:grpSpPr>
            <a:xfrm>
              <a:off x="2112691" y="5252089"/>
              <a:ext cx="1414422" cy="1414422"/>
              <a:chOff x="1614661" y="2973789"/>
              <a:chExt cx="1414422" cy="1414422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1614661" y="2973789"/>
                <a:ext cx="1414422" cy="14144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Elipse 16"/>
              <p:cNvSpPr/>
              <p:nvPr/>
            </p:nvSpPr>
            <p:spPr>
              <a:xfrm>
                <a:off x="1821798" y="3180926"/>
                <a:ext cx="1000148" cy="10001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Cessação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do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Ilícito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4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38331" y="2788787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820785" y="111477"/>
            <a:ext cx="8424936" cy="7109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Estrutura Normativa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97472" y="750223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pt-BR" sz="3200" b="1" dirty="0">
                <a:solidFill>
                  <a:schemeClr val="tx2"/>
                </a:solidFill>
                <a:latin typeface="Calibri" pitchFamily="34" charset="0"/>
              </a:rPr>
              <a:t>LEI Nº 12.846/2013</a:t>
            </a:r>
            <a:endParaRPr lang="pt-BR" altLang="pt-BR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Espaço Reservado para Conteúdo 19"/>
          <p:cNvSpPr txBox="1">
            <a:spLocks/>
          </p:cNvSpPr>
          <p:nvPr/>
        </p:nvSpPr>
        <p:spPr>
          <a:xfrm>
            <a:off x="933198" y="1511312"/>
            <a:ext cx="8229600" cy="4672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Acordo de leniência</a:t>
            </a:r>
          </a:p>
        </p:txBody>
      </p:sp>
      <p:grpSp>
        <p:nvGrpSpPr>
          <p:cNvPr id="9" name="Grupo 1"/>
          <p:cNvGrpSpPr/>
          <p:nvPr/>
        </p:nvGrpSpPr>
        <p:grpSpPr>
          <a:xfrm>
            <a:off x="3575721" y="2204864"/>
            <a:ext cx="4907581" cy="4389634"/>
            <a:chOff x="2112691" y="2279726"/>
            <a:chExt cx="4907581" cy="4389634"/>
          </a:xfrm>
        </p:grpSpPr>
        <p:grpSp>
          <p:nvGrpSpPr>
            <p:cNvPr id="10" name="Grupo 5"/>
            <p:cNvGrpSpPr/>
            <p:nvPr/>
          </p:nvGrpSpPr>
          <p:grpSpPr>
            <a:xfrm>
              <a:off x="3522366" y="4078504"/>
              <a:ext cx="2027261" cy="1780017"/>
              <a:chOff x="3024336" y="1800204"/>
              <a:chExt cx="2027261" cy="1780017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3024336" y="1800204"/>
                <a:ext cx="2027261" cy="1780017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Elipse 4"/>
              <p:cNvSpPr/>
              <p:nvPr/>
            </p:nvSpPr>
            <p:spPr>
              <a:xfrm>
                <a:off x="3321221" y="2060881"/>
                <a:ext cx="1433491" cy="12586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REQUISITOS CUMULATIVOS</a:t>
                </a: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4295545" y="3790238"/>
              <a:ext cx="480903" cy="203708"/>
              <a:chOff x="3797515" y="1511938"/>
              <a:chExt cx="480903" cy="203708"/>
            </a:xfrm>
          </p:grpSpPr>
          <p:sp>
            <p:nvSpPr>
              <p:cNvPr id="27" name="Seta para a direita 24"/>
              <p:cNvSpPr/>
              <p:nvPr/>
            </p:nvSpPr>
            <p:spPr>
              <a:xfrm rot="16200000">
                <a:off x="3936113" y="1373340"/>
                <a:ext cx="203708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Seta para a direita 6"/>
              <p:cNvSpPr/>
              <p:nvPr/>
            </p:nvSpPr>
            <p:spPr>
              <a:xfrm rot="16200000">
                <a:off x="3966669" y="1500077"/>
                <a:ext cx="142596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2" name="Grupo 7"/>
            <p:cNvGrpSpPr/>
            <p:nvPr/>
          </p:nvGrpSpPr>
          <p:grpSpPr>
            <a:xfrm>
              <a:off x="3828786" y="2279726"/>
              <a:ext cx="1414422" cy="1414422"/>
              <a:chOff x="3330756" y="1426"/>
              <a:chExt cx="1414422" cy="1414422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3330756" y="1426"/>
                <a:ext cx="1414422" cy="14144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Elipse 8"/>
              <p:cNvSpPr/>
              <p:nvPr/>
            </p:nvSpPr>
            <p:spPr>
              <a:xfrm>
                <a:off x="3537893" y="208563"/>
                <a:ext cx="1000148" cy="10001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Primeira a se manifestar</a:t>
                </a:r>
              </a:p>
            </p:txBody>
          </p:sp>
        </p:grpSp>
        <p:grpSp>
          <p:nvGrpSpPr>
            <p:cNvPr id="13" name="Grupo 8"/>
            <p:cNvGrpSpPr/>
            <p:nvPr/>
          </p:nvGrpSpPr>
          <p:grpSpPr>
            <a:xfrm>
              <a:off x="5421893" y="5277980"/>
              <a:ext cx="133183" cy="480903"/>
              <a:chOff x="4923863" y="2999680"/>
              <a:chExt cx="133183" cy="480903"/>
            </a:xfrm>
          </p:grpSpPr>
          <p:sp>
            <p:nvSpPr>
              <p:cNvPr id="23" name="Seta para a direita 20"/>
              <p:cNvSpPr/>
              <p:nvPr/>
            </p:nvSpPr>
            <p:spPr>
              <a:xfrm rot="1800000">
                <a:off x="4923863" y="2999680"/>
                <a:ext cx="133183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Seta para a direita 10"/>
              <p:cNvSpPr/>
              <p:nvPr/>
            </p:nvSpPr>
            <p:spPr>
              <a:xfrm rot="1800000">
                <a:off x="4926539" y="3085872"/>
                <a:ext cx="93228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4" name="Grupo 10"/>
            <p:cNvGrpSpPr/>
            <p:nvPr/>
          </p:nvGrpSpPr>
          <p:grpSpPr>
            <a:xfrm>
              <a:off x="5483912" y="5249238"/>
              <a:ext cx="1536360" cy="1420122"/>
              <a:chOff x="4985882" y="2970938"/>
              <a:chExt cx="1536360" cy="1420122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985882" y="2970938"/>
                <a:ext cx="1536360" cy="14201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Elipse 12"/>
              <p:cNvSpPr/>
              <p:nvPr/>
            </p:nvSpPr>
            <p:spPr>
              <a:xfrm>
                <a:off x="5210877" y="3178910"/>
                <a:ext cx="1086370" cy="10041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Confissão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e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Cooperação</a:t>
                </a:r>
              </a:p>
            </p:txBody>
          </p:sp>
        </p:grpSp>
        <p:grpSp>
          <p:nvGrpSpPr>
            <p:cNvPr id="15" name="Grupo 11"/>
            <p:cNvGrpSpPr/>
            <p:nvPr/>
          </p:nvGrpSpPr>
          <p:grpSpPr>
            <a:xfrm>
              <a:off x="3486015" y="5288919"/>
              <a:ext cx="157092" cy="480903"/>
              <a:chOff x="2987985" y="3010619"/>
              <a:chExt cx="157092" cy="480903"/>
            </a:xfrm>
          </p:grpSpPr>
          <p:sp>
            <p:nvSpPr>
              <p:cNvPr id="19" name="Seta para a direita 16"/>
              <p:cNvSpPr/>
              <p:nvPr/>
            </p:nvSpPr>
            <p:spPr>
              <a:xfrm rot="9000000">
                <a:off x="2987985" y="3010619"/>
                <a:ext cx="157092" cy="480903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Seta para a direita 14"/>
              <p:cNvSpPr/>
              <p:nvPr/>
            </p:nvSpPr>
            <p:spPr>
              <a:xfrm rot="19800000">
                <a:off x="3031956" y="3095018"/>
                <a:ext cx="109964" cy="288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2100"/>
              </a:p>
            </p:txBody>
          </p:sp>
        </p:grpSp>
        <p:grpSp>
          <p:nvGrpSpPr>
            <p:cNvPr id="16" name="Grupo 12"/>
            <p:cNvGrpSpPr/>
            <p:nvPr/>
          </p:nvGrpSpPr>
          <p:grpSpPr>
            <a:xfrm>
              <a:off x="2112691" y="5252089"/>
              <a:ext cx="1414422" cy="1414422"/>
              <a:chOff x="1614661" y="2973789"/>
              <a:chExt cx="1414422" cy="1414422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1614661" y="2973789"/>
                <a:ext cx="1414422" cy="1414422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Elipse 16"/>
              <p:cNvSpPr/>
              <p:nvPr/>
            </p:nvSpPr>
            <p:spPr>
              <a:xfrm>
                <a:off x="1821798" y="3180926"/>
                <a:ext cx="1000148" cy="10001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Cessação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do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Ilícito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94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D1BD337C-3F0E-BB42-9F4E-05C7CE215C68}"/>
              </a:ext>
            </a:extLst>
          </p:cNvPr>
          <p:cNvSpPr txBox="1">
            <a:spLocks/>
          </p:cNvSpPr>
          <p:nvPr/>
        </p:nvSpPr>
        <p:spPr>
          <a:xfrm>
            <a:off x="1847528" y="45990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Fluxo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BCE2F37F-C16A-EB4F-927D-AE9C670B7B08}"/>
              </a:ext>
            </a:extLst>
          </p:cNvPr>
          <p:cNvSpPr txBox="1">
            <a:spLocks/>
          </p:cNvSpPr>
          <p:nvPr/>
        </p:nvSpPr>
        <p:spPr>
          <a:xfrm>
            <a:off x="1310640" y="1484785"/>
            <a:ext cx="10474960" cy="44539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1"/>
                </a:solidFill>
              </a:rPr>
              <a:t>Propositura: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Pela PJ responsável (§ 1º, Art. 30, Dec. 8420/15)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Até a conclusão do Relatório do PAR (§ 2º, idem)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De forma escrita ou oral (Art. 31, idem)</a:t>
            </a:r>
          </a:p>
          <a:p>
            <a:pPr marL="457200" lvl="1" indent="0">
              <a:buNone/>
            </a:pPr>
            <a:endParaRPr lang="pt-BR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1"/>
                </a:solidFill>
              </a:rPr>
              <a:t>Memorando de Entendimentos: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Minuta padrão elaborada conjuntamente pela CGU/AGU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Assinado pelo Secretário-Executivo da CGU e pelo Secretário-Geral de Consultoria da AGU;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Suspende temporariamente o PAR por 180 dias</a:t>
            </a:r>
            <a:r>
              <a:rPr lang="pt-BR" sz="3200" dirty="0">
                <a:solidFill>
                  <a:schemeClr val="accent1"/>
                </a:solidFill>
              </a:rPr>
              <a:t>*</a:t>
            </a:r>
            <a:r>
              <a:rPr lang="pt-BR" sz="24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02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5"/>
          <p:cNvSpPr txBox="1">
            <a:spLocks/>
          </p:cNvSpPr>
          <p:nvPr/>
        </p:nvSpPr>
        <p:spPr>
          <a:xfrm>
            <a:off x="833002" y="365125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Espaço Reservado para Conteúdo 19">
            <a:extLst>
              <a:ext uri="{FF2B5EF4-FFF2-40B4-BE49-F238E27FC236}">
                <a16:creationId xmlns:a16="http://schemas.microsoft.com/office/drawing/2014/main" id="{BD2CD115-7C54-4E13-9F9B-4584F2682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163547"/>
              </p:ext>
            </p:extLst>
          </p:nvPr>
        </p:nvGraphicFramePr>
        <p:xfrm>
          <a:off x="142932" y="1506682"/>
          <a:ext cx="11859490" cy="488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37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F8A4EE41-C3DC-3847-B2D4-3DFFAB1DC8BE}"/>
              </a:ext>
            </a:extLst>
          </p:cNvPr>
          <p:cNvSpPr txBox="1">
            <a:spLocks/>
          </p:cNvSpPr>
          <p:nvPr/>
        </p:nvSpPr>
        <p:spPr>
          <a:xfrm>
            <a:off x="1847528" y="15927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Fluxo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049F2658-CD78-8E48-B2F5-A69BE8CCF5F1}"/>
              </a:ext>
            </a:extLst>
          </p:cNvPr>
          <p:cNvSpPr txBox="1">
            <a:spLocks/>
          </p:cNvSpPr>
          <p:nvPr/>
        </p:nvSpPr>
        <p:spPr>
          <a:xfrm>
            <a:off x="396240" y="1211725"/>
            <a:ext cx="11409680" cy="51484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/>
                </a:solidFill>
              </a:rPr>
              <a:t>Comissões de Negociação</a:t>
            </a:r>
            <a:r>
              <a:rPr lang="pt-BR" sz="3200" dirty="0">
                <a:solidFill>
                  <a:schemeClr val="accent1"/>
                </a:solidFill>
              </a:rPr>
              <a:t>:</a:t>
            </a:r>
          </a:p>
          <a:p>
            <a:pPr marL="0" lvl="1" indent="0" algn="just">
              <a:buNone/>
            </a:pPr>
            <a:endParaRPr lang="pt-BR" sz="3200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3 integrantes da CGU e 2 integrantes da AGU;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Atividades de coordenação das negociações, supervisão dos trabalhos e interlocução com a pessoa jurídica proponente;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Autonomia para condução das negociações, com reportes periódicos à alta administração da CGU.</a:t>
            </a:r>
          </a:p>
        </p:txBody>
      </p:sp>
    </p:spTree>
    <p:extLst>
      <p:ext uri="{BB962C8B-B14F-4D97-AF65-F5344CB8AC3E}">
        <p14:creationId xmlns:p14="http://schemas.microsoft.com/office/powerpoint/2010/main" val="267745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569E5549-EBE1-4F4B-8CE1-6B926E054DE9}"/>
              </a:ext>
            </a:extLst>
          </p:cNvPr>
          <p:cNvSpPr txBox="1">
            <a:spLocks/>
          </p:cNvSpPr>
          <p:nvPr/>
        </p:nvSpPr>
        <p:spPr>
          <a:xfrm>
            <a:off x="1847528" y="27865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Fluxo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7CEC9831-3D78-6544-B272-0A89881BA8D5}"/>
              </a:ext>
            </a:extLst>
          </p:cNvPr>
          <p:cNvSpPr txBox="1">
            <a:spLocks/>
          </p:cNvSpPr>
          <p:nvPr/>
        </p:nvSpPr>
        <p:spPr>
          <a:xfrm>
            <a:off x="584200" y="1286024"/>
            <a:ext cx="10553700" cy="5571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accent1"/>
                </a:solidFill>
              </a:rPr>
              <a:t>Dinâmica dos trabalhos da comissão: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Necessidade de elaboração de atas de reuniões para todos os encontros com os representantes da empresa;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Necessidade de rigorosa instrução processual, haja vista, também, o escrutínio de outros órgãos de controle, visando a alavancagem investigativa;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Ao término dos trabalhos da comissão, necessidade de elaboração de documento (relatório) recomendando o acordo ou a resilição do </a:t>
            </a:r>
            <a:r>
              <a:rPr lang="pt-BR" dirty="0" err="1">
                <a:solidFill>
                  <a:schemeClr val="accent1"/>
                </a:solidFill>
              </a:rPr>
              <a:t>MdE</a:t>
            </a:r>
            <a:r>
              <a:rPr lang="pt-BR" dirty="0">
                <a:solidFill>
                  <a:schemeClr val="accent1"/>
                </a:solidFill>
              </a:rPr>
              <a:t> e a retomada ou instauração do PAR (SFC).</a:t>
            </a:r>
          </a:p>
          <a:p>
            <a:pPr marL="457200" lvl="1" indent="0" algn="just">
              <a:buNone/>
            </a:pP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8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22FD1372-27B7-4B46-ADFA-46FF852B214A}"/>
              </a:ext>
            </a:extLst>
          </p:cNvPr>
          <p:cNvSpPr txBox="1">
            <a:spLocks/>
          </p:cNvSpPr>
          <p:nvPr/>
        </p:nvSpPr>
        <p:spPr>
          <a:xfrm>
            <a:off x="1847528" y="21340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AD81649D-1198-D647-A4C6-3DC0ACED631B}"/>
              </a:ext>
            </a:extLst>
          </p:cNvPr>
          <p:cNvSpPr txBox="1">
            <a:spLocks/>
          </p:cNvSpPr>
          <p:nvPr/>
        </p:nvSpPr>
        <p:spPr>
          <a:xfrm>
            <a:off x="522175" y="1471252"/>
            <a:ext cx="5251903" cy="5301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Admissão do ilícito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Cooperação efetiva</a:t>
            </a:r>
          </a:p>
          <a:p>
            <a:pPr marL="514350" indent="-514350">
              <a:buFontTx/>
              <a:buAutoNum type="arabicPeriod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Avaliação do programa de integridade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Cálculo dos valores</a:t>
            </a:r>
          </a:p>
        </p:txBody>
      </p:sp>
      <p:sp>
        <p:nvSpPr>
          <p:cNvPr id="4" name="Espaço Reservado para Conteúdo 19">
            <a:extLst>
              <a:ext uri="{FF2B5EF4-FFF2-40B4-BE49-F238E27FC236}">
                <a16:creationId xmlns:a16="http://schemas.microsoft.com/office/drawing/2014/main" id="{C1E6761A-A2AD-AF45-930F-E23B6D19EA4F}"/>
              </a:ext>
            </a:extLst>
          </p:cNvPr>
          <p:cNvSpPr txBox="1">
            <a:spLocks/>
          </p:cNvSpPr>
          <p:nvPr/>
        </p:nvSpPr>
        <p:spPr>
          <a:xfrm>
            <a:off x="6441898" y="1459268"/>
            <a:ext cx="5217536" cy="5301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dirty="0">
                <a:solidFill>
                  <a:schemeClr val="tx2"/>
                </a:solidFill>
              </a:rPr>
              <a:t>Elaboração dos termos do acordo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pt-BR" dirty="0">
                <a:solidFill>
                  <a:schemeClr val="tx2"/>
                </a:solidFill>
              </a:rPr>
              <a:t>Assinatura do acordo</a:t>
            </a: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endParaRPr lang="pt-BR" dirty="0">
              <a:solidFill>
                <a:schemeClr val="tx2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 startAt="5"/>
            </a:pPr>
            <a:r>
              <a:rPr lang="pt-BR" dirty="0">
                <a:solidFill>
                  <a:schemeClr val="tx2"/>
                </a:solidFill>
              </a:rPr>
              <a:t>Monitoramento do acordo</a:t>
            </a:r>
          </a:p>
        </p:txBody>
      </p:sp>
    </p:spTree>
    <p:extLst>
      <p:ext uri="{BB962C8B-B14F-4D97-AF65-F5344CB8AC3E}">
        <p14:creationId xmlns:p14="http://schemas.microsoft.com/office/powerpoint/2010/main" val="838902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582C8F52-EE3C-4F4E-85D9-BC216DAF3255}"/>
              </a:ext>
            </a:extLst>
          </p:cNvPr>
          <p:cNvSpPr txBox="1">
            <a:spLocks/>
          </p:cNvSpPr>
          <p:nvPr/>
        </p:nvSpPr>
        <p:spPr>
          <a:xfrm>
            <a:off x="1847528" y="2483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7C311A7C-A6A7-C84D-97EC-DA90F03A65C1}"/>
              </a:ext>
            </a:extLst>
          </p:cNvPr>
          <p:cNvSpPr txBox="1">
            <a:spLocks/>
          </p:cNvSpPr>
          <p:nvPr/>
        </p:nvSpPr>
        <p:spPr>
          <a:xfrm>
            <a:off x="736600" y="1493416"/>
            <a:ext cx="110617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BR" sz="3600" b="1" u="sng" dirty="0">
                <a:solidFill>
                  <a:schemeClr val="accent1"/>
                </a:solidFill>
              </a:rPr>
              <a:t>Admissão do ilícito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Envolve a especificação do fatos admitidos como irregulares (Histórico de conduta)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Responsabilidade objetiva X detalhamento dos fatos</a:t>
            </a:r>
            <a:endParaRPr lang="pt-BR" sz="24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Nessa etapa, é necessário que a comissão tenha certeza de que os fatos admitidos estão em acordo com investigações em paralelo;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Necessidade de conhecimento do caso (denúncias, reportagens, ações judiciais, etc.);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Possibilidade de interlocução com o MP e com a Polícia;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Levantamento de auditorias feitas pela CGU, pelo TCU, pelo órgão lesado.</a:t>
            </a:r>
            <a:endParaRPr lang="pt-BR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14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E1FFB0A8-908F-3E40-A36E-A66AE5E1F856}"/>
              </a:ext>
            </a:extLst>
          </p:cNvPr>
          <p:cNvSpPr txBox="1">
            <a:spLocks/>
          </p:cNvSpPr>
          <p:nvPr/>
        </p:nvSpPr>
        <p:spPr>
          <a:xfrm>
            <a:off x="1847528" y="-1612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A39C6D83-1736-6946-869C-8AC0131BCAA3}"/>
              </a:ext>
            </a:extLst>
          </p:cNvPr>
          <p:cNvSpPr txBox="1">
            <a:spLocks/>
          </p:cNvSpPr>
          <p:nvPr/>
        </p:nvSpPr>
        <p:spPr>
          <a:xfrm>
            <a:off x="495300" y="828576"/>
            <a:ext cx="11582400" cy="5851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pt-BR" sz="3600" b="1" u="sng" dirty="0">
                <a:solidFill>
                  <a:schemeClr val="accent1"/>
                </a:solidFill>
              </a:rPr>
              <a:t>Cooperação efetiva</a:t>
            </a:r>
            <a:endParaRPr lang="pt-BR" b="1" u="sng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Identificação dos elementos de provas que corroboram a admissão do ilícito.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Houve investigação interna? </a:t>
            </a:r>
            <a:endParaRPr lang="pt-BR" sz="3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Houve voluntariedade na autodenúncia? </a:t>
            </a:r>
            <a:endParaRPr lang="pt-BR" sz="3200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Compromisso da PJ que não existe nenhuma outra situação irregular</a:t>
            </a:r>
            <a:endParaRPr lang="pt-BR" sz="24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Equipe deverá analisar detalhadamente os documentos entregues e solicitar os demais que sejam necessários para a apuração completa do fato;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Delimitação do ilícito e o período em que ocorreu.</a:t>
            </a:r>
          </a:p>
        </p:txBody>
      </p:sp>
    </p:spTree>
    <p:extLst>
      <p:ext uri="{BB962C8B-B14F-4D97-AF65-F5344CB8AC3E}">
        <p14:creationId xmlns:p14="http://schemas.microsoft.com/office/powerpoint/2010/main" val="324611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771CE8EE-61AE-9E46-863F-09E1068FECCB}"/>
              </a:ext>
            </a:extLst>
          </p:cNvPr>
          <p:cNvSpPr txBox="1">
            <a:spLocks/>
          </p:cNvSpPr>
          <p:nvPr/>
        </p:nvSpPr>
        <p:spPr>
          <a:xfrm>
            <a:off x="1847528" y="24388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00B81EBF-A14F-1C42-B328-22100741B499}"/>
              </a:ext>
            </a:extLst>
          </p:cNvPr>
          <p:cNvSpPr txBox="1">
            <a:spLocks/>
          </p:cNvSpPr>
          <p:nvPr/>
        </p:nvSpPr>
        <p:spPr>
          <a:xfrm>
            <a:off x="228600" y="1268760"/>
            <a:ext cx="11645900" cy="52082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3"/>
            </a:pPr>
            <a:r>
              <a:rPr lang="pt-BR" b="1" u="sng" dirty="0">
                <a:solidFill>
                  <a:schemeClr val="accent1"/>
                </a:solidFill>
              </a:rPr>
              <a:t>Avaliação do Programa de Integridade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Verificação quanto a efetividade do programa;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Análise das melhorias necessárias;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Quais medidas adicionais devem ser adotadas a fim de evitar nova ocorrência dos fatos (afastamento dos dirigentes envolvidos, compromisso de investigação interna, não doação para campanhas, etc.).</a:t>
            </a:r>
            <a:endParaRPr lang="pt-B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4135CC2-BD96-4E27-883D-7BB6B1608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8125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110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8E6A35-7F2E-46DC-93D0-CC775023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09" y="425302"/>
            <a:ext cx="11600121" cy="6198782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chemeClr val="accent1"/>
                </a:solidFill>
              </a:rPr>
              <a:t>CAPITULO IV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accent1"/>
                </a:solidFill>
              </a:rPr>
              <a:t>DO PROGRAMA DE INTEGRIDADE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accent1"/>
                </a:solidFill>
              </a:rPr>
              <a:t>Art. 41.</a:t>
            </a:r>
            <a:r>
              <a:rPr lang="pt-BR" dirty="0">
                <a:solidFill>
                  <a:schemeClr val="accent1"/>
                </a:solidFill>
              </a:rPr>
              <a:t> Para fins do disposto neste Decreto, programa de integridade consiste, no âmbito de uma pessoa jurídica, no </a:t>
            </a:r>
            <a:r>
              <a:rPr lang="pt-BR" b="1" dirty="0">
                <a:solidFill>
                  <a:schemeClr val="accent1"/>
                </a:solidFill>
              </a:rPr>
              <a:t>conjunto de mecanismos e procedimentos internos de integridade, auditoria e incentivo à denúncia de irregularidades e na aplicação efetiva de códigos de ética e de conduta, políticas e diretrizes</a:t>
            </a:r>
            <a:r>
              <a:rPr lang="pt-BR" dirty="0">
                <a:solidFill>
                  <a:schemeClr val="accent1"/>
                </a:solidFill>
              </a:rPr>
              <a:t> com objetivo de detectar e sanar desvios, fraudes, irregularidades e atos ilícitos praticados contra a administração pública, nacional ou estrangeira.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accent1"/>
                </a:solidFill>
              </a:rPr>
              <a:t>Parágrafo Único. </a:t>
            </a:r>
            <a:r>
              <a:rPr lang="pt-BR" dirty="0">
                <a:solidFill>
                  <a:schemeClr val="accent1"/>
                </a:solidFill>
              </a:rPr>
              <a:t> O programa de integridade deve ser estruturado, aplicado e atualizado de acordo com as características e </a:t>
            </a:r>
            <a:r>
              <a:rPr lang="pt-BR" b="1" dirty="0">
                <a:solidFill>
                  <a:schemeClr val="accent1"/>
                </a:solidFill>
              </a:rPr>
              <a:t>riscos atuais das atividades de cada pessoa jurídica</a:t>
            </a:r>
            <a:r>
              <a:rPr lang="pt-BR" dirty="0">
                <a:solidFill>
                  <a:schemeClr val="accent1"/>
                </a:solidFill>
              </a:rPr>
              <a:t>, a qual por sua vez deve garantir o constante aprimoramento e adaptação do referido programa, visando garantir sua efetividade.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9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FE84CE-3182-4F21-972E-1BBAEE67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457200"/>
            <a:ext cx="11536326" cy="6145619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>
                <a:solidFill>
                  <a:schemeClr val="accent1"/>
                </a:solidFill>
              </a:rPr>
              <a:t>Art. 42.</a:t>
            </a:r>
            <a:r>
              <a:rPr lang="pt-BR" dirty="0">
                <a:solidFill>
                  <a:schemeClr val="accent1"/>
                </a:solidFill>
              </a:rPr>
              <a:t>  Para fins do disposto no § 4</a:t>
            </a:r>
            <a:r>
              <a:rPr lang="pt-BR" u="sng" baseline="30000" dirty="0">
                <a:solidFill>
                  <a:schemeClr val="accent1"/>
                </a:solidFill>
              </a:rPr>
              <a:t>o</a:t>
            </a:r>
            <a:r>
              <a:rPr lang="pt-BR" dirty="0">
                <a:solidFill>
                  <a:schemeClr val="accent1"/>
                </a:solidFill>
              </a:rPr>
              <a:t> do art. 5</a:t>
            </a:r>
            <a:r>
              <a:rPr lang="pt-BR" u="sng" baseline="30000" dirty="0">
                <a:solidFill>
                  <a:schemeClr val="accent1"/>
                </a:solidFill>
              </a:rPr>
              <a:t>o</a:t>
            </a:r>
            <a:r>
              <a:rPr lang="pt-BR" dirty="0">
                <a:solidFill>
                  <a:schemeClr val="accent1"/>
                </a:solidFill>
              </a:rPr>
              <a:t>, o programa de integridade será avaliado, quanto a sua existência e aplicação, de acordo com os seguintes parâmetros: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I - </a:t>
            </a:r>
            <a:r>
              <a:rPr lang="pt-BR" b="1" u="sng" dirty="0">
                <a:solidFill>
                  <a:schemeClr val="accent1"/>
                </a:solidFill>
              </a:rPr>
              <a:t>comprometimento da alta direção</a:t>
            </a:r>
            <a:r>
              <a:rPr lang="pt-BR" dirty="0">
                <a:solidFill>
                  <a:schemeClr val="accent1"/>
                </a:solidFill>
              </a:rPr>
              <a:t> da pessoa jurídica, incluídos os conselhos, evidenciado pelo apoio visível e inequívoco ao programa;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II - </a:t>
            </a:r>
            <a:r>
              <a:rPr lang="pt-BR" b="1" u="sng" dirty="0">
                <a:solidFill>
                  <a:schemeClr val="accent1"/>
                </a:solidFill>
              </a:rPr>
              <a:t>padrões de conduta, código de ética, políticas e procedimentos de integridade</a:t>
            </a:r>
            <a:r>
              <a:rPr lang="pt-BR" dirty="0">
                <a:solidFill>
                  <a:schemeClr val="accent1"/>
                </a:solidFill>
              </a:rPr>
              <a:t>, aplicáveis a todos os empregados e administradores, independentemente de cargo ou função exercidos;</a:t>
            </a:r>
          </a:p>
          <a:p>
            <a:pPr marL="0" indent="0" algn="just">
              <a:buNone/>
            </a:pPr>
            <a:r>
              <a:rPr lang="pt-BR" b="1" u="sng" dirty="0">
                <a:solidFill>
                  <a:schemeClr val="accent1"/>
                </a:solidFill>
              </a:rPr>
              <a:t>III -  padrões de conduta, código de ética e políticas de integridade estendidas, quando necessário, a terceiros, tais como, fornecedores, prestadores de serviço, agentes intermediários e associados;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IV - treinamentos periódicos sobre o programa de integridade;</a:t>
            </a:r>
          </a:p>
          <a:p>
            <a:pPr marL="0" indent="0" algn="just">
              <a:buNone/>
            </a:pPr>
            <a:r>
              <a:rPr lang="pt-BR" b="1" u="sng" dirty="0">
                <a:solidFill>
                  <a:schemeClr val="accent1"/>
                </a:solidFill>
              </a:rPr>
              <a:t>V - análise periódica de riscos para realizar adaptações necessárias ao programa de integridade;</a:t>
            </a:r>
          </a:p>
          <a:p>
            <a:pPr algn="just"/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61AF-95CB-47BA-9A3D-8FE4E00A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91633"/>
            <a:ext cx="11624340" cy="610308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chemeClr val="accent1"/>
                </a:solidFill>
              </a:rPr>
              <a:t>VI - </a:t>
            </a:r>
            <a:r>
              <a:rPr lang="pt-BR" b="1" u="sng" dirty="0">
                <a:solidFill>
                  <a:schemeClr val="accent1"/>
                </a:solidFill>
              </a:rPr>
              <a:t>registros contábeis</a:t>
            </a:r>
            <a:r>
              <a:rPr lang="pt-BR" b="1" dirty="0">
                <a:solidFill>
                  <a:schemeClr val="accent1"/>
                </a:solidFill>
              </a:rPr>
              <a:t> </a:t>
            </a:r>
            <a:r>
              <a:rPr lang="pt-BR" dirty="0">
                <a:solidFill>
                  <a:schemeClr val="accent1"/>
                </a:solidFill>
              </a:rPr>
              <a:t>que reflitam de forma completa e precisa as transações da pessoa jurídica;</a:t>
            </a:r>
          </a:p>
          <a:p>
            <a:pPr algn="just"/>
            <a:r>
              <a:rPr lang="pt-BR" dirty="0">
                <a:solidFill>
                  <a:schemeClr val="accent1"/>
                </a:solidFill>
              </a:rPr>
              <a:t>VII - </a:t>
            </a:r>
            <a:r>
              <a:rPr lang="pt-BR" b="1" u="sng" dirty="0">
                <a:solidFill>
                  <a:schemeClr val="accent1"/>
                </a:solidFill>
              </a:rPr>
              <a:t>controles internos</a:t>
            </a:r>
            <a:r>
              <a:rPr lang="pt-BR" dirty="0">
                <a:solidFill>
                  <a:schemeClr val="accent1"/>
                </a:solidFill>
              </a:rPr>
              <a:t> que assegurem a pronta elaboração e confiabilidade de relatórios e demonstrações financeiros da pessoa jurídica;</a:t>
            </a:r>
          </a:p>
          <a:p>
            <a:pPr algn="just"/>
            <a:r>
              <a:rPr lang="pt-BR" dirty="0">
                <a:solidFill>
                  <a:schemeClr val="accent1"/>
                </a:solidFill>
              </a:rPr>
              <a:t>VIII - </a:t>
            </a:r>
            <a:r>
              <a:rPr lang="pt-BR" b="1" u="sng" dirty="0">
                <a:solidFill>
                  <a:schemeClr val="accent1"/>
                </a:solidFill>
              </a:rPr>
              <a:t>procedimentos específicos para prevenir fraudes e ilícitos no âmbito de processos licitatórios</a:t>
            </a:r>
            <a:r>
              <a:rPr lang="pt-BR" dirty="0">
                <a:solidFill>
                  <a:schemeClr val="accent1"/>
                </a:solidFill>
              </a:rPr>
              <a:t>, na execução de contratos administrativos ou em qualquer interação com o setor público, ainda que intermediada por terceiros, tal como pagamento de tributos, sujeição a fiscalizações, ou obtenção de autorizações, licenças, permissões e certidões;</a:t>
            </a:r>
          </a:p>
          <a:p>
            <a:pPr algn="just"/>
            <a:r>
              <a:rPr lang="pt-BR" b="1" u="sng" dirty="0">
                <a:solidFill>
                  <a:schemeClr val="accent1"/>
                </a:solidFill>
              </a:rPr>
              <a:t>IX - independência, estrutura e autoridade da instância interna responsável pela aplicação do programa de integridade e fiscalização de seu cumprimento;</a:t>
            </a:r>
          </a:p>
          <a:p>
            <a:pPr algn="just"/>
            <a:r>
              <a:rPr lang="pt-BR" b="1" u="sng" dirty="0" err="1">
                <a:solidFill>
                  <a:schemeClr val="accent1"/>
                </a:solidFill>
              </a:rPr>
              <a:t>X</a:t>
            </a:r>
            <a:r>
              <a:rPr lang="pt-BR" b="1" u="sng" dirty="0">
                <a:solidFill>
                  <a:schemeClr val="accent1"/>
                </a:solidFill>
              </a:rPr>
              <a:t> - canais de denúncia de irregularidades, abertos e amplamente divulgados a funcionários e terceiros, e de mecanismos destinados à proteção de denunciantes de boa-fé;</a:t>
            </a:r>
          </a:p>
        </p:txBody>
      </p:sp>
    </p:spTree>
    <p:extLst>
      <p:ext uri="{BB962C8B-B14F-4D97-AF65-F5344CB8AC3E}">
        <p14:creationId xmlns:p14="http://schemas.microsoft.com/office/powerpoint/2010/main" val="143943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u="sng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Natureza</a:t>
            </a:r>
            <a:endParaRPr lang="en-US" sz="6000" u="sng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AF2065-8410-4AC6-80C9-09C925FFC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90573" y="2421682"/>
            <a:ext cx="5516071" cy="3639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Instrumento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prevenção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combate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corrupção</a:t>
            </a:r>
            <a:endParaRPr lang="en-US" sz="2800" dirty="0">
              <a:solidFill>
                <a:srgbClr val="000000"/>
              </a:solidFill>
            </a:endParaRP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Mecanismo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Justiça</a:t>
            </a:r>
            <a:r>
              <a:rPr lang="en-US" sz="2800" dirty="0">
                <a:solidFill>
                  <a:srgbClr val="000000"/>
                </a:solidFill>
              </a:rPr>
              <a:t> Consensual</a:t>
            </a:r>
          </a:p>
        </p:txBody>
      </p:sp>
    </p:spTree>
    <p:extLst>
      <p:ext uri="{BB962C8B-B14F-4D97-AF65-F5344CB8AC3E}">
        <p14:creationId xmlns:p14="http://schemas.microsoft.com/office/powerpoint/2010/main" val="3304109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61AF-95CB-47BA-9A3D-8FE4E00A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467833"/>
            <a:ext cx="11938000" cy="61030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XI - </a:t>
            </a:r>
            <a:r>
              <a:rPr lang="pt-BR" b="1" u="sng" dirty="0">
                <a:solidFill>
                  <a:schemeClr val="accent1"/>
                </a:solidFill>
              </a:rPr>
              <a:t>medidas disciplinares</a:t>
            </a:r>
            <a:r>
              <a:rPr lang="pt-BR" dirty="0">
                <a:solidFill>
                  <a:schemeClr val="accent1"/>
                </a:solidFill>
              </a:rPr>
              <a:t> em caso de violação do programa de integridade;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XII - procedimentos que assegurem a </a:t>
            </a:r>
            <a:r>
              <a:rPr lang="pt-BR" b="1" u="sng" dirty="0">
                <a:solidFill>
                  <a:schemeClr val="accent1"/>
                </a:solidFill>
              </a:rPr>
              <a:t>pronta interrupção </a:t>
            </a:r>
            <a:r>
              <a:rPr lang="pt-BR" dirty="0">
                <a:solidFill>
                  <a:schemeClr val="accent1"/>
                </a:solidFill>
              </a:rPr>
              <a:t>de irregularidades ou infrações detectadas e a tempestiva remediação dos danos gerados;</a:t>
            </a:r>
          </a:p>
          <a:p>
            <a:pPr marL="0" indent="0" algn="just">
              <a:buNone/>
            </a:pPr>
            <a:r>
              <a:rPr lang="pt-BR" b="1" u="sng" dirty="0">
                <a:solidFill>
                  <a:schemeClr val="accent1"/>
                </a:solidFill>
              </a:rPr>
              <a:t>XIII - diligências apropriadas para contratação e, conforme o caso, supervisão, de terceiros, tais como, fornecedores, prestadores de serviço, agentes intermediários e associados;</a:t>
            </a:r>
          </a:p>
          <a:p>
            <a:pPr marL="0" indent="0" algn="just">
              <a:buNone/>
            </a:pPr>
            <a:r>
              <a:rPr lang="pt-BR" b="1" u="sng" dirty="0">
                <a:solidFill>
                  <a:schemeClr val="accent1"/>
                </a:solidFill>
              </a:rPr>
              <a:t>XIV - verificação, durante os processos de fusões, aquisições e reestruturações societárias, do cometimento de irregularidades ou ilícitos ou da existência de vulnerabilidades nas pessoas jurídicas envolvidas; </a:t>
            </a:r>
          </a:p>
          <a:p>
            <a:pPr marL="0" indent="0" algn="just">
              <a:buNone/>
            </a:pPr>
            <a:r>
              <a:rPr lang="pt-BR" b="1" u="sng" dirty="0">
                <a:solidFill>
                  <a:schemeClr val="accent1"/>
                </a:solidFill>
              </a:rPr>
              <a:t>XV - monitoramento contínuo do programa de integridade visando seu aperfeiçoamento na prevenção, detecção e combate à ocorrência dos atos lesivos previstos no </a:t>
            </a:r>
            <a:r>
              <a:rPr lang="pt-BR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art. 5</a:t>
            </a:r>
            <a:r>
              <a:rPr lang="pt-BR" b="1" u="sng" baseline="30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da Lei n</a:t>
            </a:r>
            <a:r>
              <a:rPr lang="pt-BR" b="1" u="sng" baseline="30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 12.846, de 2013</a:t>
            </a:r>
            <a:r>
              <a:rPr lang="pt-BR" b="1" u="sng" dirty="0">
                <a:solidFill>
                  <a:schemeClr val="accent1"/>
                </a:solidFill>
              </a:rPr>
              <a:t>; e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XVI - </a:t>
            </a:r>
            <a:r>
              <a:rPr lang="pt-BR" b="1" u="sng" dirty="0">
                <a:solidFill>
                  <a:schemeClr val="accent1"/>
                </a:solidFill>
              </a:rPr>
              <a:t>transparência</a:t>
            </a:r>
            <a:r>
              <a:rPr lang="pt-BR" dirty="0">
                <a:solidFill>
                  <a:schemeClr val="accent1"/>
                </a:solidFill>
              </a:rPr>
              <a:t> da pessoa jurídica quanto a doações para candidatos e partidos políticos.</a:t>
            </a:r>
          </a:p>
        </p:txBody>
      </p:sp>
    </p:spTree>
    <p:extLst>
      <p:ext uri="{BB962C8B-B14F-4D97-AF65-F5344CB8AC3E}">
        <p14:creationId xmlns:p14="http://schemas.microsoft.com/office/powerpoint/2010/main" val="3236255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61AF-95CB-47BA-9A3D-8FE4E00A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467833"/>
            <a:ext cx="11302410" cy="610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§ 1</a:t>
            </a:r>
            <a:r>
              <a:rPr lang="pt-BR" strike="sngStrike" dirty="0">
                <a:solidFill>
                  <a:schemeClr val="accent1"/>
                </a:solidFill>
              </a:rPr>
              <a:t>º</a:t>
            </a:r>
            <a:r>
              <a:rPr lang="pt-BR" dirty="0">
                <a:solidFill>
                  <a:schemeClr val="accent1"/>
                </a:solidFill>
              </a:rPr>
              <a:t> Na avaliação dos parâmetros de que trata este artigo, serão considerados o porte e   especificidades da pessoa jurídica, tais como: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 err="1">
                <a:solidFill>
                  <a:schemeClr val="accent1"/>
                </a:solidFill>
              </a:rPr>
              <a:t>I</a:t>
            </a:r>
            <a:r>
              <a:rPr lang="pt-BR" dirty="0">
                <a:solidFill>
                  <a:schemeClr val="accent1"/>
                </a:solidFill>
              </a:rPr>
              <a:t> - a quantidade de funcionários, empregados e colaboradores;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II - a complexidade da hierarquia interna e a quantidade de departamentos, diretorias ou setores;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III - a utilização de agentes intermediários como consultores ou representantes comerciais;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IV - o setor do mercado em que atua;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2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61AF-95CB-47BA-9A3D-8FE4E00A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467833"/>
            <a:ext cx="11302410" cy="610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accent1"/>
                </a:solidFill>
              </a:rPr>
              <a:t>§ 1</a:t>
            </a:r>
            <a:r>
              <a:rPr lang="pt-BR" strike="sngStrike" dirty="0">
                <a:solidFill>
                  <a:schemeClr val="accent1"/>
                </a:solidFill>
              </a:rPr>
              <a:t>º</a:t>
            </a:r>
            <a:r>
              <a:rPr lang="pt-BR" dirty="0">
                <a:solidFill>
                  <a:schemeClr val="accent1"/>
                </a:solidFill>
              </a:rPr>
              <a:t> Na avaliação dos parâmetros de que trata este artigo, serão considerados o porte e   especificidades da pessoa jurídica, tais como: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V - os países em que atua, direta ou indiretamente;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VI - o grau de interação com o setor público e a importância de autorizações, licenças e permissões governamentais em suas operações;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VII - a quantidade e a localização das pessoas jurídicas que integram o grupo econômico; e</a:t>
            </a:r>
          </a:p>
          <a:p>
            <a:endParaRPr lang="pt-BR" dirty="0">
              <a:solidFill>
                <a:schemeClr val="accent1"/>
              </a:solidFill>
            </a:endParaRPr>
          </a:p>
          <a:p>
            <a:r>
              <a:rPr lang="pt-BR" dirty="0">
                <a:solidFill>
                  <a:schemeClr val="accent1"/>
                </a:solidFill>
              </a:rPr>
              <a:t>VIII - o fato de ser qualificada como microempresa ou empresa de pequeno porte.</a:t>
            </a:r>
          </a:p>
          <a:p>
            <a:pPr marL="0" indent="0" algn="just">
              <a:buNone/>
            </a:pP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895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3D32A926-95F5-ED40-8327-32F2743F0091}"/>
              </a:ext>
            </a:extLst>
          </p:cNvPr>
          <p:cNvSpPr txBox="1">
            <a:spLocks/>
          </p:cNvSpPr>
          <p:nvPr/>
        </p:nvSpPr>
        <p:spPr>
          <a:xfrm>
            <a:off x="1847528" y="451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51C30989-45F8-7A44-A674-270ADBFECBA3}"/>
              </a:ext>
            </a:extLst>
          </p:cNvPr>
          <p:cNvSpPr txBox="1">
            <a:spLocks/>
          </p:cNvSpPr>
          <p:nvPr/>
        </p:nvSpPr>
        <p:spPr>
          <a:xfrm>
            <a:off x="368448" y="715508"/>
            <a:ext cx="8229600" cy="46057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pt-BR" sz="3600" dirty="0">
                <a:solidFill>
                  <a:schemeClr val="accent1"/>
                </a:solidFill>
              </a:rPr>
              <a:t>Cálculo dos Valores</a:t>
            </a:r>
          </a:p>
          <a:p>
            <a:pPr marL="0" indent="0">
              <a:buNone/>
            </a:pPr>
            <a:endParaRPr lang="pt-BR" sz="1800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accent1"/>
                </a:solidFill>
              </a:rPr>
              <a:t>Rubrica com natureza de sanção: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Multa administrativa da LAC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chemeClr val="accent1"/>
                </a:solidFill>
              </a:rPr>
              <a:t>Rubrica com natureza de ressarcimento: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Eventuais danos incontroversos;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Somatório de todas as propinas pagas;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Vantagem indevida auferida ou pretendida.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01D784-71CE-A84F-A193-FC8AAA9AF9B7}"/>
              </a:ext>
            </a:extLst>
          </p:cNvPr>
          <p:cNvSpPr/>
          <p:nvPr/>
        </p:nvSpPr>
        <p:spPr>
          <a:xfrm>
            <a:off x="2356644" y="5491332"/>
            <a:ext cx="835292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Nota 01</a:t>
            </a:r>
            <a:r>
              <a:rPr lang="pt-BR" dirty="0">
                <a:solidFill>
                  <a:schemeClr val="tx2"/>
                </a:solidFill>
              </a:rPr>
              <a:t>: Não se dá quitação de danos</a:t>
            </a:r>
          </a:p>
          <a:p>
            <a:r>
              <a:rPr lang="pt-BR" b="1" dirty="0">
                <a:solidFill>
                  <a:schemeClr val="tx2"/>
                </a:solidFill>
              </a:rPr>
              <a:t>Nota 02</a:t>
            </a:r>
            <a:r>
              <a:rPr lang="pt-BR" dirty="0">
                <a:solidFill>
                  <a:schemeClr val="tx2"/>
                </a:solidFill>
              </a:rPr>
              <a:t>: Estão preservados todas as atribuições do TCU</a:t>
            </a:r>
          </a:p>
          <a:p>
            <a:r>
              <a:rPr lang="pt-BR" b="1" dirty="0">
                <a:solidFill>
                  <a:schemeClr val="tx2"/>
                </a:solidFill>
              </a:rPr>
              <a:t>Nota 03</a:t>
            </a:r>
            <a:r>
              <a:rPr lang="pt-BR" dirty="0">
                <a:solidFill>
                  <a:schemeClr val="tx2"/>
                </a:solidFill>
              </a:rPr>
              <a:t>: O acordo de leniência é o início da alavancagem investigativa e ressarcimento ao erário (não o fim)</a:t>
            </a:r>
          </a:p>
        </p:txBody>
      </p:sp>
    </p:spTree>
    <p:extLst>
      <p:ext uri="{BB962C8B-B14F-4D97-AF65-F5344CB8AC3E}">
        <p14:creationId xmlns:p14="http://schemas.microsoft.com/office/powerpoint/2010/main" val="1356318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7ECC2DBC-2AE9-6B49-B34E-7F7D81DABAA5}"/>
              </a:ext>
            </a:extLst>
          </p:cNvPr>
          <p:cNvSpPr txBox="1">
            <a:spLocks/>
          </p:cNvSpPr>
          <p:nvPr/>
        </p:nvSpPr>
        <p:spPr>
          <a:xfrm>
            <a:off x="1524000" y="1349896"/>
            <a:ext cx="9036496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RUBRICA COM NATUREZA DE SANÇÃO</a:t>
            </a:r>
          </a:p>
          <a:p>
            <a:r>
              <a:rPr lang="pt-BR" dirty="0">
                <a:solidFill>
                  <a:schemeClr val="accent1"/>
                </a:solidFill>
              </a:rPr>
              <a:t>MULTA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412090-CC37-9E45-BF1E-04405BCB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284984"/>
            <a:ext cx="3960440" cy="15841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1C3C717-3FAB-4A46-A285-0C25A2CF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3284984"/>
            <a:ext cx="2380480" cy="15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D541C2-38AD-5044-9DFA-AE6CA02D6F7A}"/>
              </a:ext>
            </a:extLst>
          </p:cNvPr>
          <p:cNvSpPr txBox="1"/>
          <p:nvPr/>
        </p:nvSpPr>
        <p:spPr>
          <a:xfrm>
            <a:off x="254000" y="252637"/>
            <a:ext cx="11557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pt-BR" sz="3200" dirty="0">
                <a:solidFill>
                  <a:schemeClr val="accent1"/>
                </a:solidFill>
              </a:rPr>
              <a:t>Cálculo da Multa da LAC</a:t>
            </a:r>
          </a:p>
          <a:p>
            <a:endParaRPr lang="pt-BR" sz="3200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1"/>
                </a:solidFill>
              </a:rPr>
              <a:t>Os parâmetros para o cálculo da multa da LAC estão definidos nos </a:t>
            </a:r>
            <a:r>
              <a:rPr lang="pt-BR" sz="2800" dirty="0" err="1">
                <a:solidFill>
                  <a:schemeClr val="accent1"/>
                </a:solidFill>
              </a:rPr>
              <a:t>arts</a:t>
            </a:r>
            <a:r>
              <a:rPr lang="pt-BR" sz="2800" dirty="0">
                <a:solidFill>
                  <a:schemeClr val="accent1"/>
                </a:solidFill>
              </a:rPr>
              <a:t>. 17 a 23 do Decreto n° 8.420/2015: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Art. 17: estabelece os fatores agravantes específicos ao caso sob análise;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Art. 18: estabelece o valor a ser deduzido em função dos fatores atenuantes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Art. 20: estabelece os limites mínimo e máximo da multa da LAC para o caso sob análise.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O Decreto prevê regras para dosimetria da multa.</a:t>
            </a:r>
          </a:p>
        </p:txBody>
      </p:sp>
    </p:spTree>
    <p:extLst>
      <p:ext uri="{BB962C8B-B14F-4D97-AF65-F5344CB8AC3E}">
        <p14:creationId xmlns:p14="http://schemas.microsoft.com/office/powerpoint/2010/main" val="3795478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BC85E6C-9D73-4D4C-8CD8-65D840C2A3F7}"/>
              </a:ext>
            </a:extLst>
          </p:cNvPr>
          <p:cNvGraphicFramePr/>
          <p:nvPr>
            <p:extLst/>
          </p:nvPr>
        </p:nvGraphicFramePr>
        <p:xfrm>
          <a:off x="1970856" y="1270000"/>
          <a:ext cx="8229600" cy="547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C3548FA6-7DB0-AA40-B5F1-B3BA1D212ECD}"/>
              </a:ext>
            </a:extLst>
          </p:cNvPr>
          <p:cNvSpPr txBox="1">
            <a:spLocks/>
          </p:cNvSpPr>
          <p:nvPr/>
        </p:nvSpPr>
        <p:spPr>
          <a:xfrm>
            <a:off x="1168400" y="468536"/>
            <a:ext cx="82296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Dosimetria da multa LAC</a:t>
            </a:r>
          </a:p>
        </p:txBody>
      </p:sp>
    </p:spTree>
    <p:extLst>
      <p:ext uri="{BB962C8B-B14F-4D97-AF65-F5344CB8AC3E}">
        <p14:creationId xmlns:p14="http://schemas.microsoft.com/office/powerpoint/2010/main" val="11791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3804F053-2C2B-DC4E-B16E-337B7165A818}"/>
              </a:ext>
            </a:extLst>
          </p:cNvPr>
          <p:cNvSpPr txBox="1">
            <a:spLocks/>
          </p:cNvSpPr>
          <p:nvPr/>
        </p:nvSpPr>
        <p:spPr>
          <a:xfrm>
            <a:off x="1524000" y="1124744"/>
            <a:ext cx="903649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RUBRICA COM NATUREZA DE RESSARCIMENTO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503469-5595-7C40-BC48-4AF3205EEB12}"/>
              </a:ext>
            </a:extLst>
          </p:cNvPr>
          <p:cNvSpPr txBox="1"/>
          <p:nvPr/>
        </p:nvSpPr>
        <p:spPr>
          <a:xfrm>
            <a:off x="4151784" y="3284985"/>
            <a:ext cx="4139082" cy="206210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3200" dirty="0"/>
              <a:t>DANO</a:t>
            </a:r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endParaRPr lang="pt-BR" sz="3200" dirty="0"/>
          </a:p>
          <a:p>
            <a:pPr marL="285750" indent="-285750">
              <a:buFont typeface="Arial" charset="0"/>
              <a:buChar char="•"/>
            </a:pPr>
            <a:r>
              <a:rPr lang="pt-BR" sz="3200" dirty="0"/>
              <a:t>VANTAGEM INDEVIDA</a:t>
            </a:r>
          </a:p>
        </p:txBody>
      </p:sp>
    </p:spTree>
    <p:extLst>
      <p:ext uri="{BB962C8B-B14F-4D97-AF65-F5344CB8AC3E}">
        <p14:creationId xmlns:p14="http://schemas.microsoft.com/office/powerpoint/2010/main" val="187284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8BFBCB-CD7D-974A-B8FE-438F3C1DD99C}"/>
              </a:ext>
            </a:extLst>
          </p:cNvPr>
          <p:cNvSpPr txBox="1"/>
          <p:nvPr/>
        </p:nvSpPr>
        <p:spPr>
          <a:xfrm>
            <a:off x="1775520" y="980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74445D30-408E-CF45-A54E-3A9835C4A4F7}"/>
              </a:ext>
            </a:extLst>
          </p:cNvPr>
          <p:cNvSpPr txBox="1">
            <a:spLocks/>
          </p:cNvSpPr>
          <p:nvPr/>
        </p:nvSpPr>
        <p:spPr>
          <a:xfrm>
            <a:off x="1981200" y="2132856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Conceito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Sinônimo de prejuízo </a:t>
            </a:r>
            <a:r>
              <a:rPr lang="mr-IN" sz="2400" dirty="0">
                <a:solidFill>
                  <a:schemeClr val="accent1"/>
                </a:solidFill>
              </a:rPr>
              <a:t>–</a:t>
            </a:r>
            <a:r>
              <a:rPr lang="pt-BR" sz="2400" dirty="0">
                <a:solidFill>
                  <a:schemeClr val="accent1"/>
                </a:solidFill>
              </a:rPr>
              <a:t> Pode ser patrimonial ou não.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</a:rPr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</a:rPr>
              <a:t>Superfaturamento por sobrepreço ou inexecução contratual;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u="sng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u="sng" dirty="0">
                <a:solidFill>
                  <a:schemeClr val="accent1"/>
                </a:solidFill>
              </a:rPr>
              <a:t>Perspectiva da vítima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4E851A-7CFC-874D-91D3-2D5A55BBF71F}"/>
              </a:ext>
            </a:extLst>
          </p:cNvPr>
          <p:cNvSpPr txBox="1"/>
          <p:nvPr/>
        </p:nvSpPr>
        <p:spPr>
          <a:xfrm>
            <a:off x="5465644" y="1620090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760469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6F6F53-47F7-0E49-82FF-9EDE73D01479}"/>
              </a:ext>
            </a:extLst>
          </p:cNvPr>
          <p:cNvSpPr txBox="1"/>
          <p:nvPr/>
        </p:nvSpPr>
        <p:spPr>
          <a:xfrm>
            <a:off x="1648520" y="1679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174C51A5-CDB2-6441-B377-ACFF04F52B57}"/>
              </a:ext>
            </a:extLst>
          </p:cNvPr>
          <p:cNvSpPr txBox="1">
            <a:spLocks/>
          </p:cNvSpPr>
          <p:nvPr/>
        </p:nvSpPr>
        <p:spPr>
          <a:xfrm>
            <a:off x="292100" y="964332"/>
            <a:ext cx="11645900" cy="57257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O que diz a LAC - Dano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Art. 6</a:t>
            </a:r>
            <a:r>
              <a:rPr lang="pt-BR" sz="2400" u="sng" baseline="30000" dirty="0">
                <a:solidFill>
                  <a:schemeClr val="accent1"/>
                </a:solidFill>
              </a:rPr>
              <a:t>o</a:t>
            </a:r>
            <a:r>
              <a:rPr lang="pt-BR" sz="2400" dirty="0">
                <a:solidFill>
                  <a:schemeClr val="accent1"/>
                </a:solidFill>
              </a:rPr>
              <a:t>, § 3</a:t>
            </a:r>
            <a:r>
              <a:rPr lang="pt-BR" sz="2400" u="sng" baseline="30000" dirty="0">
                <a:solidFill>
                  <a:schemeClr val="accent1"/>
                </a:solidFill>
              </a:rPr>
              <a:t>o</a:t>
            </a:r>
            <a:r>
              <a:rPr lang="pt-BR" sz="2400" dirty="0">
                <a:solidFill>
                  <a:schemeClr val="accent1"/>
                </a:solidFill>
              </a:rPr>
              <a:t>  A aplicação das sanções previstas neste artigo não exclui, em qualquer hipótese, a obrigação da reparação integral do </a:t>
            </a:r>
            <a:r>
              <a:rPr lang="pt-BR" sz="2400" b="1" dirty="0">
                <a:solidFill>
                  <a:srgbClr val="FF0000"/>
                </a:solidFill>
              </a:rPr>
              <a:t>dano</a:t>
            </a:r>
            <a:r>
              <a:rPr lang="pt-BR" sz="2400" dirty="0">
                <a:solidFill>
                  <a:schemeClr val="accent1"/>
                </a:solidFill>
              </a:rPr>
              <a:t> causado.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Art. 13.  A instauração de processo administrativo específico de reparação integral do </a:t>
            </a:r>
            <a:r>
              <a:rPr lang="pt-BR" sz="2400" b="1" dirty="0">
                <a:solidFill>
                  <a:srgbClr val="FF0000"/>
                </a:solidFill>
              </a:rPr>
              <a:t>dano</a:t>
            </a:r>
            <a:r>
              <a:rPr lang="pt-BR" sz="2400" dirty="0">
                <a:solidFill>
                  <a:schemeClr val="accent1"/>
                </a:solidFill>
              </a:rPr>
              <a:t> não prejudica a aplicação imediata das sanções estabelecidas nesta Lei.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Art. 16, § 3</a:t>
            </a:r>
            <a:r>
              <a:rPr lang="pt-BR" sz="2400" u="sng" baseline="30000" dirty="0">
                <a:solidFill>
                  <a:schemeClr val="accent1"/>
                </a:solidFill>
              </a:rPr>
              <a:t>o</a:t>
            </a:r>
            <a:r>
              <a:rPr lang="pt-BR" sz="2400" dirty="0">
                <a:solidFill>
                  <a:schemeClr val="accent1"/>
                </a:solidFill>
              </a:rPr>
              <a:t>  O acordo de leniência não exime a pessoa jurídica da obrigação de reparar integralmente o </a:t>
            </a:r>
            <a:r>
              <a:rPr lang="pt-BR" sz="2400" b="1" dirty="0">
                <a:solidFill>
                  <a:srgbClr val="FF0000"/>
                </a:solidFill>
              </a:rPr>
              <a:t>dano</a:t>
            </a:r>
            <a:r>
              <a:rPr lang="pt-BR" sz="2400" dirty="0">
                <a:solidFill>
                  <a:schemeClr val="accent1"/>
                </a:solidFill>
              </a:rPr>
              <a:t> causado.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---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pt-BR" sz="2400" dirty="0">
                <a:solidFill>
                  <a:schemeClr val="accent1"/>
                </a:solidFill>
              </a:rPr>
              <a:t>Art. 21, Parágrafo único.  A condenação torna certa a obrigação de reparar, integralmente, o </a:t>
            </a:r>
            <a:r>
              <a:rPr lang="pt-BR" sz="2400" b="1" dirty="0">
                <a:solidFill>
                  <a:srgbClr val="FF0000"/>
                </a:solidFill>
              </a:rPr>
              <a:t>dano</a:t>
            </a:r>
            <a:r>
              <a:rPr lang="pt-BR" sz="2400" dirty="0">
                <a:solidFill>
                  <a:schemeClr val="accent1"/>
                </a:solidFill>
              </a:rPr>
              <a:t> causado pelo ilícito, cujo valor será apurado em posterior liquidação, se não constar expressamente da sentença.</a:t>
            </a:r>
          </a:p>
        </p:txBody>
      </p:sp>
    </p:spTree>
    <p:extLst>
      <p:ext uri="{BB962C8B-B14F-4D97-AF65-F5344CB8AC3E}">
        <p14:creationId xmlns:p14="http://schemas.microsoft.com/office/powerpoint/2010/main" val="373068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22618" y="3726"/>
            <a:ext cx="7637340" cy="6944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1 ) </a:t>
            </a:r>
            <a:r>
              <a:rPr lang="en-US" sz="2400" b="1" u="sng" dirty="0" err="1">
                <a:solidFill>
                  <a:srgbClr val="000000"/>
                </a:solidFill>
              </a:rPr>
              <a:t>Alavancagem</a:t>
            </a:r>
            <a:r>
              <a:rPr lang="en-US" sz="2400" b="1" u="sng" dirty="0">
                <a:solidFill>
                  <a:srgbClr val="000000"/>
                </a:solidFill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</a:rPr>
              <a:t>investigativa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novos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elementos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prova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novos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ilícitos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novos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agentes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novos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beneficiários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2) </a:t>
            </a:r>
            <a:r>
              <a:rPr lang="en-US" sz="2400" b="1" u="sng" dirty="0" err="1">
                <a:solidFill>
                  <a:srgbClr val="000000"/>
                </a:solidFill>
              </a:rPr>
              <a:t>Aumento</a:t>
            </a:r>
            <a:r>
              <a:rPr lang="en-US" sz="2400" b="1" u="sng" dirty="0">
                <a:solidFill>
                  <a:srgbClr val="000000"/>
                </a:solidFill>
              </a:rPr>
              <a:t> dos </a:t>
            </a:r>
            <a:r>
              <a:rPr lang="en-US" sz="2400" b="1" u="sng" dirty="0" err="1">
                <a:solidFill>
                  <a:srgbClr val="000000"/>
                </a:solidFill>
              </a:rPr>
              <a:t>indicadores</a:t>
            </a:r>
            <a:r>
              <a:rPr lang="en-US" sz="2400" b="1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Recuperação</a:t>
            </a:r>
            <a:r>
              <a:rPr lang="en-US" sz="2400" b="1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Ativos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3) </a:t>
            </a:r>
            <a:r>
              <a:rPr lang="en-US" sz="2400" b="1" u="sng" dirty="0" err="1">
                <a:solidFill>
                  <a:srgbClr val="000000"/>
                </a:solidFill>
              </a:rPr>
              <a:t>Efetivos</a:t>
            </a:r>
            <a:r>
              <a:rPr lang="en-US" sz="2400" b="1" u="sng" dirty="0">
                <a:solidFill>
                  <a:srgbClr val="000000"/>
                </a:solidFill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</a:rPr>
              <a:t>Programas</a:t>
            </a:r>
            <a:r>
              <a:rPr lang="en-US" sz="2400" b="1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Integridade</a:t>
            </a:r>
            <a:r>
              <a:rPr lang="en-US" sz="2400" b="1" u="sng" dirty="0">
                <a:solidFill>
                  <a:srgbClr val="000000"/>
                </a:solidFill>
              </a:rPr>
              <a:t> (</a:t>
            </a:r>
            <a:r>
              <a:rPr lang="en-US" sz="2400" b="1" i="1" u="sng" dirty="0">
                <a:solidFill>
                  <a:srgbClr val="000000"/>
                </a:solidFill>
              </a:rPr>
              <a:t>compliance</a:t>
            </a:r>
            <a:r>
              <a:rPr lang="en-US" sz="2400" b="1" u="sng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000000"/>
                </a:solidFill>
              </a:rPr>
              <a:t>4) </a:t>
            </a:r>
            <a:r>
              <a:rPr lang="en-US" sz="2400" b="1" u="sng" dirty="0" err="1">
                <a:solidFill>
                  <a:srgbClr val="000000"/>
                </a:solidFill>
              </a:rPr>
              <a:t>Perda</a:t>
            </a:r>
            <a:r>
              <a:rPr lang="en-US" sz="2400" b="1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benefícios</a:t>
            </a:r>
            <a:r>
              <a:rPr lang="en-US" sz="2400" b="1" u="sng" dirty="0">
                <a:solidFill>
                  <a:srgbClr val="000000"/>
                </a:solidFill>
              </a:rPr>
              <a:t> (</a:t>
            </a:r>
            <a:r>
              <a:rPr lang="en-US" sz="2400" b="1" u="sng" dirty="0" err="1">
                <a:solidFill>
                  <a:srgbClr val="000000"/>
                </a:solidFill>
              </a:rPr>
              <a:t>em</a:t>
            </a:r>
            <a:r>
              <a:rPr lang="en-US" sz="2400" b="1" u="sng" dirty="0">
                <a:solidFill>
                  <a:srgbClr val="000000"/>
                </a:solidFill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</a:rPr>
              <a:t>caso</a:t>
            </a:r>
            <a:r>
              <a:rPr lang="en-US" sz="2400" b="1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inadimplemento</a:t>
            </a:r>
            <a:r>
              <a:rPr lang="en-US" sz="2400" b="1" u="sng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Impedido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realizar</a:t>
            </a:r>
            <a:r>
              <a:rPr lang="en-US" sz="2400" dirty="0">
                <a:solidFill>
                  <a:srgbClr val="000000"/>
                </a:solidFill>
              </a:rPr>
              <a:t> novo </a:t>
            </a:r>
            <a:r>
              <a:rPr lang="en-US" sz="2400" dirty="0" err="1">
                <a:solidFill>
                  <a:srgbClr val="000000"/>
                </a:solidFill>
              </a:rPr>
              <a:t>acordo</a:t>
            </a:r>
            <a:r>
              <a:rPr lang="en-US" sz="2400" dirty="0">
                <a:solidFill>
                  <a:srgbClr val="000000"/>
                </a:solidFill>
              </a:rPr>
              <a:t> (3 </a:t>
            </a:r>
            <a:r>
              <a:rPr lang="en-US" sz="2400" dirty="0" err="1">
                <a:solidFill>
                  <a:srgbClr val="000000"/>
                </a:solidFill>
              </a:rPr>
              <a:t>anos</a:t>
            </a:r>
            <a:r>
              <a:rPr lang="en-US" sz="2400" dirty="0">
                <a:solidFill>
                  <a:srgbClr val="000000"/>
                </a:solidFill>
              </a:rPr>
              <a:t>);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Registro</a:t>
            </a:r>
            <a:r>
              <a:rPr lang="en-US" sz="2400" dirty="0">
                <a:solidFill>
                  <a:srgbClr val="000000"/>
                </a:solidFill>
              </a:rPr>
              <a:t> Nacional de </a:t>
            </a:r>
            <a:r>
              <a:rPr lang="en-US" sz="2400" dirty="0" err="1">
                <a:solidFill>
                  <a:srgbClr val="000000"/>
                </a:solidFill>
              </a:rPr>
              <a:t>Empresas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Punidas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Perda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isenções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Cláusulas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penais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Execução</a:t>
            </a:r>
            <a:r>
              <a:rPr lang="en-US" sz="2400" dirty="0">
                <a:solidFill>
                  <a:srgbClr val="000000"/>
                </a:solidFill>
              </a:rPr>
              <a:t> do </a:t>
            </a:r>
            <a:r>
              <a:rPr lang="en-US" sz="2400" dirty="0" err="1">
                <a:solidFill>
                  <a:srgbClr val="000000"/>
                </a:solidFill>
              </a:rPr>
              <a:t>acordo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Penalidades</a:t>
            </a:r>
            <a:r>
              <a:rPr lang="en-US" sz="2400" dirty="0">
                <a:solidFill>
                  <a:srgbClr val="000000"/>
                </a:solidFill>
              </a:rPr>
              <a:t> da lei de </a:t>
            </a:r>
            <a:r>
              <a:rPr lang="en-US" sz="2400" dirty="0" err="1">
                <a:solidFill>
                  <a:srgbClr val="000000"/>
                </a:solidFill>
              </a:rPr>
              <a:t>improbidade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administrativa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1500" y="2668694"/>
            <a:ext cx="3751118" cy="14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u="sng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Pilares</a:t>
            </a:r>
            <a:endParaRPr lang="en-US" sz="6600" b="1" u="sng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3201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0F836E-CE1B-C34C-BBF9-140912BF6A23}"/>
              </a:ext>
            </a:extLst>
          </p:cNvPr>
          <p:cNvSpPr txBox="1"/>
          <p:nvPr/>
        </p:nvSpPr>
        <p:spPr>
          <a:xfrm>
            <a:off x="1750120" y="117004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6E77A608-FBD5-854F-A60D-42633E7EBB1B}"/>
              </a:ext>
            </a:extLst>
          </p:cNvPr>
          <p:cNvSpPr txBox="1">
            <a:spLocks/>
          </p:cNvSpPr>
          <p:nvPr/>
        </p:nvSpPr>
        <p:spPr>
          <a:xfrm>
            <a:off x="736600" y="1916832"/>
            <a:ext cx="11023600" cy="4824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Conceito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/>
                </a:solidFill>
              </a:rPr>
              <a:t>Ganhos obtidos ou pretendidos pela pessoa jurídica que não ocorreriam sem a prática do ato lesivo, somado, quando for o caso, ao valor correspondente a qualquer vantagem indevida prometida ou dada a agente público ou a terceiros a ele relacionados (Decreto 8.420, Art. 20, § 2</a:t>
            </a:r>
            <a:r>
              <a:rPr lang="pt-BR" sz="2400" strike="sngStrike" dirty="0">
                <a:solidFill>
                  <a:schemeClr val="accent1"/>
                </a:solidFill>
              </a:rPr>
              <a:t>º</a:t>
            </a:r>
            <a:r>
              <a:rPr lang="pt-BR" sz="2400" dirty="0">
                <a:solidFill>
                  <a:schemeClr val="accent1"/>
                </a:solidFill>
              </a:rPr>
              <a:t>). Engloba: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</a:rPr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/>
                </a:solidFill>
              </a:rPr>
              <a:t>Lucro superior à média do mercado;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FF0000"/>
                </a:solidFill>
              </a:rPr>
              <a:t>Valores pagos a título de propina;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FF0000"/>
                </a:solidFill>
              </a:rPr>
              <a:t>Superfaturamento por sobrepreço ou inexecução contratual;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pt-BR" sz="2000" u="sng" dirty="0">
              <a:solidFill>
                <a:schemeClr val="accent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u="sng" dirty="0">
                <a:solidFill>
                  <a:schemeClr val="accent1"/>
                </a:solidFill>
              </a:rPr>
              <a:t>Perspectiva do autor do ato lesivo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CBCE84-4A22-6B44-B946-B649EEDD4AD5}"/>
              </a:ext>
            </a:extLst>
          </p:cNvPr>
          <p:cNvSpPr txBox="1"/>
          <p:nvPr/>
        </p:nvSpPr>
        <p:spPr>
          <a:xfrm>
            <a:off x="4405700" y="1090758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82407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069AD1-3581-1842-AF27-D85EEA594CE0}"/>
              </a:ext>
            </a:extLst>
          </p:cNvPr>
          <p:cNvSpPr txBox="1"/>
          <p:nvPr/>
        </p:nvSpPr>
        <p:spPr>
          <a:xfrm>
            <a:off x="1775520" y="34572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19D578AA-6BD1-3C4A-A9CE-FA82488B0056}"/>
              </a:ext>
            </a:extLst>
          </p:cNvPr>
          <p:cNvSpPr txBox="1">
            <a:spLocks/>
          </p:cNvSpPr>
          <p:nvPr/>
        </p:nvSpPr>
        <p:spPr>
          <a:xfrm>
            <a:off x="609600" y="981224"/>
            <a:ext cx="10909300" cy="55310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O que diz a LAC – Vantagem indevida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Art. 6</a:t>
            </a:r>
            <a:r>
              <a:rPr lang="pt-BR" sz="2400" u="sng" baseline="30000" dirty="0">
                <a:solidFill>
                  <a:schemeClr val="accent1"/>
                </a:solidFill>
              </a:rPr>
              <a:t>o</a:t>
            </a:r>
            <a:r>
              <a:rPr lang="pt-BR" sz="2400" dirty="0">
                <a:solidFill>
                  <a:schemeClr val="accent1"/>
                </a:solidFill>
              </a:rPr>
              <a:t>, I - multa, no valor de 0,1% (um décimo por cento) a 20% (vinte por cento) do faturamento bruto do último exercício anterior ao da instauração do processo administrativo, excluídos os tributos, a qual nunca será inferior à </a:t>
            </a:r>
            <a:r>
              <a:rPr lang="pt-BR" sz="2400" b="1" dirty="0">
                <a:solidFill>
                  <a:schemeClr val="accent1"/>
                </a:solidFill>
              </a:rPr>
              <a:t>vantagem auferida</a:t>
            </a:r>
            <a:r>
              <a:rPr lang="pt-BR" sz="2400" dirty="0">
                <a:solidFill>
                  <a:schemeClr val="accent1"/>
                </a:solidFill>
              </a:rPr>
              <a:t>, quando for possível sua estimação; e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---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Art. 7</a:t>
            </a:r>
            <a:r>
              <a:rPr lang="pt-BR" sz="2400" u="sng" baseline="30000" dirty="0">
                <a:solidFill>
                  <a:schemeClr val="accent1"/>
                </a:solidFill>
              </a:rPr>
              <a:t>o</a:t>
            </a:r>
            <a:r>
              <a:rPr lang="pt-BR" sz="2400" dirty="0">
                <a:solidFill>
                  <a:schemeClr val="accent1"/>
                </a:solidFill>
              </a:rPr>
              <a:t>  Serão levados em consideração na aplicação das sanções: 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II - a </a:t>
            </a:r>
            <a:r>
              <a:rPr lang="pt-BR" sz="2400" b="1" dirty="0">
                <a:solidFill>
                  <a:schemeClr val="accent1"/>
                </a:solidFill>
              </a:rPr>
              <a:t>vantagem auferida ou pretendida</a:t>
            </a:r>
            <a:r>
              <a:rPr lang="pt-BR" sz="2400" dirty="0">
                <a:solidFill>
                  <a:schemeClr val="accent1"/>
                </a:solidFill>
              </a:rPr>
              <a:t> pelo infrator;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---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Art. 19. Sanções na ação judicial: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I - perdimento dos bens, direitos ou valores que representem </a:t>
            </a:r>
            <a:r>
              <a:rPr lang="pt-BR" sz="2400" b="1" dirty="0">
                <a:solidFill>
                  <a:schemeClr val="accent1"/>
                </a:solidFill>
              </a:rPr>
              <a:t>vantagem</a:t>
            </a:r>
            <a:r>
              <a:rPr lang="pt-BR" sz="2400" dirty="0">
                <a:solidFill>
                  <a:schemeClr val="accent1"/>
                </a:solidFill>
              </a:rPr>
              <a:t> ou proveito direta ou indiretamente obtidos da infração, ressalvado o direito do lesado ou de terceiro de boa-fé;</a:t>
            </a: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92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9">
            <a:extLst>
              <a:ext uri="{FF2B5EF4-FFF2-40B4-BE49-F238E27FC236}">
                <a16:creationId xmlns:a16="http://schemas.microsoft.com/office/drawing/2014/main" id="{4611F68C-E657-A348-9438-3567E1037650}"/>
              </a:ext>
            </a:extLst>
          </p:cNvPr>
          <p:cNvSpPr txBox="1">
            <a:spLocks/>
          </p:cNvSpPr>
          <p:nvPr/>
        </p:nvSpPr>
        <p:spPr>
          <a:xfrm>
            <a:off x="1839664" y="1666528"/>
            <a:ext cx="8229600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  <a:sym typeface="Wingdings"/>
              </a:rPr>
              <a:t>Em muitos casos a vantagem indevida já englobará o dano, sem necessidade de identificá-lo</a:t>
            </a:r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210A96B-C996-704D-A221-CB370D5589B5}"/>
              </a:ext>
            </a:extLst>
          </p:cNvPr>
          <p:cNvGrpSpPr/>
          <p:nvPr/>
        </p:nvGrpSpPr>
        <p:grpSpPr>
          <a:xfrm>
            <a:off x="2370879" y="3356993"/>
            <a:ext cx="7397529" cy="1817885"/>
            <a:chOff x="0" y="2902310"/>
            <a:chExt cx="9005777" cy="2504168"/>
          </a:xfrm>
        </p:grpSpPr>
        <p:cxnSp>
          <p:nvCxnSpPr>
            <p:cNvPr id="4" name="Conector reto 6">
              <a:extLst>
                <a:ext uri="{FF2B5EF4-FFF2-40B4-BE49-F238E27FC236}">
                  <a16:creationId xmlns:a16="http://schemas.microsoft.com/office/drawing/2014/main" id="{17D98ADE-A43A-EB46-BFEC-85427F734362}"/>
                </a:ext>
              </a:extLst>
            </p:cNvPr>
            <p:cNvCxnSpPr/>
            <p:nvPr/>
          </p:nvCxnSpPr>
          <p:spPr>
            <a:xfrm>
              <a:off x="2583712" y="5114282"/>
              <a:ext cx="4678325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Conector reto 7">
              <a:extLst>
                <a:ext uri="{FF2B5EF4-FFF2-40B4-BE49-F238E27FC236}">
                  <a16:creationId xmlns:a16="http://schemas.microsoft.com/office/drawing/2014/main" id="{9CB06D19-18CD-C349-ADCB-B0B0F98A6699}"/>
                </a:ext>
              </a:extLst>
            </p:cNvPr>
            <p:cNvCxnSpPr/>
            <p:nvPr/>
          </p:nvCxnSpPr>
          <p:spPr>
            <a:xfrm>
              <a:off x="2477386" y="4128982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Conector reto 8">
              <a:extLst>
                <a:ext uri="{FF2B5EF4-FFF2-40B4-BE49-F238E27FC236}">
                  <a16:creationId xmlns:a16="http://schemas.microsoft.com/office/drawing/2014/main" id="{04CCC06F-D51B-5142-AFDD-9596D2093D82}"/>
                </a:ext>
              </a:extLst>
            </p:cNvPr>
            <p:cNvCxnSpPr/>
            <p:nvPr/>
          </p:nvCxnSpPr>
          <p:spPr>
            <a:xfrm>
              <a:off x="2477386" y="3097609"/>
              <a:ext cx="478465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9E5AA43-5840-3840-BBBB-06BDEB44408F}"/>
                </a:ext>
              </a:extLst>
            </p:cNvPr>
            <p:cNvSpPr txBox="1"/>
            <p:nvPr/>
          </p:nvSpPr>
          <p:spPr>
            <a:xfrm>
              <a:off x="7432158" y="4897717"/>
              <a:ext cx="1446028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Custo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DB5BD532-EFCA-AC42-8BF3-506E8239E2A8}"/>
                </a:ext>
              </a:extLst>
            </p:cNvPr>
            <p:cNvSpPr txBox="1"/>
            <p:nvPr/>
          </p:nvSpPr>
          <p:spPr>
            <a:xfrm>
              <a:off x="7432158" y="3944316"/>
              <a:ext cx="1552354" cy="89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Preço médio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7CE73C2-057A-DE43-A02D-1A1DE54409B4}"/>
                </a:ext>
              </a:extLst>
            </p:cNvPr>
            <p:cNvSpPr txBox="1"/>
            <p:nvPr/>
          </p:nvSpPr>
          <p:spPr>
            <a:xfrm>
              <a:off x="7453423" y="2902310"/>
              <a:ext cx="1552354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2"/>
                  </a:solidFill>
                </a:rPr>
                <a:t>Sobrepreço</a:t>
              </a:r>
            </a:p>
          </p:txBody>
        </p:sp>
        <p:cxnSp>
          <p:nvCxnSpPr>
            <p:cNvPr id="10" name="Conector de seta reta 23">
              <a:extLst>
                <a:ext uri="{FF2B5EF4-FFF2-40B4-BE49-F238E27FC236}">
                  <a16:creationId xmlns:a16="http://schemas.microsoft.com/office/drawing/2014/main" id="{C5C88F02-1610-FA49-8CF3-E8B24B4B5AFA}"/>
                </a:ext>
              </a:extLst>
            </p:cNvPr>
            <p:cNvCxnSpPr/>
            <p:nvPr/>
          </p:nvCxnSpPr>
          <p:spPr>
            <a:xfrm>
              <a:off x="1485000" y="3115329"/>
              <a:ext cx="0" cy="2027306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Conector de seta reta 24">
              <a:extLst>
                <a:ext uri="{FF2B5EF4-FFF2-40B4-BE49-F238E27FC236}">
                  <a16:creationId xmlns:a16="http://schemas.microsoft.com/office/drawing/2014/main" id="{577D1F53-B860-EC48-B48D-A4A91F446F40}"/>
                </a:ext>
              </a:extLst>
            </p:cNvPr>
            <p:cNvCxnSpPr/>
            <p:nvPr/>
          </p:nvCxnSpPr>
          <p:spPr>
            <a:xfrm>
              <a:off x="2278912" y="3097610"/>
              <a:ext cx="0" cy="1003019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CD15BB2-1F9E-7F48-819C-7120270B2B44}"/>
                </a:ext>
              </a:extLst>
            </p:cNvPr>
            <p:cNvSpPr txBox="1"/>
            <p:nvPr/>
          </p:nvSpPr>
          <p:spPr>
            <a:xfrm>
              <a:off x="2477385" y="3381153"/>
              <a:ext cx="2317898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B050"/>
                  </a:solidFill>
                </a:rPr>
                <a:t>Dano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9F51FE0-13E6-B14C-B1E4-8F3586B87DDE}"/>
                </a:ext>
              </a:extLst>
            </p:cNvPr>
            <p:cNvSpPr txBox="1"/>
            <p:nvPr/>
          </p:nvSpPr>
          <p:spPr>
            <a:xfrm>
              <a:off x="0" y="3753293"/>
              <a:ext cx="1474381" cy="89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Vantagem </a:t>
              </a:r>
            </a:p>
            <a:p>
              <a:pPr algn="ctr"/>
              <a:r>
                <a:rPr lang="pt-BR" b="1" dirty="0">
                  <a:solidFill>
                    <a:srgbClr val="C00000"/>
                  </a:solidFill>
                </a:rPr>
                <a:t>indevida</a:t>
              </a:r>
            </a:p>
          </p:txBody>
        </p:sp>
        <p:cxnSp>
          <p:nvCxnSpPr>
            <p:cNvPr id="14" name="Conector de seta reta 27">
              <a:extLst>
                <a:ext uri="{FF2B5EF4-FFF2-40B4-BE49-F238E27FC236}">
                  <a16:creationId xmlns:a16="http://schemas.microsoft.com/office/drawing/2014/main" id="{01E5B7D0-6115-4748-BAFD-55DACCAA9A1C}"/>
                </a:ext>
              </a:extLst>
            </p:cNvPr>
            <p:cNvCxnSpPr/>
            <p:nvPr/>
          </p:nvCxnSpPr>
          <p:spPr>
            <a:xfrm>
              <a:off x="2278912" y="4128982"/>
              <a:ext cx="0" cy="100301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AB73811-8314-B64A-B1E4-E7DDAB1EA1AB}"/>
                </a:ext>
              </a:extLst>
            </p:cNvPr>
            <p:cNvSpPr txBox="1"/>
            <p:nvPr/>
          </p:nvSpPr>
          <p:spPr>
            <a:xfrm>
              <a:off x="2583712" y="4388991"/>
              <a:ext cx="2317898" cy="5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2">
                      <a:lumMod val="75000"/>
                    </a:schemeClr>
                  </a:solidFill>
                </a:rPr>
                <a:t>Lucro razoável</a:t>
              </a:r>
            </a:p>
          </p:txBody>
        </p:sp>
        <p:cxnSp>
          <p:nvCxnSpPr>
            <p:cNvPr id="16" name="Conector de seta reta 29">
              <a:extLst>
                <a:ext uri="{FF2B5EF4-FFF2-40B4-BE49-F238E27FC236}">
                  <a16:creationId xmlns:a16="http://schemas.microsoft.com/office/drawing/2014/main" id="{CBBC33DD-48F7-D74F-A799-0AFA60942E2B}"/>
                </a:ext>
              </a:extLst>
            </p:cNvPr>
            <p:cNvCxnSpPr/>
            <p:nvPr/>
          </p:nvCxnSpPr>
          <p:spPr>
            <a:xfrm>
              <a:off x="1764997" y="3115329"/>
              <a:ext cx="0" cy="1017199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92351F-9A78-1648-9109-46CE3C1A4C24}"/>
              </a:ext>
            </a:extLst>
          </p:cNvPr>
          <p:cNvSpPr txBox="1"/>
          <p:nvPr/>
        </p:nvSpPr>
        <p:spPr>
          <a:xfrm>
            <a:off x="1572320" y="849536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9F5A60B-CFF1-3F41-82C0-CBC7964D675B}"/>
              </a:ext>
            </a:extLst>
          </p:cNvPr>
          <p:cNvSpPr txBox="1"/>
          <p:nvPr/>
        </p:nvSpPr>
        <p:spPr>
          <a:xfrm>
            <a:off x="4511824" y="564324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Nota 1: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pay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para o parcelamento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Nota 2: questões em aberto: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	(a)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ability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1400" b="1" dirty="0" err="1">
                <a:solidFill>
                  <a:schemeClr val="accent1">
                    <a:lumMod val="75000"/>
                  </a:schemeClr>
                </a:solidFill>
              </a:rPr>
              <a:t>pay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 para estimativa de valor</a:t>
            </a:r>
          </a:p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	(b) valor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1023199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marcohailer.blog.uol.com.br/images/pensando.jpg">
            <a:extLst>
              <a:ext uri="{FF2B5EF4-FFF2-40B4-BE49-F238E27FC236}">
                <a16:creationId xmlns:a16="http://schemas.microsoft.com/office/drawing/2014/main" id="{C74340F2-C94C-C74F-8217-7EB2E99C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3809380"/>
            <a:ext cx="2808289" cy="29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vem 2">
            <a:extLst>
              <a:ext uri="{FF2B5EF4-FFF2-40B4-BE49-F238E27FC236}">
                <a16:creationId xmlns:a16="http://schemas.microsoft.com/office/drawing/2014/main" id="{71BC32D0-6DA3-AA46-9006-8FD0E1CC8F46}"/>
              </a:ext>
            </a:extLst>
          </p:cNvPr>
          <p:cNvSpPr/>
          <p:nvPr/>
        </p:nvSpPr>
        <p:spPr>
          <a:xfrm>
            <a:off x="4511825" y="1269380"/>
            <a:ext cx="5796211" cy="34557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spcAft>
                <a:spcPts val="600"/>
              </a:spcAft>
            </a:pPr>
            <a:r>
              <a:rPr lang="pt-BR" sz="3200" b="1" dirty="0">
                <a:solidFill>
                  <a:schemeClr val="bg1"/>
                </a:solidFill>
              </a:rPr>
              <a:t>E o que cobrar em um acordo de leniência? A vantagem indevida ou o dano causado?</a:t>
            </a:r>
          </a:p>
        </p:txBody>
      </p:sp>
    </p:spTree>
    <p:extLst>
      <p:ext uri="{BB962C8B-B14F-4D97-AF65-F5344CB8AC3E}">
        <p14:creationId xmlns:p14="http://schemas.microsoft.com/office/powerpoint/2010/main" val="651440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9AF420F-E95D-7B41-ABF9-A1306B9B1790}"/>
              </a:ext>
            </a:extLst>
          </p:cNvPr>
          <p:cNvSpPr txBox="1"/>
          <p:nvPr/>
        </p:nvSpPr>
        <p:spPr>
          <a:xfrm>
            <a:off x="1775520" y="76470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 (MODELO CGU/AGU) 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C670FAF2-5D7D-A545-AA72-C4897CE16CDA}"/>
              </a:ext>
            </a:extLst>
          </p:cNvPr>
          <p:cNvSpPr txBox="1">
            <a:spLocks/>
          </p:cNvSpPr>
          <p:nvPr/>
        </p:nvSpPr>
        <p:spPr>
          <a:xfrm>
            <a:off x="1981200" y="1916832"/>
            <a:ext cx="8229600" cy="190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Font typeface="Wingdings" panose="05000000000000000000" pitchFamily="2" charset="2"/>
              <a:buChar char="v"/>
            </a:pPr>
            <a:endParaRPr lang="pt-BR" dirty="0">
              <a:solidFill>
                <a:schemeClr val="accent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Lucro auferido com uma contratação ou execução viciada de contrato;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Lucro superior à média do mercado;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749621-0E7D-D549-96A2-6148EB0A5FD0}"/>
              </a:ext>
            </a:extLst>
          </p:cNvPr>
          <p:cNvSpPr txBox="1"/>
          <p:nvPr/>
        </p:nvSpPr>
        <p:spPr>
          <a:xfrm>
            <a:off x="4405700" y="1476074"/>
            <a:ext cx="385054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VANTAGEM INDEVIDA</a:t>
            </a:r>
            <a:endParaRPr lang="pt-BR" sz="3200" dirty="0"/>
          </a:p>
        </p:txBody>
      </p:sp>
      <p:sp>
        <p:nvSpPr>
          <p:cNvPr id="5" name="Espaço Reservado para Conteúdo 19">
            <a:extLst>
              <a:ext uri="{FF2B5EF4-FFF2-40B4-BE49-F238E27FC236}">
                <a16:creationId xmlns:a16="http://schemas.microsoft.com/office/drawing/2014/main" id="{F23167E2-3143-3243-9B84-597B16D8E3B5}"/>
              </a:ext>
            </a:extLst>
          </p:cNvPr>
          <p:cNvSpPr txBox="1">
            <a:spLocks/>
          </p:cNvSpPr>
          <p:nvPr/>
        </p:nvSpPr>
        <p:spPr>
          <a:xfrm>
            <a:off x="2042864" y="4589840"/>
            <a:ext cx="8229600" cy="26962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3600" dirty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Valores pagos a título de propina;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/>
                </a:solidFill>
              </a:rPr>
              <a:t>Superfaturamento por sobrepreço ou inexecução contratual;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489BE33-9582-7648-A23A-BB2FBDB70B7B}"/>
              </a:ext>
            </a:extLst>
          </p:cNvPr>
          <p:cNvSpPr txBox="1"/>
          <p:nvPr/>
        </p:nvSpPr>
        <p:spPr>
          <a:xfrm>
            <a:off x="5492790" y="4221089"/>
            <a:ext cx="1206421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DANO</a:t>
            </a:r>
          </a:p>
        </p:txBody>
      </p:sp>
    </p:spTree>
    <p:extLst>
      <p:ext uri="{BB962C8B-B14F-4D97-AF65-F5344CB8AC3E}">
        <p14:creationId xmlns:p14="http://schemas.microsoft.com/office/powerpoint/2010/main" val="1979487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3BB0D8-4B74-E94D-B5B3-6B13D644FC72}"/>
              </a:ext>
            </a:extLst>
          </p:cNvPr>
          <p:cNvSpPr txBox="1"/>
          <p:nvPr/>
        </p:nvSpPr>
        <p:spPr>
          <a:xfrm>
            <a:off x="1191320" y="253618"/>
            <a:ext cx="576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1"/>
                </a:solidFill>
              </a:rPr>
              <a:t>B) Cálculo do Ressarcimento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5CA4FC5D-18E4-874C-9F85-658426B2ADB5}"/>
              </a:ext>
            </a:extLst>
          </p:cNvPr>
          <p:cNvSpPr txBox="1">
            <a:spLocks/>
          </p:cNvSpPr>
          <p:nvPr/>
        </p:nvSpPr>
        <p:spPr>
          <a:xfrm>
            <a:off x="939800" y="1167656"/>
            <a:ext cx="10883900" cy="54367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accent1"/>
                </a:solidFill>
              </a:rPr>
              <a:t>Metodologia proposta para quantificação da vantagem indevida: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pt-BR" dirty="0">
                <a:solidFill>
                  <a:schemeClr val="accent1"/>
                </a:solidFill>
              </a:rPr>
              <a:t>Delimitação do ilícito praticado e especificação do lapso temporal em que ele foi praticado;</a:t>
            </a:r>
          </a:p>
          <a:p>
            <a:pPr marL="914400" lvl="1" indent="-457200" algn="just">
              <a:buFont typeface="+mj-lt"/>
              <a:buAutoNum type="arabicPeriod"/>
            </a:pPr>
            <a:endParaRPr lang="pt-BR" dirty="0">
              <a:solidFill>
                <a:schemeClr val="accent1"/>
              </a:solidFill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pt-BR" dirty="0">
                <a:solidFill>
                  <a:schemeClr val="accent1"/>
                </a:solidFill>
              </a:rPr>
              <a:t>Identificação dos contratos contaminados pela prática do ilícito e pagamentos recebidos referentes a tais contratos;</a:t>
            </a:r>
          </a:p>
          <a:p>
            <a:pPr marL="914400" lvl="1" indent="-457200" algn="just">
              <a:buFont typeface="+mj-lt"/>
              <a:buAutoNum type="arabicPeriod"/>
            </a:pPr>
            <a:endParaRPr lang="pt-BR" dirty="0">
              <a:solidFill>
                <a:schemeClr val="accent1"/>
              </a:solidFill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pt-BR" dirty="0">
                <a:solidFill>
                  <a:schemeClr val="accent1"/>
                </a:solidFill>
              </a:rPr>
              <a:t>Identificação do lucro pretendido ou auferido (o maior deles);</a:t>
            </a:r>
          </a:p>
          <a:p>
            <a:pPr marL="914400" lvl="1" indent="-457200" algn="just">
              <a:buFont typeface="+mj-lt"/>
              <a:buAutoNum type="arabicPeriod"/>
            </a:pPr>
            <a:endParaRPr lang="pt-BR" dirty="0">
              <a:solidFill>
                <a:schemeClr val="accent1"/>
              </a:solidFill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pt-BR" dirty="0">
                <a:solidFill>
                  <a:schemeClr val="accent1"/>
                </a:solidFill>
              </a:rPr>
              <a:t>Acréscimo dos valores pagos a título de propina (DANO).</a:t>
            </a:r>
            <a:endParaRPr lang="pt-BR" dirty="0">
              <a:solidFill>
                <a:schemeClr val="accent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60674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6A174A15-6623-534D-AF4F-5D3CD87CE416}"/>
              </a:ext>
            </a:extLst>
          </p:cNvPr>
          <p:cNvSpPr txBox="1">
            <a:spLocks/>
          </p:cNvSpPr>
          <p:nvPr/>
        </p:nvSpPr>
        <p:spPr>
          <a:xfrm>
            <a:off x="1847528" y="90872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9B473BA4-42B9-8247-A933-7E965AA79055}"/>
              </a:ext>
            </a:extLst>
          </p:cNvPr>
          <p:cNvSpPr txBox="1">
            <a:spLocks/>
          </p:cNvSpPr>
          <p:nvPr/>
        </p:nvSpPr>
        <p:spPr>
          <a:xfrm>
            <a:off x="1981200" y="213285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accent1"/>
                </a:solidFill>
              </a:rPr>
              <a:t>Elaboração dos termos do acordo</a:t>
            </a:r>
          </a:p>
          <a:p>
            <a:pPr marL="0" indent="0"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accent1"/>
                </a:solidFill>
              </a:rPr>
              <a:t>Reunião entre as partes para a elaboração dos termos do “contrato” com os compromissos e obrigações assumidos;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err="1">
                <a:solidFill>
                  <a:schemeClr val="accent1"/>
                </a:solidFill>
              </a:rPr>
              <a:t>Ability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to</a:t>
            </a:r>
            <a:r>
              <a:rPr lang="pt-BR" sz="2800" dirty="0">
                <a:solidFill>
                  <a:schemeClr val="accent1"/>
                </a:solidFill>
              </a:rPr>
              <a:t> </a:t>
            </a:r>
            <a:r>
              <a:rPr lang="pt-BR" sz="2800" dirty="0" err="1">
                <a:solidFill>
                  <a:schemeClr val="accent1"/>
                </a:solidFill>
              </a:rPr>
              <a:t>pay</a:t>
            </a:r>
            <a:r>
              <a:rPr lang="pt-BR" sz="2800" dirty="0">
                <a:solidFill>
                  <a:schemeClr val="accent1"/>
                </a:solidFill>
              </a:rPr>
              <a:t> para parcelamento.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68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27FCD122-832F-8346-ACA6-4135EDE4C980}"/>
              </a:ext>
            </a:extLst>
          </p:cNvPr>
          <p:cNvSpPr txBox="1">
            <a:spLocks/>
          </p:cNvSpPr>
          <p:nvPr/>
        </p:nvSpPr>
        <p:spPr>
          <a:xfrm>
            <a:off x="1847528" y="125760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Fases da Negociação – Etapas</a:t>
            </a:r>
          </a:p>
        </p:txBody>
      </p:sp>
      <p:sp>
        <p:nvSpPr>
          <p:cNvPr id="3" name="Espaço Reservado para Conteúdo 19">
            <a:extLst>
              <a:ext uri="{FF2B5EF4-FFF2-40B4-BE49-F238E27FC236}">
                <a16:creationId xmlns:a16="http://schemas.microsoft.com/office/drawing/2014/main" id="{CC6E17F7-EE12-F840-8EE0-5C1CE7C79FA2}"/>
              </a:ext>
            </a:extLst>
          </p:cNvPr>
          <p:cNvSpPr txBox="1">
            <a:spLocks/>
          </p:cNvSpPr>
          <p:nvPr/>
        </p:nvSpPr>
        <p:spPr>
          <a:xfrm>
            <a:off x="1945196" y="1244496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accent1"/>
                </a:solidFill>
              </a:rPr>
              <a:t>Assinatura do Acordo</a:t>
            </a: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pt-BR" b="1" u="sng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pt-BR" b="1" u="sng" dirty="0">
                <a:solidFill>
                  <a:schemeClr val="accent1"/>
                </a:solidFill>
              </a:rPr>
              <a:t>Monitoramento do acordo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pt-BR" sz="2800" dirty="0">
              <a:solidFill>
                <a:schemeClr val="accen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DBBE3E-FE73-1E4F-BD18-3FDC4B85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76" y="1996263"/>
            <a:ext cx="2320404" cy="13668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36A91D4-6060-A741-9EEF-40E6635B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92" y="4277084"/>
            <a:ext cx="2258288" cy="16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9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53401" y="433836"/>
            <a:ext cx="8034603" cy="390281"/>
          </a:xfrm>
          <a:prstGeom prst="rect">
            <a:avLst/>
          </a:prstGeom>
          <a:solidFill>
            <a:srgbClr val="C0504D">
              <a:lumMod val="50000"/>
            </a:srgbClr>
          </a:solidFill>
          <a:ln w="9525">
            <a:solidFill>
              <a:sysClr val="window" lastClr="FFFFFF"/>
            </a:solidFill>
            <a:bevel/>
            <a:headEnd/>
            <a:tailEnd/>
          </a:ln>
        </p:spPr>
        <p:txBody>
          <a:bodyPr anchor="ctr"/>
          <a:lstStyle>
            <a:lvl1pPr marL="355600" indent="-355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22600" indent="-322600" algn="ctr" defTabSz="829544">
              <a:spcBef>
                <a:spcPct val="0"/>
              </a:spcBef>
              <a:buNone/>
              <a:defRPr/>
            </a:pPr>
            <a:r>
              <a:rPr lang="en-GB" altLang="pt-BR" sz="2449" b="1" kern="0" dirty="0">
                <a:solidFill>
                  <a:prstClr val="white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DESAFIOS</a:t>
            </a:r>
            <a:endParaRPr lang="pt-BR" altLang="pt-BR" sz="2449" kern="0" dirty="0">
              <a:solidFill>
                <a:prstClr val="white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28128266"/>
              </p:ext>
            </p:extLst>
          </p:nvPr>
        </p:nvGraphicFramePr>
        <p:xfrm>
          <a:off x="1674689" y="1202089"/>
          <a:ext cx="8815227" cy="508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86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>
            <a:extLst>
              <a:ext uri="{FF2B5EF4-FFF2-40B4-BE49-F238E27FC236}">
                <a16:creationId xmlns:a16="http://schemas.microsoft.com/office/drawing/2014/main" id="{07E802AC-7EC9-EB47-993F-2676F3692654}"/>
              </a:ext>
            </a:extLst>
          </p:cNvPr>
          <p:cNvSpPr txBox="1">
            <a:spLocks/>
          </p:cNvSpPr>
          <p:nvPr/>
        </p:nvSpPr>
        <p:spPr>
          <a:xfrm>
            <a:off x="1883532" y="236409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/>
                </a:solidFill>
              </a:rPr>
              <a:t>TIPOS DE ACORDO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C1CA76-6CAA-4F43-A3BD-A419D1BCD165}"/>
              </a:ext>
            </a:extLst>
          </p:cNvPr>
          <p:cNvSpPr txBox="1"/>
          <p:nvPr/>
        </p:nvSpPr>
        <p:spPr>
          <a:xfrm>
            <a:off x="384777" y="2133600"/>
            <a:ext cx="320743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ACORDOS JÁ FECHADOS COM O MP</a:t>
            </a: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id="{1313E85D-FA2E-994F-8ABC-9BF723BF9E9B}"/>
              </a:ext>
            </a:extLst>
          </p:cNvPr>
          <p:cNvSpPr/>
          <p:nvPr/>
        </p:nvSpPr>
        <p:spPr>
          <a:xfrm>
            <a:off x="1726535" y="32092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B0F414-880A-BF4A-BA2B-14154B7B1CA6}"/>
              </a:ext>
            </a:extLst>
          </p:cNvPr>
          <p:cNvSpPr txBox="1"/>
          <p:nvPr/>
        </p:nvSpPr>
        <p:spPr>
          <a:xfrm>
            <a:off x="384777" y="4432300"/>
            <a:ext cx="316814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PADRÃO ALGUNS CASOS LAVA JATO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55665B-2EB3-DC41-A215-9FA9776484D3}"/>
              </a:ext>
            </a:extLst>
          </p:cNvPr>
          <p:cNvSpPr txBox="1"/>
          <p:nvPr/>
        </p:nvSpPr>
        <p:spPr>
          <a:xfrm>
            <a:off x="4125700" y="2133600"/>
            <a:ext cx="350322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ACORDOS INVESTIGAÇÃO CGU OU OUTROS ÓRGÃOS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906608-363E-7F48-AE56-CC2D21DDA8DF}"/>
              </a:ext>
            </a:extLst>
          </p:cNvPr>
          <p:cNvSpPr txBox="1"/>
          <p:nvPr/>
        </p:nvSpPr>
        <p:spPr>
          <a:xfrm>
            <a:off x="8304000" y="2133600"/>
            <a:ext cx="350322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ACORDOS SEM INVESTIGAÇÃO</a:t>
            </a:r>
          </a:p>
        </p:txBody>
      </p:sp>
      <p:sp>
        <p:nvSpPr>
          <p:cNvPr id="11" name="Seta para Baixo 10">
            <a:extLst>
              <a:ext uri="{FF2B5EF4-FFF2-40B4-BE49-F238E27FC236}">
                <a16:creationId xmlns:a16="http://schemas.microsoft.com/office/drawing/2014/main" id="{77C70070-D0BA-C643-A10C-91B8FB799F43}"/>
              </a:ext>
            </a:extLst>
          </p:cNvPr>
          <p:cNvSpPr/>
          <p:nvPr/>
        </p:nvSpPr>
        <p:spPr>
          <a:xfrm>
            <a:off x="9778335" y="32346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458E37-A3E5-2448-9861-5E38EC2E0D30}"/>
              </a:ext>
            </a:extLst>
          </p:cNvPr>
          <p:cNvSpPr txBox="1"/>
          <p:nvPr/>
        </p:nvSpPr>
        <p:spPr>
          <a:xfrm>
            <a:off x="8436577" y="4457700"/>
            <a:ext cx="3168148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accent1"/>
                </a:solidFill>
              </a:rPr>
              <a:t>IDEAL</a:t>
            </a:r>
          </a:p>
        </p:txBody>
      </p:sp>
    </p:spTree>
    <p:extLst>
      <p:ext uri="{BB962C8B-B14F-4D97-AF65-F5344CB8AC3E}">
        <p14:creationId xmlns:p14="http://schemas.microsoft.com/office/powerpoint/2010/main" val="52254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03512" y="243032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</a:rPr>
              <a:t>Histórico</a:t>
            </a:r>
          </a:p>
        </p:txBody>
      </p:sp>
      <p:sp>
        <p:nvSpPr>
          <p:cNvPr id="6" name="Espaço Reservado para Conteúdo 19"/>
          <p:cNvSpPr txBox="1">
            <a:spLocks/>
          </p:cNvSpPr>
          <p:nvPr/>
        </p:nvSpPr>
        <p:spPr>
          <a:xfrm>
            <a:off x="741680" y="1512660"/>
            <a:ext cx="10647680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Há 20 anos, corrupção era amplamente considerada: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“normal”;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“parte da cultura”;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“parte inevitável dos negócios”;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“um lubrificante necessário para os negócios”.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Empresários de países que adotavam regras anticorrupção domesticamente acreditavam que regras diferentes se aplicavam quando operavam em outros países.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Era inconcebível que um diretor de empresa pudesse ir para a cadeia por um ato de corrupção cometido em outro país, ou que uma empresa pudesse ser processada por corrupção em outros países.</a:t>
            </a:r>
          </a:p>
        </p:txBody>
      </p:sp>
    </p:spTree>
    <p:extLst>
      <p:ext uri="{BB962C8B-B14F-4D97-AF65-F5344CB8AC3E}">
        <p14:creationId xmlns:p14="http://schemas.microsoft.com/office/powerpoint/2010/main" val="409327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6F059-44BE-4F84-B49D-8BE83FEE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83" y="1780481"/>
            <a:ext cx="11493795" cy="4041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3900" dirty="0">
                <a:solidFill>
                  <a:schemeClr val="accent1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87935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03512" y="21651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</a:rPr>
              <a:t>Histórico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375920" y="1764688"/>
            <a:ext cx="11287760" cy="4392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20 anos depois, há inúmeros exemplos de processos contra corporações multinacionais, de acordos bilionários para evitá-los e sentenças de prisão por corrupção para indivíduos.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O que mudou, e por que?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Mudanças começaram na década de 90, com o gradual convencimento de que a corrupção é prejudicial;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Evidências mostraram que “a corrupção mata” e que o dinheiro público estava sendo pilhado de forma massiva;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Economistas que anteriormente defendiam que a corrupção ajudava no crescimento foram silenciados e um consenso surgiu de que, pelo contrário, a corrupção retarda o crescimento.</a:t>
            </a:r>
          </a:p>
        </p:txBody>
      </p:sp>
    </p:spTree>
    <p:extLst>
      <p:ext uri="{BB962C8B-B14F-4D97-AF65-F5344CB8AC3E}">
        <p14:creationId xmlns:p14="http://schemas.microsoft.com/office/powerpoint/2010/main" val="162309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847528" y="316154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</a:rPr>
              <a:t>Histórico</a:t>
            </a:r>
          </a:p>
        </p:txBody>
      </p:sp>
      <p:sp>
        <p:nvSpPr>
          <p:cNvPr id="7" name="Espaço Reservado para Conteúdo 19"/>
          <p:cNvSpPr txBox="1">
            <a:spLocks/>
          </p:cNvSpPr>
          <p:nvPr/>
        </p:nvSpPr>
        <p:spPr>
          <a:xfrm>
            <a:off x="477520" y="1843996"/>
            <a:ext cx="11490960" cy="47246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Diversas organizações lideraram o processo de mudança nessa época: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Os EUA começaram a “persuadir” outros países a adotarem legislação similar ao seu FCPA, de 1977;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Criação pela OCDE de um grupo de trabalho </a:t>
            </a:r>
            <a:r>
              <a:rPr lang="pt-BR" sz="2200" dirty="0" err="1">
                <a:solidFill>
                  <a:schemeClr val="accent1">
                    <a:lumMod val="75000"/>
                  </a:schemeClr>
                </a:solidFill>
              </a:rPr>
              <a:t>anti-propina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lvl="1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</a:rPr>
              <a:t>Cresceu a percepção de que nada mudaria, a menos que houvesse consenso internacional. Cresceu a pressão pela assinatura de tratados anticorrupção.</a:t>
            </a:r>
          </a:p>
          <a:p>
            <a:pPr marL="342900" lvl="1" indent="-342900" algn="just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Nos últimos 15 anos, diversos tratados foram assinados, requerendo de seus estados-membros a implementação de leis e procedimentos anticorrupção.</a:t>
            </a:r>
          </a:p>
        </p:txBody>
      </p:sp>
    </p:spTree>
    <p:extLst>
      <p:ext uri="{BB962C8B-B14F-4D97-AF65-F5344CB8AC3E}">
        <p14:creationId xmlns:p14="http://schemas.microsoft.com/office/powerpoint/2010/main" val="11788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35760" y="5085184"/>
            <a:ext cx="58326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r"/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pt-B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783308" y="36889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>
                <a:solidFill>
                  <a:schemeClr val="accent1">
                    <a:lumMod val="75000"/>
                  </a:schemeClr>
                </a:solidFill>
              </a:rPr>
              <a:t>Histórico</a:t>
            </a:r>
          </a:p>
        </p:txBody>
      </p:sp>
      <p:grpSp>
        <p:nvGrpSpPr>
          <p:cNvPr id="6" name="Grupo 1"/>
          <p:cNvGrpSpPr/>
          <p:nvPr/>
        </p:nvGrpSpPr>
        <p:grpSpPr>
          <a:xfrm>
            <a:off x="1978644" y="1746777"/>
            <a:ext cx="8229600" cy="4210049"/>
            <a:chOff x="457200" y="1844824"/>
            <a:chExt cx="8229600" cy="4210049"/>
          </a:xfrm>
        </p:grpSpPr>
        <p:grpSp>
          <p:nvGrpSpPr>
            <p:cNvPr id="8" name="Grupo 3"/>
            <p:cNvGrpSpPr/>
            <p:nvPr/>
          </p:nvGrpSpPr>
          <p:grpSpPr>
            <a:xfrm>
              <a:off x="457200" y="1844824"/>
              <a:ext cx="8229600" cy="1263015"/>
              <a:chOff x="0" y="0"/>
              <a:chExt cx="8229600" cy="1263015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0"/>
                <a:ext cx="8229600" cy="1263015"/>
              </a:xfrm>
              <a:prstGeom prst="rect">
                <a:avLst/>
              </a:prstGeom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>
                <a:off x="0" y="0"/>
                <a:ext cx="8229600" cy="12630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3000" b="1" dirty="0">
                    <a:solidFill>
                      <a:schemeClr val="bg1"/>
                    </a:solidFill>
                  </a:rPr>
                  <a:t>Principais Convenções Internacionais de Combate à Corrupção</a:t>
                </a:r>
              </a:p>
            </p:txBody>
          </p:sp>
        </p:grpSp>
        <p:grpSp>
          <p:nvGrpSpPr>
            <p:cNvPr id="9" name="Grupo 4"/>
            <p:cNvGrpSpPr/>
            <p:nvPr/>
          </p:nvGrpSpPr>
          <p:grpSpPr>
            <a:xfrm>
              <a:off x="459755" y="3107839"/>
              <a:ext cx="3032769" cy="2652331"/>
              <a:chOff x="2555" y="1263015"/>
              <a:chExt cx="3032769" cy="2652331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2555" y="1263015"/>
                <a:ext cx="3032769" cy="265233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tângulo 17"/>
              <p:cNvSpPr/>
              <p:nvPr/>
            </p:nvSpPr>
            <p:spPr>
              <a:xfrm>
                <a:off x="2555" y="1263015"/>
                <a:ext cx="3032769" cy="2652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dirty="0">
                    <a:solidFill>
                      <a:schemeClr val="bg1"/>
                    </a:solidFill>
                  </a:rPr>
                  <a:t>Convenção sobre o Combate da Corrupção de Funcionários Públicos Estrangeiros em Transações Comerciais Internacionais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b="1" dirty="0">
                    <a:solidFill>
                      <a:schemeClr val="bg1"/>
                    </a:solidFill>
                  </a:rPr>
                  <a:t>(OCDE, 1999)</a:t>
                </a:r>
              </a:p>
            </p:txBody>
          </p:sp>
        </p:grpSp>
        <p:grpSp>
          <p:nvGrpSpPr>
            <p:cNvPr id="10" name="Grupo 5"/>
            <p:cNvGrpSpPr/>
            <p:nvPr/>
          </p:nvGrpSpPr>
          <p:grpSpPr>
            <a:xfrm>
              <a:off x="3492524" y="3107839"/>
              <a:ext cx="2595860" cy="2652331"/>
              <a:chOff x="3035324" y="1263015"/>
              <a:chExt cx="2595860" cy="2652331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3035324" y="1263015"/>
                <a:ext cx="2595860" cy="265233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tângulo 15"/>
              <p:cNvSpPr/>
              <p:nvPr/>
            </p:nvSpPr>
            <p:spPr>
              <a:xfrm>
                <a:off x="3035324" y="1263015"/>
                <a:ext cx="2595860" cy="2652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dirty="0">
                    <a:solidFill>
                      <a:schemeClr val="bg1"/>
                    </a:solidFill>
                  </a:rPr>
                  <a:t>Convenção Interamericana Contra a Corrupção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b="1" dirty="0">
                    <a:solidFill>
                      <a:schemeClr val="bg1"/>
                    </a:solidFill>
                  </a:rPr>
                  <a:t>(OEA, 1996)</a:t>
                </a:r>
              </a:p>
            </p:txBody>
          </p:sp>
        </p:grpSp>
        <p:grpSp>
          <p:nvGrpSpPr>
            <p:cNvPr id="11" name="Grupo 6"/>
            <p:cNvGrpSpPr/>
            <p:nvPr/>
          </p:nvGrpSpPr>
          <p:grpSpPr>
            <a:xfrm>
              <a:off x="6088384" y="3107839"/>
              <a:ext cx="2595860" cy="2652331"/>
              <a:chOff x="5631184" y="1263015"/>
              <a:chExt cx="2595860" cy="2652331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5631184" y="1263015"/>
                <a:ext cx="2595860" cy="265233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tângulo 13"/>
              <p:cNvSpPr/>
              <p:nvPr/>
            </p:nvSpPr>
            <p:spPr>
              <a:xfrm>
                <a:off x="5631184" y="1263015"/>
                <a:ext cx="2595860" cy="26523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dirty="0">
                    <a:solidFill>
                      <a:schemeClr val="bg1"/>
                    </a:solidFill>
                  </a:rPr>
                  <a:t>Convenção das Nações Unidas Contra a Corrupção</a:t>
                </a:r>
              </a:p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100" b="1" dirty="0">
                    <a:solidFill>
                      <a:schemeClr val="bg1"/>
                    </a:solidFill>
                  </a:rPr>
                  <a:t>(ONU, 2003)</a:t>
                </a:r>
              </a:p>
            </p:txBody>
          </p:sp>
        </p:grpSp>
        <p:sp>
          <p:nvSpPr>
            <p:cNvPr id="12" name="Retângulo 11"/>
            <p:cNvSpPr/>
            <p:nvPr/>
          </p:nvSpPr>
          <p:spPr>
            <a:xfrm>
              <a:off x="457200" y="5760170"/>
              <a:ext cx="8229600" cy="294703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797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2852936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15"/>
          <p:cNvSpPr txBox="1">
            <a:spLocks/>
          </p:cNvSpPr>
          <p:nvPr/>
        </p:nvSpPr>
        <p:spPr>
          <a:xfrm>
            <a:off x="1847528" y="284436"/>
            <a:ext cx="8424936" cy="8549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000" dirty="0">
                <a:solidFill>
                  <a:schemeClr val="tx2"/>
                </a:solidFill>
              </a:rPr>
              <a:t>Histórico</a:t>
            </a:r>
          </a:p>
        </p:txBody>
      </p:sp>
      <p:sp>
        <p:nvSpPr>
          <p:cNvPr id="21" name="Espaço Reservado para Conteúdo 19"/>
          <p:cNvSpPr txBox="1">
            <a:spLocks/>
          </p:cNvSpPr>
          <p:nvPr/>
        </p:nvSpPr>
        <p:spPr>
          <a:xfrm>
            <a:off x="1025237" y="1333332"/>
            <a:ext cx="9103211" cy="48494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A partir da assinatura desses tratados, começaram a surgir leis nacionais anticorrupção nos estados-membros: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Itália – 2001;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Coreia do Sul – 2001;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África do Sul – 2004;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Chile – 2009;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2"/>
                </a:solidFill>
              </a:rPr>
              <a:t>Reino Unido (</a:t>
            </a:r>
            <a:r>
              <a:rPr lang="pt-BR" sz="2200" i="1" dirty="0">
                <a:solidFill>
                  <a:schemeClr val="tx2"/>
                </a:solidFill>
              </a:rPr>
              <a:t>UK </a:t>
            </a:r>
            <a:r>
              <a:rPr lang="pt-BR" sz="2200" i="1" dirty="0" err="1">
                <a:solidFill>
                  <a:schemeClr val="tx2"/>
                </a:solidFill>
              </a:rPr>
              <a:t>Bribery</a:t>
            </a:r>
            <a:r>
              <a:rPr lang="pt-BR" sz="2200" i="1" dirty="0">
                <a:solidFill>
                  <a:schemeClr val="tx2"/>
                </a:solidFill>
              </a:rPr>
              <a:t> </a:t>
            </a:r>
            <a:r>
              <a:rPr lang="pt-BR" sz="2200" i="1" dirty="0" err="1">
                <a:solidFill>
                  <a:schemeClr val="tx2"/>
                </a:solidFill>
              </a:rPr>
              <a:t>Act</a:t>
            </a:r>
            <a:r>
              <a:rPr lang="pt-BR" sz="2200" dirty="0">
                <a:solidFill>
                  <a:schemeClr val="tx2"/>
                </a:solidFill>
              </a:rPr>
              <a:t>) – 2010.</a:t>
            </a:r>
          </a:p>
          <a:p>
            <a:pPr marL="457200" lvl="1" indent="0">
              <a:buNone/>
            </a:pPr>
            <a:endParaRPr lang="pt-BR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tx2"/>
                </a:solidFill>
              </a:rPr>
              <a:t>No Brasil: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2"/>
                </a:solidFill>
                <a:sym typeface="Wingdings" pitchFamily="2" charset="2"/>
              </a:rPr>
              <a:t>Projeto de Lei nº 6.826/2010 (CGU – AGU – MJ);</a:t>
            </a:r>
            <a:endParaRPr lang="pt-BR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2"/>
                </a:solidFill>
                <a:sym typeface="Wingdings" pitchFamily="2" charset="2"/>
              </a:rPr>
              <a:t>Lei nº 12.846, de 1º de agosto de 2013.</a:t>
            </a:r>
            <a:endParaRPr lang="pt-B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7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2426</Words>
  <Application>Microsoft Office PowerPoint</Application>
  <PresentationFormat>Widescreen</PresentationFormat>
  <Paragraphs>419</Paragraphs>
  <Slides>50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Calibri Light</vt:lpstr>
      <vt:lpstr>Mangal</vt:lpstr>
      <vt:lpstr>Wingdings</vt:lpstr>
      <vt:lpstr>Tema do Office</vt:lpstr>
      <vt:lpstr>MINICURSO:  Os Acordos de Leniência e seus pilares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MINICURSO:  Os Acordos de Leniência e seus pilares</dc:title>
  <dc:creator>Microsoft Office User</dc:creator>
  <cp:lastModifiedBy>Silvio Oliveira da Silva</cp:lastModifiedBy>
  <cp:revision>21</cp:revision>
  <dcterms:created xsi:type="dcterms:W3CDTF">2019-02-19T15:15:05Z</dcterms:created>
  <dcterms:modified xsi:type="dcterms:W3CDTF">2019-02-19T19:33:31Z</dcterms:modified>
</cp:coreProperties>
</file>